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369" r:id="rId2"/>
    <p:sldId id="319" r:id="rId3"/>
    <p:sldId id="371" r:id="rId4"/>
    <p:sldId id="372" r:id="rId5"/>
    <p:sldId id="320" r:id="rId6"/>
    <p:sldId id="373" r:id="rId7"/>
    <p:sldId id="375" r:id="rId8"/>
    <p:sldId id="376" r:id="rId9"/>
    <p:sldId id="342" r:id="rId10"/>
    <p:sldId id="363" r:id="rId11"/>
    <p:sldId id="364" r:id="rId12"/>
    <p:sldId id="365" r:id="rId13"/>
    <p:sldId id="370" r:id="rId14"/>
    <p:sldId id="366" r:id="rId15"/>
    <p:sldId id="367" r:id="rId16"/>
    <p:sldId id="368" r:id="rId17"/>
    <p:sldId id="330" r:id="rId18"/>
    <p:sldId id="331" r:id="rId19"/>
    <p:sldId id="333" r:id="rId20"/>
    <p:sldId id="349" r:id="rId21"/>
    <p:sldId id="350" r:id="rId22"/>
    <p:sldId id="351" r:id="rId23"/>
    <p:sldId id="352" r:id="rId24"/>
    <p:sldId id="377" r:id="rId25"/>
    <p:sldId id="353" r:id="rId26"/>
    <p:sldId id="354" r:id="rId27"/>
    <p:sldId id="355" r:id="rId28"/>
    <p:sldId id="356" r:id="rId29"/>
    <p:sldId id="357" r:id="rId30"/>
    <p:sldId id="358" r:id="rId31"/>
    <p:sldId id="359" r:id="rId32"/>
    <p:sldId id="36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16808DD-7609-402A-9520-A7CE83E8D2A5}" type="datetimeFigureOut">
              <a:rPr lang="en-GB" smtClean="0"/>
              <a:pPr/>
              <a:t>27/10/2018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455B2C2-5FD7-493E-ADE2-3A2CC1275FD2}" type="slidenum">
              <a:rPr lang="en-GB" smtClean="0"/>
              <a:pPr/>
              <a:t>‹#›</a:t>
            </a:fld>
            <a:endParaRPr lang="en-GB"/>
          </a:p>
        </p:txBody>
      </p:sp>
    </p:spTree>
    <p:extLst>
      <p:ext uri="{BB962C8B-B14F-4D97-AF65-F5344CB8AC3E}">
        <p14:creationId xmlns:p14="http://schemas.microsoft.com/office/powerpoint/2010/main" val="25614925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867E8E-C7CF-44A0-A617-FA8F8B8BCBB1}" type="datetimeFigureOut">
              <a:rPr lang="en-GB" smtClean="0"/>
              <a:pPr/>
              <a:t>27/10/2018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FF25242-C6BD-4F1D-BDDB-C7FDEED17765}" type="slidenum">
              <a:rPr lang="en-GB" smtClean="0"/>
              <a:pPr/>
              <a:t>‹#›</a:t>
            </a:fld>
            <a:endParaRPr lang="en-GB"/>
          </a:p>
        </p:txBody>
      </p:sp>
    </p:spTree>
    <p:extLst>
      <p:ext uri="{BB962C8B-B14F-4D97-AF65-F5344CB8AC3E}">
        <p14:creationId xmlns:p14="http://schemas.microsoft.com/office/powerpoint/2010/main" val="2015658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Illness Representations emerge as soon as a symptom is felt or a diagnosis received</a:t>
            </a:r>
          </a:p>
          <a:p>
            <a:r>
              <a:rPr lang="en-GB" dirty="0" smtClean="0"/>
              <a:t>Five consistent themes amongst individuals with a range of common conditions:</a:t>
            </a:r>
          </a:p>
          <a:p>
            <a:pPr lvl="1"/>
            <a:r>
              <a:rPr lang="en-GB" dirty="0" smtClean="0"/>
              <a:t>Identity (label, sign &amp; symptoms)</a:t>
            </a:r>
          </a:p>
          <a:p>
            <a:pPr lvl="1"/>
            <a:r>
              <a:rPr lang="en-GB" dirty="0" smtClean="0"/>
              <a:t>Consequences (e.g. emotional, physical)</a:t>
            </a:r>
          </a:p>
          <a:p>
            <a:pPr lvl="1"/>
            <a:r>
              <a:rPr lang="en-GB" dirty="0" smtClean="0"/>
              <a:t>Cause (genetic, psychological, environmental)</a:t>
            </a:r>
          </a:p>
          <a:p>
            <a:pPr lvl="1"/>
            <a:r>
              <a:rPr lang="en-GB" dirty="0" smtClean="0"/>
              <a:t>Timeline (acute, chronic, cyclical) </a:t>
            </a:r>
          </a:p>
          <a:p>
            <a:pPr lvl="1"/>
            <a:r>
              <a:rPr lang="en-GB" dirty="0" smtClean="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4</a:t>
            </a:fld>
            <a:endParaRPr lang="en-GB"/>
          </a:p>
        </p:txBody>
      </p:sp>
    </p:spTree>
    <p:extLst>
      <p:ext uri="{BB962C8B-B14F-4D97-AF65-F5344CB8AC3E}">
        <p14:creationId xmlns:p14="http://schemas.microsoft.com/office/powerpoint/2010/main" val="3310782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dirty="0" smtClean="0"/>
              <a:t>People form a disease prototype from their existing representations </a:t>
            </a:r>
            <a:r>
              <a:rPr lang="en-GB" i="1" dirty="0" smtClean="0"/>
              <a:t>e.g. a hangover </a:t>
            </a:r>
          </a:p>
          <a:p>
            <a:pPr>
              <a:defRPr/>
            </a:pPr>
            <a:r>
              <a:rPr lang="en-GB" dirty="0" smtClean="0"/>
              <a:t>Attempt to match new symptoms to existing prototypes </a:t>
            </a:r>
            <a:r>
              <a:rPr lang="en-GB" i="1" dirty="0" smtClean="0"/>
              <a:t>e.g. bad head from too many drinks last night = hangover </a:t>
            </a:r>
          </a:p>
          <a:p>
            <a:pPr>
              <a:defRPr/>
            </a:pPr>
            <a:r>
              <a:rPr lang="en-GB" dirty="0" smtClean="0"/>
              <a:t>Processing this information results in specific coping responses e.g. go back to bed </a:t>
            </a:r>
          </a:p>
          <a:p>
            <a:pPr marL="457200" indent="-457200">
              <a:defRPr/>
            </a:pPr>
            <a:r>
              <a:rPr lang="en-GB" dirty="0" smtClean="0"/>
              <a:t>If coping efforts unsuccessful, initial representation are re-considered.  Maybe it’s a cold instead = take a </a:t>
            </a:r>
            <a:r>
              <a:rPr lang="en-GB" dirty="0" err="1" smtClean="0"/>
              <a:t>lemsip</a:t>
            </a:r>
            <a:endParaRPr lang="en-GB" smtClean="0"/>
          </a:p>
          <a:p>
            <a:pPr marL="0" lvl="1" eaLnBrk="1" fontAlgn="auto" hangingPunct="1">
              <a:spcBef>
                <a:spcPts val="0"/>
              </a:spcBef>
              <a:spcAft>
                <a:spcPts val="0"/>
              </a:spcAft>
              <a:defRPr/>
            </a:pPr>
            <a:endParaRPr lang="en-GB" dirty="0" smtClean="0"/>
          </a:p>
          <a:p>
            <a:pPr>
              <a:defRPr/>
            </a:pPr>
            <a:endParaRPr lang="en-GB" dirty="0"/>
          </a:p>
        </p:txBody>
      </p:sp>
      <p:sp>
        <p:nvSpPr>
          <p:cNvPr id="57348" name="Slide Number Placeholder 3"/>
          <p:cNvSpPr>
            <a:spLocks noGrp="1"/>
          </p:cNvSpPr>
          <p:nvPr>
            <p:ph type="sldNum" sz="quarter" idx="5"/>
          </p:nvPr>
        </p:nvSpPr>
        <p:spPr>
          <a:noFill/>
        </p:spPr>
        <p:txBody>
          <a:bodyPr/>
          <a:lstStyle/>
          <a:p>
            <a:fld id="{0CC3DD11-F3B9-4FA0-AB5C-1B2283C067A6}" type="slidenum">
              <a:rPr lang="en-GB" smtClean="0"/>
              <a:pPr/>
              <a:t>5</a:t>
            </a:fld>
            <a:endParaRPr lang="en-GB" smtClean="0"/>
          </a:p>
        </p:txBody>
      </p:sp>
    </p:spTree>
    <p:extLst>
      <p:ext uri="{BB962C8B-B14F-4D97-AF65-F5344CB8AC3E}">
        <p14:creationId xmlns:p14="http://schemas.microsoft.com/office/powerpoint/2010/main" val="507881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indent="0">
              <a:buNone/>
            </a:pPr>
            <a:r>
              <a:rPr lang="en-GB" dirty="0" smtClean="0"/>
              <a:t>Illness representations associated with differences in a wide range of outcomes: </a:t>
            </a:r>
          </a:p>
          <a:p>
            <a:endParaRPr lang="en-GB" dirty="0" smtClean="0"/>
          </a:p>
          <a:p>
            <a:r>
              <a:rPr lang="en-GB" dirty="0" smtClean="0"/>
              <a:t>Seeking medical help</a:t>
            </a:r>
          </a:p>
          <a:p>
            <a:r>
              <a:rPr lang="en-GB" dirty="0" smtClean="0"/>
              <a:t>Adherence to medical treatment</a:t>
            </a:r>
          </a:p>
          <a:p>
            <a:r>
              <a:rPr lang="en-GB" dirty="0" smtClean="0"/>
              <a:t>Emotional reactions to symptoms</a:t>
            </a:r>
          </a:p>
          <a:p>
            <a:r>
              <a:rPr lang="en-GB" dirty="0" smtClean="0"/>
              <a:t>Engagement in self-care behaviour</a:t>
            </a:r>
          </a:p>
          <a:p>
            <a:r>
              <a:rPr lang="en-GB" dirty="0" smtClean="0"/>
              <a:t>Return to work </a:t>
            </a:r>
          </a:p>
          <a:p>
            <a:r>
              <a:rPr lang="en-GB" sz="2800" dirty="0" smtClean="0"/>
              <a:t>Such findings suggest illness perceptions can have an impact on how well an individual copes with or recovers from illness</a:t>
            </a:r>
          </a:p>
          <a:p>
            <a:endParaRPr lang="en-GB" sz="2800" dirty="0" smtClean="0"/>
          </a:p>
          <a:p>
            <a:r>
              <a:rPr lang="en-GB" sz="2800" dirty="0" smtClean="0"/>
              <a:t>May have direct effect on e.g. engagement in health-enhancing behaviours</a:t>
            </a:r>
          </a:p>
          <a:p>
            <a:endParaRPr lang="en-GB" sz="2800" dirty="0" smtClean="0"/>
          </a:p>
          <a:p>
            <a:r>
              <a:rPr lang="en-GB" sz="2800" dirty="0" smtClean="0"/>
              <a:t>Potential role for interventions in health psychology </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a:t>
            </a:fld>
            <a:endParaRPr lang="en-GB"/>
          </a:p>
        </p:txBody>
      </p:sp>
    </p:spTree>
    <p:extLst>
      <p:ext uri="{BB962C8B-B14F-4D97-AF65-F5344CB8AC3E}">
        <p14:creationId xmlns:p14="http://schemas.microsoft.com/office/powerpoint/2010/main" val="3284726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Both are chronic illnesses which have</a:t>
            </a:r>
            <a:r>
              <a:rPr lang="en-GB" baseline="0" dirty="0" smtClean="0"/>
              <a:t> common symptoms including fatigue and weakness</a:t>
            </a:r>
            <a:endParaRPr lang="en-GB" dirty="0" smtClean="0"/>
          </a:p>
          <a:p>
            <a:r>
              <a:rPr lang="en-GB" dirty="0" smtClean="0"/>
              <a:t>CFS: very limiting, no well-established</a:t>
            </a:r>
            <a:r>
              <a:rPr lang="en-GB" baseline="0" dirty="0" smtClean="0"/>
              <a:t> treatment</a:t>
            </a:r>
          </a:p>
          <a:p>
            <a:r>
              <a:rPr lang="en-GB" baseline="0" dirty="0" smtClean="0"/>
              <a:t>AD: associated with gastrointestinal problems which respond well to medication </a:t>
            </a:r>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11</a:t>
            </a:fld>
            <a:endParaRPr lang="en-GB"/>
          </a:p>
        </p:txBody>
      </p:sp>
    </p:spTree>
    <p:extLst>
      <p:ext uri="{BB962C8B-B14F-4D97-AF65-F5344CB8AC3E}">
        <p14:creationId xmlns:p14="http://schemas.microsoft.com/office/powerpoint/2010/main" val="3865204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Both are chronic illnesses which have</a:t>
            </a:r>
            <a:r>
              <a:rPr lang="en-GB" baseline="0" dirty="0" smtClean="0"/>
              <a:t> common symptoms including fatigue and weakness</a:t>
            </a:r>
            <a:endParaRPr lang="en-GB" dirty="0" smtClean="0"/>
          </a:p>
          <a:p>
            <a:r>
              <a:rPr lang="en-GB" dirty="0" smtClean="0"/>
              <a:t>CFS: very limiting, no well-established</a:t>
            </a:r>
            <a:r>
              <a:rPr lang="en-GB" baseline="0" dirty="0" smtClean="0"/>
              <a:t> treatment</a:t>
            </a:r>
          </a:p>
          <a:p>
            <a:r>
              <a:rPr lang="en-GB" baseline="0" dirty="0" smtClean="0"/>
              <a:t>AD: associated with gastrointestinal problems which respond well to medication </a:t>
            </a:r>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12</a:t>
            </a:fld>
            <a:endParaRPr lang="en-GB"/>
          </a:p>
        </p:txBody>
      </p:sp>
    </p:spTree>
    <p:extLst>
      <p:ext uri="{BB962C8B-B14F-4D97-AF65-F5344CB8AC3E}">
        <p14:creationId xmlns:p14="http://schemas.microsoft.com/office/powerpoint/2010/main" val="3976223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18</a:t>
            </a:fld>
            <a:endParaRPr lang="en-GB"/>
          </a:p>
        </p:txBody>
      </p:sp>
    </p:spTree>
    <p:extLst>
      <p:ext uri="{BB962C8B-B14F-4D97-AF65-F5344CB8AC3E}">
        <p14:creationId xmlns:p14="http://schemas.microsoft.com/office/powerpoint/2010/main" val="2787780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Illness Representations emerge as soon as a symptom is felt or a diagnosis received</a:t>
            </a:r>
          </a:p>
          <a:p>
            <a:r>
              <a:rPr lang="en-GB" dirty="0" smtClean="0"/>
              <a:t>Five consistent themes amongst individuals with a range of common conditions:</a:t>
            </a:r>
          </a:p>
          <a:p>
            <a:pPr lvl="1"/>
            <a:r>
              <a:rPr lang="en-GB" dirty="0" smtClean="0"/>
              <a:t>Identity (label, sign &amp; symptoms)</a:t>
            </a:r>
          </a:p>
          <a:p>
            <a:pPr lvl="1"/>
            <a:r>
              <a:rPr lang="en-GB" dirty="0" smtClean="0"/>
              <a:t>Consequences (e.g. emotional, physical)</a:t>
            </a:r>
          </a:p>
          <a:p>
            <a:pPr lvl="1"/>
            <a:r>
              <a:rPr lang="en-GB" dirty="0" smtClean="0"/>
              <a:t>Cause (genetic, psychological, environmental)</a:t>
            </a:r>
          </a:p>
          <a:p>
            <a:pPr lvl="1"/>
            <a:r>
              <a:rPr lang="en-GB" dirty="0" smtClean="0"/>
              <a:t>Timeline (acute, chronic, cyclical) </a:t>
            </a:r>
          </a:p>
          <a:p>
            <a:pPr lvl="1"/>
            <a:r>
              <a:rPr lang="en-GB" dirty="0" smtClean="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19</a:t>
            </a:fld>
            <a:endParaRPr lang="en-GB"/>
          </a:p>
        </p:txBody>
      </p:sp>
    </p:spTree>
    <p:extLst>
      <p:ext uri="{BB962C8B-B14F-4D97-AF65-F5344CB8AC3E}">
        <p14:creationId xmlns:p14="http://schemas.microsoft.com/office/powerpoint/2010/main" val="1831251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B5CA9C2-7E40-452A-8385-5B464480431E}" type="slidenum">
              <a:rPr lang="en-US" smtClean="0"/>
              <a:pPr/>
              <a:t>20</a:t>
            </a:fld>
            <a:endParaRPr lang="en-US"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r>
              <a:rPr lang="en-GB"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i="1" smtClean="0">
                <a:latin typeface="Arial" charset="0"/>
              </a:rPr>
              <a:t>identity </a:t>
            </a:r>
            <a:r>
              <a:rPr lang="en-GB" smtClean="0">
                <a:latin typeface="Arial" charset="0"/>
              </a:rPr>
              <a:t>(label, signs and symptoms), </a:t>
            </a:r>
            <a:r>
              <a:rPr lang="en-GB" i="1" smtClean="0">
                <a:latin typeface="Arial" charset="0"/>
              </a:rPr>
              <a:t>consequences </a:t>
            </a:r>
            <a:r>
              <a:rPr lang="en-GB" smtClean="0">
                <a:latin typeface="Arial" charset="0"/>
              </a:rPr>
              <a:t>(physical, social, economic or emotional), </a:t>
            </a:r>
            <a:r>
              <a:rPr lang="en-GB" i="1" smtClean="0">
                <a:latin typeface="Arial" charset="0"/>
              </a:rPr>
              <a:t>causes </a:t>
            </a:r>
            <a:r>
              <a:rPr lang="en-GB" smtClean="0">
                <a:latin typeface="Arial" charset="0"/>
              </a:rPr>
              <a:t>(e.g. internal, genetic, environmental), </a:t>
            </a:r>
            <a:r>
              <a:rPr lang="en-GB" i="1" smtClean="0">
                <a:latin typeface="Arial" charset="0"/>
              </a:rPr>
              <a:t>timeline</a:t>
            </a:r>
            <a:r>
              <a:rPr lang="en-GB" smtClean="0">
                <a:latin typeface="Arial" charset="0"/>
              </a:rPr>
              <a:t> (acute, chronic or cyclic) and </a:t>
            </a:r>
            <a:r>
              <a:rPr lang="en-GB" i="1" smtClean="0">
                <a:latin typeface="Arial" charset="0"/>
              </a:rPr>
              <a:t>curability/controllability</a:t>
            </a:r>
            <a:r>
              <a:rPr lang="en-GB"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p:txBody>
      </p:sp>
    </p:spTree>
    <p:extLst>
      <p:ext uri="{BB962C8B-B14F-4D97-AF65-F5344CB8AC3E}">
        <p14:creationId xmlns:p14="http://schemas.microsoft.com/office/powerpoint/2010/main" val="3728288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23</a:t>
            </a:fld>
            <a:endParaRPr lang="en-GB"/>
          </a:p>
        </p:txBody>
      </p:sp>
    </p:spTree>
    <p:extLst>
      <p:ext uri="{BB962C8B-B14F-4D97-AF65-F5344CB8AC3E}">
        <p14:creationId xmlns:p14="http://schemas.microsoft.com/office/powerpoint/2010/main" val="3591132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85058BF7-F793-40B7-BF22-08E7CA573E1E}" type="slidenum">
              <a:rPr lang="en-GB" smtClean="0"/>
              <a:pPr/>
              <a:t>25</a:t>
            </a:fld>
            <a:endParaRPr lang="en-GB"/>
          </a:p>
        </p:txBody>
      </p:sp>
      <p:sp>
        <p:nvSpPr>
          <p:cNvPr id="5" name="Notes Placeholder 4"/>
          <p:cNvSpPr>
            <a:spLocks noGrp="1"/>
          </p:cNvSpPr>
          <p:nvPr>
            <p:ph type="body" sz="quarter" idx="11"/>
          </p:nvPr>
        </p:nvSpPr>
        <p:spPr/>
        <p:txBody>
          <a:bodyPr>
            <a:normAutofit/>
          </a:bodyPr>
          <a:lstStyle/>
          <a:p>
            <a:r>
              <a:rPr lang="en-GB" dirty="0" smtClean="0"/>
              <a:t>At baseline and Time 2, the IPQ-R was anchored to </a:t>
            </a:r>
            <a:r>
              <a:rPr lang="en-GB" i="1" dirty="0" smtClean="0"/>
              <a:t>how you think you would feel if found to be at increased risk of cancer.</a:t>
            </a:r>
            <a:r>
              <a:rPr lang="en-GB" dirty="0" smtClean="0"/>
              <a:t>  At Time 3 (following the provision of risk information), it was anchored to </a:t>
            </a:r>
            <a:r>
              <a:rPr lang="en-GB" i="1" dirty="0" smtClean="0"/>
              <a:t>how you feel about the outcome of your risk assessment</a:t>
            </a:r>
            <a:r>
              <a:rPr lang="en-GB" dirty="0" smtClean="0"/>
              <a:t>; this wording being chosen in order to be applicable to participants receiving an average, moderate or high risk assessment result.   Agreement with each item was indicated through a five-point scale anchored from 1 (Strongly Disagree) to 5 (Strongly Agree).</a:t>
            </a:r>
          </a:p>
          <a:p>
            <a:r>
              <a:rPr lang="en-GB" dirty="0" smtClean="0"/>
              <a:t>In line with Moss-Morris et al. (2002) and Lancastle, Brain &amp; Phelps (2011), beliefs about curability and control over developing cancer were assessed through a personal control subscale (six items) measuring beliefs about self-efficacy and a treatment control subscale (four items) measuring strength of belief in the efficacy of screening and surgery in controlling their chances of developing cancer.  Beliefs about the consequence of being at genetic risk of cancer was measures through a six-item sub-scale and the extent to which participants felt they had a strong understanding of their genetic risk of cancer was assessed using a three-item sub-scale.  An identity sub-scale was not used in order to avoid the potential for increasing distress in healthy individuals.  The timeline scale was also removed as it was not applicable for the context of living with genetic risk i.e., genetic risk does not change, fluctuate or improve over time.  Finally, because of previously raised concerns (Rees et al., 2001) about the inclusion of the emotional representations subscale confounding the key outcome variables of psychological distress and positive and negative affect the decision was made to also remove this subscale.</a:t>
            </a:r>
            <a:r>
              <a:rPr lang="en-GB" b="1" dirty="0" smtClean="0"/>
              <a:t>  </a:t>
            </a:r>
            <a:endParaRPr lang="en-GB" dirty="0" smtClean="0"/>
          </a:p>
          <a:p>
            <a:endParaRPr lang="en-GB" dirty="0"/>
          </a:p>
        </p:txBody>
      </p:sp>
    </p:spTree>
    <p:extLst>
      <p:ext uri="{BB962C8B-B14F-4D97-AF65-F5344CB8AC3E}">
        <p14:creationId xmlns:p14="http://schemas.microsoft.com/office/powerpoint/2010/main" val="3235625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2400" dirty="0" smtClean="0">
                <a:latin typeface="Arial" pitchFamily="34" charset="0"/>
                <a:cs typeface="Arial" pitchFamily="34" charset="0"/>
              </a:rPr>
              <a:t>In step one, Illness representations explained 23% of the variance in cancer-specific distress at Time 2</a:t>
            </a:r>
          </a:p>
          <a:p>
            <a:pPr lvl="1"/>
            <a:r>
              <a:rPr lang="en-GB" sz="2000" dirty="0" smtClean="0">
                <a:latin typeface="Arial" pitchFamily="34" charset="0"/>
                <a:cs typeface="Arial" pitchFamily="34" charset="0"/>
              </a:rPr>
              <a:t>strong beliefs about the consequences of being at risk of cancer uniquely contributing to psychological distress.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In step two, no causal items uniquely contributed/no sig change overall</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53% of the variance in cancer specific distress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28</a:t>
            </a:fld>
            <a:endParaRPr lang="en-GB"/>
          </a:p>
        </p:txBody>
      </p:sp>
    </p:spTree>
    <p:extLst>
      <p:ext uri="{BB962C8B-B14F-4D97-AF65-F5344CB8AC3E}">
        <p14:creationId xmlns:p14="http://schemas.microsoft.com/office/powerpoint/2010/main" val="1650364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2400" dirty="0" smtClean="0">
                <a:latin typeface="Arial" pitchFamily="34" charset="0"/>
                <a:cs typeface="Arial" pitchFamily="34" charset="0"/>
              </a:rPr>
              <a:t>Step One: illness representations explained 26% of the variance in negative affect at Time 2 </a:t>
            </a:r>
          </a:p>
          <a:p>
            <a:pPr lvl="1"/>
            <a:r>
              <a:rPr lang="en-GB" sz="2000" dirty="0" smtClean="0">
                <a:latin typeface="Arial" pitchFamily="34" charset="0"/>
                <a:cs typeface="Arial" pitchFamily="34" charset="0"/>
              </a:rPr>
              <a:t>beliefs about greater consequences of being at risk (p=&lt;0.01) being the only variable making a unique contribution in step one. NB: Illness coherence (p=.08)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Step Two: no causal items uniquely contributed/no sig change overall.  Consequences uniquely contributed. NB: hereditary (p=0.08)</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46% of variance in NA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29</a:t>
            </a:fld>
            <a:endParaRPr lang="en-GB"/>
          </a:p>
        </p:txBody>
      </p:sp>
    </p:spTree>
    <p:extLst>
      <p:ext uri="{BB962C8B-B14F-4D97-AF65-F5344CB8AC3E}">
        <p14:creationId xmlns:p14="http://schemas.microsoft.com/office/powerpoint/2010/main" val="959767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itchFamily="34" charset="0"/>
                <a:cs typeface="Arial" pitchFamily="34" charset="0"/>
              </a:rPr>
              <a:t>Step One: IPQ-r variables explained 12% of the variance in positive affect at Time 2</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stronger beliefs in screening/surgery being able to control their chances of getting cancer(p=&lt;0.01) uniquely contributing to PA in step one, two and three</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Model as a whole explained 16.3% of variance in PA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30</a:t>
            </a:fld>
            <a:endParaRPr lang="en-GB"/>
          </a:p>
        </p:txBody>
      </p:sp>
    </p:spTree>
    <p:extLst>
      <p:ext uri="{BB962C8B-B14F-4D97-AF65-F5344CB8AC3E}">
        <p14:creationId xmlns:p14="http://schemas.microsoft.com/office/powerpoint/2010/main" val="13382857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32</a:t>
            </a:fld>
            <a:endParaRPr lang="en-GB"/>
          </a:p>
        </p:txBody>
      </p:sp>
    </p:spTree>
    <p:extLst>
      <p:ext uri="{BB962C8B-B14F-4D97-AF65-F5344CB8AC3E}">
        <p14:creationId xmlns:p14="http://schemas.microsoft.com/office/powerpoint/2010/main" val="409564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515F451-41FA-4248-B165-E8C4D99583D8}" type="datetimeFigureOut">
              <a:rPr lang="en-GB" smtClean="0"/>
              <a:pPr/>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7844A-66E0-4B0C-A108-22FFD7DCE41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15F451-41FA-4248-B165-E8C4D99583D8}" type="datetimeFigureOut">
              <a:rPr lang="en-GB" smtClean="0"/>
              <a:pPr/>
              <a:t>27/10/2018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87844A-66E0-4B0C-A108-22FFD7DCE41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uib.no/ipq/"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143000"/>
          </a:xfrm>
        </p:spPr>
        <p:txBody>
          <a:bodyPr/>
          <a:lstStyle/>
          <a:p>
            <a:r>
              <a:rPr lang="en-GB" dirty="0" smtClean="0"/>
              <a:t>Psychology, Health &amp; Medicine </a:t>
            </a:r>
            <a:endParaRPr lang="en-GB" dirty="0"/>
          </a:p>
        </p:txBody>
      </p:sp>
      <p:sp>
        <p:nvSpPr>
          <p:cNvPr id="3" name="Content Placeholder 2"/>
          <p:cNvSpPr>
            <a:spLocks noGrp="1"/>
          </p:cNvSpPr>
          <p:nvPr>
            <p:ph idx="1"/>
          </p:nvPr>
        </p:nvSpPr>
        <p:spPr>
          <a:xfrm>
            <a:off x="539552" y="3356992"/>
            <a:ext cx="8229600" cy="820688"/>
          </a:xfrm>
        </p:spPr>
        <p:txBody>
          <a:bodyPr/>
          <a:lstStyle/>
          <a:p>
            <a:pPr marL="0" indent="0">
              <a:buNone/>
            </a:pPr>
            <a:r>
              <a:rPr lang="en-GB" dirty="0" smtClean="0"/>
              <a:t> Lecture </a:t>
            </a:r>
            <a:r>
              <a:rPr lang="en-GB" dirty="0" smtClean="0"/>
              <a:t>8: </a:t>
            </a:r>
            <a:r>
              <a:rPr lang="en-GB" dirty="0" smtClean="0"/>
              <a:t>Symptoms and Illness Perceptions</a:t>
            </a:r>
            <a:endParaRPr lang="en-GB" dirty="0"/>
          </a:p>
        </p:txBody>
      </p:sp>
    </p:spTree>
    <p:extLst>
      <p:ext uri="{BB962C8B-B14F-4D97-AF65-F5344CB8AC3E}">
        <p14:creationId xmlns:p14="http://schemas.microsoft.com/office/powerpoint/2010/main" val="3767377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1"/>
          </p:nvPr>
        </p:nvSpPr>
        <p:spPr>
          <a:xfrm>
            <a:off x="539750" y="2205038"/>
            <a:ext cx="8229600" cy="4525962"/>
          </a:xfrm>
        </p:spPr>
        <p:txBody>
          <a:bodyPr/>
          <a:lstStyle/>
          <a:p>
            <a:pPr marL="0" indent="0">
              <a:buFontTx/>
              <a:buNone/>
            </a:pPr>
            <a:r>
              <a:rPr lang="en-GB" sz="6600" dirty="0" smtClean="0"/>
              <a:t>Hangover, Cold or Flu?</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Lecture Overview</a:t>
            </a:r>
            <a:endParaRPr lang="en-GB" dirty="0"/>
          </a:p>
        </p:txBody>
      </p:sp>
      <p:sp>
        <p:nvSpPr>
          <p:cNvPr id="3" name="Content Placeholder 2"/>
          <p:cNvSpPr>
            <a:spLocks noGrp="1"/>
          </p:cNvSpPr>
          <p:nvPr>
            <p:ph idx="1"/>
          </p:nvPr>
        </p:nvSpPr>
        <p:spPr/>
        <p:txBody>
          <a:bodyPr/>
          <a:lstStyle/>
          <a:p>
            <a:r>
              <a:rPr lang="en-GB" dirty="0" smtClean="0"/>
              <a:t>Understanding health and illness</a:t>
            </a:r>
          </a:p>
          <a:p>
            <a:endParaRPr lang="en-GB" dirty="0" smtClean="0"/>
          </a:p>
          <a:p>
            <a:endParaRPr lang="en-GB" dirty="0" smtClean="0"/>
          </a:p>
          <a:p>
            <a:r>
              <a:rPr lang="en-GB" dirty="0" smtClean="0"/>
              <a:t>Common-sense model of illness perceptions </a:t>
            </a:r>
          </a:p>
          <a:p>
            <a:endParaRPr lang="en-GB" dirty="0" smtClean="0"/>
          </a:p>
          <a:p>
            <a:endParaRPr lang="en-GB" dirty="0" smtClean="0"/>
          </a:p>
          <a:p>
            <a:r>
              <a:rPr lang="en-GB" dirty="0" smtClean="0"/>
              <a:t>Self-regulation Model applied to genetics</a:t>
            </a:r>
            <a:endParaRPr lang="en-GB" dirty="0"/>
          </a:p>
        </p:txBody>
      </p:sp>
    </p:spTree>
    <p:extLst>
      <p:ext uri="{BB962C8B-B14F-4D97-AF65-F5344CB8AC3E}">
        <p14:creationId xmlns:p14="http://schemas.microsoft.com/office/powerpoint/2010/main" val="22603493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404664"/>
            <a:ext cx="8229600" cy="5184576"/>
          </a:xfrm>
        </p:spPr>
        <p:txBody>
          <a:bodyPr>
            <a:noAutofit/>
          </a:bodyPr>
          <a:lstStyle/>
          <a:p>
            <a:pPr>
              <a:buNone/>
            </a:pPr>
            <a:endParaRPr lang="en-GB" sz="2000" dirty="0" smtClean="0">
              <a:latin typeface="Arial" pitchFamily="34" charset="0"/>
              <a:cs typeface="Arial" pitchFamily="34" charset="0"/>
            </a:endParaRPr>
          </a:p>
          <a:p>
            <a:pPr marL="109728" indent="0">
              <a:buNone/>
            </a:pPr>
            <a:r>
              <a:rPr lang="en-GB" sz="2000" b="1" dirty="0" smtClean="0">
                <a:latin typeface="Arial" pitchFamily="34" charset="0"/>
                <a:cs typeface="Arial" pitchFamily="34" charset="0"/>
              </a:rPr>
              <a:t>Self-regulation model (</a:t>
            </a:r>
            <a:r>
              <a:rPr lang="en-GB" sz="2000" b="1" dirty="0" err="1" smtClean="0">
                <a:latin typeface="Arial" pitchFamily="34" charset="0"/>
                <a:cs typeface="Arial" pitchFamily="34" charset="0"/>
              </a:rPr>
              <a:t>Leventhal</a:t>
            </a:r>
            <a:r>
              <a:rPr lang="en-GB" sz="2000" b="1" dirty="0" smtClean="0">
                <a:latin typeface="Arial" pitchFamily="34" charset="0"/>
                <a:cs typeface="Arial" pitchFamily="34" charset="0"/>
              </a:rPr>
              <a:t> et al., 1992)</a:t>
            </a:r>
          </a:p>
          <a:p>
            <a:pPr>
              <a:buNone/>
            </a:pPr>
            <a:endParaRPr lang="en-GB" sz="2000" dirty="0" smtClean="0">
              <a:latin typeface="Arial" pitchFamily="34" charset="0"/>
              <a:cs typeface="Arial" pitchFamily="34" charset="0"/>
            </a:endParaRPr>
          </a:p>
          <a:p>
            <a:pPr lvl="1"/>
            <a:r>
              <a:rPr lang="en-GB" sz="2000" dirty="0" smtClean="0">
                <a:latin typeface="Arial" pitchFamily="34" charset="0"/>
                <a:cs typeface="Arial" pitchFamily="34" charset="0"/>
              </a:rPr>
              <a:t>People are “common-sense scientists” </a:t>
            </a:r>
          </a:p>
          <a:p>
            <a:pPr lvl="1"/>
            <a:endParaRPr lang="en-GB" sz="2000" dirty="0" smtClean="0">
              <a:latin typeface="Arial" pitchFamily="34" charset="0"/>
              <a:cs typeface="Arial" pitchFamily="34" charset="0"/>
            </a:endParaRPr>
          </a:p>
          <a:p>
            <a:pPr lvl="1"/>
            <a:r>
              <a:rPr lang="en-GB" sz="2000" dirty="0" smtClean="0">
                <a:latin typeface="Arial" pitchFamily="34" charset="0"/>
                <a:cs typeface="Arial" pitchFamily="34" charset="0"/>
              </a:rPr>
              <a:t>When faced with a health threat, we form a cognitive representation and emotional response  based upon our beliefs about: </a:t>
            </a:r>
          </a:p>
          <a:p>
            <a:pPr lvl="2"/>
            <a:r>
              <a:rPr lang="en-GB" sz="1800" dirty="0" smtClean="0">
                <a:latin typeface="Arial" pitchFamily="34" charset="0"/>
                <a:cs typeface="Arial" pitchFamily="34" charset="0"/>
              </a:rPr>
              <a:t>Identity (label, signs &amp; symptoms)</a:t>
            </a:r>
          </a:p>
          <a:p>
            <a:pPr lvl="2"/>
            <a:r>
              <a:rPr lang="en-GB" sz="1800" dirty="0" smtClean="0">
                <a:latin typeface="Arial" pitchFamily="34" charset="0"/>
                <a:cs typeface="Arial" pitchFamily="34" charset="0"/>
              </a:rPr>
              <a:t>Causes (genetic, psychological, environmental)</a:t>
            </a:r>
          </a:p>
          <a:p>
            <a:pPr lvl="2"/>
            <a:r>
              <a:rPr lang="en-GB" sz="1800" dirty="0" smtClean="0">
                <a:latin typeface="Arial" pitchFamily="34" charset="0"/>
                <a:cs typeface="Arial" pitchFamily="34" charset="0"/>
              </a:rPr>
              <a:t>Consequences (e.g., emotional, financial, physical)</a:t>
            </a:r>
          </a:p>
          <a:p>
            <a:pPr lvl="2"/>
            <a:r>
              <a:rPr lang="en-GB" sz="1800" dirty="0" smtClean="0">
                <a:latin typeface="Arial" pitchFamily="34" charset="0"/>
                <a:cs typeface="Arial" pitchFamily="34" charset="0"/>
              </a:rPr>
              <a:t>Timeline (acute, chronic, cyclical)</a:t>
            </a:r>
          </a:p>
          <a:p>
            <a:pPr lvl="2"/>
            <a:r>
              <a:rPr lang="en-GB" sz="1800" dirty="0" smtClean="0">
                <a:latin typeface="Arial" pitchFamily="34" charset="0"/>
                <a:cs typeface="Arial" pitchFamily="34" charset="0"/>
              </a:rPr>
              <a:t>Curability/controllability</a:t>
            </a:r>
          </a:p>
          <a:p>
            <a:pPr lvl="2"/>
            <a:endParaRPr lang="en-GB" sz="2000" dirty="0">
              <a:latin typeface="Arial" pitchFamily="34" charset="0"/>
              <a:cs typeface="Arial" pitchFamily="34" charset="0"/>
            </a:endParaRPr>
          </a:p>
          <a:p>
            <a:pPr lvl="1"/>
            <a:r>
              <a:rPr lang="en-GB" sz="2000" dirty="0" smtClean="0">
                <a:latin typeface="Arial" pitchFamily="34" charset="0"/>
                <a:cs typeface="Arial" pitchFamily="34" charset="0"/>
              </a:rPr>
              <a:t>Useful for understanding genetic risk?</a:t>
            </a:r>
          </a:p>
          <a:p>
            <a:endParaRPr lang="en-GB" sz="2000" dirty="0"/>
          </a:p>
        </p:txBody>
      </p:sp>
    </p:spTree>
    <p:extLst>
      <p:ext uri="{BB962C8B-B14F-4D97-AF65-F5344CB8AC3E}">
        <p14:creationId xmlns:p14="http://schemas.microsoft.com/office/powerpoint/2010/main" val="8648213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smtClean="0"/>
              <a:t>Leventhal’s Self Regulation Model </a:t>
            </a:r>
          </a:p>
        </p:txBody>
      </p:sp>
      <p:sp>
        <p:nvSpPr>
          <p:cNvPr id="26627" name="Content Placeholder 2"/>
          <p:cNvSpPr>
            <a:spLocks noGrp="1"/>
          </p:cNvSpPr>
          <p:nvPr>
            <p:ph idx="1"/>
          </p:nvPr>
        </p:nvSpPr>
        <p:spPr/>
        <p:txBody>
          <a:bodyPr>
            <a:normAutofit/>
          </a:bodyPr>
          <a:lstStyle/>
          <a:p>
            <a:r>
              <a:rPr lang="en-GB" sz="2800" dirty="0" smtClean="0"/>
              <a:t>People do not only form </a:t>
            </a:r>
            <a:r>
              <a:rPr lang="en-GB" sz="2800" i="1" dirty="0" smtClean="0"/>
              <a:t>cognitive </a:t>
            </a:r>
            <a:r>
              <a:rPr lang="en-GB" sz="2800" dirty="0" smtClean="0"/>
              <a:t>representations</a:t>
            </a:r>
          </a:p>
          <a:p>
            <a:endParaRPr lang="en-GB" sz="2800" dirty="0" smtClean="0"/>
          </a:p>
          <a:p>
            <a:r>
              <a:rPr lang="en-GB" sz="2800" dirty="0" smtClean="0"/>
              <a:t>Also form </a:t>
            </a:r>
            <a:r>
              <a:rPr lang="en-GB" sz="2800" i="1" dirty="0" smtClean="0"/>
              <a:t>emotional </a:t>
            </a:r>
            <a:r>
              <a:rPr lang="en-GB" sz="2800" dirty="0" smtClean="0"/>
              <a:t>representations</a:t>
            </a:r>
            <a:r>
              <a:rPr lang="en-GB" sz="2800" i="1" dirty="0" smtClean="0"/>
              <a:t> </a:t>
            </a:r>
            <a:r>
              <a:rPr lang="en-GB" sz="2800" dirty="0" smtClean="0"/>
              <a:t>of an illness</a:t>
            </a:r>
          </a:p>
          <a:p>
            <a:endParaRPr lang="en-GB" sz="2800" dirty="0" smtClean="0"/>
          </a:p>
          <a:p>
            <a:pPr lvl="1"/>
            <a:r>
              <a:rPr lang="en-GB" sz="2400" dirty="0" smtClean="0"/>
              <a:t>E.g. hangover = not worried/annoyed</a:t>
            </a:r>
          </a:p>
          <a:p>
            <a:pPr lvl="1"/>
            <a:r>
              <a:rPr lang="en-GB" sz="2400" dirty="0" smtClean="0"/>
              <a:t>Cold = not worried</a:t>
            </a:r>
          </a:p>
          <a:p>
            <a:pPr lvl="1"/>
            <a:r>
              <a:rPr lang="en-GB" sz="2400" dirty="0" smtClean="0"/>
              <a:t>Flu = a bit worried</a:t>
            </a:r>
          </a:p>
          <a:p>
            <a:pPr lvl="1"/>
            <a:r>
              <a:rPr lang="en-GB" sz="2400" dirty="0" smtClean="0"/>
              <a:t>Bird Flu = very worried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764704"/>
            <a:ext cx="8229600" cy="5616624"/>
          </a:xfrm>
        </p:spPr>
        <p:txBody>
          <a:bodyPr>
            <a:normAutofit/>
          </a:bodyPr>
          <a:lstStyle/>
          <a:p>
            <a:pPr marL="0" indent="0">
              <a:buNone/>
            </a:pPr>
            <a:endParaRPr lang="en-GB" sz="2000" dirty="0">
              <a:latin typeface="Arial" pitchFamily="34" charset="0"/>
              <a:cs typeface="Arial" pitchFamily="34" charset="0"/>
            </a:endParaRPr>
          </a:p>
          <a:p>
            <a:r>
              <a:rPr lang="en-GB" sz="2000" dirty="0" smtClean="0">
                <a:latin typeface="Arial" pitchFamily="34" charset="0"/>
                <a:cs typeface="Arial" pitchFamily="34" charset="0"/>
              </a:rPr>
              <a:t>Illness representations acquired through:</a:t>
            </a:r>
          </a:p>
          <a:p>
            <a:endParaRPr lang="en-GB" sz="2000" dirty="0" smtClean="0">
              <a:latin typeface="Arial" pitchFamily="34" charset="0"/>
              <a:cs typeface="Arial" pitchFamily="34" charset="0"/>
            </a:endParaRPr>
          </a:p>
          <a:p>
            <a:pPr lvl="1"/>
            <a:r>
              <a:rPr lang="en-GB" sz="1800" dirty="0" smtClean="0">
                <a:latin typeface="Arial" pitchFamily="34" charset="0"/>
                <a:cs typeface="Arial" pitchFamily="34" charset="0"/>
              </a:rPr>
              <a:t>Media</a:t>
            </a:r>
          </a:p>
          <a:p>
            <a:pPr lvl="1"/>
            <a:r>
              <a:rPr lang="en-GB" sz="1800" dirty="0" smtClean="0">
                <a:latin typeface="Arial" pitchFamily="34" charset="0"/>
                <a:cs typeface="Arial" pitchFamily="34" charset="0"/>
              </a:rPr>
              <a:t>Personal experience</a:t>
            </a:r>
          </a:p>
          <a:p>
            <a:pPr lvl="1"/>
            <a:r>
              <a:rPr lang="en-GB" sz="1800" dirty="0" smtClean="0">
                <a:latin typeface="Arial" pitchFamily="34" charset="0"/>
                <a:cs typeface="Arial" pitchFamily="34" charset="0"/>
              </a:rPr>
              <a:t>Family &amp; Friends</a:t>
            </a:r>
          </a:p>
          <a:p>
            <a:pPr lvl="1"/>
            <a:endParaRPr lang="en-GB" sz="2000" dirty="0" smtClean="0">
              <a:latin typeface="Arial" pitchFamily="34" charset="0"/>
              <a:cs typeface="Arial" pitchFamily="34" charset="0"/>
            </a:endParaRPr>
          </a:p>
          <a:p>
            <a:r>
              <a:rPr lang="en-GB" sz="2000" dirty="0">
                <a:latin typeface="Arial" pitchFamily="34" charset="0"/>
                <a:cs typeface="Arial" pitchFamily="34" charset="0"/>
              </a:rPr>
              <a:t>May be inaccurate!</a:t>
            </a:r>
          </a:p>
          <a:p>
            <a:pPr lvl="1"/>
            <a:endParaRPr lang="en-GB" sz="2000" dirty="0">
              <a:latin typeface="Arial" pitchFamily="34" charset="0"/>
              <a:cs typeface="Arial" pitchFamily="34" charset="0"/>
            </a:endParaRPr>
          </a:p>
          <a:p>
            <a:r>
              <a:rPr lang="en-GB" sz="2000" dirty="0" smtClean="0">
                <a:latin typeface="Arial" pitchFamily="34" charset="0"/>
                <a:cs typeface="Arial" pitchFamily="34" charset="0"/>
              </a:rPr>
              <a:t>Influence preventive behaviour and coping responses:</a:t>
            </a:r>
          </a:p>
          <a:p>
            <a:endParaRPr lang="en-GB" sz="2000" dirty="0">
              <a:latin typeface="Arial" pitchFamily="34" charset="0"/>
              <a:cs typeface="Arial" pitchFamily="34" charset="0"/>
            </a:endParaRPr>
          </a:p>
          <a:p>
            <a:pPr lvl="1"/>
            <a:r>
              <a:rPr lang="en-GB" sz="1800" dirty="0">
                <a:latin typeface="Arial" pitchFamily="34" charset="0"/>
                <a:cs typeface="Arial" pitchFamily="34" charset="0"/>
              </a:rPr>
              <a:t>Seeking medical </a:t>
            </a:r>
            <a:r>
              <a:rPr lang="en-GB" sz="1800" dirty="0" smtClean="0">
                <a:latin typeface="Arial" pitchFamily="34" charset="0"/>
                <a:cs typeface="Arial" pitchFamily="34" charset="0"/>
              </a:rPr>
              <a:t>help (over or under-use)</a:t>
            </a:r>
            <a:endParaRPr lang="en-GB" sz="1800" dirty="0">
              <a:latin typeface="Arial" pitchFamily="34" charset="0"/>
              <a:cs typeface="Arial" pitchFamily="34" charset="0"/>
            </a:endParaRPr>
          </a:p>
          <a:p>
            <a:pPr lvl="1"/>
            <a:r>
              <a:rPr lang="en-GB" sz="1800" dirty="0">
                <a:latin typeface="Arial" pitchFamily="34" charset="0"/>
                <a:cs typeface="Arial" pitchFamily="34" charset="0"/>
              </a:rPr>
              <a:t>Adherence to </a:t>
            </a:r>
            <a:r>
              <a:rPr lang="en-GB" sz="1800" dirty="0" smtClean="0">
                <a:latin typeface="Arial" pitchFamily="34" charset="0"/>
                <a:cs typeface="Arial" pitchFamily="34" charset="0"/>
              </a:rPr>
              <a:t>treatment (e.g., screening, medication)</a:t>
            </a:r>
            <a:endParaRPr lang="en-GB" sz="1800" dirty="0">
              <a:latin typeface="Arial" pitchFamily="34" charset="0"/>
              <a:cs typeface="Arial" pitchFamily="34" charset="0"/>
            </a:endParaRPr>
          </a:p>
          <a:p>
            <a:pPr lvl="1"/>
            <a:r>
              <a:rPr lang="en-GB" sz="1800" dirty="0">
                <a:latin typeface="Arial" pitchFamily="34" charset="0"/>
                <a:cs typeface="Arial" pitchFamily="34" charset="0"/>
              </a:rPr>
              <a:t>Emotional reactions to </a:t>
            </a:r>
            <a:r>
              <a:rPr lang="en-GB" sz="1800" dirty="0" smtClean="0">
                <a:latin typeface="Arial" pitchFamily="34" charset="0"/>
                <a:cs typeface="Arial" pitchFamily="34" charset="0"/>
              </a:rPr>
              <a:t>symptoms (e.g., avoidance, </a:t>
            </a:r>
            <a:r>
              <a:rPr lang="en-GB" sz="1800" dirty="0" err="1" smtClean="0">
                <a:latin typeface="Arial" pitchFamily="34" charset="0"/>
                <a:cs typeface="Arial" pitchFamily="34" charset="0"/>
              </a:rPr>
              <a:t>hypervigilance</a:t>
            </a:r>
            <a:r>
              <a:rPr lang="en-GB" sz="1800" dirty="0" smtClean="0">
                <a:latin typeface="Arial" pitchFamily="34" charset="0"/>
                <a:cs typeface="Arial" pitchFamily="34" charset="0"/>
              </a:rPr>
              <a:t>)</a:t>
            </a:r>
            <a:endParaRPr lang="en-GB" sz="1800" dirty="0">
              <a:latin typeface="Arial" pitchFamily="34" charset="0"/>
              <a:cs typeface="Arial" pitchFamily="34" charset="0"/>
            </a:endParaRPr>
          </a:p>
          <a:p>
            <a:pPr lvl="1"/>
            <a:r>
              <a:rPr lang="en-GB" sz="1800" dirty="0">
                <a:latin typeface="Arial" pitchFamily="34" charset="0"/>
                <a:cs typeface="Arial" pitchFamily="34" charset="0"/>
              </a:rPr>
              <a:t>Engagement in self-care </a:t>
            </a:r>
            <a:r>
              <a:rPr lang="en-GB" sz="1800" dirty="0" smtClean="0">
                <a:latin typeface="Arial" pitchFamily="34" charset="0"/>
                <a:cs typeface="Arial" pitchFamily="34" charset="0"/>
              </a:rPr>
              <a:t>behaviour (e.g., BSE, healthy lifestyle)</a:t>
            </a:r>
            <a:endParaRPr lang="en-GB" sz="1800" dirty="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pPr lvl="1"/>
            <a:endParaRPr lang="en-GB" sz="2000" dirty="0" smtClean="0">
              <a:latin typeface="Arial" pitchFamily="34" charset="0"/>
              <a:cs typeface="Arial" pitchFamily="34" charset="0"/>
            </a:endParaRPr>
          </a:p>
          <a:p>
            <a:pPr lvl="1"/>
            <a:endParaRPr lang="en-GB" sz="2000" dirty="0">
              <a:latin typeface="Arial" pitchFamily="34" charset="0"/>
              <a:cs typeface="Arial" pitchFamily="34" charset="0"/>
            </a:endParaRPr>
          </a:p>
        </p:txBody>
      </p:sp>
      <p:sp>
        <p:nvSpPr>
          <p:cNvPr id="2" name="Title 1"/>
          <p:cNvSpPr>
            <a:spLocks noGrp="1"/>
          </p:cNvSpPr>
          <p:nvPr>
            <p:ph type="title"/>
          </p:nvPr>
        </p:nvSpPr>
        <p:spPr>
          <a:xfrm>
            <a:off x="467544" y="0"/>
            <a:ext cx="8229600" cy="1143000"/>
          </a:xfrm>
        </p:spPr>
        <p:txBody>
          <a:bodyPr>
            <a:normAutofit/>
          </a:bodyPr>
          <a:lstStyle/>
          <a:p>
            <a:r>
              <a:rPr lang="en-GB" sz="2400" dirty="0" err="1" smtClean="0">
                <a:effectLst/>
                <a:latin typeface="Arial" pitchFamily="34" charset="0"/>
                <a:cs typeface="Arial" pitchFamily="34" charset="0"/>
              </a:rPr>
              <a:t>Leventhal’s</a:t>
            </a:r>
            <a:r>
              <a:rPr lang="en-GB" sz="2400" dirty="0" smtClean="0">
                <a:effectLst/>
                <a:latin typeface="Arial" pitchFamily="34" charset="0"/>
                <a:cs typeface="Arial" pitchFamily="34" charset="0"/>
              </a:rPr>
              <a:t> Self Regulation Model </a:t>
            </a:r>
            <a:endParaRPr lang="en-GB" sz="2400" dirty="0">
              <a:effectLst/>
              <a:latin typeface="Arial" pitchFamily="34" charset="0"/>
              <a:cs typeface="Arial" pitchFamily="34" charset="0"/>
            </a:endParaRPr>
          </a:p>
        </p:txBody>
      </p:sp>
    </p:spTree>
    <p:extLst>
      <p:ext uri="{BB962C8B-B14F-4D97-AF65-F5344CB8AC3E}">
        <p14:creationId xmlns:p14="http://schemas.microsoft.com/office/powerpoint/2010/main" val="1509280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23528" y="260648"/>
            <a:ext cx="6336704" cy="6840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Socio-cultural Context (place, group, roles)</a:t>
            </a:r>
            <a:endParaRPr lang="en-GB" dirty="0"/>
          </a:p>
        </p:txBody>
      </p:sp>
      <p:cxnSp>
        <p:nvCxnSpPr>
          <p:cNvPr id="7" name="Straight Arrow Connector 6"/>
          <p:cNvCxnSpPr>
            <a:stCxn id="5" idx="4"/>
          </p:cNvCxnSpPr>
          <p:nvPr/>
        </p:nvCxnSpPr>
        <p:spPr>
          <a:xfrm rot="5400000">
            <a:off x="3141230" y="1294580"/>
            <a:ext cx="700506"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503186" y="1644436"/>
            <a:ext cx="316835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Biological Characteristics and Psychological Traits </a:t>
            </a:r>
            <a:endParaRPr lang="en-GB" dirty="0"/>
          </a:p>
        </p:txBody>
      </p:sp>
      <p:sp>
        <p:nvSpPr>
          <p:cNvPr id="9" name="Rectangle 8"/>
          <p:cNvSpPr/>
          <p:nvPr/>
        </p:nvSpPr>
        <p:spPr>
          <a:xfrm>
            <a:off x="2627784" y="2708920"/>
            <a:ext cx="1872208"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Representation of health threat </a:t>
            </a:r>
            <a:endParaRPr lang="en-GB" dirty="0"/>
          </a:p>
        </p:txBody>
      </p:sp>
      <p:sp>
        <p:nvSpPr>
          <p:cNvPr id="10" name="Rectangle 9"/>
          <p:cNvSpPr/>
          <p:nvPr/>
        </p:nvSpPr>
        <p:spPr>
          <a:xfrm>
            <a:off x="4920208" y="2836881"/>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Responses</a:t>
            </a:r>
            <a:endParaRPr lang="en-GB" dirty="0"/>
          </a:p>
        </p:txBody>
      </p:sp>
      <p:sp>
        <p:nvSpPr>
          <p:cNvPr id="11" name="Rectangle 10"/>
          <p:cNvSpPr/>
          <p:nvPr/>
        </p:nvSpPr>
        <p:spPr>
          <a:xfrm>
            <a:off x="7092280" y="2836881"/>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Appraisal </a:t>
            </a:r>
            <a:endParaRPr lang="en-GB" dirty="0"/>
          </a:p>
        </p:txBody>
      </p:sp>
      <p:sp>
        <p:nvSpPr>
          <p:cNvPr id="12" name="Rectangle 11"/>
          <p:cNvSpPr/>
          <p:nvPr/>
        </p:nvSpPr>
        <p:spPr>
          <a:xfrm>
            <a:off x="2555776" y="4200715"/>
            <a:ext cx="1872208" cy="10896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Representation of emotion (e.g., fear, surprise)</a:t>
            </a:r>
            <a:endParaRPr lang="en-GB" dirty="0"/>
          </a:p>
        </p:txBody>
      </p:sp>
      <p:sp>
        <p:nvSpPr>
          <p:cNvPr id="15" name="Rectangle 14"/>
          <p:cNvSpPr/>
          <p:nvPr/>
        </p:nvSpPr>
        <p:spPr>
          <a:xfrm>
            <a:off x="4738432" y="4365104"/>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Responses</a:t>
            </a:r>
            <a:endParaRPr lang="en-GB" dirty="0"/>
          </a:p>
        </p:txBody>
      </p:sp>
      <p:sp>
        <p:nvSpPr>
          <p:cNvPr id="16" name="Rectangle 15"/>
          <p:cNvSpPr/>
          <p:nvPr/>
        </p:nvSpPr>
        <p:spPr>
          <a:xfrm>
            <a:off x="7092280" y="4365104"/>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Appraisal </a:t>
            </a:r>
            <a:endParaRPr lang="en-GB" dirty="0"/>
          </a:p>
        </p:txBody>
      </p:sp>
      <p:sp>
        <p:nvSpPr>
          <p:cNvPr id="17" name="Oval 16"/>
          <p:cNvSpPr/>
          <p:nvPr/>
        </p:nvSpPr>
        <p:spPr>
          <a:xfrm>
            <a:off x="8321" y="2654081"/>
            <a:ext cx="2016224" cy="26924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Stimulus </a:t>
            </a:r>
          </a:p>
          <a:p>
            <a:pPr algn="ctr"/>
            <a:r>
              <a:rPr lang="en-GB" dirty="0" smtClean="0"/>
              <a:t>Internal (e.g. pain) or External (e.g. Hospital </a:t>
            </a:r>
            <a:r>
              <a:rPr lang="en-GB" dirty="0" err="1" smtClean="0"/>
              <a:t>Appt</a:t>
            </a:r>
            <a:r>
              <a:rPr lang="en-GB" dirty="0" smtClean="0"/>
              <a:t>/ Screening)</a:t>
            </a:r>
            <a:endParaRPr lang="en-GB" dirty="0"/>
          </a:p>
        </p:txBody>
      </p:sp>
      <p:cxnSp>
        <p:nvCxnSpPr>
          <p:cNvPr id="19" name="Straight Arrow Connector 18"/>
          <p:cNvCxnSpPr/>
          <p:nvPr/>
        </p:nvCxnSpPr>
        <p:spPr>
          <a:xfrm flipV="1">
            <a:off x="1845149" y="3104964"/>
            <a:ext cx="648072" cy="8953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7" idx="6"/>
          </p:cNvCxnSpPr>
          <p:nvPr/>
        </p:nvCxnSpPr>
        <p:spPr>
          <a:xfrm>
            <a:off x="2024545" y="4000322"/>
            <a:ext cx="465878" cy="61681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9" idx="2"/>
            <a:endCxn id="12" idx="0"/>
          </p:cNvCxnSpPr>
          <p:nvPr/>
        </p:nvCxnSpPr>
        <p:spPr>
          <a:xfrm rot="5400000">
            <a:off x="3214035" y="3850861"/>
            <a:ext cx="627699" cy="7200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endCxn id="15" idx="0"/>
          </p:cNvCxnSpPr>
          <p:nvPr/>
        </p:nvCxnSpPr>
        <p:spPr>
          <a:xfrm>
            <a:off x="5602528" y="3356992"/>
            <a:ext cx="0" cy="100811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7452320" y="3356992"/>
            <a:ext cx="0" cy="95173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2024545" y="3832859"/>
            <a:ext cx="5427775" cy="28189"/>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endCxn id="9" idx="0"/>
          </p:cNvCxnSpPr>
          <p:nvPr/>
        </p:nvCxnSpPr>
        <p:spPr>
          <a:xfrm rot="16200000" flipH="1">
            <a:off x="3353191" y="2498223"/>
            <a:ext cx="339276" cy="8211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9" idx="3"/>
            <a:endCxn id="10" idx="1"/>
          </p:cNvCxnSpPr>
          <p:nvPr/>
        </p:nvCxnSpPr>
        <p:spPr>
          <a:xfrm flipV="1">
            <a:off x="4499992" y="3088909"/>
            <a:ext cx="420216" cy="520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10" idx="3"/>
            <a:endCxn id="11" idx="1"/>
          </p:cNvCxnSpPr>
          <p:nvPr/>
        </p:nvCxnSpPr>
        <p:spPr>
          <a:xfrm>
            <a:off x="6648400" y="3088909"/>
            <a:ext cx="44388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endCxn id="15" idx="1"/>
          </p:cNvCxnSpPr>
          <p:nvPr/>
        </p:nvCxnSpPr>
        <p:spPr>
          <a:xfrm>
            <a:off x="4355976" y="4617132"/>
            <a:ext cx="3824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15" idx="3"/>
            <a:endCxn id="16" idx="1"/>
          </p:cNvCxnSpPr>
          <p:nvPr/>
        </p:nvCxnSpPr>
        <p:spPr>
          <a:xfrm>
            <a:off x="6466624" y="4617132"/>
            <a:ext cx="6256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5" name="Rounded Rectangle 54"/>
          <p:cNvSpPr/>
          <p:nvPr/>
        </p:nvSpPr>
        <p:spPr>
          <a:xfrm>
            <a:off x="1202967" y="6021288"/>
            <a:ext cx="6480720" cy="72008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The Common-Sense Model of Illness: </a:t>
            </a:r>
          </a:p>
          <a:p>
            <a:pPr algn="ctr"/>
            <a:r>
              <a:rPr lang="en-GB" dirty="0" smtClean="0">
                <a:solidFill>
                  <a:schemeClr val="tx1"/>
                </a:solidFill>
              </a:rPr>
              <a:t>Adapted from Morrison &amp; Bennett (2006) P 252.</a:t>
            </a:r>
            <a:endParaRPr lang="en-GB" dirty="0">
              <a:solidFill>
                <a:schemeClr val="tx1"/>
              </a:solidFill>
            </a:endParaRPr>
          </a:p>
        </p:txBody>
      </p:sp>
    </p:spTree>
    <p:extLst>
      <p:ext uri="{BB962C8B-B14F-4D97-AF65-F5344CB8AC3E}">
        <p14:creationId xmlns:p14="http://schemas.microsoft.com/office/powerpoint/2010/main" val="2521394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Autofit/>
          </a:bodyPr>
          <a:lstStyle/>
          <a:p>
            <a:r>
              <a:rPr lang="en-GB" sz="2800" dirty="0" smtClean="0"/>
              <a:t>Illness Perceptions Questionnaire-revised </a:t>
            </a:r>
            <a:r>
              <a:rPr lang="en-GB" sz="2800" dirty="0" smtClean="0"/>
              <a:t/>
            </a:r>
            <a:br>
              <a:rPr lang="en-GB" sz="2800" dirty="0" smtClean="0"/>
            </a:br>
            <a:r>
              <a:rPr lang="en-GB" sz="2800" dirty="0" smtClean="0"/>
              <a:t>(</a:t>
            </a:r>
            <a:r>
              <a:rPr lang="en-GB" sz="2800" dirty="0" smtClean="0"/>
              <a:t>Moss-Morris et al., 2002)</a:t>
            </a:r>
            <a:endParaRPr lang="en-GB" sz="2800" dirty="0"/>
          </a:p>
        </p:txBody>
      </p:sp>
      <p:sp>
        <p:nvSpPr>
          <p:cNvPr id="3" name="Content Placeholder 2"/>
          <p:cNvSpPr>
            <a:spLocks noGrp="1"/>
          </p:cNvSpPr>
          <p:nvPr>
            <p:ph idx="1"/>
          </p:nvPr>
        </p:nvSpPr>
        <p:spPr>
          <a:xfrm>
            <a:off x="395536" y="1628800"/>
            <a:ext cx="8229600" cy="4525963"/>
          </a:xfrm>
        </p:spPr>
        <p:txBody>
          <a:bodyPr>
            <a:normAutofit/>
          </a:bodyPr>
          <a:lstStyle/>
          <a:p>
            <a:r>
              <a:rPr lang="en-GB" sz="2800" dirty="0" smtClean="0"/>
              <a:t>Measures the five IRs identified by </a:t>
            </a:r>
            <a:r>
              <a:rPr lang="en-GB" sz="2800" dirty="0" err="1" smtClean="0"/>
              <a:t>Leventhal</a:t>
            </a:r>
            <a:r>
              <a:rPr lang="en-GB" sz="2800" dirty="0" smtClean="0"/>
              <a:t> et al. </a:t>
            </a:r>
          </a:p>
          <a:p>
            <a:pPr lvl="2"/>
            <a:r>
              <a:rPr lang="en-GB" sz="1800" dirty="0">
                <a:latin typeface="Arial" pitchFamily="34" charset="0"/>
                <a:cs typeface="Arial" pitchFamily="34" charset="0"/>
              </a:rPr>
              <a:t>Identity (label, signs &amp; symptoms)</a:t>
            </a:r>
          </a:p>
          <a:p>
            <a:pPr lvl="2"/>
            <a:r>
              <a:rPr lang="en-GB" sz="1800" dirty="0">
                <a:latin typeface="Arial" pitchFamily="34" charset="0"/>
                <a:cs typeface="Arial" pitchFamily="34" charset="0"/>
              </a:rPr>
              <a:t>Causes (genetic, psychological, environmental)</a:t>
            </a:r>
          </a:p>
          <a:p>
            <a:pPr lvl="2"/>
            <a:r>
              <a:rPr lang="en-GB" sz="1800" dirty="0">
                <a:latin typeface="Arial" pitchFamily="34" charset="0"/>
                <a:cs typeface="Arial" pitchFamily="34" charset="0"/>
              </a:rPr>
              <a:t>Consequences (e.g., emotional, financial, physical)</a:t>
            </a:r>
          </a:p>
          <a:p>
            <a:pPr lvl="2"/>
            <a:r>
              <a:rPr lang="en-GB" sz="1800" dirty="0">
                <a:latin typeface="Arial" pitchFamily="34" charset="0"/>
                <a:cs typeface="Arial" pitchFamily="34" charset="0"/>
              </a:rPr>
              <a:t>Timeline (acute, chronic, cyclical)</a:t>
            </a:r>
          </a:p>
          <a:p>
            <a:pPr lvl="2"/>
            <a:r>
              <a:rPr lang="en-GB" sz="1800" dirty="0">
                <a:latin typeface="Arial" pitchFamily="34" charset="0"/>
                <a:cs typeface="Arial" pitchFamily="34" charset="0"/>
              </a:rPr>
              <a:t>Curability/controllability</a:t>
            </a:r>
          </a:p>
          <a:p>
            <a:endParaRPr lang="en-GB" sz="2800" dirty="0" smtClean="0"/>
          </a:p>
          <a:p>
            <a:r>
              <a:rPr lang="en-GB" sz="2800" dirty="0" smtClean="0"/>
              <a:t>Also includes:</a:t>
            </a:r>
          </a:p>
          <a:p>
            <a:pPr lvl="1">
              <a:buFont typeface="Wingdings" panose="05000000000000000000" pitchFamily="2" charset="2"/>
              <a:buChar char="§"/>
            </a:pPr>
            <a:r>
              <a:rPr lang="en-GB" sz="2400" dirty="0" smtClean="0"/>
              <a:t> </a:t>
            </a:r>
            <a:r>
              <a:rPr lang="en-GB" sz="2000" dirty="0" smtClean="0"/>
              <a:t>emotional representations, </a:t>
            </a:r>
          </a:p>
          <a:p>
            <a:pPr lvl="1">
              <a:buFont typeface="Wingdings" panose="05000000000000000000" pitchFamily="2" charset="2"/>
              <a:buChar char="§"/>
            </a:pPr>
            <a:r>
              <a:rPr lang="en-GB" sz="2000" dirty="0" smtClean="0"/>
              <a:t>illness coherence,</a:t>
            </a:r>
          </a:p>
          <a:p>
            <a:pPr lvl="1">
              <a:buFont typeface="Wingdings" panose="05000000000000000000" pitchFamily="2" charset="2"/>
              <a:buChar char="§"/>
            </a:pPr>
            <a:r>
              <a:rPr lang="en-GB" sz="2000" dirty="0" smtClean="0"/>
              <a:t>beliefs about personal control.</a:t>
            </a:r>
          </a:p>
        </p:txBody>
      </p:sp>
    </p:spTree>
    <p:extLst>
      <p:ext uri="{BB962C8B-B14F-4D97-AF65-F5344CB8AC3E}">
        <p14:creationId xmlns:p14="http://schemas.microsoft.com/office/powerpoint/2010/main" val="13208528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Illness Perceptions Questionnaire Website</a:t>
            </a:r>
            <a:endParaRPr lang="en-GB" dirty="0"/>
          </a:p>
        </p:txBody>
      </p:sp>
      <p:sp>
        <p:nvSpPr>
          <p:cNvPr id="3" name="Content Placeholder 2"/>
          <p:cNvSpPr>
            <a:spLocks noGrp="1"/>
          </p:cNvSpPr>
          <p:nvPr>
            <p:ph idx="1"/>
          </p:nvPr>
        </p:nvSpPr>
        <p:spPr>
          <a:xfrm>
            <a:off x="2843808" y="1772816"/>
            <a:ext cx="4330824" cy="4525963"/>
          </a:xfrm>
        </p:spPr>
        <p:txBody>
          <a:bodyPr/>
          <a:lstStyle/>
          <a:p>
            <a:endParaRPr lang="en-GB" dirty="0" smtClean="0"/>
          </a:p>
          <a:p>
            <a:endParaRPr lang="en-GB" dirty="0"/>
          </a:p>
          <a:p>
            <a:pPr marL="0" indent="0">
              <a:buNone/>
            </a:pPr>
            <a:r>
              <a:rPr lang="en-GB" dirty="0" smtClean="0">
                <a:hlinkClick r:id="rId2"/>
              </a:rPr>
              <a:t>http://www.uib.no/ipq/</a:t>
            </a: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4695635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Research into Illness Perceptions </a:t>
            </a:r>
            <a:endParaRPr lang="en-GB" dirty="0"/>
          </a:p>
        </p:txBody>
      </p:sp>
      <p:sp>
        <p:nvSpPr>
          <p:cNvPr id="3" name="Content Placeholder 2"/>
          <p:cNvSpPr>
            <a:spLocks noGrp="1"/>
          </p:cNvSpPr>
          <p:nvPr>
            <p:ph idx="1"/>
          </p:nvPr>
        </p:nvSpPr>
        <p:spPr>
          <a:xfrm>
            <a:off x="457200" y="1340768"/>
            <a:ext cx="8229600" cy="4785395"/>
          </a:xfrm>
        </p:spPr>
        <p:txBody>
          <a:bodyPr/>
          <a:lstStyle/>
          <a:p>
            <a:r>
              <a:rPr lang="en-GB" dirty="0" smtClean="0"/>
              <a:t>Fielding (1987)</a:t>
            </a:r>
          </a:p>
          <a:p>
            <a:pPr lvl="1"/>
            <a:r>
              <a:rPr lang="en-GB" dirty="0" smtClean="0"/>
              <a:t>Asked patients to identify factors that they believed had contributed to their MI</a:t>
            </a:r>
          </a:p>
          <a:p>
            <a:pPr lvl="1"/>
            <a:r>
              <a:rPr lang="en-GB" dirty="0" smtClean="0"/>
              <a:t>Most common factors were stress and worry!</a:t>
            </a:r>
          </a:p>
          <a:p>
            <a:pPr lvl="1"/>
            <a:r>
              <a:rPr lang="en-GB" dirty="0" smtClean="0"/>
              <a:t>Factors such as smoking or high cholesterol (i.e., medically proven contributors) were not highly endorsed!</a:t>
            </a:r>
          </a:p>
          <a:p>
            <a:pPr lvl="1"/>
            <a:r>
              <a:rPr lang="en-GB" i="1" dirty="0" smtClean="0"/>
              <a:t>Do people like to attribute causes of their illness to short-term, changeable, external factors?</a:t>
            </a:r>
            <a:endParaRPr lang="en-GB" i="1" dirty="0"/>
          </a:p>
        </p:txBody>
      </p:sp>
    </p:spTree>
    <p:extLst>
      <p:ext uri="{BB962C8B-B14F-4D97-AF65-F5344CB8AC3E}">
        <p14:creationId xmlns:p14="http://schemas.microsoft.com/office/powerpoint/2010/main" val="280110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29600" cy="5760640"/>
          </a:xfrm>
        </p:spPr>
        <p:txBody>
          <a:bodyPr>
            <a:normAutofit/>
          </a:bodyPr>
          <a:lstStyle/>
          <a:p>
            <a:pPr marL="0" indent="0">
              <a:buNone/>
            </a:pPr>
            <a:r>
              <a:rPr lang="en-GB" sz="3600" dirty="0" err="1" smtClean="0"/>
              <a:t>Heijmans</a:t>
            </a:r>
            <a:r>
              <a:rPr lang="en-GB" sz="3600" dirty="0" smtClean="0"/>
              <a:t> (1998): </a:t>
            </a:r>
          </a:p>
          <a:p>
            <a:endParaRPr lang="en-GB" sz="3600" dirty="0"/>
          </a:p>
          <a:p>
            <a:r>
              <a:rPr lang="en-GB" sz="3200" dirty="0" smtClean="0"/>
              <a:t>Individuals with CFS who believed their illness to be serious, to have little control over it and saw little possibility of cure reported greater mental health difficulties and less vitality than those with the opposite beliefs.</a:t>
            </a:r>
          </a:p>
          <a:p>
            <a:endParaRPr lang="en-GB" sz="2800" dirty="0"/>
          </a:p>
        </p:txBody>
      </p:sp>
    </p:spTree>
    <p:extLst>
      <p:ext uri="{BB962C8B-B14F-4D97-AF65-F5344CB8AC3E}">
        <p14:creationId xmlns:p14="http://schemas.microsoft.com/office/powerpoint/2010/main" val="30161615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76672"/>
            <a:ext cx="8229600" cy="5721499"/>
          </a:xfrm>
        </p:spPr>
        <p:txBody>
          <a:bodyPr>
            <a:normAutofit/>
          </a:bodyPr>
          <a:lstStyle/>
          <a:p>
            <a:pPr marL="0" indent="0">
              <a:buNone/>
            </a:pPr>
            <a:r>
              <a:rPr lang="en-GB" sz="2800" dirty="0" smtClean="0"/>
              <a:t>Petrie et al. (1996): </a:t>
            </a:r>
          </a:p>
          <a:p>
            <a:pPr marL="0" indent="0">
              <a:buNone/>
            </a:pPr>
            <a:endParaRPr lang="en-GB" sz="2800" dirty="0" smtClean="0"/>
          </a:p>
          <a:p>
            <a:r>
              <a:rPr lang="en-GB" sz="2800" dirty="0" smtClean="0"/>
              <a:t>Cardiac patients were more likely to attend a cardiac rehabilitation course if they held strong beliefs that their condition could be controlled or cured.</a:t>
            </a:r>
          </a:p>
          <a:p>
            <a:r>
              <a:rPr lang="en-GB" sz="2800" dirty="0" smtClean="0"/>
              <a:t>More likely to return to work within 6 weeks if believed only short-term and minimal negative consequences. </a:t>
            </a:r>
            <a:endParaRPr lang="en-GB" sz="2800" dirty="0"/>
          </a:p>
          <a:p>
            <a:r>
              <a:rPr lang="en-GB" sz="2800" dirty="0" smtClean="0"/>
              <a:t>Beliefs about serious consequences associated with later disability and limited activity</a:t>
            </a:r>
          </a:p>
        </p:txBody>
      </p:sp>
    </p:spTree>
    <p:extLst>
      <p:ext uri="{BB962C8B-B14F-4D97-AF65-F5344CB8AC3E}">
        <p14:creationId xmlns:p14="http://schemas.microsoft.com/office/powerpoint/2010/main" val="27839700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Interventions using the SRM</a:t>
            </a:r>
            <a:endParaRPr lang="en-GB" dirty="0"/>
          </a:p>
        </p:txBody>
      </p:sp>
      <p:sp>
        <p:nvSpPr>
          <p:cNvPr id="3" name="Content Placeholder 2"/>
          <p:cNvSpPr>
            <a:spLocks noGrp="1"/>
          </p:cNvSpPr>
          <p:nvPr>
            <p:ph idx="1"/>
          </p:nvPr>
        </p:nvSpPr>
        <p:spPr/>
        <p:txBody>
          <a:bodyPr>
            <a:normAutofit/>
          </a:bodyPr>
          <a:lstStyle/>
          <a:p>
            <a:pPr>
              <a:buNone/>
            </a:pPr>
            <a:r>
              <a:rPr lang="en-GB" sz="2000" dirty="0" err="1" smtClean="0"/>
              <a:t>McAndrew</a:t>
            </a:r>
            <a:r>
              <a:rPr lang="en-GB" sz="2000" dirty="0" smtClean="0"/>
              <a:t>, </a:t>
            </a:r>
            <a:r>
              <a:rPr lang="en-GB" sz="2000" dirty="0" err="1" smtClean="0"/>
              <a:t>Musemeci-Szabo</a:t>
            </a:r>
            <a:r>
              <a:rPr lang="en-GB" sz="2000" dirty="0" smtClean="0"/>
              <a:t>, Mora, et al. (2008). Using the common sense model to design interventions for the prevention and management of chronic illness threats: from description to process.</a:t>
            </a:r>
            <a:r>
              <a:rPr lang="en-GB" sz="2000" b="1" dirty="0" smtClean="0"/>
              <a:t> </a:t>
            </a:r>
            <a:r>
              <a:rPr lang="en-GB" sz="2000" i="1" dirty="0" smtClean="0"/>
              <a:t>British Journal of Health Psychology, 13(2), </a:t>
            </a:r>
            <a:r>
              <a:rPr lang="en-GB" sz="2000" dirty="0" smtClean="0"/>
              <a:t>195-204.</a:t>
            </a:r>
          </a:p>
          <a:p>
            <a:pPr lvl="1"/>
            <a:endParaRPr lang="en-GB" sz="1600" dirty="0" smtClean="0"/>
          </a:p>
          <a:p>
            <a:pPr lvl="1"/>
            <a:r>
              <a:rPr lang="en-GB" sz="1800" dirty="0" smtClean="0"/>
              <a:t>SRM can be used to develop interventions for improving chronic illness management</a:t>
            </a:r>
          </a:p>
          <a:p>
            <a:endParaRPr lang="en-GB" sz="2000" dirty="0" smtClean="0"/>
          </a:p>
          <a:p>
            <a:pPr>
              <a:buNone/>
            </a:pPr>
            <a:r>
              <a:rPr lang="en-GB" sz="2000" dirty="0" err="1" smtClean="0"/>
              <a:t>Wearden</a:t>
            </a:r>
            <a:r>
              <a:rPr lang="en-GB" sz="2000" dirty="0" smtClean="0"/>
              <a:t> &amp; Peters (2008) Therapeutic techniques for interventions based on </a:t>
            </a:r>
            <a:r>
              <a:rPr lang="en-GB" sz="2000" dirty="0" err="1" smtClean="0"/>
              <a:t>Leventhal's</a:t>
            </a:r>
            <a:r>
              <a:rPr lang="en-GB" sz="2000" dirty="0" smtClean="0"/>
              <a:t> common sense model.  </a:t>
            </a:r>
            <a:r>
              <a:rPr lang="en-GB" sz="2000" i="1" dirty="0" smtClean="0"/>
              <a:t>British Journal of Health Psychology, 13(2), </a:t>
            </a:r>
            <a:r>
              <a:rPr lang="en-GB" sz="2000" dirty="0" smtClean="0"/>
              <a:t>189-193</a:t>
            </a:r>
          </a:p>
          <a:p>
            <a:endParaRPr lang="en-GB" sz="2000" b="1" dirty="0" smtClean="0"/>
          </a:p>
          <a:p>
            <a:endParaRPr lang="en-GB" sz="2000" b="1" dirty="0" smtClean="0"/>
          </a:p>
          <a:p>
            <a:endParaRPr lang="en-GB" sz="2000" dirty="0"/>
          </a:p>
        </p:txBody>
      </p:sp>
    </p:spTree>
    <p:extLst>
      <p:ext uri="{BB962C8B-B14F-4D97-AF65-F5344CB8AC3E}">
        <p14:creationId xmlns:p14="http://schemas.microsoft.com/office/powerpoint/2010/main" val="14299173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a:bodyPr>
          <a:lstStyle/>
          <a:p>
            <a:r>
              <a:rPr lang="en-GB" dirty="0" smtClean="0"/>
              <a:t>Illness Representations &amp; Outcomes </a:t>
            </a:r>
            <a:endParaRPr lang="en-GB" dirty="0"/>
          </a:p>
        </p:txBody>
      </p:sp>
      <p:sp>
        <p:nvSpPr>
          <p:cNvPr id="3" name="Content Placeholder 2"/>
          <p:cNvSpPr>
            <a:spLocks noGrp="1"/>
          </p:cNvSpPr>
          <p:nvPr>
            <p:ph idx="1"/>
          </p:nvPr>
        </p:nvSpPr>
        <p:spPr>
          <a:xfrm>
            <a:off x="395536" y="3429000"/>
            <a:ext cx="8229600" cy="4525963"/>
          </a:xfrm>
        </p:spPr>
        <p:txBody>
          <a:bodyPr/>
          <a:lstStyle/>
          <a:p>
            <a:r>
              <a:rPr lang="en-GB" dirty="0" smtClean="0"/>
              <a:t>What hypotheses could you come up with based upon this common-sense model of illness perceptions?</a:t>
            </a:r>
          </a:p>
          <a:p>
            <a:endParaRPr lang="en-GB" dirty="0"/>
          </a:p>
        </p:txBody>
      </p:sp>
      <p:pic>
        <p:nvPicPr>
          <p:cNvPr id="1028" name="Picture 4" descr="C:\Users\edu-cp\AppData\Local\Microsoft\Windows\Temporary Internet Files\Content.IE5\8RIHFYNX\MC900434859[1].png"/>
          <p:cNvPicPr>
            <a:picLocks noChangeAspect="1" noChangeArrowheads="1"/>
          </p:cNvPicPr>
          <p:nvPr/>
        </p:nvPicPr>
        <p:blipFill>
          <a:blip r:embed="rId2"/>
          <a:srcRect/>
          <a:stretch>
            <a:fillRect/>
          </a:stretch>
        </p:blipFill>
        <p:spPr bwMode="auto">
          <a:xfrm>
            <a:off x="3419872" y="1556792"/>
            <a:ext cx="1714500" cy="1714500"/>
          </a:xfrm>
          <a:prstGeom prst="rect">
            <a:avLst/>
          </a:prstGeom>
          <a:noFill/>
        </p:spPr>
      </p:pic>
    </p:spTree>
    <p:extLst>
      <p:ext uri="{BB962C8B-B14F-4D97-AF65-F5344CB8AC3E}">
        <p14:creationId xmlns:p14="http://schemas.microsoft.com/office/powerpoint/2010/main" val="610111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differences in illness representations</a:t>
            </a:r>
            <a:endParaRPr lang="en-GB" dirty="0"/>
          </a:p>
        </p:txBody>
      </p:sp>
      <p:sp>
        <p:nvSpPr>
          <p:cNvPr id="3" name="Content Placeholder 2"/>
          <p:cNvSpPr>
            <a:spLocks noGrp="1"/>
          </p:cNvSpPr>
          <p:nvPr>
            <p:ph idx="1"/>
          </p:nvPr>
        </p:nvSpPr>
        <p:spPr>
          <a:xfrm>
            <a:off x="467544" y="1916832"/>
            <a:ext cx="8229600" cy="4525963"/>
          </a:xfrm>
        </p:spPr>
        <p:txBody>
          <a:bodyPr/>
          <a:lstStyle/>
          <a:p>
            <a:pPr marL="0" indent="0">
              <a:buNone/>
            </a:pPr>
            <a:r>
              <a:rPr lang="en-GB" dirty="0" smtClean="0"/>
              <a:t>Why might two individuals with the same condition have very different experiences of this condition? </a:t>
            </a:r>
          </a:p>
          <a:p>
            <a:pPr marL="0" indent="0">
              <a:buNone/>
            </a:pPr>
            <a:endParaRPr lang="en-GB" dirty="0" smtClean="0"/>
          </a:p>
        </p:txBody>
      </p:sp>
      <p:pic>
        <p:nvPicPr>
          <p:cNvPr id="4" name="Picture 2" descr="C:\Users\edu-cp\AppData\Local\Microsoft\Windows\Temporary Internet Files\Content.IE5\8RIHFYNX\MC900434859[1].png"/>
          <p:cNvPicPr>
            <a:picLocks noChangeAspect="1" noChangeArrowheads="1"/>
          </p:cNvPicPr>
          <p:nvPr/>
        </p:nvPicPr>
        <p:blipFill>
          <a:blip r:embed="rId2"/>
          <a:srcRect/>
          <a:stretch>
            <a:fillRect/>
          </a:stretch>
        </p:blipFill>
        <p:spPr bwMode="auto">
          <a:xfrm>
            <a:off x="3707904" y="3284984"/>
            <a:ext cx="1714500" cy="1714500"/>
          </a:xfrm>
          <a:prstGeom prst="rect">
            <a:avLst/>
          </a:prstGeom>
          <a:noFill/>
        </p:spPr>
      </p:pic>
    </p:spTree>
    <p:extLst>
      <p:ext uri="{BB962C8B-B14F-4D97-AF65-F5344CB8AC3E}">
        <p14:creationId xmlns:p14="http://schemas.microsoft.com/office/powerpoint/2010/main" val="40300888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differences in illness representations</a:t>
            </a:r>
            <a:endParaRPr lang="en-GB" dirty="0"/>
          </a:p>
        </p:txBody>
      </p:sp>
      <p:sp>
        <p:nvSpPr>
          <p:cNvPr id="3" name="Content Placeholder 2"/>
          <p:cNvSpPr>
            <a:spLocks noGrp="1"/>
          </p:cNvSpPr>
          <p:nvPr>
            <p:ph idx="1"/>
          </p:nvPr>
        </p:nvSpPr>
        <p:spPr/>
        <p:txBody>
          <a:bodyPr/>
          <a:lstStyle/>
          <a:p>
            <a:pPr marL="0" indent="0">
              <a:buNone/>
            </a:pPr>
            <a:r>
              <a:rPr lang="en-GB" dirty="0" smtClean="0"/>
              <a:t>Individual differences in the perception of interpretation of symptoms…</a:t>
            </a:r>
          </a:p>
          <a:p>
            <a:pPr marL="0" indent="0">
              <a:buNone/>
            </a:pPr>
            <a:endParaRPr lang="en-GB" dirty="0"/>
          </a:p>
          <a:p>
            <a:r>
              <a:rPr lang="en-GB" dirty="0" smtClean="0"/>
              <a:t>Trait Neuroticism </a:t>
            </a:r>
          </a:p>
          <a:p>
            <a:r>
              <a:rPr lang="en-GB" dirty="0" smtClean="0"/>
              <a:t>Negative Affect </a:t>
            </a:r>
          </a:p>
          <a:p>
            <a:r>
              <a:rPr lang="en-GB" dirty="0" smtClean="0"/>
              <a:t>Mood </a:t>
            </a:r>
          </a:p>
          <a:p>
            <a:r>
              <a:rPr lang="en-GB" dirty="0" smtClean="0"/>
              <a:t>Stress</a:t>
            </a:r>
          </a:p>
          <a:p>
            <a:endParaRPr lang="en-GB" dirty="0"/>
          </a:p>
        </p:txBody>
      </p:sp>
    </p:spTree>
    <p:extLst>
      <p:ext uri="{BB962C8B-B14F-4D97-AF65-F5344CB8AC3E}">
        <p14:creationId xmlns:p14="http://schemas.microsoft.com/office/powerpoint/2010/main" val="29597214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a:t>
            </a:r>
            <a:endParaRPr lang="en-GB" dirty="0"/>
          </a:p>
        </p:txBody>
      </p:sp>
      <p:sp>
        <p:nvSpPr>
          <p:cNvPr id="3" name="Content Placeholder 2"/>
          <p:cNvSpPr>
            <a:spLocks noGrp="1"/>
          </p:cNvSpPr>
          <p:nvPr>
            <p:ph idx="1"/>
          </p:nvPr>
        </p:nvSpPr>
        <p:spPr/>
        <p:txBody>
          <a:bodyPr/>
          <a:lstStyle/>
          <a:p>
            <a:r>
              <a:rPr lang="en-GB" dirty="0" smtClean="0"/>
              <a:t>How do we understand how people respond to living with the risk of a disease? </a:t>
            </a:r>
          </a:p>
          <a:p>
            <a:endParaRPr lang="en-GB" dirty="0" smtClean="0"/>
          </a:p>
          <a:p>
            <a:r>
              <a:rPr lang="en-GB" dirty="0" smtClean="0"/>
              <a:t>Genetic risk?</a:t>
            </a:r>
          </a:p>
          <a:p>
            <a:endParaRPr lang="en-GB" dirty="0" smtClean="0"/>
          </a:p>
          <a:p>
            <a:r>
              <a:rPr lang="en-GB" dirty="0" smtClean="0"/>
              <a:t>Does the self-regulation model help?</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29600" cy="4104456"/>
          </a:xfrm>
        </p:spPr>
        <p:txBody>
          <a:bodyPr>
            <a:normAutofit/>
          </a:bodyPr>
          <a:lstStyle/>
          <a:p>
            <a:pPr algn="ctr">
              <a:buNone/>
            </a:pPr>
            <a:r>
              <a:rPr lang="en-GB" sz="3200" b="1" dirty="0" smtClean="0">
                <a:latin typeface="Arial" pitchFamily="34" charset="0"/>
                <a:cs typeface="Arial" pitchFamily="34" charset="0"/>
              </a:rPr>
              <a:t>Applying the self-regulation model to genetics</a:t>
            </a:r>
          </a:p>
          <a:p>
            <a:pPr>
              <a:buNone/>
            </a:pPr>
            <a:endParaRPr lang="en-GB" sz="2400" b="1" dirty="0" smtClean="0">
              <a:latin typeface="Arial" pitchFamily="34" charset="0"/>
              <a:cs typeface="Arial" pitchFamily="34" charset="0"/>
            </a:endParaRPr>
          </a:p>
          <a:p>
            <a:pPr>
              <a:buNone/>
            </a:pPr>
            <a:endParaRPr lang="en-GB" sz="2400" b="1" dirty="0" smtClean="0">
              <a:latin typeface="Arial" pitchFamily="34" charset="0"/>
              <a:cs typeface="Arial" pitchFamily="34" charset="0"/>
            </a:endParaRPr>
          </a:p>
          <a:p>
            <a:pPr>
              <a:buNone/>
            </a:pPr>
            <a:endParaRPr lang="en-GB" sz="2400" dirty="0">
              <a:latin typeface="Arial" pitchFamily="34" charset="0"/>
              <a:cs typeface="Arial" pitchFamily="34" charset="0"/>
            </a:endParaRPr>
          </a:p>
        </p:txBody>
      </p:sp>
    </p:spTree>
    <p:extLst>
      <p:ext uri="{BB962C8B-B14F-4D97-AF65-F5344CB8AC3E}">
        <p14:creationId xmlns:p14="http://schemas.microsoft.com/office/powerpoint/2010/main" val="27709162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29600" cy="5184576"/>
          </a:xfrm>
        </p:spPr>
        <p:txBody>
          <a:bodyPr>
            <a:noAutofit/>
          </a:bodyPr>
          <a:lstStyle/>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Objective risk status rarely predicts psychological responses to risk information (e.g. Bennett et al., </a:t>
            </a:r>
            <a:r>
              <a:rPr lang="en-US" sz="2000" dirty="0" smtClean="0">
                <a:latin typeface="Arial" pitchFamily="34" charset="0"/>
                <a:cs typeface="Arial" pitchFamily="34" charset="0"/>
              </a:rPr>
              <a:t>Hilgart et al.,2010).</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Mixed emotional responses reported (e.g. </a:t>
            </a:r>
            <a:r>
              <a:rPr lang="de-DE" sz="2000" dirty="0" smtClean="0">
                <a:latin typeface="Arial"/>
                <a:ea typeface="Times New Roman"/>
              </a:rPr>
              <a:t>Phelps, Bennett &amp; Brain, 2008).</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Not everyone in need of psychological intervention – can we predict/identify those most likely to benefit from additional support/intervention?</a:t>
            </a:r>
            <a:endParaRPr lang="en-GB" sz="2000" dirty="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a:p>
        </p:txBody>
      </p:sp>
      <p:sp>
        <p:nvSpPr>
          <p:cNvPr id="2" name="Title 1"/>
          <p:cNvSpPr>
            <a:spLocks noGrp="1"/>
          </p:cNvSpPr>
          <p:nvPr>
            <p:ph type="title"/>
          </p:nvPr>
        </p:nvSpPr>
        <p:spPr>
          <a:xfrm>
            <a:off x="251520" y="-8059"/>
            <a:ext cx="8424936" cy="772763"/>
          </a:xfrm>
        </p:spPr>
        <p:txBody>
          <a:bodyPr>
            <a:noAutofit/>
          </a:bodyPr>
          <a:lstStyle/>
          <a:p>
            <a:r>
              <a:rPr lang="en-GB" sz="2400" b="1" dirty="0" smtClean="0">
                <a:effectLst/>
                <a:latin typeface="Arial" pitchFamily="34" charset="0"/>
                <a:cs typeface="Arial" pitchFamily="34" charset="0"/>
              </a:rPr>
              <a:t>Background: understanding responses to genetic risk</a:t>
            </a:r>
            <a:endParaRPr lang="en-GB" sz="2400" b="1" dirty="0">
              <a:effectLst/>
              <a:latin typeface="Arial" pitchFamily="34" charset="0"/>
              <a:cs typeface="Arial" pitchFamily="34" charset="0"/>
            </a:endParaRPr>
          </a:p>
        </p:txBody>
      </p:sp>
    </p:spTree>
    <p:extLst>
      <p:ext uri="{BB962C8B-B14F-4D97-AF65-F5344CB8AC3E}">
        <p14:creationId xmlns:p14="http://schemas.microsoft.com/office/powerpoint/2010/main" val="12706850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type="body" idx="1"/>
          </p:nvPr>
        </p:nvSpPr>
        <p:spPr>
          <a:xfrm>
            <a:off x="395288" y="620713"/>
            <a:ext cx="8229600" cy="4852987"/>
          </a:xfrm>
        </p:spPr>
        <p:txBody>
          <a:bodyPr>
            <a:normAutofit/>
          </a:bodyPr>
          <a:lstStyle/>
          <a:p>
            <a:pPr eaLnBrk="1" hangingPunct="1">
              <a:buFontTx/>
              <a:buNone/>
            </a:pPr>
            <a:r>
              <a:rPr lang="en-GB" sz="2800" b="1" dirty="0" smtClean="0"/>
              <a:t>Genetic risk and the self-regulation model</a:t>
            </a:r>
          </a:p>
          <a:p>
            <a:pPr lvl="1" eaLnBrk="1" hangingPunct="1">
              <a:buFontTx/>
              <a:buNone/>
            </a:pPr>
            <a:endParaRPr lang="en-GB" sz="2400" dirty="0" smtClean="0"/>
          </a:p>
          <a:p>
            <a:pPr lvl="1" eaLnBrk="1" hangingPunct="1">
              <a:buFontTx/>
              <a:buNone/>
            </a:pPr>
            <a:r>
              <a:rPr lang="en-GB" sz="2400" i="1" dirty="0" smtClean="0"/>
              <a:t>E.g. those who perceive that being at genetic risk </a:t>
            </a:r>
          </a:p>
          <a:p>
            <a:pPr lvl="1" eaLnBrk="1" hangingPunct="1"/>
            <a:r>
              <a:rPr lang="en-GB" sz="2400" i="1" dirty="0" smtClean="0"/>
              <a:t>is severe, </a:t>
            </a:r>
          </a:p>
          <a:p>
            <a:pPr lvl="1" eaLnBrk="1" hangingPunct="1"/>
            <a:r>
              <a:rPr lang="en-GB" sz="2400" i="1" dirty="0" smtClean="0"/>
              <a:t>chronic, </a:t>
            </a:r>
          </a:p>
          <a:p>
            <a:pPr lvl="1" eaLnBrk="1" hangingPunct="1"/>
            <a:r>
              <a:rPr lang="en-GB" sz="2400" i="1" dirty="0" smtClean="0"/>
              <a:t>Is uncontrollable</a:t>
            </a:r>
          </a:p>
          <a:p>
            <a:pPr lvl="1" eaLnBrk="1" hangingPunct="1"/>
            <a:r>
              <a:rPr lang="en-GB" sz="2400" i="1" dirty="0" smtClean="0"/>
              <a:t> and believes they have an inability to cope emotionally </a:t>
            </a:r>
          </a:p>
          <a:p>
            <a:pPr lvl="1" eaLnBrk="1" hangingPunct="1"/>
            <a:endParaRPr lang="en-GB" sz="2400" i="1" dirty="0" smtClean="0"/>
          </a:p>
          <a:p>
            <a:pPr lvl="1" eaLnBrk="1" hangingPunct="1">
              <a:buFontTx/>
              <a:buNone/>
            </a:pPr>
            <a:r>
              <a:rPr lang="en-GB" sz="2400" i="1" dirty="0" smtClean="0"/>
              <a:t>will experience more distress than someone who believes that they can control the same illness and can cope emotionally.</a:t>
            </a:r>
          </a:p>
          <a:p>
            <a:pPr lvl="1" eaLnBrk="1" hangingPunct="1"/>
            <a:endParaRPr lang="en-GB" sz="2400" dirty="0" smtClean="0"/>
          </a:p>
          <a:p>
            <a:pPr lvl="1" eaLnBrk="1" hangingPunct="1"/>
            <a:endParaRPr lang="en-GB" sz="2400" dirty="0" smtClean="0"/>
          </a:p>
          <a:p>
            <a:pPr lvl="1" eaLnBrk="1" hangingPunct="1"/>
            <a:endParaRPr lang="en-GB" sz="2400" dirty="0" smtClean="0"/>
          </a:p>
          <a:p>
            <a:pPr lvl="1" eaLnBrk="1" hangingPunct="1"/>
            <a:endParaRPr lang="en-GB" sz="2400" dirty="0" smtClean="0"/>
          </a:p>
          <a:p>
            <a:pPr lvl="1" eaLnBrk="1" hangingPunct="1"/>
            <a:endParaRPr lang="en-US" dirty="0" smtClean="0"/>
          </a:p>
        </p:txBody>
      </p:sp>
    </p:spTree>
    <p:extLst>
      <p:ext uri="{BB962C8B-B14F-4D97-AF65-F5344CB8AC3E}">
        <p14:creationId xmlns:p14="http://schemas.microsoft.com/office/powerpoint/2010/main" val="37697815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 calcmode="lin" valueType="num">
                                      <p:cBhvr additive="base">
                                        <p:cTn id="7" dur="500" fill="hold"/>
                                        <p:tgtEl>
                                          <p:spTgt spid="604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041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0419">
                                            <p:txEl>
                                              <p:pRg st="2" end="2"/>
                                            </p:txEl>
                                          </p:spTgt>
                                        </p:tgtEl>
                                        <p:attrNameLst>
                                          <p:attrName>style.visibility</p:attrName>
                                        </p:attrNameLst>
                                      </p:cBhvr>
                                      <p:to>
                                        <p:strVal val="visible"/>
                                      </p:to>
                                    </p:set>
                                    <p:anim calcmode="lin" valueType="num">
                                      <p:cBhvr additive="base">
                                        <p:cTn id="11"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0419">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0419">
                                            <p:txEl>
                                              <p:pRg st="3" end="3"/>
                                            </p:txEl>
                                          </p:spTgt>
                                        </p:tgtEl>
                                        <p:attrNameLst>
                                          <p:attrName>style.visibility</p:attrName>
                                        </p:attrNameLst>
                                      </p:cBhvr>
                                      <p:to>
                                        <p:strVal val="visible"/>
                                      </p:to>
                                    </p:set>
                                    <p:anim calcmode="lin" valueType="num">
                                      <p:cBhvr additive="base">
                                        <p:cTn id="15" dur="5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0419">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0419">
                                            <p:txEl>
                                              <p:pRg st="4" end="4"/>
                                            </p:txEl>
                                          </p:spTgt>
                                        </p:tgtEl>
                                        <p:attrNameLst>
                                          <p:attrName>style.visibility</p:attrName>
                                        </p:attrNameLst>
                                      </p:cBhvr>
                                      <p:to>
                                        <p:strVal val="visible"/>
                                      </p:to>
                                    </p:set>
                                    <p:anim calcmode="lin" valueType="num">
                                      <p:cBhvr additive="base">
                                        <p:cTn id="19" dur="500" fill="hold"/>
                                        <p:tgtEl>
                                          <p:spTgt spid="604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0419">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0419">
                                            <p:txEl>
                                              <p:pRg st="5" end="5"/>
                                            </p:txEl>
                                          </p:spTgt>
                                        </p:tgtEl>
                                        <p:attrNameLst>
                                          <p:attrName>style.visibility</p:attrName>
                                        </p:attrNameLst>
                                      </p:cBhvr>
                                      <p:to>
                                        <p:strVal val="visible"/>
                                      </p:to>
                                    </p:set>
                                    <p:anim calcmode="lin" valueType="num">
                                      <p:cBhvr additive="base">
                                        <p:cTn id="23" dur="500" fill="hold"/>
                                        <p:tgtEl>
                                          <p:spTgt spid="60419">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0419">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0419">
                                            <p:txEl>
                                              <p:pRg st="6" end="6"/>
                                            </p:txEl>
                                          </p:spTgt>
                                        </p:tgtEl>
                                        <p:attrNameLst>
                                          <p:attrName>style.visibility</p:attrName>
                                        </p:attrNameLst>
                                      </p:cBhvr>
                                      <p:to>
                                        <p:strVal val="visible"/>
                                      </p:to>
                                    </p:set>
                                    <p:anim calcmode="lin" valueType="num">
                                      <p:cBhvr additive="base">
                                        <p:cTn id="27" dur="500" fill="hold"/>
                                        <p:tgtEl>
                                          <p:spTgt spid="6041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0419">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60419">
                                            <p:txEl>
                                              <p:pRg st="8" end="8"/>
                                            </p:txEl>
                                          </p:spTgt>
                                        </p:tgtEl>
                                        <p:attrNameLst>
                                          <p:attrName>style.visibility</p:attrName>
                                        </p:attrNameLst>
                                      </p:cBhvr>
                                      <p:to>
                                        <p:strVal val="visible"/>
                                      </p:to>
                                    </p:set>
                                    <p:anim calcmode="lin" valueType="num">
                                      <p:cBhvr additive="base">
                                        <p:cTn id="31" dur="500" fill="hold"/>
                                        <p:tgtEl>
                                          <p:spTgt spid="604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04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e.g., </a:t>
            </a:r>
            <a:r>
              <a:rPr lang="en-GB" dirty="0" err="1" smtClean="0"/>
              <a:t>Lancastle</a:t>
            </a:r>
            <a:r>
              <a:rPr lang="en-GB" dirty="0" smtClean="0"/>
              <a:t>, Brain &amp; Phelps (2011) </a:t>
            </a:r>
            <a:endParaRPr lang="en-GB" dirty="0"/>
          </a:p>
        </p:txBody>
      </p:sp>
      <p:sp>
        <p:nvSpPr>
          <p:cNvPr id="3" name="Content Placeholder 2"/>
          <p:cNvSpPr>
            <a:spLocks noGrp="1"/>
          </p:cNvSpPr>
          <p:nvPr>
            <p:ph idx="1"/>
          </p:nvPr>
        </p:nvSpPr>
        <p:spPr/>
        <p:txBody>
          <a:bodyPr>
            <a:normAutofit lnSpcReduction="10000"/>
          </a:bodyPr>
          <a:lstStyle/>
          <a:p>
            <a:r>
              <a:rPr lang="en-GB" dirty="0" smtClean="0"/>
              <a:t>Negative emotional representations of ovarian cancer risk moderately associated with greater ovarian cancer specific  distress </a:t>
            </a:r>
          </a:p>
          <a:p>
            <a:endParaRPr lang="en-GB" dirty="0" smtClean="0"/>
          </a:p>
          <a:p>
            <a:r>
              <a:rPr lang="en-GB" dirty="0" smtClean="0"/>
              <a:t>Cognitive illness representations were weakly  related to ovarian cancer-specific distress.</a:t>
            </a:r>
          </a:p>
          <a:p>
            <a:endParaRPr lang="en-GB" dirty="0" smtClean="0"/>
          </a:p>
          <a:p>
            <a:pPr>
              <a:buNone/>
            </a:pPr>
            <a:r>
              <a:rPr lang="en-GB" sz="1900" dirty="0" smtClean="0"/>
              <a:t>Lancastle, D.L., Brain. K., &amp; Phelps, C. (2011).  Illness representations and distress in women undergoing screening for familial ovarian cancer.  </a:t>
            </a:r>
            <a:r>
              <a:rPr lang="en-GB" sz="1900" i="1" dirty="0" smtClean="0"/>
              <a:t>Psychology &amp; Health, </a:t>
            </a:r>
            <a:r>
              <a:rPr lang="en-US" sz="1900" i="1" dirty="0" smtClean="0"/>
              <a:t>26(12):</a:t>
            </a:r>
            <a:r>
              <a:rPr lang="en-US" sz="1900" dirty="0" smtClean="0"/>
              <a:t>1659-77</a:t>
            </a:r>
            <a:endParaRPr lang="en-GB" sz="1900" dirty="0" smtClean="0"/>
          </a:p>
          <a:p>
            <a:endParaRPr lang="en-GB" dirty="0"/>
          </a:p>
        </p:txBody>
      </p:sp>
    </p:spTree>
    <p:extLst>
      <p:ext uri="{BB962C8B-B14F-4D97-AF65-F5344CB8AC3E}">
        <p14:creationId xmlns:p14="http://schemas.microsoft.com/office/powerpoint/2010/main" val="24369385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 Phelps, Bennett &amp; Brain (2012)</a:t>
            </a:r>
            <a:endParaRPr lang="en-GB" dirty="0"/>
          </a:p>
        </p:txBody>
      </p:sp>
      <p:sp>
        <p:nvSpPr>
          <p:cNvPr id="3" name="Content Placeholder 2"/>
          <p:cNvSpPr>
            <a:spLocks noGrp="1"/>
          </p:cNvSpPr>
          <p:nvPr>
            <p:ph idx="1"/>
          </p:nvPr>
        </p:nvSpPr>
        <p:spPr/>
        <p:txBody>
          <a:bodyPr/>
          <a:lstStyle/>
          <a:p>
            <a:r>
              <a:rPr lang="en-GB" dirty="0"/>
              <a:t>Questionnaire data from 331 individuals who had undergone cancer genetic risk assessment was analysed to explore associations between baseline psychological variables (taken upon referral) and psychological distress and emotional outcomes one month later whilst waiting for risk assessment results (Time 2) and following the provision of risk information (Time 3).</a:t>
            </a:r>
          </a:p>
          <a:p>
            <a:endParaRPr lang="en-GB" dirty="0"/>
          </a:p>
        </p:txBody>
      </p:sp>
    </p:spTree>
    <p:extLst>
      <p:ext uri="{BB962C8B-B14F-4D97-AF65-F5344CB8AC3E}">
        <p14:creationId xmlns:p14="http://schemas.microsoft.com/office/powerpoint/2010/main" val="26602505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284984"/>
            <a:ext cx="8229600" cy="2880320"/>
          </a:xfrm>
        </p:spPr>
        <p:txBody>
          <a:bodyPr>
            <a:normAutofit/>
          </a:bodyPr>
          <a:lstStyle/>
          <a:p>
            <a:r>
              <a:rPr lang="en-GB" sz="2000" dirty="0" smtClean="0">
                <a:latin typeface="Arial" pitchFamily="34" charset="0"/>
                <a:cs typeface="Arial" pitchFamily="34" charset="0"/>
              </a:rPr>
              <a:t>Longitudinal questionnaire data from a larger trial dataset (Phelps, Bennett, Brain, Hood &amp; Murray, 2012).</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Participants undergoing early stages of cancer genetic risk assessment through the Cancer Genetics Service for Wales</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331 individuals risk assessment were analysed at baseline/upon referral; 201 at follow-up (one-month later).</a:t>
            </a:r>
          </a:p>
          <a:p>
            <a:endParaRPr lang="en-GB" sz="2000" dirty="0" smtClean="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p:txBody>
      </p:sp>
      <p:sp>
        <p:nvSpPr>
          <p:cNvPr id="2" name="Title 1"/>
          <p:cNvSpPr>
            <a:spLocks noGrp="1"/>
          </p:cNvSpPr>
          <p:nvPr>
            <p:ph type="title"/>
          </p:nvPr>
        </p:nvSpPr>
        <p:spPr>
          <a:xfrm>
            <a:off x="251520" y="1916832"/>
            <a:ext cx="8229600" cy="1143000"/>
          </a:xfrm>
        </p:spPr>
        <p:txBody>
          <a:bodyPr>
            <a:normAutofit/>
          </a:bodyPr>
          <a:lstStyle/>
          <a:p>
            <a:r>
              <a:rPr lang="en-GB" sz="2400" dirty="0" smtClean="0">
                <a:effectLst/>
                <a:latin typeface="Arial" pitchFamily="34" charset="0"/>
                <a:cs typeface="Arial" pitchFamily="34" charset="0"/>
              </a:rPr>
              <a:t/>
            </a:r>
            <a:br>
              <a:rPr lang="en-GB" sz="2400" dirty="0" smtClean="0">
                <a:effectLst/>
                <a:latin typeface="Arial" pitchFamily="34" charset="0"/>
                <a:cs typeface="Arial" pitchFamily="34" charset="0"/>
              </a:rPr>
            </a:br>
            <a:r>
              <a:rPr lang="en-GB" sz="2400" dirty="0" smtClean="0">
                <a:effectLst/>
                <a:latin typeface="Arial" pitchFamily="34" charset="0"/>
                <a:cs typeface="Arial" pitchFamily="34" charset="0"/>
              </a:rPr>
              <a:t>Methods</a:t>
            </a:r>
            <a:endParaRPr lang="en-GB" sz="2400" dirty="0">
              <a:effectLst/>
              <a:latin typeface="Arial" pitchFamily="34" charset="0"/>
              <a:cs typeface="Arial" pitchFamily="34" charset="0"/>
            </a:endParaRPr>
          </a:p>
        </p:txBody>
      </p:sp>
      <p:sp>
        <p:nvSpPr>
          <p:cNvPr id="4" name="Title 1"/>
          <p:cNvSpPr txBox="1">
            <a:spLocks/>
          </p:cNvSpPr>
          <p:nvPr/>
        </p:nvSpPr>
        <p:spPr>
          <a:xfrm>
            <a:off x="251520"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Aim</a:t>
            </a:r>
            <a:r>
              <a:rPr kumimoji="0" lang="en-GB" sz="2400" b="1" i="0" u="none" strike="noStrike" kern="1200" cap="none" spc="0" normalizeH="0" noProof="0" dirty="0" smtClean="0">
                <a:ln>
                  <a:noFill/>
                </a:ln>
                <a:solidFill>
                  <a:schemeClr val="tx2"/>
                </a:solidFill>
                <a:effectLst/>
                <a:uLnTx/>
                <a:uFillTx/>
                <a:latin typeface="Arial" pitchFamily="34" charset="0"/>
                <a:ea typeface="+mj-ea"/>
                <a:cs typeface="Arial" pitchFamily="34" charset="0"/>
              </a:rPr>
              <a:t> of </a:t>
            </a:r>
            <a:r>
              <a:rPr lang="en-GB" sz="2400" b="1" dirty="0" smtClean="0">
                <a:solidFill>
                  <a:schemeClr val="tx2"/>
                </a:solidFill>
                <a:latin typeface="Arial" pitchFamily="34" charset="0"/>
                <a:ea typeface="+mj-ea"/>
                <a:cs typeface="Arial" pitchFamily="34" charset="0"/>
              </a:rPr>
              <a:t>c</a:t>
            </a:r>
            <a:r>
              <a:rPr kumimoji="0" lang="en-GB" sz="2400" b="1" i="0" u="none" strike="noStrike" kern="1200" cap="none" spc="0" normalizeH="0" baseline="0" noProof="0" dirty="0" err="1" smtClean="0">
                <a:ln>
                  <a:noFill/>
                </a:ln>
                <a:solidFill>
                  <a:schemeClr val="tx2"/>
                </a:solidFill>
                <a:effectLst/>
                <a:uLnTx/>
                <a:uFillTx/>
                <a:latin typeface="Arial" pitchFamily="34" charset="0"/>
                <a:ea typeface="+mj-ea"/>
                <a:cs typeface="Arial" pitchFamily="34" charset="0"/>
              </a:rPr>
              <a:t>urrent</a:t>
            </a: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 study</a:t>
            </a:r>
            <a:endParaRPr kumimoji="0" lang="en-GB" sz="2400" b="1" i="0" u="none" strike="noStrike" kern="1200" cap="none" spc="0" normalizeH="0" baseline="0" noProof="0" dirty="0">
              <a:ln>
                <a:noFill/>
              </a:ln>
              <a:solidFill>
                <a:schemeClr val="tx2"/>
              </a:solidFill>
              <a:effectLst/>
              <a:uLnTx/>
              <a:uFillTx/>
              <a:latin typeface="Arial" pitchFamily="34" charset="0"/>
              <a:ea typeface="+mj-ea"/>
              <a:cs typeface="Arial" pitchFamily="34" charset="0"/>
            </a:endParaRPr>
          </a:p>
        </p:txBody>
      </p:sp>
      <p:sp>
        <p:nvSpPr>
          <p:cNvPr id="6" name="Content Placeholder 2"/>
          <p:cNvSpPr txBox="1">
            <a:spLocks/>
          </p:cNvSpPr>
          <p:nvPr/>
        </p:nvSpPr>
        <p:spPr>
          <a:xfrm>
            <a:off x="395536" y="908720"/>
            <a:ext cx="8229600" cy="1368152"/>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To</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 explore whether it is possible to predict psychological outcomes </a:t>
            </a:r>
            <a:r>
              <a:rPr lang="en-GB" sz="2000" dirty="0" smtClean="0">
                <a:latin typeface="Arial" pitchFamily="34" charset="0"/>
                <a:cs typeface="Arial" pitchFamily="34" charset="0"/>
              </a:rPr>
              <a:t>in individuals awaiting genetic risk information </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through measuring </a:t>
            </a:r>
            <a:r>
              <a:rPr lang="en-GB" sz="2000" dirty="0" smtClean="0">
                <a:latin typeface="Arial" pitchFamily="34" charset="0"/>
                <a:cs typeface="Arial" pitchFamily="34" charset="0"/>
              </a:rPr>
              <a:t>participants’ beliefs about implications of being at genetic risk of cancer</a:t>
            </a: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153498001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467543" y="332656"/>
          <a:ext cx="8352930" cy="5790817"/>
        </p:xfrm>
        <a:graphic>
          <a:graphicData uri="http://schemas.openxmlformats.org/drawingml/2006/table">
            <a:tbl>
              <a:tblPr/>
              <a:tblGrid>
                <a:gridCol w="4680521"/>
                <a:gridCol w="648072"/>
                <a:gridCol w="720080"/>
                <a:gridCol w="864096"/>
                <a:gridCol w="666744"/>
                <a:gridCol w="773417"/>
              </a:tblGrid>
              <a:tr h="377063">
                <a:tc>
                  <a:txBody>
                    <a:bodyPr/>
                    <a:lstStyle/>
                    <a:p>
                      <a:pPr algn="l">
                        <a:spcAft>
                          <a:spcPts val="0"/>
                        </a:spcAft>
                        <a:tabLst>
                          <a:tab pos="787400" algn="l"/>
                        </a:tabLst>
                      </a:pPr>
                      <a:r>
                        <a:rPr lang="en-GB" sz="600" b="1" dirty="0">
                          <a:latin typeface="Arial"/>
                          <a:ea typeface="Times New Roman"/>
                        </a:rPr>
                        <a:t>Views about being at increased risk of cancer.</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a:spcAft>
                          <a:spcPts val="0"/>
                        </a:spcAft>
                        <a:tabLst>
                          <a:tab pos="787400" algn="l"/>
                        </a:tabLst>
                      </a:pPr>
                      <a:r>
                        <a:rPr lang="en-GB" sz="500" b="1" dirty="0">
                          <a:latin typeface="Arial"/>
                          <a:ea typeface="Times New Roman"/>
                        </a:rPr>
                        <a:t>Strongly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Neither </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 nor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Strongly</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8811">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be a serious issue for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074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major consequences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4789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not have much effect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786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strongly affect the way others see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483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serious financial consequences</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cause difficulties for those who are close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54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a lot that I could do to control my chances of getting cancer </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31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What I do could determine whether or not I developed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02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chances of developing cancer would depend on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40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Nothing I do would affect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30050">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would have the power to influence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35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actions would have no affect on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12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 genetic risks of cancer are puzzling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have a clear picture or understanding of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52167">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don’t understand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very little that could be done to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Screening (e.g. mammography, colonoscopy)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48844">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Surgery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nothing that could help control my chances of developing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dirty="0">
                          <a:latin typeface="Wingdings"/>
                          <a:ea typeface="Times New Roman"/>
                        </a:rPr>
                        <a:t>o</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0133197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0"/>
            <a:ext cx="8229600" cy="1143000"/>
          </a:xfrm>
        </p:spPr>
        <p:txBody>
          <a:bodyPr>
            <a:normAutofit/>
          </a:bodyPr>
          <a:lstStyle/>
          <a:p>
            <a:r>
              <a:rPr lang="en-GB" sz="2400" dirty="0" smtClean="0">
                <a:effectLst/>
                <a:latin typeface="Arial" pitchFamily="34" charset="0"/>
                <a:cs typeface="Arial" pitchFamily="34" charset="0"/>
              </a:rPr>
              <a:t>Adapted IPQ-r illness representations sub-scales</a:t>
            </a:r>
            <a:endParaRPr lang="en-GB" sz="2400" dirty="0">
              <a:effectLst/>
              <a:latin typeface="Arial" pitchFamily="34" charset="0"/>
              <a:cs typeface="Arial" pitchFamily="34" charset="0"/>
            </a:endParaRPr>
          </a:p>
        </p:txBody>
      </p:sp>
      <p:graphicFrame>
        <p:nvGraphicFramePr>
          <p:cNvPr id="4" name="Table 3"/>
          <p:cNvGraphicFramePr>
            <a:graphicFrameLocks noGrp="1"/>
          </p:cNvGraphicFramePr>
          <p:nvPr>
            <p:extLst/>
          </p:nvPr>
        </p:nvGraphicFramePr>
        <p:xfrm>
          <a:off x="323528" y="908720"/>
          <a:ext cx="8424936" cy="5042490"/>
        </p:xfrm>
        <a:graphic>
          <a:graphicData uri="http://schemas.openxmlformats.org/drawingml/2006/table">
            <a:tbl>
              <a:tblPr/>
              <a:tblGrid>
                <a:gridCol w="1944216"/>
                <a:gridCol w="1008112"/>
                <a:gridCol w="1080120"/>
                <a:gridCol w="4392488"/>
              </a:tblGrid>
              <a:tr h="783786">
                <a:tc gridSpan="4">
                  <a:txBody>
                    <a:bodyPr/>
                    <a:lstStyle/>
                    <a:p>
                      <a:pPr algn="l">
                        <a:lnSpc>
                          <a:spcPct val="115000"/>
                        </a:lnSpc>
                        <a:spcAft>
                          <a:spcPts val="1000"/>
                        </a:spcAft>
                      </a:pPr>
                      <a:r>
                        <a:rPr lang="en-GB" sz="1800" dirty="0">
                          <a:latin typeface="Arial" pitchFamily="34" charset="0"/>
                          <a:ea typeface="Calibri"/>
                          <a:cs typeface="Arial" pitchFamily="34" charset="0"/>
                        </a:rPr>
                        <a:t> </a:t>
                      </a:r>
                      <a:r>
                        <a:rPr lang="en-GB" sz="1800" i="1" dirty="0" smtClean="0">
                          <a:latin typeface="Arial" pitchFamily="34" charset="0"/>
                          <a:ea typeface="Calibri"/>
                          <a:cs typeface="Arial" pitchFamily="34" charset="0"/>
                        </a:rPr>
                        <a:t>We are interested in your own personal views</a:t>
                      </a:r>
                      <a:r>
                        <a:rPr lang="en-GB" sz="1800" i="1" baseline="0" dirty="0" smtClean="0">
                          <a:latin typeface="Arial" pitchFamily="34" charset="0"/>
                          <a:ea typeface="Calibri"/>
                          <a:cs typeface="Arial" pitchFamily="34" charset="0"/>
                        </a:rPr>
                        <a:t> about how you think you would feel if you were found to be at increased risk of cancer....</a:t>
                      </a:r>
                      <a:endParaRPr lang="en-GB" sz="1800" i="1" dirty="0">
                        <a:latin typeface="Arial" pitchFamily="34" charset="0"/>
                        <a:ea typeface="Calibri"/>
                        <a:cs typeface="Arial" pitchFamily="34" charset="0"/>
                      </a:endParaRPr>
                    </a:p>
                  </a:txBody>
                  <a:tcPr marL="0" marR="0" marT="0" marB="0">
                    <a:lnL>
                      <a:noFill/>
                    </a:lnL>
                    <a:lnR>
                      <a:noFill/>
                    </a:lnR>
                    <a:lnT>
                      <a:noFill/>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r>
              <a:tr h="553232">
                <a:tc>
                  <a:txBody>
                    <a:bodyPr/>
                    <a:lstStyle/>
                    <a:p>
                      <a:pPr algn="ctr">
                        <a:lnSpc>
                          <a:spcPct val="115000"/>
                        </a:lnSpc>
                        <a:spcAft>
                          <a:spcPts val="0"/>
                        </a:spcAft>
                      </a:pPr>
                      <a:endParaRPr lang="en-GB" sz="2000" dirty="0">
                        <a:latin typeface="Arial" pitchFamily="34" charset="0"/>
                        <a:ea typeface="Calibri"/>
                        <a:cs typeface="Arial" pitchFamily="34"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Scale</a:t>
                      </a:r>
                    </a:p>
                    <a:p>
                      <a:pPr marL="38100" marR="38100" algn="ctr">
                        <a:lnSpc>
                          <a:spcPts val="1600"/>
                        </a:lnSpc>
                        <a:spcAft>
                          <a:spcPts val="0"/>
                        </a:spcAft>
                      </a:pPr>
                      <a:r>
                        <a:rPr lang="en-GB" sz="2000" dirty="0" smtClean="0">
                          <a:latin typeface="Arial" pitchFamily="34" charset="0"/>
                          <a:ea typeface="Calibri"/>
                          <a:cs typeface="Arial" pitchFamily="34" charset="0"/>
                        </a:rPr>
                        <a:t> range</a:t>
                      </a:r>
                      <a:endParaRPr lang="en-GB" sz="2000" dirty="0">
                        <a:latin typeface="Arial" pitchFamily="34" charset="0"/>
                        <a:ea typeface="Calibri"/>
                        <a:cs typeface="Arial" pitchFamily="34" charset="0"/>
                      </a:endParaRPr>
                    </a:p>
                  </a:txBody>
                  <a:tcPr marL="0" marR="0" marT="0" marB="0" anchor="b">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No. </a:t>
                      </a:r>
                    </a:p>
                    <a:p>
                      <a:pPr marL="38100" marR="38100" algn="ctr">
                        <a:lnSpc>
                          <a:spcPts val="1600"/>
                        </a:lnSpc>
                        <a:spcAft>
                          <a:spcPts val="0"/>
                        </a:spcAft>
                      </a:pPr>
                      <a:r>
                        <a:rPr lang="en-GB" sz="2000" dirty="0" smtClean="0">
                          <a:latin typeface="Arial" pitchFamily="34" charset="0"/>
                          <a:ea typeface="Calibri"/>
                          <a:cs typeface="Arial" pitchFamily="34" charset="0"/>
                        </a:rPr>
                        <a:t>of</a:t>
                      </a:r>
                      <a:r>
                        <a:rPr lang="en-GB" sz="2000" baseline="0" dirty="0" smtClean="0">
                          <a:latin typeface="Arial" pitchFamily="34" charset="0"/>
                          <a:ea typeface="Calibri"/>
                          <a:cs typeface="Arial" pitchFamily="34" charset="0"/>
                        </a:rPr>
                        <a:t> items</a:t>
                      </a:r>
                      <a:endParaRPr lang="en-GB" sz="2000" dirty="0">
                        <a:latin typeface="Arial" pitchFamily="34" charset="0"/>
                        <a:ea typeface="Calibri"/>
                        <a:cs typeface="Arial" pitchFamily="34" charset="0"/>
                      </a:endParaRPr>
                    </a:p>
                  </a:txBody>
                  <a:tcPr marL="0" marR="0" marT="0" marB="0" anchor="b">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Example item</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Consequences</a:t>
                      </a: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Being</a:t>
                      </a:r>
                      <a:r>
                        <a:rPr lang="en-GB" sz="1600" baseline="0" dirty="0" smtClean="0">
                          <a:latin typeface="Arial" pitchFamily="34" charset="0"/>
                          <a:ea typeface="Calibri"/>
                          <a:cs typeface="Arial" pitchFamily="34" charset="0"/>
                        </a:rPr>
                        <a:t> at increased risk would be a serious issue for me</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Personal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There</a:t>
                      </a:r>
                      <a:r>
                        <a:rPr lang="en-GB" sz="1600" baseline="0" dirty="0" smtClean="0">
                          <a:latin typeface="Arial" pitchFamily="34" charset="0"/>
                          <a:ea typeface="Calibri"/>
                          <a:cs typeface="Arial" pitchFamily="34" charset="0"/>
                        </a:rPr>
                        <a:t> is a lot that I could do to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Illness Coherence</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3-15</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3</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I have a clear picture</a:t>
                      </a:r>
                      <a:r>
                        <a:rPr lang="en-GB" sz="1600" baseline="0" dirty="0" smtClean="0">
                          <a:latin typeface="Arial" pitchFamily="34" charset="0"/>
                          <a:ea typeface="Calibri"/>
                          <a:cs typeface="Arial" pitchFamily="34" charset="0"/>
                        </a:rPr>
                        <a:t> or understanding of the genetic risks of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Treatment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4-20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4</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Screening</a:t>
                      </a:r>
                      <a:r>
                        <a:rPr lang="en-GB" sz="1600" baseline="0" dirty="0" smtClean="0">
                          <a:latin typeface="Arial" pitchFamily="34" charset="0"/>
                          <a:ea typeface="Calibri"/>
                          <a:cs typeface="Arial" pitchFamily="34" charset="0"/>
                        </a:rPr>
                        <a:t> could help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17573574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467544" y="116632"/>
            <a:ext cx="8229600" cy="1143000"/>
          </a:xfrm>
        </p:spPr>
        <p:txBody>
          <a:bodyPr>
            <a:noAutofit/>
          </a:bodyPr>
          <a:lstStyle/>
          <a:p>
            <a:r>
              <a:rPr lang="en-GB" sz="2400" dirty="0" smtClean="0">
                <a:effectLst/>
                <a:latin typeface="Arial" pitchFamily="34" charset="0"/>
                <a:cs typeface="Arial" pitchFamily="34" charset="0"/>
              </a:rPr>
              <a:t>Principal Components Analysis on IPQ-R causal factors: beliefs about the possible causes of cancer</a:t>
            </a:r>
            <a:r>
              <a:rPr lang="en-GB" sz="2400" dirty="0" smtClean="0">
                <a:latin typeface="Arial" pitchFamily="34" charset="0"/>
                <a:cs typeface="Arial" pitchFamily="34" charset="0"/>
              </a:rPr>
              <a:t/>
            </a:r>
            <a:br>
              <a:rPr lang="en-GB" sz="2400" dirty="0" smtClean="0">
                <a:latin typeface="Arial" pitchFamily="34" charset="0"/>
                <a:cs typeface="Arial" pitchFamily="34" charset="0"/>
              </a:rPr>
            </a:br>
            <a:endParaRPr lang="en-GB" sz="2400" dirty="0"/>
          </a:p>
        </p:txBody>
      </p:sp>
      <p:graphicFrame>
        <p:nvGraphicFramePr>
          <p:cNvPr id="5" name="Table 4"/>
          <p:cNvGraphicFramePr>
            <a:graphicFrameLocks noGrp="1"/>
          </p:cNvGraphicFramePr>
          <p:nvPr>
            <p:extLst/>
          </p:nvPr>
        </p:nvGraphicFramePr>
        <p:xfrm>
          <a:off x="323528" y="1158240"/>
          <a:ext cx="8064897" cy="4968240"/>
        </p:xfrm>
        <a:graphic>
          <a:graphicData uri="http://schemas.openxmlformats.org/drawingml/2006/table">
            <a:tbl>
              <a:tblPr firstRow="1" bandRow="1">
                <a:tableStyleId>{5C22544A-7EE6-4342-B048-85BDC9FD1C3A}</a:tableStyleId>
              </a:tblPr>
              <a:tblGrid>
                <a:gridCol w="2688299"/>
                <a:gridCol w="4296477"/>
                <a:gridCol w="1080121"/>
              </a:tblGrid>
              <a:tr h="370840">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Factors/sub-scales</a:t>
                      </a:r>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 comprising sub-scale</a:t>
                      </a:r>
                      <a:endParaRPr lang="en-GB" sz="200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l-GR" sz="2000" dirty="0" smtClean="0">
                          <a:latin typeface="Arial" pitchFamily="34" charset="0"/>
                          <a:cs typeface="Arial" pitchFamily="34" charset="0"/>
                        </a:rPr>
                        <a:t>α</a:t>
                      </a:r>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Psychological</a:t>
                      </a:r>
                      <a:r>
                        <a:rPr lang="en-GB" sz="2000" baseline="0" dirty="0" smtClean="0">
                          <a:latin typeface="Arial" pitchFamily="34" charset="0"/>
                          <a:cs typeface="Arial" pitchFamily="34" charset="0"/>
                        </a:rPr>
                        <a:t> Attributions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Emotional</a:t>
                      </a:r>
                      <a:r>
                        <a:rPr lang="en-GB" sz="1800" baseline="0" dirty="0" smtClean="0">
                          <a:latin typeface="Arial" pitchFamily="34" charset="0"/>
                          <a:cs typeface="Arial" pitchFamily="34" charset="0"/>
                        </a:rPr>
                        <a:t> state, family problems, overwork, stress or worry, mental attitude, my personality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.87</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Risk Factors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Diet/eating</a:t>
                      </a:r>
                      <a:r>
                        <a:rPr lang="en-GB" sz="1800" baseline="0" dirty="0" smtClean="0">
                          <a:latin typeface="Arial" pitchFamily="34" charset="0"/>
                          <a:cs typeface="Arial" pitchFamily="34" charset="0"/>
                        </a:rPr>
                        <a:t> habits, alcohol, smoking, my own behaviour, ageing, pollution</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.69</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Harm/Neglect</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 germ or virus, faulty immune system,</a:t>
                      </a:r>
                      <a:r>
                        <a:rPr lang="en-GB" sz="1800" baseline="0" dirty="0" smtClean="0">
                          <a:latin typeface="Arial" pitchFamily="34" charset="0"/>
                          <a:cs typeface="Arial" pitchFamily="34" charset="0"/>
                        </a:rPr>
                        <a:t> poor medical care in past, accident or injury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.53</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Uncontrollable external factors </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Accident or injury</a:t>
                      </a:r>
                    </a:p>
                    <a:p>
                      <a:r>
                        <a:rPr lang="en-GB" sz="1800" dirty="0" smtClean="0">
                          <a:latin typeface="Arial" pitchFamily="34" charset="0"/>
                          <a:cs typeface="Arial" pitchFamily="34" charset="0"/>
                        </a:rPr>
                        <a:t>Chance</a:t>
                      </a:r>
                      <a:r>
                        <a:rPr lang="en-GB" sz="1800" baseline="0" dirty="0" smtClean="0">
                          <a:latin typeface="Arial" pitchFamily="34" charset="0"/>
                          <a:cs typeface="Arial" pitchFamily="34" charset="0"/>
                        </a:rPr>
                        <a:t> or bad luck</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.29*</a:t>
                      </a:r>
                      <a:endParaRPr lang="en-GB" sz="2000" dirty="0">
                        <a:latin typeface="Arial" pitchFamily="34" charset="0"/>
                        <a:cs typeface="Arial" pitchFamily="34" charset="0"/>
                      </a:endParaRPr>
                    </a:p>
                  </a:txBody>
                  <a:tcPr/>
                </a:tc>
              </a:tr>
              <a:tr h="370840">
                <a:tc>
                  <a:txBody>
                    <a:bodyPr/>
                    <a:lstStyle/>
                    <a:p>
                      <a:r>
                        <a:rPr lang="en-GB" sz="2000" dirty="0" smtClean="0">
                          <a:latin typeface="Arial" pitchFamily="34" charset="0"/>
                          <a:cs typeface="Arial" pitchFamily="34" charset="0"/>
                        </a:rPr>
                        <a:t>Heredity</a:t>
                      </a:r>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Single item</a:t>
                      </a:r>
                      <a:endParaRPr lang="en-GB" sz="2000" dirty="0">
                        <a:latin typeface="Arial" pitchFamily="34" charset="0"/>
                        <a:cs typeface="Arial" pitchFamily="34" charset="0"/>
                      </a:endParaRPr>
                    </a:p>
                  </a:txBody>
                  <a:tcPr/>
                </a:tc>
              </a:tr>
              <a:tr h="370840">
                <a:tc gridSpan="2">
                  <a:txBody>
                    <a:bodyPr/>
                    <a:lstStyle/>
                    <a:p>
                      <a:r>
                        <a:rPr lang="en-GB" sz="1600" i="1" dirty="0" smtClean="0">
                          <a:latin typeface="Arial" pitchFamily="34" charset="0"/>
                          <a:cs typeface="Arial" pitchFamily="34" charset="0"/>
                        </a:rPr>
                        <a:t>Acknowledgement: Lancastle,</a:t>
                      </a:r>
                      <a:r>
                        <a:rPr lang="en-GB" sz="1600" i="1" baseline="0" dirty="0" smtClean="0">
                          <a:latin typeface="Arial" pitchFamily="34" charset="0"/>
                          <a:cs typeface="Arial" pitchFamily="34" charset="0"/>
                        </a:rPr>
                        <a:t> Brain &amp; Phelps (2011)</a:t>
                      </a:r>
                      <a:endParaRPr lang="en-GB" sz="1600" i="1" dirty="0">
                        <a:latin typeface="Arial" pitchFamily="34" charset="0"/>
                        <a:cs typeface="Arial" pitchFamily="34" charset="0"/>
                      </a:endParaRPr>
                    </a:p>
                  </a:txBody>
                  <a:tcPr/>
                </a:tc>
                <a:tc hMerge="1">
                  <a:txBody>
                    <a:bodyPr/>
                    <a:lstStyle/>
                    <a:p>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278540983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268760"/>
            <a:ext cx="8229600" cy="4525963"/>
          </a:xfrm>
        </p:spPr>
        <p:txBody>
          <a:bodyPr>
            <a:normAutofit fontScale="92500" lnSpcReduction="20000"/>
          </a:bodyPr>
          <a:lstStyle/>
          <a:p>
            <a:pPr>
              <a:buNone/>
            </a:pPr>
            <a:r>
              <a:rPr lang="en-GB" sz="2000" dirty="0" smtClean="0">
                <a:latin typeface="Arial" pitchFamily="34" charset="0"/>
                <a:cs typeface="Arial" pitchFamily="34" charset="0"/>
              </a:rPr>
              <a:t>Multiple regression on those completing time 1 and time 2 assessments (n=201)</a:t>
            </a:r>
          </a:p>
          <a:p>
            <a:pPr>
              <a:buNone/>
            </a:pP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one:</a:t>
            </a:r>
          </a:p>
          <a:p>
            <a:pPr lvl="1"/>
            <a:r>
              <a:rPr lang="en-GB" sz="2000" dirty="0" smtClean="0">
                <a:latin typeface="Arial" pitchFamily="34" charset="0"/>
                <a:cs typeface="Arial" pitchFamily="34" charset="0"/>
              </a:rPr>
              <a:t>Illness representations (personal control, treatment control , illness coherence, consequences)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two: </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three:</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r>
              <a:rPr lang="en-GB" sz="2000" dirty="0" smtClean="0">
                <a:latin typeface="Arial" pitchFamily="34" charset="0"/>
                <a:cs typeface="Arial" pitchFamily="34" charset="0"/>
              </a:rPr>
              <a:t>Baseline distress/PA/NA</a:t>
            </a:r>
          </a:p>
          <a:p>
            <a:pPr lvl="1"/>
            <a:endParaRPr lang="en-GB" dirty="0" smtClean="0"/>
          </a:p>
        </p:txBody>
      </p:sp>
      <p:sp>
        <p:nvSpPr>
          <p:cNvPr id="3" name="Title 2"/>
          <p:cNvSpPr>
            <a:spLocks noGrp="1"/>
          </p:cNvSpPr>
          <p:nvPr>
            <p:ph type="title"/>
          </p:nvPr>
        </p:nvSpPr>
        <p:spPr>
          <a:xfrm>
            <a:off x="467544" y="0"/>
            <a:ext cx="8229600" cy="1143000"/>
          </a:xfrm>
        </p:spPr>
        <p:txBody>
          <a:bodyPr>
            <a:noAutofit/>
          </a:bodyPr>
          <a:lstStyle/>
          <a:p>
            <a:r>
              <a:rPr lang="en-GB" sz="2400" dirty="0" smtClean="0">
                <a:effectLst/>
                <a:latin typeface="Arial" pitchFamily="34" charset="0"/>
                <a:cs typeface="Arial" pitchFamily="34" charset="0"/>
              </a:rPr>
              <a:t>Do illness beliefs predict psychological outcomes over time?</a:t>
            </a:r>
            <a:endParaRPr lang="en-GB" sz="2400" dirty="0">
              <a:effectLst/>
              <a:latin typeface="Arial" pitchFamily="34" charset="0"/>
              <a:cs typeface="Arial" pitchFamily="34" charset="0"/>
            </a:endParaRPr>
          </a:p>
        </p:txBody>
      </p:sp>
    </p:spTree>
    <p:extLst>
      <p:ext uri="{BB962C8B-B14F-4D97-AF65-F5344CB8AC3E}">
        <p14:creationId xmlns:p14="http://schemas.microsoft.com/office/powerpoint/2010/main" val="22994526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539552" y="548680"/>
          <a:ext cx="7704856" cy="5902752"/>
        </p:xfrm>
        <a:graphic>
          <a:graphicData uri="http://schemas.openxmlformats.org/drawingml/2006/table">
            <a:tbl>
              <a:tblPr/>
              <a:tblGrid>
                <a:gridCol w="800017"/>
                <a:gridCol w="2365014"/>
                <a:gridCol w="834220"/>
                <a:gridCol w="1412335"/>
                <a:gridCol w="1414003"/>
                <a:gridCol w="879267"/>
              </a:tblGrid>
              <a:tr h="178570">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β</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a:ea typeface="Times New Roman"/>
                          <a:cs typeface="Times New Roman"/>
                        </a:rPr>
                        <a:t>Adjacent</a:t>
                      </a:r>
                      <a:r>
                        <a:rPr lang="en-GB" sz="1600" b="1" baseline="0" dirty="0" smtClean="0">
                          <a:latin typeface="Arial"/>
                          <a:ea typeface="Times New Roman"/>
                          <a:cs typeface="Times New Roman"/>
                        </a:rPr>
                        <a:t> </a:t>
                      </a:r>
                      <a:r>
                        <a:rPr lang="en-GB" sz="1600" b="1" i="1" dirty="0" smtClean="0">
                          <a:latin typeface="Arial"/>
                          <a:ea typeface="Times New Roman"/>
                          <a:cs typeface="Times New Roman"/>
                        </a:rPr>
                        <a:t>R</a:t>
                      </a:r>
                      <a:r>
                        <a:rPr lang="en-GB" sz="1600" b="1" i="1" baseline="30000"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a:ea typeface="Times New Roman"/>
                          <a:cs typeface="Times New Roman"/>
                        </a:rPr>
                        <a:t>R</a:t>
                      </a:r>
                      <a:r>
                        <a:rPr lang="en-GB" sz="1600" b="1" i="1" baseline="30000" dirty="0">
                          <a:latin typeface="Arial"/>
                          <a:ea typeface="Times New Roman"/>
                          <a:cs typeface="Times New Roman"/>
                        </a:rPr>
                        <a:t>2</a:t>
                      </a:r>
                      <a:r>
                        <a:rPr lang="en-GB" sz="1600" b="1" i="1" dirty="0">
                          <a:latin typeface="Arial"/>
                          <a:ea typeface="Times New Roman"/>
                          <a:cs typeface="Times New Roman"/>
                        </a:rPr>
                        <a:t> </a:t>
                      </a:r>
                      <a:r>
                        <a:rPr lang="en-GB" sz="1600" b="1" dirty="0">
                          <a:latin typeface="Arial"/>
                          <a:ea typeface="Times New Roman"/>
                          <a:cs typeface="Times New Roman"/>
                        </a:rPr>
                        <a:t>change</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F</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4282">
                <a:tc>
                  <a:txBody>
                    <a:bodyPr/>
                    <a:lstStyle/>
                    <a:p>
                      <a:pPr algn="l">
                        <a:lnSpc>
                          <a:spcPct val="115000"/>
                        </a:lnSpc>
                        <a:spcAft>
                          <a:spcPts val="0"/>
                        </a:spcAft>
                      </a:pPr>
                      <a:r>
                        <a:rPr lang="en-GB" sz="1600" b="1" dirty="0" smtClean="0">
                          <a:latin typeface="Arial"/>
                          <a:ea typeface="Times New Roman"/>
                          <a:cs typeface="Times New Roman"/>
                        </a:rPr>
                        <a:t>Step </a:t>
                      </a:r>
                      <a:r>
                        <a:rPr lang="en-GB" sz="1600" b="1" dirty="0">
                          <a:latin typeface="Arial"/>
                          <a:ea typeface="Times New Roman"/>
                          <a:cs typeface="Times New Roman"/>
                        </a:rPr>
                        <a:t>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.477***</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-.06</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25</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600" dirty="0">
                        <a:latin typeface="Arial"/>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a:latin typeface="Arial"/>
                          <a:ea typeface="Times New Roman"/>
                          <a:cs typeface="Times New Roman"/>
                        </a:rPr>
                        <a:t>13.47***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570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.46***</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-.01</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26</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.01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5.47***</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6427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p>
                      <a:pPr algn="l">
                        <a:lnSpc>
                          <a:spcPct val="115000"/>
                        </a:lnSpc>
                        <a:spcAft>
                          <a:spcPts val="0"/>
                        </a:spcAft>
                      </a:pPr>
                      <a:r>
                        <a:rPr lang="en-GB" sz="1200" u="sng" dirty="0">
                          <a:solidFill>
                            <a:schemeClr val="tx1"/>
                          </a:solidFill>
                          <a:latin typeface="Arial"/>
                          <a:ea typeface="Times New Roman"/>
                          <a:cs typeface="Times New Roman"/>
                        </a:rPr>
                        <a:t>Baseline distress</a:t>
                      </a:r>
                      <a:endParaRPr lang="en-GB" sz="1200" u="sng" dirty="0">
                        <a:solidFill>
                          <a:schemeClr val="tx1"/>
                        </a:solidFill>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a:latin typeface="Arial"/>
                          <a:ea typeface="Times New Roman"/>
                          <a:cs typeface="Times New Roman"/>
                        </a:rPr>
                        <a:t>.25***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0.07</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.04</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.57***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53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.27</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15.73***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4536">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l">
                        <a:lnSpc>
                          <a:spcPct val="115000"/>
                        </a:lnSpc>
                        <a:spcAft>
                          <a:spcPts val="0"/>
                        </a:spcAft>
                      </a:pPr>
                      <a:r>
                        <a:rPr lang="en-GB" sz="1200" dirty="0" smtClean="0">
                          <a:latin typeface="Calibri"/>
                          <a:ea typeface="Times New Roman"/>
                          <a:cs typeface="Times New Roman"/>
                        </a:rPr>
                        <a:t>***</a:t>
                      </a:r>
                      <a:r>
                        <a:rPr lang="en-GB" sz="1200" baseline="0" dirty="0" smtClean="0">
                          <a:latin typeface="Calibri"/>
                          <a:ea typeface="Times New Roman"/>
                          <a:cs typeface="Times New Roman"/>
                        </a:rPr>
                        <a:t> p&lt;.001   </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r">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Rectangle 4"/>
          <p:cNvSpPr/>
          <p:nvPr/>
        </p:nvSpPr>
        <p:spPr>
          <a:xfrm>
            <a:off x="611560" y="116632"/>
            <a:ext cx="6695294" cy="461665"/>
          </a:xfrm>
          <a:prstGeom prst="rect">
            <a:avLst/>
          </a:prstGeom>
        </p:spPr>
        <p:txBody>
          <a:bodyPr wrap="none">
            <a:spAutoFit/>
          </a:bodyPr>
          <a:lstStyle/>
          <a:p>
            <a:r>
              <a:rPr lang="en-GB" sz="2400" b="1" dirty="0" smtClean="0">
                <a:latin typeface="Arial" pitchFamily="34" charset="0"/>
                <a:cs typeface="Arial" pitchFamily="34" charset="0"/>
              </a:rPr>
              <a:t>Predicting cancer-specific distress at Time 2</a:t>
            </a:r>
            <a:endParaRPr lang="en-GB" sz="2400" dirty="0"/>
          </a:p>
        </p:txBody>
      </p:sp>
      <p:sp>
        <p:nvSpPr>
          <p:cNvPr id="14" name="Flowchart: Alternate Process 13"/>
          <p:cNvSpPr/>
          <p:nvPr/>
        </p:nvSpPr>
        <p:spPr>
          <a:xfrm>
            <a:off x="3923928" y="4149080"/>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cancer specific distress at follow-up</a:t>
            </a:r>
            <a:endParaRPr lang="en-GB" dirty="0"/>
          </a:p>
        </p:txBody>
      </p:sp>
    </p:spTree>
    <p:extLst>
      <p:ext uri="{BB962C8B-B14F-4D97-AF65-F5344CB8AC3E}">
        <p14:creationId xmlns:p14="http://schemas.microsoft.com/office/powerpoint/2010/main" val="213887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nvPr>
        </p:nvGraphicFramePr>
        <p:xfrm>
          <a:off x="395536" y="620688"/>
          <a:ext cx="8280919" cy="5538216"/>
        </p:xfrm>
        <a:graphic>
          <a:graphicData uri="http://schemas.openxmlformats.org/drawingml/2006/table">
            <a:tbl>
              <a:tblPr/>
              <a:tblGrid>
                <a:gridCol w="859832"/>
                <a:gridCol w="2541838"/>
                <a:gridCol w="896591"/>
                <a:gridCol w="1517930"/>
                <a:gridCol w="1519722"/>
                <a:gridCol w="945006"/>
              </a:tblGrid>
              <a:tr h="204945">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β</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pitchFamily="34" charset="0"/>
                          <a:ea typeface="Times New Roman"/>
                          <a:cs typeface="Arial" pitchFamily="34" charset="0"/>
                        </a:rPr>
                        <a:t>Adjacent </a:t>
                      </a: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r>
                        <a:rPr lang="en-GB" sz="1600" b="1" i="1"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change</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F</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1978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.49***</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.26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_</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15.35***</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9459">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.46***</a:t>
                      </a:r>
                    </a:p>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.31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7.00***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440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3</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.31***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.42***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.45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11.74***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8" name="Rectangle 7"/>
          <p:cNvSpPr/>
          <p:nvPr/>
        </p:nvSpPr>
        <p:spPr>
          <a:xfrm>
            <a:off x="611560" y="116632"/>
            <a:ext cx="5417509" cy="461665"/>
          </a:xfrm>
          <a:prstGeom prst="rect">
            <a:avLst/>
          </a:prstGeom>
        </p:spPr>
        <p:txBody>
          <a:bodyPr wrap="none">
            <a:spAutoFit/>
          </a:bodyPr>
          <a:lstStyle/>
          <a:p>
            <a:r>
              <a:rPr lang="en-GB" sz="2400" b="1" dirty="0" smtClean="0">
                <a:latin typeface="Arial" pitchFamily="34" charset="0"/>
                <a:cs typeface="Arial" pitchFamily="34" charset="0"/>
              </a:rPr>
              <a:t>Predicting Negative Affect at Time 2</a:t>
            </a:r>
            <a:endParaRPr lang="en-GB" sz="2400" dirty="0"/>
          </a:p>
        </p:txBody>
      </p:sp>
      <p:sp>
        <p:nvSpPr>
          <p:cNvPr id="9" name="Rectangle 8"/>
          <p:cNvSpPr/>
          <p:nvPr/>
        </p:nvSpPr>
        <p:spPr>
          <a:xfrm>
            <a:off x="2483768" y="6093296"/>
            <a:ext cx="1008609" cy="304699"/>
          </a:xfrm>
          <a:prstGeom prst="rect">
            <a:avLst/>
          </a:prstGeom>
        </p:spPr>
        <p:txBody>
          <a:bodyPr wrap="none">
            <a:spAutoFit/>
          </a:bodyPr>
          <a:lstStyle/>
          <a:p>
            <a:pPr>
              <a:lnSpc>
                <a:spcPct val="115000"/>
              </a:lnSpc>
              <a:defRPr/>
            </a:pPr>
            <a:r>
              <a:rPr lang="en-GB" sz="1200" dirty="0" smtClean="0">
                <a:latin typeface="Arial" pitchFamily="34" charset="0"/>
                <a:ea typeface="Times New Roman"/>
                <a:cs typeface="Arial" pitchFamily="34" charset="0"/>
              </a:rPr>
              <a:t>*** p&lt;.001   </a:t>
            </a:r>
          </a:p>
        </p:txBody>
      </p:sp>
      <p:sp>
        <p:nvSpPr>
          <p:cNvPr id="10" name="Flowchart: Alternate Process 9"/>
          <p:cNvSpPr/>
          <p:nvPr/>
        </p:nvSpPr>
        <p:spPr>
          <a:xfrm>
            <a:off x="4067944" y="4265466"/>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Negative Affect at follow-up</a:t>
            </a:r>
            <a:endParaRPr lang="en-GB" dirty="0"/>
          </a:p>
        </p:txBody>
      </p:sp>
    </p:spTree>
    <p:extLst>
      <p:ext uri="{BB962C8B-B14F-4D97-AF65-F5344CB8AC3E}">
        <p14:creationId xmlns:p14="http://schemas.microsoft.com/office/powerpoint/2010/main" val="301126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683568" y="620688"/>
          <a:ext cx="7632851" cy="5574617"/>
        </p:xfrm>
        <a:graphic>
          <a:graphicData uri="http://schemas.openxmlformats.org/drawingml/2006/table">
            <a:tbl>
              <a:tblPr/>
              <a:tblGrid>
                <a:gridCol w="792542"/>
                <a:gridCol w="2342912"/>
                <a:gridCol w="826423"/>
                <a:gridCol w="1399136"/>
                <a:gridCol w="1400788"/>
                <a:gridCol w="871050"/>
              </a:tblGrid>
              <a:tr h="215363">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β</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dirty="0" smtClean="0">
                          <a:latin typeface="Arial" pitchFamily="34" charset="0"/>
                          <a:ea typeface="Times New Roman"/>
                          <a:cs typeface="Arial" pitchFamily="34" charset="0"/>
                        </a:rPr>
                        <a:t>Adjacent</a:t>
                      </a:r>
                      <a:r>
                        <a:rPr lang="en-GB" sz="1400" b="1" baseline="0" dirty="0" smtClean="0">
                          <a:latin typeface="Arial" pitchFamily="34" charset="0"/>
                          <a:ea typeface="Times New Roman"/>
                          <a:cs typeface="Arial" pitchFamily="34" charset="0"/>
                        </a:rPr>
                        <a:t> </a:t>
                      </a:r>
                      <a:r>
                        <a:rPr lang="en-GB" sz="1400" b="1" i="1" dirty="0" smtClean="0">
                          <a:latin typeface="Arial" pitchFamily="34" charset="0"/>
                          <a:ea typeface="Times New Roman"/>
                          <a:cs typeface="Arial" pitchFamily="34" charset="0"/>
                        </a:rPr>
                        <a:t>R</a:t>
                      </a:r>
                      <a:r>
                        <a:rPr lang="en-GB" sz="1400" b="1" i="1" baseline="30000" dirty="0" smtClean="0">
                          <a:latin typeface="Arial" pitchFamily="34" charset="0"/>
                          <a:ea typeface="Times New Roman"/>
                          <a:cs typeface="Arial" pitchFamily="34" charset="0"/>
                        </a:rPr>
                        <a:t>2</a:t>
                      </a:r>
                      <a:endParaRPr lang="en-GB" sz="1400" b="1" baseline="0" dirty="0" smtClean="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i="1" dirty="0">
                          <a:latin typeface="Arial" pitchFamily="34" charset="0"/>
                          <a:ea typeface="Times New Roman"/>
                          <a:cs typeface="Arial" pitchFamily="34" charset="0"/>
                        </a:rPr>
                        <a:t>R</a:t>
                      </a:r>
                      <a:r>
                        <a:rPr lang="en-GB" sz="1400" b="1" i="1" baseline="30000" dirty="0">
                          <a:latin typeface="Arial" pitchFamily="34" charset="0"/>
                          <a:ea typeface="Times New Roman"/>
                          <a:cs typeface="Arial" pitchFamily="34" charset="0"/>
                        </a:rPr>
                        <a:t>2</a:t>
                      </a:r>
                      <a:r>
                        <a:rPr lang="en-GB" sz="1400" b="1" i="1" dirty="0">
                          <a:latin typeface="Arial" pitchFamily="34" charset="0"/>
                          <a:ea typeface="Times New Roman"/>
                          <a:cs typeface="Arial" pitchFamily="34" charset="0"/>
                        </a:rPr>
                        <a:t> </a:t>
                      </a:r>
                      <a:r>
                        <a:rPr lang="en-GB" sz="1400" b="1" dirty="0">
                          <a:latin typeface="Arial" pitchFamily="34" charset="0"/>
                          <a:ea typeface="Times New Roman"/>
                          <a:cs typeface="Arial" pitchFamily="34" charset="0"/>
                        </a:rPr>
                        <a:t>change</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F</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43179">
                <a:tc>
                  <a:txBody>
                    <a:bodyPr/>
                    <a:lstStyle/>
                    <a:p>
                      <a:pPr algn="l">
                        <a:lnSpc>
                          <a:spcPct val="115000"/>
                        </a:lnSpc>
                        <a:spcAft>
                          <a:spcPts val="0"/>
                        </a:spcAft>
                      </a:pPr>
                      <a:r>
                        <a:rPr lang="en-GB" sz="1400" b="1" dirty="0" smtClean="0">
                          <a:latin typeface="Arial" pitchFamily="34" charset="0"/>
                          <a:ea typeface="Times New Roman"/>
                          <a:cs typeface="Arial" pitchFamily="34" charset="0"/>
                        </a:rPr>
                        <a:t>Step</a:t>
                      </a:r>
                      <a:r>
                        <a:rPr lang="en-GB" sz="1400" b="1" baseline="0" dirty="0" smtClean="0">
                          <a:latin typeface="Arial" pitchFamily="34" charset="0"/>
                          <a:ea typeface="Times New Roman"/>
                          <a:cs typeface="Arial" pitchFamily="34" charset="0"/>
                        </a:rPr>
                        <a:t> </a:t>
                      </a:r>
                      <a:r>
                        <a:rPr lang="en-GB" sz="1400" b="1" dirty="0" smtClean="0">
                          <a:latin typeface="Arial" pitchFamily="34" charset="0"/>
                          <a:ea typeface="Times New Roman"/>
                          <a:cs typeface="Arial" pitchFamily="34" charset="0"/>
                        </a:rPr>
                        <a:t>1</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.33***</a:t>
                      </a:r>
                    </a:p>
                    <a:p>
                      <a:pPr algn="r">
                        <a:lnSpc>
                          <a:spcPct val="115000"/>
                        </a:lnSpc>
                        <a:spcAft>
                          <a:spcPts val="0"/>
                        </a:spcAft>
                      </a:pPr>
                      <a:r>
                        <a:rPr lang="en-GB" sz="1200" dirty="0" smtClean="0">
                          <a:latin typeface="Arial" pitchFamily="34" charset="0"/>
                          <a:ea typeface="Times New Roman"/>
                          <a:cs typeface="Arial" pitchFamily="34" charset="0"/>
                        </a:rPr>
                        <a:t>.01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5.41***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35356">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2</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3.00***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350718">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3</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.00</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2.72***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5"/>
          <p:cNvSpPr/>
          <p:nvPr/>
        </p:nvSpPr>
        <p:spPr>
          <a:xfrm>
            <a:off x="611560" y="116632"/>
            <a:ext cx="5313314" cy="461665"/>
          </a:xfrm>
          <a:prstGeom prst="rect">
            <a:avLst/>
          </a:prstGeom>
        </p:spPr>
        <p:txBody>
          <a:bodyPr wrap="none">
            <a:spAutoFit/>
          </a:bodyPr>
          <a:lstStyle/>
          <a:p>
            <a:r>
              <a:rPr lang="en-GB" sz="2400" b="1" dirty="0" smtClean="0">
                <a:latin typeface="Arial" pitchFamily="34" charset="0"/>
                <a:cs typeface="Arial" pitchFamily="34" charset="0"/>
              </a:rPr>
              <a:t>Predicting Positive Affect at Time 2</a:t>
            </a:r>
            <a:endParaRPr lang="en-GB" sz="2400" dirty="0"/>
          </a:p>
        </p:txBody>
      </p:sp>
      <p:sp>
        <p:nvSpPr>
          <p:cNvPr id="7" name="Flowchart: Alternate Process 6"/>
          <p:cNvSpPr/>
          <p:nvPr/>
        </p:nvSpPr>
        <p:spPr>
          <a:xfrm>
            <a:off x="3923928" y="4365104"/>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screening/surgery helping reduce chances of getting cancer significantly predicted higher levels of positive affect at follow-up</a:t>
            </a:r>
            <a:endParaRPr lang="en-GB" dirty="0"/>
          </a:p>
        </p:txBody>
      </p:sp>
    </p:spTree>
    <p:extLst>
      <p:ext uri="{BB962C8B-B14F-4D97-AF65-F5344CB8AC3E}">
        <p14:creationId xmlns:p14="http://schemas.microsoft.com/office/powerpoint/2010/main" val="352506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83568" y="620688"/>
          <a:ext cx="7488833" cy="4089464"/>
        </p:xfrm>
        <a:graphic>
          <a:graphicData uri="http://schemas.openxmlformats.org/drawingml/2006/table">
            <a:tbl>
              <a:tblPr firstRow="1" bandRow="1">
                <a:tableStyleId>{5C22544A-7EE6-4342-B048-85BDC9FD1C3A}</a:tableStyleId>
              </a:tblPr>
              <a:tblGrid>
                <a:gridCol w="2115658"/>
                <a:gridCol w="1791059"/>
                <a:gridCol w="2031629"/>
                <a:gridCol w="1550487"/>
              </a:tblGrid>
              <a:tr h="896536">
                <a:tc>
                  <a:txBody>
                    <a:bodyPr/>
                    <a:lstStyle/>
                    <a:p>
                      <a:r>
                        <a:rPr lang="en-GB" sz="1600" dirty="0" smtClean="0">
                          <a:latin typeface="Arial" pitchFamily="34" charset="0"/>
                          <a:cs typeface="Arial" pitchFamily="34" charset="0"/>
                        </a:rPr>
                        <a:t>Illness</a:t>
                      </a:r>
                      <a:r>
                        <a:rPr lang="en-GB" sz="1600" baseline="0" dirty="0" smtClean="0">
                          <a:latin typeface="Arial" pitchFamily="34" charset="0"/>
                          <a:cs typeface="Arial" pitchFamily="34" charset="0"/>
                        </a:rPr>
                        <a:t> Perceptions at Time 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Average</a:t>
                      </a:r>
                    </a:p>
                    <a:p>
                      <a:r>
                        <a:rPr lang="en-GB" sz="1600" dirty="0" smtClean="0">
                          <a:latin typeface="Arial" pitchFamily="34" charset="0"/>
                          <a:cs typeface="Arial" pitchFamily="34" charset="0"/>
                        </a:rPr>
                        <a:t>n=31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Moderate</a:t>
                      </a:r>
                    </a:p>
                    <a:p>
                      <a:r>
                        <a:rPr lang="en-GB" sz="1600" dirty="0" smtClean="0">
                          <a:latin typeface="Arial" pitchFamily="34" charset="0"/>
                          <a:cs typeface="Arial" pitchFamily="34" charset="0"/>
                        </a:rPr>
                        <a:t>n=53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High</a:t>
                      </a:r>
                    </a:p>
                    <a:p>
                      <a:r>
                        <a:rPr lang="en-GB" sz="1600" dirty="0" smtClean="0">
                          <a:latin typeface="Arial" pitchFamily="34" charset="0"/>
                          <a:cs typeface="Arial" pitchFamily="34" charset="0"/>
                        </a:rPr>
                        <a:t>n=36</a:t>
                      </a:r>
                      <a:endParaRPr lang="en-GB" sz="1600" dirty="0">
                        <a:latin typeface="Arial" pitchFamily="34" charset="0"/>
                        <a:cs typeface="Arial" pitchFamily="34" charset="0"/>
                      </a:endParaRPr>
                    </a:p>
                  </a:txBody>
                  <a:tcPr/>
                </a:tc>
              </a:tr>
              <a:tr h="574098">
                <a:tc>
                  <a:txBody>
                    <a:bodyPr/>
                    <a:lstStyle/>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r>
              <a:tr h="8965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Arial" pitchFamily="34" charset="0"/>
                          <a:cs typeface="Arial" pitchFamily="34" charset="0"/>
                        </a:rPr>
                        <a:t>Consequences</a:t>
                      </a:r>
                    </a:p>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16.30 (5.00)</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16.42 (4.36)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17.96 (4.76)</a:t>
                      </a:r>
                      <a:endParaRPr lang="en-GB" sz="1600" dirty="0">
                        <a:latin typeface="Arial" pitchFamily="34" charset="0"/>
                        <a:cs typeface="Arial" pitchFamily="34" charset="0"/>
                      </a:endParaRPr>
                    </a:p>
                  </a:txBody>
                  <a:tcPr/>
                </a:tc>
              </a:tr>
              <a:tr h="574098">
                <a:tc>
                  <a:txBody>
                    <a:bodyPr/>
                    <a:lstStyle/>
                    <a:p>
                      <a:r>
                        <a:rPr lang="en-GB" sz="1600" dirty="0" smtClean="0">
                          <a:latin typeface="Arial" pitchFamily="34" charset="0"/>
                          <a:cs typeface="Arial" pitchFamily="34" charset="0"/>
                        </a:rPr>
                        <a:t>Personal control</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18.83 (2.97)</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17.60 (3.31)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18.21 (3.38)</a:t>
                      </a:r>
                      <a:endParaRPr lang="en-GB" sz="1600" dirty="0">
                        <a:latin typeface="Arial" pitchFamily="34" charset="0"/>
                        <a:cs typeface="Arial" pitchFamily="34" charset="0"/>
                      </a:endParaRPr>
                    </a:p>
                  </a:txBody>
                  <a:tcPr/>
                </a:tc>
              </a:tr>
              <a:tr h="574098">
                <a:tc>
                  <a:txBody>
                    <a:bodyPr/>
                    <a:lstStyle/>
                    <a:p>
                      <a:r>
                        <a:rPr lang="en-GB" sz="1600" dirty="0" smtClean="0">
                          <a:latin typeface="Arial" pitchFamily="34" charset="0"/>
                          <a:cs typeface="Arial" pitchFamily="34" charset="0"/>
                        </a:rPr>
                        <a:t>Treatment control </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13.89 (3.09)</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14.27 (2.36)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14.70 (2.96)</a:t>
                      </a:r>
                      <a:endParaRPr lang="en-GB" sz="1600" dirty="0">
                        <a:latin typeface="Arial" pitchFamily="34" charset="0"/>
                        <a:cs typeface="Arial" pitchFamily="34" charset="0"/>
                      </a:endParaRPr>
                    </a:p>
                  </a:txBody>
                  <a:tcPr/>
                </a:tc>
              </a:tr>
              <a:tr h="574098">
                <a:tc>
                  <a:txBody>
                    <a:bodyPr/>
                    <a:lstStyle/>
                    <a:p>
                      <a:r>
                        <a:rPr lang="en-GB" sz="1600" dirty="0" smtClean="0">
                          <a:latin typeface="Arial" pitchFamily="34" charset="0"/>
                          <a:cs typeface="Arial" pitchFamily="34" charset="0"/>
                        </a:rPr>
                        <a:t>Illness coherence</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9.60 (2.96)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10.71 (2.56)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11.77 (2.30)</a:t>
                      </a:r>
                      <a:endParaRPr lang="en-GB" sz="1600" dirty="0">
                        <a:latin typeface="Arial" pitchFamily="34" charset="0"/>
                        <a:cs typeface="Arial" pitchFamily="34" charset="0"/>
                      </a:endParaRPr>
                    </a:p>
                  </a:txBody>
                  <a:tcPr/>
                </a:tc>
              </a:tr>
            </a:tbl>
          </a:graphicData>
        </a:graphic>
      </p:graphicFrame>
      <p:sp>
        <p:nvSpPr>
          <p:cNvPr id="6" name="Rectangle 5"/>
          <p:cNvSpPr/>
          <p:nvPr/>
        </p:nvSpPr>
        <p:spPr>
          <a:xfrm>
            <a:off x="755576" y="0"/>
            <a:ext cx="7128792" cy="461665"/>
          </a:xfrm>
          <a:prstGeom prst="rect">
            <a:avLst/>
          </a:prstGeom>
        </p:spPr>
        <p:txBody>
          <a:bodyPr wrap="square">
            <a:spAutoFit/>
          </a:bodyPr>
          <a:lstStyle/>
          <a:p>
            <a:r>
              <a:rPr lang="en-GB" sz="2400" dirty="0" smtClean="0">
                <a:latin typeface="Arial" pitchFamily="34" charset="0"/>
                <a:cs typeface="Arial" pitchFamily="34" charset="0"/>
              </a:rPr>
              <a:t>Post-risk ANOVA: Illness perceptions by risk group </a:t>
            </a:r>
          </a:p>
        </p:txBody>
      </p:sp>
      <p:sp>
        <p:nvSpPr>
          <p:cNvPr id="8" name="Oval 7"/>
          <p:cNvSpPr/>
          <p:nvPr/>
        </p:nvSpPr>
        <p:spPr>
          <a:xfrm rot="10800000" flipV="1">
            <a:off x="683568" y="4581128"/>
            <a:ext cx="7632848" cy="2088232"/>
          </a:xfrm>
          <a:prstGeom prst="ellips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Significant effect for risk group on Illness Coherence  </a:t>
            </a:r>
            <a:r>
              <a:rPr lang="en-GB" i="1" dirty="0" smtClean="0">
                <a:solidFill>
                  <a:schemeClr val="tx1"/>
                </a:solidFill>
              </a:rPr>
              <a:t>F(2,100) = 4.5 p=0.01</a:t>
            </a:r>
          </a:p>
          <a:p>
            <a:pPr algn="ctr"/>
            <a:endParaRPr lang="en-GB" i="1" dirty="0" smtClean="0">
              <a:solidFill>
                <a:schemeClr val="tx1"/>
              </a:solidFill>
            </a:endParaRPr>
          </a:p>
          <a:p>
            <a:pPr algn="ctr"/>
            <a:r>
              <a:rPr lang="en-GB" dirty="0" smtClean="0">
                <a:solidFill>
                  <a:schemeClr val="tx1"/>
                </a:solidFill>
              </a:rPr>
              <a:t>Those at high risk reported significantly greater understanding of this risk than those at average risk (p&lt;0.01)</a:t>
            </a:r>
            <a:endParaRPr lang="en-GB" dirty="0">
              <a:solidFill>
                <a:schemeClr val="tx1"/>
              </a:solidFill>
            </a:endParaRPr>
          </a:p>
        </p:txBody>
      </p:sp>
    </p:spTree>
    <p:extLst>
      <p:ext uri="{BB962C8B-B14F-4D97-AF65-F5344CB8AC3E}">
        <p14:creationId xmlns:p14="http://schemas.microsoft.com/office/powerpoint/2010/main" val="105249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23528" y="1233337"/>
            <a:ext cx="8229600" cy="5899051"/>
          </a:xfrm>
          <a:prstGeom prst="rect">
            <a:avLst/>
          </a:prstGeom>
        </p:spPr>
        <p:txBody>
          <a:bodyPr>
            <a:spAutoFit/>
          </a:bodyPr>
          <a:lstStyle/>
          <a:p>
            <a:r>
              <a:rPr lang="en-GB" sz="2000" dirty="0" smtClean="0">
                <a:latin typeface="Arial" pitchFamily="34" charset="0"/>
                <a:cs typeface="Arial" pitchFamily="34" charset="0"/>
              </a:rPr>
              <a:t>Understanding cognitive representations of being at risk may have some use in explaining psychological responses to cancer genetic risk assessment. </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Those receiving a high risk result have a greater understanding of its implications: this may reflect differences in the mechanisms by which individuals at different levels of risk are informed.</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 </a:t>
            </a:r>
            <a:r>
              <a:rPr lang="en-GB" sz="2000" dirty="0">
                <a:latin typeface="Arial" pitchFamily="34" charset="0"/>
                <a:cs typeface="Arial" pitchFamily="34" charset="0"/>
              </a:rPr>
              <a:t>Important for those involved in patient care to have an understanding of these psychological processes.</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Potential role of interventions </a:t>
            </a:r>
            <a:r>
              <a:rPr lang="en-GB" sz="2000" dirty="0">
                <a:latin typeface="Arial" pitchFamily="34" charset="0"/>
                <a:cs typeface="Arial" pitchFamily="34" charset="0"/>
              </a:rPr>
              <a:t>aimed at changing health-related cognitions.</a:t>
            </a: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endParaRPr lang="en-GB" sz="2000" dirty="0" smtClean="0">
              <a:latin typeface="Arial" pitchFamily="34" charset="0"/>
              <a:cs typeface="Arial" pitchFamily="34" charset="0"/>
            </a:endParaRPr>
          </a:p>
          <a:p>
            <a:endParaRPr lang="en-GB" sz="2400" dirty="0"/>
          </a:p>
        </p:txBody>
      </p:sp>
      <p:sp>
        <p:nvSpPr>
          <p:cNvPr id="2" name="Title 1"/>
          <p:cNvSpPr>
            <a:spLocks noGrp="1"/>
          </p:cNvSpPr>
          <p:nvPr>
            <p:ph type="title"/>
          </p:nvPr>
        </p:nvSpPr>
        <p:spPr>
          <a:xfrm>
            <a:off x="395536" y="27856"/>
            <a:ext cx="8229600" cy="1143000"/>
          </a:xfrm>
        </p:spPr>
        <p:txBody>
          <a:bodyPr/>
          <a:lstStyle/>
          <a:p>
            <a:r>
              <a:rPr lang="en-GB" dirty="0" smtClean="0"/>
              <a:t>Conclusions </a:t>
            </a:r>
            <a:endParaRPr lang="en-GB" dirty="0"/>
          </a:p>
        </p:txBody>
      </p:sp>
    </p:spTree>
    <p:extLst>
      <p:ext uri="{BB962C8B-B14F-4D97-AF65-F5344CB8AC3E}">
        <p14:creationId xmlns:p14="http://schemas.microsoft.com/office/powerpoint/2010/main" val="412715483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111</TotalTime>
  <Words>3337</Words>
  <Application>Microsoft Office PowerPoint</Application>
  <PresentationFormat>On-screen Show (4:3)</PresentationFormat>
  <Paragraphs>675</Paragraphs>
  <Slides>32</Slides>
  <Notes>14</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Psychology, Health &amp; Medicine </vt:lpstr>
      <vt:lpstr>PowerPoint Presentation</vt:lpstr>
      <vt:lpstr>Lecture Overview</vt:lpstr>
      <vt:lpstr>PowerPoint Presentation</vt:lpstr>
      <vt:lpstr>Leventhal’s Self Regulation Model </vt:lpstr>
      <vt:lpstr>Leventhal’s Self Regulation Model </vt:lpstr>
      <vt:lpstr>PowerPoint Presentation</vt:lpstr>
      <vt:lpstr>Illness Perceptions Questionnaire-revised  (Moss-Morris et al., 2002)</vt:lpstr>
      <vt:lpstr>Illness Perceptions Questionnaire Website</vt:lpstr>
      <vt:lpstr>Research into Illness Perceptions </vt:lpstr>
      <vt:lpstr>PowerPoint Presentation</vt:lpstr>
      <vt:lpstr>PowerPoint Presentation</vt:lpstr>
      <vt:lpstr>Interventions using the SRM</vt:lpstr>
      <vt:lpstr>Illness Representations &amp; Outcomes </vt:lpstr>
      <vt:lpstr>Individual differences in illness representations</vt:lpstr>
      <vt:lpstr>Individual differences in illness representations</vt:lpstr>
      <vt:lpstr>But....</vt:lpstr>
      <vt:lpstr>PowerPoint Presentation</vt:lpstr>
      <vt:lpstr>Background: understanding responses to genetic risk</vt:lpstr>
      <vt:lpstr>PowerPoint Presentation</vt:lpstr>
      <vt:lpstr>e.g., Lancastle, Brain &amp; Phelps (2011) </vt:lpstr>
      <vt:lpstr>e.g. Phelps, Bennett &amp; Brain (2012)</vt:lpstr>
      <vt:lpstr> Methods</vt:lpstr>
      <vt:lpstr>PowerPoint Presentation</vt:lpstr>
      <vt:lpstr>Adapted IPQ-r illness representations sub-scales</vt:lpstr>
      <vt:lpstr>Principal Components Analysis on IPQ-R causal factors: beliefs about the possible causes of cancer </vt:lpstr>
      <vt:lpstr>Do illness beliefs predict psychological outcomes over time?</vt:lpstr>
      <vt:lpstr>PowerPoint Presentation</vt:lpstr>
      <vt:lpstr>PowerPoint Presentation</vt:lpstr>
      <vt:lpstr>PowerPoint Presentation</vt:lpstr>
      <vt:lpstr>PowerPoint Presentation</vt:lpstr>
      <vt:lpstr>Conclusions </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Applied Psychology</dc:title>
  <dc:creator>edu-cp</dc:creator>
  <cp:lastModifiedBy>Cez</cp:lastModifiedBy>
  <cp:revision>62</cp:revision>
  <dcterms:created xsi:type="dcterms:W3CDTF">2013-02-25T10:47:06Z</dcterms:created>
  <dcterms:modified xsi:type="dcterms:W3CDTF">2018-10-27T07:30:14Z</dcterms:modified>
</cp:coreProperties>
</file>