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445" r:id="rId2"/>
    <p:sldId id="446" r:id="rId3"/>
    <p:sldId id="256" r:id="rId4"/>
    <p:sldId id="452" r:id="rId5"/>
    <p:sldId id="459" r:id="rId6"/>
    <p:sldId id="453" r:id="rId7"/>
    <p:sldId id="450" r:id="rId8"/>
    <p:sldId id="464" r:id="rId9"/>
    <p:sldId id="463" r:id="rId10"/>
    <p:sldId id="462" r:id="rId11"/>
    <p:sldId id="461" r:id="rId12"/>
    <p:sldId id="460" r:id="rId13"/>
    <p:sldId id="44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4483" autoAdjust="0"/>
  </p:normalViewPr>
  <p:slideViewPr>
    <p:cSldViewPr snapToGrid="0">
      <p:cViewPr varScale="1">
        <p:scale>
          <a:sx n="59" d="100"/>
          <a:sy n="59" d="100"/>
        </p:scale>
        <p:origin x="11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09CF91-B14B-4CBE-98B9-0A4FCC4A1F01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8D7E25-74BD-438A-8ED7-2A7C5F3D487E}">
      <dgm:prSet custT="1"/>
      <dgm:spPr>
        <a:solidFill>
          <a:srgbClr val="00B0F0"/>
        </a:solidFill>
      </dgm:spPr>
      <dgm:t>
        <a:bodyPr/>
        <a:lstStyle/>
        <a:p>
          <a:r>
            <a:rPr lang="cy-GB" sz="1600" dirty="0">
              <a:latin typeface="Sassoon Primary" pitchFamily="50" charset="0"/>
            </a:rPr>
            <a:t>Wnei di…?</a:t>
          </a:r>
        </a:p>
        <a:p>
          <a:r>
            <a:rPr lang="cy-GB" sz="1600" dirty="0">
              <a:latin typeface="Sassoon Primary" pitchFamily="50" charset="0"/>
            </a:rPr>
            <a:t>(TM)</a:t>
          </a:r>
          <a:endParaRPr lang="en-US" sz="1600" dirty="0">
            <a:latin typeface="Sassoon Primary" pitchFamily="50" charset="0"/>
          </a:endParaRPr>
        </a:p>
      </dgm:t>
    </dgm:pt>
    <dgm:pt modelId="{55E64A03-B808-4FC7-ADD6-9539F3EFAD46}" type="parTrans" cxnId="{7C992D46-3E1F-43F9-B814-50CF6F09661D}">
      <dgm:prSet/>
      <dgm:spPr/>
      <dgm:t>
        <a:bodyPr/>
        <a:lstStyle/>
        <a:p>
          <a:endParaRPr lang="en-US"/>
        </a:p>
      </dgm:t>
    </dgm:pt>
    <dgm:pt modelId="{426C661D-53DB-49DD-BF0E-0B239421A896}" type="sibTrans" cxnId="{7C992D46-3E1F-43F9-B814-50CF6F09661D}">
      <dgm:prSet/>
      <dgm:spPr/>
      <dgm:t>
        <a:bodyPr/>
        <a:lstStyle/>
        <a:p>
          <a:endParaRPr lang="en-US"/>
        </a:p>
      </dgm:t>
    </dgm:pt>
    <dgm:pt modelId="{90E24A58-1683-43FA-A2C6-4BF243FA7100}">
      <dgm:prSet custT="1"/>
      <dgm:spPr>
        <a:solidFill>
          <a:srgbClr val="FF0000"/>
        </a:solidFill>
      </dgm:spPr>
      <dgm:t>
        <a:bodyPr/>
        <a:lstStyle/>
        <a:p>
          <a:endParaRPr lang="cy-GB" sz="1400" dirty="0">
            <a:latin typeface="Sassoon Primary" pitchFamily="50" charset="0"/>
          </a:endParaRPr>
        </a:p>
        <a:p>
          <a:r>
            <a:rPr lang="cy-GB" sz="1400" dirty="0">
              <a:latin typeface="Sassoon Primary" pitchFamily="50" charset="0"/>
            </a:rPr>
            <a:t>Na wnaf, wnaf i ddim… </a:t>
          </a:r>
        </a:p>
        <a:p>
          <a:r>
            <a:rPr lang="cy-GB" sz="1400" i="1" dirty="0">
              <a:latin typeface="Sassoon Primary" pitchFamily="50" charset="0"/>
            </a:rPr>
            <a:t>(Does dim TM)</a:t>
          </a:r>
          <a:endParaRPr lang="cy-GB" sz="1400" dirty="0">
            <a:latin typeface="Sassoon Primary" pitchFamily="50" charset="0"/>
          </a:endParaRPr>
        </a:p>
        <a:p>
          <a:endParaRPr lang="en-US" sz="1200" dirty="0"/>
        </a:p>
      </dgm:t>
    </dgm:pt>
    <dgm:pt modelId="{3E31F0F4-D2DD-4193-ACE4-9EDEB6331953}" type="parTrans" cxnId="{007D9D6D-FAE9-4C39-9DF0-66A4AE3DF76F}">
      <dgm:prSet/>
      <dgm:spPr/>
      <dgm:t>
        <a:bodyPr/>
        <a:lstStyle/>
        <a:p>
          <a:endParaRPr lang="en-US"/>
        </a:p>
      </dgm:t>
    </dgm:pt>
    <dgm:pt modelId="{ABE328D1-8482-4E6E-BA59-E408D8A1BEFA}" type="sibTrans" cxnId="{007D9D6D-FAE9-4C39-9DF0-66A4AE3DF76F}">
      <dgm:prSet/>
      <dgm:spPr/>
      <dgm:t>
        <a:bodyPr/>
        <a:lstStyle/>
        <a:p>
          <a:endParaRPr lang="en-US"/>
        </a:p>
      </dgm:t>
    </dgm:pt>
    <dgm:pt modelId="{988902E6-AC0C-4CBB-B0CC-49D0987BF11A}">
      <dgm:prSet custT="1"/>
      <dgm:spPr>
        <a:solidFill>
          <a:srgbClr val="00B050"/>
        </a:solidFill>
      </dgm:spPr>
      <dgm:t>
        <a:bodyPr/>
        <a:lstStyle/>
        <a:p>
          <a:r>
            <a:rPr lang="cy-GB" sz="1600" dirty="0">
              <a:latin typeface="Sassoon Primary" pitchFamily="50" charset="0"/>
            </a:rPr>
            <a:t>Gwnaf, gwnaf i… </a:t>
          </a:r>
          <a:r>
            <a:rPr lang="cy-GB" sz="1600" i="1" dirty="0">
              <a:latin typeface="Sassoon Primary" pitchFamily="50" charset="0"/>
            </a:rPr>
            <a:t>(TM)</a:t>
          </a:r>
          <a:endParaRPr lang="en-US" sz="1600" dirty="0">
            <a:latin typeface="Sassoon Primary" pitchFamily="50" charset="0"/>
          </a:endParaRPr>
        </a:p>
      </dgm:t>
    </dgm:pt>
    <dgm:pt modelId="{4B22126D-3B3B-49D0-BB2D-485E8EF7A215}" type="parTrans" cxnId="{2B736D9C-ED1C-4B4B-BCD1-9234903A04C0}">
      <dgm:prSet/>
      <dgm:spPr/>
      <dgm:t>
        <a:bodyPr/>
        <a:lstStyle/>
        <a:p>
          <a:endParaRPr lang="en-US"/>
        </a:p>
      </dgm:t>
    </dgm:pt>
    <dgm:pt modelId="{4406367A-942C-4F41-8729-B71E1E64BCF5}" type="sibTrans" cxnId="{2B736D9C-ED1C-4B4B-BCD1-9234903A04C0}">
      <dgm:prSet/>
      <dgm:spPr/>
      <dgm:t>
        <a:bodyPr/>
        <a:lstStyle/>
        <a:p>
          <a:endParaRPr lang="en-US"/>
        </a:p>
      </dgm:t>
    </dgm:pt>
    <dgm:pt modelId="{095C6766-EE19-400A-8295-193506255451}" type="pres">
      <dgm:prSet presAssocID="{1F09CF91-B14B-4CBE-98B9-0A4FCC4A1F01}" presName="diagram" presStyleCnt="0">
        <dgm:presLayoutVars>
          <dgm:dir/>
          <dgm:resizeHandles val="exact"/>
        </dgm:presLayoutVars>
      </dgm:prSet>
      <dgm:spPr/>
    </dgm:pt>
    <dgm:pt modelId="{A2424903-2574-43A5-9012-BBF0E4E37A65}" type="pres">
      <dgm:prSet presAssocID="{E18D7E25-74BD-438A-8ED7-2A7C5F3D487E}" presName="arrow" presStyleLbl="node1" presStyleIdx="0" presStyleCnt="3">
        <dgm:presLayoutVars>
          <dgm:bulletEnabled val="1"/>
        </dgm:presLayoutVars>
      </dgm:prSet>
      <dgm:spPr/>
    </dgm:pt>
    <dgm:pt modelId="{149C70F9-151F-4EE7-A099-439B3855DBC4}" type="pres">
      <dgm:prSet presAssocID="{90E24A58-1683-43FA-A2C6-4BF243FA7100}" presName="arrow" presStyleLbl="node1" presStyleIdx="1" presStyleCnt="3" custScaleY="100179">
        <dgm:presLayoutVars>
          <dgm:bulletEnabled val="1"/>
        </dgm:presLayoutVars>
      </dgm:prSet>
      <dgm:spPr/>
    </dgm:pt>
    <dgm:pt modelId="{5883310C-E9E1-4841-87C7-A35FC1BC290C}" type="pres">
      <dgm:prSet presAssocID="{988902E6-AC0C-4CBB-B0CC-49D0987BF11A}" presName="arrow" presStyleLbl="node1" presStyleIdx="2" presStyleCnt="3">
        <dgm:presLayoutVars>
          <dgm:bulletEnabled val="1"/>
        </dgm:presLayoutVars>
      </dgm:prSet>
      <dgm:spPr/>
    </dgm:pt>
  </dgm:ptLst>
  <dgm:cxnLst>
    <dgm:cxn modelId="{F4FD1F14-7DBD-40A4-BCC0-D9BEF8460EC4}" type="presOf" srcId="{90E24A58-1683-43FA-A2C6-4BF243FA7100}" destId="{149C70F9-151F-4EE7-A099-439B3855DBC4}" srcOrd="0" destOrd="0" presId="urn:microsoft.com/office/officeart/2005/8/layout/arrow5"/>
    <dgm:cxn modelId="{C054755C-8208-4563-B204-A82F6DED1064}" type="presOf" srcId="{988902E6-AC0C-4CBB-B0CC-49D0987BF11A}" destId="{5883310C-E9E1-4841-87C7-A35FC1BC290C}" srcOrd="0" destOrd="0" presId="urn:microsoft.com/office/officeart/2005/8/layout/arrow5"/>
    <dgm:cxn modelId="{7C992D46-3E1F-43F9-B814-50CF6F09661D}" srcId="{1F09CF91-B14B-4CBE-98B9-0A4FCC4A1F01}" destId="{E18D7E25-74BD-438A-8ED7-2A7C5F3D487E}" srcOrd="0" destOrd="0" parTransId="{55E64A03-B808-4FC7-ADD6-9539F3EFAD46}" sibTransId="{426C661D-53DB-49DD-BF0E-0B239421A896}"/>
    <dgm:cxn modelId="{007D9D6D-FAE9-4C39-9DF0-66A4AE3DF76F}" srcId="{1F09CF91-B14B-4CBE-98B9-0A4FCC4A1F01}" destId="{90E24A58-1683-43FA-A2C6-4BF243FA7100}" srcOrd="1" destOrd="0" parTransId="{3E31F0F4-D2DD-4193-ACE4-9EDEB6331953}" sibTransId="{ABE328D1-8482-4E6E-BA59-E408D8A1BEFA}"/>
    <dgm:cxn modelId="{1FC97874-6C1D-4F3D-BF87-B0C665A91AEB}" type="presOf" srcId="{E18D7E25-74BD-438A-8ED7-2A7C5F3D487E}" destId="{A2424903-2574-43A5-9012-BBF0E4E37A65}" srcOrd="0" destOrd="0" presId="urn:microsoft.com/office/officeart/2005/8/layout/arrow5"/>
    <dgm:cxn modelId="{2B736D9C-ED1C-4B4B-BCD1-9234903A04C0}" srcId="{1F09CF91-B14B-4CBE-98B9-0A4FCC4A1F01}" destId="{988902E6-AC0C-4CBB-B0CC-49D0987BF11A}" srcOrd="2" destOrd="0" parTransId="{4B22126D-3B3B-49D0-BB2D-485E8EF7A215}" sibTransId="{4406367A-942C-4F41-8729-B71E1E64BCF5}"/>
    <dgm:cxn modelId="{52A888AE-B1C1-48B3-8F8E-B5880CE878CA}" type="presOf" srcId="{1F09CF91-B14B-4CBE-98B9-0A4FCC4A1F01}" destId="{095C6766-EE19-400A-8295-193506255451}" srcOrd="0" destOrd="0" presId="urn:microsoft.com/office/officeart/2005/8/layout/arrow5"/>
    <dgm:cxn modelId="{8F736664-66A4-4322-A290-7D8FE86EB586}" type="presParOf" srcId="{095C6766-EE19-400A-8295-193506255451}" destId="{A2424903-2574-43A5-9012-BBF0E4E37A65}" srcOrd="0" destOrd="0" presId="urn:microsoft.com/office/officeart/2005/8/layout/arrow5"/>
    <dgm:cxn modelId="{B6048177-A82E-46ED-ADC4-2EBA68275273}" type="presParOf" srcId="{095C6766-EE19-400A-8295-193506255451}" destId="{149C70F9-151F-4EE7-A099-439B3855DBC4}" srcOrd="1" destOrd="0" presId="urn:microsoft.com/office/officeart/2005/8/layout/arrow5"/>
    <dgm:cxn modelId="{17786DE5-D219-49E4-9D8B-21792D199541}" type="presParOf" srcId="{095C6766-EE19-400A-8295-193506255451}" destId="{5883310C-E9E1-4841-87C7-A35FC1BC290C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24903-2574-43A5-9012-BBF0E4E37A65}">
      <dsp:nvSpPr>
        <dsp:cNvPr id="0" name=""/>
        <dsp:cNvSpPr/>
      </dsp:nvSpPr>
      <dsp:spPr>
        <a:xfrm>
          <a:off x="1078659" y="307556"/>
          <a:ext cx="1866532" cy="1866532"/>
        </a:xfrm>
        <a:prstGeom prst="downArrow">
          <a:avLst>
            <a:gd name="adj1" fmla="val 50000"/>
            <a:gd name="adj2" fmla="val 35000"/>
          </a:avLst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>
              <a:latin typeface="Sassoon Primary" pitchFamily="50" charset="0"/>
            </a:rPr>
            <a:t>Wnei di…?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>
              <a:latin typeface="Sassoon Primary" pitchFamily="50" charset="0"/>
            </a:rPr>
            <a:t>(TM)</a:t>
          </a:r>
          <a:endParaRPr lang="en-US" sz="1600" kern="1200" dirty="0">
            <a:latin typeface="Sassoon Primary" pitchFamily="50" charset="0"/>
          </a:endParaRPr>
        </a:p>
      </dsp:txBody>
      <dsp:txXfrm>
        <a:off x="1545292" y="307556"/>
        <a:ext cx="933266" cy="1539889"/>
      </dsp:txXfrm>
    </dsp:sp>
    <dsp:sp modelId="{149C70F9-151F-4EE7-A099-439B3855DBC4}">
      <dsp:nvSpPr>
        <dsp:cNvPr id="0" name=""/>
        <dsp:cNvSpPr/>
      </dsp:nvSpPr>
      <dsp:spPr>
        <a:xfrm rot="7200000">
          <a:off x="2157162" y="2173907"/>
          <a:ext cx="1866532" cy="1869874"/>
        </a:xfrm>
        <a:prstGeom prst="downArrow">
          <a:avLst>
            <a:gd name="adj1" fmla="val 50000"/>
            <a:gd name="adj2" fmla="val 35000"/>
          </a:avLst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1400" kern="1200" dirty="0">
            <a:latin typeface="Sassoon Primary" pitchFamily="50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>
              <a:latin typeface="Sassoon Primary" pitchFamily="50" charset="0"/>
            </a:rPr>
            <a:t>Na wnaf, wnaf i ddim…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i="1" kern="1200" dirty="0">
              <a:latin typeface="Sassoon Primary" pitchFamily="50" charset="0"/>
            </a:rPr>
            <a:t>(Does dim TM)</a:t>
          </a:r>
          <a:endParaRPr lang="cy-GB" sz="1400" kern="1200" dirty="0">
            <a:latin typeface="Sassoon Primary" pitchFamily="50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 rot="-5400000">
        <a:off x="2460254" y="2723871"/>
        <a:ext cx="1543231" cy="933266"/>
      </dsp:txXfrm>
    </dsp:sp>
    <dsp:sp modelId="{5883310C-E9E1-4841-87C7-A35FC1BC290C}">
      <dsp:nvSpPr>
        <dsp:cNvPr id="0" name=""/>
        <dsp:cNvSpPr/>
      </dsp:nvSpPr>
      <dsp:spPr>
        <a:xfrm rot="14400000">
          <a:off x="156" y="2175578"/>
          <a:ext cx="1866532" cy="1866532"/>
        </a:xfrm>
        <a:prstGeom prst="downArrow">
          <a:avLst>
            <a:gd name="adj1" fmla="val 50000"/>
            <a:gd name="adj2" fmla="val 35000"/>
          </a:avLst>
        </a:prstGeom>
        <a:solidFill>
          <a:srgbClr val="00B05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>
              <a:latin typeface="Sassoon Primary" pitchFamily="50" charset="0"/>
            </a:rPr>
            <a:t>Gwnaf, gwnaf i… </a:t>
          </a:r>
          <a:r>
            <a:rPr lang="cy-GB" sz="1600" i="1" kern="1200" dirty="0">
              <a:latin typeface="Sassoon Primary" pitchFamily="50" charset="0"/>
            </a:rPr>
            <a:t>(TM)</a:t>
          </a:r>
          <a:endParaRPr lang="en-US" sz="1600" kern="1200" dirty="0">
            <a:latin typeface="Sassoon Primary" pitchFamily="50" charset="0"/>
          </a:endParaRPr>
        </a:p>
      </dsp:txBody>
      <dsp:txXfrm rot="5400000">
        <a:off x="22037" y="2723871"/>
        <a:ext cx="1539889" cy="9332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536F72-A2C2-4A67-8548-9DC1FB184852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9D4AB-7BCA-469D-AC38-29B8F670F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562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669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2B3AC8-C064-1758-4EFC-94BD7D4C9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42C3CF-33C6-2664-51B4-5C9383D46D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1BB4E3-6818-900A-9E6F-918C395210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BFCC17-DD30-8725-125B-BCA256656F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40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D9DA1-445B-AE88-3582-D998A2F30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3411E4-3043-8EDE-DC8B-FDAE55F04F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2DE459-CFEC-D798-886E-47E4B5CB2B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0956EB-3A31-F31A-DEC4-436EFD503E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459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1A0F6-99B1-63FC-AB7A-438B76FBF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47A32F-581E-7B10-4BDF-AB047BD896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0DCDD2-5B0F-F409-015C-CA60686AB6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577B6-0D3F-EAB2-9363-A35BDFCE89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335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5B7933-4F92-4460-9FF7-FFB78AF931FF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3999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59D4AB-7BCA-469D-AC38-29B8F670FA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755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0711B-B4CE-BE4B-2173-4D74A6D8E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DD335F-D11B-8DF6-F58D-284D49EE0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987A7-2078-3594-0615-20762E6A1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68AE97-D690-C686-34A5-319BF0058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DEBAB-04BD-49C3-0637-4D93EE948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398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46825-EC9B-B963-C4DB-C31A785A3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67A12-1A24-FB98-79E7-4CE479D71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DFCE4-FCBD-3A14-73A6-D05647DE1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B4E7E-6811-A011-B9E7-20E8C7421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BE04-D232-BF9F-83E1-88B74FCAF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20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2F5CA-49B0-D1B0-0EAB-946307C6B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0C3B7B-689B-542F-9AF6-882FC0C9B6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15A57-3C3B-7ACF-B39B-9B941C8C8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AB6B7-ADBF-C802-50C5-ECADBFF5E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A5EF7-A978-955B-D13E-E4AE6DE52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496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F906E-346F-0CC6-9216-017CC2660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3EF96-01F1-968A-3D97-7EFAC9D387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1A947-F91A-C7E3-770C-E3D1ABC95F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5B5ED4-AD02-5355-A3E0-4DEFA4525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2E1D94-07E2-A10C-3D54-CA1909404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61E6F-EB19-F251-C929-B478BFFA0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971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99E2E-00F2-C1CB-0CC0-6E882C805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849F8F-84B2-5395-BD85-1E614A2360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92CD4-E442-6930-27F8-00C8BA2FC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1ACEF5-9586-9BBD-9AEB-1E914E68F6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EBF6A-0159-9D1A-6BDE-2F9A191BB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686D43-92F4-AF11-3E84-DFAC20B88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D83CF2-87C1-6EC6-6871-49F3D0B27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A43C07-4DD4-7192-DEF6-2F664F49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014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84BA0-449C-FD5E-1164-5F36E8633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A2A6FE-E06E-4AF3-B01C-57E16C945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6A0B40-1FD7-3E71-EE15-B96589793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37363-044E-6907-C4B0-FF16FD8D2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39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8842E8-C515-9D33-3415-9CCD75629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6CD86E-1524-67FA-747E-323716B53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A4CC70-BD80-3C00-32B3-8D9A51FB8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35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0E739-EDD8-42F8-C463-C074210F1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FEFE2-C70A-ED80-327A-4ABA52373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09562C-4733-935F-83CA-007ADB75ED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67A682-B7A4-5D7C-CA91-B72E6BEBA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568D4F-19FE-852E-554D-8FC4249C2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FECEE-C37B-9090-DAF6-942097C67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571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2C752-D111-4F57-9197-8A3D981B3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CDFE9B-69CD-2B2F-D932-135E4A8FEE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ED915-18F1-AD34-C306-F26F5852EF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4E4B61-CF24-3033-91AC-EB7C7C66A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A1D344-0B56-57D5-E422-D0CEC5222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9967D9-387A-71DA-45CC-E5F97A0B9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4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F447A-EDF9-DB49-0E79-0CB05A5F0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4907FF-2D11-C98D-27F3-50BA9D9B2D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2D431-167B-959D-B286-33B9691FD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AB114A-6961-33A7-00B6-1E7664A27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09990-D328-AF14-EAD5-5B80A5F60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948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B71C10-93BA-0E8C-B46F-A7EA60D733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13C7F-1402-F4B2-6B64-DECC28ADB3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6B2C3-6A6E-02B3-C8F9-9E584A605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26883A-DD4A-1A6B-6FB4-BACBEEF43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FC7AB-F170-F0E8-20B6-0EE2649D9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63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2612BC-EB26-ABE6-24DC-49B11F5CC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A55B8-A157-C34B-161B-4DB3A7F930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0D591-C698-0D86-346C-FCD7BB5A0D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F566D2-69F3-470F-9719-B9F94D65175D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DB1FE-6E93-3AC8-8F41-2A24E137FD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B6C9F3-2AD6-9FE0-5F36-FBBB282464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32B239-D859-4255-83EC-41529F513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5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s://wordwall.net/resource/8922814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17.jpeg"/><Relationship Id="rId3" Type="http://schemas.openxmlformats.org/officeDocument/2006/relationships/image" Target="../media/image12.png"/><Relationship Id="rId7" Type="http://schemas.openxmlformats.org/officeDocument/2006/relationships/image" Target="../media/image3.jpeg"/><Relationship Id="rId12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image" Target="../media/image15.jpeg"/><Relationship Id="rId5" Type="http://schemas.openxmlformats.org/officeDocument/2006/relationships/image" Target="../media/image2.jpeg"/><Relationship Id="rId15" Type="http://schemas.openxmlformats.org/officeDocument/2006/relationships/image" Target="../media/image19.jpeg"/><Relationship Id="rId10" Type="http://schemas.openxmlformats.org/officeDocument/2006/relationships/image" Target="../media/image14.jpeg"/><Relationship Id="rId4" Type="http://schemas.microsoft.com/office/2007/relationships/hdphoto" Target="../media/hdphoto1.wdp"/><Relationship Id="rId9" Type="http://schemas.openxmlformats.org/officeDocument/2006/relationships/image" Target="../media/image13.jpeg"/><Relationship Id="rId1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microsoft.com/office/2007/relationships/hdphoto" Target="../media/hdphoto3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microsoft.com/office/2007/relationships/hdphoto" Target="../media/hdphoto2.wdp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hdphoto" Target="../media/hdphoto3.wdp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23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9.png"/><Relationship Id="rId4" Type="http://schemas.openxmlformats.org/officeDocument/2006/relationships/diagramLayout" Target="../diagrams/layout1.xml"/><Relationship Id="rId9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00FA30-411F-1313-503F-EABB32E3F1C9}"/>
              </a:ext>
            </a:extLst>
          </p:cNvPr>
          <p:cNvSpPr txBox="1"/>
          <p:nvPr/>
        </p:nvSpPr>
        <p:spPr>
          <a:xfrm>
            <a:off x="1091381" y="870155"/>
            <a:ext cx="60468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noProof="0" dirty="0"/>
              <a:t>Sarah Powell</a:t>
            </a:r>
          </a:p>
          <a:p>
            <a:r>
              <a:rPr lang="cy-GB" sz="2800" noProof="0" dirty="0"/>
              <a:t>0900030</a:t>
            </a:r>
          </a:p>
          <a:p>
            <a:endParaRPr lang="cy-GB" sz="2800" noProof="0" dirty="0"/>
          </a:p>
          <a:p>
            <a:r>
              <a:rPr lang="cy-GB" sz="2800" noProof="0" dirty="0" err="1"/>
              <a:t>Meicro</a:t>
            </a:r>
            <a:r>
              <a:rPr lang="cy-GB" sz="2800" noProof="0" dirty="0"/>
              <a:t>-ddysgu  – Y Dyniaethau</a:t>
            </a:r>
          </a:p>
        </p:txBody>
      </p:sp>
    </p:spTree>
    <p:extLst>
      <p:ext uri="{BB962C8B-B14F-4D97-AF65-F5344CB8AC3E}">
        <p14:creationId xmlns:p14="http://schemas.microsoft.com/office/powerpoint/2010/main" val="140087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95250" y="96537"/>
            <a:ext cx="6000750" cy="1477328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y-GB" noProof="0" dirty="0"/>
              <a:t>Enw:		 </a:t>
            </a:r>
            <a:r>
              <a:rPr lang="cy-GB" u="sng" noProof="0" dirty="0"/>
              <a:t>Sarah Powell</a:t>
            </a:r>
          </a:p>
          <a:p>
            <a:r>
              <a:rPr lang="cy-GB" noProof="0" dirty="0"/>
              <a:t>Teitl y wers: 	 </a:t>
            </a:r>
            <a:r>
              <a:rPr lang="cy-GB" u="sng" noProof="0" dirty="0"/>
              <a:t>Yr Amgylchedd</a:t>
            </a:r>
          </a:p>
          <a:p>
            <a:r>
              <a:rPr lang="cy-GB" noProof="0" dirty="0"/>
              <a:t>Nod y wers:	 </a:t>
            </a:r>
            <a:r>
              <a:rPr lang="cy-GB" u="sng" noProof="0" dirty="0"/>
              <a:t>Defnyddio’r dyfodol cryno i ddisgrifio sut i helpu’r amgylchedd.</a:t>
            </a:r>
          </a:p>
          <a:p>
            <a:r>
              <a:rPr lang="cy-GB" noProof="0" dirty="0"/>
              <a:t>Blwyddyn:	 </a:t>
            </a:r>
            <a:r>
              <a:rPr lang="cy-GB" u="sng" noProof="0" dirty="0"/>
              <a:t>CA2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EF4DD2-BC44-3128-E69D-520FE4CE24BE}"/>
              </a:ext>
            </a:extLst>
          </p:cNvPr>
          <p:cNvSpPr txBox="1"/>
          <p:nvPr/>
        </p:nvSpPr>
        <p:spPr>
          <a:xfrm>
            <a:off x="95250" y="1781065"/>
            <a:ext cx="6000750" cy="4622869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indent="0" algn="l" rtl="0" eaLnBrk="1" fontAlgn="auto" latinLnBrk="0" hangingPunct="1"/>
            <a:r>
              <a:rPr lang="cy-GB" sz="1800" b="1" i="0" u="none" strike="noStrike" kern="1200" noProof="0" dirty="0">
                <a:effectLst/>
              </a:rPr>
              <a:t>Ffocws Iaith / Patrymau:</a:t>
            </a:r>
            <a:endParaRPr lang="cy-GB" sz="1800" b="0" i="0" u="none" strike="noStrike" noProof="0" dirty="0">
              <a:effectLst/>
            </a:endParaRPr>
          </a:p>
          <a:p>
            <a:pPr marL="0" algn="l" rtl="0" eaLnBrk="1" fontAlgn="t" latinLnBrk="0" hangingPunct="1"/>
            <a:r>
              <a:rPr lang="cy-GB" noProof="0" dirty="0"/>
              <a:t>Beth wnewch chi i helpu’r amgylchedd? </a:t>
            </a:r>
            <a:endParaRPr lang="cy-GB" sz="1800" b="0" i="0" u="none" strike="noStrike" kern="1200" noProof="0" dirty="0">
              <a:effectLst/>
            </a:endParaRPr>
          </a:p>
          <a:p>
            <a:pPr fontAlgn="t"/>
            <a:r>
              <a:rPr lang="cy-GB" noProof="0" dirty="0"/>
              <a:t>Gwnaf i…</a:t>
            </a:r>
          </a:p>
          <a:p>
            <a:pPr marL="0" marR="0" indent="0" algn="l" rtl="0" eaLnBrk="1" fontAlgn="auto" latinLnBrk="0" hangingPunct="1"/>
            <a:r>
              <a:rPr lang="cy-GB" noProof="0" dirty="0"/>
              <a:t>Gwnaiff </a:t>
            </a:r>
            <a:r>
              <a:rPr lang="cy-GB" u="sng" noProof="0" dirty="0"/>
              <a:t>enw</a:t>
            </a:r>
            <a:r>
              <a:rPr lang="cy-GB" noProof="0" dirty="0"/>
              <a:t>...</a:t>
            </a:r>
          </a:p>
          <a:p>
            <a:pPr marL="0" marR="0" indent="0" algn="l" rtl="0" eaLnBrk="1" fontAlgn="auto" latinLnBrk="0" hangingPunct="1"/>
            <a:r>
              <a:rPr lang="cy-GB" sz="1800" b="0" i="1" u="none" strike="noStrike" noProof="0" dirty="0">
                <a:effectLst/>
              </a:rPr>
              <a:t>*(Gwrthrych y ferf - </a:t>
            </a:r>
            <a:r>
              <a:rPr lang="cy-GB" i="1" noProof="0" dirty="0"/>
              <a:t>t</a:t>
            </a:r>
            <a:r>
              <a:rPr lang="cy-GB" sz="1800" b="0" i="1" u="none" strike="noStrike" noProof="0" dirty="0">
                <a:effectLst/>
              </a:rPr>
              <a:t>reiglad meddal)</a:t>
            </a:r>
            <a:endParaRPr lang="cy-GB" b="1" noProof="0" dirty="0"/>
          </a:p>
          <a:p>
            <a:pPr marL="0" marR="0" indent="0" algn="l" rtl="0" eaLnBrk="1" fontAlgn="auto" latinLnBrk="0" hangingPunct="1"/>
            <a:endParaRPr lang="cy-GB" sz="1800" b="1" i="0" u="none" strike="noStrike" kern="1200" noProof="0" dirty="0">
              <a:effectLst/>
            </a:endParaRPr>
          </a:p>
          <a:p>
            <a:pPr marL="0" marR="0" indent="0" algn="l" rtl="0" eaLnBrk="1" fontAlgn="auto" latinLnBrk="0" hangingPunct="1"/>
            <a:r>
              <a:rPr lang="cy-GB" sz="1800" b="1" i="0" u="none" strike="noStrike" kern="1200" noProof="0" dirty="0">
                <a:effectLst/>
              </a:rPr>
              <a:t>Gwybodaeth flaenorol:</a:t>
            </a:r>
            <a:endParaRPr lang="cy-GB" sz="1800" b="0" i="0" u="none" strike="noStrike" noProof="0" dirty="0">
              <a:effectLst/>
            </a:endParaRPr>
          </a:p>
          <a:p>
            <a:pPr marL="0" algn="l" rtl="0" eaLnBrk="1" fontAlgn="t" latinLnBrk="0" hangingPunct="1"/>
            <a:r>
              <a:rPr lang="cy-GB" noProof="0" dirty="0"/>
              <a:t>Gwybodaeth </a:t>
            </a:r>
            <a:r>
              <a:rPr lang="cy-GB" sz="1800" b="0" i="0" u="none" strike="noStrike" kern="1200" noProof="0" dirty="0">
                <a:effectLst/>
              </a:rPr>
              <a:t>am </a:t>
            </a:r>
            <a:r>
              <a:rPr lang="cy-GB" noProof="0" dirty="0"/>
              <a:t>y</a:t>
            </a:r>
            <a:r>
              <a:rPr lang="cy-GB" sz="1800" b="0" i="0" u="none" strike="noStrike" kern="1200" noProof="0" dirty="0">
                <a:effectLst/>
              </a:rPr>
              <a:t>r amgylchedd</a:t>
            </a:r>
          </a:p>
          <a:p>
            <a:pPr marL="0" algn="l" rtl="0" eaLnBrk="1" fontAlgn="t" latinLnBrk="0" hangingPunct="1"/>
            <a:r>
              <a:rPr lang="cy-GB" noProof="0" dirty="0"/>
              <a:t>Gwybodaeth am ferfau ac enwau perthnasol.</a:t>
            </a:r>
          </a:p>
          <a:p>
            <a:pPr fontAlgn="t"/>
            <a:r>
              <a:rPr lang="cy-GB" noProof="0" dirty="0"/>
              <a:t>Rhai g</a:t>
            </a:r>
            <a:r>
              <a:rPr lang="cy-GB" sz="1800" b="0" i="0" u="none" strike="noStrike" kern="1200" noProof="0" dirty="0">
                <a:effectLst/>
              </a:rPr>
              <a:t>wybodaeth flaenorol am y dyfodol cryno ‘gwneud’.</a:t>
            </a:r>
          </a:p>
          <a:p>
            <a:pPr marL="0" algn="l" rtl="0" eaLnBrk="1" fontAlgn="t" latinLnBrk="0" hangingPunct="1"/>
            <a:endParaRPr lang="cy-GB" noProof="0" dirty="0"/>
          </a:p>
          <a:p>
            <a:pPr marL="0" algn="l" rtl="0" eaLnBrk="1" fontAlgn="t" latinLnBrk="0" hangingPunct="1"/>
            <a:r>
              <a:rPr lang="cy-GB" b="1" noProof="0" dirty="0"/>
              <a:t>Geirfa flaenorol:</a:t>
            </a:r>
          </a:p>
          <a:p>
            <a:pPr>
              <a:lnSpc>
                <a:spcPct val="150000"/>
              </a:lnSpc>
            </a:pPr>
            <a:r>
              <a:rPr lang="cy-GB" dirty="0"/>
              <a:t>g</a:t>
            </a:r>
            <a:r>
              <a:rPr lang="cy-GB" noProof="0" dirty="0"/>
              <a:t>lanhau/ tacluso/ cerdded/ gyrru/ defnyddio/ cadw/ </a:t>
            </a:r>
            <a:r>
              <a:rPr lang="cy-GB" sz="1800" noProof="0" dirty="0"/>
              <a:t>amgylchedd/ blodau/ dillad/ traffig/ plastig/ dŵr/ traeth</a:t>
            </a:r>
            <a:endParaRPr lang="cy-GB" sz="1800" dirty="0"/>
          </a:p>
          <a:p>
            <a:pPr>
              <a:lnSpc>
                <a:spcPct val="150000"/>
              </a:lnSpc>
            </a:pPr>
            <a:endParaRPr lang="cy-GB" sz="1800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114845-09CC-EAC8-FF20-3100EF381F70}"/>
              </a:ext>
            </a:extLst>
          </p:cNvPr>
          <p:cNvSpPr txBox="1"/>
          <p:nvPr/>
        </p:nvSpPr>
        <p:spPr>
          <a:xfrm>
            <a:off x="6400800" y="99216"/>
            <a:ext cx="5695950" cy="1477328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b="1" noProof="0" dirty="0"/>
              <a:t>Targedau Iaith Personol: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kern="100" noProof="0" dirty="0">
                <a:ea typeface="Aptos" panose="020B0004020202020204" pitchFamily="34" charset="0"/>
                <a:cs typeface="Times New Roman" panose="02020603050405020304" pitchFamily="18" charset="0"/>
              </a:rPr>
              <a:t>Treiglad Meddal: e.e. y frawddeg &gt; y frawddeg dda y brawddegau &gt; y brawddegau da </a:t>
            </a:r>
            <a:r>
              <a:rPr lang="cy-GB" i="1" kern="100" noProof="0" dirty="0">
                <a:ea typeface="Aptos" panose="020B0004020202020204" pitchFamily="34" charset="0"/>
                <a:cs typeface="Times New Roman" panose="02020603050405020304" pitchFamily="18" charset="0"/>
              </a:rPr>
              <a:t>(enwau benywaidd ac ati)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kern="100" noProof="0" dirty="0">
                <a:ea typeface="Aptos" panose="020B0004020202020204" pitchFamily="34" charset="0"/>
                <a:cs typeface="Times New Roman" panose="02020603050405020304" pitchFamily="18" charset="0"/>
              </a:rPr>
              <a:t>Mentro mwy  - Bydda i’n fwy hyderus.</a:t>
            </a:r>
            <a:endParaRPr lang="cy-GB" sz="1800" b="1" kern="100" noProof="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604B40-EB02-64B1-3B6E-4F9A044FF83B}"/>
              </a:ext>
            </a:extLst>
          </p:cNvPr>
          <p:cNvSpPr txBox="1"/>
          <p:nvPr/>
        </p:nvSpPr>
        <p:spPr>
          <a:xfrm>
            <a:off x="6400800" y="1781065"/>
            <a:ext cx="5695950" cy="4539704"/>
          </a:xfrm>
          <a:prstGeom prst="rect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algn="l" rtl="0" eaLnBrk="1" fontAlgn="t" latinLnBrk="0" hangingPunct="1"/>
            <a:r>
              <a:rPr lang="cy-GB" sz="1700" b="1" i="0" u="none" strike="noStrike" kern="1200" noProof="0" dirty="0">
                <a:effectLst/>
                <a:latin typeface="Calibri" panose="020F0502020204030204" pitchFamily="34" charset="0"/>
              </a:rPr>
              <a:t>Gweithgareddau:</a:t>
            </a:r>
          </a:p>
          <a:p>
            <a:pPr marL="0" algn="l" rtl="0" eaLnBrk="1" fontAlgn="t" latinLnBrk="0" hangingPunct="1"/>
            <a:endParaRPr lang="cy-GB" sz="1700" noProof="0" dirty="0">
              <a:latin typeface="Arial" panose="020B0604020202020204" pitchFamily="34" charset="0"/>
            </a:endParaRPr>
          </a:p>
          <a:p>
            <a:pPr marL="342900" indent="-342900" algn="l" rtl="0" eaLnBrk="1" fontAlgn="t" latinLnBrk="0" hangingPunct="1">
              <a:buFont typeface="+mj-lt"/>
              <a:buAutoNum type="arabicPeriod"/>
            </a:pPr>
            <a:r>
              <a:rPr lang="cy-GB" sz="1700" b="0" i="0" u="none" strike="noStrike" kern="1200" noProof="0" dirty="0">
                <a:effectLst/>
              </a:rPr>
              <a:t>Drilio - </a:t>
            </a:r>
            <a:r>
              <a:rPr lang="cy-GB" sz="1700" noProof="0" dirty="0"/>
              <a:t>a</a:t>
            </a:r>
            <a:r>
              <a:rPr lang="cy-GB" sz="1700" b="0" i="0" u="none" strike="noStrike" kern="1200" noProof="0" dirty="0">
                <a:effectLst/>
              </a:rPr>
              <a:t>dolygu ‘gwneud’ yn y dyfodol cryno</a:t>
            </a:r>
            <a:endParaRPr lang="cy-GB" sz="1700" noProof="0" dirty="0"/>
          </a:p>
          <a:p>
            <a:pPr marL="514350" indent="-514350">
              <a:buAutoNum type="arabicPeriod"/>
            </a:pPr>
            <a:r>
              <a:rPr lang="cy-GB" sz="1700" b="0" i="0" u="none" strike="noStrike" kern="1200" noProof="0" dirty="0">
                <a:effectLst/>
              </a:rPr>
              <a:t>Drilio</a:t>
            </a:r>
            <a:r>
              <a:rPr lang="cy-GB" sz="1700" noProof="0" dirty="0"/>
              <a:t>’r eirfa newydd (arbed/ ailddefnyddio/ ailgylchu/ sbwriel/ gwastraff/ aflendid) </a:t>
            </a:r>
          </a:p>
          <a:p>
            <a:pPr marL="514350" indent="-514350">
              <a:buAutoNum type="arabicPeriod"/>
            </a:pPr>
            <a:r>
              <a:rPr lang="cy-GB" sz="1700" noProof="0" dirty="0"/>
              <a:t>Edrych ar luniau o ddau fyd gwahanol - Pa fyd sydd well gyda chi? Pam?</a:t>
            </a:r>
          </a:p>
          <a:p>
            <a:pPr marL="514350" indent="-514350">
              <a:buAutoNum type="arabicPeriod"/>
            </a:pPr>
            <a:r>
              <a:rPr lang="cy-GB" sz="1700" noProof="0" dirty="0"/>
              <a:t>Gweithgaredd didoli – rhoi brawddegau yn y grŵp cywir (Helpu’r amgylchedd/Niweidio’r amgylchedd)</a:t>
            </a:r>
          </a:p>
          <a:p>
            <a:pPr marL="514350" indent="-514350">
              <a:buAutoNum type="arabicPeriod"/>
            </a:pPr>
            <a:r>
              <a:rPr lang="cy-GB" sz="1700" noProof="0" dirty="0"/>
              <a:t>Beth wnewch chi i helpu’r amgylchedd? – Bydd y plant yn ysgrifennu addewidion i ddangos sut y gwn</a:t>
            </a:r>
            <a:r>
              <a:rPr lang="cy-GB" sz="1700" b="0" i="0" noProof="0" dirty="0">
                <a:solidFill>
                  <a:srgbClr val="000000"/>
                </a:solidFill>
                <a:effectLst/>
              </a:rPr>
              <a:t>ân nhw helpu’r amgylchedd. Byddan nhw</a:t>
            </a:r>
            <a:r>
              <a:rPr lang="cy-GB" sz="1700" noProof="0" dirty="0">
                <a:solidFill>
                  <a:srgbClr val="000000"/>
                </a:solidFill>
              </a:rPr>
              <a:t>’n defnyddio</a:t>
            </a:r>
            <a:r>
              <a:rPr lang="cy-GB" sz="1700" noProof="0" dirty="0"/>
              <a:t> ‘gwnaf i…’  </a:t>
            </a:r>
          </a:p>
          <a:p>
            <a:pPr marL="514350" indent="-514350">
              <a:buAutoNum type="arabicPeriod"/>
            </a:pPr>
            <a:r>
              <a:rPr lang="cy-GB" sz="1700" noProof="0" dirty="0"/>
              <a:t>Gêm cof – bydd y plant yn dewis un o’u haddewidion i’w dweud. Mae rhaid iddyn nhw ddweud eu haddewid a chofio’r addewidion o’r blaen. (e.e. Gwnaf i…. Gwnaiff </a:t>
            </a:r>
            <a:r>
              <a:rPr lang="cy-GB" sz="1700" noProof="0" dirty="0" err="1"/>
              <a:t>Yvonne</a:t>
            </a:r>
            <a:r>
              <a:rPr lang="cy-GB" sz="1700" noProof="0" dirty="0"/>
              <a:t>… Gwnaiff Katie...ac ati)</a:t>
            </a:r>
            <a:endParaRPr lang="cy-GB" sz="1700" noProof="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2D7DCD-4CE7-DB42-EC02-8C2AD9606B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B860185-7908-1E27-45E2-005660E7F0F3}"/>
              </a:ext>
            </a:extLst>
          </p:cNvPr>
          <p:cNvSpPr txBox="1">
            <a:spLocks/>
          </p:cNvSpPr>
          <p:nvPr/>
        </p:nvSpPr>
        <p:spPr>
          <a:xfrm>
            <a:off x="835152" y="276621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1" noProof="0" dirty="0">
                <a:solidFill>
                  <a:schemeClr val="bg1"/>
                </a:solidFill>
                <a:latin typeface="Sassoon Primary" pitchFamily="50" charset="0"/>
              </a:rPr>
              <a:t>Yr Amgylchedd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B3438-A1C8-1902-5E39-834B1F0A3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527" y="365125"/>
            <a:ext cx="10515600" cy="1325563"/>
          </a:xfrm>
        </p:spPr>
        <p:txBody>
          <a:bodyPr/>
          <a:lstStyle/>
          <a:p>
            <a:r>
              <a:rPr lang="cy-GB" b="1" noProof="0" dirty="0">
                <a:latin typeface="Sassoon Primary" pitchFamily="50" charset="0"/>
              </a:rPr>
              <a:t>Dril 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38F9743-ACC6-6D0F-C0D8-F6DABFA0B4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1162689"/>
              </p:ext>
            </p:extLst>
          </p:nvPr>
        </p:nvGraphicFramePr>
        <p:xfrm>
          <a:off x="719527" y="1690688"/>
          <a:ext cx="3262538" cy="386188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3262538">
                  <a:extLst>
                    <a:ext uri="{9D8B030D-6E8A-4147-A177-3AD203B41FA5}">
                      <a16:colId xmlns:a16="http://schemas.microsoft.com/office/drawing/2014/main" val="2127033831"/>
                    </a:ext>
                  </a:extLst>
                </a:gridCol>
              </a:tblGrid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Gwnaf i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3132967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Gwnei di 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67817613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Gwnaiff e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2554273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Gwnaiff hi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4695917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Gwnawn ni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3709259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Gwnewch chi</a:t>
                      </a:r>
                      <a:endParaRPr lang="cy-GB" sz="3200" noProof="0" dirty="0">
                        <a:effectLst/>
                        <a:latin typeface="Sassoon Primary" pitchFamily="50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1657964"/>
                  </a:ext>
                </a:extLst>
              </a:tr>
              <a:tr h="551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3200" noProof="0" dirty="0">
                          <a:effectLst/>
                          <a:latin typeface="Sassoon Primary" pitchFamily="50" charset="0"/>
                        </a:rPr>
                        <a:t>Gwnân nhw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820702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FD40AC7-17AB-4AF4-A1E8-A7138E63CFD0}"/>
              </a:ext>
            </a:extLst>
          </p:cNvPr>
          <p:cNvSpPr txBox="1"/>
          <p:nvPr/>
        </p:nvSpPr>
        <p:spPr>
          <a:xfrm>
            <a:off x="7613997" y="4213765"/>
            <a:ext cx="2406864" cy="1477328"/>
          </a:xfrm>
          <a:prstGeom prst="rect">
            <a:avLst/>
          </a:prstGeom>
          <a:noFill/>
          <a:ln w="317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b="1" noProof="0" dirty="0">
                <a:latin typeface="Sassoon Primary" pitchFamily="50" charset="0"/>
              </a:rPr>
              <a:t>*Cofiwch:</a:t>
            </a:r>
          </a:p>
          <a:p>
            <a:endParaRPr lang="cy-GB" i="1" noProof="0" dirty="0">
              <a:latin typeface="Sassoon Primary" pitchFamily="50" charset="0"/>
            </a:endParaRP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noProof="0" dirty="0">
                <a:solidFill>
                  <a:srgbClr val="FF0000"/>
                </a:solidFill>
                <a:latin typeface="Sassoon Primary" pitchFamily="50" charset="0"/>
                <a:ea typeface="+mn-ea"/>
                <a:cs typeface="+mn-cs"/>
              </a:rPr>
              <a:t>TM</a:t>
            </a:r>
            <a:r>
              <a:rPr lang="cy-GB" sz="1800" noProof="0" dirty="0">
                <a:latin typeface="Sassoon Primary" pitchFamily="50" charset="0"/>
                <a:ea typeface="+mn-ea"/>
                <a:cs typeface="+mn-cs"/>
              </a:rPr>
              <a:t> – gwrthrych y ferf. </a:t>
            </a:r>
            <a:endParaRPr kumimoji="0" lang="cy-GB" sz="1800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algn="ctr"/>
            <a:endParaRPr lang="cy-GB" noProof="0" dirty="0">
              <a:solidFill>
                <a:schemeClr val="bg1"/>
              </a:solidFill>
              <a:latin typeface="Sassoon Primary" pitchFamily="50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C86C91-F8BE-18F6-26D5-FD6128ECFDF6}"/>
              </a:ext>
            </a:extLst>
          </p:cNvPr>
          <p:cNvSpPr txBox="1"/>
          <p:nvPr/>
        </p:nvSpPr>
        <p:spPr>
          <a:xfrm>
            <a:off x="5499641" y="1658503"/>
            <a:ext cx="60984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cy-GB" sz="2800" noProof="0" dirty="0">
                <a:solidFill>
                  <a:srgbClr val="FF0000"/>
                </a:solidFill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dd</a:t>
            </a:r>
            <a:r>
              <a:rPr lang="cy-GB" sz="2800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efnyddio llai o </a:t>
            </a:r>
            <a:r>
              <a:rPr lang="cy-GB" sz="2800" noProof="0" dirty="0">
                <a:solidFill>
                  <a:srgbClr val="FF0000"/>
                </a:solidFill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2800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lastig.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1234B3-ADD6-BF1A-5F58-0C32A1404F40}"/>
              </a:ext>
            </a:extLst>
          </p:cNvPr>
          <p:cNvSpPr txBox="1"/>
          <p:nvPr/>
        </p:nvSpPr>
        <p:spPr>
          <a:xfrm>
            <a:off x="3856440" y="1658503"/>
            <a:ext cx="164320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b="1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Gwnaf i </a:t>
            </a:r>
            <a:endParaRPr lang="cy-GB" sz="2800" b="1" noProof="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5A6EEA-ED3E-EC45-AC13-E48892925BA1}"/>
              </a:ext>
            </a:extLst>
          </p:cNvPr>
          <p:cNvSpPr txBox="1"/>
          <p:nvPr/>
        </p:nvSpPr>
        <p:spPr>
          <a:xfrm>
            <a:off x="3856397" y="2271932"/>
            <a:ext cx="24068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b="1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Gwnaiff</a:t>
            </a:r>
            <a:r>
              <a:rPr lang="cy-GB" sz="2800" b="1" noProof="0" dirty="0"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2800" b="1" i="1" u="sng" noProof="0" dirty="0"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enw</a:t>
            </a:r>
            <a:endParaRPr lang="cy-GB" sz="2800" b="1" i="1" u="sng" noProof="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CD1D24-9912-3BD9-C1B3-0F478F54AA31}"/>
              </a:ext>
            </a:extLst>
          </p:cNvPr>
          <p:cNvSpPr txBox="1"/>
          <p:nvPr/>
        </p:nvSpPr>
        <p:spPr>
          <a:xfrm>
            <a:off x="6227506" y="2271932"/>
            <a:ext cx="65556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cy-GB" sz="2800" noProof="0" dirty="0">
                <a:solidFill>
                  <a:srgbClr val="FF0000"/>
                </a:solidFill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cy-GB" sz="2800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aflu sbwriel yn y bin</a:t>
            </a:r>
            <a:r>
              <a:rPr lang="cy-GB" sz="1800" noProof="0" dirty="0">
                <a:effectLst/>
                <a:latin typeface="Sassoon Primary" pitchFamily="50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DEED08-F5E2-7879-8D21-DF594D66F785}"/>
              </a:ext>
            </a:extLst>
          </p:cNvPr>
          <p:cNvSpPr txBox="1"/>
          <p:nvPr/>
        </p:nvSpPr>
        <p:spPr>
          <a:xfrm>
            <a:off x="3689136" y="4213765"/>
            <a:ext cx="2406864" cy="1477328"/>
          </a:xfrm>
          <a:prstGeom prst="rect">
            <a:avLst/>
          </a:prstGeom>
          <a:noFill/>
          <a:ln w="317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b="1" noProof="0" dirty="0">
                <a:latin typeface="Sassoon Primary" pitchFamily="50" charset="0"/>
              </a:rPr>
              <a:t>*Cofiwch:</a:t>
            </a:r>
          </a:p>
          <a:p>
            <a:endParaRPr lang="cy-GB" i="1" noProof="0" dirty="0">
              <a:latin typeface="Sassoon Primary" pitchFamily="50" charset="0"/>
            </a:endParaRPr>
          </a:p>
          <a:p>
            <a:pPr lvl="0" defTabSz="457200">
              <a:defRPr/>
            </a:pPr>
            <a:r>
              <a:rPr lang="cy-GB" sz="1800" noProof="0" dirty="0">
                <a:latin typeface="Sassoon Primary" pitchFamily="50" charset="0"/>
                <a:ea typeface="+mn-ea"/>
                <a:cs typeface="+mn-cs"/>
              </a:rPr>
              <a:t>Does dim ‘</a:t>
            </a:r>
            <a:r>
              <a:rPr lang="cy-GB" dirty="0">
                <a:latin typeface="Sassoon Primary" pitchFamily="50" charset="0"/>
              </a:rPr>
              <a:t>n neu ‘yn’ ar ôl y rhagenw.</a:t>
            </a:r>
            <a:endParaRPr kumimoji="0" lang="cy-GB" sz="1800" i="0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</a:endParaRPr>
          </a:p>
          <a:p>
            <a:pPr algn="ctr"/>
            <a:endParaRPr lang="cy-GB" noProof="0" dirty="0">
              <a:solidFill>
                <a:schemeClr val="bg1"/>
              </a:solidFill>
              <a:latin typeface="Sassoon Primary" pitchFamily="50" charset="0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3B920EB-9B98-2090-0C7B-249596978A66}"/>
              </a:ext>
            </a:extLst>
          </p:cNvPr>
          <p:cNvCxnSpPr/>
          <p:nvPr/>
        </p:nvCxnSpPr>
        <p:spPr>
          <a:xfrm flipV="1">
            <a:off x="5192486" y="2762967"/>
            <a:ext cx="903514" cy="1299882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2000B12-CE72-D622-78CD-C8290730F268}"/>
              </a:ext>
            </a:extLst>
          </p:cNvPr>
          <p:cNvCxnSpPr>
            <a:cxnSpLocks/>
          </p:cNvCxnSpPr>
          <p:nvPr/>
        </p:nvCxnSpPr>
        <p:spPr>
          <a:xfrm flipH="1" flipV="1">
            <a:off x="6531429" y="2795152"/>
            <a:ext cx="1082568" cy="1267697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4688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8" grpId="0"/>
      <p:bldP spid="12" grpId="0"/>
      <p:bldP spid="15" grpId="0"/>
      <p:bldP spid="17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8E1B1-23AA-B618-A3B2-1E126BBD9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22" y="345795"/>
            <a:ext cx="10515600" cy="1325563"/>
          </a:xfrm>
        </p:spPr>
        <p:txBody>
          <a:bodyPr/>
          <a:lstStyle/>
          <a:p>
            <a:r>
              <a:rPr lang="cy-GB" b="1" noProof="0" dirty="0">
                <a:latin typeface="Sassoon Primary" pitchFamily="50" charset="0"/>
              </a:rPr>
              <a:t>Dril 2 - Geirfa Newydd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63D2D-0D50-C7B4-5AA3-6F11AA331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4251" y="2951404"/>
            <a:ext cx="2178864" cy="83490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			  			</a:t>
            </a: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endParaRPr lang="cy-GB" noProof="0" dirty="0">
              <a:latin typeface="Sassoon Primary" pitchFamily="50" charset="0"/>
            </a:endParaRPr>
          </a:p>
          <a:p>
            <a:pPr marL="0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pPr marL="0" indent="0">
              <a:buNone/>
            </a:pPr>
            <a:r>
              <a:rPr lang="cy-GB" noProof="0" dirty="0">
                <a:latin typeface="Sassoon Primary" pitchFamily="50" charset="0"/>
              </a:rPr>
              <a:t> 			     		</a:t>
            </a:r>
            <a:r>
              <a:rPr lang="cy-GB" sz="11200" noProof="0" dirty="0">
                <a:latin typeface="Sassoon Primary" pitchFamily="50" charset="0"/>
              </a:rPr>
              <a:t>     aflendid</a:t>
            </a:r>
          </a:p>
          <a:p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</p:txBody>
      </p:sp>
      <p:pic>
        <p:nvPicPr>
          <p:cNvPr id="3074" name="Picture 2" descr="Premium Vector | Three different sign Reduce, reuse, recycle. Concept ...">
            <a:extLst>
              <a:ext uri="{FF2B5EF4-FFF2-40B4-BE49-F238E27FC236}">
                <a16:creationId xmlns:a16="http://schemas.microsoft.com/office/drawing/2014/main" id="{9644E3D0-21B1-9B94-2B13-D58C761CFD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6" t="14802" r="68857" b="33305"/>
          <a:stretch/>
        </p:blipFill>
        <p:spPr bwMode="auto">
          <a:xfrm>
            <a:off x="597117" y="2436966"/>
            <a:ext cx="1412444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remium Vector | Three different sign Reduce, reuse, recycle. Concept ...">
            <a:extLst>
              <a:ext uri="{FF2B5EF4-FFF2-40B4-BE49-F238E27FC236}">
                <a16:creationId xmlns:a16="http://schemas.microsoft.com/office/drawing/2014/main" id="{028184FE-E462-EB73-9F94-B0C2DC7CD3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11" t="17172" r="37381" b="35858"/>
          <a:stretch/>
        </p:blipFill>
        <p:spPr bwMode="auto">
          <a:xfrm>
            <a:off x="4876018" y="2345947"/>
            <a:ext cx="1783830" cy="165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remium Vector | Three different sign Reduce, reuse, recycle. Concept ...">
            <a:extLst>
              <a:ext uri="{FF2B5EF4-FFF2-40B4-BE49-F238E27FC236}">
                <a16:creationId xmlns:a16="http://schemas.microsoft.com/office/drawing/2014/main" id="{F3EE1B9D-6958-9329-4416-8C0CCA1053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87" t="17172" r="5693" b="35858"/>
          <a:stretch/>
        </p:blipFill>
        <p:spPr bwMode="auto">
          <a:xfrm>
            <a:off x="9151785" y="2487751"/>
            <a:ext cx="1678899" cy="165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ndustry and air pollution 23273427 Stock Photo at Vecteezy">
            <a:extLst>
              <a:ext uri="{FF2B5EF4-FFF2-40B4-BE49-F238E27FC236}">
                <a16:creationId xmlns:a16="http://schemas.microsoft.com/office/drawing/2014/main" id="{41107AA3-78C9-7610-571C-CA5E59822A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068" y="5075930"/>
            <a:ext cx="2055239" cy="154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ity-led litter clean-up crew could be on horizon - Orillia News">
            <a:extLst>
              <a:ext uri="{FF2B5EF4-FFF2-40B4-BE49-F238E27FC236}">
                <a16:creationId xmlns:a16="http://schemas.microsoft.com/office/drawing/2014/main" id="{616381E0-4653-41B2-1287-7C6F13F3A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624" y="5037835"/>
            <a:ext cx="2944309" cy="154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Waste disposal | Umweltbundesamt">
            <a:extLst>
              <a:ext uri="{FF2B5EF4-FFF2-40B4-BE49-F238E27FC236}">
                <a16:creationId xmlns:a16="http://schemas.microsoft.com/office/drawing/2014/main" id="{6E2467EB-4A74-9E17-C364-44DC7FF3F7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187" y="4998396"/>
            <a:ext cx="2369438" cy="158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FD5AEE-6605-F0DE-4E7F-D9A4CD1679BE}"/>
              </a:ext>
            </a:extLst>
          </p:cNvPr>
          <p:cNvSpPr txBox="1"/>
          <p:nvPr/>
        </p:nvSpPr>
        <p:spPr>
          <a:xfrm>
            <a:off x="736546" y="1911600"/>
            <a:ext cx="116999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Sassoon Primary" pitchFamily="50" charset="0"/>
              </a:rPr>
              <a:t>arbed</a:t>
            </a:r>
            <a:endParaRPr lang="cy-GB" sz="2800" noProof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EDF151-CAA1-7197-CEAC-218EB6136FA5}"/>
              </a:ext>
            </a:extLst>
          </p:cNvPr>
          <p:cNvSpPr txBox="1"/>
          <p:nvPr/>
        </p:nvSpPr>
        <p:spPr>
          <a:xfrm>
            <a:off x="4482187" y="1911600"/>
            <a:ext cx="41751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Sassoon Primary" pitchFamily="50" charset="0"/>
              </a:rPr>
              <a:t> ailddefnyddio</a:t>
            </a:r>
            <a:r>
              <a:rPr lang="cy-GB" noProof="0" dirty="0">
                <a:latin typeface="Sassoon Primary" pitchFamily="50" charset="0"/>
              </a:rPr>
              <a:t>	</a:t>
            </a:r>
            <a:endParaRPr lang="cy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2B67EA-9E0F-1182-14E6-1109F2E949A9}"/>
              </a:ext>
            </a:extLst>
          </p:cNvPr>
          <p:cNvSpPr txBox="1"/>
          <p:nvPr/>
        </p:nvSpPr>
        <p:spPr>
          <a:xfrm>
            <a:off x="9099320" y="1947066"/>
            <a:ext cx="17838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Sassoon Primary" pitchFamily="50" charset="0"/>
              </a:rPr>
              <a:t> ailgylchu</a:t>
            </a:r>
            <a:endParaRPr lang="cy-GB" sz="2800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3A88E6-B6DC-8144-0E92-FEF4C0DFF09B}"/>
              </a:ext>
            </a:extLst>
          </p:cNvPr>
          <p:cNvSpPr txBox="1"/>
          <p:nvPr/>
        </p:nvSpPr>
        <p:spPr>
          <a:xfrm>
            <a:off x="597117" y="4362977"/>
            <a:ext cx="14124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noProof="0" dirty="0">
                <a:latin typeface="Sassoon Primary" pitchFamily="50" charset="0"/>
              </a:rPr>
              <a:t>sbwriel</a:t>
            </a:r>
            <a:endParaRPr lang="cy-GB" sz="2800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3A5DC8-1C54-624B-401D-45F65D6787D1}"/>
              </a:ext>
            </a:extLst>
          </p:cNvPr>
          <p:cNvSpPr txBox="1"/>
          <p:nvPr/>
        </p:nvSpPr>
        <p:spPr>
          <a:xfrm>
            <a:off x="4699043" y="4362977"/>
            <a:ext cx="19357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latin typeface="Sassoon Primary" pitchFamily="50" charset="0"/>
              </a:rPr>
              <a:t> </a:t>
            </a:r>
            <a:r>
              <a:rPr lang="cy-GB" sz="2800" noProof="0" dirty="0">
                <a:latin typeface="Sassoon Primary" pitchFamily="50" charset="0"/>
              </a:rPr>
              <a:t>gwastraff</a:t>
            </a:r>
            <a:endParaRPr lang="cy-GB" sz="2800" noProof="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FD8528-8971-D3A4-F2C1-B0021C00932A}"/>
              </a:ext>
            </a:extLst>
          </p:cNvPr>
          <p:cNvSpPr txBox="1"/>
          <p:nvPr/>
        </p:nvSpPr>
        <p:spPr>
          <a:xfrm>
            <a:off x="9151785" y="571500"/>
            <a:ext cx="1942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422817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  <p:bldP spid="3" grpId="2" build="p"/>
      <p:bldP spid="5" grpId="0"/>
      <p:bldP spid="5" grpId="1"/>
      <p:bldP spid="5" grpId="2"/>
      <p:bldP spid="7" grpId="0"/>
      <p:bldP spid="7" grpId="1"/>
      <p:bldP spid="7" grpId="2"/>
      <p:bldP spid="9" grpId="0"/>
      <p:bldP spid="9" grpId="1"/>
      <p:bldP spid="9" grpId="2"/>
      <p:bldP spid="11" grpId="0"/>
      <p:bldP spid="11" grpId="1"/>
      <p:bldP spid="11" grpId="2"/>
      <p:bldP spid="13" grpId="0"/>
      <p:bldP spid="13" grpId="1"/>
      <p:bldP spid="13" grpId="2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DB143F-43DA-F905-C0EB-104CCC985C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57" r="20632" b="1"/>
          <a:stretch/>
        </p:blipFill>
        <p:spPr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F41B4D-D6A1-1EC1-AF13-F1664D9AF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3600" kern="1200" noProof="0" dirty="0">
                <a:solidFill>
                  <a:schemeClr val="tx1">
                    <a:lumMod val="85000"/>
                    <a:lumOff val="15000"/>
                  </a:schemeClr>
                </a:solidFill>
                <a:latin typeface="Sassoon Primary" pitchFamily="50" charset="0"/>
              </a:rPr>
              <a:t>Edrychwch…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14AD0F-A500-842A-3F67-00811FC2C7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833" r="1" b="11765"/>
          <a:stretch/>
        </p:blipFill>
        <p:spPr>
          <a:xfrm>
            <a:off x="-5388" y="10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89815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31062-743A-CD60-6934-8C005B5F9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223"/>
            <a:ext cx="10515600" cy="1325563"/>
          </a:xfrm>
        </p:spPr>
        <p:txBody>
          <a:bodyPr/>
          <a:lstStyle/>
          <a:p>
            <a:r>
              <a:rPr lang="cy-GB" b="1" noProof="0" dirty="0">
                <a:latin typeface="Sassoon Primary" pitchFamily="50" charset="0"/>
              </a:rPr>
              <a:t>Gweithgaredd Didoli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9D8B9-10D3-53E6-2B35-F1253585D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7705"/>
            <a:ext cx="10515600" cy="2322589"/>
          </a:xfrm>
        </p:spPr>
        <p:txBody>
          <a:bodyPr>
            <a:normAutofit fontScale="55000" lnSpcReduction="20000"/>
          </a:bodyPr>
          <a:lstStyle/>
          <a:p>
            <a:pPr marL="1143000" indent="-1143000">
              <a:buAutoNum type="arabicPeriod"/>
            </a:pPr>
            <a:r>
              <a:rPr lang="cy-GB" sz="6700" noProof="0" dirty="0">
                <a:latin typeface="Sassoon Primary" pitchFamily="50" charset="0"/>
              </a:rPr>
              <a:t>Darllenwch y brawddegau.</a:t>
            </a:r>
          </a:p>
          <a:p>
            <a:pPr marL="1143000" indent="-1143000">
              <a:buAutoNum type="arabicPeriod"/>
            </a:pPr>
            <a:endParaRPr lang="cy-GB" sz="6700" noProof="0" dirty="0">
              <a:latin typeface="Sassoon Primary" pitchFamily="50" charset="0"/>
            </a:endParaRPr>
          </a:p>
          <a:p>
            <a:pPr marL="1143000" indent="-1143000">
              <a:buAutoNum type="arabicPeriod"/>
            </a:pPr>
            <a:r>
              <a:rPr lang="cy-GB" sz="6700" noProof="0" dirty="0">
                <a:latin typeface="Sassoon Primary" pitchFamily="50" charset="0"/>
              </a:rPr>
              <a:t>Rhowch y brawddegau yn y grŵp cywir – grŵp helpu'r amgylchedd neu grŵp niweidio'r amgylchedd. </a:t>
            </a: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E70E637-0EB8-21B2-1EE0-A38F17E60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6842" y="4915928"/>
            <a:ext cx="4525433" cy="17778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1E8C8A-E1F3-C273-F396-53799E15C280}"/>
              </a:ext>
            </a:extLst>
          </p:cNvPr>
          <p:cNvSpPr txBox="1"/>
          <p:nvPr/>
        </p:nvSpPr>
        <p:spPr>
          <a:xfrm>
            <a:off x="502103" y="6041572"/>
            <a:ext cx="68947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linkClick r:id="rId4"/>
              </a:rPr>
              <a:t>https://wordwall.net/resource/89228148</a:t>
            </a:r>
            <a:r>
              <a:rPr lang="en-GB" sz="2400" dirty="0"/>
              <a:t> </a:t>
            </a:r>
          </a:p>
        </p:txBody>
      </p:sp>
      <p:pic>
        <p:nvPicPr>
          <p:cNvPr id="7" name="Picture 6" descr="Free Book Clipart, Transparent Book Images and Book png Files">
            <a:extLst>
              <a:ext uri="{FF2B5EF4-FFF2-40B4-BE49-F238E27FC236}">
                <a16:creationId xmlns:a16="http://schemas.microsoft.com/office/drawing/2014/main" id="{5D59C3DE-DD02-75D5-E822-5C825A2841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2289" y="164223"/>
            <a:ext cx="1125492" cy="1125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238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1A1F2-846B-EA5B-41F5-7C21F466E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1F5F761-0C79-F620-651D-0E1676EEE0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629402"/>
              </p:ext>
            </p:extLst>
          </p:nvPr>
        </p:nvGraphicFramePr>
        <p:xfrm>
          <a:off x="168052" y="95915"/>
          <a:ext cx="12023948" cy="66661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11974">
                  <a:extLst>
                    <a:ext uri="{9D8B030D-6E8A-4147-A177-3AD203B41FA5}">
                      <a16:colId xmlns:a16="http://schemas.microsoft.com/office/drawing/2014/main" val="1847691742"/>
                    </a:ext>
                  </a:extLst>
                </a:gridCol>
                <a:gridCol w="6011974">
                  <a:extLst>
                    <a:ext uri="{9D8B030D-6E8A-4147-A177-3AD203B41FA5}">
                      <a16:colId xmlns:a16="http://schemas.microsoft.com/office/drawing/2014/main" val="1190099593"/>
                    </a:ext>
                  </a:extLst>
                </a:gridCol>
              </a:tblGrid>
              <a:tr h="666616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1" noProof="0" dirty="0">
                          <a:latin typeface="Sassoon Primary" pitchFamily="50" charset="0"/>
                        </a:rPr>
                        <a:t>Grŵp helpu'r amgylchedd:</a:t>
                      </a: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000" b="1" noProof="0" dirty="0">
                          <a:latin typeface="Sassoon Primary" pitchFamily="50" charset="0"/>
                        </a:rPr>
                        <a:t>Grŵp niweidio'r amgylchedd:</a:t>
                      </a: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  <a:p>
                      <a:pPr algn="l"/>
                      <a:endParaRPr lang="cy-GB" sz="2000" b="1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6805735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52133FBC-E1BD-78C7-B2BF-C85442B826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833" r="1" b="11765"/>
          <a:stretch/>
        </p:blipFill>
        <p:spPr>
          <a:xfrm>
            <a:off x="4057256" y="129325"/>
            <a:ext cx="1373647" cy="1148619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FB6F95-4687-1587-A5EA-D9A88109419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257" r="20632" b="1"/>
          <a:stretch/>
        </p:blipFill>
        <p:spPr>
          <a:xfrm>
            <a:off x="10693754" y="95915"/>
            <a:ext cx="1373647" cy="1545351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6661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9FECB2-822C-FB04-E9E9-D9AEEF8AEA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70AC6EC-00FA-8C85-5DAD-3C73CD21E1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834213"/>
              </p:ext>
            </p:extLst>
          </p:nvPr>
        </p:nvGraphicFramePr>
        <p:xfrm>
          <a:off x="1281880" y="880859"/>
          <a:ext cx="9628240" cy="41188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14120">
                  <a:extLst>
                    <a:ext uri="{9D8B030D-6E8A-4147-A177-3AD203B41FA5}">
                      <a16:colId xmlns:a16="http://schemas.microsoft.com/office/drawing/2014/main" val="1468768448"/>
                    </a:ext>
                  </a:extLst>
                </a:gridCol>
                <a:gridCol w="4814120">
                  <a:extLst>
                    <a:ext uri="{9D8B030D-6E8A-4147-A177-3AD203B41FA5}">
                      <a16:colId xmlns:a16="http://schemas.microsoft.com/office/drawing/2014/main" val="1367554283"/>
                    </a:ext>
                  </a:extLst>
                </a:gridCol>
              </a:tblGrid>
              <a:tr h="801086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 ddefnyddio llai o ddŵr.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Cai yrru ym mhobman.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6322262"/>
                  </a:ext>
                </a:extLst>
              </a:tr>
              <a:tr h="801086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 daflu sbwriel ar y llawr.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Nia gerdded i'r ysgol.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8939469"/>
                  </a:ext>
                </a:extLst>
              </a:tr>
              <a:tr h="914499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Cadi gadw’r goleuadau ymlaen.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Osian gadw’r tap i redeg.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6872859"/>
                  </a:ext>
                </a:extLst>
              </a:tr>
              <a:tr h="801086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Sara arbed gwastraff.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 roi sbwriel yn y bin.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8916421"/>
                  </a:ext>
                </a:extLst>
              </a:tr>
              <a:tr h="801086"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Gwnaiff </a:t>
                      </a:r>
                      <a:r>
                        <a:rPr lang="cy-GB" sz="1800" b="0" i="0" kern="1200" noProof="0" dirty="0" err="1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Jon</a:t>
                      </a:r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 ddiffodd y goleuadau.</a:t>
                      </a:r>
                    </a:p>
                    <a:p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 ddefnyddio llawer o blastig.</a:t>
                      </a:r>
                      <a:endParaRPr lang="cy-GB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6404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1509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10C89-522F-6D91-163E-E8371CDD9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8818F-26A0-97AA-E595-C2EE07AE2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noProof="0" dirty="0">
                <a:latin typeface="Sassoon Primary" pitchFamily="50" charset="0"/>
              </a:rPr>
              <a:t>Nawr, eich tro chi...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C509E-404D-404A-20F2-2B6F7A00B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317206"/>
            <a:ext cx="10515600" cy="1985623"/>
          </a:xfrm>
        </p:spPr>
        <p:txBody>
          <a:bodyPr/>
          <a:lstStyle/>
          <a:p>
            <a:r>
              <a:rPr lang="cy-GB" noProof="0" dirty="0">
                <a:latin typeface="Sassoon Primary" pitchFamily="50" charset="0"/>
              </a:rPr>
              <a:t>Ysgrifennwch tri addewid i ddangos sut y gwnewch chi helpu’r amgylchedd.</a:t>
            </a:r>
          </a:p>
          <a:p>
            <a:r>
              <a:rPr lang="cy-GB" noProof="0" dirty="0">
                <a:latin typeface="Sassoon Primary" pitchFamily="50" charset="0"/>
              </a:rPr>
              <a:t>Defnyddiwch y patrwm ‘Gwnaf i...'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59F3A6-7C60-1A1D-9DE5-57C02C7DAE1B}"/>
              </a:ext>
            </a:extLst>
          </p:cNvPr>
          <p:cNvSpPr txBox="1"/>
          <p:nvPr/>
        </p:nvSpPr>
        <p:spPr>
          <a:xfrm>
            <a:off x="705463" y="2540794"/>
            <a:ext cx="1107849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400" b="1" noProof="0" dirty="0">
                <a:latin typeface="Sassoon Primary" pitchFamily="50" charset="0"/>
              </a:rPr>
              <a:t>Beth wnewch chi i helpu’r amgylchedd? </a:t>
            </a:r>
            <a:endParaRPr lang="cy-GB" sz="4400" b="1" noProof="0" dirty="0"/>
          </a:p>
        </p:txBody>
      </p:sp>
      <p:pic>
        <p:nvPicPr>
          <p:cNvPr id="5122" name="Picture 2" descr="hand pointing finger at you 17260371 Vector Art at Vecteezy">
            <a:extLst>
              <a:ext uri="{FF2B5EF4-FFF2-40B4-BE49-F238E27FC236}">
                <a16:creationId xmlns:a16="http://schemas.microsoft.com/office/drawing/2014/main" id="{E47082BB-5CA0-3A04-A355-B760073CCC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05" b="14603"/>
          <a:stretch/>
        </p:blipFill>
        <p:spPr bwMode="auto">
          <a:xfrm>
            <a:off x="5638800" y="365125"/>
            <a:ext cx="2198914" cy="151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Writing Drawing Clip art - writing png download - 2383*1898 - Free ...">
            <a:extLst>
              <a:ext uri="{FF2B5EF4-FFF2-40B4-BE49-F238E27FC236}">
                <a16:creationId xmlns:a16="http://schemas.microsoft.com/office/drawing/2014/main" id="{19677DCC-00C8-F0A8-351C-1CE592035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9811" y="76011"/>
            <a:ext cx="1203223" cy="958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28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42A37-73E3-B6AB-D343-86A089813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EFDFA4EE-0DAE-7B9E-DBA2-E64E479A2D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2474192"/>
              </p:ext>
            </p:extLst>
          </p:nvPr>
        </p:nvGraphicFramePr>
        <p:xfrm>
          <a:off x="4797941" y="1137602"/>
          <a:ext cx="4219787" cy="52140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37632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  <a:gridCol w="2082155">
                  <a:extLst>
                    <a:ext uri="{9D8B030D-6E8A-4147-A177-3AD203B41FA5}">
                      <a16:colId xmlns:a16="http://schemas.microsoft.com/office/drawing/2014/main" val="3992182633"/>
                    </a:ext>
                  </a:extLst>
                </a:gridCol>
              </a:tblGrid>
              <a:tr h="354634">
                <a:tc gridSpan="2"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Enwau:</a:t>
                      </a: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y-GB" sz="1400" b="1" noProof="0" dirty="0">
                        <a:latin typeface="Sassoon Primary" pitchFamily="50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3936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amgylchedd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blodau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dillad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traffig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plastig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dŵr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indent="0">
                        <a:lnSpc>
                          <a:spcPct val="150000"/>
                        </a:lnSpc>
                        <a:buFont typeface="+mj-lt"/>
                        <a:buNone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traeth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coed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planhigion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môr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goleuadau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sbwriel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gwastraff</a:t>
                      </a:r>
                      <a:endParaRPr lang="cy-GB" sz="1400" noProof="0" dirty="0">
                        <a:highlight>
                          <a:srgbClr val="FFFF00"/>
                        </a:highlight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solidFill>
                          <a:schemeClr val="tx1"/>
                        </a:solidFill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aflendid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i="1" u="none" noProof="0" dirty="0">
                        <a:latin typeface="Sassoon Primary" pitchFamily="50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50116DF-3183-2031-D03C-85ABEFDA1661}"/>
              </a:ext>
            </a:extLst>
          </p:cNvPr>
          <p:cNvSpPr txBox="1"/>
          <p:nvPr/>
        </p:nvSpPr>
        <p:spPr>
          <a:xfrm>
            <a:off x="9336101" y="3384573"/>
            <a:ext cx="2717065" cy="329320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sz="1600" b="1" u="sng" noProof="0" dirty="0">
              <a:latin typeface="Sassoon Primary" pitchFamily="50" charset="0"/>
            </a:endParaRPr>
          </a:p>
          <a:p>
            <a:pPr algn="ctr"/>
            <a:r>
              <a:rPr lang="cy-GB" sz="1600" b="1" u="sng" noProof="0" dirty="0">
                <a:latin typeface="Sassoon Primary" pitchFamily="50" charset="0"/>
              </a:rPr>
              <a:t>Her ac estyniad:</a:t>
            </a:r>
          </a:p>
          <a:p>
            <a:pPr algn="ctr"/>
            <a:endParaRPr lang="cy-GB" sz="1600" noProof="0" dirty="0">
              <a:latin typeface="Sassoon Primary" pitchFamily="50" charset="0"/>
            </a:endParaRPr>
          </a:p>
          <a:p>
            <a:r>
              <a:rPr lang="cy-GB" sz="1600" noProof="0" dirty="0">
                <a:latin typeface="Sassoon Primary" pitchFamily="50" charset="0"/>
              </a:rPr>
              <a:t>Allwch chi ysgrifennu dwy frawddeg yn y negyddol?</a:t>
            </a:r>
          </a:p>
          <a:p>
            <a:endParaRPr lang="cy-GB" sz="1600" noProof="0" dirty="0">
              <a:latin typeface="Sassoon Primary" pitchFamily="50" charset="0"/>
            </a:endParaRPr>
          </a:p>
          <a:p>
            <a:r>
              <a:rPr lang="cy-GB" sz="1600" noProof="0" dirty="0">
                <a:latin typeface="Sassoon Primary" pitchFamily="50" charset="0"/>
              </a:rPr>
              <a:t>e.e. Wnaf i ddim taflu sbwriel…</a:t>
            </a:r>
          </a:p>
          <a:p>
            <a:endParaRPr lang="cy-GB" sz="1600" noProof="0" dirty="0">
              <a:latin typeface="Sassoon Primary" pitchFamily="50" charset="0"/>
            </a:endParaRPr>
          </a:p>
          <a:p>
            <a:r>
              <a:rPr lang="cy-GB" sz="1600" i="1" noProof="0" dirty="0">
                <a:latin typeface="Sassoon Primary" pitchFamily="50" charset="0"/>
              </a:rPr>
              <a:t>*Cofiwch: TM ar ddechrau’r frawddeg, ond does dim TM gyda’r gwrthrych y ferf!</a:t>
            </a:r>
            <a:endParaRPr lang="cy-GB" sz="1600" i="1" u="sng" noProof="0" dirty="0">
              <a:latin typeface="Sassoon Primary" pitchFamily="50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B9DC62-7F2F-83F1-E61A-20C15513C1A1}"/>
              </a:ext>
            </a:extLst>
          </p:cNvPr>
          <p:cNvSpPr txBox="1"/>
          <p:nvPr/>
        </p:nvSpPr>
        <p:spPr>
          <a:xfrm>
            <a:off x="5102942" y="47215"/>
            <a:ext cx="19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u="sng" noProof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602E27-F9DA-9D7F-EEAC-65A302A37CE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>
              <a:solidFill>
                <a:schemeClr val="tx1"/>
              </a:solidFill>
            </a:endParaRPr>
          </a:p>
        </p:txBody>
      </p:sp>
      <p:pic>
        <p:nvPicPr>
          <p:cNvPr id="6" name="Picture 2" descr="Inflatable Bounce Houses, Water Slide Rentals - Columbia, SC">
            <a:extLst>
              <a:ext uri="{FF2B5EF4-FFF2-40B4-BE49-F238E27FC236}">
                <a16:creationId xmlns:a16="http://schemas.microsoft.com/office/drawing/2014/main" id="{720BCBFC-3CB9-04F3-7239-13EFA56E8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1743" y="3384573"/>
            <a:ext cx="645184" cy="64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19ED2A0-518E-BF1E-C793-92BB61F050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3564504"/>
              </p:ext>
            </p:extLst>
          </p:nvPr>
        </p:nvGraphicFramePr>
        <p:xfrm>
          <a:off x="9301743" y="185039"/>
          <a:ext cx="2739114" cy="28889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39114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</a:tblGrid>
              <a:tr h="284249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Bocs Bendigedig</a:t>
                      </a:r>
                    </a:p>
                  </a:txBody>
                  <a:tcPr>
                    <a:solidFill>
                      <a:srgbClr val="FFFF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258415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mwy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llai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llawer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gormod o...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digon o...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achos...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i="1" noProof="0" dirty="0">
                          <a:latin typeface="Sassoon Primary" pitchFamily="50" charset="0"/>
                        </a:rPr>
                        <a:t>(*Cofiwch </a:t>
                      </a:r>
                      <a:r>
                        <a:rPr lang="cy-GB" sz="1400" i="1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TM</a:t>
                      </a:r>
                      <a:r>
                        <a:rPr lang="cy-GB" sz="1400" i="1" noProof="0" dirty="0">
                          <a:latin typeface="Sassoon Primary" pitchFamily="50" charset="0"/>
                        </a:rPr>
                        <a:t> ar ôl ‘o’)</a:t>
                      </a: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FD50E4E-137C-1A1A-6EA1-5D42CEBB2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277633"/>
              </p:ext>
            </p:extLst>
          </p:nvPr>
        </p:nvGraphicFramePr>
        <p:xfrm>
          <a:off x="147088" y="1102699"/>
          <a:ext cx="4219787" cy="52140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37632">
                  <a:extLst>
                    <a:ext uri="{9D8B030D-6E8A-4147-A177-3AD203B41FA5}">
                      <a16:colId xmlns:a16="http://schemas.microsoft.com/office/drawing/2014/main" val="3886845660"/>
                    </a:ext>
                  </a:extLst>
                </a:gridCol>
                <a:gridCol w="2082155">
                  <a:extLst>
                    <a:ext uri="{9D8B030D-6E8A-4147-A177-3AD203B41FA5}">
                      <a16:colId xmlns:a16="http://schemas.microsoft.com/office/drawing/2014/main" val="3992182633"/>
                    </a:ext>
                  </a:extLst>
                </a:gridCol>
              </a:tblGrid>
              <a:tr h="354634">
                <a:tc gridSpan="2"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latin typeface="Sassoon Primary" pitchFamily="50" charset="0"/>
                        </a:rPr>
                        <a:t>Berfau: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y-GB" sz="1400" b="1" noProof="0" dirty="0">
                        <a:latin typeface="Sassoon Primary" pitchFamily="50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37666"/>
                  </a:ext>
                </a:extLst>
              </a:tr>
              <a:tr h="39364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l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anh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u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cluso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e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rdded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g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yrru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d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e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fnyddio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dw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cy-GB" sz="1400" b="0" i="1" u="none" noProof="0" dirty="0">
                          <a:latin typeface="Sassoon Primary" pitchFamily="50" charset="0"/>
                        </a:rPr>
                        <a:t>Cofiwch: </a:t>
                      </a:r>
                      <a:r>
                        <a:rPr lang="cy-GB" sz="1400" b="0" i="1" u="none" noProof="0" dirty="0">
                          <a:latin typeface="Sassoon Primary" pitchFamily="50" charset="0"/>
                          <a:ea typeface="+mn-ea"/>
                          <a:cs typeface="+mn-cs"/>
                        </a:rPr>
                        <a:t>TM – gwrthrych y ferf. </a:t>
                      </a:r>
                      <a:endParaRPr lang="cy-GB" sz="1400" b="0" i="1" u="none" noProof="0" dirty="0">
                        <a:latin typeface="Comic Sans MS" panose="030F0702030302020204" pitchFamily="66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i="1" u="none" noProof="0" dirty="0">
                          <a:latin typeface="Sassoon Primary" pitchFamily="50" charset="0"/>
                        </a:rPr>
                        <a:t>(does dim ‘yn’/’n ar ôl y rhagenw)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c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o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di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rh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oi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t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a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flu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solidFill>
                            <a:srgbClr val="FF0000"/>
                          </a:solidFill>
                          <a:latin typeface="Sassoon Primary" pitchFamily="50" charset="0"/>
                        </a:rPr>
                        <a:t>p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  <a:latin typeface="Sassoon Primary" pitchFamily="50" charset="0"/>
                        </a:rPr>
                        <a:t>l</a:t>
                      </a:r>
                      <a:r>
                        <a:rPr lang="cy-GB" sz="1400" noProof="0" dirty="0">
                          <a:latin typeface="Sassoon Primary" pitchFamily="50" charset="0"/>
                        </a:rPr>
                        <a:t>annu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arbed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ailddefnyddio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cy-GB" sz="1400" noProof="0" dirty="0">
                          <a:latin typeface="Sassoon Primary" pitchFamily="50" charset="0"/>
                        </a:rPr>
                        <a:t>ailgylchu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cy-GB" sz="1400" noProof="0" dirty="0">
                        <a:latin typeface="Sassoon Primary" pitchFamily="50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690267217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8BA85D1-3498-F843-5C3C-B0DAC3E210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644516"/>
              </p:ext>
            </p:extLst>
          </p:nvPr>
        </p:nvGraphicFramePr>
        <p:xfrm>
          <a:off x="102802" y="90928"/>
          <a:ext cx="4600905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21841">
                  <a:extLst>
                    <a:ext uri="{9D8B030D-6E8A-4147-A177-3AD203B41FA5}">
                      <a16:colId xmlns:a16="http://schemas.microsoft.com/office/drawing/2014/main" val="2230319507"/>
                    </a:ext>
                  </a:extLst>
                </a:gridCol>
                <a:gridCol w="3479064">
                  <a:extLst>
                    <a:ext uri="{9D8B030D-6E8A-4147-A177-3AD203B41FA5}">
                      <a16:colId xmlns:a16="http://schemas.microsoft.com/office/drawing/2014/main" val="4234992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sz="1400" b="1" noProof="0" dirty="0">
                          <a:latin typeface="Sassoon Primary" pitchFamily="50" charset="0"/>
                        </a:rPr>
                        <a:t>Cwestiwn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noProof="0" dirty="0">
                          <a:effectLst/>
                          <a:latin typeface="Sassoon Primary" pitchFamily="50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Beth wnewch chi i helpu’r amgylchedd?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95762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latin typeface="Sassoon Primary" pitchFamily="50" charset="0"/>
                        </a:rPr>
                        <a:t>Ateb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kern="1200" noProof="0" dirty="0">
                          <a:solidFill>
                            <a:schemeClr val="tx1"/>
                          </a:solidFill>
                          <a:effectLst/>
                          <a:latin typeface="Sassoon Primary" pitchFamily="50" charset="0"/>
                          <a:ea typeface="+mn-ea"/>
                          <a:cs typeface="+mn-cs"/>
                        </a:rPr>
                        <a:t>Gwnaf i…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255694"/>
                  </a:ext>
                </a:extLst>
              </a:tr>
            </a:tbl>
          </a:graphicData>
        </a:graphic>
      </p:graphicFrame>
      <p:pic>
        <p:nvPicPr>
          <p:cNvPr id="17" name="Picture 2" descr="Premium Vector | Three different sign Reduce, reuse, recycle. Concept ...">
            <a:extLst>
              <a:ext uri="{FF2B5EF4-FFF2-40B4-BE49-F238E27FC236}">
                <a16:creationId xmlns:a16="http://schemas.microsoft.com/office/drawing/2014/main" id="{55840F62-838C-EC09-95CC-7AF904CD76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6" t="14802" r="68857" b="33305"/>
          <a:stretch/>
        </p:blipFill>
        <p:spPr bwMode="auto">
          <a:xfrm>
            <a:off x="2920457" y="4095413"/>
            <a:ext cx="427421" cy="37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Premium Vector | Three different sign Reduce, reuse, recycle. Concept ...">
            <a:extLst>
              <a:ext uri="{FF2B5EF4-FFF2-40B4-BE49-F238E27FC236}">
                <a16:creationId xmlns:a16="http://schemas.microsoft.com/office/drawing/2014/main" id="{AD4F949E-F038-7E55-1AA3-199674360F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11" t="17172" r="37381" b="35858"/>
          <a:stretch/>
        </p:blipFill>
        <p:spPr bwMode="auto">
          <a:xfrm>
            <a:off x="3650596" y="4653608"/>
            <a:ext cx="432264" cy="37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Premium Vector | Three different sign Reduce, reuse, recycle. Concept ...">
            <a:extLst>
              <a:ext uri="{FF2B5EF4-FFF2-40B4-BE49-F238E27FC236}">
                <a16:creationId xmlns:a16="http://schemas.microsoft.com/office/drawing/2014/main" id="{EBEE70E9-9797-AD88-59E7-69AA708E6E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87" t="17172" r="5693" b="35858"/>
          <a:stretch/>
        </p:blipFill>
        <p:spPr bwMode="auto">
          <a:xfrm>
            <a:off x="3230028" y="5299753"/>
            <a:ext cx="427422" cy="39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ity-led litter clean-up crew could be on horizon - Orillia News">
            <a:extLst>
              <a:ext uri="{FF2B5EF4-FFF2-40B4-BE49-F238E27FC236}">
                <a16:creationId xmlns:a16="http://schemas.microsoft.com/office/drawing/2014/main" id="{7F2ED8B3-30CC-2304-0077-3A8D55EE9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411" y="4038728"/>
            <a:ext cx="670603" cy="351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Industry and air pollution 23273427 Stock Photo at Vecteezy">
            <a:extLst>
              <a:ext uri="{FF2B5EF4-FFF2-40B4-BE49-F238E27FC236}">
                <a16:creationId xmlns:a16="http://schemas.microsoft.com/office/drawing/2014/main" id="{0B2D25F3-0C76-7C89-A022-2C16A50A4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162" y="5217373"/>
            <a:ext cx="638849" cy="47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Waste disposal | Umweltbundesamt">
            <a:extLst>
              <a:ext uri="{FF2B5EF4-FFF2-40B4-BE49-F238E27FC236}">
                <a16:creationId xmlns:a16="http://schemas.microsoft.com/office/drawing/2014/main" id="{34A3448A-2347-17D9-D2C5-AC895FA187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162" y="4597065"/>
            <a:ext cx="619103" cy="412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Transparent Picking Up Clipart - Cartoon Picking Up Trash - Png ...">
            <a:extLst>
              <a:ext uri="{FF2B5EF4-FFF2-40B4-BE49-F238E27FC236}">
                <a16:creationId xmlns:a16="http://schemas.microsoft.com/office/drawing/2014/main" id="{82D6892A-EF96-C77B-84D0-AB9B68E2F0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032" y="1515883"/>
            <a:ext cx="393992" cy="43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Put down clipart 20 free Cliparts | Download images on Clipground 2025">
            <a:extLst>
              <a:ext uri="{FF2B5EF4-FFF2-40B4-BE49-F238E27FC236}">
                <a16:creationId xmlns:a16="http://schemas.microsoft.com/office/drawing/2014/main" id="{5BA532FC-04F0-3FB5-C5A5-F288172405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3" t="21286" r="9712" b="8070"/>
          <a:stretch/>
        </p:blipFill>
        <p:spPr bwMode="auto">
          <a:xfrm>
            <a:off x="3058750" y="2125010"/>
            <a:ext cx="368274" cy="32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Little boy throwing ball Royalty Free Vector Image">
            <a:extLst>
              <a:ext uri="{FF2B5EF4-FFF2-40B4-BE49-F238E27FC236}">
                <a16:creationId xmlns:a16="http://schemas.microsoft.com/office/drawing/2014/main" id="{F080C0F7-293E-BEB3-39D0-BD15500C5C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90"/>
          <a:stretch/>
        </p:blipFill>
        <p:spPr bwMode="auto">
          <a:xfrm>
            <a:off x="2920457" y="2631845"/>
            <a:ext cx="651676" cy="52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Free Planting Cliparts, Download Free Planting Cliparts png images ...">
            <a:extLst>
              <a:ext uri="{FF2B5EF4-FFF2-40B4-BE49-F238E27FC236}">
                <a16:creationId xmlns:a16="http://schemas.microsoft.com/office/drawing/2014/main" id="{4455D19C-DEA8-106C-0FC5-88698193D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750" y="3267949"/>
            <a:ext cx="637397" cy="59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Add a Sparkle to Your Home with These Amazing Decorative Lights">
            <a:extLst>
              <a:ext uri="{FF2B5EF4-FFF2-40B4-BE49-F238E27FC236}">
                <a16:creationId xmlns:a16="http://schemas.microsoft.com/office/drawing/2014/main" id="{2F220DA7-7625-DCB9-8F0C-620B67B83F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50" y="3387624"/>
            <a:ext cx="430672" cy="43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Sea Transparent PNG, Sea Waves, Sea Water Clipart With Transparent ...">
            <a:extLst>
              <a:ext uri="{FF2B5EF4-FFF2-40B4-BE49-F238E27FC236}">
                <a16:creationId xmlns:a16="http://schemas.microsoft.com/office/drawing/2014/main" id="{EE5652D3-D1AC-C3B2-7322-7BEE25734F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411" y="2643233"/>
            <a:ext cx="719910" cy="570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0" name="Picture 22" descr="Plant clipart - Free Cliparts &amp; PNG - Plant clipart, Plant, Plant cute">
            <a:extLst>
              <a:ext uri="{FF2B5EF4-FFF2-40B4-BE49-F238E27FC236}">
                <a16:creationId xmlns:a16="http://schemas.microsoft.com/office/drawing/2014/main" id="{1F980059-8F22-8FD3-13DA-96AA223AAA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762"/>
          <a:stretch/>
        </p:blipFill>
        <p:spPr bwMode="auto">
          <a:xfrm>
            <a:off x="8046469" y="2103895"/>
            <a:ext cx="567205" cy="51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2" name="Picture 24" descr="Svg Images Tree - 180+ Crafter Files">
            <a:extLst>
              <a:ext uri="{FF2B5EF4-FFF2-40B4-BE49-F238E27FC236}">
                <a16:creationId xmlns:a16="http://schemas.microsoft.com/office/drawing/2014/main" id="{90AE6440-3464-9579-588B-E0F7A830D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6585" y="1538077"/>
            <a:ext cx="801385" cy="48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1" name="TextBox 7170">
            <a:extLst>
              <a:ext uri="{FF2B5EF4-FFF2-40B4-BE49-F238E27FC236}">
                <a16:creationId xmlns:a16="http://schemas.microsoft.com/office/drawing/2014/main" id="{39530B6E-6A97-2DD4-B0D7-2FDB613A4C43}"/>
              </a:ext>
            </a:extLst>
          </p:cNvPr>
          <p:cNvSpPr txBox="1"/>
          <p:nvPr/>
        </p:nvSpPr>
        <p:spPr>
          <a:xfrm>
            <a:off x="106605" y="6429618"/>
            <a:ext cx="6131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Sassoon Primary" pitchFamily="50" charset="0"/>
                <a:ea typeface="+mn-ea"/>
                <a:cs typeface="+mn-cs"/>
              </a:rPr>
              <a:t>Enghraifft: </a:t>
            </a:r>
            <a:r>
              <a:rPr lang="cy-GB" sz="1800" b="0" i="0" kern="1200" noProof="0" dirty="0">
                <a:solidFill>
                  <a:srgbClr val="0070C0"/>
                </a:solidFill>
                <a:effectLst/>
                <a:latin typeface="Sassoon Primary" pitchFamily="50" charset="0"/>
                <a:ea typeface="+mn-ea"/>
                <a:cs typeface="+mn-cs"/>
              </a:rPr>
              <a:t>Gwnaf i </a:t>
            </a:r>
            <a:r>
              <a:rPr lang="cy-GB" sz="1800" b="0" i="0" u="sng" kern="1200" noProof="0" dirty="0">
                <a:solidFill>
                  <a:srgbClr val="00B050"/>
                </a:solidFill>
                <a:effectLst/>
                <a:latin typeface="Sassoon Primary" pitchFamily="50" charset="0"/>
                <a:ea typeface="+mn-ea"/>
                <a:cs typeface="+mn-cs"/>
              </a:rPr>
              <a:t>dd</a:t>
            </a:r>
            <a:r>
              <a:rPr lang="cy-GB" sz="1800" b="0" i="0" kern="1200" noProof="0" dirty="0">
                <a:solidFill>
                  <a:srgbClr val="00B050"/>
                </a:solidFill>
                <a:effectLst/>
                <a:latin typeface="Sassoon Primary" pitchFamily="50" charset="0"/>
                <a:ea typeface="+mn-ea"/>
                <a:cs typeface="+mn-cs"/>
              </a:rPr>
              <a:t>efnyddio</a:t>
            </a:r>
            <a:r>
              <a:rPr lang="cy-GB" sz="1800" b="0" i="0" kern="1200" noProof="0" dirty="0">
                <a:solidFill>
                  <a:schemeClr val="tx1"/>
                </a:solidFill>
                <a:effectLst/>
                <a:latin typeface="Sassoon Primary" pitchFamily="50" charset="0"/>
                <a:ea typeface="+mn-ea"/>
                <a:cs typeface="+mn-cs"/>
              </a:rPr>
              <a:t> </a:t>
            </a:r>
            <a:r>
              <a:rPr lang="cy-GB" sz="1800" b="0" i="0" kern="1200" noProof="0" dirty="0">
                <a:solidFill>
                  <a:srgbClr val="FFFF00"/>
                </a:solidFill>
                <a:effectLst/>
                <a:latin typeface="Sassoon Primary" pitchFamily="50" charset="0"/>
                <a:ea typeface="+mn-ea"/>
                <a:cs typeface="+mn-cs"/>
              </a:rPr>
              <a:t>llai o </a:t>
            </a:r>
            <a:r>
              <a:rPr lang="cy-GB" sz="1800" b="0" i="0" kern="1200" noProof="0" dirty="0">
                <a:solidFill>
                  <a:schemeClr val="accent5"/>
                </a:solidFill>
                <a:effectLst/>
                <a:latin typeface="Sassoon Primary" pitchFamily="50" charset="0"/>
                <a:ea typeface="+mn-ea"/>
                <a:cs typeface="+mn-cs"/>
              </a:rPr>
              <a:t>ddŵr.</a:t>
            </a:r>
          </a:p>
        </p:txBody>
      </p:sp>
    </p:spTree>
    <p:extLst>
      <p:ext uri="{BB962C8B-B14F-4D97-AF65-F5344CB8AC3E}">
        <p14:creationId xmlns:p14="http://schemas.microsoft.com/office/powerpoint/2010/main" val="3334631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A81EA-3452-66B8-7985-0549CAF29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00" y="409927"/>
            <a:ext cx="3595334" cy="542220"/>
          </a:xfrm>
        </p:spPr>
        <p:txBody>
          <a:bodyPr>
            <a:noAutofit/>
          </a:bodyPr>
          <a:lstStyle/>
          <a:p>
            <a:r>
              <a:rPr lang="cy-GB" b="1" noProof="0" dirty="0">
                <a:latin typeface="Sassoon Primary" pitchFamily="50" charset="0"/>
              </a:rPr>
              <a:t>Gêm Cof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909D9-2CB1-90B6-216D-CD9D36E02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y-GB" sz="2800" noProof="0" dirty="0">
                <a:latin typeface="Sassoon Primary" pitchFamily="50" charset="0"/>
              </a:rPr>
              <a:t>Dewiswch un o’ch addewidion.</a:t>
            </a:r>
          </a:p>
          <a:p>
            <a:pPr marL="514350" indent="-514350">
              <a:buAutoNum type="arabicPeriod"/>
            </a:pPr>
            <a:endParaRPr lang="cy-GB" dirty="0">
              <a:latin typeface="Sassoon Primary" pitchFamily="50" charset="0"/>
            </a:endParaRPr>
          </a:p>
          <a:p>
            <a:pPr marL="514350" indent="-514350">
              <a:buAutoNum type="arabicPeriod"/>
            </a:pPr>
            <a:r>
              <a:rPr lang="cy-GB" dirty="0">
                <a:latin typeface="Sassoon Primary" pitchFamily="50" charset="0"/>
              </a:rPr>
              <a:t>Dwedwch eich addewid a chofiwch yr addewidion o’r blaen.</a:t>
            </a:r>
            <a:endParaRPr lang="cy-GB" noProof="0" dirty="0"/>
          </a:p>
        </p:txBody>
      </p:sp>
      <p:pic>
        <p:nvPicPr>
          <p:cNvPr id="8194" name="Picture 2" descr="Mystery of Memory: Why It's Not Perfect | Live Science">
            <a:extLst>
              <a:ext uri="{FF2B5EF4-FFF2-40B4-BE49-F238E27FC236}">
                <a16:creationId xmlns:a16="http://schemas.microsoft.com/office/drawing/2014/main" id="{CD8CC7A3-1C82-3A90-051D-D2EAC64C1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2665" y="4487601"/>
            <a:ext cx="2174837" cy="2254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132501-0C6E-2BF1-0D86-8BF6B5EFC70F}"/>
              </a:ext>
            </a:extLst>
          </p:cNvPr>
          <p:cNvSpPr txBox="1"/>
          <p:nvPr/>
        </p:nvSpPr>
        <p:spPr>
          <a:xfrm>
            <a:off x="1181099" y="4150864"/>
            <a:ext cx="894927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noProof="0" dirty="0">
                <a:latin typeface="Sassoon Primary" pitchFamily="50" charset="0"/>
              </a:rPr>
              <a:t>(e.e. 	Gwnaf i…. </a:t>
            </a:r>
          </a:p>
          <a:p>
            <a:r>
              <a:rPr lang="cy-GB" sz="2400" dirty="0">
                <a:latin typeface="Sassoon Primary" pitchFamily="50" charset="0"/>
              </a:rPr>
              <a:t>	</a:t>
            </a:r>
            <a:r>
              <a:rPr lang="cy-GB" sz="2400" noProof="0" dirty="0">
                <a:latin typeface="Sassoon Primary" pitchFamily="50" charset="0"/>
              </a:rPr>
              <a:t>Gwnaiff </a:t>
            </a:r>
            <a:r>
              <a:rPr lang="cy-GB" sz="2400" noProof="0" dirty="0" err="1">
                <a:latin typeface="Sassoon Primary" pitchFamily="50" charset="0"/>
              </a:rPr>
              <a:t>Yvonne</a:t>
            </a:r>
            <a:r>
              <a:rPr lang="cy-GB" sz="2400" noProof="0" dirty="0">
                <a:latin typeface="Sassoon Primary" pitchFamily="50" charset="0"/>
              </a:rPr>
              <a:t>… </a:t>
            </a:r>
          </a:p>
          <a:p>
            <a:r>
              <a:rPr lang="cy-GB" sz="2400" dirty="0">
                <a:latin typeface="Sassoon Primary" pitchFamily="50" charset="0"/>
              </a:rPr>
              <a:t>	</a:t>
            </a:r>
            <a:r>
              <a:rPr lang="cy-GB" sz="2400" noProof="0" dirty="0">
                <a:latin typeface="Sassoon Primary" pitchFamily="50" charset="0"/>
              </a:rPr>
              <a:t>Gwnaiff Katie...	ac ati)</a:t>
            </a:r>
          </a:p>
        </p:txBody>
      </p:sp>
      <p:pic>
        <p:nvPicPr>
          <p:cNvPr id="6" name="Picture 5" descr="Clipart Listening Ears - Clip Art Listening Ears , Free Transparent ...">
            <a:extLst>
              <a:ext uri="{FF2B5EF4-FFF2-40B4-BE49-F238E27FC236}">
                <a16:creationId xmlns:a16="http://schemas.microsoft.com/office/drawing/2014/main" id="{47F00D74-BEE5-8F7E-6214-7D6F11CC0C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95550" y="115818"/>
            <a:ext cx="895360" cy="799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Lateral Canthotomy Pre-brief - Disease, HD Png Download - vhv">
            <a:extLst>
              <a:ext uri="{FF2B5EF4-FFF2-40B4-BE49-F238E27FC236}">
                <a16:creationId xmlns:a16="http://schemas.microsoft.com/office/drawing/2014/main" id="{49964877-1B87-06B7-A060-5FB1A4FDDF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742" b="91129" l="10000" r="90000">
                        <a14:foregroundMark x1="57558" y1="7742" x2="57558" y2="7742"/>
                        <a14:foregroundMark x1="26047" y1="54194" x2="26047" y2="54194"/>
                        <a14:foregroundMark x1="23256" y1="64355" x2="23256" y2="64355"/>
                        <a14:foregroundMark x1="25116" y1="76774" x2="25116" y2="76774"/>
                        <a14:foregroundMark x1="64884" y1="91129" x2="64884" y2="91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2665" y="38938"/>
            <a:ext cx="1332885" cy="96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45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1E499-C736-C7E0-5853-D5B80F360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>
                <a:latin typeface="Sassoon Primary" pitchFamily="50" charset="0"/>
              </a:rPr>
              <a:t>Darllen fy meddwl…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4200C-2665-2BCD-91CA-726F857FD0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noProof="0" dirty="0">
              <a:latin typeface="Sassoon Primary" pitchFamily="50" charset="0"/>
            </a:endParaRPr>
          </a:p>
          <a:p>
            <a:r>
              <a:rPr lang="cy-GB" noProof="0" dirty="0">
                <a:latin typeface="Sassoon Primary" pitchFamily="50" charset="0"/>
              </a:rPr>
              <a:t>tacluso’r traeth.</a:t>
            </a:r>
          </a:p>
          <a:p>
            <a:r>
              <a:rPr lang="cy-GB" noProof="0" dirty="0">
                <a:latin typeface="Sassoon Primary" pitchFamily="50" charset="0"/>
              </a:rPr>
              <a:t>ailgylchu plastig.</a:t>
            </a:r>
          </a:p>
          <a:p>
            <a:r>
              <a:rPr lang="cy-GB" noProof="0" dirty="0">
                <a:latin typeface="Sassoon Primary" pitchFamily="50" charset="0"/>
              </a:rPr>
              <a:t>defnyddio llai o ddŵr.</a:t>
            </a:r>
          </a:p>
          <a:p>
            <a:r>
              <a:rPr lang="cy-GB" noProof="0" dirty="0">
                <a:latin typeface="Sassoon Primary" pitchFamily="50" charset="0"/>
              </a:rPr>
              <a:t>taflu sbwriel yn y bin.</a:t>
            </a:r>
          </a:p>
          <a:p>
            <a:r>
              <a:rPr lang="cy-GB" noProof="0" dirty="0">
                <a:latin typeface="Sassoon Primary" pitchFamily="50" charset="0"/>
              </a:rPr>
              <a:t>rhoi arian i elusen.</a:t>
            </a:r>
          </a:p>
          <a:p>
            <a:r>
              <a:rPr lang="cy-GB" noProof="0" dirty="0">
                <a:latin typeface="Sassoon Primary" pitchFamily="50" charset="0"/>
              </a:rPr>
              <a:t>plannu mwy o flodau. </a:t>
            </a:r>
          </a:p>
        </p:txBody>
      </p:sp>
      <p:pic>
        <p:nvPicPr>
          <p:cNvPr id="1026" name="Picture 2" descr="Fortune Teller Template Hand Drawn Cartoon Flat Illustration with ...">
            <a:extLst>
              <a:ext uri="{FF2B5EF4-FFF2-40B4-BE49-F238E27FC236}">
                <a16:creationId xmlns:a16="http://schemas.microsoft.com/office/drawing/2014/main" id="{B9853D37-529C-6B78-0C55-0EEC36814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4235" y="4279358"/>
            <a:ext cx="3664418" cy="257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F6881B0F-94CF-69C6-C742-2DB21CBB1B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7765838"/>
              </p:ext>
            </p:extLst>
          </p:nvPr>
        </p:nvGraphicFramePr>
        <p:xfrm>
          <a:off x="6494518" y="1046162"/>
          <a:ext cx="402385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 descr="Clipart Listening Ears - Clip Art Listening Ears , Free Transparent ...">
            <a:extLst>
              <a:ext uri="{FF2B5EF4-FFF2-40B4-BE49-F238E27FC236}">
                <a16:creationId xmlns:a16="http://schemas.microsoft.com/office/drawing/2014/main" id="{5404A4F8-966F-14E5-E95C-A01C5941AF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401" b="94203" l="10000" r="90000">
                        <a14:foregroundMark x1="67000" y1="6401" x2="67000" y2="6401"/>
                        <a14:foregroundMark x1="44444" y1="89855" x2="44444" y2="89855"/>
                        <a14:foregroundMark x1="44778" y1="94203" x2="44778" y2="942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364537" y="226783"/>
            <a:ext cx="655705" cy="58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Free Book Clipart, Transparent Book Images and Book png Files">
            <a:extLst>
              <a:ext uri="{FF2B5EF4-FFF2-40B4-BE49-F238E27FC236}">
                <a16:creationId xmlns:a16="http://schemas.microsoft.com/office/drawing/2014/main" id="{B06543F3-C0D7-133D-9E05-1D3852936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2726" y="195581"/>
            <a:ext cx="715644" cy="715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Lateral Canthotomy Pre-brief - Disease, HD Png Download - vhv">
            <a:extLst>
              <a:ext uri="{FF2B5EF4-FFF2-40B4-BE49-F238E27FC236}">
                <a16:creationId xmlns:a16="http://schemas.microsoft.com/office/drawing/2014/main" id="{E39A583B-CD9E-C070-1503-CCC3E3635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742" b="91129" l="10000" r="90000">
                        <a14:foregroundMark x1="57558" y1="7742" x2="57558" y2="7742"/>
                        <a14:foregroundMark x1="26047" y1="54194" x2="26047" y2="54194"/>
                        <a14:foregroundMark x1="23256" y1="64355" x2="23256" y2="64355"/>
                        <a14:foregroundMark x1="25116" y1="76774" x2="25116" y2="76774"/>
                        <a14:foregroundMark x1="64884" y1="91129" x2="64884" y2="911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8370" y="196649"/>
            <a:ext cx="895361" cy="64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7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4511</TotalTime>
  <Words>763</Words>
  <Application>Microsoft Office PowerPoint</Application>
  <PresentationFormat>Widescreen</PresentationFormat>
  <Paragraphs>207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Comic Sans MS</vt:lpstr>
      <vt:lpstr>Sassoon Primary</vt:lpstr>
      <vt:lpstr>Office Theme</vt:lpstr>
      <vt:lpstr>PowerPoint Presentation</vt:lpstr>
      <vt:lpstr>PowerPoint Presentation</vt:lpstr>
      <vt:lpstr>PowerPoint Presentation</vt:lpstr>
      <vt:lpstr>Dril 1</vt:lpstr>
      <vt:lpstr>Dril 2 - Geirfa Newydd</vt:lpstr>
      <vt:lpstr>Edrychwch…</vt:lpstr>
      <vt:lpstr>Gweithgaredd Didoli</vt:lpstr>
      <vt:lpstr>PowerPoint Presentation</vt:lpstr>
      <vt:lpstr>PowerPoint Presentation</vt:lpstr>
      <vt:lpstr>Nawr, eich tro chi...</vt:lpstr>
      <vt:lpstr>PowerPoint Presentation</vt:lpstr>
      <vt:lpstr>Gêm Cof</vt:lpstr>
      <vt:lpstr>Darllen fy meddwl…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Powell (0900030)</dc:creator>
  <cp:lastModifiedBy>Sarah Powell (0900030)</cp:lastModifiedBy>
  <cp:revision>58</cp:revision>
  <dcterms:created xsi:type="dcterms:W3CDTF">2025-03-12T14:36:04Z</dcterms:created>
  <dcterms:modified xsi:type="dcterms:W3CDTF">2025-03-26T22:11:42Z</dcterms:modified>
</cp:coreProperties>
</file>