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61450" autoAdjust="0"/>
  </p:normalViewPr>
  <p:slideViewPr>
    <p:cSldViewPr snapToGrid="0">
      <p:cViewPr varScale="1">
        <p:scale>
          <a:sx n="71" d="100"/>
          <a:sy n="71" d="100"/>
        </p:scale>
        <p:origin x="13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D125FB-6EE2-4151-A399-87C73DBDBA15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A73A8D-7894-4852-B453-1BE6B76121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854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A73A8D-7894-4852-B453-1BE6B76121F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1199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A73A8D-7894-4852-B453-1BE6B76121F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7083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A73A8D-7894-4852-B453-1BE6B76121F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9944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A73A8D-7894-4852-B453-1BE6B76121F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846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A73A8D-7894-4852-B453-1BE6B76121F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4979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A73A8D-7894-4852-B453-1BE6B76121F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54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957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873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855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53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936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16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0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111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749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626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F004EB-386A-419E-8D39-3ABE46A87CA6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22D245-CD03-410C-97DC-0A20DE78D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4080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2k1iRD2f-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Socio-Cultural Perspectives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Social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667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become familiar with the concepts relating to the Class system in Britain</a:t>
            </a:r>
          </a:p>
          <a:p>
            <a:r>
              <a:rPr lang="en-GB" dirty="0" smtClean="0"/>
              <a:t>To think about own circumstances and experiences.</a:t>
            </a:r>
          </a:p>
          <a:p>
            <a:r>
              <a:rPr lang="en-GB" dirty="0" smtClean="0"/>
              <a:t>To consider how the Class system can have an impact within the Counselling room.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434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class system in Britain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</a:p>
          <a:p>
            <a:endParaRPr lang="en-GB" dirty="0" smtClean="0"/>
          </a:p>
          <a:p>
            <a:r>
              <a:rPr lang="en-GB" dirty="0" smtClean="0">
                <a:hlinkClick r:id="rId3"/>
              </a:rPr>
              <a:t>Video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are your thoughts and experiences relating to the class system in Britain?</a:t>
            </a:r>
          </a:p>
          <a:p>
            <a:r>
              <a:rPr lang="en-GB" dirty="0" smtClean="0"/>
              <a:t>What about the twenty first century?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014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measure class?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Occupation</a:t>
            </a:r>
          </a:p>
          <a:p>
            <a:pPr lvl="1"/>
            <a:r>
              <a:rPr lang="en-GB" dirty="0" smtClean="0"/>
              <a:t>Income</a:t>
            </a:r>
          </a:p>
          <a:p>
            <a:pPr lvl="1"/>
            <a:r>
              <a:rPr lang="en-GB" dirty="0" smtClean="0"/>
              <a:t>Acquired wealth</a:t>
            </a:r>
          </a:p>
          <a:p>
            <a:pPr lvl="1"/>
            <a:r>
              <a:rPr lang="en-GB" dirty="0" smtClean="0"/>
              <a:t>Vulnerability to poverty</a:t>
            </a:r>
          </a:p>
          <a:p>
            <a:pPr lvl="1"/>
            <a:endParaRPr lang="en-GB" dirty="0"/>
          </a:p>
          <a:p>
            <a:r>
              <a:rPr lang="en-GB" dirty="0" smtClean="0"/>
              <a:t>Social Dimensions of Class</a:t>
            </a:r>
          </a:p>
          <a:p>
            <a:pPr lvl="1"/>
            <a:r>
              <a:rPr lang="en-GB" dirty="0" smtClean="0"/>
              <a:t>Family background</a:t>
            </a:r>
          </a:p>
          <a:p>
            <a:pPr lvl="1"/>
            <a:r>
              <a:rPr lang="en-GB" dirty="0" smtClean="0"/>
              <a:t>Accent</a:t>
            </a:r>
          </a:p>
          <a:p>
            <a:pPr lvl="1"/>
            <a:r>
              <a:rPr lang="en-GB" dirty="0" smtClean="0"/>
              <a:t>Education</a:t>
            </a:r>
          </a:p>
          <a:p>
            <a:pPr lvl="1"/>
            <a:r>
              <a:rPr lang="en-GB" dirty="0" smtClean="0"/>
              <a:t>Dress </a:t>
            </a:r>
          </a:p>
          <a:p>
            <a:pPr lvl="1"/>
            <a:r>
              <a:rPr lang="en-GB" dirty="0" smtClean="0"/>
              <a:t>Housing </a:t>
            </a:r>
          </a:p>
          <a:p>
            <a:pPr lvl="1"/>
            <a:r>
              <a:rPr lang="en-GB" dirty="0" smtClean="0"/>
              <a:t>lifestyle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72" y="2353235"/>
            <a:ext cx="4939344" cy="36127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78566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and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Economic</a:t>
            </a:r>
          </a:p>
          <a:p>
            <a:pPr lvl="1"/>
            <a:r>
              <a:rPr lang="en-GB" dirty="0" smtClean="0"/>
              <a:t>Income and Wealth</a:t>
            </a:r>
          </a:p>
          <a:p>
            <a:r>
              <a:rPr lang="en-GB" dirty="0" smtClean="0"/>
              <a:t>Social</a:t>
            </a:r>
          </a:p>
          <a:p>
            <a:pPr lvl="1"/>
            <a:r>
              <a:rPr lang="en-GB" dirty="0" smtClean="0"/>
              <a:t>Networks and group membership</a:t>
            </a:r>
          </a:p>
          <a:p>
            <a:r>
              <a:rPr lang="en-GB" dirty="0" smtClean="0"/>
              <a:t>Cultural</a:t>
            </a:r>
          </a:p>
          <a:p>
            <a:pPr lvl="1"/>
            <a:r>
              <a:rPr lang="en-GB" dirty="0" smtClean="0"/>
              <a:t>Ownership of valued knowledge and know-how</a:t>
            </a:r>
          </a:p>
          <a:p>
            <a:r>
              <a:rPr lang="en-GB" dirty="0" smtClean="0"/>
              <a:t>Symbolic Capital</a:t>
            </a:r>
          </a:p>
          <a:p>
            <a:endParaRPr lang="en-GB" dirty="0"/>
          </a:p>
          <a:p>
            <a:r>
              <a:rPr lang="en-GB" dirty="0" smtClean="0"/>
              <a:t>(Bourdieu, 1987)</a:t>
            </a:r>
          </a:p>
        </p:txBody>
      </p:sp>
    </p:spTree>
    <p:extLst>
      <p:ext uri="{BB962C8B-B14F-4D97-AF65-F5344CB8AC3E}">
        <p14:creationId xmlns:p14="http://schemas.microsoft.com/office/powerpoint/2010/main" val="4233754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Contemporary Ideas: Seven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Wealthy Elite</a:t>
            </a:r>
            <a:endParaRPr lang="en-GB" dirty="0"/>
          </a:p>
          <a:p>
            <a:r>
              <a:rPr lang="en-GB" dirty="0" smtClean="0"/>
              <a:t>Established Middle Class</a:t>
            </a:r>
          </a:p>
          <a:p>
            <a:r>
              <a:rPr lang="en-GB" dirty="0" smtClean="0"/>
              <a:t>Technical Middle Class</a:t>
            </a:r>
          </a:p>
          <a:p>
            <a:r>
              <a:rPr lang="en-GB" dirty="0" smtClean="0"/>
              <a:t>New Affluent Workers</a:t>
            </a:r>
          </a:p>
          <a:p>
            <a:r>
              <a:rPr lang="en-GB" dirty="0" smtClean="0"/>
              <a:t>Traditional Working Class</a:t>
            </a:r>
          </a:p>
          <a:p>
            <a:r>
              <a:rPr lang="en-GB" dirty="0" smtClean="0"/>
              <a:t>Emerging Sector Workers: the precariat</a:t>
            </a:r>
          </a:p>
          <a:p>
            <a:endParaRPr lang="en-GB" dirty="0"/>
          </a:p>
          <a:p>
            <a:r>
              <a:rPr lang="en-GB" dirty="0" smtClean="0"/>
              <a:t>Thoughts?</a:t>
            </a:r>
          </a:p>
        </p:txBody>
      </p:sp>
    </p:spTree>
    <p:extLst>
      <p:ext uri="{BB962C8B-B14F-4D97-AF65-F5344CB8AC3E}">
        <p14:creationId xmlns:p14="http://schemas.microsoft.com/office/powerpoint/2010/main" val="1046851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4329" y="860201"/>
            <a:ext cx="8498542" cy="5400686"/>
          </a:xfrm>
        </p:spPr>
      </p:pic>
    </p:spTree>
    <p:extLst>
      <p:ext uri="{BB962C8B-B14F-4D97-AF65-F5344CB8AC3E}">
        <p14:creationId xmlns:p14="http://schemas.microsoft.com/office/powerpoint/2010/main" val="6877525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impact does class have on self esteem and self respect?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167245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wealth of the top 10% of the population is almost ten times as high as the lowest 10%</a:t>
            </a:r>
          </a:p>
          <a:p>
            <a:r>
              <a:rPr lang="en-GB" dirty="0" smtClean="0"/>
              <a:t>Between 2012 and 2014 45% of the nation’s wealth was held by the top 10% richest households.</a:t>
            </a:r>
          </a:p>
          <a:p>
            <a:r>
              <a:rPr lang="en-GB" dirty="0" smtClean="0"/>
              <a:t>The poorest half only owned 8.7%</a:t>
            </a:r>
          </a:p>
          <a:p>
            <a:endParaRPr lang="en-GB" dirty="0"/>
          </a:p>
          <a:p>
            <a:r>
              <a:rPr lang="en-GB" dirty="0" smtClean="0"/>
              <a:t>What repercussions might this have?</a:t>
            </a:r>
          </a:p>
          <a:p>
            <a:endParaRPr lang="en-GB" dirty="0"/>
          </a:p>
          <a:p>
            <a:r>
              <a:rPr lang="en-GB" dirty="0" smtClean="0"/>
              <a:t>(Office for National Statistics,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594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wealthiest populations have better health compared to those with low incomes, who are vulnerable to poverty.</a:t>
            </a:r>
          </a:p>
          <a:p>
            <a:endParaRPr lang="en-GB" dirty="0"/>
          </a:p>
          <a:p>
            <a:r>
              <a:rPr lang="en-GB" dirty="0" smtClean="0"/>
              <a:t>Evidence is continuing to grow demonstrating the links between low income and poor mental health.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8529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this relate to counselling?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40623672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therapy out of touch with working class people?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6601583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Thoughts?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35231659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</TotalTime>
  <Words>283</Words>
  <Application>Microsoft Office PowerPoint</Application>
  <PresentationFormat>Widescreen</PresentationFormat>
  <Paragraphs>68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Socio-Cultural Perspectives</vt:lpstr>
      <vt:lpstr>Aims</vt:lpstr>
      <vt:lpstr>The class system in Britain</vt:lpstr>
      <vt:lpstr>How do we measure class?</vt:lpstr>
      <vt:lpstr>Class and Capital</vt:lpstr>
      <vt:lpstr>Contemporary Ideas: Seven Classes</vt:lpstr>
      <vt:lpstr>PowerPoint Presentation</vt:lpstr>
      <vt:lpstr>What impact does class have on self esteem and self respect?</vt:lpstr>
      <vt:lpstr>Statistics</vt:lpstr>
      <vt:lpstr>Health</vt:lpstr>
      <vt:lpstr>How does this relate to counselling?</vt:lpstr>
      <vt:lpstr>Is therapy out of touch with working class people?</vt:lpstr>
      <vt:lpstr>Thoughts?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Socio-Cultural Perspectives</dc:title>
  <dc:creator>Catherine Slade</dc:creator>
  <cp:lastModifiedBy>Catherine Slade</cp:lastModifiedBy>
  <cp:revision>2</cp:revision>
  <dcterms:created xsi:type="dcterms:W3CDTF">2018-02-26T10:38:07Z</dcterms:created>
  <dcterms:modified xsi:type="dcterms:W3CDTF">2018-02-26T11:41:30Z</dcterms:modified>
</cp:coreProperties>
</file>