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aiya Nawaz (2505429)" userId="4d9da48d-904b-48d4-b7c8-def7448db883" providerId="ADAL" clId="{157C2575-9E1D-4A68-A279-84BE1691D9BF}"/>
    <pc:docChg chg="addSld modSld">
      <pc:chgData name="Sumaiya Nawaz (2505429)" userId="4d9da48d-904b-48d4-b7c8-def7448db883" providerId="ADAL" clId="{157C2575-9E1D-4A68-A279-84BE1691D9BF}" dt="2026-06-16T20:47:15.476" v="19" actId="14100"/>
      <pc:docMkLst>
        <pc:docMk/>
      </pc:docMkLst>
      <pc:sldChg chg="modSp new mod">
        <pc:chgData name="Sumaiya Nawaz (2505429)" userId="4d9da48d-904b-48d4-b7c8-def7448db883" providerId="ADAL" clId="{157C2575-9E1D-4A68-A279-84BE1691D9BF}" dt="2026-06-16T20:47:15.476" v="19" actId="14100"/>
        <pc:sldMkLst>
          <pc:docMk/>
          <pc:sldMk cId="2033361865" sldId="265"/>
        </pc:sldMkLst>
        <pc:spChg chg="mod">
          <ac:chgData name="Sumaiya Nawaz (2505429)" userId="4d9da48d-904b-48d4-b7c8-def7448db883" providerId="ADAL" clId="{157C2575-9E1D-4A68-A279-84BE1691D9BF}" dt="2026-06-16T20:42:59.524" v="11" actId="115"/>
          <ac:spMkLst>
            <pc:docMk/>
            <pc:sldMk cId="2033361865" sldId="265"/>
            <ac:spMk id="2" creationId="{446F7FE7-3913-F167-52EC-4ECF24D15EE7}"/>
          </ac:spMkLst>
        </pc:spChg>
        <pc:spChg chg="mod">
          <ac:chgData name="Sumaiya Nawaz (2505429)" userId="4d9da48d-904b-48d4-b7c8-def7448db883" providerId="ADAL" clId="{157C2575-9E1D-4A68-A279-84BE1691D9BF}" dt="2026-06-16T20:47:15.476" v="19" actId="14100"/>
          <ac:spMkLst>
            <pc:docMk/>
            <pc:sldMk cId="2033361865" sldId="265"/>
            <ac:spMk id="3" creationId="{FD57052E-CFAC-152E-850E-3BF91EBCE8C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AC7E2-8E1C-7224-01CD-2DFED1EFB87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C7364C9-596C-FF93-AAB4-F84A729429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26CB104-90FF-6B5D-6AF8-9E50E779218A}"/>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5" name="Footer Placeholder 4">
            <a:extLst>
              <a:ext uri="{FF2B5EF4-FFF2-40B4-BE49-F238E27FC236}">
                <a16:creationId xmlns:a16="http://schemas.microsoft.com/office/drawing/2014/main" id="{B3F46BE6-13AE-0879-FED6-37FF3A104F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E57CAE-91D6-C5D1-EF5C-9D599886F43A}"/>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1504596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23775-1CCF-87F1-74B0-1BF978DB55F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E8E8FA-0F63-F93E-514E-8BFA0AE71F3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B46862-FF9B-2D15-39F6-83553BFE764E}"/>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5" name="Footer Placeholder 4">
            <a:extLst>
              <a:ext uri="{FF2B5EF4-FFF2-40B4-BE49-F238E27FC236}">
                <a16:creationId xmlns:a16="http://schemas.microsoft.com/office/drawing/2014/main" id="{1E05D457-E57A-903E-76FD-EFD6A2D066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439993-7330-CCC6-6FB7-4B09251C7339}"/>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2648097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48C0-9B2B-3966-7BE4-E0E0ABFE59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B99B2BD-4778-11DF-469D-C16F60F93B0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F2D86A7-1F7B-4CEF-53B8-80562DE2D504}"/>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5" name="Footer Placeholder 4">
            <a:extLst>
              <a:ext uri="{FF2B5EF4-FFF2-40B4-BE49-F238E27FC236}">
                <a16:creationId xmlns:a16="http://schemas.microsoft.com/office/drawing/2014/main" id="{CE213EBE-600C-57A2-4D53-FC2CC5D053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585DA9-2300-29C6-97F5-16EA82CC3170}"/>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1601964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D7E6D-B70F-5712-D8D9-B1A209243F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BE344C-86A0-A424-E7A5-5C522141065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D1BB8E0-8E48-3CAA-2C66-3F816B8AAD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1CD6343-7E74-1853-1900-D4FB1E9B27AD}"/>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6" name="Footer Placeholder 5">
            <a:extLst>
              <a:ext uri="{FF2B5EF4-FFF2-40B4-BE49-F238E27FC236}">
                <a16:creationId xmlns:a16="http://schemas.microsoft.com/office/drawing/2014/main" id="{9FD2A7B5-5055-3D1C-5FEB-6D340F8095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95E860-C2A2-B345-FAAC-AA2807810E6B}"/>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328280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ED5A-A8BF-B60A-D8A8-7F848CBB86F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85D47F-1C67-7CD8-F8C4-52C7194C07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2A80D8C-F42B-7369-3AEC-512F213D272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71611C9-1441-B47B-9B5A-0E502F32D9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1B66CFD-CB10-A4A3-D077-ED8DE13CC41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033ADD2-0879-5D9B-DE0E-77E59308E684}"/>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8" name="Footer Placeholder 7">
            <a:extLst>
              <a:ext uri="{FF2B5EF4-FFF2-40B4-BE49-F238E27FC236}">
                <a16:creationId xmlns:a16="http://schemas.microsoft.com/office/drawing/2014/main" id="{7D2267D7-C5C9-399E-E781-9A4733C1554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D1762C2-095B-C27A-C2D3-B80D9B8E0A03}"/>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2128067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A3FB-9494-AA3B-4B21-518EEA5D5AF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4E766A4-DF27-497C-BC4A-2854810A6762}"/>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4" name="Footer Placeholder 3">
            <a:extLst>
              <a:ext uri="{FF2B5EF4-FFF2-40B4-BE49-F238E27FC236}">
                <a16:creationId xmlns:a16="http://schemas.microsoft.com/office/drawing/2014/main" id="{AE9F6C07-8847-2F97-4608-01668153FD4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22A5607-E1EB-DF7E-D7B2-27D33FE13BA6}"/>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305629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AFC0B2-A2FF-B109-FC0B-F0852426FCC3}"/>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3" name="Footer Placeholder 2">
            <a:extLst>
              <a:ext uri="{FF2B5EF4-FFF2-40B4-BE49-F238E27FC236}">
                <a16:creationId xmlns:a16="http://schemas.microsoft.com/office/drawing/2014/main" id="{7C15B0CD-1D3D-0374-D72F-0CE736545E7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52A0CE7-8EED-4CAF-1C3B-31796574B8CF}"/>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687559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C4541-7DE4-0133-4601-16FCA51540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722F3B-7B77-864B-01B9-A46167CA8B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D91DC51-B477-A011-A508-389341D1FE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21FA8E-3EB0-DA5A-E371-97440B089D25}"/>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6" name="Footer Placeholder 5">
            <a:extLst>
              <a:ext uri="{FF2B5EF4-FFF2-40B4-BE49-F238E27FC236}">
                <a16:creationId xmlns:a16="http://schemas.microsoft.com/office/drawing/2014/main" id="{2ADB8C21-4139-4238-6994-AC8E59AD7E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37A61A-8294-A315-104C-2D0C23156A61}"/>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1361137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63469-7650-3E17-32FF-50347B790F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5380F63-060E-50F5-5E46-77B9A30956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C55C92C-13F1-56C8-17CE-4BF57F0C5B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558962-61B5-4A47-6BD4-0960D9059E6E}"/>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6" name="Footer Placeholder 5">
            <a:extLst>
              <a:ext uri="{FF2B5EF4-FFF2-40B4-BE49-F238E27FC236}">
                <a16:creationId xmlns:a16="http://schemas.microsoft.com/office/drawing/2014/main" id="{C65BDB58-5DEF-D0C6-F6EC-93FEB64CF1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A2839B-7865-AF07-ED92-B1022530B5D9}"/>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4195975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6EC8F-9C92-9317-914C-4560BB3966C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ECCF8F7-9C18-B36F-B381-20A96532AEF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2B3935-7351-C9B0-773C-E4EE953F47FE}"/>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5" name="Footer Placeholder 4">
            <a:extLst>
              <a:ext uri="{FF2B5EF4-FFF2-40B4-BE49-F238E27FC236}">
                <a16:creationId xmlns:a16="http://schemas.microsoft.com/office/drawing/2014/main" id="{4FF9DF7A-04A3-4B54-0F2C-A95D8AEEA7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4268BC-8969-B545-C01D-64B2F707A778}"/>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1886184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86D737-AAA0-63EF-3557-11AE5CFF379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2EE9D6-3CED-DD43-F98D-1D9345B2109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85D9AB-DE6C-B31E-0D16-33EADD1C7592}"/>
              </a:ext>
            </a:extLst>
          </p:cNvPr>
          <p:cNvSpPr>
            <a:spLocks noGrp="1"/>
          </p:cNvSpPr>
          <p:nvPr>
            <p:ph type="dt" sz="half" idx="10"/>
          </p:nvPr>
        </p:nvSpPr>
        <p:spPr/>
        <p:txBody>
          <a:bodyPr/>
          <a:lstStyle/>
          <a:p>
            <a:fld id="{4DBA5DA0-DF3C-9D43-9D49-52BD8B8711C8}" type="datetimeFigureOut">
              <a:rPr lang="en-US" smtClean="0"/>
              <a:t>6/16/26</a:t>
            </a:fld>
            <a:endParaRPr lang="en-US"/>
          </a:p>
        </p:txBody>
      </p:sp>
      <p:sp>
        <p:nvSpPr>
          <p:cNvPr id="5" name="Footer Placeholder 4">
            <a:extLst>
              <a:ext uri="{FF2B5EF4-FFF2-40B4-BE49-F238E27FC236}">
                <a16:creationId xmlns:a16="http://schemas.microsoft.com/office/drawing/2014/main" id="{D4AB6707-721C-6A0B-A44D-4D2B61B9B0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A1E356-3325-7C21-AD42-90A55B456518}"/>
              </a:ext>
            </a:extLst>
          </p:cNvPr>
          <p:cNvSpPr>
            <a:spLocks noGrp="1"/>
          </p:cNvSpPr>
          <p:nvPr>
            <p:ph type="sldNum" sz="quarter" idx="12"/>
          </p:nvPr>
        </p:nvSpPr>
        <p:spPr/>
        <p:txBody>
          <a:bodyPr/>
          <a:lstStyle/>
          <a:p>
            <a:fld id="{F297B1A1-DA91-5D4F-AB77-F65A94C9501D}" type="slidenum">
              <a:rPr lang="en-US" smtClean="0"/>
              <a:t>‹#›</a:t>
            </a:fld>
            <a:endParaRPr lang="en-US"/>
          </a:p>
        </p:txBody>
      </p:sp>
    </p:spTree>
    <p:extLst>
      <p:ext uri="{BB962C8B-B14F-4D97-AF65-F5344CB8AC3E}">
        <p14:creationId xmlns:p14="http://schemas.microsoft.com/office/powerpoint/2010/main" val="2083899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4F5738-9CA0-1AC2-B77A-E8B44F555E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ADD5EA-4045-3377-6AC6-2E2DD5AEEF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D04DC4-301A-334D-9B53-CF57A07A68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DBA5DA0-DF3C-9D43-9D49-52BD8B8711C8}" type="datetimeFigureOut">
              <a:rPr lang="en-US" smtClean="0"/>
              <a:t>6/16/26</a:t>
            </a:fld>
            <a:endParaRPr lang="en-US"/>
          </a:p>
        </p:txBody>
      </p:sp>
      <p:sp>
        <p:nvSpPr>
          <p:cNvPr id="5" name="Footer Placeholder 4">
            <a:extLst>
              <a:ext uri="{FF2B5EF4-FFF2-40B4-BE49-F238E27FC236}">
                <a16:creationId xmlns:a16="http://schemas.microsoft.com/office/drawing/2014/main" id="{6F792A38-237A-1631-4771-F7ED524799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C0C6CA1-F8FB-89E2-7944-483A41534F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97B1A1-DA91-5D4F-AB77-F65A94C9501D}" type="slidenum">
              <a:rPr lang="en-US" smtClean="0"/>
              <a:t>‹#›</a:t>
            </a:fld>
            <a:endParaRPr lang="en-US"/>
          </a:p>
        </p:txBody>
      </p:sp>
    </p:spTree>
    <p:extLst>
      <p:ext uri="{BB962C8B-B14F-4D97-AF65-F5344CB8AC3E}">
        <p14:creationId xmlns:p14="http://schemas.microsoft.com/office/powerpoint/2010/main" val="3585750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CC262-5C9E-E4B0-C74A-ECC42F97AA29}"/>
              </a:ext>
            </a:extLst>
          </p:cNvPr>
          <p:cNvSpPr>
            <a:spLocks noGrp="1"/>
          </p:cNvSpPr>
          <p:nvPr>
            <p:ph type="ctrTitle"/>
          </p:nvPr>
        </p:nvSpPr>
        <p:spPr>
          <a:xfrm>
            <a:off x="1524000" y="2461604"/>
            <a:ext cx="9302436" cy="967396"/>
          </a:xfrm>
        </p:spPr>
        <p:txBody>
          <a:bodyPr>
            <a:normAutofit fontScale="90000"/>
          </a:bodyPr>
          <a:lstStyle/>
          <a:p>
            <a:r>
              <a:rPr lang="en-US" b="1" u="sng" dirty="0"/>
              <a:t>Understanding Isaac’s Development: An Attachment Theory Approach</a:t>
            </a:r>
          </a:p>
        </p:txBody>
      </p:sp>
      <p:sp>
        <p:nvSpPr>
          <p:cNvPr id="3" name="Subtitle 2">
            <a:extLst>
              <a:ext uri="{FF2B5EF4-FFF2-40B4-BE49-F238E27FC236}">
                <a16:creationId xmlns:a16="http://schemas.microsoft.com/office/drawing/2014/main" id="{6EEFEF62-6776-15D9-66E6-6E89BFABCEF0}"/>
              </a:ext>
            </a:extLst>
          </p:cNvPr>
          <p:cNvSpPr>
            <a:spLocks noGrp="1"/>
          </p:cNvSpPr>
          <p:nvPr>
            <p:ph type="subTitle" idx="1"/>
          </p:nvPr>
        </p:nvSpPr>
        <p:spPr/>
        <p:txBody>
          <a:bodyPr/>
          <a:lstStyle/>
          <a:p>
            <a:r>
              <a:rPr lang="en-US" dirty="0"/>
              <a:t>Multi-Agency Early Help Plan | Trainee Early Years Support WorkerChildren’s Centre, London</a:t>
            </a:r>
            <a:endParaRPr lang="en-GB" dirty="0"/>
          </a:p>
          <a:p>
            <a:r>
              <a:rPr lang="en-US" dirty="0"/>
              <a:t>Based on </a:t>
            </a:r>
            <a:r>
              <a:rPr lang="en-US" dirty="0" err="1"/>
              <a:t>Bowlby’s</a:t>
            </a:r>
            <a:r>
              <a:rPr lang="en-US" dirty="0"/>
              <a:t> Attachment Theory (1969; 1982)</a:t>
            </a:r>
          </a:p>
        </p:txBody>
      </p:sp>
    </p:spTree>
    <p:extLst>
      <p:ext uri="{BB962C8B-B14F-4D97-AF65-F5344CB8AC3E}">
        <p14:creationId xmlns:p14="http://schemas.microsoft.com/office/powerpoint/2010/main" val="136401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24638A-88AA-8919-F1B6-237C512EB46C}"/>
              </a:ext>
            </a:extLst>
          </p:cNvPr>
          <p:cNvSpPr>
            <a:spLocks noGrp="1"/>
          </p:cNvSpPr>
          <p:nvPr>
            <p:ph idx="1"/>
          </p:nvPr>
        </p:nvSpPr>
        <p:spPr>
          <a:xfrm>
            <a:off x="767030" y="804752"/>
            <a:ext cx="10586770" cy="5372211"/>
          </a:xfrm>
        </p:spPr>
        <p:txBody>
          <a:bodyPr>
            <a:normAutofit lnSpcReduction="10000"/>
          </a:bodyPr>
          <a:lstStyle/>
          <a:p>
            <a:r>
              <a:rPr lang="en-US" dirty="0"/>
              <a:t>This presentation aims to anal</a:t>
            </a:r>
            <a:r>
              <a:rPr lang="en-GB" dirty="0" err="1"/>
              <a:t>yze</a:t>
            </a:r>
            <a:r>
              <a:rPr lang="en-US" dirty="0"/>
              <a:t> Isaac’s development using a lifespan development theory and propose a practical, evidence-based support plan. Isaac is a four-year-old boy who lives with his mother, a single parent experiencing post-natal depression, low confidence, and limited social support. The family recently moved to London, and Isaac has experienced disrupted childcare arrangements over the past two years. Observations show he is quiet and withdrawn during play, becomes distressed when separated from his mother, has delays in language development, and finds it difficult to join group activities. His mother also reports he struggles with sleep, is very clingy, and rarely plays independently at home. </a:t>
            </a:r>
            <a:r>
              <a:rPr lang="en-US" dirty="0" err="1"/>
              <a:t>Bowlby’s</a:t>
            </a:r>
            <a:r>
              <a:rPr lang="en-US" dirty="0"/>
              <a:t> Attachment Theory has been selected as the framework for this analysis, as it directly focuses on how early relationships and caregiving shape emotional, social, and cognitive growth (</a:t>
            </a:r>
            <a:r>
              <a:rPr lang="en-US" dirty="0" err="1"/>
              <a:t>Bowlby</a:t>
            </a:r>
            <a:r>
              <a:rPr lang="en-US" dirty="0"/>
              <a:t>, 1969; Rutter, 2012).</a:t>
            </a:r>
          </a:p>
        </p:txBody>
      </p:sp>
    </p:spTree>
    <p:extLst>
      <p:ext uri="{BB962C8B-B14F-4D97-AF65-F5344CB8AC3E}">
        <p14:creationId xmlns:p14="http://schemas.microsoft.com/office/powerpoint/2010/main" val="814481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227D5-1253-29EF-C314-40EA7AF71533}"/>
              </a:ext>
            </a:extLst>
          </p:cNvPr>
          <p:cNvSpPr>
            <a:spLocks noGrp="1"/>
          </p:cNvSpPr>
          <p:nvPr>
            <p:ph type="title"/>
          </p:nvPr>
        </p:nvSpPr>
        <p:spPr>
          <a:xfrm>
            <a:off x="885301" y="278814"/>
            <a:ext cx="10515600" cy="1325563"/>
          </a:xfrm>
        </p:spPr>
        <p:txBody>
          <a:bodyPr/>
          <a:lstStyle/>
          <a:p>
            <a:r>
              <a:rPr lang="en-US" b="1" u="sng" dirty="0" err="1"/>
              <a:t>Bowlby’s</a:t>
            </a:r>
            <a:r>
              <a:rPr lang="en-US" b="1" u="sng" dirty="0"/>
              <a:t> Attachment Theory – Core Concepts</a:t>
            </a:r>
          </a:p>
        </p:txBody>
      </p:sp>
      <p:sp>
        <p:nvSpPr>
          <p:cNvPr id="3" name="Content Placeholder 2">
            <a:extLst>
              <a:ext uri="{FF2B5EF4-FFF2-40B4-BE49-F238E27FC236}">
                <a16:creationId xmlns:a16="http://schemas.microsoft.com/office/drawing/2014/main" id="{DB4BE365-2BDD-AF31-E5D1-FCC82E432EFE}"/>
              </a:ext>
            </a:extLst>
          </p:cNvPr>
          <p:cNvSpPr>
            <a:spLocks noGrp="1"/>
          </p:cNvSpPr>
          <p:nvPr>
            <p:ph idx="1"/>
          </p:nvPr>
        </p:nvSpPr>
        <p:spPr>
          <a:xfrm>
            <a:off x="838199" y="1604377"/>
            <a:ext cx="10818137" cy="4572586"/>
          </a:xfrm>
        </p:spPr>
        <p:txBody>
          <a:bodyPr>
            <a:normAutofit fontScale="92500" lnSpcReduction="10000"/>
          </a:bodyPr>
          <a:lstStyle/>
          <a:p>
            <a:r>
              <a:rPr lang="en-US" dirty="0" err="1"/>
              <a:t>Bowlby’s</a:t>
            </a:r>
            <a:r>
              <a:rPr lang="en-US" dirty="0"/>
              <a:t> theory proposes that forming emotional bonds is an innate biological system designed to ensure survival, not just a learned habit. Key concepts include the ‘secure base’, where a consistent caregiver provides safety so the child feels confident to explore, and the ‘safe haven’, where the child returns for comfort when distressed. Through repeated interactions, children develop an Internal Working Model (IWM), a mental framework that shapes their expectations of themselves, other people, and relationships throughout life. </a:t>
            </a:r>
            <a:r>
              <a:rPr lang="en-US" dirty="0" err="1"/>
              <a:t>Bowlby</a:t>
            </a:r>
            <a:r>
              <a:rPr lang="en-US" dirty="0"/>
              <a:t> identified the first two to three years as a sensitive period for attachment formation, though later research confirms development remains responsive to change (</a:t>
            </a:r>
            <a:r>
              <a:rPr lang="en-US" dirty="0" err="1"/>
              <a:t>Bowlby</a:t>
            </a:r>
            <a:r>
              <a:rPr lang="en-US" dirty="0"/>
              <a:t>, 1969; 1982). Ainsworth (1978) expanded this work by describing different attachment styles: secure, insecure-avoidant, insecure-ambivalent, and </a:t>
            </a:r>
            <a:r>
              <a:rPr lang="en-US" dirty="0" err="1"/>
              <a:t>disorganised</a:t>
            </a:r>
            <a:r>
              <a:rPr lang="en-US" dirty="0"/>
              <a:t>, all of which influence how children behave and learn.</a:t>
            </a:r>
          </a:p>
        </p:txBody>
      </p:sp>
    </p:spTree>
    <p:extLst>
      <p:ext uri="{BB962C8B-B14F-4D97-AF65-F5344CB8AC3E}">
        <p14:creationId xmlns:p14="http://schemas.microsoft.com/office/powerpoint/2010/main" val="216927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968A-E0AA-2501-47A8-D562EFF869BE}"/>
              </a:ext>
            </a:extLst>
          </p:cNvPr>
          <p:cNvSpPr>
            <a:spLocks noGrp="1"/>
          </p:cNvSpPr>
          <p:nvPr>
            <p:ph type="title"/>
          </p:nvPr>
        </p:nvSpPr>
        <p:spPr/>
        <p:txBody>
          <a:bodyPr/>
          <a:lstStyle/>
          <a:p>
            <a:r>
              <a:rPr lang="en-US" b="1" u="sng" dirty="0"/>
              <a:t>Why This Theory Is Appropriate</a:t>
            </a:r>
          </a:p>
        </p:txBody>
      </p:sp>
      <p:sp>
        <p:nvSpPr>
          <p:cNvPr id="3" name="Content Placeholder 2">
            <a:extLst>
              <a:ext uri="{FF2B5EF4-FFF2-40B4-BE49-F238E27FC236}">
                <a16:creationId xmlns:a16="http://schemas.microsoft.com/office/drawing/2014/main" id="{B902BDED-F8C4-D1FD-A837-CC43AB54F1C2}"/>
              </a:ext>
            </a:extLst>
          </p:cNvPr>
          <p:cNvSpPr>
            <a:spLocks noGrp="1"/>
          </p:cNvSpPr>
          <p:nvPr>
            <p:ph idx="1"/>
          </p:nvPr>
        </p:nvSpPr>
        <p:spPr/>
        <p:txBody>
          <a:bodyPr>
            <a:normAutofit fontScale="92500" lnSpcReduction="10000"/>
          </a:bodyPr>
          <a:lstStyle/>
          <a:p>
            <a:r>
              <a:rPr lang="en-US" dirty="0" err="1"/>
              <a:t>Bowlby’s</a:t>
            </a:r>
            <a:r>
              <a:rPr lang="en-US" dirty="0"/>
              <a:t> theory is highly relevant to Isaac’s situation because it explains how the quality and consistency of caregiving directly affect emotional and </a:t>
            </a:r>
            <a:r>
              <a:rPr lang="en-US" dirty="0" err="1"/>
              <a:t>behavioural</a:t>
            </a:r>
            <a:r>
              <a:rPr lang="en-US" dirty="0"/>
              <a:t> outcomes. It addresses the impact of maternal mental health, frequent changes in caregivers, and transitions such as moving home — all factors present in Isaac’s life. The theory also links attachment security to a child’s willingness to explore, communicate, and interact with others, which directly relates to his observed withdrawal and language delay. Research by Rutter (2012) supports this approach, confirming that while early experiences are influential, they do not determine a fixed outcome; supportive relationships can help improve development at any age. This makes the theory ideal for planning intervention in an early years setting.</a:t>
            </a:r>
          </a:p>
        </p:txBody>
      </p:sp>
    </p:spTree>
    <p:extLst>
      <p:ext uri="{BB962C8B-B14F-4D97-AF65-F5344CB8AC3E}">
        <p14:creationId xmlns:p14="http://schemas.microsoft.com/office/powerpoint/2010/main" val="1367380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98A6D-E768-D7D6-D55C-33850378A638}"/>
              </a:ext>
            </a:extLst>
          </p:cNvPr>
          <p:cNvSpPr>
            <a:spLocks noGrp="1"/>
          </p:cNvSpPr>
          <p:nvPr>
            <p:ph type="title"/>
          </p:nvPr>
        </p:nvSpPr>
        <p:spPr/>
        <p:txBody>
          <a:bodyPr/>
          <a:lstStyle/>
          <a:p>
            <a:r>
              <a:rPr lang="en-US" b="1" u="sng" dirty="0"/>
              <a:t>Application to Isaac’s Experiences</a:t>
            </a:r>
          </a:p>
        </p:txBody>
      </p:sp>
      <p:sp>
        <p:nvSpPr>
          <p:cNvPr id="3" name="Content Placeholder 2">
            <a:extLst>
              <a:ext uri="{FF2B5EF4-FFF2-40B4-BE49-F238E27FC236}">
                <a16:creationId xmlns:a16="http://schemas.microsoft.com/office/drawing/2014/main" id="{8EE2F1CF-71A9-CB33-4A66-8B34F48C9150}"/>
              </a:ext>
            </a:extLst>
          </p:cNvPr>
          <p:cNvSpPr>
            <a:spLocks noGrp="1"/>
          </p:cNvSpPr>
          <p:nvPr>
            <p:ph idx="1"/>
          </p:nvPr>
        </p:nvSpPr>
        <p:spPr/>
        <p:txBody>
          <a:bodyPr>
            <a:normAutofit fontScale="92500" lnSpcReduction="10000"/>
          </a:bodyPr>
          <a:lstStyle/>
          <a:p>
            <a:r>
              <a:rPr lang="en-US" dirty="0"/>
              <a:t>Isaac’s difficulties can be understood clearly through attachment theory. Disrupted childcare over two years means he has not had a consistent secure base, leading to anxiety, difficulty trusting new adults, and reluctance to explore his environment (</a:t>
            </a:r>
            <a:r>
              <a:rPr lang="en-US" dirty="0" err="1"/>
              <a:t>Bowlby</a:t>
            </a:r>
            <a:r>
              <a:rPr lang="en-US" dirty="0"/>
              <a:t>, 1973). His mother’s experience of post-natal depression may reduce her ability to respond sensitively and consistently to his cues, which can lead to an insecure-ambivalent attachment style — explaining why he is both clingy and easily distressed during separation (Rutter, 2012). Without the confidence that comes from secure attachment, Isaac avoids group activities and has fewer opportunities to </a:t>
            </a:r>
            <a:r>
              <a:rPr lang="en-US" dirty="0" err="1"/>
              <a:t>practise</a:t>
            </a:r>
            <a:r>
              <a:rPr lang="en-US" dirty="0"/>
              <a:t> communication, contributing to his language delay. These patterns also affect his sleep and independence, as he relies heavily on his mother to feel safe (Dozier and Bernard, 2017).</a:t>
            </a:r>
          </a:p>
        </p:txBody>
      </p:sp>
    </p:spTree>
    <p:extLst>
      <p:ext uri="{BB962C8B-B14F-4D97-AF65-F5344CB8AC3E}">
        <p14:creationId xmlns:p14="http://schemas.microsoft.com/office/powerpoint/2010/main" val="3461075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B44DE-05B0-D45B-8341-45F4D47F8868}"/>
              </a:ext>
            </a:extLst>
          </p:cNvPr>
          <p:cNvSpPr>
            <a:spLocks noGrp="1"/>
          </p:cNvSpPr>
          <p:nvPr>
            <p:ph type="title"/>
          </p:nvPr>
        </p:nvSpPr>
        <p:spPr/>
        <p:txBody>
          <a:bodyPr/>
          <a:lstStyle/>
          <a:p>
            <a:r>
              <a:rPr lang="en-US" b="1" u="sng" dirty="0"/>
              <a:t> Nature vs Nurture</a:t>
            </a:r>
          </a:p>
        </p:txBody>
      </p:sp>
      <p:sp>
        <p:nvSpPr>
          <p:cNvPr id="3" name="Content Placeholder 2">
            <a:extLst>
              <a:ext uri="{FF2B5EF4-FFF2-40B4-BE49-F238E27FC236}">
                <a16:creationId xmlns:a16="http://schemas.microsoft.com/office/drawing/2014/main" id="{5C72986F-5537-AB5D-D942-374DF2EBF1EB}"/>
              </a:ext>
            </a:extLst>
          </p:cNvPr>
          <p:cNvSpPr>
            <a:spLocks noGrp="1"/>
          </p:cNvSpPr>
          <p:nvPr>
            <p:ph idx="1"/>
          </p:nvPr>
        </p:nvSpPr>
        <p:spPr/>
        <p:txBody>
          <a:bodyPr>
            <a:normAutofit fontScale="92500" lnSpcReduction="10000"/>
          </a:bodyPr>
          <a:lstStyle/>
          <a:p>
            <a:r>
              <a:rPr lang="en-US" dirty="0"/>
              <a:t>Development is shaped by the interaction of both nature and nurture. From a biological perspective, Isaac is born with an innate attachment system and his own unique temperament, which may make him more sensitive to changes or stress. Early brain development is also affected by caregiving; prolonged stress from inconsistent care can influence the development of areas responsible for emotional regulation and language (Gerhardt, 2015). However, environmental factors play a critical role: the quality of care, maternal mental health, social support networks, and the recent move to London all act as key influences. As Rutter (2012) notes, biology provides the potential, but the environment determines how that potential develops — and negative early experiences do not lead to permanent difficulties if supportive care is provided.</a:t>
            </a:r>
          </a:p>
        </p:txBody>
      </p:sp>
    </p:spTree>
    <p:extLst>
      <p:ext uri="{BB962C8B-B14F-4D97-AF65-F5344CB8AC3E}">
        <p14:creationId xmlns:p14="http://schemas.microsoft.com/office/powerpoint/2010/main" val="2748668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005C7-827E-ECC0-6A4A-5B3CB61D8164}"/>
              </a:ext>
            </a:extLst>
          </p:cNvPr>
          <p:cNvSpPr>
            <a:spLocks noGrp="1"/>
          </p:cNvSpPr>
          <p:nvPr>
            <p:ph type="title"/>
          </p:nvPr>
        </p:nvSpPr>
        <p:spPr/>
        <p:txBody>
          <a:bodyPr/>
          <a:lstStyle/>
          <a:p>
            <a:r>
              <a:rPr lang="en-US" b="1" u="sng" dirty="0"/>
              <a:t>Theory-Informed Support Strategies</a:t>
            </a:r>
          </a:p>
        </p:txBody>
      </p:sp>
      <p:sp>
        <p:nvSpPr>
          <p:cNvPr id="3" name="Content Placeholder 2">
            <a:extLst>
              <a:ext uri="{FF2B5EF4-FFF2-40B4-BE49-F238E27FC236}">
                <a16:creationId xmlns:a16="http://schemas.microsoft.com/office/drawing/2014/main" id="{6D29D44C-11F6-C32B-DE42-7AED348135B8}"/>
              </a:ext>
            </a:extLst>
          </p:cNvPr>
          <p:cNvSpPr>
            <a:spLocks noGrp="1"/>
          </p:cNvSpPr>
          <p:nvPr>
            <p:ph idx="1"/>
          </p:nvPr>
        </p:nvSpPr>
        <p:spPr/>
        <p:txBody>
          <a:bodyPr>
            <a:normAutofit fontScale="92500" lnSpcReduction="10000"/>
          </a:bodyPr>
          <a:lstStyle/>
          <a:p>
            <a:r>
              <a:rPr lang="en-US" dirty="0"/>
              <a:t>All strategies are directly linked to attachment principles. First, we will introduce a key worker system, giving Isaac one consistent adult to build trust and form a secure base within the centre (</a:t>
            </a:r>
            <a:r>
              <a:rPr lang="en-US" dirty="0" err="1"/>
              <a:t>Bowlby</a:t>
            </a:r>
            <a:r>
              <a:rPr lang="en-US" dirty="0"/>
              <a:t>, 1988). Using approaches such as the Circle of Security will help his mother understand Isaac’s need for both safety and independence, supporting her to respond more sensitively (Powell et al., 2014). To support language development, staff will use responsive interaction techniques, commenting on his play and expanding his words to build communication confidence (Schaffer, 2004). Visual timetables and comfort objects will help reduce anxiety and ease transitions. We will also signpost Isaac’s mother to mental health support and peer groups, and work in partnership with health visitors, speech therapists, and other agencies to ensure coordinated care (Dozier and Bernard, 2017).</a:t>
            </a:r>
          </a:p>
        </p:txBody>
      </p:sp>
    </p:spTree>
    <p:extLst>
      <p:ext uri="{BB962C8B-B14F-4D97-AF65-F5344CB8AC3E}">
        <p14:creationId xmlns:p14="http://schemas.microsoft.com/office/powerpoint/2010/main" val="2320068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3634D-5B69-A0C0-8AC0-5EED39AF048D}"/>
              </a:ext>
            </a:extLst>
          </p:cNvPr>
          <p:cNvSpPr>
            <a:spLocks noGrp="1"/>
          </p:cNvSpPr>
          <p:nvPr>
            <p:ph type="title"/>
          </p:nvPr>
        </p:nvSpPr>
        <p:spPr/>
        <p:txBody>
          <a:bodyPr/>
          <a:lstStyle/>
          <a:p>
            <a:r>
              <a:rPr lang="en-US" b="1" u="sng" dirty="0"/>
              <a:t> Critical Evaluation</a:t>
            </a:r>
          </a:p>
        </p:txBody>
      </p:sp>
      <p:sp>
        <p:nvSpPr>
          <p:cNvPr id="3" name="Content Placeholder 2">
            <a:extLst>
              <a:ext uri="{FF2B5EF4-FFF2-40B4-BE49-F238E27FC236}">
                <a16:creationId xmlns:a16="http://schemas.microsoft.com/office/drawing/2014/main" id="{7A16E196-389B-2B6E-8D67-5DC1D92DA414}"/>
              </a:ext>
            </a:extLst>
          </p:cNvPr>
          <p:cNvSpPr>
            <a:spLocks noGrp="1"/>
          </p:cNvSpPr>
          <p:nvPr>
            <p:ph idx="1"/>
          </p:nvPr>
        </p:nvSpPr>
        <p:spPr/>
        <p:txBody>
          <a:bodyPr>
            <a:normAutofit fontScale="92500" lnSpcReduction="10000"/>
          </a:bodyPr>
          <a:lstStyle/>
          <a:p>
            <a:r>
              <a:rPr lang="en-US" dirty="0" err="1"/>
              <a:t>Bowlby’s</a:t>
            </a:r>
            <a:r>
              <a:rPr lang="en-US" dirty="0"/>
              <a:t> theory has significant strengths: it is supported by decades of research, widely used in early years and social care, and focuses on improving relationships rather than simply changing </a:t>
            </a:r>
            <a:r>
              <a:rPr lang="en-US" dirty="0" err="1"/>
              <a:t>behaviour</a:t>
            </a:r>
            <a:r>
              <a:rPr lang="en-US" dirty="0"/>
              <a:t>. It clearly explains how early experiences affect later wellbeing and gives clear guidance for intervention. However, it has limitations: early versions focused heavily on the mother, while modern practice </a:t>
            </a:r>
            <a:r>
              <a:rPr lang="en-US" dirty="0" err="1"/>
              <a:t>recognises</a:t>
            </a:r>
            <a:r>
              <a:rPr lang="en-US" dirty="0"/>
              <a:t> the role of fathers, grandparents, and other caregivers. There is also a risk of over-simplifying complex family challenges. Culturally, the theory must be adapted to fit diverse family structures — for example, many communities in London rely on extended family networks, which also provide secure bases (Van </a:t>
            </a:r>
            <a:r>
              <a:rPr lang="en-US" dirty="0" err="1"/>
              <a:t>IJzendoorn</a:t>
            </a:r>
            <a:r>
              <a:rPr lang="en-US" dirty="0"/>
              <a:t> and </a:t>
            </a:r>
            <a:r>
              <a:rPr lang="en-US" dirty="0" err="1"/>
              <a:t>Sagi-Schwartz</a:t>
            </a:r>
            <a:r>
              <a:rPr lang="en-US" dirty="0"/>
              <a:t>, 2008). When applied flexibly, it remains highly relevant and effective across different cultural contexts.</a:t>
            </a:r>
          </a:p>
        </p:txBody>
      </p:sp>
    </p:spTree>
    <p:extLst>
      <p:ext uri="{BB962C8B-B14F-4D97-AF65-F5344CB8AC3E}">
        <p14:creationId xmlns:p14="http://schemas.microsoft.com/office/powerpoint/2010/main" val="1255532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5510D-A1DE-2013-664C-3115C7E41C0F}"/>
              </a:ext>
            </a:extLst>
          </p:cNvPr>
          <p:cNvSpPr>
            <a:spLocks noGrp="1"/>
          </p:cNvSpPr>
          <p:nvPr>
            <p:ph type="title"/>
          </p:nvPr>
        </p:nvSpPr>
        <p:spPr/>
        <p:txBody>
          <a:bodyPr/>
          <a:lstStyle/>
          <a:p>
            <a:r>
              <a:rPr lang="en-US" b="1" u="sng" dirty="0"/>
              <a:t>Summary</a:t>
            </a:r>
          </a:p>
        </p:txBody>
      </p:sp>
      <p:sp>
        <p:nvSpPr>
          <p:cNvPr id="3" name="Content Placeholder 2">
            <a:extLst>
              <a:ext uri="{FF2B5EF4-FFF2-40B4-BE49-F238E27FC236}">
                <a16:creationId xmlns:a16="http://schemas.microsoft.com/office/drawing/2014/main" id="{049DEA53-EA1B-461F-D372-4222AA9379E9}"/>
              </a:ext>
            </a:extLst>
          </p:cNvPr>
          <p:cNvSpPr>
            <a:spLocks noGrp="1"/>
          </p:cNvSpPr>
          <p:nvPr>
            <p:ph idx="1"/>
          </p:nvPr>
        </p:nvSpPr>
        <p:spPr/>
        <p:txBody>
          <a:bodyPr/>
          <a:lstStyle/>
          <a:p>
            <a:r>
              <a:rPr lang="en-US" dirty="0"/>
              <a:t>Isaac’s challenges are best understood as responses to inconsistent caregiving, family stress, and transition, which have affected his sense of security. </a:t>
            </a:r>
            <a:r>
              <a:rPr lang="en-US" dirty="0" err="1"/>
              <a:t>Bowlby’s</a:t>
            </a:r>
            <a:r>
              <a:rPr lang="en-US" dirty="0"/>
              <a:t> Attachment Theory explains why he shows withdrawal, separation anxiety, and delays in development by highlighting the central role of relationships. The proposed support plan focuses on building trust, providing consistent care, supporting his mother, and helping Isaac feel safe enough to explore, communicate, and learn. As Rutter (2012) confirms, early help and positive relationships can reverse difficulties and improve long-term outcomes, making this a timely and effective approach for Isaac and his family.</a:t>
            </a:r>
          </a:p>
        </p:txBody>
      </p:sp>
    </p:spTree>
    <p:extLst>
      <p:ext uri="{BB962C8B-B14F-4D97-AF65-F5344CB8AC3E}">
        <p14:creationId xmlns:p14="http://schemas.microsoft.com/office/powerpoint/2010/main" val="2333424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F7FE7-3913-F167-52EC-4ECF24D15EE7}"/>
              </a:ext>
            </a:extLst>
          </p:cNvPr>
          <p:cNvSpPr>
            <a:spLocks noGrp="1"/>
          </p:cNvSpPr>
          <p:nvPr>
            <p:ph type="title"/>
          </p:nvPr>
        </p:nvSpPr>
        <p:spPr/>
        <p:txBody>
          <a:bodyPr/>
          <a:lstStyle/>
          <a:p>
            <a:r>
              <a:rPr lang="en-GB" b="1" u="sng" dirty="0"/>
              <a:t>References</a:t>
            </a:r>
            <a:endParaRPr lang="en-US" b="1" u="sng" dirty="0"/>
          </a:p>
        </p:txBody>
      </p:sp>
      <p:sp>
        <p:nvSpPr>
          <p:cNvPr id="3" name="Content Placeholder 2">
            <a:extLst>
              <a:ext uri="{FF2B5EF4-FFF2-40B4-BE49-F238E27FC236}">
                <a16:creationId xmlns:a16="http://schemas.microsoft.com/office/drawing/2014/main" id="{FD57052E-CFAC-152E-850E-3BF91EBCE8CB}"/>
              </a:ext>
            </a:extLst>
          </p:cNvPr>
          <p:cNvSpPr>
            <a:spLocks noGrp="1"/>
          </p:cNvSpPr>
          <p:nvPr>
            <p:ph idx="1"/>
          </p:nvPr>
        </p:nvSpPr>
        <p:spPr>
          <a:xfrm>
            <a:off x="838199" y="1825625"/>
            <a:ext cx="10732911" cy="4853634"/>
          </a:xfrm>
        </p:spPr>
        <p:txBody>
          <a:bodyPr/>
          <a:lstStyle/>
          <a:p>
            <a:r>
              <a:rPr lang="en-GB" sz="1800" b="0" i="1" dirty="0">
                <a:solidFill>
                  <a:srgbClr val="000000"/>
                </a:solidFill>
                <a:effectLst/>
                <a:latin typeface="Times New Roman" panose="02020603050405020304" pitchFamily="18" charset="0"/>
              </a:rPr>
              <a:t>Early years child development training : Understanding child development and the EYFS</a:t>
            </a:r>
            <a:r>
              <a:rPr lang="en-GB" sz="1800" b="0" i="0" dirty="0">
                <a:solidFill>
                  <a:srgbClr val="000000"/>
                </a:solidFill>
                <a:effectLst/>
                <a:latin typeface="Times New Roman" panose="02020603050405020304" pitchFamily="18" charset="0"/>
              </a:rPr>
              <a:t> (no date). https://child-development-training.education.gov.uk/about/child-development-and-</a:t>
            </a:r>
            <a:r>
              <a:rPr lang="en-GB" sz="1800" b="0" i="0" dirty="0" err="1">
                <a:solidFill>
                  <a:srgbClr val="000000"/>
                </a:solidFill>
                <a:effectLst/>
                <a:latin typeface="Times New Roman" panose="02020603050405020304" pitchFamily="18" charset="0"/>
              </a:rPr>
              <a:t>the-eyfs</a:t>
            </a:r>
            <a:r>
              <a:rPr lang="en-GB" sz="1800" b="0" i="0" dirty="0">
                <a:solidFill>
                  <a:srgbClr val="000000"/>
                </a:solidFill>
                <a:effectLst/>
                <a:latin typeface="Times New Roman" panose="02020603050405020304" pitchFamily="18" charset="0"/>
              </a:rPr>
              <a:t>.</a:t>
            </a:r>
          </a:p>
          <a:p>
            <a:r>
              <a:rPr lang="en-GB" sz="1800" b="0" i="1" dirty="0">
                <a:solidFill>
                  <a:srgbClr val="000000"/>
                </a:solidFill>
                <a:effectLst/>
                <a:latin typeface="Times New Roman" panose="02020603050405020304" pitchFamily="18" charset="0"/>
              </a:rPr>
              <a:t>Child development</a:t>
            </a:r>
            <a:r>
              <a:rPr lang="en-GB" sz="1800" b="0" i="0" dirty="0">
                <a:solidFill>
                  <a:srgbClr val="000000"/>
                </a:solidFill>
                <a:effectLst/>
                <a:latin typeface="Times New Roman" panose="02020603050405020304" pitchFamily="18" charset="0"/>
              </a:rPr>
              <a:t> (2026). https://</a:t>
            </a:r>
            <a:r>
              <a:rPr lang="en-GB" sz="1800" b="0" i="0" dirty="0" err="1">
                <a:solidFill>
                  <a:srgbClr val="000000"/>
                </a:solidFill>
                <a:effectLst/>
                <a:latin typeface="Times New Roman" panose="02020603050405020304" pitchFamily="18" charset="0"/>
              </a:rPr>
              <a:t>www.psychologytoday.com</a:t>
            </a:r>
            <a:r>
              <a:rPr lang="en-GB" sz="1800" b="0" i="0" dirty="0">
                <a:solidFill>
                  <a:srgbClr val="000000"/>
                </a:solidFill>
                <a:effectLst/>
                <a:latin typeface="Times New Roman" panose="02020603050405020304" pitchFamily="18" charset="0"/>
              </a:rPr>
              <a:t>/gb/basics/child-development.</a:t>
            </a:r>
          </a:p>
          <a:p>
            <a:r>
              <a:rPr lang="en-GB" sz="1800" b="0" i="1" dirty="0">
                <a:solidFill>
                  <a:srgbClr val="000000"/>
                </a:solidFill>
                <a:effectLst/>
                <a:latin typeface="Times New Roman" panose="02020603050405020304" pitchFamily="18" charset="0"/>
              </a:rPr>
              <a:t>Child health and development | NSPCC Learning</a:t>
            </a:r>
            <a:r>
              <a:rPr lang="en-GB" sz="1800" b="0" i="0" dirty="0">
                <a:solidFill>
                  <a:srgbClr val="000000"/>
                </a:solidFill>
                <a:effectLst/>
                <a:latin typeface="Times New Roman" panose="02020603050405020304" pitchFamily="18" charset="0"/>
              </a:rPr>
              <a:t> (no date). https://</a:t>
            </a:r>
            <a:r>
              <a:rPr lang="en-GB" sz="1800" b="0" i="0" dirty="0" err="1">
                <a:solidFill>
                  <a:srgbClr val="000000"/>
                </a:solidFill>
                <a:effectLst/>
                <a:latin typeface="Times New Roman" panose="02020603050405020304" pitchFamily="18" charset="0"/>
              </a:rPr>
              <a:t>learning.nspcc.org.uk</a:t>
            </a:r>
            <a:r>
              <a:rPr lang="en-GB" sz="1800" b="0" i="0" dirty="0">
                <a:solidFill>
                  <a:srgbClr val="000000"/>
                </a:solidFill>
                <a:effectLst/>
                <a:latin typeface="Times New Roman" panose="02020603050405020304" pitchFamily="18" charset="0"/>
              </a:rPr>
              <a:t>/child-health-development.</a:t>
            </a:r>
          </a:p>
          <a:p>
            <a:r>
              <a:rPr lang="en-GB" sz="1800" b="0" i="1" dirty="0">
                <a:solidFill>
                  <a:srgbClr val="000000"/>
                </a:solidFill>
                <a:effectLst/>
                <a:latin typeface="Times New Roman" panose="02020603050405020304" pitchFamily="18" charset="0"/>
              </a:rPr>
              <a:t>Understanding child development - Me Learning</a:t>
            </a:r>
            <a:r>
              <a:rPr lang="en-GB" sz="1800" b="0" i="0" dirty="0">
                <a:solidFill>
                  <a:srgbClr val="000000"/>
                </a:solidFill>
                <a:effectLst/>
                <a:latin typeface="Times New Roman" panose="02020603050405020304" pitchFamily="18" charset="0"/>
              </a:rPr>
              <a:t> (no date). https://</a:t>
            </a:r>
            <a:r>
              <a:rPr lang="en-GB" sz="1800" b="0" i="0" dirty="0" err="1">
                <a:solidFill>
                  <a:srgbClr val="000000"/>
                </a:solidFill>
                <a:effectLst/>
                <a:latin typeface="Times New Roman" panose="02020603050405020304" pitchFamily="18" charset="0"/>
              </a:rPr>
              <a:t>www.melearning.co.uk</a:t>
            </a:r>
            <a:r>
              <a:rPr lang="en-GB" sz="1800" b="0" i="0" dirty="0">
                <a:solidFill>
                  <a:srgbClr val="000000"/>
                </a:solidFill>
                <a:effectLst/>
                <a:latin typeface="Times New Roman" panose="02020603050405020304" pitchFamily="18" charset="0"/>
              </a:rPr>
              <a:t>/product/understanding-child-development/.</a:t>
            </a:r>
          </a:p>
          <a:p>
            <a:r>
              <a:rPr lang="en-GB" sz="1800" b="0" i="1" dirty="0">
                <a:solidFill>
                  <a:srgbClr val="000000"/>
                </a:solidFill>
                <a:effectLst/>
                <a:latin typeface="Times New Roman" panose="02020603050405020304" pitchFamily="18" charset="0"/>
              </a:rPr>
              <a:t>Early learning and development - Best Start in Life - NHS</a:t>
            </a:r>
            <a:r>
              <a:rPr lang="en-GB" sz="1800" b="0" i="0" dirty="0">
                <a:solidFill>
                  <a:srgbClr val="000000"/>
                </a:solidFill>
                <a:effectLst/>
                <a:latin typeface="Times New Roman" panose="02020603050405020304" pitchFamily="18" charset="0"/>
              </a:rPr>
              <a:t> (no date). https://</a:t>
            </a:r>
            <a:r>
              <a:rPr lang="en-GB" sz="1800" b="0" i="0" dirty="0" err="1">
                <a:solidFill>
                  <a:srgbClr val="000000"/>
                </a:solidFill>
                <a:effectLst/>
                <a:latin typeface="Times New Roman" panose="02020603050405020304" pitchFamily="18" charset="0"/>
              </a:rPr>
              <a:t>www.nhs.uk</a:t>
            </a:r>
            <a:r>
              <a:rPr lang="en-GB" sz="1800" b="0" i="0" dirty="0">
                <a:solidFill>
                  <a:srgbClr val="000000"/>
                </a:solidFill>
                <a:effectLst/>
                <a:latin typeface="Times New Roman" panose="02020603050405020304" pitchFamily="18" charset="0"/>
              </a:rPr>
              <a:t>/best-start-in-life/early-learning-development/.</a:t>
            </a:r>
          </a:p>
          <a:p>
            <a:r>
              <a:rPr lang="en-GB" sz="1800" b="0" i="0" dirty="0">
                <a:solidFill>
                  <a:srgbClr val="000000"/>
                </a:solidFill>
                <a:effectLst/>
                <a:latin typeface="Times New Roman" panose="02020603050405020304" pitchFamily="18" charset="0"/>
              </a:rPr>
              <a:t>Jules (2019) </a:t>
            </a:r>
            <a:r>
              <a:rPr lang="en-GB" sz="1800" b="0" i="1" dirty="0">
                <a:solidFill>
                  <a:srgbClr val="000000"/>
                </a:solidFill>
                <a:effectLst/>
                <a:latin typeface="Times New Roman" panose="02020603050405020304" pitchFamily="18" charset="0"/>
              </a:rPr>
              <a:t>How can knowledge of child development inform your approach to  Intent, Implementation and Impact?</a:t>
            </a:r>
            <a:r>
              <a:rPr lang="en-GB" sz="1800" b="0" i="0" dirty="0">
                <a:solidFill>
                  <a:srgbClr val="000000"/>
                </a:solidFill>
                <a:effectLst/>
                <a:latin typeface="Times New Roman" panose="02020603050405020304" pitchFamily="18" charset="0"/>
              </a:rPr>
              <a:t>https://</a:t>
            </a:r>
            <a:r>
              <a:rPr lang="en-GB" sz="1800" b="0" i="0" dirty="0" err="1">
                <a:solidFill>
                  <a:srgbClr val="000000"/>
                </a:solidFill>
                <a:effectLst/>
                <a:latin typeface="Times New Roman" panose="02020603050405020304" pitchFamily="18" charset="0"/>
              </a:rPr>
              <a:t>eyfs.info</a:t>
            </a:r>
            <a:r>
              <a:rPr lang="en-GB" sz="1800" b="0" i="0" dirty="0">
                <a:solidFill>
                  <a:srgbClr val="000000"/>
                </a:solidFill>
                <a:effectLst/>
                <a:latin typeface="Times New Roman" panose="02020603050405020304" pitchFamily="18" charset="0"/>
              </a:rPr>
              <a:t>/articles.html/teaching-and-learning/how-can-knowledge-of-child-development-inform-your-approach-to-intent-implementation-and-impact-r261/.</a:t>
            </a:r>
          </a:p>
          <a:p>
            <a:r>
              <a:rPr lang="en-GB" sz="1800" b="0" i="1" dirty="0">
                <a:solidFill>
                  <a:srgbClr val="000000"/>
                </a:solidFill>
                <a:effectLst/>
                <a:latin typeface="Times New Roman" panose="02020603050405020304" pitchFamily="18" charset="0"/>
              </a:rPr>
              <a:t>Emerging minds - Browser unsupported</a:t>
            </a:r>
            <a:r>
              <a:rPr lang="en-GB" sz="1800" b="0" i="0" dirty="0">
                <a:solidFill>
                  <a:srgbClr val="000000"/>
                </a:solidFill>
                <a:effectLst/>
                <a:latin typeface="Times New Roman" panose="02020603050405020304" pitchFamily="18" charset="0"/>
              </a:rPr>
              <a:t> (no date). https://</a:t>
            </a:r>
            <a:r>
              <a:rPr lang="en-GB" sz="1800" b="0" i="0" dirty="0" err="1">
                <a:solidFill>
                  <a:srgbClr val="000000"/>
                </a:solidFill>
                <a:effectLst/>
                <a:latin typeface="Times New Roman" panose="02020603050405020304" pitchFamily="18" charset="0"/>
              </a:rPr>
              <a:t>emergingminds.com.au</a:t>
            </a:r>
            <a:r>
              <a:rPr lang="en-GB" sz="1800" b="0" i="0" dirty="0">
                <a:solidFill>
                  <a:srgbClr val="000000"/>
                </a:solidFill>
                <a:effectLst/>
                <a:latin typeface="Times New Roman" panose="02020603050405020304" pitchFamily="18" charset="0"/>
              </a:rPr>
              <a:t>/resources/understanding-child-development-ages-3-5-years/.</a:t>
            </a:r>
          </a:p>
          <a:p>
            <a:endParaRPr lang="en-GB" sz="1800"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20333618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Understanding Isaac’s Development: An Attachment Theory Approach</vt:lpstr>
      <vt:lpstr>PowerPoint Presentation</vt:lpstr>
      <vt:lpstr>Bowlby’s Attachment Theory – Core Concepts</vt:lpstr>
      <vt:lpstr>Why This Theory Is Appropriate</vt:lpstr>
      <vt:lpstr>Application to Isaac’s Experiences</vt:lpstr>
      <vt:lpstr> Nature vs Nurture</vt:lpstr>
      <vt:lpstr>Theory-Informed Support Strategies</vt:lpstr>
      <vt:lpstr> Critical Evaluation</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Isaac’s Development: An Attachment Theory Approach</dc:title>
  <dc:creator>Sumaiya Nawaz (2505429)</dc:creator>
  <cp:lastModifiedBy>Sumaiya Nawaz (2505429)</cp:lastModifiedBy>
  <cp:revision>2</cp:revision>
  <dcterms:created xsi:type="dcterms:W3CDTF">2026-06-16T19:41:08Z</dcterms:created>
  <dcterms:modified xsi:type="dcterms:W3CDTF">2026-06-16T20:47:22Z</dcterms:modified>
</cp:coreProperties>
</file>