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4" autoAdjust="0"/>
    <p:restoredTop sz="94660"/>
  </p:normalViewPr>
  <p:slideViewPr>
    <p:cSldViewPr snapToGrid="0">
      <p:cViewPr varScale="1">
        <p:scale>
          <a:sx n="79" d="100"/>
          <a:sy n="79" d="100"/>
        </p:scale>
        <p:origin x="125" y="2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29008A-C05B-4954-988C-F5E2E8FD62E6}" type="datetimeFigureOut">
              <a:rPr lang="en-GB" smtClean="0"/>
              <a:t>19/10/2018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9022D0-A1E4-45A4-AD76-E25EAED6CE86}" type="slidenum">
              <a:rPr lang="en-GB" smtClean="0"/>
              <a:t>‹#›</a:t>
            </a:fld>
            <a:endParaRPr lang="en-GB"/>
          </a:p>
        </p:txBody>
      </p:sp>
    </p:spTree>
    <p:extLst>
      <p:ext uri="{BB962C8B-B14F-4D97-AF65-F5344CB8AC3E}">
        <p14:creationId xmlns:p14="http://schemas.microsoft.com/office/powerpoint/2010/main" val="37379440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DA004-CE5E-4C43-8281-742D50D2946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751401F-F4C4-4841-A0CA-1CACF9182A1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D9A1EDE-6D89-46D3-A4D4-B593F6046FF5}"/>
              </a:ext>
            </a:extLst>
          </p:cNvPr>
          <p:cNvSpPr>
            <a:spLocks noGrp="1"/>
          </p:cNvSpPr>
          <p:nvPr>
            <p:ph type="dt" sz="half" idx="10"/>
          </p:nvPr>
        </p:nvSpPr>
        <p:spPr/>
        <p:txBody>
          <a:bodyPr/>
          <a:lstStyle/>
          <a:p>
            <a:fld id="{57D46113-94FD-427B-A845-C9B8DDDF8CA9}" type="datetimeFigureOut">
              <a:rPr lang="en-GB" smtClean="0"/>
              <a:t>19/10/2018</a:t>
            </a:fld>
            <a:endParaRPr lang="en-GB"/>
          </a:p>
        </p:txBody>
      </p:sp>
      <p:sp>
        <p:nvSpPr>
          <p:cNvPr id="5" name="Footer Placeholder 4">
            <a:extLst>
              <a:ext uri="{FF2B5EF4-FFF2-40B4-BE49-F238E27FC236}">
                <a16:creationId xmlns:a16="http://schemas.microsoft.com/office/drawing/2014/main" id="{D7D7D203-12C9-41C7-91C1-E2D94EF0DE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9749BE-DFC1-456D-81E6-7A283E9F1531}"/>
              </a:ext>
            </a:extLst>
          </p:cNvPr>
          <p:cNvSpPr>
            <a:spLocks noGrp="1"/>
          </p:cNvSpPr>
          <p:nvPr>
            <p:ph type="sldNum" sz="quarter" idx="12"/>
          </p:nvPr>
        </p:nvSpPr>
        <p:spPr/>
        <p:txBody>
          <a:bodyPr/>
          <a:lstStyle/>
          <a:p>
            <a:fld id="{6CB4AE64-DC4B-48B0-87D7-F35857F2A33F}" type="slidenum">
              <a:rPr lang="en-GB" smtClean="0"/>
              <a:t>‹#›</a:t>
            </a:fld>
            <a:endParaRPr lang="en-GB"/>
          </a:p>
        </p:txBody>
      </p:sp>
    </p:spTree>
    <p:extLst>
      <p:ext uri="{BB962C8B-B14F-4D97-AF65-F5344CB8AC3E}">
        <p14:creationId xmlns:p14="http://schemas.microsoft.com/office/powerpoint/2010/main" val="31559108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E9995-5634-4125-BFE4-D94CC63DBCB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9A8173-D994-4208-8C31-CCD7116B98E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CCC262-DD1D-4BAA-8DD3-B1E82A4002FA}"/>
              </a:ext>
            </a:extLst>
          </p:cNvPr>
          <p:cNvSpPr>
            <a:spLocks noGrp="1"/>
          </p:cNvSpPr>
          <p:nvPr>
            <p:ph type="dt" sz="half" idx="10"/>
          </p:nvPr>
        </p:nvSpPr>
        <p:spPr/>
        <p:txBody>
          <a:bodyPr/>
          <a:lstStyle/>
          <a:p>
            <a:fld id="{57D46113-94FD-427B-A845-C9B8DDDF8CA9}" type="datetimeFigureOut">
              <a:rPr lang="en-GB" smtClean="0"/>
              <a:t>19/10/2018</a:t>
            </a:fld>
            <a:endParaRPr lang="en-GB"/>
          </a:p>
        </p:txBody>
      </p:sp>
      <p:sp>
        <p:nvSpPr>
          <p:cNvPr id="5" name="Footer Placeholder 4">
            <a:extLst>
              <a:ext uri="{FF2B5EF4-FFF2-40B4-BE49-F238E27FC236}">
                <a16:creationId xmlns:a16="http://schemas.microsoft.com/office/drawing/2014/main" id="{A2E1CD15-2D25-4343-9C29-048C73F5CC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C015E3-4EF6-46C5-A9E2-108113708940}"/>
              </a:ext>
            </a:extLst>
          </p:cNvPr>
          <p:cNvSpPr>
            <a:spLocks noGrp="1"/>
          </p:cNvSpPr>
          <p:nvPr>
            <p:ph type="sldNum" sz="quarter" idx="12"/>
          </p:nvPr>
        </p:nvSpPr>
        <p:spPr/>
        <p:txBody>
          <a:bodyPr/>
          <a:lstStyle/>
          <a:p>
            <a:fld id="{6CB4AE64-DC4B-48B0-87D7-F35857F2A33F}" type="slidenum">
              <a:rPr lang="en-GB" smtClean="0"/>
              <a:t>‹#›</a:t>
            </a:fld>
            <a:endParaRPr lang="en-GB"/>
          </a:p>
        </p:txBody>
      </p:sp>
    </p:spTree>
    <p:extLst>
      <p:ext uri="{BB962C8B-B14F-4D97-AF65-F5344CB8AC3E}">
        <p14:creationId xmlns:p14="http://schemas.microsoft.com/office/powerpoint/2010/main" val="11404937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C4EFB-5923-4A43-8514-B15748B9085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2368468-F399-406B-8BEF-ECF8C6E1675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0274D56-5796-4E28-BC43-A41AD41E777F}"/>
              </a:ext>
            </a:extLst>
          </p:cNvPr>
          <p:cNvSpPr>
            <a:spLocks noGrp="1"/>
          </p:cNvSpPr>
          <p:nvPr>
            <p:ph type="dt" sz="half" idx="10"/>
          </p:nvPr>
        </p:nvSpPr>
        <p:spPr/>
        <p:txBody>
          <a:bodyPr/>
          <a:lstStyle/>
          <a:p>
            <a:fld id="{57D46113-94FD-427B-A845-C9B8DDDF8CA9}" type="datetimeFigureOut">
              <a:rPr lang="en-GB" smtClean="0"/>
              <a:t>19/10/2018</a:t>
            </a:fld>
            <a:endParaRPr lang="en-GB"/>
          </a:p>
        </p:txBody>
      </p:sp>
      <p:sp>
        <p:nvSpPr>
          <p:cNvPr id="5" name="Footer Placeholder 4">
            <a:extLst>
              <a:ext uri="{FF2B5EF4-FFF2-40B4-BE49-F238E27FC236}">
                <a16:creationId xmlns:a16="http://schemas.microsoft.com/office/drawing/2014/main" id="{83614669-9713-457D-88CE-1EB8C1AF72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29B91B-A59A-490D-BBB0-8310E3DA277C}"/>
              </a:ext>
            </a:extLst>
          </p:cNvPr>
          <p:cNvSpPr>
            <a:spLocks noGrp="1"/>
          </p:cNvSpPr>
          <p:nvPr>
            <p:ph type="sldNum" sz="quarter" idx="12"/>
          </p:nvPr>
        </p:nvSpPr>
        <p:spPr/>
        <p:txBody>
          <a:bodyPr/>
          <a:lstStyle/>
          <a:p>
            <a:fld id="{6CB4AE64-DC4B-48B0-87D7-F35857F2A33F}" type="slidenum">
              <a:rPr lang="en-GB" smtClean="0"/>
              <a:t>‹#›</a:t>
            </a:fld>
            <a:endParaRPr lang="en-GB"/>
          </a:p>
        </p:txBody>
      </p:sp>
    </p:spTree>
    <p:extLst>
      <p:ext uri="{BB962C8B-B14F-4D97-AF65-F5344CB8AC3E}">
        <p14:creationId xmlns:p14="http://schemas.microsoft.com/office/powerpoint/2010/main" val="30538145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065729-1925-410A-8164-3948A9A59D9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C677D88-6BC3-461C-9C96-B1389B2057F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32C74AB-3CBF-48C7-A695-C5775284643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8CB2A66-E5F9-4FF7-A56E-978CB456E9F4}"/>
              </a:ext>
            </a:extLst>
          </p:cNvPr>
          <p:cNvSpPr>
            <a:spLocks noGrp="1"/>
          </p:cNvSpPr>
          <p:nvPr>
            <p:ph type="dt" sz="half" idx="10"/>
          </p:nvPr>
        </p:nvSpPr>
        <p:spPr/>
        <p:txBody>
          <a:bodyPr/>
          <a:lstStyle/>
          <a:p>
            <a:fld id="{57D46113-94FD-427B-A845-C9B8DDDF8CA9}" type="datetimeFigureOut">
              <a:rPr lang="en-GB" smtClean="0"/>
              <a:t>19/10/2018</a:t>
            </a:fld>
            <a:endParaRPr lang="en-GB"/>
          </a:p>
        </p:txBody>
      </p:sp>
      <p:sp>
        <p:nvSpPr>
          <p:cNvPr id="6" name="Footer Placeholder 5">
            <a:extLst>
              <a:ext uri="{FF2B5EF4-FFF2-40B4-BE49-F238E27FC236}">
                <a16:creationId xmlns:a16="http://schemas.microsoft.com/office/drawing/2014/main" id="{4ACA5816-1E85-4EC4-AAAA-73C6724DEFC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D0A4663-F600-490E-A83C-16B5F3644B88}"/>
              </a:ext>
            </a:extLst>
          </p:cNvPr>
          <p:cNvSpPr>
            <a:spLocks noGrp="1"/>
          </p:cNvSpPr>
          <p:nvPr>
            <p:ph type="sldNum" sz="quarter" idx="12"/>
          </p:nvPr>
        </p:nvSpPr>
        <p:spPr/>
        <p:txBody>
          <a:bodyPr/>
          <a:lstStyle/>
          <a:p>
            <a:fld id="{6CB4AE64-DC4B-48B0-87D7-F35857F2A33F}" type="slidenum">
              <a:rPr lang="en-GB" smtClean="0"/>
              <a:t>‹#›</a:t>
            </a:fld>
            <a:endParaRPr lang="en-GB"/>
          </a:p>
        </p:txBody>
      </p:sp>
    </p:spTree>
    <p:extLst>
      <p:ext uri="{BB962C8B-B14F-4D97-AF65-F5344CB8AC3E}">
        <p14:creationId xmlns:p14="http://schemas.microsoft.com/office/powerpoint/2010/main" val="2493362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EC76D-2B13-4F76-811A-57A90E22046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2DB5562-2E95-44AD-8181-F09E8518E3A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8679F7A-2E90-4E2F-AD05-0C65F84AC9D1}"/>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2C52524-07C5-4C72-8699-A7F9DF197FA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E8F8B03-D8DC-4A05-9291-67548DB091A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A842709-65C5-4CD7-BB9B-8FDEC39C9772}"/>
              </a:ext>
            </a:extLst>
          </p:cNvPr>
          <p:cNvSpPr>
            <a:spLocks noGrp="1"/>
          </p:cNvSpPr>
          <p:nvPr>
            <p:ph type="dt" sz="half" idx="10"/>
          </p:nvPr>
        </p:nvSpPr>
        <p:spPr/>
        <p:txBody>
          <a:bodyPr/>
          <a:lstStyle/>
          <a:p>
            <a:fld id="{57D46113-94FD-427B-A845-C9B8DDDF8CA9}" type="datetimeFigureOut">
              <a:rPr lang="en-GB" smtClean="0"/>
              <a:t>19/10/2018</a:t>
            </a:fld>
            <a:endParaRPr lang="en-GB"/>
          </a:p>
        </p:txBody>
      </p:sp>
      <p:sp>
        <p:nvSpPr>
          <p:cNvPr id="8" name="Footer Placeholder 7">
            <a:extLst>
              <a:ext uri="{FF2B5EF4-FFF2-40B4-BE49-F238E27FC236}">
                <a16:creationId xmlns:a16="http://schemas.microsoft.com/office/drawing/2014/main" id="{D1C26F48-C1F7-47AE-9E01-4A7E345F294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DDBDC5C-26D3-47FD-A966-3479D1B45866}"/>
              </a:ext>
            </a:extLst>
          </p:cNvPr>
          <p:cNvSpPr>
            <a:spLocks noGrp="1"/>
          </p:cNvSpPr>
          <p:nvPr>
            <p:ph type="sldNum" sz="quarter" idx="12"/>
          </p:nvPr>
        </p:nvSpPr>
        <p:spPr/>
        <p:txBody>
          <a:bodyPr/>
          <a:lstStyle/>
          <a:p>
            <a:fld id="{6CB4AE64-DC4B-48B0-87D7-F35857F2A33F}" type="slidenum">
              <a:rPr lang="en-GB" smtClean="0"/>
              <a:t>‹#›</a:t>
            </a:fld>
            <a:endParaRPr lang="en-GB"/>
          </a:p>
        </p:txBody>
      </p:sp>
    </p:spTree>
    <p:extLst>
      <p:ext uri="{BB962C8B-B14F-4D97-AF65-F5344CB8AC3E}">
        <p14:creationId xmlns:p14="http://schemas.microsoft.com/office/powerpoint/2010/main" val="1006061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ECBD4-6552-4346-AA7C-B27D6054BCE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BA791BC-56D0-422B-9776-A60362DF219E}"/>
              </a:ext>
            </a:extLst>
          </p:cNvPr>
          <p:cNvSpPr>
            <a:spLocks noGrp="1"/>
          </p:cNvSpPr>
          <p:nvPr>
            <p:ph type="dt" sz="half" idx="10"/>
          </p:nvPr>
        </p:nvSpPr>
        <p:spPr/>
        <p:txBody>
          <a:bodyPr/>
          <a:lstStyle/>
          <a:p>
            <a:fld id="{57D46113-94FD-427B-A845-C9B8DDDF8CA9}" type="datetimeFigureOut">
              <a:rPr lang="en-GB" smtClean="0"/>
              <a:t>19/10/2018</a:t>
            </a:fld>
            <a:endParaRPr lang="en-GB"/>
          </a:p>
        </p:txBody>
      </p:sp>
      <p:sp>
        <p:nvSpPr>
          <p:cNvPr id="4" name="Footer Placeholder 3">
            <a:extLst>
              <a:ext uri="{FF2B5EF4-FFF2-40B4-BE49-F238E27FC236}">
                <a16:creationId xmlns:a16="http://schemas.microsoft.com/office/drawing/2014/main" id="{B39089C6-B027-418C-9DC4-5960F78B124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C117926-4945-4922-8F4A-62FBF95F9201}"/>
              </a:ext>
            </a:extLst>
          </p:cNvPr>
          <p:cNvSpPr>
            <a:spLocks noGrp="1"/>
          </p:cNvSpPr>
          <p:nvPr>
            <p:ph type="sldNum" sz="quarter" idx="12"/>
          </p:nvPr>
        </p:nvSpPr>
        <p:spPr/>
        <p:txBody>
          <a:bodyPr/>
          <a:lstStyle/>
          <a:p>
            <a:fld id="{6CB4AE64-DC4B-48B0-87D7-F35857F2A33F}" type="slidenum">
              <a:rPr lang="en-GB" smtClean="0"/>
              <a:t>‹#›</a:t>
            </a:fld>
            <a:endParaRPr lang="en-GB"/>
          </a:p>
        </p:txBody>
      </p:sp>
    </p:spTree>
    <p:extLst>
      <p:ext uri="{BB962C8B-B14F-4D97-AF65-F5344CB8AC3E}">
        <p14:creationId xmlns:p14="http://schemas.microsoft.com/office/powerpoint/2010/main" val="17003945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B05810-A92E-40D3-8AEA-F6B52546EAD3}"/>
              </a:ext>
            </a:extLst>
          </p:cNvPr>
          <p:cNvSpPr>
            <a:spLocks noGrp="1"/>
          </p:cNvSpPr>
          <p:nvPr>
            <p:ph type="dt" sz="half" idx="10"/>
          </p:nvPr>
        </p:nvSpPr>
        <p:spPr/>
        <p:txBody>
          <a:bodyPr/>
          <a:lstStyle/>
          <a:p>
            <a:fld id="{57D46113-94FD-427B-A845-C9B8DDDF8CA9}" type="datetimeFigureOut">
              <a:rPr lang="en-GB" smtClean="0"/>
              <a:t>19/10/2018</a:t>
            </a:fld>
            <a:endParaRPr lang="en-GB"/>
          </a:p>
        </p:txBody>
      </p:sp>
      <p:sp>
        <p:nvSpPr>
          <p:cNvPr id="3" name="Footer Placeholder 2">
            <a:extLst>
              <a:ext uri="{FF2B5EF4-FFF2-40B4-BE49-F238E27FC236}">
                <a16:creationId xmlns:a16="http://schemas.microsoft.com/office/drawing/2014/main" id="{FEFCBE05-827F-4C44-9F6F-BA8BC439514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E270A25-4103-4380-9BAE-D86DD3B8688D}"/>
              </a:ext>
            </a:extLst>
          </p:cNvPr>
          <p:cNvSpPr>
            <a:spLocks noGrp="1"/>
          </p:cNvSpPr>
          <p:nvPr>
            <p:ph type="sldNum" sz="quarter" idx="12"/>
          </p:nvPr>
        </p:nvSpPr>
        <p:spPr/>
        <p:txBody>
          <a:bodyPr/>
          <a:lstStyle/>
          <a:p>
            <a:fld id="{6CB4AE64-DC4B-48B0-87D7-F35857F2A33F}" type="slidenum">
              <a:rPr lang="en-GB" smtClean="0"/>
              <a:t>‹#›</a:t>
            </a:fld>
            <a:endParaRPr lang="en-GB"/>
          </a:p>
        </p:txBody>
      </p:sp>
    </p:spTree>
    <p:extLst>
      <p:ext uri="{BB962C8B-B14F-4D97-AF65-F5344CB8AC3E}">
        <p14:creationId xmlns:p14="http://schemas.microsoft.com/office/powerpoint/2010/main" val="27457311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282E2-0C0E-4BF9-91A1-FD249B88827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82648BC-6179-458A-9A59-8105FAD3EC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6545FE9-39E2-4876-B179-8033D78176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928AE5D-6F37-4C0B-BD8C-74618B42D695}"/>
              </a:ext>
            </a:extLst>
          </p:cNvPr>
          <p:cNvSpPr>
            <a:spLocks noGrp="1"/>
          </p:cNvSpPr>
          <p:nvPr>
            <p:ph type="dt" sz="half" idx="10"/>
          </p:nvPr>
        </p:nvSpPr>
        <p:spPr/>
        <p:txBody>
          <a:bodyPr/>
          <a:lstStyle/>
          <a:p>
            <a:fld id="{57D46113-94FD-427B-A845-C9B8DDDF8CA9}" type="datetimeFigureOut">
              <a:rPr lang="en-GB" smtClean="0"/>
              <a:t>19/10/2018</a:t>
            </a:fld>
            <a:endParaRPr lang="en-GB"/>
          </a:p>
        </p:txBody>
      </p:sp>
      <p:sp>
        <p:nvSpPr>
          <p:cNvPr id="6" name="Footer Placeholder 5">
            <a:extLst>
              <a:ext uri="{FF2B5EF4-FFF2-40B4-BE49-F238E27FC236}">
                <a16:creationId xmlns:a16="http://schemas.microsoft.com/office/drawing/2014/main" id="{811C4F26-C5D5-4D63-9379-7DEFCE97DE2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E5920E-20A9-4C4D-8838-52FDCAFCABEF}"/>
              </a:ext>
            </a:extLst>
          </p:cNvPr>
          <p:cNvSpPr>
            <a:spLocks noGrp="1"/>
          </p:cNvSpPr>
          <p:nvPr>
            <p:ph type="sldNum" sz="quarter" idx="12"/>
          </p:nvPr>
        </p:nvSpPr>
        <p:spPr/>
        <p:txBody>
          <a:bodyPr/>
          <a:lstStyle/>
          <a:p>
            <a:fld id="{6CB4AE64-DC4B-48B0-87D7-F35857F2A33F}" type="slidenum">
              <a:rPr lang="en-GB" smtClean="0"/>
              <a:t>‹#›</a:t>
            </a:fld>
            <a:endParaRPr lang="en-GB"/>
          </a:p>
        </p:txBody>
      </p:sp>
    </p:spTree>
    <p:extLst>
      <p:ext uri="{BB962C8B-B14F-4D97-AF65-F5344CB8AC3E}">
        <p14:creationId xmlns:p14="http://schemas.microsoft.com/office/powerpoint/2010/main" val="41888200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3781F-BFC7-49B7-B937-99D6F935503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CC5D737-9DD6-4832-B186-98B3A52CD6E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8C0B664-4004-485B-9F90-BBEF8961E47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2972634-1226-40FF-B3A3-C1F3C80C67A7}"/>
              </a:ext>
            </a:extLst>
          </p:cNvPr>
          <p:cNvSpPr>
            <a:spLocks noGrp="1"/>
          </p:cNvSpPr>
          <p:nvPr>
            <p:ph type="dt" sz="half" idx="10"/>
          </p:nvPr>
        </p:nvSpPr>
        <p:spPr/>
        <p:txBody>
          <a:bodyPr/>
          <a:lstStyle/>
          <a:p>
            <a:fld id="{57D46113-94FD-427B-A845-C9B8DDDF8CA9}" type="datetimeFigureOut">
              <a:rPr lang="en-GB" smtClean="0"/>
              <a:t>19/10/2018</a:t>
            </a:fld>
            <a:endParaRPr lang="en-GB"/>
          </a:p>
        </p:txBody>
      </p:sp>
      <p:sp>
        <p:nvSpPr>
          <p:cNvPr id="6" name="Footer Placeholder 5">
            <a:extLst>
              <a:ext uri="{FF2B5EF4-FFF2-40B4-BE49-F238E27FC236}">
                <a16:creationId xmlns:a16="http://schemas.microsoft.com/office/drawing/2014/main" id="{E6C07657-17F6-48CB-B064-733607E010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051DA7F-FD3F-4EB0-A73C-90DEC4E64A65}"/>
              </a:ext>
            </a:extLst>
          </p:cNvPr>
          <p:cNvSpPr>
            <a:spLocks noGrp="1"/>
          </p:cNvSpPr>
          <p:nvPr>
            <p:ph type="sldNum" sz="quarter" idx="12"/>
          </p:nvPr>
        </p:nvSpPr>
        <p:spPr/>
        <p:txBody>
          <a:bodyPr/>
          <a:lstStyle/>
          <a:p>
            <a:fld id="{6CB4AE64-DC4B-48B0-87D7-F35857F2A33F}" type="slidenum">
              <a:rPr lang="en-GB" smtClean="0"/>
              <a:t>‹#›</a:t>
            </a:fld>
            <a:endParaRPr lang="en-GB"/>
          </a:p>
        </p:txBody>
      </p:sp>
    </p:spTree>
    <p:extLst>
      <p:ext uri="{BB962C8B-B14F-4D97-AF65-F5344CB8AC3E}">
        <p14:creationId xmlns:p14="http://schemas.microsoft.com/office/powerpoint/2010/main" val="22007694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D41F1-675C-4A55-919B-394D01357D3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EE280C2-BB71-4E38-8E8F-D4A6A7D948D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687399-389C-42FC-A853-1EC8A9C57923}"/>
              </a:ext>
            </a:extLst>
          </p:cNvPr>
          <p:cNvSpPr>
            <a:spLocks noGrp="1"/>
          </p:cNvSpPr>
          <p:nvPr>
            <p:ph type="dt" sz="half" idx="10"/>
          </p:nvPr>
        </p:nvSpPr>
        <p:spPr/>
        <p:txBody>
          <a:bodyPr/>
          <a:lstStyle/>
          <a:p>
            <a:fld id="{57D46113-94FD-427B-A845-C9B8DDDF8CA9}" type="datetimeFigureOut">
              <a:rPr lang="en-GB" smtClean="0"/>
              <a:t>19/10/2018</a:t>
            </a:fld>
            <a:endParaRPr lang="en-GB"/>
          </a:p>
        </p:txBody>
      </p:sp>
      <p:sp>
        <p:nvSpPr>
          <p:cNvPr id="5" name="Footer Placeholder 4">
            <a:extLst>
              <a:ext uri="{FF2B5EF4-FFF2-40B4-BE49-F238E27FC236}">
                <a16:creationId xmlns:a16="http://schemas.microsoft.com/office/drawing/2014/main" id="{308CDA18-72FB-4039-92F4-D15877454B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ED2E7E-5FF0-43AD-A711-AA977A230048}"/>
              </a:ext>
            </a:extLst>
          </p:cNvPr>
          <p:cNvSpPr>
            <a:spLocks noGrp="1"/>
          </p:cNvSpPr>
          <p:nvPr>
            <p:ph type="sldNum" sz="quarter" idx="12"/>
          </p:nvPr>
        </p:nvSpPr>
        <p:spPr/>
        <p:txBody>
          <a:bodyPr/>
          <a:lstStyle/>
          <a:p>
            <a:fld id="{6CB4AE64-DC4B-48B0-87D7-F35857F2A33F}" type="slidenum">
              <a:rPr lang="en-GB" smtClean="0"/>
              <a:t>‹#›</a:t>
            </a:fld>
            <a:endParaRPr lang="en-GB"/>
          </a:p>
        </p:txBody>
      </p:sp>
    </p:spTree>
    <p:extLst>
      <p:ext uri="{BB962C8B-B14F-4D97-AF65-F5344CB8AC3E}">
        <p14:creationId xmlns:p14="http://schemas.microsoft.com/office/powerpoint/2010/main" val="17475640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F39809B-4BD0-4C4B-A520-F2318DC8F0A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C51BED7-1E74-4492-BA5F-A6EDE8188C7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1D7B05-F431-4EFC-A25E-4FE0147DD668}"/>
              </a:ext>
            </a:extLst>
          </p:cNvPr>
          <p:cNvSpPr>
            <a:spLocks noGrp="1"/>
          </p:cNvSpPr>
          <p:nvPr>
            <p:ph type="dt" sz="half" idx="10"/>
          </p:nvPr>
        </p:nvSpPr>
        <p:spPr/>
        <p:txBody>
          <a:bodyPr/>
          <a:lstStyle/>
          <a:p>
            <a:fld id="{57D46113-94FD-427B-A845-C9B8DDDF8CA9}" type="datetimeFigureOut">
              <a:rPr lang="en-GB" smtClean="0"/>
              <a:t>19/10/2018</a:t>
            </a:fld>
            <a:endParaRPr lang="en-GB"/>
          </a:p>
        </p:txBody>
      </p:sp>
      <p:sp>
        <p:nvSpPr>
          <p:cNvPr id="5" name="Footer Placeholder 4">
            <a:extLst>
              <a:ext uri="{FF2B5EF4-FFF2-40B4-BE49-F238E27FC236}">
                <a16:creationId xmlns:a16="http://schemas.microsoft.com/office/drawing/2014/main" id="{03C02F40-0ED5-4709-AE4D-8EFEF25102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5E7AB0-212A-4087-A65F-B87D7C1A556F}"/>
              </a:ext>
            </a:extLst>
          </p:cNvPr>
          <p:cNvSpPr>
            <a:spLocks noGrp="1"/>
          </p:cNvSpPr>
          <p:nvPr>
            <p:ph type="sldNum" sz="quarter" idx="12"/>
          </p:nvPr>
        </p:nvSpPr>
        <p:spPr/>
        <p:txBody>
          <a:bodyPr/>
          <a:lstStyle/>
          <a:p>
            <a:fld id="{6CB4AE64-DC4B-48B0-87D7-F35857F2A33F}" type="slidenum">
              <a:rPr lang="en-GB" smtClean="0"/>
              <a:t>‹#›</a:t>
            </a:fld>
            <a:endParaRPr lang="en-GB"/>
          </a:p>
        </p:txBody>
      </p:sp>
    </p:spTree>
    <p:extLst>
      <p:ext uri="{BB962C8B-B14F-4D97-AF65-F5344CB8AC3E}">
        <p14:creationId xmlns:p14="http://schemas.microsoft.com/office/powerpoint/2010/main" val="23594051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0"/>
                <a:lumOff val="100000"/>
              </a:schemeClr>
            </a:gs>
            <a:gs pos="37000">
              <a:schemeClr val="accent2">
                <a:lumMod val="0"/>
                <a:lumOff val="100000"/>
              </a:schemeClr>
            </a:gs>
            <a:gs pos="100000">
              <a:schemeClr val="accent2">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185FB9-EB39-4969-87A6-88738AF7F2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A1B2A60-6642-4E5F-BB6B-1BED26CC9C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0D21E0-2B35-4C39-A5E1-90676C1352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D46113-94FD-427B-A845-C9B8DDDF8CA9}" type="datetimeFigureOut">
              <a:rPr lang="en-GB" smtClean="0"/>
              <a:t>19/10/2018</a:t>
            </a:fld>
            <a:endParaRPr lang="en-GB"/>
          </a:p>
        </p:txBody>
      </p:sp>
      <p:sp>
        <p:nvSpPr>
          <p:cNvPr id="5" name="Footer Placeholder 4">
            <a:extLst>
              <a:ext uri="{FF2B5EF4-FFF2-40B4-BE49-F238E27FC236}">
                <a16:creationId xmlns:a16="http://schemas.microsoft.com/office/drawing/2014/main" id="{6F7BF62E-EDD9-43EF-B5A8-49872AC7AD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22D5FB9-B75E-4C57-8D43-F67FD2266B8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B4AE64-DC4B-48B0-87D7-F35857F2A33F}" type="slidenum">
              <a:rPr lang="en-GB" smtClean="0"/>
              <a:t>‹#›</a:t>
            </a:fld>
            <a:endParaRPr lang="en-GB"/>
          </a:p>
        </p:txBody>
      </p:sp>
    </p:spTree>
    <p:extLst>
      <p:ext uri="{BB962C8B-B14F-4D97-AF65-F5344CB8AC3E}">
        <p14:creationId xmlns:p14="http://schemas.microsoft.com/office/powerpoint/2010/main" val="3030104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https://gov.wales/topics/people-and-communities/people/children-and-young-people/rights/uncrc/?lang=en" TargetMode="External"/><Relationship Id="rId3" Type="http://schemas.openxmlformats.org/officeDocument/2006/relationships/hyperlink" Target="https://www.crin.org/en/home/rights/convention/articles/article-29-aims-education" TargetMode="External"/><Relationship Id="rId7" Type="http://schemas.openxmlformats.org/officeDocument/2006/relationships/hyperlink" Target="https://www.gov.uk/government/publications/united-nations-convention-on-the-rights-of-the-child-uncrc-how-legislation-underpins-implementation-in-england" TargetMode="External"/><Relationship Id="rId2" Type="http://schemas.openxmlformats.org/officeDocument/2006/relationships/hyperlink" Target="http://www.wccc.ie/wp-content/uploads/2012/11/Childrenrights.jpg" TargetMode="External"/><Relationship Id="rId1" Type="http://schemas.openxmlformats.org/officeDocument/2006/relationships/slideLayout" Target="../slideLayouts/slideLayout2.xml"/><Relationship Id="rId6" Type="http://schemas.openxmlformats.org/officeDocument/2006/relationships/hyperlink" Target="https://explorable.com/ecological-systems-theory" TargetMode="External"/><Relationship Id="rId5" Type="http://schemas.openxmlformats.org/officeDocument/2006/relationships/hyperlink" Target="https://www.savethechildren.org/us/about-us/why-save-the-children/eglantyne-jebb" TargetMode="External"/><Relationship Id="rId4" Type="http://schemas.openxmlformats.org/officeDocument/2006/relationships/hyperlink" Target="https://datadesign.files.wordpress.com/2011/01/maslows-hierarchy-of-needs1.jpg"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Picture 33">
            <a:extLst>
              <a:ext uri="{FF2B5EF4-FFF2-40B4-BE49-F238E27FC236}">
                <a16:creationId xmlns:a16="http://schemas.microsoft.com/office/drawing/2014/main" id="{2A34D3BF-2348-4891-95F0-4E5A8BD05730}"/>
              </a:ext>
            </a:extLst>
          </p:cNvPr>
          <p:cNvPicPr>
            <a:picLocks noChangeAspect="1"/>
          </p:cNvPicPr>
          <p:nvPr/>
        </p:nvPicPr>
        <p:blipFill>
          <a:blip r:embed="rId2"/>
          <a:stretch>
            <a:fillRect/>
          </a:stretch>
        </p:blipFill>
        <p:spPr>
          <a:xfrm>
            <a:off x="4371315" y="676553"/>
            <a:ext cx="3232249" cy="2154833"/>
          </a:xfrm>
          <a:prstGeom prst="rect">
            <a:avLst/>
          </a:prstGeom>
        </p:spPr>
      </p:pic>
      <p:sp>
        <p:nvSpPr>
          <p:cNvPr id="5" name="TextBox 4">
            <a:extLst>
              <a:ext uri="{FF2B5EF4-FFF2-40B4-BE49-F238E27FC236}">
                <a16:creationId xmlns:a16="http://schemas.microsoft.com/office/drawing/2014/main" id="{53EB6831-C9B8-4CCE-87C0-D716E407DD1C}"/>
              </a:ext>
            </a:extLst>
          </p:cNvPr>
          <p:cNvSpPr txBox="1"/>
          <p:nvPr/>
        </p:nvSpPr>
        <p:spPr>
          <a:xfrm>
            <a:off x="137160" y="856822"/>
            <a:ext cx="3894870" cy="5262979"/>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The UNCRC consists of 41 articles that apply to all children and young people up to 18 years of age. The articles states children’s rights and how the government can help parents/ carers carry out the rights to ensure children are living safe and happy lives. It includes basic rights which are the right to life, to food, to shelter and to medical care. It also includes the right to develop within education, play and recreation, freedom of thought, religion, culture and language (</a:t>
            </a:r>
            <a:r>
              <a:rPr lang="en-GB" sz="1200" dirty="0" err="1">
                <a:latin typeface="Arial" panose="020B0604020202020204" pitchFamily="34" charset="0"/>
                <a:cs typeface="Arial" panose="020B0604020202020204" pitchFamily="34" charset="0"/>
              </a:rPr>
              <a:t>Unicef</a:t>
            </a:r>
            <a:r>
              <a:rPr lang="en-GB" sz="1200" dirty="0">
                <a:latin typeface="Arial" panose="020B0604020202020204" pitchFamily="34" charset="0"/>
                <a:cs typeface="Arial" panose="020B0604020202020204" pitchFamily="34" charset="0"/>
              </a:rPr>
              <a:t>, 2016).</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12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1200" dirty="0">
                <a:latin typeface="Arial" panose="020B0604020202020204" pitchFamily="34" charset="0"/>
                <a:cs typeface="Arial" panose="020B0604020202020204" pitchFamily="34" charset="0"/>
              </a:rPr>
              <a:t>Save the children was founded by </a:t>
            </a:r>
            <a:r>
              <a:rPr lang="en-GB" sz="1200" dirty="0" err="1">
                <a:latin typeface="Arial" panose="020B0604020202020204" pitchFamily="34" charset="0"/>
                <a:cs typeface="Arial" panose="020B0604020202020204" pitchFamily="34" charset="0"/>
              </a:rPr>
              <a:t>Elgantyne</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Jebb</a:t>
            </a:r>
            <a:r>
              <a:rPr lang="en-GB" sz="1200" dirty="0">
                <a:latin typeface="Arial" panose="020B0604020202020204" pitchFamily="34" charset="0"/>
                <a:cs typeface="Arial" panose="020B0604020202020204" pitchFamily="34" charset="0"/>
              </a:rPr>
              <a:t> in April 1945 after the second world war. </a:t>
            </a:r>
            <a:r>
              <a:rPr lang="en-GB" sz="1200" dirty="0" err="1">
                <a:latin typeface="Arial" panose="020B0604020202020204" pitchFamily="34" charset="0"/>
                <a:cs typeface="Arial" panose="020B0604020202020204" pitchFamily="34" charset="0"/>
              </a:rPr>
              <a:t>Jebb</a:t>
            </a:r>
            <a:r>
              <a:rPr lang="en-GB" sz="1200" dirty="0">
                <a:latin typeface="Arial" panose="020B0604020202020204" pitchFamily="34" charset="0"/>
                <a:cs typeface="Arial" panose="020B0604020202020204" pitchFamily="34" charset="0"/>
              </a:rPr>
              <a:t> was an extraordinary lady to fought for children’s rights which lead to the UNCRC which came in to action in the UK on the 15</a:t>
            </a:r>
            <a:r>
              <a:rPr lang="en-GB" sz="1200" baseline="30000" dirty="0">
                <a:latin typeface="Arial" panose="020B0604020202020204" pitchFamily="34" charset="0"/>
                <a:cs typeface="Arial" panose="020B0604020202020204" pitchFamily="34" charset="0"/>
              </a:rPr>
              <a:t>th</a:t>
            </a:r>
            <a:r>
              <a:rPr lang="en-GB" sz="1200" dirty="0">
                <a:latin typeface="Arial" panose="020B0604020202020204" pitchFamily="34" charset="0"/>
                <a:cs typeface="Arial" panose="020B0604020202020204" pitchFamily="34" charset="0"/>
              </a:rPr>
              <a:t> of January 1992. </a:t>
            </a:r>
          </a:p>
          <a:p>
            <a:pPr marL="285750" indent="-285750">
              <a:buFont typeface="Arial" panose="020B0604020202020204" pitchFamily="34" charset="0"/>
              <a:buChar char="•"/>
            </a:pPr>
            <a:r>
              <a:rPr lang="en-GB" sz="1200" dirty="0">
                <a:latin typeface="Arial" panose="020B0604020202020204" pitchFamily="34" charset="0"/>
                <a:cs typeface="Arial" panose="020B0604020202020204" pitchFamily="34" charset="0"/>
              </a:rPr>
              <a:t>194 Countries have signed up to the UNCRC since 1989. America and Somalia are yet to sign. America didn’t want to sign as they felt they didn’t need to prove that American children were having their needs met. </a:t>
            </a:r>
          </a:p>
          <a:p>
            <a:pPr marL="285750" indent="-285750">
              <a:buFont typeface="Arial" panose="020B0604020202020204" pitchFamily="34" charset="0"/>
              <a:buChar char="•"/>
            </a:pPr>
            <a:r>
              <a:rPr lang="en-GB" sz="1200" dirty="0">
                <a:latin typeface="Arial" panose="020B0604020202020204" pitchFamily="34" charset="0"/>
                <a:cs typeface="Arial" panose="020B0604020202020204" pitchFamily="34" charset="0"/>
              </a:rPr>
              <a:t>In 2011, Wales became the first country in the UK to make the UNCRC part of it’s domestic law.</a:t>
            </a:r>
          </a:p>
          <a:p>
            <a:r>
              <a:rPr lang="en-GB" sz="1200" dirty="0">
                <a:latin typeface="Arial" panose="020B0604020202020204" pitchFamily="34" charset="0"/>
                <a:cs typeface="Arial" panose="020B0604020202020204" pitchFamily="34" charset="0"/>
              </a:rPr>
              <a:t>‘’The child must be the first to receive relief in times of destress’’ – </a:t>
            </a:r>
            <a:r>
              <a:rPr lang="en-GB" sz="1200" dirty="0" err="1">
                <a:latin typeface="Arial" panose="020B0604020202020204" pitchFamily="34" charset="0"/>
                <a:cs typeface="Arial" panose="020B0604020202020204" pitchFamily="34" charset="0"/>
              </a:rPr>
              <a:t>Elgantyne</a:t>
            </a:r>
            <a:r>
              <a:rPr lang="en-GB" sz="1200" dirty="0">
                <a:latin typeface="Arial" panose="020B0604020202020204" pitchFamily="34" charset="0"/>
                <a:cs typeface="Arial" panose="020B0604020202020204" pitchFamily="34" charset="0"/>
              </a:rPr>
              <a:t> </a:t>
            </a:r>
            <a:r>
              <a:rPr lang="en-GB" sz="1200" dirty="0" err="1">
                <a:latin typeface="Arial" panose="020B0604020202020204" pitchFamily="34" charset="0"/>
                <a:cs typeface="Arial" panose="020B0604020202020204" pitchFamily="34" charset="0"/>
              </a:rPr>
              <a:t>Jebb</a:t>
            </a:r>
            <a:endParaRPr lang="en-GB" sz="1200"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0E90AE76-08E1-452B-99E1-CA06E11731D6}"/>
              </a:ext>
            </a:extLst>
          </p:cNvPr>
          <p:cNvSpPr/>
          <p:nvPr/>
        </p:nvSpPr>
        <p:spPr>
          <a:xfrm>
            <a:off x="-2276201" y="395157"/>
            <a:ext cx="8263642" cy="461665"/>
          </a:xfrm>
          <a:prstGeom prst="rect">
            <a:avLst/>
          </a:prstGeom>
          <a:noFill/>
        </p:spPr>
        <p:txBody>
          <a:bodyPr wrap="square" lIns="91440" tIns="45720" rIns="91440" bIns="45720">
            <a:spAutoFit/>
          </a:bodyPr>
          <a:lstStyle/>
          <a:p>
            <a:pPr algn="ctr"/>
            <a:r>
              <a:rPr lang="en-GB" sz="2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rial" panose="020B0604020202020204" pitchFamily="34" charset="0"/>
                <a:cs typeface="Arial" panose="020B0604020202020204" pitchFamily="34" charset="0"/>
              </a:rPr>
              <a:t>WHAT IS THE UNCRC?</a:t>
            </a:r>
            <a:endParaRPr lang="en-GB" sz="2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9" name="Rectangle 8">
            <a:extLst>
              <a:ext uri="{FF2B5EF4-FFF2-40B4-BE49-F238E27FC236}">
                <a16:creationId xmlns:a16="http://schemas.microsoft.com/office/drawing/2014/main" id="{618FFA64-B9D2-4CCA-BC54-B113BC46AEF3}"/>
              </a:ext>
            </a:extLst>
          </p:cNvPr>
          <p:cNvSpPr/>
          <p:nvPr/>
        </p:nvSpPr>
        <p:spPr>
          <a:xfrm>
            <a:off x="-32623" y="2798057"/>
            <a:ext cx="4064653" cy="400110"/>
          </a:xfrm>
          <a:prstGeom prst="rect">
            <a:avLst/>
          </a:prstGeom>
          <a:noFill/>
        </p:spPr>
        <p:txBody>
          <a:bodyPr wrap="square" lIns="91440" tIns="45720" rIns="91440" bIns="45720">
            <a:spAutoFit/>
          </a:bodyPr>
          <a:lstStyle/>
          <a:p>
            <a:pPr algn="ctr"/>
            <a:r>
              <a:rPr lang="en-GB" sz="2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rial" panose="020B0604020202020204" pitchFamily="34" charset="0"/>
                <a:cs typeface="Arial" panose="020B0604020202020204" pitchFamily="34" charset="0"/>
              </a:rPr>
              <a:t>WHERE DID IT ALL BEGIN?</a:t>
            </a:r>
            <a:endParaRPr lang="en-GB" sz="2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10" name="Rectangle 9">
            <a:extLst>
              <a:ext uri="{FF2B5EF4-FFF2-40B4-BE49-F238E27FC236}">
                <a16:creationId xmlns:a16="http://schemas.microsoft.com/office/drawing/2014/main" id="{04073EE3-53C1-4F5F-BA78-87DF373F8538}"/>
              </a:ext>
            </a:extLst>
          </p:cNvPr>
          <p:cNvSpPr/>
          <p:nvPr/>
        </p:nvSpPr>
        <p:spPr>
          <a:xfrm>
            <a:off x="3162275" y="-8388"/>
            <a:ext cx="5650330" cy="707886"/>
          </a:xfrm>
          <a:prstGeom prst="rect">
            <a:avLst/>
          </a:prstGeom>
          <a:noFill/>
        </p:spPr>
        <p:txBody>
          <a:bodyPr wrap="square" lIns="91440" tIns="45720" rIns="91440" bIns="45720">
            <a:spAutoFit/>
          </a:bodyPr>
          <a:lstStyle/>
          <a:p>
            <a:pPr algn="ctr"/>
            <a:r>
              <a:rPr lang="en-GB" sz="2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rial" panose="020B0604020202020204" pitchFamily="34" charset="0"/>
                <a:cs typeface="Arial" panose="020B0604020202020204" pitchFamily="34" charset="0"/>
              </a:rPr>
              <a:t>Children’s rights and why their voices are important</a:t>
            </a:r>
            <a:endParaRPr lang="en-GB" sz="2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12" name="Rectangle 11">
            <a:extLst>
              <a:ext uri="{FF2B5EF4-FFF2-40B4-BE49-F238E27FC236}">
                <a16:creationId xmlns:a16="http://schemas.microsoft.com/office/drawing/2014/main" id="{BD5C91B4-DE6B-4068-9EAC-35F805815266}"/>
              </a:ext>
            </a:extLst>
          </p:cNvPr>
          <p:cNvSpPr/>
          <p:nvPr/>
        </p:nvSpPr>
        <p:spPr>
          <a:xfrm>
            <a:off x="7168896" y="3169543"/>
            <a:ext cx="5925312" cy="461665"/>
          </a:xfrm>
          <a:prstGeom prst="rect">
            <a:avLst/>
          </a:prstGeom>
          <a:noFill/>
        </p:spPr>
        <p:txBody>
          <a:bodyPr wrap="square" lIns="91440" tIns="45720" rIns="91440" bIns="45720">
            <a:spAutoFit/>
          </a:bodyPr>
          <a:lstStyle/>
          <a:p>
            <a:pPr algn="ctr"/>
            <a:r>
              <a:rPr lang="en-GB" sz="2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WHO DO THE RIGHTS APPLY TO?</a:t>
            </a:r>
          </a:p>
        </p:txBody>
      </p:sp>
      <p:sp>
        <p:nvSpPr>
          <p:cNvPr id="13" name="TextBox 12">
            <a:extLst>
              <a:ext uri="{FF2B5EF4-FFF2-40B4-BE49-F238E27FC236}">
                <a16:creationId xmlns:a16="http://schemas.microsoft.com/office/drawing/2014/main" id="{A032C5F9-ED70-4C81-AA5E-03EC76CA173F}"/>
              </a:ext>
            </a:extLst>
          </p:cNvPr>
          <p:cNvSpPr txBox="1"/>
          <p:nvPr/>
        </p:nvSpPr>
        <p:spPr>
          <a:xfrm>
            <a:off x="8300900" y="3596125"/>
            <a:ext cx="3415669" cy="1754326"/>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The rights apply to all children and young people under the age of 18 regardless of their nationality, race, family background, gender, etc. Every child deserves to be treated as an individual and deserves to be treated equally. Everyone that comes in to contact with children and young people is responsible for protecting them from harm.</a:t>
            </a:r>
          </a:p>
          <a:p>
            <a:r>
              <a:rPr lang="en-GB" sz="1200" dirty="0">
                <a:latin typeface="Arial" panose="020B0604020202020204" pitchFamily="34" charset="0"/>
                <a:cs typeface="Arial" panose="020B0604020202020204" pitchFamily="34" charset="0"/>
              </a:rPr>
              <a:t> </a:t>
            </a:r>
          </a:p>
        </p:txBody>
      </p:sp>
      <p:sp>
        <p:nvSpPr>
          <p:cNvPr id="17" name="Rectangle 16">
            <a:extLst>
              <a:ext uri="{FF2B5EF4-FFF2-40B4-BE49-F238E27FC236}">
                <a16:creationId xmlns:a16="http://schemas.microsoft.com/office/drawing/2014/main" id="{0702C342-461A-404B-A6E0-905C43413B45}"/>
              </a:ext>
            </a:extLst>
          </p:cNvPr>
          <p:cNvSpPr/>
          <p:nvPr/>
        </p:nvSpPr>
        <p:spPr>
          <a:xfrm>
            <a:off x="7873125" y="356659"/>
            <a:ext cx="4318875" cy="461665"/>
          </a:xfrm>
          <a:prstGeom prst="rect">
            <a:avLst/>
          </a:prstGeom>
          <a:noFill/>
        </p:spPr>
        <p:txBody>
          <a:bodyPr wrap="none" lIns="91440" tIns="45720" rIns="91440" bIns="45720">
            <a:spAutoFit/>
          </a:bodyPr>
          <a:lstStyle/>
          <a:p>
            <a:pPr algn="ctr"/>
            <a:r>
              <a:rPr lang="en-GB" sz="2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WHY ARE THEY SO IMPORTANT?</a:t>
            </a:r>
          </a:p>
        </p:txBody>
      </p:sp>
      <p:sp>
        <p:nvSpPr>
          <p:cNvPr id="18" name="TextBox 17">
            <a:extLst>
              <a:ext uri="{FF2B5EF4-FFF2-40B4-BE49-F238E27FC236}">
                <a16:creationId xmlns:a16="http://schemas.microsoft.com/office/drawing/2014/main" id="{F8FFB955-82C9-465E-B6C4-01F5F1FAE33D}"/>
              </a:ext>
            </a:extLst>
          </p:cNvPr>
          <p:cNvSpPr txBox="1"/>
          <p:nvPr/>
        </p:nvSpPr>
        <p:spPr>
          <a:xfrm>
            <a:off x="8300900" y="676553"/>
            <a:ext cx="3415669" cy="2492990"/>
          </a:xfrm>
          <a:prstGeom prst="rect">
            <a:avLst/>
          </a:prstGeom>
          <a:noFill/>
        </p:spPr>
        <p:txBody>
          <a:bodyPr wrap="square" rtlCol="0">
            <a:spAutoFit/>
          </a:bodyPr>
          <a:lstStyle/>
          <a:p>
            <a:r>
              <a:rPr lang="en-GB" sz="1200" dirty="0">
                <a:latin typeface="Arial" panose="020B0604020202020204" pitchFamily="34" charset="0"/>
                <a:cs typeface="Arial" panose="020B0604020202020204" pitchFamily="34" charset="0"/>
              </a:rPr>
              <a:t>The rights are important for many reasons, the main ones being that children feel happy, safe, protected and feel as though they have a voice. No child should have to sit in silence. They are important as they can lead to children living better lives. The rights are also to do with safeguarding children. Safeguarding is important to protect children from any harm that can affect them physically, mentally, intellectually or emotionally. In 1924 the need for the special safeguarding of children was expressed in the Geneva Declaration of the rights of the child.</a:t>
            </a:r>
          </a:p>
        </p:txBody>
      </p:sp>
      <p:sp>
        <p:nvSpPr>
          <p:cNvPr id="20" name="TextBox 19">
            <a:extLst>
              <a:ext uri="{FF2B5EF4-FFF2-40B4-BE49-F238E27FC236}">
                <a16:creationId xmlns:a16="http://schemas.microsoft.com/office/drawing/2014/main" id="{60283A81-BA38-4DD6-B727-57059CBDAFA6}"/>
              </a:ext>
            </a:extLst>
          </p:cNvPr>
          <p:cNvSpPr txBox="1"/>
          <p:nvPr/>
        </p:nvSpPr>
        <p:spPr>
          <a:xfrm>
            <a:off x="3991629" y="6499832"/>
            <a:ext cx="1402915" cy="369332"/>
          </a:xfrm>
          <a:prstGeom prst="rect">
            <a:avLst/>
          </a:prstGeom>
          <a:noFill/>
        </p:spPr>
        <p:txBody>
          <a:bodyPr wrap="square" rtlCol="0">
            <a:spAutoFit/>
          </a:bodyPr>
          <a:lstStyle/>
          <a:p>
            <a:r>
              <a:rPr lang="en-GB" dirty="0"/>
              <a:t>SURVIVAL </a:t>
            </a:r>
          </a:p>
        </p:txBody>
      </p:sp>
      <p:cxnSp>
        <p:nvCxnSpPr>
          <p:cNvPr id="22" name="Straight Arrow Connector 21">
            <a:extLst>
              <a:ext uri="{FF2B5EF4-FFF2-40B4-BE49-F238E27FC236}">
                <a16:creationId xmlns:a16="http://schemas.microsoft.com/office/drawing/2014/main" id="{218C0E8B-5487-4DE8-90D8-C4E8D5984278}"/>
              </a:ext>
            </a:extLst>
          </p:cNvPr>
          <p:cNvCxnSpPr>
            <a:cxnSpLocks/>
          </p:cNvCxnSpPr>
          <p:nvPr/>
        </p:nvCxnSpPr>
        <p:spPr>
          <a:xfrm>
            <a:off x="5035145" y="6677845"/>
            <a:ext cx="787883" cy="66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B4F1C4F1-3CEB-46CD-85A8-68A8042FE2A1}"/>
              </a:ext>
            </a:extLst>
          </p:cNvPr>
          <p:cNvSpPr txBox="1"/>
          <p:nvPr/>
        </p:nvSpPr>
        <p:spPr>
          <a:xfrm>
            <a:off x="5823028" y="6491064"/>
            <a:ext cx="1678487" cy="369332"/>
          </a:xfrm>
          <a:prstGeom prst="rect">
            <a:avLst/>
          </a:prstGeom>
          <a:noFill/>
        </p:spPr>
        <p:txBody>
          <a:bodyPr wrap="square" rtlCol="0">
            <a:spAutoFit/>
          </a:bodyPr>
          <a:lstStyle/>
          <a:p>
            <a:r>
              <a:rPr lang="en-GB" dirty="0"/>
              <a:t>DEVELOPMENT</a:t>
            </a:r>
          </a:p>
        </p:txBody>
      </p:sp>
      <p:cxnSp>
        <p:nvCxnSpPr>
          <p:cNvPr id="25" name="Straight Arrow Connector 24">
            <a:extLst>
              <a:ext uri="{FF2B5EF4-FFF2-40B4-BE49-F238E27FC236}">
                <a16:creationId xmlns:a16="http://schemas.microsoft.com/office/drawing/2014/main" id="{540E6B72-61E6-486B-91F0-782035533210}"/>
              </a:ext>
            </a:extLst>
          </p:cNvPr>
          <p:cNvCxnSpPr>
            <a:cxnSpLocks/>
          </p:cNvCxnSpPr>
          <p:nvPr/>
        </p:nvCxnSpPr>
        <p:spPr>
          <a:xfrm>
            <a:off x="7431260" y="6675730"/>
            <a:ext cx="78496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3F44987D-6168-47DE-BE23-8DCC2C795AB9}"/>
              </a:ext>
            </a:extLst>
          </p:cNvPr>
          <p:cNvSpPr txBox="1"/>
          <p:nvPr/>
        </p:nvSpPr>
        <p:spPr>
          <a:xfrm>
            <a:off x="8267129" y="6487650"/>
            <a:ext cx="1402915" cy="369332"/>
          </a:xfrm>
          <a:prstGeom prst="rect">
            <a:avLst/>
          </a:prstGeom>
          <a:noFill/>
        </p:spPr>
        <p:txBody>
          <a:bodyPr wrap="square" rtlCol="0">
            <a:spAutoFit/>
          </a:bodyPr>
          <a:lstStyle/>
          <a:p>
            <a:r>
              <a:rPr lang="en-GB" dirty="0"/>
              <a:t>PROTECTION</a:t>
            </a:r>
          </a:p>
        </p:txBody>
      </p:sp>
      <p:cxnSp>
        <p:nvCxnSpPr>
          <p:cNvPr id="32" name="Straight Arrow Connector 31">
            <a:extLst>
              <a:ext uri="{FF2B5EF4-FFF2-40B4-BE49-F238E27FC236}">
                <a16:creationId xmlns:a16="http://schemas.microsoft.com/office/drawing/2014/main" id="{E267F4EE-095F-4DEB-8B9A-982EB849A510}"/>
              </a:ext>
            </a:extLst>
          </p:cNvPr>
          <p:cNvCxnSpPr>
            <a:stCxn id="26" idx="3"/>
          </p:cNvCxnSpPr>
          <p:nvPr/>
        </p:nvCxnSpPr>
        <p:spPr>
          <a:xfrm>
            <a:off x="9670044" y="6672316"/>
            <a:ext cx="69278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FA70B9E2-2665-4D63-9F94-9F8F4154F18A}"/>
              </a:ext>
            </a:extLst>
          </p:cNvPr>
          <p:cNvSpPr txBox="1"/>
          <p:nvPr/>
        </p:nvSpPr>
        <p:spPr>
          <a:xfrm>
            <a:off x="10362832" y="6510492"/>
            <a:ext cx="1670137" cy="369332"/>
          </a:xfrm>
          <a:prstGeom prst="rect">
            <a:avLst/>
          </a:prstGeom>
          <a:noFill/>
        </p:spPr>
        <p:txBody>
          <a:bodyPr wrap="square" rtlCol="0">
            <a:spAutoFit/>
          </a:bodyPr>
          <a:lstStyle/>
          <a:p>
            <a:r>
              <a:rPr lang="en-GB" dirty="0"/>
              <a:t>PARTICIPATION</a:t>
            </a:r>
          </a:p>
        </p:txBody>
      </p:sp>
      <p:sp>
        <p:nvSpPr>
          <p:cNvPr id="35" name="TextBox 34">
            <a:extLst>
              <a:ext uri="{FF2B5EF4-FFF2-40B4-BE49-F238E27FC236}">
                <a16:creationId xmlns:a16="http://schemas.microsoft.com/office/drawing/2014/main" id="{B55E90F0-19C8-4387-9A89-745B0B5BC046}"/>
              </a:ext>
            </a:extLst>
          </p:cNvPr>
          <p:cNvSpPr txBox="1"/>
          <p:nvPr/>
        </p:nvSpPr>
        <p:spPr>
          <a:xfrm>
            <a:off x="4089397" y="2849876"/>
            <a:ext cx="4013206" cy="2846933"/>
          </a:xfrm>
          <a:prstGeom prst="rect">
            <a:avLst/>
          </a:prstGeom>
          <a:noFill/>
        </p:spPr>
        <p:txBody>
          <a:bodyPr wrap="square" rtlCol="0">
            <a:spAutoFit/>
          </a:bodyPr>
          <a:lstStyle/>
          <a:p>
            <a:r>
              <a:rPr lang="en-GB" sz="1200" dirty="0" err="1">
                <a:latin typeface="Arial" panose="020B0604020202020204" pitchFamily="34" charset="0"/>
                <a:cs typeface="Arial" panose="020B0604020202020204" pitchFamily="34" charset="0"/>
              </a:rPr>
              <a:t>Urie</a:t>
            </a:r>
            <a:r>
              <a:rPr lang="en-GB" sz="1200" dirty="0">
                <a:latin typeface="Arial" panose="020B0604020202020204" pitchFamily="34" charset="0"/>
                <a:cs typeface="Arial" panose="020B0604020202020204" pitchFamily="34" charset="0"/>
              </a:rPr>
              <a:t> Bronfenbrenner(1927-2005) developed the ecological systems theory to explain how a child’s environment affects their development, his theory links highlights why it is so important to ensure children have rights and how it can affect them if they do not. </a:t>
            </a:r>
          </a:p>
          <a:p>
            <a:r>
              <a:rPr lang="en-GB" sz="1200" dirty="0">
                <a:latin typeface="Arial" panose="020B0604020202020204" pitchFamily="34" charset="0"/>
                <a:cs typeface="Arial" panose="020B0604020202020204" pitchFamily="34" charset="0"/>
              </a:rPr>
              <a:t>He labelled different aspects or levels of the environment that influence children's development, including the:</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Microsystem</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Mesosystem</a:t>
            </a:r>
          </a:p>
          <a:p>
            <a:pPr marL="171450" indent="-171450">
              <a:buFont typeface="Arial" panose="020B0604020202020204" pitchFamily="34" charset="0"/>
              <a:buChar char="•"/>
            </a:pPr>
            <a:r>
              <a:rPr lang="en-GB" sz="1200" dirty="0" err="1">
                <a:latin typeface="Arial" panose="020B0604020202020204" pitchFamily="34" charset="0"/>
                <a:cs typeface="Arial" panose="020B0604020202020204" pitchFamily="34" charset="0"/>
              </a:rPr>
              <a:t>Exosystem</a:t>
            </a:r>
            <a:endParaRPr lang="en-GB" sz="1200" dirty="0">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Macrosystem</a:t>
            </a:r>
          </a:p>
          <a:p>
            <a:r>
              <a:rPr lang="en-GB" sz="1400" i="1" dirty="0">
                <a:latin typeface="Arial" panose="020B0604020202020204" pitchFamily="34" charset="0"/>
                <a:cs typeface="Arial" panose="020B0604020202020204" pitchFamily="34" charset="0"/>
              </a:rPr>
              <a:t>‘’</a:t>
            </a:r>
            <a:r>
              <a:rPr lang="en-GB" sz="1100" i="1" dirty="0">
                <a:latin typeface="Arial" panose="020B0604020202020204" pitchFamily="34" charset="0"/>
                <a:cs typeface="Arial" panose="020B0604020202020204" pitchFamily="34" charset="0"/>
              </a:rPr>
              <a:t>Every child needs at least one adult who is irrationally crazy about him or her’’ – </a:t>
            </a:r>
            <a:r>
              <a:rPr lang="en-GB" sz="1100" i="1" dirty="0" err="1">
                <a:latin typeface="Arial" panose="020B0604020202020204" pitchFamily="34" charset="0"/>
                <a:cs typeface="Arial" panose="020B0604020202020204" pitchFamily="34" charset="0"/>
              </a:rPr>
              <a:t>Urie</a:t>
            </a:r>
            <a:r>
              <a:rPr lang="en-GB" sz="1100" i="1" dirty="0">
                <a:latin typeface="Arial" panose="020B0604020202020204" pitchFamily="34" charset="0"/>
                <a:cs typeface="Arial" panose="020B0604020202020204" pitchFamily="34" charset="0"/>
              </a:rPr>
              <a:t> Bronfenbrenner</a:t>
            </a:r>
          </a:p>
          <a:p>
            <a:endParaRPr lang="en-GB" sz="1100" i="1" dirty="0">
              <a:latin typeface="Arial" panose="020B0604020202020204" pitchFamily="34" charset="0"/>
              <a:cs typeface="Arial" panose="020B0604020202020204" pitchFamily="34" charset="0"/>
            </a:endParaRPr>
          </a:p>
          <a:p>
            <a:endParaRPr lang="en-GB" sz="1100" i="1" dirty="0">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568EE60C-3BD5-4314-85DD-0D5E47A58895}"/>
              </a:ext>
            </a:extLst>
          </p:cNvPr>
          <p:cNvSpPr/>
          <p:nvPr/>
        </p:nvSpPr>
        <p:spPr>
          <a:xfrm>
            <a:off x="8087013" y="5042711"/>
            <a:ext cx="3449601" cy="584775"/>
          </a:xfrm>
          <a:prstGeom prst="rect">
            <a:avLst/>
          </a:prstGeom>
          <a:noFill/>
        </p:spPr>
        <p:txBody>
          <a:bodyPr wrap="square" lIns="91440" tIns="45720" rIns="91440" bIns="45720">
            <a:spAutoFit/>
          </a:bodyPr>
          <a:lstStyle/>
          <a:p>
            <a:pPr algn="ctr"/>
            <a:r>
              <a:rPr lang="en-GB" sz="1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Important legislation regarding children and young people</a:t>
            </a:r>
          </a:p>
        </p:txBody>
      </p:sp>
      <p:sp>
        <p:nvSpPr>
          <p:cNvPr id="4" name="TextBox 3">
            <a:extLst>
              <a:ext uri="{FF2B5EF4-FFF2-40B4-BE49-F238E27FC236}">
                <a16:creationId xmlns:a16="http://schemas.microsoft.com/office/drawing/2014/main" id="{9FA4055F-4C36-453A-80A4-5352F59CDE9C}"/>
              </a:ext>
            </a:extLst>
          </p:cNvPr>
          <p:cNvSpPr txBox="1"/>
          <p:nvPr/>
        </p:nvSpPr>
        <p:spPr>
          <a:xfrm>
            <a:off x="7946136" y="5541242"/>
            <a:ext cx="3894870" cy="769441"/>
          </a:xfrm>
          <a:prstGeom prst="rect">
            <a:avLst/>
          </a:prstGeom>
          <a:noFill/>
        </p:spPr>
        <p:txBody>
          <a:bodyPr wrap="square" rtlCol="0">
            <a:spAutoFit/>
          </a:bodyPr>
          <a:lstStyle/>
          <a:p>
            <a:pPr marL="285750" indent="-285750">
              <a:buFont typeface="Arial" panose="020B0604020202020204" pitchFamily="34" charset="0"/>
              <a:buChar char="•"/>
            </a:pPr>
            <a:r>
              <a:rPr lang="en-GB" sz="1100" dirty="0"/>
              <a:t>Children acts 1989 and 2004</a:t>
            </a:r>
          </a:p>
          <a:p>
            <a:pPr marL="285750" indent="-285750">
              <a:buFont typeface="Arial" panose="020B0604020202020204" pitchFamily="34" charset="0"/>
              <a:buChar char="•"/>
            </a:pPr>
            <a:r>
              <a:rPr lang="en-GB" sz="1100" dirty="0"/>
              <a:t>Childcare act 2006</a:t>
            </a:r>
          </a:p>
          <a:p>
            <a:pPr marL="285750" indent="-285750">
              <a:buFont typeface="Arial" panose="020B0604020202020204" pitchFamily="34" charset="0"/>
              <a:buChar char="•"/>
            </a:pPr>
            <a:r>
              <a:rPr lang="en-GB" sz="1100" dirty="0"/>
              <a:t>Equalities act 2010</a:t>
            </a:r>
          </a:p>
          <a:p>
            <a:pPr marL="285750" indent="-285750">
              <a:buFont typeface="Arial" panose="020B0604020202020204" pitchFamily="34" charset="0"/>
              <a:buChar char="•"/>
            </a:pPr>
            <a:r>
              <a:rPr lang="en-GB" sz="1100" dirty="0"/>
              <a:t>The social services and well being (Wales) act 2014</a:t>
            </a:r>
          </a:p>
        </p:txBody>
      </p:sp>
      <p:pic>
        <p:nvPicPr>
          <p:cNvPr id="6" name="Picture 5">
            <a:extLst>
              <a:ext uri="{FF2B5EF4-FFF2-40B4-BE49-F238E27FC236}">
                <a16:creationId xmlns:a16="http://schemas.microsoft.com/office/drawing/2014/main" id="{FA8B07F9-BF08-45B0-92D9-C2E58DF61583}"/>
              </a:ext>
            </a:extLst>
          </p:cNvPr>
          <p:cNvPicPr>
            <a:picLocks noChangeAspect="1"/>
          </p:cNvPicPr>
          <p:nvPr/>
        </p:nvPicPr>
        <p:blipFill>
          <a:blip r:embed="rId3"/>
          <a:stretch>
            <a:fillRect/>
          </a:stretch>
        </p:blipFill>
        <p:spPr>
          <a:xfrm>
            <a:off x="2125888" y="5554286"/>
            <a:ext cx="1815594" cy="1350888"/>
          </a:xfrm>
          <a:prstGeom prst="rect">
            <a:avLst/>
          </a:prstGeom>
        </p:spPr>
      </p:pic>
      <p:sp>
        <p:nvSpPr>
          <p:cNvPr id="7" name="Rectangle 6">
            <a:extLst>
              <a:ext uri="{FF2B5EF4-FFF2-40B4-BE49-F238E27FC236}">
                <a16:creationId xmlns:a16="http://schemas.microsoft.com/office/drawing/2014/main" id="{013BCA67-3435-46B1-9EA6-10D20F84DB94}"/>
              </a:ext>
            </a:extLst>
          </p:cNvPr>
          <p:cNvSpPr/>
          <p:nvPr/>
        </p:nvSpPr>
        <p:spPr>
          <a:xfrm>
            <a:off x="4049810" y="5356101"/>
            <a:ext cx="3875261" cy="1200329"/>
          </a:xfrm>
          <a:prstGeom prst="rect">
            <a:avLst/>
          </a:prstGeom>
        </p:spPr>
        <p:txBody>
          <a:bodyPr wrap="square">
            <a:spAutoFit/>
          </a:bodyPr>
          <a:lstStyle/>
          <a:p>
            <a:r>
              <a:rPr lang="en-GB" sz="1200" dirty="0"/>
              <a:t>The 'Rights of Children and Young Persons (Wales) Measure' 2011</a:t>
            </a:r>
          </a:p>
          <a:p>
            <a:r>
              <a:rPr lang="en-GB" sz="1200" dirty="0"/>
              <a:t>The 'Rights of Children and Young Persons (Wales) Measure' 2011, received unanimous cross party support when it was passed at the National Assembly for Wales in January 2011.</a:t>
            </a:r>
          </a:p>
        </p:txBody>
      </p:sp>
      <p:sp>
        <p:nvSpPr>
          <p:cNvPr id="11" name="TextBox 10">
            <a:extLst>
              <a:ext uri="{FF2B5EF4-FFF2-40B4-BE49-F238E27FC236}">
                <a16:creationId xmlns:a16="http://schemas.microsoft.com/office/drawing/2014/main" id="{9B7921AB-98EA-4DF6-BE4A-9140559A167F}"/>
              </a:ext>
            </a:extLst>
          </p:cNvPr>
          <p:cNvSpPr txBox="1"/>
          <p:nvPr/>
        </p:nvSpPr>
        <p:spPr>
          <a:xfrm>
            <a:off x="492597" y="6268737"/>
            <a:ext cx="1809006" cy="646331"/>
          </a:xfrm>
          <a:prstGeom prst="rect">
            <a:avLst/>
          </a:prstGeom>
          <a:noFill/>
        </p:spPr>
        <p:txBody>
          <a:bodyPr wrap="square" rtlCol="0">
            <a:spAutoFit/>
          </a:bodyPr>
          <a:lstStyle/>
          <a:p>
            <a:r>
              <a:rPr lang="en-GB" sz="1200" dirty="0"/>
              <a:t>This image shows Maslow’s Hierarchy of needs</a:t>
            </a:r>
          </a:p>
        </p:txBody>
      </p:sp>
    </p:spTree>
    <p:extLst>
      <p:ext uri="{BB962C8B-B14F-4D97-AF65-F5344CB8AC3E}">
        <p14:creationId xmlns:p14="http://schemas.microsoft.com/office/powerpoint/2010/main" val="6839265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B0D78251-A208-4C1E-855C-37CB9FC30689}"/>
              </a:ext>
            </a:extLst>
          </p:cNvPr>
          <p:cNvSpPr/>
          <p:nvPr/>
        </p:nvSpPr>
        <p:spPr>
          <a:xfrm>
            <a:off x="87683" y="87682"/>
            <a:ext cx="4822520" cy="282367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71AAFAD3-0642-48E2-9B78-A65AA9CE5B90}"/>
              </a:ext>
            </a:extLst>
          </p:cNvPr>
          <p:cNvSpPr/>
          <p:nvPr/>
        </p:nvSpPr>
        <p:spPr>
          <a:xfrm>
            <a:off x="-200417" y="83443"/>
            <a:ext cx="2332973" cy="461665"/>
          </a:xfrm>
          <a:prstGeom prst="rect">
            <a:avLst/>
          </a:prstGeom>
          <a:noFill/>
        </p:spPr>
        <p:txBody>
          <a:bodyPr wrap="square" lIns="91440" tIns="45720" rIns="91440" bIns="45720">
            <a:spAutoFit/>
          </a:bodyPr>
          <a:lstStyle/>
          <a:p>
            <a:pPr algn="ctr"/>
            <a:r>
              <a:rPr lang="en-US" sz="2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Article 12</a:t>
            </a:r>
          </a:p>
        </p:txBody>
      </p:sp>
      <p:sp>
        <p:nvSpPr>
          <p:cNvPr id="7" name="TextBox 6">
            <a:extLst>
              <a:ext uri="{FF2B5EF4-FFF2-40B4-BE49-F238E27FC236}">
                <a16:creationId xmlns:a16="http://schemas.microsoft.com/office/drawing/2014/main" id="{2D6701F8-B7C8-4730-A7FD-9576FB08B89D}"/>
              </a:ext>
            </a:extLst>
          </p:cNvPr>
          <p:cNvSpPr txBox="1"/>
          <p:nvPr/>
        </p:nvSpPr>
        <p:spPr>
          <a:xfrm>
            <a:off x="237994" y="449139"/>
            <a:ext cx="4672209" cy="2462213"/>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‘Children have the right to say what they think should happen, when adults are making decisions that affect them and have their opinions taken in to account’ </a:t>
            </a:r>
          </a:p>
          <a:p>
            <a:r>
              <a:rPr lang="en-GB" sz="1400" dirty="0">
                <a:latin typeface="Arial" panose="020B0604020202020204" pitchFamily="34" charset="0"/>
                <a:cs typeface="Arial" panose="020B0604020202020204" pitchFamily="34" charset="0"/>
              </a:rPr>
              <a:t>This is highly important as children need to feel they have a voice and feel entitled to speak up when they have an opinion, this can lead to children having a better self esteem and confidence within people and can lead to better outcomes in certain situations. Children should feel they can speak up if they are unhappy with certain decisions being made and can ask for advice to understand decisions fully before speaking their opinion.</a:t>
            </a:r>
          </a:p>
        </p:txBody>
      </p:sp>
      <p:sp>
        <p:nvSpPr>
          <p:cNvPr id="4" name="Rectangle: Rounded Corners 3">
            <a:extLst>
              <a:ext uri="{FF2B5EF4-FFF2-40B4-BE49-F238E27FC236}">
                <a16:creationId xmlns:a16="http://schemas.microsoft.com/office/drawing/2014/main" id="{0A6372B3-114A-42B2-B193-9C84562988E6}"/>
              </a:ext>
            </a:extLst>
          </p:cNvPr>
          <p:cNvSpPr/>
          <p:nvPr/>
        </p:nvSpPr>
        <p:spPr>
          <a:xfrm>
            <a:off x="87683" y="3115868"/>
            <a:ext cx="4494045" cy="306374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68953FF3-502E-4C98-9731-63F7CEA62677}"/>
              </a:ext>
            </a:extLst>
          </p:cNvPr>
          <p:cNvSpPr/>
          <p:nvPr/>
        </p:nvSpPr>
        <p:spPr>
          <a:xfrm>
            <a:off x="237994" y="3133815"/>
            <a:ext cx="1401345" cy="461665"/>
          </a:xfrm>
          <a:prstGeom prst="rect">
            <a:avLst/>
          </a:prstGeom>
          <a:noFill/>
        </p:spPr>
        <p:txBody>
          <a:bodyPr wrap="none" lIns="91440" tIns="45720" rIns="91440" bIns="45720">
            <a:spAutoFit/>
          </a:bodyPr>
          <a:lstStyle/>
          <a:p>
            <a:pPr algn="ctr"/>
            <a:r>
              <a:rPr lang="en-US" sz="2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Article 19</a:t>
            </a:r>
          </a:p>
        </p:txBody>
      </p:sp>
      <p:sp>
        <p:nvSpPr>
          <p:cNvPr id="9" name="TextBox 8">
            <a:extLst>
              <a:ext uri="{FF2B5EF4-FFF2-40B4-BE49-F238E27FC236}">
                <a16:creationId xmlns:a16="http://schemas.microsoft.com/office/drawing/2014/main" id="{A18EE8CF-B480-435B-8426-3254D7300E8C}"/>
              </a:ext>
            </a:extLst>
          </p:cNvPr>
          <p:cNvSpPr txBox="1"/>
          <p:nvPr/>
        </p:nvSpPr>
        <p:spPr>
          <a:xfrm>
            <a:off x="237994" y="3501957"/>
            <a:ext cx="4217274" cy="2677656"/>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‘Governments should ensure that children are properly cared for, and protect them from violence, abuse and neglect by their parents and anyone else who looks after them’  Children who suffer from abuse are more than likely to suffer from mental health issues through out their childhood and adulthood, it is the governments duty to ensure there are laws in place to protect children from abuse. They should ensure that cases are investigated to protect children and if they find that a child is suffering, to get them out of the situation as quickly as possible to prevent further harm</a:t>
            </a:r>
            <a:r>
              <a:rPr lang="en-GB" sz="1400" dirty="0"/>
              <a:t>.</a:t>
            </a:r>
          </a:p>
        </p:txBody>
      </p:sp>
      <p:sp>
        <p:nvSpPr>
          <p:cNvPr id="10" name="Rectangle: Rounded Corners 9">
            <a:extLst>
              <a:ext uri="{FF2B5EF4-FFF2-40B4-BE49-F238E27FC236}">
                <a16:creationId xmlns:a16="http://schemas.microsoft.com/office/drawing/2014/main" id="{6F79EF05-A8F1-489B-B1EE-68BB39452B3C}"/>
              </a:ext>
            </a:extLst>
          </p:cNvPr>
          <p:cNvSpPr/>
          <p:nvPr/>
        </p:nvSpPr>
        <p:spPr>
          <a:xfrm>
            <a:off x="5060514" y="83443"/>
            <a:ext cx="6837257" cy="2462213"/>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54C13169-C06A-441A-A4B5-B3E9EBCE0538}"/>
              </a:ext>
            </a:extLst>
          </p:cNvPr>
          <p:cNvSpPr/>
          <p:nvPr/>
        </p:nvSpPr>
        <p:spPr>
          <a:xfrm>
            <a:off x="4096476" y="83443"/>
            <a:ext cx="3471642" cy="461665"/>
          </a:xfrm>
          <a:prstGeom prst="rect">
            <a:avLst/>
          </a:prstGeom>
          <a:noFill/>
        </p:spPr>
        <p:txBody>
          <a:bodyPr wrap="square" lIns="91440" tIns="45720" rIns="91440" bIns="45720">
            <a:spAutoFit/>
          </a:bodyPr>
          <a:lstStyle/>
          <a:p>
            <a:pPr algn="ctr"/>
            <a:r>
              <a:rPr lang="en-US" sz="2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Article 27</a:t>
            </a:r>
          </a:p>
        </p:txBody>
      </p:sp>
      <p:sp>
        <p:nvSpPr>
          <p:cNvPr id="13" name="TextBox 12">
            <a:extLst>
              <a:ext uri="{FF2B5EF4-FFF2-40B4-BE49-F238E27FC236}">
                <a16:creationId xmlns:a16="http://schemas.microsoft.com/office/drawing/2014/main" id="{871063FF-975F-46FD-94DD-7C2ADDD19E54}"/>
              </a:ext>
            </a:extLst>
          </p:cNvPr>
          <p:cNvSpPr txBox="1"/>
          <p:nvPr/>
        </p:nvSpPr>
        <p:spPr>
          <a:xfrm>
            <a:off x="5060514" y="545108"/>
            <a:ext cx="6719682" cy="1815882"/>
          </a:xfrm>
          <a:prstGeom prst="rect">
            <a:avLst/>
          </a:prstGeom>
          <a:noFill/>
        </p:spPr>
        <p:txBody>
          <a:bodyPr wrap="square" rtlCol="0">
            <a:spAutoFit/>
          </a:bodyPr>
          <a:lstStyle/>
          <a:p>
            <a:r>
              <a:rPr lang="en-GB" sz="1600" dirty="0"/>
              <a:t>‘Children have a right to a standard of living that is good enough to meet their physical and mental needs. The government should help families who cant afford to provide this’ Children have needs that enables them to develop effectively. Children need a home, food and water to physically and mentally develop. The government should have strategies put in place to help families that can’t afford basic needs. There are places that have food banks to help families that can’t do a weekly shop. </a:t>
            </a:r>
          </a:p>
        </p:txBody>
      </p:sp>
      <p:sp>
        <p:nvSpPr>
          <p:cNvPr id="14" name="TextBox 13">
            <a:extLst>
              <a:ext uri="{FF2B5EF4-FFF2-40B4-BE49-F238E27FC236}">
                <a16:creationId xmlns:a16="http://schemas.microsoft.com/office/drawing/2014/main" id="{112EDC38-006F-447F-80C8-09BE6B962EB5}"/>
              </a:ext>
            </a:extLst>
          </p:cNvPr>
          <p:cNvSpPr txBox="1"/>
          <p:nvPr/>
        </p:nvSpPr>
        <p:spPr>
          <a:xfrm>
            <a:off x="5266883" y="3138280"/>
            <a:ext cx="914400" cy="369332"/>
          </a:xfrm>
          <a:prstGeom prst="rect">
            <a:avLst/>
          </a:prstGeom>
          <a:noFill/>
        </p:spPr>
        <p:txBody>
          <a:bodyPr wrap="square" rtlCol="0">
            <a:spAutoFit/>
          </a:bodyPr>
          <a:lstStyle/>
          <a:p>
            <a:r>
              <a:rPr lang="en-GB" dirty="0"/>
              <a:t> </a:t>
            </a:r>
          </a:p>
        </p:txBody>
      </p:sp>
      <p:sp>
        <p:nvSpPr>
          <p:cNvPr id="15" name="Rectangle: Rounded Corners 14">
            <a:extLst>
              <a:ext uri="{FF2B5EF4-FFF2-40B4-BE49-F238E27FC236}">
                <a16:creationId xmlns:a16="http://schemas.microsoft.com/office/drawing/2014/main" id="{4A6FA81E-B346-45DF-8B9A-267FF09522B0}"/>
              </a:ext>
            </a:extLst>
          </p:cNvPr>
          <p:cNvSpPr/>
          <p:nvPr/>
        </p:nvSpPr>
        <p:spPr>
          <a:xfrm>
            <a:off x="4910203" y="2732084"/>
            <a:ext cx="3276090" cy="389245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A51E6194-33CF-4E53-A527-5FFFF173E39B}"/>
              </a:ext>
            </a:extLst>
          </p:cNvPr>
          <p:cNvSpPr/>
          <p:nvPr/>
        </p:nvSpPr>
        <p:spPr>
          <a:xfrm>
            <a:off x="5081003" y="2732084"/>
            <a:ext cx="1611339" cy="523220"/>
          </a:xfrm>
          <a:prstGeom prst="rect">
            <a:avLst/>
          </a:prstGeom>
          <a:noFill/>
        </p:spPr>
        <p:txBody>
          <a:bodyPr wrap="none" lIns="91440" tIns="45720" rIns="91440" bIns="45720">
            <a:spAutoFit/>
          </a:bodyPr>
          <a:lstStyle/>
          <a:p>
            <a:pPr algn="ctr"/>
            <a:r>
              <a:rPr lang="en-US" sz="28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Article 39</a:t>
            </a:r>
          </a:p>
        </p:txBody>
      </p:sp>
      <p:sp>
        <p:nvSpPr>
          <p:cNvPr id="21" name="TextBox 20">
            <a:extLst>
              <a:ext uri="{FF2B5EF4-FFF2-40B4-BE49-F238E27FC236}">
                <a16:creationId xmlns:a16="http://schemas.microsoft.com/office/drawing/2014/main" id="{3C449588-3196-4433-A428-5DF09AA8B638}"/>
              </a:ext>
            </a:extLst>
          </p:cNvPr>
          <p:cNvSpPr txBox="1"/>
          <p:nvPr/>
        </p:nvSpPr>
        <p:spPr>
          <a:xfrm>
            <a:off x="5081003" y="3255304"/>
            <a:ext cx="2895678" cy="3293209"/>
          </a:xfrm>
          <a:prstGeom prst="rect">
            <a:avLst/>
          </a:prstGeom>
          <a:noFill/>
        </p:spPr>
        <p:txBody>
          <a:bodyPr wrap="square" rtlCol="0">
            <a:spAutoFit/>
          </a:bodyPr>
          <a:lstStyle/>
          <a:p>
            <a:r>
              <a:rPr lang="en-GB" sz="1600" dirty="0"/>
              <a:t>‘Children who have been neglected or abused should receive special help to restore their self respect’ Governments should ensure help is available in settings for children to build their confidence and self respect to recover from abuse/neglect. The help should be adapted to the child’s individual needs and take place in an environment that promotes their health, dignity and self-respect.</a:t>
            </a:r>
          </a:p>
        </p:txBody>
      </p:sp>
      <p:sp>
        <p:nvSpPr>
          <p:cNvPr id="22" name="Rectangle: Rounded Corners 21">
            <a:extLst>
              <a:ext uri="{FF2B5EF4-FFF2-40B4-BE49-F238E27FC236}">
                <a16:creationId xmlns:a16="http://schemas.microsoft.com/office/drawing/2014/main" id="{A348DFC5-85CF-4590-A264-F4A2CC48B3DD}"/>
              </a:ext>
            </a:extLst>
          </p:cNvPr>
          <p:cNvSpPr/>
          <p:nvPr/>
        </p:nvSpPr>
        <p:spPr>
          <a:xfrm>
            <a:off x="8346332" y="2732084"/>
            <a:ext cx="3551439" cy="389245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11582CC3-C72B-4330-AABE-E6B85FC3AC45}"/>
              </a:ext>
            </a:extLst>
          </p:cNvPr>
          <p:cNvSpPr/>
          <p:nvPr/>
        </p:nvSpPr>
        <p:spPr>
          <a:xfrm>
            <a:off x="8479142" y="2665499"/>
            <a:ext cx="1611340" cy="523220"/>
          </a:xfrm>
          <a:prstGeom prst="rect">
            <a:avLst/>
          </a:prstGeom>
          <a:noFill/>
        </p:spPr>
        <p:txBody>
          <a:bodyPr wrap="none" lIns="91440" tIns="45720" rIns="91440" bIns="45720">
            <a:spAutoFit/>
          </a:bodyPr>
          <a:lstStyle/>
          <a:p>
            <a:pPr algn="ctr"/>
            <a:r>
              <a:rPr lang="en-US" sz="2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Article 29</a:t>
            </a:r>
            <a:endParaRPr lang="en-US" sz="28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24" name="TextBox 23">
            <a:extLst>
              <a:ext uri="{FF2B5EF4-FFF2-40B4-BE49-F238E27FC236}">
                <a16:creationId xmlns:a16="http://schemas.microsoft.com/office/drawing/2014/main" id="{D6CFE81C-C998-4928-A26F-8D50E1A3ED38}"/>
              </a:ext>
            </a:extLst>
          </p:cNvPr>
          <p:cNvSpPr txBox="1"/>
          <p:nvPr/>
        </p:nvSpPr>
        <p:spPr>
          <a:xfrm>
            <a:off x="8479142" y="3255304"/>
            <a:ext cx="3301054" cy="3108543"/>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‘Education should develop each child’s personality and talents to the full. It should encourage children to respect their parents, and their own and other cultures’ </a:t>
            </a:r>
          </a:p>
          <a:p>
            <a:r>
              <a:rPr lang="en-GB" sz="1400" dirty="0">
                <a:latin typeface="Arial" panose="020B0604020202020204" pitchFamily="34" charset="0"/>
                <a:cs typeface="Arial" panose="020B0604020202020204" pitchFamily="34" charset="0"/>
              </a:rPr>
              <a:t>Education should be about looking at each child as an individual, recognising their preferences and letting them have enjoyment out of their education. Education should promote ways of helping children respect themselves and the people around them as well as teaching them the academic basics such as maths and language. </a:t>
            </a:r>
          </a:p>
        </p:txBody>
      </p:sp>
    </p:spTree>
    <p:extLst>
      <p:ext uri="{BB962C8B-B14F-4D97-AF65-F5344CB8AC3E}">
        <p14:creationId xmlns:p14="http://schemas.microsoft.com/office/powerpoint/2010/main" val="5425905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9540FC2-2C72-4238-A725-FF211EF51610}"/>
              </a:ext>
            </a:extLst>
          </p:cNvPr>
          <p:cNvSpPr>
            <a:spLocks noGrp="1"/>
          </p:cNvSpPr>
          <p:nvPr>
            <p:ph idx="1"/>
          </p:nvPr>
        </p:nvSpPr>
        <p:spPr>
          <a:xfrm>
            <a:off x="359923" y="0"/>
            <a:ext cx="10993877" cy="6858000"/>
          </a:xfrm>
        </p:spPr>
        <p:txBody>
          <a:bodyPr>
            <a:normAutofit/>
          </a:bodyPr>
          <a:lstStyle/>
          <a:p>
            <a:pPr marL="0" indent="0">
              <a:buNone/>
            </a:pPr>
            <a:r>
              <a:rPr lang="en-GB" sz="1600" dirty="0"/>
              <a:t>Reference List for briefing paper </a:t>
            </a:r>
          </a:p>
          <a:p>
            <a:pPr marL="0" indent="0">
              <a:buNone/>
            </a:pPr>
            <a:r>
              <a:rPr lang="en-GB" sz="1200" dirty="0">
                <a:latin typeface="Arial" panose="020B0604020202020204" pitchFamily="34" charset="0"/>
                <a:cs typeface="Arial" panose="020B0604020202020204" pitchFamily="34" charset="0"/>
              </a:rPr>
              <a:t>Children and young people’s commissioner Scotland (2018) ‘The UNCRC’ Available at: https://www.cypcs.org.uk/rights/uncrc (Accessed at: 10 October 2018) </a:t>
            </a:r>
          </a:p>
          <a:p>
            <a:pPr marL="0" indent="0">
              <a:buNone/>
            </a:pPr>
            <a:endParaRPr lang="en-GB" sz="1200" dirty="0">
              <a:latin typeface="Arial" panose="020B0604020202020204" pitchFamily="34" charset="0"/>
              <a:cs typeface="Arial" panose="020B0604020202020204" pitchFamily="34" charset="0"/>
            </a:endParaRPr>
          </a:p>
          <a:p>
            <a:pPr marL="0" indent="0">
              <a:buNone/>
            </a:pPr>
            <a:r>
              <a:rPr lang="en-GB" sz="1200" dirty="0">
                <a:latin typeface="Arial" panose="020B0604020202020204" pitchFamily="34" charset="0"/>
                <a:cs typeface="Arial" panose="020B0604020202020204" pitchFamily="34" charset="0"/>
              </a:rPr>
              <a:t>‘</a:t>
            </a:r>
            <a:r>
              <a:rPr lang="en-GB" sz="1200" i="1" dirty="0">
                <a:latin typeface="Arial" panose="020B0604020202020204" pitchFamily="34" charset="0"/>
                <a:cs typeface="Arial" panose="020B0604020202020204" pitchFamily="34" charset="0"/>
              </a:rPr>
              <a:t>Children’s rights’ </a:t>
            </a:r>
            <a:r>
              <a:rPr lang="en-GB" sz="1200" dirty="0">
                <a:latin typeface="Arial" panose="020B0604020202020204" pitchFamily="34" charset="0"/>
                <a:cs typeface="Arial" panose="020B0604020202020204" pitchFamily="34" charset="0"/>
              </a:rPr>
              <a:t>[Online Image] </a:t>
            </a:r>
            <a:r>
              <a:rPr lang="en-GB" sz="1200" dirty="0">
                <a:latin typeface="Arial" panose="020B0604020202020204" pitchFamily="34" charset="0"/>
                <a:cs typeface="Arial" panose="020B0604020202020204" pitchFamily="34" charset="0"/>
                <a:hlinkClick r:id="rId2"/>
              </a:rPr>
              <a:t>http://www.wccc.ie/wp-content/uploads/2012/11/Childrenrights.jpg</a:t>
            </a:r>
            <a:r>
              <a:rPr lang="en-GB" sz="1200" dirty="0">
                <a:latin typeface="Arial" panose="020B0604020202020204" pitchFamily="34" charset="0"/>
                <a:cs typeface="Arial" panose="020B0604020202020204" pitchFamily="34" charset="0"/>
              </a:rPr>
              <a:t> (Accessed: 18 October 2018)</a:t>
            </a:r>
          </a:p>
          <a:p>
            <a:pPr marL="0" indent="0">
              <a:buNone/>
            </a:pPr>
            <a:endParaRPr lang="en-GB" sz="1200" dirty="0">
              <a:latin typeface="Arial" panose="020B0604020202020204" pitchFamily="34" charset="0"/>
              <a:cs typeface="Arial" panose="020B0604020202020204" pitchFamily="34" charset="0"/>
            </a:endParaRPr>
          </a:p>
          <a:p>
            <a:pPr marL="0" indent="0">
              <a:buNone/>
            </a:pPr>
            <a:r>
              <a:rPr lang="en-GB" sz="1200" dirty="0">
                <a:latin typeface="Arial" panose="020B0604020202020204" pitchFamily="34" charset="0"/>
                <a:cs typeface="Arial" panose="020B0604020202020204" pitchFamily="34" charset="0"/>
              </a:rPr>
              <a:t>Child rights International Network  (2018) </a:t>
            </a:r>
            <a:r>
              <a:rPr lang="en-GB" sz="1200" i="1" dirty="0">
                <a:latin typeface="Arial" panose="020B0604020202020204" pitchFamily="34" charset="0"/>
                <a:cs typeface="Arial" panose="020B0604020202020204" pitchFamily="34" charset="0"/>
              </a:rPr>
              <a:t>‘Child’s rights convention’ . </a:t>
            </a:r>
            <a:r>
              <a:rPr lang="en-GB" sz="1200" dirty="0">
                <a:latin typeface="Arial" panose="020B0604020202020204" pitchFamily="34" charset="0"/>
                <a:cs typeface="Arial" panose="020B0604020202020204" pitchFamily="34" charset="0"/>
              </a:rPr>
              <a:t>Available at: </a:t>
            </a:r>
            <a:r>
              <a:rPr lang="en-GB" sz="1200" dirty="0">
                <a:latin typeface="Arial" panose="020B0604020202020204" pitchFamily="34" charset="0"/>
                <a:cs typeface="Arial" panose="020B0604020202020204" pitchFamily="34" charset="0"/>
                <a:hlinkClick r:id="rId3"/>
              </a:rPr>
              <a:t>https://www.crin.org/en/home/rights/convention/articles/article-29-aims-education</a:t>
            </a:r>
            <a:r>
              <a:rPr lang="en-GB" sz="1200" dirty="0">
                <a:latin typeface="Arial" panose="020B0604020202020204" pitchFamily="34" charset="0"/>
                <a:cs typeface="Arial" panose="020B0604020202020204" pitchFamily="34" charset="0"/>
              </a:rPr>
              <a:t> (Accessed: 17 October  2018)</a:t>
            </a:r>
          </a:p>
          <a:p>
            <a:pPr marL="0" indent="0">
              <a:buNone/>
            </a:pPr>
            <a:endParaRPr lang="en-GB" sz="1200" dirty="0">
              <a:latin typeface="Arial" panose="020B0604020202020204" pitchFamily="34" charset="0"/>
              <a:cs typeface="Arial" panose="020B0604020202020204" pitchFamily="34" charset="0"/>
            </a:endParaRPr>
          </a:p>
          <a:p>
            <a:pPr marL="0" indent="0">
              <a:buNone/>
            </a:pPr>
            <a:r>
              <a:rPr lang="en-GB" sz="1200" i="1" dirty="0">
                <a:latin typeface="Arial" panose="020B0604020202020204" pitchFamily="34" charset="0"/>
                <a:cs typeface="Arial" panose="020B0604020202020204" pitchFamily="34" charset="0"/>
              </a:rPr>
              <a:t>‘Maslow’s Triangle’ </a:t>
            </a:r>
            <a:r>
              <a:rPr lang="en-GB" sz="1200" dirty="0">
                <a:latin typeface="Arial" panose="020B0604020202020204" pitchFamily="34" charset="0"/>
                <a:cs typeface="Arial" panose="020B0604020202020204" pitchFamily="34" charset="0"/>
              </a:rPr>
              <a:t>[Online Image] </a:t>
            </a:r>
            <a:r>
              <a:rPr lang="en-GB" sz="1200" dirty="0">
                <a:latin typeface="Arial" panose="020B0604020202020204" pitchFamily="34" charset="0"/>
                <a:cs typeface="Arial" panose="020B0604020202020204" pitchFamily="34" charset="0"/>
                <a:hlinkClick r:id="rId4"/>
              </a:rPr>
              <a:t>https://datadesign.files.wordpress.com/2011/01/maslows-hierarchy-of-needs1.jpg</a:t>
            </a:r>
            <a:r>
              <a:rPr lang="en-GB" sz="1200" dirty="0">
                <a:latin typeface="Arial" panose="020B0604020202020204" pitchFamily="34" charset="0"/>
                <a:cs typeface="Arial" panose="020B0604020202020204" pitchFamily="34" charset="0"/>
              </a:rPr>
              <a:t> (Accessed: 10 October 2018)</a:t>
            </a:r>
          </a:p>
          <a:p>
            <a:pPr marL="0" indent="0">
              <a:buNone/>
            </a:pPr>
            <a:endParaRPr lang="en-GB" sz="1200" dirty="0">
              <a:latin typeface="Arial" panose="020B0604020202020204" pitchFamily="34" charset="0"/>
              <a:cs typeface="Arial" panose="020B0604020202020204" pitchFamily="34" charset="0"/>
            </a:endParaRPr>
          </a:p>
          <a:p>
            <a:pPr marL="0" indent="0">
              <a:buNone/>
            </a:pPr>
            <a:r>
              <a:rPr lang="en-GB" sz="1200" dirty="0">
                <a:latin typeface="Arial" panose="020B0604020202020204" pitchFamily="34" charset="0"/>
                <a:cs typeface="Arial" panose="020B0604020202020204" pitchFamily="34" charset="0"/>
              </a:rPr>
              <a:t>Save the children (2018) ‘</a:t>
            </a:r>
            <a:r>
              <a:rPr lang="en-GB" sz="1200" i="1" dirty="0">
                <a:latin typeface="Arial" panose="020B0604020202020204" pitchFamily="34" charset="0"/>
                <a:cs typeface="Arial" panose="020B0604020202020204" pitchFamily="34" charset="0"/>
              </a:rPr>
              <a:t>Our Founder: </a:t>
            </a:r>
            <a:r>
              <a:rPr lang="en-GB" sz="1200" i="1" dirty="0" err="1">
                <a:latin typeface="Arial" panose="020B0604020202020204" pitchFamily="34" charset="0"/>
                <a:cs typeface="Arial" panose="020B0604020202020204" pitchFamily="34" charset="0"/>
              </a:rPr>
              <a:t>Eglantyne</a:t>
            </a:r>
            <a:r>
              <a:rPr lang="en-GB" sz="1200" i="1" dirty="0">
                <a:latin typeface="Arial" panose="020B0604020202020204" pitchFamily="34" charset="0"/>
                <a:cs typeface="Arial" panose="020B0604020202020204" pitchFamily="34" charset="0"/>
              </a:rPr>
              <a:t> </a:t>
            </a:r>
            <a:r>
              <a:rPr lang="en-GB" sz="1200" i="1" dirty="0" err="1">
                <a:latin typeface="Arial" panose="020B0604020202020204" pitchFamily="34" charset="0"/>
                <a:cs typeface="Arial" panose="020B0604020202020204" pitchFamily="34" charset="0"/>
              </a:rPr>
              <a:t>Jebb</a:t>
            </a:r>
            <a:r>
              <a:rPr lang="en-GB" sz="1200" i="1" dirty="0">
                <a:latin typeface="Arial" panose="020B0604020202020204" pitchFamily="34" charset="0"/>
                <a:cs typeface="Arial" panose="020B0604020202020204" pitchFamily="34" charset="0"/>
              </a:rPr>
              <a:t> The Woman Who Started Save the Children’ </a:t>
            </a:r>
            <a:r>
              <a:rPr lang="en-GB" sz="1200" dirty="0">
                <a:latin typeface="Arial" panose="020B0604020202020204" pitchFamily="34" charset="0"/>
                <a:cs typeface="Arial" panose="020B0604020202020204" pitchFamily="34" charset="0"/>
              </a:rPr>
              <a:t>Available at: </a:t>
            </a:r>
            <a:r>
              <a:rPr lang="en-GB" sz="1200" dirty="0">
                <a:latin typeface="Arial" panose="020B0604020202020204" pitchFamily="34" charset="0"/>
                <a:cs typeface="Arial" panose="020B0604020202020204" pitchFamily="34" charset="0"/>
                <a:hlinkClick r:id="rId5"/>
              </a:rPr>
              <a:t>https://www.savethechildren.org/us/about-us/why-save-the-children/eglantyne-jebb</a:t>
            </a:r>
            <a:r>
              <a:rPr lang="en-GB" sz="1200" dirty="0">
                <a:latin typeface="Arial" panose="020B0604020202020204" pitchFamily="34" charset="0"/>
                <a:cs typeface="Arial" panose="020B0604020202020204" pitchFamily="34" charset="0"/>
              </a:rPr>
              <a:t> (Accessed: 17 October 2018) </a:t>
            </a:r>
          </a:p>
          <a:p>
            <a:pPr marL="0" indent="0">
              <a:buNone/>
            </a:pPr>
            <a:endParaRPr lang="en-GB" sz="1200" dirty="0">
              <a:latin typeface="Arial" panose="020B0604020202020204" pitchFamily="34" charset="0"/>
              <a:cs typeface="Arial" panose="020B0604020202020204" pitchFamily="34" charset="0"/>
            </a:endParaRPr>
          </a:p>
          <a:p>
            <a:pPr marL="0" indent="0">
              <a:buNone/>
            </a:pPr>
            <a:r>
              <a:rPr lang="en-GB" sz="1200" dirty="0" err="1">
                <a:latin typeface="Arial" panose="020B0604020202020204" pitchFamily="34" charset="0"/>
                <a:cs typeface="Arial" panose="020B0604020202020204" pitchFamily="34" charset="0"/>
              </a:rPr>
              <a:t>Sincero</a:t>
            </a:r>
            <a:r>
              <a:rPr lang="en-GB" sz="1200" dirty="0">
                <a:latin typeface="Arial" panose="020B0604020202020204" pitchFamily="34" charset="0"/>
                <a:cs typeface="Arial" panose="020B0604020202020204" pitchFamily="34" charset="0"/>
              </a:rPr>
              <a:t>, S. (2012). ‘</a:t>
            </a:r>
            <a:r>
              <a:rPr lang="en-GB" sz="1200" i="1" dirty="0">
                <a:latin typeface="Arial" panose="020B0604020202020204" pitchFamily="34" charset="0"/>
                <a:cs typeface="Arial" panose="020B0604020202020204" pitchFamily="34" charset="0"/>
              </a:rPr>
              <a:t>Ecological Systems Theory’. </a:t>
            </a:r>
            <a:r>
              <a:rPr lang="en-GB" sz="1200" dirty="0">
                <a:latin typeface="Arial" panose="020B0604020202020204" pitchFamily="34" charset="0"/>
                <a:cs typeface="Arial" panose="020B0604020202020204" pitchFamily="34" charset="0"/>
              </a:rPr>
              <a:t>Available at: </a:t>
            </a:r>
            <a:r>
              <a:rPr lang="en-GB" sz="1200" dirty="0">
                <a:latin typeface="Arial" panose="020B0604020202020204" pitchFamily="34" charset="0"/>
                <a:cs typeface="Arial" panose="020B0604020202020204" pitchFamily="34" charset="0"/>
                <a:hlinkClick r:id="rId6"/>
              </a:rPr>
              <a:t>https://explorable.com/ecological-systems-theory</a:t>
            </a:r>
            <a:r>
              <a:rPr lang="en-GB" sz="1200" dirty="0">
                <a:latin typeface="Arial" panose="020B0604020202020204" pitchFamily="34" charset="0"/>
                <a:cs typeface="Arial" panose="020B0604020202020204" pitchFamily="34" charset="0"/>
              </a:rPr>
              <a:t> (Accessed: 18 October 2018)</a:t>
            </a:r>
          </a:p>
          <a:p>
            <a:pPr marL="0" indent="0">
              <a:buNone/>
            </a:pPr>
            <a:endParaRPr lang="en-GB" sz="1200" dirty="0">
              <a:latin typeface="Arial" panose="020B0604020202020204" pitchFamily="34" charset="0"/>
              <a:cs typeface="Arial" panose="020B0604020202020204" pitchFamily="34" charset="0"/>
            </a:endParaRPr>
          </a:p>
          <a:p>
            <a:pPr marL="0" indent="0">
              <a:buNone/>
            </a:pPr>
            <a:r>
              <a:rPr lang="en-GB" sz="1200" dirty="0">
                <a:latin typeface="Arial" panose="020B0604020202020204" pitchFamily="34" charset="0"/>
                <a:cs typeface="Arial" panose="020B0604020202020204" pitchFamily="34" charset="0"/>
              </a:rPr>
              <a:t>UK Government (2010) ‘</a:t>
            </a:r>
            <a:r>
              <a:rPr lang="en-GB" sz="1200" i="1" dirty="0">
                <a:latin typeface="Arial" panose="020B0604020202020204" pitchFamily="34" charset="0"/>
                <a:cs typeface="Arial" panose="020B0604020202020204" pitchFamily="34" charset="0"/>
              </a:rPr>
              <a:t>United Nations Convention on the Rights of the Child (UNCRC): how legislation underpins implementation in England’ </a:t>
            </a:r>
            <a:r>
              <a:rPr lang="en-GB" sz="1200" dirty="0">
                <a:latin typeface="Arial" panose="020B0604020202020204" pitchFamily="34" charset="0"/>
                <a:cs typeface="Arial" panose="020B0604020202020204" pitchFamily="34" charset="0"/>
              </a:rPr>
              <a:t>Available at: </a:t>
            </a:r>
            <a:r>
              <a:rPr lang="en-GB" sz="1200" dirty="0">
                <a:latin typeface="Arial" panose="020B0604020202020204" pitchFamily="34" charset="0"/>
                <a:cs typeface="Arial" panose="020B0604020202020204" pitchFamily="34" charset="0"/>
                <a:hlinkClick r:id="rId7"/>
              </a:rPr>
              <a:t>https://www.gov.uk/government/publications/united-nations-convention-on-the-rights-of-the-child-uncrc-how-legislation-underpins-implementation-in-england</a:t>
            </a:r>
            <a:r>
              <a:rPr lang="en-GB" sz="1200" dirty="0">
                <a:latin typeface="Arial" panose="020B0604020202020204" pitchFamily="34" charset="0"/>
                <a:cs typeface="Arial" panose="020B0604020202020204" pitchFamily="34" charset="0"/>
              </a:rPr>
              <a:t> (Accessed: 12 October 2018) </a:t>
            </a:r>
          </a:p>
          <a:p>
            <a:pPr marL="0" indent="0">
              <a:buNone/>
            </a:pPr>
            <a:endParaRPr lang="en-GB" sz="1200" dirty="0">
              <a:latin typeface="Arial" panose="020B0604020202020204" pitchFamily="34" charset="0"/>
              <a:cs typeface="Arial" panose="020B0604020202020204" pitchFamily="34" charset="0"/>
            </a:endParaRPr>
          </a:p>
          <a:p>
            <a:pPr marL="0" indent="0">
              <a:buNone/>
            </a:pPr>
            <a:r>
              <a:rPr lang="en-GB" sz="1200" dirty="0">
                <a:latin typeface="Arial" panose="020B0604020202020204" pitchFamily="34" charset="0"/>
                <a:cs typeface="Arial" panose="020B0604020202020204" pitchFamily="34" charset="0"/>
              </a:rPr>
              <a:t>UNICEF (no date) </a:t>
            </a:r>
            <a:r>
              <a:rPr lang="en-GB" sz="1200" i="1" dirty="0">
                <a:latin typeface="Arial" panose="020B0604020202020204" pitchFamily="34" charset="0"/>
                <a:cs typeface="Arial" panose="020B0604020202020204" pitchFamily="34" charset="0"/>
              </a:rPr>
              <a:t>‘FACT SHEET: A summary of the rights under the Convention on the Rights of the Child’ </a:t>
            </a:r>
            <a:r>
              <a:rPr lang="en-GB" sz="1200" dirty="0">
                <a:latin typeface="Arial" panose="020B0604020202020204" pitchFamily="34" charset="0"/>
                <a:cs typeface="Arial" panose="020B0604020202020204" pitchFamily="34" charset="0"/>
              </a:rPr>
              <a:t> Available at: https://www.unicef.org/crc/files/Rights_overview.pdf (Accessed at: October 10 2018) </a:t>
            </a:r>
            <a:endParaRPr lang="en-GB" sz="1200" i="1" dirty="0">
              <a:latin typeface="Arial" panose="020B0604020202020204" pitchFamily="34" charset="0"/>
              <a:cs typeface="Arial" panose="020B0604020202020204" pitchFamily="34" charset="0"/>
            </a:endParaRPr>
          </a:p>
          <a:p>
            <a:pPr marL="0" indent="0">
              <a:buNone/>
            </a:pPr>
            <a:endParaRPr lang="en-GB" sz="1200" dirty="0">
              <a:latin typeface="Arial" panose="020B0604020202020204" pitchFamily="34" charset="0"/>
              <a:cs typeface="Arial" panose="020B0604020202020204" pitchFamily="34" charset="0"/>
            </a:endParaRPr>
          </a:p>
          <a:p>
            <a:pPr marL="0" indent="0">
              <a:buNone/>
            </a:pPr>
            <a:r>
              <a:rPr lang="en-GB" sz="1200" dirty="0">
                <a:latin typeface="Arial" panose="020B0604020202020204" pitchFamily="34" charset="0"/>
                <a:cs typeface="Arial" panose="020B0604020202020204" pitchFamily="34" charset="0"/>
              </a:rPr>
              <a:t>Veale, F. (2016) </a:t>
            </a:r>
            <a:r>
              <a:rPr lang="en-GB" sz="1200" i="1" dirty="0">
                <a:latin typeface="Arial" panose="020B0604020202020204" pitchFamily="34" charset="0"/>
                <a:cs typeface="Arial" panose="020B0604020202020204" pitchFamily="34" charset="0"/>
              </a:rPr>
              <a:t>Early Years for levels 4&amp;5 and the Foundation Degree</a:t>
            </a:r>
            <a:r>
              <a:rPr lang="en-GB" sz="1200" dirty="0">
                <a:latin typeface="Arial" panose="020B0604020202020204" pitchFamily="34" charset="0"/>
                <a:cs typeface="Arial" panose="020B0604020202020204" pitchFamily="34" charset="0"/>
              </a:rPr>
              <a:t> London: Hodder &amp; Stoughton Ltd</a:t>
            </a:r>
          </a:p>
          <a:p>
            <a:pPr marL="0" indent="0">
              <a:buNone/>
            </a:pPr>
            <a:endParaRPr lang="en-GB" sz="1200" dirty="0">
              <a:latin typeface="Arial" panose="020B0604020202020204" pitchFamily="34" charset="0"/>
              <a:cs typeface="Arial" panose="020B0604020202020204" pitchFamily="34" charset="0"/>
            </a:endParaRPr>
          </a:p>
          <a:p>
            <a:pPr marL="0" indent="0">
              <a:buNone/>
            </a:pPr>
            <a:r>
              <a:rPr lang="en-GB" sz="1200" dirty="0">
                <a:latin typeface="Arial" panose="020B0604020202020204" pitchFamily="34" charset="0"/>
                <a:cs typeface="Arial" panose="020B0604020202020204" pitchFamily="34" charset="0"/>
              </a:rPr>
              <a:t>Welsh Government (2015) ‘</a:t>
            </a:r>
            <a:r>
              <a:rPr lang="en-GB" sz="1200" i="1" dirty="0">
                <a:latin typeface="Arial" panose="020B0604020202020204" pitchFamily="34" charset="0"/>
                <a:cs typeface="Arial" panose="020B0604020202020204" pitchFamily="34" charset="0"/>
              </a:rPr>
              <a:t>United Nations Convention on the Rights of the Child’ (UNCRC) </a:t>
            </a:r>
            <a:r>
              <a:rPr lang="en-GB" sz="1200" dirty="0">
                <a:latin typeface="Arial" panose="020B0604020202020204" pitchFamily="34" charset="0"/>
                <a:cs typeface="Arial" panose="020B0604020202020204" pitchFamily="34" charset="0"/>
              </a:rPr>
              <a:t>Available at: </a:t>
            </a:r>
            <a:r>
              <a:rPr lang="en-GB" sz="1200" dirty="0">
                <a:latin typeface="Arial" panose="020B0604020202020204" pitchFamily="34" charset="0"/>
                <a:cs typeface="Arial" panose="020B0604020202020204" pitchFamily="34" charset="0"/>
                <a:hlinkClick r:id="rId8"/>
              </a:rPr>
              <a:t>https://gov.wales/topics/people-and-communities/people/children-and-young-people/rights/uncrc/?lang=en</a:t>
            </a:r>
            <a:r>
              <a:rPr lang="en-GB" sz="1200" dirty="0">
                <a:latin typeface="Arial" panose="020B0604020202020204" pitchFamily="34" charset="0"/>
                <a:cs typeface="Arial" panose="020B0604020202020204" pitchFamily="34" charset="0"/>
              </a:rPr>
              <a:t> (Accessed: 10 October 2018) </a:t>
            </a:r>
          </a:p>
          <a:p>
            <a:pPr marL="0" indent="0">
              <a:buNone/>
            </a:pPr>
            <a:endParaRPr lang="en-GB" sz="1600" dirty="0"/>
          </a:p>
          <a:p>
            <a:pPr marL="0" indent="0">
              <a:buNone/>
            </a:pPr>
            <a:endParaRPr lang="en-GB" sz="1600" i="1" dirty="0"/>
          </a:p>
        </p:txBody>
      </p:sp>
    </p:spTree>
    <p:extLst>
      <p:ext uri="{BB962C8B-B14F-4D97-AF65-F5344CB8AC3E}">
        <p14:creationId xmlns:p14="http://schemas.microsoft.com/office/powerpoint/2010/main" val="33747512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759784-FF03-456F-BD01-5A5BE42BD65B}"/>
              </a:ext>
            </a:extLst>
          </p:cNvPr>
          <p:cNvSpPr>
            <a:spLocks noGrp="1"/>
          </p:cNvSpPr>
          <p:nvPr>
            <p:ph type="title"/>
          </p:nvPr>
        </p:nvSpPr>
        <p:spPr/>
        <p:txBody>
          <a:bodyPr/>
          <a:lstStyle/>
          <a:p>
            <a:r>
              <a:rPr lang="en-GB" dirty="0"/>
              <a:t>References for presentation</a:t>
            </a:r>
          </a:p>
        </p:txBody>
      </p:sp>
      <p:sp>
        <p:nvSpPr>
          <p:cNvPr id="3" name="Content Placeholder 2">
            <a:extLst>
              <a:ext uri="{FF2B5EF4-FFF2-40B4-BE49-F238E27FC236}">
                <a16:creationId xmlns:a16="http://schemas.microsoft.com/office/drawing/2014/main" id="{C05C13E1-DF19-4E18-9E08-51C4D87C812C}"/>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784262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4729</TotalTime>
  <Words>1461</Words>
  <Application>Microsoft Office PowerPoint</Application>
  <PresentationFormat>Widescreen</PresentationFormat>
  <Paragraphs>68</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References for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Leanna Cresci</dc:creator>
  <cp:lastModifiedBy>Leanna Cresci</cp:lastModifiedBy>
  <cp:revision>47</cp:revision>
  <dcterms:created xsi:type="dcterms:W3CDTF">2018-10-11T18:01:25Z</dcterms:created>
  <dcterms:modified xsi:type="dcterms:W3CDTF">2018-10-19T19:24:12Z</dcterms:modified>
</cp:coreProperties>
</file>