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61" r:id="rId3"/>
    <p:sldId id="262" r:id="rId4"/>
    <p:sldId id="266" r:id="rId5"/>
    <p:sldId id="263" r:id="rId6"/>
    <p:sldId id="264" r:id="rId7"/>
    <p:sldId id="265" r:id="rId8"/>
    <p:sldId id="267"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44637" autoAdjust="0"/>
  </p:normalViewPr>
  <p:slideViewPr>
    <p:cSldViewPr snapToGrid="0">
      <p:cViewPr>
        <p:scale>
          <a:sx n="33" d="100"/>
          <a:sy n="33" d="100"/>
        </p:scale>
        <p:origin x="21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7E690F-A7E6-4BCC-9D83-B7946AEE3C53}" type="datetimeFigureOut">
              <a:rPr lang="en-GB" smtClean="0"/>
              <a:t>20/04/2020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DEEEB-7963-4824-97C6-937E1677801F}" type="slidenum">
              <a:rPr lang="en-GB" smtClean="0"/>
              <a:t>‹#›</a:t>
            </a:fld>
            <a:endParaRPr lang="en-GB"/>
          </a:p>
        </p:txBody>
      </p:sp>
    </p:spTree>
    <p:extLst>
      <p:ext uri="{BB962C8B-B14F-4D97-AF65-F5344CB8AC3E}">
        <p14:creationId xmlns:p14="http://schemas.microsoft.com/office/powerpoint/2010/main" val="520079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1 </a:t>
            </a:r>
          </a:p>
          <a:p>
            <a:r>
              <a:rPr lang="en-GB" sz="1200" kern="1200" dirty="0">
                <a:solidFill>
                  <a:schemeClr val="tx1"/>
                </a:solidFill>
                <a:effectLst/>
                <a:latin typeface="+mn-lt"/>
                <a:ea typeface="+mn-ea"/>
                <a:cs typeface="+mn-cs"/>
              </a:rPr>
              <a:t>Hello, I hope you are all well. I would like to thank all of you who have taken the time out to watch this presentation. My name is Akbar Ali, and I am the Educational Consultant for Hope and Prosperity </a:t>
            </a:r>
            <a:r>
              <a:rPr lang="en-GB" sz="1200" b="1" kern="1200" dirty="0">
                <a:solidFill>
                  <a:schemeClr val="tx1"/>
                </a:solidFill>
                <a:effectLst/>
                <a:latin typeface="+mn-lt"/>
                <a:ea typeface="+mn-ea"/>
                <a:cs typeface="+mn-cs"/>
              </a:rPr>
              <a:t>Secondary</a:t>
            </a:r>
            <a:r>
              <a:rPr lang="en-GB" sz="1200" kern="1200" dirty="0">
                <a:solidFill>
                  <a:schemeClr val="tx1"/>
                </a:solidFill>
                <a:effectLst/>
                <a:latin typeface="+mn-lt"/>
                <a:ea typeface="+mn-ea"/>
                <a:cs typeface="+mn-cs"/>
              </a:rPr>
              <a:t> Academy located in Birmingham. In this presentation, we will be focusing on the methodology and ethos of Hope and Prosperity, through this analysis comparisons will be made to the traditional schooling system which exists in the UK.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Before we start, I would like for you all to listen to this excerpt from Tony Benn, which in hindsight exemplifies the endless problems our traditional schooling system suffers from …. LOWKEY TONY BENN INCLUDE. </a:t>
            </a:r>
          </a:p>
          <a:p>
            <a:endParaRPr lang="en-GB" dirty="0"/>
          </a:p>
        </p:txBody>
      </p:sp>
      <p:sp>
        <p:nvSpPr>
          <p:cNvPr id="4" name="Slide Number Placeholder 3"/>
          <p:cNvSpPr>
            <a:spLocks noGrp="1"/>
          </p:cNvSpPr>
          <p:nvPr>
            <p:ph type="sldNum" sz="quarter" idx="5"/>
          </p:nvPr>
        </p:nvSpPr>
        <p:spPr/>
        <p:txBody>
          <a:bodyPr/>
          <a:lstStyle/>
          <a:p>
            <a:fld id="{657DEEEB-7963-4824-97C6-937E1677801F}" type="slidenum">
              <a:rPr lang="en-GB" smtClean="0"/>
              <a:t>1</a:t>
            </a:fld>
            <a:endParaRPr lang="en-GB"/>
          </a:p>
        </p:txBody>
      </p:sp>
    </p:spTree>
    <p:extLst>
      <p:ext uri="{BB962C8B-B14F-4D97-AF65-F5344CB8AC3E}">
        <p14:creationId xmlns:p14="http://schemas.microsoft.com/office/powerpoint/2010/main" val="3674215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the great Tony Benn explicated, our current education system is regulated through fear and animosity. To comprehend such notions, we have to anatomise the traditional structure and develop a deep understanding in how to successfully create a sustainable future through education by facilitating deep learning.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First and foremost, Hope and Prosperity may seem like any other Academy which at times is funded by large co-corporations, many with hidden intentions. But it is the total opposite. For instance, our members and directors  are made up of Scientists , educational psychologists as well as theorists who share a common goal which is to help facilitate learning in an ethically friendly environment which has been developed in through the eyes of the pupil. The days of MPS mitigating how schools should be conducted are slowly coming to an end. </a:t>
            </a:r>
          </a:p>
          <a:p>
            <a:r>
              <a:rPr lang="en-GB" sz="1200" kern="1200" dirty="0">
                <a:solidFill>
                  <a:schemeClr val="tx1"/>
                </a:solidFill>
                <a:effectLst/>
                <a:latin typeface="+mn-lt"/>
                <a:ea typeface="+mn-ea"/>
                <a:cs typeface="+mn-cs"/>
              </a:rPr>
              <a:t>Some may question that our principles are harmful to the current system but so many pupils who have entered the schooling system in the past years have left feeling alienated and shunned by society as they did not conform to the rules and regulations.  </a:t>
            </a:r>
          </a:p>
          <a:p>
            <a:endParaRPr lang="en-GB" dirty="0"/>
          </a:p>
          <a:p>
            <a:r>
              <a:rPr lang="en-GB" dirty="0"/>
              <a:t>We plan on providing a precedent others can work on to build a better future for our children. </a:t>
            </a:r>
          </a:p>
          <a:p>
            <a:endParaRPr lang="en-GB" dirty="0"/>
          </a:p>
        </p:txBody>
      </p:sp>
      <p:sp>
        <p:nvSpPr>
          <p:cNvPr id="4" name="Slide Number Placeholder 3"/>
          <p:cNvSpPr>
            <a:spLocks noGrp="1"/>
          </p:cNvSpPr>
          <p:nvPr>
            <p:ph type="sldNum" sz="quarter" idx="5"/>
          </p:nvPr>
        </p:nvSpPr>
        <p:spPr/>
        <p:txBody>
          <a:bodyPr/>
          <a:lstStyle/>
          <a:p>
            <a:fld id="{657DEEEB-7963-4824-97C6-937E1677801F}" type="slidenum">
              <a:rPr lang="en-GB" smtClean="0"/>
              <a:t>2</a:t>
            </a:fld>
            <a:endParaRPr lang="en-GB"/>
          </a:p>
        </p:txBody>
      </p:sp>
    </p:spTree>
    <p:extLst>
      <p:ext uri="{BB962C8B-B14F-4D97-AF65-F5344CB8AC3E}">
        <p14:creationId xmlns:p14="http://schemas.microsoft.com/office/powerpoint/2010/main" val="26957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 have 3 basic principles which we pride ourselves on at Hope and Prosperity and encourage to instil within our pupils – Critical &amp; Conscious Thinking – Empowerment – Empathy. </a:t>
            </a:r>
          </a:p>
          <a:p>
            <a:r>
              <a:rPr lang="en-GB" sz="1200" kern="1200" dirty="0">
                <a:solidFill>
                  <a:schemeClr val="tx1"/>
                </a:solidFill>
                <a:effectLst/>
                <a:latin typeface="+mn-lt"/>
                <a:ea typeface="+mn-ea"/>
                <a:cs typeface="+mn-cs"/>
              </a:rPr>
              <a:t>Compare with 3 traditional schooling terms Create law abiding citizens – integration – economy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Traditional method incorporates philosophies  of theorists such as Durkheim, for instance a sufficient degree of homogeneity. This in present times is difficult due to aristocracy and the division of labour through society.  </a:t>
            </a: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Furthermore, Edward Bernays suggested that propaganda is used as a tool to control and legitimise knowledge through the curriculum. Educational institutions this reinforce inequality.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This is deeply ingrained within education which result in a broken record for future generations. The issues which are currently prevalent within the sector are unseen to the hidden eye. Only through efficient critical thinking can we move forward.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657DEEEB-7963-4824-97C6-937E1677801F}" type="slidenum">
              <a:rPr lang="en-GB" smtClean="0"/>
              <a:t>3</a:t>
            </a:fld>
            <a:endParaRPr lang="en-GB"/>
          </a:p>
        </p:txBody>
      </p:sp>
    </p:spTree>
    <p:extLst>
      <p:ext uri="{BB962C8B-B14F-4D97-AF65-F5344CB8AC3E}">
        <p14:creationId xmlns:p14="http://schemas.microsoft.com/office/powerpoint/2010/main" val="30011762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 believe education is a journey and each journey are unique depending on the consciousness of the participant. We have taken the assessment for learning approach which places emphasis on continual learning rather than the outcome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allows us to offer a curriculum which is open, the pupil has a freedom to choose in which direction they would like to take.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Critical thinking can be integrated within every subject. In doing so, pupils can immerse and personify elements within the lesson which allow them to enhance their critical thinking skills. The aim is for the pupil to start thinking like the facilitator</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Additionally, the curriculum will integrate practical life skills within each subject.  This allows the participant to see first-hand how their learning will benefit them in the real world. For example, pupils in year 10 will be taught how to  pay bills and other paperwork related tasks.  Furthermore, in Physical Education (P.E), pupils will be taught survival skills such as tying knots, producing fire from materials provided and how to live off the land.  Through this we can effectively humanise learning once again.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practical skills are essential in everyday life regardless if the individual is in a third world or first world country. We want our pupils to be prepared for instance life throws at them. </a:t>
            </a:r>
          </a:p>
          <a:p>
            <a:r>
              <a:rPr lang="en-GB" sz="1200"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open plan school allows us to promote such actives. Furthermore, having an open plan area allows freedom of movement for the students as well as teachers. </a:t>
            </a:r>
          </a:p>
          <a:p>
            <a:r>
              <a:rPr lang="en-GB" sz="1200" kern="1200" dirty="0">
                <a:solidFill>
                  <a:schemeClr val="tx1"/>
                </a:solidFill>
                <a:effectLst/>
                <a:latin typeface="+mn-lt"/>
                <a:ea typeface="+mn-ea"/>
                <a:cs typeface="+mn-cs"/>
              </a:rPr>
              <a:t>We are living in a globalised and technological society which is improving its standards by the day. We aim to incorporate this within our curriculum.  Many of our principles and aims are similar to those of Donaldson who has promoted a new curriculum in Wales which emphasises the importance of collaboration and becoming effective citizens of the world.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Currently we have little corporate influence within our institution, we are particularly careful in whom we accept donations from, nonetheless funding which is provided by said corporations can make a positive impact. As a result of no political and economic influence, real learning can take place. </a:t>
            </a:r>
          </a:p>
          <a:p>
            <a:endParaRPr lang="en-GB" dirty="0"/>
          </a:p>
        </p:txBody>
      </p:sp>
      <p:sp>
        <p:nvSpPr>
          <p:cNvPr id="4" name="Slide Number Placeholder 3"/>
          <p:cNvSpPr>
            <a:spLocks noGrp="1"/>
          </p:cNvSpPr>
          <p:nvPr>
            <p:ph type="sldNum" sz="quarter" idx="5"/>
          </p:nvPr>
        </p:nvSpPr>
        <p:spPr/>
        <p:txBody>
          <a:bodyPr/>
          <a:lstStyle/>
          <a:p>
            <a:fld id="{657DEEEB-7963-4824-97C6-937E1677801F}" type="slidenum">
              <a:rPr lang="en-GB" smtClean="0"/>
              <a:t>4</a:t>
            </a:fld>
            <a:endParaRPr lang="en-GB"/>
          </a:p>
        </p:txBody>
      </p:sp>
    </p:spTree>
    <p:extLst>
      <p:ext uri="{BB962C8B-B14F-4D97-AF65-F5344CB8AC3E}">
        <p14:creationId xmlns:p14="http://schemas.microsoft.com/office/powerpoint/2010/main" val="38492834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an academy we have the autonomy to control the admissions for our institution. We do not discriminate in any shape of form and accept pupils from all walks of life. every child has a creative spark waiting to be ignited. Additionally, we emphasise admissions of pupils who did not have an equal chance in the current system. One key goal of ours is to utilise the environment around us and encourage critical thinking within our students.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Here we do not act as a filtering system for the state which categorises and demoralises individuals throughout its lengthy process </a:t>
            </a:r>
            <a:r>
              <a:rPr lang="en-GB" sz="1200" b="1" kern="1200" dirty="0">
                <a:solidFill>
                  <a:schemeClr val="tx1"/>
                </a:solidFill>
                <a:effectLst/>
                <a:latin typeface="+mn-lt"/>
                <a:ea typeface="+mn-ea"/>
                <a:cs typeface="+mn-cs"/>
              </a:rPr>
              <a:t>(Bowls and Gintis)</a:t>
            </a:r>
            <a:r>
              <a:rPr lang="en-GB" sz="1200" kern="1200" dirty="0">
                <a:solidFill>
                  <a:schemeClr val="tx1"/>
                </a:solidFill>
                <a:effectLst/>
                <a:latin typeface="+mn-lt"/>
                <a:ea typeface="+mn-ea"/>
                <a:cs typeface="+mn-cs"/>
              </a:rPr>
              <a:t>.  Rather we aim to produce sound and intellectual individuals who choose their own path, the teachers merely facilitate in which direction the pupils prefer to advance in.  Similar to the philosophy of Paul Goodman (1964) Goodman wanted a change in attitude towards education from the state. Goodman wanted a different approach where schools allowed pupils to gravitate towards to what suited them.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Anyon (2011) </a:t>
            </a:r>
            <a:r>
              <a:rPr lang="en-GB" sz="1200" kern="1200" dirty="0">
                <a:solidFill>
                  <a:schemeClr val="tx1"/>
                </a:solidFill>
                <a:effectLst/>
                <a:latin typeface="+mn-lt"/>
                <a:ea typeface="+mn-ea"/>
                <a:cs typeface="+mn-cs"/>
              </a:rPr>
              <a:t>What perspective is the curriculum being viewed from. Schools reiterate the notion  of viewing the world through the dominant white patriarchal society. This is reaffirmed through the curriculum in which pupils study the lives of aristocrats and businessmen but not those of the working class.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philosophy is similar to the social reconstructivist ( Postman and Weingarten) approach where education is viewed as an instrument which can be used to recsontrcut society. This is a highly contentious conception; it is possible to accomplish but at what cost? (Bartlett and Burton)</a:t>
            </a:r>
          </a:p>
          <a:p>
            <a:endParaRPr lang="en-GB" dirty="0"/>
          </a:p>
        </p:txBody>
      </p:sp>
      <p:sp>
        <p:nvSpPr>
          <p:cNvPr id="4" name="Slide Number Placeholder 3"/>
          <p:cNvSpPr>
            <a:spLocks noGrp="1"/>
          </p:cNvSpPr>
          <p:nvPr>
            <p:ph type="sldNum" sz="quarter" idx="5"/>
          </p:nvPr>
        </p:nvSpPr>
        <p:spPr/>
        <p:txBody>
          <a:bodyPr/>
          <a:lstStyle/>
          <a:p>
            <a:fld id="{657DEEEB-7963-4824-97C6-937E1677801F}" type="slidenum">
              <a:rPr lang="en-GB" smtClean="0"/>
              <a:t>5</a:t>
            </a:fld>
            <a:endParaRPr lang="en-GB"/>
          </a:p>
        </p:txBody>
      </p:sp>
    </p:spTree>
    <p:extLst>
      <p:ext uri="{BB962C8B-B14F-4D97-AF65-F5344CB8AC3E}">
        <p14:creationId xmlns:p14="http://schemas.microsoft.com/office/powerpoint/2010/main" val="36067504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Hope and Prosperity, we aim to provide a clear clarification on mental aptitudes which provide a strong foundation for critical thinking within our pupils. </a:t>
            </a:r>
          </a:p>
          <a:p>
            <a:endParaRPr lang="en-GB" dirty="0"/>
          </a:p>
          <a:p>
            <a:endParaRPr lang="en-GB" dirty="0"/>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At first, we differentiate between sentiments such as  Sympathy vs Empathy. This may seem a small task, but it is difficult to ingrain as society guises the true definition of the ideas.  Sympathy as stated is caring about an instance of suffering whereas Empathy is placing yourself in the same position as the individual. Only through empathy can an individual build a basis for effective critical thinking.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200" dirty="0">
                <a:effectLst/>
                <a:latin typeface="Calibri" panose="020F0502020204030204" pitchFamily="34" charset="0"/>
                <a:ea typeface="Calibri" panose="020F0502020204030204" pitchFamily="34" charset="0"/>
                <a:cs typeface="Times New Roman" panose="02020603050405020304" pitchFamily="18" charset="0"/>
              </a:rPr>
              <a:t>Furthermore , once empathy is instilled through conscious critical thinking can compassion be encouraged Critical Conscious thinking or Conscientisation termed by Paulo Freire. This is the next step for critical thinking and is done so through reflection and action. One can critical reflect and evaluate their surroundings but taking action  to uncover real problems and actual needs is the component we need to instil in our pupils to change the misconception that education is just another instrument of control.</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57DEEEB-7963-4824-97C6-937E1677801F}" type="slidenum">
              <a:rPr lang="en-GB" smtClean="0"/>
              <a:t>6</a:t>
            </a:fld>
            <a:endParaRPr lang="en-GB"/>
          </a:p>
        </p:txBody>
      </p:sp>
    </p:spTree>
    <p:extLst>
      <p:ext uri="{BB962C8B-B14F-4D97-AF65-F5344CB8AC3E}">
        <p14:creationId xmlns:p14="http://schemas.microsoft.com/office/powerpoint/2010/main" val="1736161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200" dirty="0">
                <a:solidFill>
                  <a:schemeClr val="tx1"/>
                </a:solidFill>
                <a:effectLst/>
                <a:latin typeface="+mn-lt"/>
                <a:ea typeface="+mn-ea"/>
                <a:cs typeface="+mn-cs"/>
              </a:rPr>
              <a:t> </a:t>
            </a:r>
            <a:r>
              <a:rPr lang="en-GB" sz="1200" dirty="0">
                <a:effectLst/>
                <a:latin typeface="Calibri" panose="020F0502020204030204" pitchFamily="34" charset="0"/>
                <a:ea typeface="Calibri" panose="020F0502020204030204" pitchFamily="34" charset="0"/>
                <a:cs typeface="Times New Roman" panose="02020603050405020304" pitchFamily="18" charset="0"/>
              </a:rPr>
              <a:t>we only have to look at what has occurred around the world in the previous years. Wars, famine and biological pandemics have at times resulted in the world coming to a standstill. Nonetheless the role of mainstream media has resulted in some to take the information for what it is and have forgotten or chosen not to critical reflect on problems.  For instance, YouTube made headlines when it banned a podcast in which conspiracy theories were discussed as a result as they received a heavy backlash suggesting they are trying to restrict freedom of speech. </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Critical thinking has now become synonymous with deviant thinking. Addiotnally Marxist suggest the social being determines the consciousness of an individual.  The culture of silence has empowered the minority and has placed the majority under scrutiny . </a:t>
            </a:r>
          </a:p>
          <a:p>
            <a:endParaRPr lang="en-GB" dirty="0"/>
          </a:p>
          <a:p>
            <a:r>
              <a:rPr lang="en-GB" dirty="0"/>
              <a:t>Nonetheless, we are confident we can empower the future generation in a positive and empathetic manner. It will be difficult to break the current mould which has been ever-present throughout history, scrutiny will be placed upon institutions such as ours but it is welcomed. It has to be welcomed and we have to stand up for our moral values and rights. If we don’t not only does the future generation lose out, but we all lose out. </a:t>
            </a:r>
          </a:p>
          <a:p>
            <a:endParaRPr lang="en-GB" dirty="0"/>
          </a:p>
          <a:p>
            <a:r>
              <a:rPr lang="en-GB" dirty="0"/>
              <a:t>Thank you for your patience. </a:t>
            </a:r>
          </a:p>
        </p:txBody>
      </p:sp>
      <p:sp>
        <p:nvSpPr>
          <p:cNvPr id="4" name="Slide Number Placeholder 3"/>
          <p:cNvSpPr>
            <a:spLocks noGrp="1"/>
          </p:cNvSpPr>
          <p:nvPr>
            <p:ph type="sldNum" sz="quarter" idx="5"/>
          </p:nvPr>
        </p:nvSpPr>
        <p:spPr/>
        <p:txBody>
          <a:bodyPr/>
          <a:lstStyle/>
          <a:p>
            <a:fld id="{657DEEEB-7963-4824-97C6-937E1677801F}" type="slidenum">
              <a:rPr lang="en-GB" smtClean="0"/>
              <a:t>7</a:t>
            </a:fld>
            <a:endParaRPr lang="en-GB"/>
          </a:p>
        </p:txBody>
      </p:sp>
    </p:spTree>
    <p:extLst>
      <p:ext uri="{BB962C8B-B14F-4D97-AF65-F5344CB8AC3E}">
        <p14:creationId xmlns:p14="http://schemas.microsoft.com/office/powerpoint/2010/main" val="3317843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a:p>
            <a:r>
              <a:rPr lang="en-GB" dirty="0"/>
              <a:t> </a:t>
            </a:r>
          </a:p>
          <a:p>
            <a:endParaRPr lang="en-GB" dirty="0"/>
          </a:p>
          <a:p>
            <a:r>
              <a:rPr lang="en-GB" dirty="0"/>
              <a:t> </a:t>
            </a:r>
          </a:p>
          <a:p>
            <a:r>
              <a:rPr lang="en-GB" dirty="0"/>
              <a:t> </a:t>
            </a:r>
          </a:p>
          <a:p>
            <a:r>
              <a:rPr lang="en-GB" dirty="0"/>
              <a:t> </a:t>
            </a:r>
          </a:p>
          <a:p>
            <a:r>
              <a:rPr lang="en-GB" dirty="0"/>
              <a:t> </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dirty="0">
              <a:solidFill>
                <a:schemeClr val="bg1">
                  <a:lumMod val="95000"/>
                </a:schemeClr>
              </a:solidFill>
            </a:endParaRPr>
          </a:p>
          <a:p>
            <a:endParaRPr lang="en-GB" sz="1200" dirty="0">
              <a:solidFill>
                <a:schemeClr val="bg1">
                  <a:lumMod val="95000"/>
                </a:schemeClr>
              </a:solidFill>
            </a:endParaRPr>
          </a:p>
          <a:p>
            <a:endParaRPr lang="en-GB" sz="1200" dirty="0">
              <a:solidFill>
                <a:schemeClr val="bg1">
                  <a:lumMod val="95000"/>
                </a:schemeClr>
              </a:solidFill>
            </a:endParaRPr>
          </a:p>
          <a:p>
            <a:endParaRPr lang="en-GB" dirty="0"/>
          </a:p>
        </p:txBody>
      </p:sp>
      <p:sp>
        <p:nvSpPr>
          <p:cNvPr id="4" name="Slide Number Placeholder 3"/>
          <p:cNvSpPr>
            <a:spLocks noGrp="1"/>
          </p:cNvSpPr>
          <p:nvPr>
            <p:ph type="sldNum" sz="quarter" idx="5"/>
          </p:nvPr>
        </p:nvSpPr>
        <p:spPr/>
        <p:txBody>
          <a:bodyPr/>
          <a:lstStyle/>
          <a:p>
            <a:fld id="{657DEEEB-7963-4824-97C6-937E1677801F}" type="slidenum">
              <a:rPr lang="en-GB" smtClean="0"/>
              <a:t>8</a:t>
            </a:fld>
            <a:endParaRPr lang="en-GB"/>
          </a:p>
        </p:txBody>
      </p:sp>
    </p:spTree>
    <p:extLst>
      <p:ext uri="{BB962C8B-B14F-4D97-AF65-F5344CB8AC3E}">
        <p14:creationId xmlns:p14="http://schemas.microsoft.com/office/powerpoint/2010/main" val="2711104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F9717-1678-4A3D-9C8A-E3EDBE7BB1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2254B5-CEE4-4A32-BB5E-C7CA262BC8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C71D05-1B92-4820-A27B-86381D55206D}"/>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5" name="Footer Placeholder 4">
            <a:extLst>
              <a:ext uri="{FF2B5EF4-FFF2-40B4-BE49-F238E27FC236}">
                <a16:creationId xmlns:a16="http://schemas.microsoft.com/office/drawing/2014/main" id="{39950C66-33D8-47CB-95F4-8C914033A3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230C59-9C90-4EE8-9FD8-7B9898EF00B3}"/>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1684433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6D30C-BF21-44DD-9FC4-5D8362EB79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D82C46-5A6C-4D5B-9CBD-1835C940FD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6C41D0-40E9-476A-86B7-4D684D84ED5E}"/>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5" name="Footer Placeholder 4">
            <a:extLst>
              <a:ext uri="{FF2B5EF4-FFF2-40B4-BE49-F238E27FC236}">
                <a16:creationId xmlns:a16="http://schemas.microsoft.com/office/drawing/2014/main" id="{1F13B4CC-1BA1-4CD1-924A-F0FB52F80C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8CBA11-7FEE-43A7-B30A-C3D7DA857516}"/>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1766270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1D7E4-98BE-40EA-95C0-57391995CF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AB174F-7066-445F-B89F-1A31EC1230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D6DCEA-C980-4046-B5C8-DAD198042A7F}"/>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5" name="Footer Placeholder 4">
            <a:extLst>
              <a:ext uri="{FF2B5EF4-FFF2-40B4-BE49-F238E27FC236}">
                <a16:creationId xmlns:a16="http://schemas.microsoft.com/office/drawing/2014/main" id="{9BB7BE52-EE0D-4244-8168-2152229AD4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2E8D40-A3FD-4E0C-BA71-51DC6E9A93EF}"/>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888173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0BE5D-C9B2-49F8-9D2A-6C654E970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8AA4B1-1401-45C4-835A-56054DBAE8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5B9003-A3B5-4D6C-8FDA-46D491812D4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0C0281-9706-4096-AC70-98A84F1BBC35}"/>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6" name="Footer Placeholder 5">
            <a:extLst>
              <a:ext uri="{FF2B5EF4-FFF2-40B4-BE49-F238E27FC236}">
                <a16:creationId xmlns:a16="http://schemas.microsoft.com/office/drawing/2014/main" id="{2136680A-FF03-4C6B-A5C7-770022F856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3EC0C2-D0E6-4BE9-A1BF-EB4B2B0522E6}"/>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870679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05608-E077-40F9-8831-37EC82FB46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6FCE57-E594-4B1B-997D-52905BE5FD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9AF67D8-8E92-411A-9178-206D3CCD60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49B9328-D9A8-4D71-96C4-6AC8AB8D9D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D3445C-32ED-46CA-97B6-FEFFE1C56E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4F3EBD-566D-46AF-8C11-53B2B6AF8006}"/>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8" name="Footer Placeholder 7">
            <a:extLst>
              <a:ext uri="{FF2B5EF4-FFF2-40B4-BE49-F238E27FC236}">
                <a16:creationId xmlns:a16="http://schemas.microsoft.com/office/drawing/2014/main" id="{09D47175-53F9-4C2D-A0FA-462AFCFBA79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6D88DE-F2B3-4D69-BAF7-38678CAE3179}"/>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29037083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9883C-C978-4DB7-B18D-5428B68BAC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9589E8-51F3-4A8F-A44F-73E93875B90A}"/>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4" name="Footer Placeholder 3">
            <a:extLst>
              <a:ext uri="{FF2B5EF4-FFF2-40B4-BE49-F238E27FC236}">
                <a16:creationId xmlns:a16="http://schemas.microsoft.com/office/drawing/2014/main" id="{4C5FA1A1-9DBA-4403-8FB7-D38E80BB6E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8E65F5-C156-4E20-B385-D563B0ECFC6E}"/>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445144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2B96A69-E9EE-45AE-9749-18507E09FA28}"/>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3" name="Footer Placeholder 2">
            <a:extLst>
              <a:ext uri="{FF2B5EF4-FFF2-40B4-BE49-F238E27FC236}">
                <a16:creationId xmlns:a16="http://schemas.microsoft.com/office/drawing/2014/main" id="{FDE55481-3107-484C-B550-92003AFDFD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AFFB77-1CD3-4492-B879-B18F23FB5941}"/>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1212467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C8058-B07E-405B-A680-845130D7B1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557A41-17C1-444F-880B-FBAF0F4B14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1A07F2D-2D6F-4301-BF04-191B06EBC4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AECAD1-C83F-4B96-868A-3712ED517611}"/>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6" name="Footer Placeholder 5">
            <a:extLst>
              <a:ext uri="{FF2B5EF4-FFF2-40B4-BE49-F238E27FC236}">
                <a16:creationId xmlns:a16="http://schemas.microsoft.com/office/drawing/2014/main" id="{DE6CAEC4-58C6-4B15-A867-5C594A28C1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C21487-0FDF-4ED7-8DA2-B2A8F16D29E7}"/>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2793279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72471-2CC3-441E-8131-14FF4A8EAD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F8B6D0A-4F39-4C66-9601-F80D275F56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886F22-44D8-461F-858A-A5FF9E2EA7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4F04EB-DEA1-4E9C-AE85-A0691A6A2CAF}"/>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6" name="Footer Placeholder 5">
            <a:extLst>
              <a:ext uri="{FF2B5EF4-FFF2-40B4-BE49-F238E27FC236}">
                <a16:creationId xmlns:a16="http://schemas.microsoft.com/office/drawing/2014/main" id="{69E29BFB-B3F7-41AE-A395-097357ACCC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35F8EE-0217-48EF-A394-05DF5BFF30E8}"/>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13689578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D3322-2AAA-4075-AA5C-2E49AE4D08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9366C3-960B-42FD-B0CE-FCF83546E09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E8166F-CE61-461D-9310-CAAB83276C5F}"/>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5" name="Footer Placeholder 4">
            <a:extLst>
              <a:ext uri="{FF2B5EF4-FFF2-40B4-BE49-F238E27FC236}">
                <a16:creationId xmlns:a16="http://schemas.microsoft.com/office/drawing/2014/main" id="{711BF674-92AE-441A-904E-126864726F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C79DE9-0602-4586-B149-F3A5FB120B6C}"/>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13485673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56FA0A-23CD-448C-AAC3-406FCECD9A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128CE2-5DE5-459E-B279-EBA0DC934F2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9083AC-5494-4270-AD39-08DD96E0927F}"/>
              </a:ext>
            </a:extLst>
          </p:cNvPr>
          <p:cNvSpPr>
            <a:spLocks noGrp="1"/>
          </p:cNvSpPr>
          <p:nvPr>
            <p:ph type="dt" sz="half" idx="10"/>
          </p:nvPr>
        </p:nvSpPr>
        <p:spPr/>
        <p:txBody>
          <a:bodyPr/>
          <a:lstStyle/>
          <a:p>
            <a:fld id="{BDB5154F-C980-4450-83BF-71B4261D1794}" type="datetimeFigureOut">
              <a:rPr lang="en-GB" smtClean="0"/>
              <a:t>20/04/2020</a:t>
            </a:fld>
            <a:endParaRPr lang="en-GB"/>
          </a:p>
        </p:txBody>
      </p:sp>
      <p:sp>
        <p:nvSpPr>
          <p:cNvPr id="5" name="Footer Placeholder 4">
            <a:extLst>
              <a:ext uri="{FF2B5EF4-FFF2-40B4-BE49-F238E27FC236}">
                <a16:creationId xmlns:a16="http://schemas.microsoft.com/office/drawing/2014/main" id="{95CF0176-43A2-42A4-92A7-43AE22ED5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277B63-5273-46A4-96B7-CD542A5E6302}"/>
              </a:ext>
            </a:extLst>
          </p:cNvPr>
          <p:cNvSpPr>
            <a:spLocks noGrp="1"/>
          </p:cNvSpPr>
          <p:nvPr>
            <p:ph type="sldNum" sz="quarter" idx="12"/>
          </p:nvPr>
        </p:nvSpPr>
        <p:spPr/>
        <p:txBody>
          <a:bodyPr/>
          <a:lstStyle/>
          <a:p>
            <a:fld id="{B192FC8C-CBA8-43A0-A1A5-AAAB39A196C9}" type="slidenum">
              <a:rPr lang="en-GB" smtClean="0"/>
              <a:t>‹#›</a:t>
            </a:fld>
            <a:endParaRPr lang="en-GB"/>
          </a:p>
        </p:txBody>
      </p:sp>
    </p:spTree>
    <p:extLst>
      <p:ext uri="{BB962C8B-B14F-4D97-AF65-F5344CB8AC3E}">
        <p14:creationId xmlns:p14="http://schemas.microsoft.com/office/powerpoint/2010/main" val="1271570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CC89F5-5506-470C-8EF6-DC5163D939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CC2A0F-7B58-46D0-A12E-C2F2AC9243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30EA93-F1D0-4084-99E8-4CA7835B09A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B5154F-C980-4450-83BF-71B4261D1794}" type="datetimeFigureOut">
              <a:rPr lang="en-GB" smtClean="0"/>
              <a:t>20/04/2020</a:t>
            </a:fld>
            <a:endParaRPr lang="en-GB"/>
          </a:p>
        </p:txBody>
      </p:sp>
      <p:sp>
        <p:nvSpPr>
          <p:cNvPr id="5" name="Footer Placeholder 4">
            <a:extLst>
              <a:ext uri="{FF2B5EF4-FFF2-40B4-BE49-F238E27FC236}">
                <a16:creationId xmlns:a16="http://schemas.microsoft.com/office/drawing/2014/main" id="{7DBC6D4A-9BBD-4DDB-9667-3E8D1C6AD9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D6C3720-E9E0-453F-BD18-0262440A76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92FC8C-CBA8-43A0-A1A5-AAAB39A196C9}" type="slidenum">
              <a:rPr lang="en-GB" smtClean="0"/>
              <a:t>‹#›</a:t>
            </a:fld>
            <a:endParaRPr lang="en-GB"/>
          </a:p>
        </p:txBody>
      </p:sp>
    </p:spTree>
    <p:extLst>
      <p:ext uri="{BB962C8B-B14F-4D97-AF65-F5344CB8AC3E}">
        <p14:creationId xmlns:p14="http://schemas.microsoft.com/office/powerpoint/2010/main" val="7822412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2.m4a"/><Relationship Id="rId7" Type="http://schemas.microsoft.com/office/2007/relationships/hdphoto" Target="../media/hdphoto1.wdp"/><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3.m4a"/><Relationship Id="rId7" Type="http://schemas.microsoft.com/office/2007/relationships/hdphoto" Target="../media/hdphoto1.wdp"/><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3.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4.m4a"/><Relationship Id="rId7" Type="http://schemas.microsoft.com/office/2007/relationships/hdphoto" Target="../media/hdphoto1.wdp"/><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image" Target="../media/image3.pn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5.m4a"/><Relationship Id="rId7" Type="http://schemas.microsoft.com/office/2007/relationships/hdphoto" Target="../media/hdphoto1.wdp"/><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3.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7" Type="http://schemas.openxmlformats.org/officeDocument/2006/relationships/image" Target="../media/image2.png"/><Relationship Id="rId2" Type="http://schemas.microsoft.com/office/2007/relationships/media" Target="../media/media7.m4a"/><Relationship Id="rId1" Type="http://schemas.openxmlformats.org/officeDocument/2006/relationships/tags" Target="../tags/tag5.xml"/><Relationship Id="rId6" Type="http://schemas.openxmlformats.org/officeDocument/2006/relationships/image" Target="../media/image5.jp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20E65-16D8-4AA0-8284-D49CB4F6B79D}"/>
              </a:ext>
            </a:extLst>
          </p:cNvPr>
          <p:cNvSpPr>
            <a:spLocks noGrp="1"/>
          </p:cNvSpPr>
          <p:nvPr>
            <p:ph type="ctrTitle"/>
          </p:nvPr>
        </p:nvSpPr>
        <p:spPr>
          <a:xfrm>
            <a:off x="6746628" y="1783959"/>
            <a:ext cx="4645250" cy="2889114"/>
          </a:xfrm>
        </p:spPr>
        <p:txBody>
          <a:bodyPr anchor="b">
            <a:normAutofit/>
          </a:bodyPr>
          <a:lstStyle/>
          <a:p>
            <a:pPr algn="l"/>
            <a:r>
              <a:rPr lang="en-GB" b="1" u="sng" dirty="0">
                <a:effectLst>
                  <a:outerShdw blurRad="38100" dist="38100" dir="2700000" algn="tl">
                    <a:srgbClr val="000000">
                      <a:alpha val="43137"/>
                    </a:srgbClr>
                  </a:outerShdw>
                </a:effectLst>
              </a:rPr>
              <a:t>Radical Education Presentation </a:t>
            </a:r>
          </a:p>
        </p:txBody>
      </p:sp>
      <p:sp>
        <p:nvSpPr>
          <p:cNvPr id="3" name="Subtitle 2">
            <a:extLst>
              <a:ext uri="{FF2B5EF4-FFF2-40B4-BE49-F238E27FC236}">
                <a16:creationId xmlns:a16="http://schemas.microsoft.com/office/drawing/2014/main" id="{B7DA78A8-FD88-4385-AF60-064003D0C109}"/>
              </a:ext>
            </a:extLst>
          </p:cNvPr>
          <p:cNvSpPr>
            <a:spLocks noGrp="1"/>
          </p:cNvSpPr>
          <p:nvPr>
            <p:ph type="subTitle" idx="1"/>
          </p:nvPr>
        </p:nvSpPr>
        <p:spPr>
          <a:xfrm>
            <a:off x="6142142" y="4673073"/>
            <a:ext cx="4645250" cy="1147863"/>
          </a:xfrm>
        </p:spPr>
        <p:txBody>
          <a:bodyPr anchor="t">
            <a:normAutofit/>
          </a:bodyPr>
          <a:lstStyle/>
          <a:p>
            <a:pPr algn="r"/>
            <a:r>
              <a:rPr lang="en-GB" sz="2000" u="sng" dirty="0">
                <a:effectLst>
                  <a:outerShdw blurRad="38100" dist="38100" dir="2700000" algn="tl">
                    <a:srgbClr val="000000">
                      <a:alpha val="43137"/>
                    </a:srgbClr>
                  </a:outerShdw>
                </a:effectLst>
              </a:rPr>
              <a:t>Akbar Ali </a:t>
            </a:r>
          </a:p>
          <a:p>
            <a:pPr algn="r"/>
            <a:r>
              <a:rPr lang="en-GB" sz="2000" u="sng" dirty="0">
                <a:effectLst>
                  <a:outerShdw blurRad="38100" dist="38100" dir="2700000" algn="tl">
                    <a:srgbClr val="000000">
                      <a:alpha val="43137"/>
                    </a:srgbClr>
                  </a:outerShdw>
                </a:effectLst>
              </a:rPr>
              <a:t>1704828</a:t>
            </a:r>
          </a:p>
        </p:txBody>
      </p:sp>
      <p:sp>
        <p:nvSpPr>
          <p:cNvPr id="40" name="Freeform: Shape 3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fabric surface&#10;&#10;Description automatically generated">
            <a:extLst>
              <a:ext uri="{FF2B5EF4-FFF2-40B4-BE49-F238E27FC236}">
                <a16:creationId xmlns:a16="http://schemas.microsoft.com/office/drawing/2014/main" id="{E680A47F-AC92-4EEF-A6B6-0FC680D8694E}"/>
              </a:ext>
            </a:extLst>
          </p:cNvPr>
          <p:cNvPicPr>
            <a:picLocks noChangeAspect="1"/>
          </p:cNvPicPr>
          <p:nvPr/>
        </p:nvPicPr>
        <p:blipFill rotWithShape="1">
          <a:blip r:embed="rId5">
            <a:extLst>
              <a:ext uri="{28A0092B-C50C-407E-A947-70E740481C1C}">
                <a14:useLocalDpi xmlns:a14="http://schemas.microsoft.com/office/drawing/2010/main" val="0"/>
              </a:ext>
            </a:extLst>
          </a:blip>
          <a:srcRect l="2100" r="10059"/>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pic>
        <p:nvPicPr>
          <p:cNvPr id="8" name="Audio 7">
            <a:hlinkClick r:id="" action="ppaction://media"/>
            <a:extLst>
              <a:ext uri="{FF2B5EF4-FFF2-40B4-BE49-F238E27FC236}">
                <a16:creationId xmlns:a16="http://schemas.microsoft.com/office/drawing/2014/main" id="{D6C818F9-6B1D-40D8-8A3B-38DD2F3E167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6920467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6457"/>
    </mc:Choice>
    <mc:Fallback>
      <p:transition spd="slow" advTm="86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large mountain in the background&#10;&#10;Description automatically generated">
            <a:extLst>
              <a:ext uri="{FF2B5EF4-FFF2-40B4-BE49-F238E27FC236}">
                <a16:creationId xmlns:a16="http://schemas.microsoft.com/office/drawing/2014/main" id="{7A053A0D-027B-4DCF-9000-F705941EC09C}"/>
              </a:ext>
            </a:extLst>
          </p:cNvPr>
          <p:cNvPicPr>
            <a:picLocks noChangeAspect="1"/>
          </p:cNvPicPr>
          <p:nvPr/>
        </p:nvPicPr>
        <p:blipFill rotWithShape="1">
          <a:blip r:embed="rId6">
            <a:extLst>
              <a:ext uri="{BEBA8EAE-BF5A-486C-A8C5-ECC9F3942E4B}">
                <a14:imgProps xmlns:a14="http://schemas.microsoft.com/office/drawing/2010/main">
                  <a14:imgLayer r:embed="rId7">
                    <a14:imgEffect>
                      <a14:artisticGlowEdges trans="38000"/>
                    </a14:imgEffect>
                  </a14:imgLayer>
                </a14:imgProps>
              </a:ex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D9F59167-D393-410C-A88E-55F26E2C8996}"/>
              </a:ext>
            </a:extLst>
          </p:cNvPr>
          <p:cNvSpPr/>
          <p:nvPr/>
        </p:nvSpPr>
        <p:spPr>
          <a:xfrm>
            <a:off x="7962909" y="6396335"/>
            <a:ext cx="4924416" cy="461665"/>
          </a:xfrm>
          <a:prstGeom prst="rect">
            <a:avLst/>
          </a:prstGeom>
          <a:noFill/>
        </p:spPr>
        <p:txBody>
          <a:bodyPr wrap="square" lIns="91440" tIns="45720" rIns="91440" bIns="45720">
            <a:spAutoFit/>
          </a:bodyPr>
          <a:lstStyle/>
          <a:p>
            <a:pPr algn="ctr"/>
            <a:r>
              <a:rPr lang="en-US" sz="2400" b="0" cap="none" spc="0" dirty="0">
                <a:ln w="0">
                  <a:solidFill>
                    <a:schemeClr val="bg1"/>
                  </a:solidFill>
                </a:ln>
                <a:solidFill>
                  <a:schemeClr val="bg1"/>
                </a:solidFill>
                <a:effectLst>
                  <a:outerShdw blurRad="38100" dist="19050" dir="2700000" algn="tl" rotWithShape="0">
                    <a:schemeClr val="dk1">
                      <a:alpha val="40000"/>
                    </a:schemeClr>
                  </a:outerShdw>
                </a:effectLst>
              </a:rPr>
              <a:t>Hope &amp; Prosperity Academy</a:t>
            </a:r>
          </a:p>
        </p:txBody>
      </p:sp>
      <p:sp>
        <p:nvSpPr>
          <p:cNvPr id="5" name="TextBox 4">
            <a:extLst>
              <a:ext uri="{FF2B5EF4-FFF2-40B4-BE49-F238E27FC236}">
                <a16:creationId xmlns:a16="http://schemas.microsoft.com/office/drawing/2014/main" id="{F067763D-30FD-47A1-B88A-4838A6D7B0FE}"/>
              </a:ext>
            </a:extLst>
          </p:cNvPr>
          <p:cNvSpPr txBox="1"/>
          <p:nvPr/>
        </p:nvSpPr>
        <p:spPr>
          <a:xfrm>
            <a:off x="843423" y="613901"/>
            <a:ext cx="5724525" cy="3657600"/>
          </a:xfrm>
          <a:prstGeom prst="rect">
            <a:avLst/>
          </a:prstGeom>
          <a:noFill/>
        </p:spPr>
        <p:txBody>
          <a:bodyPr wrap="square" rtlCol="0">
            <a:spAutoFit/>
          </a:bodyPr>
          <a:lstStyle/>
          <a:p>
            <a:r>
              <a:rPr lang="en-GB" sz="3600" b="1" dirty="0">
                <a:solidFill>
                  <a:schemeClr val="bg1">
                    <a:lumMod val="95000"/>
                  </a:schemeClr>
                </a:solidFill>
                <a:effectLst>
                  <a:outerShdw blurRad="38100" dist="38100" dir="2700000" algn="tl">
                    <a:srgbClr val="000000">
                      <a:alpha val="43137"/>
                    </a:srgbClr>
                  </a:outerShdw>
                </a:effectLst>
              </a:rPr>
              <a:t> </a:t>
            </a:r>
            <a:r>
              <a:rPr lang="en-GB" sz="3600" b="1" u="sng" dirty="0">
                <a:solidFill>
                  <a:schemeClr val="bg1">
                    <a:lumMod val="95000"/>
                  </a:schemeClr>
                </a:solidFill>
                <a:effectLst>
                  <a:outerShdw blurRad="38100" dist="38100" dir="2700000" algn="tl">
                    <a:srgbClr val="000000">
                      <a:alpha val="43137"/>
                    </a:srgbClr>
                  </a:outerShdw>
                </a:effectLst>
              </a:rPr>
              <a:t>Member and Directors:</a:t>
            </a:r>
          </a:p>
          <a:p>
            <a:endParaRPr lang="en-GB" sz="3200" dirty="0">
              <a:solidFill>
                <a:schemeClr val="bg1">
                  <a:lumMod val="95000"/>
                </a:schemeClr>
              </a:solidFill>
            </a:endParaRPr>
          </a:p>
          <a:p>
            <a:r>
              <a:rPr lang="en-GB" sz="3200" dirty="0">
                <a:solidFill>
                  <a:schemeClr val="bg1">
                    <a:lumMod val="95000"/>
                  </a:schemeClr>
                </a:solidFill>
              </a:rPr>
              <a:t>• Scientists</a:t>
            </a:r>
          </a:p>
          <a:p>
            <a:endParaRPr lang="en-GB" sz="3200" dirty="0">
              <a:solidFill>
                <a:schemeClr val="bg1">
                  <a:lumMod val="95000"/>
                </a:schemeClr>
              </a:solidFill>
            </a:endParaRPr>
          </a:p>
          <a:p>
            <a:r>
              <a:rPr lang="en-GB" sz="3200" dirty="0">
                <a:solidFill>
                  <a:schemeClr val="bg1">
                    <a:lumMod val="95000"/>
                  </a:schemeClr>
                </a:solidFill>
              </a:rPr>
              <a:t>• Educational Psychologists </a:t>
            </a:r>
          </a:p>
          <a:p>
            <a:endParaRPr lang="en-GB" sz="3200" dirty="0">
              <a:solidFill>
                <a:schemeClr val="bg1">
                  <a:lumMod val="95000"/>
                </a:schemeClr>
              </a:solidFill>
            </a:endParaRPr>
          </a:p>
          <a:p>
            <a:r>
              <a:rPr lang="en-GB" sz="3200" dirty="0">
                <a:solidFill>
                  <a:schemeClr val="bg1">
                    <a:lumMod val="95000"/>
                  </a:schemeClr>
                </a:solidFill>
              </a:rPr>
              <a:t>• Educational Theorists </a:t>
            </a:r>
          </a:p>
        </p:txBody>
      </p:sp>
      <p:pic>
        <p:nvPicPr>
          <p:cNvPr id="3" name="Audio 2">
            <a:hlinkClick r:id="" action="ppaction://media"/>
            <a:extLst>
              <a:ext uri="{FF2B5EF4-FFF2-40B4-BE49-F238E27FC236}">
                <a16:creationId xmlns:a16="http://schemas.microsoft.com/office/drawing/2014/main" id="{20A20F22-FDBA-419B-B3EB-F1B4B53DD8DC}"/>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4007751675"/>
      </p:ext>
    </p:extLst>
  </p:cSld>
  <p:clrMapOvr>
    <a:masterClrMapping/>
  </p:clrMapOvr>
  <mc:AlternateContent xmlns:mc="http://schemas.openxmlformats.org/markup-compatibility/2006">
    <mc:Choice xmlns:p14="http://schemas.microsoft.com/office/powerpoint/2010/main" Requires="p14">
      <p:transition spd="slow" p14:dur="2000" advTm="105140"/>
    </mc:Choice>
    <mc:Fallback>
      <p:transition spd="slow" advTm="1051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500"/>
                                        <p:tgtEl>
                                          <p:spTgt spid="5">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xEl>
                                              <p:pRg st="6" end="6"/>
                                            </p:txEl>
                                          </p:spTgt>
                                        </p:tgtEl>
                                        <p:attrNameLst>
                                          <p:attrName>style.visibility</p:attrName>
                                        </p:attrNameLst>
                                      </p:cBhvr>
                                      <p:to>
                                        <p:strVal val="visible"/>
                                      </p:to>
                                    </p:set>
                                    <p:animEffect transition="in" filter="fade">
                                      <p:cBhvr>
                                        <p:cTn id="26"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large mountain in the background&#10;&#10;Description automatically generated">
            <a:extLst>
              <a:ext uri="{FF2B5EF4-FFF2-40B4-BE49-F238E27FC236}">
                <a16:creationId xmlns:a16="http://schemas.microsoft.com/office/drawing/2014/main" id="{7A053A0D-027B-4DCF-9000-F705941EC09C}"/>
              </a:ext>
            </a:extLst>
          </p:cNvPr>
          <p:cNvPicPr>
            <a:picLocks noChangeAspect="1"/>
          </p:cNvPicPr>
          <p:nvPr/>
        </p:nvPicPr>
        <p:blipFill rotWithShape="1">
          <a:blip r:embed="rId6">
            <a:extLst>
              <a:ext uri="{BEBA8EAE-BF5A-486C-A8C5-ECC9F3942E4B}">
                <a14:imgProps xmlns:a14="http://schemas.microsoft.com/office/drawing/2010/main">
                  <a14:imgLayer r:embed="rId7">
                    <a14:imgEffect>
                      <a14:artisticGlowEdges trans="38000"/>
                    </a14:imgEffect>
                  </a14:imgLayer>
                </a14:imgProps>
              </a:ex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D9F59167-D393-410C-A88E-55F26E2C8996}"/>
              </a:ext>
            </a:extLst>
          </p:cNvPr>
          <p:cNvSpPr/>
          <p:nvPr/>
        </p:nvSpPr>
        <p:spPr>
          <a:xfrm>
            <a:off x="7962909" y="6396335"/>
            <a:ext cx="4924416" cy="461665"/>
          </a:xfrm>
          <a:prstGeom prst="rect">
            <a:avLst/>
          </a:prstGeom>
          <a:noFill/>
        </p:spPr>
        <p:txBody>
          <a:bodyPr wrap="square" lIns="91440" tIns="45720" rIns="91440" bIns="45720">
            <a:spAutoFit/>
          </a:bodyPr>
          <a:lstStyle/>
          <a:p>
            <a:pPr algn="ctr"/>
            <a:r>
              <a:rPr lang="en-US" sz="2400" b="0" cap="none" spc="0" dirty="0">
                <a:ln w="0">
                  <a:solidFill>
                    <a:schemeClr val="bg1"/>
                  </a:solidFill>
                </a:ln>
                <a:solidFill>
                  <a:schemeClr val="bg1"/>
                </a:solidFill>
                <a:effectLst>
                  <a:outerShdw blurRad="38100" dist="19050" dir="2700000" algn="tl" rotWithShape="0">
                    <a:schemeClr val="dk1">
                      <a:alpha val="40000"/>
                    </a:schemeClr>
                  </a:outerShdw>
                </a:effectLst>
              </a:rPr>
              <a:t>Hope &amp; Prosperity Academy</a:t>
            </a:r>
          </a:p>
        </p:txBody>
      </p:sp>
      <p:sp>
        <p:nvSpPr>
          <p:cNvPr id="2" name="TextBox 1">
            <a:extLst>
              <a:ext uri="{FF2B5EF4-FFF2-40B4-BE49-F238E27FC236}">
                <a16:creationId xmlns:a16="http://schemas.microsoft.com/office/drawing/2014/main" id="{3F397EBE-F64A-4F6C-9F53-A658D5DEE375}"/>
              </a:ext>
            </a:extLst>
          </p:cNvPr>
          <p:cNvSpPr txBox="1"/>
          <p:nvPr/>
        </p:nvSpPr>
        <p:spPr>
          <a:xfrm>
            <a:off x="371475" y="542005"/>
            <a:ext cx="5429250" cy="3662541"/>
          </a:xfrm>
          <a:prstGeom prst="rect">
            <a:avLst/>
          </a:prstGeom>
          <a:noFill/>
        </p:spPr>
        <p:txBody>
          <a:bodyPr wrap="square" rtlCol="0">
            <a:spAutoFit/>
          </a:bodyPr>
          <a:lstStyle/>
          <a:p>
            <a:pPr algn="ctr"/>
            <a:r>
              <a:rPr lang="en-GB" sz="3600" b="1" dirty="0">
                <a:solidFill>
                  <a:schemeClr val="bg1">
                    <a:lumMod val="95000"/>
                  </a:schemeClr>
                </a:solidFill>
                <a:effectLst>
                  <a:outerShdw blurRad="38100" dist="38100" dir="2700000" algn="tl">
                    <a:srgbClr val="000000">
                      <a:alpha val="43137"/>
                    </a:srgbClr>
                  </a:outerShdw>
                </a:effectLst>
              </a:rPr>
              <a:t>  </a:t>
            </a:r>
            <a:r>
              <a:rPr lang="en-GB" sz="3600" b="1" u="sng" dirty="0">
                <a:solidFill>
                  <a:schemeClr val="bg1">
                    <a:lumMod val="95000"/>
                  </a:schemeClr>
                </a:solidFill>
                <a:effectLst>
                  <a:outerShdw blurRad="38100" dist="38100" dir="2700000" algn="tl">
                    <a:srgbClr val="000000">
                      <a:alpha val="43137"/>
                    </a:srgbClr>
                  </a:outerShdw>
                </a:effectLst>
              </a:rPr>
              <a:t>Principles</a:t>
            </a:r>
            <a:r>
              <a:rPr lang="en-GB" sz="3600" b="1" dirty="0">
                <a:solidFill>
                  <a:schemeClr val="bg1">
                    <a:lumMod val="95000"/>
                  </a:schemeClr>
                </a:solidFill>
                <a:effectLst>
                  <a:outerShdw blurRad="38100" dist="38100" dir="2700000" algn="tl">
                    <a:srgbClr val="000000">
                      <a:alpha val="43137"/>
                    </a:srgbClr>
                  </a:outerShdw>
                </a:effectLst>
              </a:rPr>
              <a:t>:</a:t>
            </a:r>
          </a:p>
          <a:p>
            <a:endParaRPr lang="en-GB" sz="3200" dirty="0">
              <a:solidFill>
                <a:schemeClr val="bg1">
                  <a:lumMod val="95000"/>
                </a:schemeClr>
              </a:solidFill>
            </a:endParaRPr>
          </a:p>
          <a:p>
            <a:r>
              <a:rPr lang="en-GB" sz="3200" dirty="0">
                <a:solidFill>
                  <a:schemeClr val="bg1">
                    <a:lumMod val="95000"/>
                  </a:schemeClr>
                </a:solidFill>
              </a:rPr>
              <a:t>• Critical &amp; Conscious Thinking</a:t>
            </a:r>
          </a:p>
          <a:p>
            <a:endParaRPr lang="en-GB" sz="3200" dirty="0">
              <a:solidFill>
                <a:schemeClr val="bg1">
                  <a:lumMod val="95000"/>
                </a:schemeClr>
              </a:solidFill>
            </a:endParaRPr>
          </a:p>
          <a:p>
            <a:r>
              <a:rPr lang="en-GB" sz="3200" dirty="0">
                <a:solidFill>
                  <a:schemeClr val="bg1">
                    <a:lumMod val="95000"/>
                  </a:schemeClr>
                </a:solidFill>
              </a:rPr>
              <a:t>• Empowerment </a:t>
            </a:r>
          </a:p>
          <a:p>
            <a:endParaRPr lang="en-GB" sz="3200" dirty="0">
              <a:solidFill>
                <a:schemeClr val="bg1">
                  <a:lumMod val="95000"/>
                </a:schemeClr>
              </a:solidFill>
            </a:endParaRPr>
          </a:p>
          <a:p>
            <a:r>
              <a:rPr lang="en-GB" sz="3200" dirty="0">
                <a:solidFill>
                  <a:schemeClr val="bg1">
                    <a:lumMod val="95000"/>
                  </a:schemeClr>
                </a:solidFill>
              </a:rPr>
              <a:t>• Empathy </a:t>
            </a:r>
          </a:p>
        </p:txBody>
      </p:sp>
      <p:sp>
        <p:nvSpPr>
          <p:cNvPr id="3" name="TextBox 2">
            <a:extLst>
              <a:ext uri="{FF2B5EF4-FFF2-40B4-BE49-F238E27FC236}">
                <a16:creationId xmlns:a16="http://schemas.microsoft.com/office/drawing/2014/main" id="{286A11F2-B3E0-4FB4-88B9-2EAF57A2F8F3}"/>
              </a:ext>
            </a:extLst>
          </p:cNvPr>
          <p:cNvSpPr txBox="1"/>
          <p:nvPr/>
        </p:nvSpPr>
        <p:spPr>
          <a:xfrm>
            <a:off x="7400925" y="542005"/>
            <a:ext cx="4448175" cy="4093428"/>
          </a:xfrm>
          <a:prstGeom prst="rect">
            <a:avLst/>
          </a:prstGeom>
          <a:noFill/>
        </p:spPr>
        <p:txBody>
          <a:bodyPr wrap="square" rtlCol="0">
            <a:spAutoFit/>
          </a:bodyPr>
          <a:lstStyle/>
          <a:p>
            <a:pPr algn="ctr"/>
            <a:r>
              <a:rPr lang="en-GB" sz="3600" b="1" u="sng" dirty="0">
                <a:solidFill>
                  <a:schemeClr val="bg1">
                    <a:lumMod val="95000"/>
                  </a:schemeClr>
                </a:solidFill>
                <a:effectLst>
                  <a:outerShdw blurRad="38100" dist="38100" dir="2700000" algn="tl">
                    <a:srgbClr val="000000">
                      <a:alpha val="43137"/>
                    </a:srgbClr>
                  </a:outerShdw>
                </a:effectLst>
              </a:rPr>
              <a:t>Traditional Principles:</a:t>
            </a:r>
          </a:p>
          <a:p>
            <a:endParaRPr lang="en-GB" sz="3200" dirty="0">
              <a:solidFill>
                <a:schemeClr val="bg1">
                  <a:lumMod val="95000"/>
                </a:schemeClr>
              </a:solidFill>
            </a:endParaRPr>
          </a:p>
          <a:p>
            <a:r>
              <a:rPr lang="en-GB" sz="3200" dirty="0">
                <a:solidFill>
                  <a:schemeClr val="bg1">
                    <a:lumMod val="95000"/>
                  </a:schemeClr>
                </a:solidFill>
              </a:rPr>
              <a:t>• Economy </a:t>
            </a:r>
          </a:p>
          <a:p>
            <a:endParaRPr lang="en-GB" sz="3200" dirty="0">
              <a:solidFill>
                <a:schemeClr val="bg1">
                  <a:lumMod val="95000"/>
                </a:schemeClr>
              </a:solidFill>
            </a:endParaRPr>
          </a:p>
          <a:p>
            <a:r>
              <a:rPr lang="en-GB" sz="3200" dirty="0">
                <a:solidFill>
                  <a:schemeClr val="bg1">
                    <a:lumMod val="95000"/>
                  </a:schemeClr>
                </a:solidFill>
              </a:rPr>
              <a:t>• Culture </a:t>
            </a:r>
          </a:p>
          <a:p>
            <a:endParaRPr lang="en-GB" sz="3200" dirty="0">
              <a:solidFill>
                <a:schemeClr val="bg1">
                  <a:lumMod val="95000"/>
                </a:schemeClr>
              </a:solidFill>
            </a:endParaRPr>
          </a:p>
          <a:p>
            <a:r>
              <a:rPr lang="en-GB" sz="3200" dirty="0">
                <a:solidFill>
                  <a:schemeClr val="bg1">
                    <a:lumMod val="95000"/>
                  </a:schemeClr>
                </a:solidFill>
              </a:rPr>
              <a:t>• Preparation for adult life </a:t>
            </a:r>
            <a:endParaRPr lang="en-GB" sz="3200" dirty="0"/>
          </a:p>
        </p:txBody>
      </p:sp>
      <p:sp>
        <p:nvSpPr>
          <p:cNvPr id="5" name="TextBox 4">
            <a:extLst>
              <a:ext uri="{FF2B5EF4-FFF2-40B4-BE49-F238E27FC236}">
                <a16:creationId xmlns:a16="http://schemas.microsoft.com/office/drawing/2014/main" id="{B3C13D7A-868B-41D2-9EDF-4A9E2EB4FAF8}"/>
              </a:ext>
            </a:extLst>
          </p:cNvPr>
          <p:cNvSpPr txBox="1"/>
          <p:nvPr/>
        </p:nvSpPr>
        <p:spPr>
          <a:xfrm>
            <a:off x="7962909" y="4635433"/>
            <a:ext cx="4448175" cy="369332"/>
          </a:xfrm>
          <a:prstGeom prst="rect">
            <a:avLst/>
          </a:prstGeom>
          <a:noFill/>
        </p:spPr>
        <p:txBody>
          <a:bodyPr wrap="square" rtlCol="0">
            <a:spAutoFit/>
          </a:bodyPr>
          <a:lstStyle/>
          <a:p>
            <a:r>
              <a:rPr lang="en-GB" dirty="0">
                <a:solidFill>
                  <a:schemeClr val="bg1">
                    <a:lumMod val="95000"/>
                  </a:schemeClr>
                </a:solidFill>
              </a:rPr>
              <a:t>Schools Minister - Nick Gibb  (2015)</a:t>
            </a:r>
          </a:p>
        </p:txBody>
      </p:sp>
      <p:sp>
        <p:nvSpPr>
          <p:cNvPr id="6" name="Rectangle 5">
            <a:extLst>
              <a:ext uri="{FF2B5EF4-FFF2-40B4-BE49-F238E27FC236}">
                <a16:creationId xmlns:a16="http://schemas.microsoft.com/office/drawing/2014/main" id="{EDA60F19-2881-4A96-ADD2-CF90CB2C70F2}"/>
              </a:ext>
            </a:extLst>
          </p:cNvPr>
          <p:cNvSpPr/>
          <p:nvPr/>
        </p:nvSpPr>
        <p:spPr>
          <a:xfrm>
            <a:off x="371475" y="4688175"/>
            <a:ext cx="5429250" cy="1938992"/>
          </a:xfrm>
          <a:prstGeom prst="rect">
            <a:avLst/>
          </a:prstGeom>
        </p:spPr>
        <p:txBody>
          <a:bodyPr wrap="square">
            <a:spAutoFit/>
          </a:bodyPr>
          <a:lstStyle/>
          <a:p>
            <a:r>
              <a:rPr lang="en-GB" sz="2000" dirty="0">
                <a:solidFill>
                  <a:schemeClr val="bg1">
                    <a:lumMod val="95000"/>
                  </a:schemeClr>
                </a:solidFill>
              </a:rPr>
              <a:t>Society can survive only if there exists among its members a sufficient degree of homogeneity: education perpetuates and reinforces this homogeneity by fixing in the child from the beginning the essential similarities which collective life demands’ (Durkheim, 2006 p. 107). </a:t>
            </a:r>
          </a:p>
        </p:txBody>
      </p:sp>
      <p:pic>
        <p:nvPicPr>
          <p:cNvPr id="7" name="Audio 6">
            <a:hlinkClick r:id="" action="ppaction://media"/>
            <a:extLst>
              <a:ext uri="{FF2B5EF4-FFF2-40B4-BE49-F238E27FC236}">
                <a16:creationId xmlns:a16="http://schemas.microsoft.com/office/drawing/2014/main" id="{AD8077AC-DA46-48D6-BF64-4731D9EFE20C}"/>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072841006"/>
      </p:ext>
    </p:extLst>
  </p:cSld>
  <p:clrMapOvr>
    <a:masterClrMapping/>
  </p:clrMapOvr>
  <mc:AlternateContent xmlns:mc="http://schemas.openxmlformats.org/markup-compatibility/2006">
    <mc:Choice xmlns:p14="http://schemas.microsoft.com/office/powerpoint/2010/main" Requires="p14">
      <p:transition spd="slow" p14:dur="2000" advTm="114850"/>
    </mc:Choice>
    <mc:Fallback>
      <p:transition spd="slow" advTm="114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0" end="0"/>
                                            </p:txEl>
                                          </p:spTgt>
                                        </p:tgtEl>
                                        <p:attrNameLst>
                                          <p:attrName>style.visibility</p:attrName>
                                        </p:attrNameLst>
                                      </p:cBhvr>
                                      <p:to>
                                        <p:strVal val="visible"/>
                                      </p:to>
                                    </p:set>
                                    <p:anim calcmode="lin" valueType="num">
                                      <p:cBhvr additive="base">
                                        <p:cTn id="11"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Effect transition="in" filter="fade">
                                      <p:cBhvr>
                                        <p:cTn id="23" dur="500"/>
                                        <p:tgtEl>
                                          <p:spTgt spid="2">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2">
                                            <p:txEl>
                                              <p:pRg st="4" end="4"/>
                                            </p:txEl>
                                          </p:spTgt>
                                        </p:tgtEl>
                                        <p:attrNameLst>
                                          <p:attrName>style.visibility</p:attrName>
                                        </p:attrNameLst>
                                      </p:cBhvr>
                                      <p:to>
                                        <p:strVal val="visible"/>
                                      </p:to>
                                    </p:set>
                                    <p:animEffect transition="in" filter="fade">
                                      <p:cBhvr>
                                        <p:cTn id="33" dur="500"/>
                                        <p:tgtEl>
                                          <p:spTgt spid="2">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500"/>
                                        <p:tgtEl>
                                          <p:spTgt spid="3">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
                                            <p:txEl>
                                              <p:pRg st="6" end="6"/>
                                            </p:txEl>
                                          </p:spTgt>
                                        </p:tgtEl>
                                        <p:attrNameLst>
                                          <p:attrName>style.visibility</p:attrName>
                                        </p:attrNameLst>
                                      </p:cBhvr>
                                      <p:to>
                                        <p:strVal val="visible"/>
                                      </p:to>
                                    </p:set>
                                    <p:animEffect transition="in" filter="fade">
                                      <p:cBhvr>
                                        <p:cTn id="43" dur="500"/>
                                        <p:tgtEl>
                                          <p:spTgt spid="2">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500"/>
                                        <p:tgtEl>
                                          <p:spTgt spid="3">
                                            <p:txEl>
                                              <p:pRg st="6" end="6"/>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nodeType="clickEffect">
                                  <p:stCondLst>
                                    <p:cond delay="0"/>
                                  </p:stCondLst>
                                  <p:childTnLst>
                                    <p:set>
                                      <p:cBhvr>
                                        <p:cTn id="52" dur="1" fill="hold">
                                          <p:stCondLst>
                                            <p:cond delay="0"/>
                                          </p:stCondLst>
                                        </p:cTn>
                                        <p:tgtEl>
                                          <p:spTgt spid="5">
                                            <p:txEl>
                                              <p:pRg st="0" end="0"/>
                                            </p:txEl>
                                          </p:spTgt>
                                        </p:tgtEl>
                                        <p:attrNameLst>
                                          <p:attrName>style.visibility</p:attrName>
                                        </p:attrNameLst>
                                      </p:cBhvr>
                                      <p:to>
                                        <p:strVal val="visible"/>
                                      </p:to>
                                    </p:set>
                                    <p:animEffect transition="in" filter="wipe(down)">
                                      <p:cBhvr>
                                        <p:cTn id="53" dur="500"/>
                                        <p:tgtEl>
                                          <p:spTgt spid="5">
                                            <p:txEl>
                                              <p:pRg st="0" end="0"/>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6" presetClass="entr" presetSubtype="21" fill="hold" grpId="0" nodeType="clickEffect">
                                  <p:stCondLst>
                                    <p:cond delay="0"/>
                                  </p:stCondLst>
                                  <p:childTnLst>
                                    <p:set>
                                      <p:cBhvr>
                                        <p:cTn id="57" dur="1" fill="hold">
                                          <p:stCondLst>
                                            <p:cond delay="0"/>
                                          </p:stCondLst>
                                        </p:cTn>
                                        <p:tgtEl>
                                          <p:spTgt spid="6"/>
                                        </p:tgtEl>
                                        <p:attrNameLst>
                                          <p:attrName>style.visibility</p:attrName>
                                        </p:attrNameLst>
                                      </p:cBhvr>
                                      <p:to>
                                        <p:strVal val="visible"/>
                                      </p:to>
                                    </p:set>
                                    <p:animEffect transition="in" filter="barn(inVertical)">
                                      <p:cBhvr>
                                        <p:cTn id="5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9" fill="hold" display="0">
                  <p:stCondLst>
                    <p:cond delay="indefinite"/>
                  </p:stCondLst>
                  <p:endCondLst>
                    <p:cond evt="onStopAudio" delay="0">
                      <p:tgtEl>
                        <p:sldTgt/>
                      </p:tgtEl>
                    </p:cond>
                  </p:endCondLst>
                </p:cTn>
                <p:tgtEl>
                  <p:spTgt spid="7"/>
                </p:tgtEl>
              </p:cMediaNode>
            </p:audio>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large mountain in the background&#10;&#10;Description automatically generated">
            <a:extLst>
              <a:ext uri="{FF2B5EF4-FFF2-40B4-BE49-F238E27FC236}">
                <a16:creationId xmlns:a16="http://schemas.microsoft.com/office/drawing/2014/main" id="{7A053A0D-027B-4DCF-9000-F705941EC09C}"/>
              </a:ext>
            </a:extLst>
          </p:cNvPr>
          <p:cNvPicPr>
            <a:picLocks noChangeAspect="1"/>
          </p:cNvPicPr>
          <p:nvPr/>
        </p:nvPicPr>
        <p:blipFill rotWithShape="1">
          <a:blip r:embed="rId6">
            <a:extLst>
              <a:ext uri="{BEBA8EAE-BF5A-486C-A8C5-ECC9F3942E4B}">
                <a14:imgProps xmlns:a14="http://schemas.microsoft.com/office/drawing/2010/main">
                  <a14:imgLayer r:embed="rId7">
                    <a14:imgEffect>
                      <a14:artisticGlowEdges trans="38000"/>
                    </a14:imgEffect>
                  </a14:imgLayer>
                </a14:imgProps>
              </a:ex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D9F59167-D393-410C-A88E-55F26E2C8996}"/>
              </a:ext>
            </a:extLst>
          </p:cNvPr>
          <p:cNvSpPr/>
          <p:nvPr/>
        </p:nvSpPr>
        <p:spPr>
          <a:xfrm>
            <a:off x="7962909" y="6396335"/>
            <a:ext cx="4924416" cy="461665"/>
          </a:xfrm>
          <a:prstGeom prst="rect">
            <a:avLst/>
          </a:prstGeom>
          <a:noFill/>
        </p:spPr>
        <p:txBody>
          <a:bodyPr wrap="square" lIns="91440" tIns="45720" rIns="91440" bIns="45720">
            <a:spAutoFit/>
          </a:bodyPr>
          <a:lstStyle/>
          <a:p>
            <a:pPr algn="ctr"/>
            <a:r>
              <a:rPr lang="en-US" sz="2400" b="0" cap="none" spc="0" dirty="0">
                <a:ln w="0">
                  <a:solidFill>
                    <a:schemeClr val="bg1"/>
                  </a:solidFill>
                </a:ln>
                <a:solidFill>
                  <a:schemeClr val="bg1"/>
                </a:solidFill>
                <a:effectLst>
                  <a:outerShdw blurRad="38100" dist="19050" dir="2700000" algn="tl" rotWithShape="0">
                    <a:schemeClr val="dk1">
                      <a:alpha val="40000"/>
                    </a:schemeClr>
                  </a:outerShdw>
                </a:effectLst>
              </a:rPr>
              <a:t>Hope &amp; Prosperity Academy</a:t>
            </a:r>
          </a:p>
        </p:txBody>
      </p:sp>
      <p:sp>
        <p:nvSpPr>
          <p:cNvPr id="2" name="Rectangle 1">
            <a:extLst>
              <a:ext uri="{FF2B5EF4-FFF2-40B4-BE49-F238E27FC236}">
                <a16:creationId xmlns:a16="http://schemas.microsoft.com/office/drawing/2014/main" id="{3D6D1681-3D48-4EA6-8F75-641A9374A771}"/>
              </a:ext>
            </a:extLst>
          </p:cNvPr>
          <p:cNvSpPr/>
          <p:nvPr/>
        </p:nvSpPr>
        <p:spPr>
          <a:xfrm>
            <a:off x="6150077" y="3975108"/>
            <a:ext cx="6096000" cy="1015663"/>
          </a:xfrm>
          <a:prstGeom prst="rect">
            <a:avLst/>
          </a:prstGeom>
          <a:noFill/>
          <a:ln w="28575">
            <a:solidFill>
              <a:schemeClr val="accent1"/>
            </a:solidFill>
          </a:ln>
        </p:spPr>
        <p:txBody>
          <a:bodyPr>
            <a:spAutoFit/>
          </a:bodyPr>
          <a:lstStyle/>
          <a:p>
            <a:r>
              <a:rPr lang="en-GB" sz="2000" dirty="0">
                <a:solidFill>
                  <a:schemeClr val="bg1">
                    <a:lumMod val="95000"/>
                  </a:schemeClr>
                </a:solidFill>
              </a:rPr>
              <a:t>Flawed assessment can destroy the attempt to distribute knowledge and skills and violate the self-esteem of a student permanently (</a:t>
            </a:r>
            <a:r>
              <a:rPr lang="en-GB" dirty="0">
                <a:solidFill>
                  <a:schemeClr val="bg1">
                    <a:lumMod val="95000"/>
                  </a:schemeClr>
                </a:solidFill>
              </a:rPr>
              <a:t>Manninen, 2019</a:t>
            </a:r>
            <a:r>
              <a:rPr lang="en-GB" sz="2000" dirty="0">
                <a:solidFill>
                  <a:schemeClr val="bg1">
                    <a:lumMod val="95000"/>
                  </a:schemeClr>
                </a:solidFill>
              </a:rPr>
              <a:t>)</a:t>
            </a:r>
          </a:p>
        </p:txBody>
      </p:sp>
      <p:sp>
        <p:nvSpPr>
          <p:cNvPr id="3" name="TextBox 2">
            <a:extLst>
              <a:ext uri="{FF2B5EF4-FFF2-40B4-BE49-F238E27FC236}">
                <a16:creationId xmlns:a16="http://schemas.microsoft.com/office/drawing/2014/main" id="{3F5BB3B1-6B0E-425A-B10E-81A583BA26C2}"/>
              </a:ext>
            </a:extLst>
          </p:cNvPr>
          <p:cNvSpPr txBox="1"/>
          <p:nvPr/>
        </p:nvSpPr>
        <p:spPr>
          <a:xfrm>
            <a:off x="560439" y="2155707"/>
            <a:ext cx="11179277" cy="1661993"/>
          </a:xfrm>
          <a:prstGeom prst="rect">
            <a:avLst/>
          </a:prstGeom>
          <a:noFill/>
        </p:spPr>
        <p:txBody>
          <a:bodyPr wrap="square" rtlCol="0">
            <a:spAutoFit/>
          </a:bodyPr>
          <a:lstStyle/>
          <a:p>
            <a:r>
              <a:rPr lang="en-GB" sz="2800" dirty="0">
                <a:solidFill>
                  <a:schemeClr val="bg1">
                    <a:lumMod val="95000"/>
                  </a:schemeClr>
                </a:solidFill>
              </a:rPr>
              <a:t>•  </a:t>
            </a:r>
            <a:r>
              <a:rPr lang="en-GB" sz="2800" b="1" dirty="0">
                <a:solidFill>
                  <a:schemeClr val="bg1">
                    <a:lumMod val="95000"/>
                  </a:schemeClr>
                </a:solidFill>
                <a:effectLst>
                  <a:outerShdw blurRad="38100" dist="38100" dir="2700000" algn="tl">
                    <a:srgbClr val="000000">
                      <a:alpha val="43137"/>
                    </a:srgbClr>
                  </a:outerShdw>
                </a:effectLst>
              </a:rPr>
              <a:t>Traditional Curriculum </a:t>
            </a:r>
            <a:r>
              <a:rPr lang="en-GB" sz="2400" dirty="0">
                <a:solidFill>
                  <a:schemeClr val="bg1">
                    <a:lumMod val="95000"/>
                  </a:schemeClr>
                </a:solidFill>
              </a:rPr>
              <a:t>= Teacher conveying knowledge to students </a:t>
            </a:r>
            <a:endParaRPr lang="en-GB" dirty="0">
              <a:solidFill>
                <a:schemeClr val="bg1">
                  <a:lumMod val="95000"/>
                </a:schemeClr>
              </a:solidFill>
            </a:endParaRPr>
          </a:p>
          <a:p>
            <a:endParaRPr lang="en-GB" dirty="0">
              <a:solidFill>
                <a:schemeClr val="bg1">
                  <a:lumMod val="95000"/>
                </a:schemeClr>
              </a:solidFill>
            </a:endParaRPr>
          </a:p>
          <a:p>
            <a:r>
              <a:rPr lang="en-GB" sz="2800" dirty="0">
                <a:solidFill>
                  <a:schemeClr val="bg1">
                    <a:lumMod val="95000"/>
                  </a:schemeClr>
                </a:solidFill>
              </a:rPr>
              <a:t>•  </a:t>
            </a:r>
            <a:r>
              <a:rPr lang="en-GB" sz="2800" b="1" dirty="0">
                <a:solidFill>
                  <a:schemeClr val="bg1">
                    <a:lumMod val="95000"/>
                  </a:schemeClr>
                </a:solidFill>
                <a:effectLst>
                  <a:outerShdw blurRad="38100" dist="38100" dir="2700000" algn="tl">
                    <a:srgbClr val="000000">
                      <a:alpha val="43137"/>
                    </a:srgbClr>
                  </a:outerShdw>
                </a:effectLst>
              </a:rPr>
              <a:t>Progressive Curriculum </a:t>
            </a:r>
            <a:r>
              <a:rPr lang="en-GB" sz="2400" dirty="0">
                <a:solidFill>
                  <a:schemeClr val="bg1">
                    <a:lumMod val="95000"/>
                  </a:schemeClr>
                </a:solidFill>
              </a:rPr>
              <a:t>= Focus through the perspectives of the pupils and how they can learn efficiently. </a:t>
            </a:r>
            <a:endParaRPr lang="en-GB" dirty="0">
              <a:solidFill>
                <a:schemeClr val="bg1">
                  <a:lumMod val="95000"/>
                </a:schemeClr>
              </a:solidFill>
            </a:endParaRPr>
          </a:p>
        </p:txBody>
      </p:sp>
      <p:sp>
        <p:nvSpPr>
          <p:cNvPr id="5" name="TextBox 4">
            <a:extLst>
              <a:ext uri="{FF2B5EF4-FFF2-40B4-BE49-F238E27FC236}">
                <a16:creationId xmlns:a16="http://schemas.microsoft.com/office/drawing/2014/main" id="{5BF2BC38-742F-47E1-BCC9-A3CC62035AC2}"/>
              </a:ext>
            </a:extLst>
          </p:cNvPr>
          <p:cNvSpPr txBox="1"/>
          <p:nvPr/>
        </p:nvSpPr>
        <p:spPr>
          <a:xfrm>
            <a:off x="560439" y="294968"/>
            <a:ext cx="6636774" cy="646331"/>
          </a:xfrm>
          <a:prstGeom prst="rect">
            <a:avLst/>
          </a:prstGeom>
          <a:noFill/>
        </p:spPr>
        <p:txBody>
          <a:bodyPr wrap="square" rtlCol="0">
            <a:spAutoFit/>
          </a:bodyPr>
          <a:lstStyle/>
          <a:p>
            <a:r>
              <a:rPr lang="en-GB" sz="3600" b="1" u="sng" dirty="0">
                <a:solidFill>
                  <a:schemeClr val="bg1">
                    <a:lumMod val="95000"/>
                  </a:schemeClr>
                </a:solidFill>
                <a:effectLst>
                  <a:outerShdw blurRad="38100" dist="38100" dir="2700000" algn="tl">
                    <a:srgbClr val="000000">
                      <a:alpha val="43137"/>
                    </a:srgbClr>
                  </a:outerShdw>
                </a:effectLst>
              </a:rPr>
              <a:t>Curriculum </a:t>
            </a:r>
          </a:p>
        </p:txBody>
      </p:sp>
      <p:sp>
        <p:nvSpPr>
          <p:cNvPr id="6" name="Rectangle 5">
            <a:extLst>
              <a:ext uri="{FF2B5EF4-FFF2-40B4-BE49-F238E27FC236}">
                <a16:creationId xmlns:a16="http://schemas.microsoft.com/office/drawing/2014/main" id="{CBA49F22-690A-4ADE-8D00-1C8D5D319AEA}"/>
              </a:ext>
            </a:extLst>
          </p:cNvPr>
          <p:cNvSpPr/>
          <p:nvPr/>
        </p:nvSpPr>
        <p:spPr>
          <a:xfrm>
            <a:off x="486697" y="5191796"/>
            <a:ext cx="6096000" cy="1323439"/>
          </a:xfrm>
          <a:prstGeom prst="rect">
            <a:avLst/>
          </a:prstGeom>
          <a:ln w="22225">
            <a:solidFill>
              <a:schemeClr val="accent1"/>
            </a:solidFill>
          </a:ln>
        </p:spPr>
        <p:txBody>
          <a:bodyPr>
            <a:spAutoFit/>
          </a:bodyPr>
          <a:lstStyle/>
          <a:p>
            <a:r>
              <a:rPr lang="en-GB" sz="2000" dirty="0">
                <a:solidFill>
                  <a:schemeClr val="bg1">
                    <a:lumMod val="95000"/>
                  </a:schemeClr>
                </a:solidFill>
              </a:rPr>
              <a:t>Cambridge (2019) AFL involves students becoming more active in their learning and starting to ‘think like a teacher’. They think more actively about where they are now, where they are going and how to get there.</a:t>
            </a:r>
          </a:p>
        </p:txBody>
      </p:sp>
      <p:pic>
        <p:nvPicPr>
          <p:cNvPr id="9" name="Audio 8">
            <a:hlinkClick r:id="" action="ppaction://media"/>
            <a:extLst>
              <a:ext uri="{FF2B5EF4-FFF2-40B4-BE49-F238E27FC236}">
                <a16:creationId xmlns:a16="http://schemas.microsoft.com/office/drawing/2014/main" id="{C909D2FE-6FDF-4E91-9D62-62D6A6DBAA72}"/>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594382720"/>
      </p:ext>
    </p:extLst>
  </p:cSld>
  <p:clrMapOvr>
    <a:masterClrMapping/>
  </p:clrMapOvr>
  <mc:AlternateContent xmlns:mc="http://schemas.openxmlformats.org/markup-compatibility/2006">
    <mc:Choice xmlns:p14="http://schemas.microsoft.com/office/powerpoint/2010/main" Requires="p14">
      <p:transition spd="slow" p14:dur="2000" advTm="142601"/>
    </mc:Choice>
    <mc:Fallback>
      <p:transition spd="slow" advTm="142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wipe(down)">
                                      <p:cBhvr>
                                        <p:cTn id="11" dur="5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wipe(down)">
                                      <p:cBhvr>
                                        <p:cTn id="16" dur="5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down)">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2">
                                            <p:txEl>
                                              <p:pRg st="0" end="0"/>
                                            </p:txEl>
                                          </p:spTgt>
                                        </p:tgtEl>
                                        <p:attrNameLst>
                                          <p:attrName>style.visibility</p:attrName>
                                        </p:attrNameLst>
                                      </p:cBhvr>
                                      <p:to>
                                        <p:strVal val="visible"/>
                                      </p:to>
                                    </p:set>
                                    <p:animEffect transition="in" filter="wipe(down)">
                                      <p:cBhvr>
                                        <p:cTn id="26" dur="500"/>
                                        <p:tgtEl>
                                          <p:spTgt spid="2">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wipe(down)">
                                      <p:cBhvr>
                                        <p:cTn id="31"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9"/>
                </p:tgtEl>
              </p:cMediaNode>
            </p:audio>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large mountain in the background&#10;&#10;Description automatically generated">
            <a:extLst>
              <a:ext uri="{FF2B5EF4-FFF2-40B4-BE49-F238E27FC236}">
                <a16:creationId xmlns:a16="http://schemas.microsoft.com/office/drawing/2014/main" id="{7A053A0D-027B-4DCF-9000-F705941EC09C}"/>
              </a:ext>
            </a:extLst>
          </p:cNvPr>
          <p:cNvPicPr>
            <a:picLocks noChangeAspect="1"/>
          </p:cNvPicPr>
          <p:nvPr/>
        </p:nvPicPr>
        <p:blipFill rotWithShape="1">
          <a:blip r:embed="rId6">
            <a:extLst>
              <a:ext uri="{BEBA8EAE-BF5A-486C-A8C5-ECC9F3942E4B}">
                <a14:imgProps xmlns:a14="http://schemas.microsoft.com/office/drawing/2010/main">
                  <a14:imgLayer r:embed="rId7">
                    <a14:imgEffect>
                      <a14:artisticGlowEdges trans="38000"/>
                    </a14:imgEffect>
                  </a14:imgLayer>
                </a14:imgProps>
              </a:ex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D9F59167-D393-410C-A88E-55F26E2C8996}"/>
              </a:ext>
            </a:extLst>
          </p:cNvPr>
          <p:cNvSpPr/>
          <p:nvPr/>
        </p:nvSpPr>
        <p:spPr>
          <a:xfrm>
            <a:off x="7962909" y="6396335"/>
            <a:ext cx="4924416" cy="461665"/>
          </a:xfrm>
          <a:prstGeom prst="rect">
            <a:avLst/>
          </a:prstGeom>
          <a:noFill/>
        </p:spPr>
        <p:txBody>
          <a:bodyPr wrap="square" lIns="91440" tIns="45720" rIns="91440" bIns="45720">
            <a:spAutoFit/>
          </a:bodyPr>
          <a:lstStyle/>
          <a:p>
            <a:pPr algn="ctr"/>
            <a:r>
              <a:rPr lang="en-US" sz="2400" b="0" cap="none" spc="0" dirty="0">
                <a:ln w="0">
                  <a:solidFill>
                    <a:schemeClr val="bg1"/>
                  </a:solidFill>
                </a:ln>
                <a:solidFill>
                  <a:schemeClr val="bg1"/>
                </a:solidFill>
                <a:effectLst>
                  <a:outerShdw blurRad="38100" dist="19050" dir="2700000" algn="tl" rotWithShape="0">
                    <a:schemeClr val="dk1">
                      <a:alpha val="40000"/>
                    </a:schemeClr>
                  </a:outerShdw>
                </a:effectLst>
              </a:rPr>
              <a:t>Hope &amp; Prosperity Academy</a:t>
            </a:r>
          </a:p>
        </p:txBody>
      </p:sp>
      <p:sp>
        <p:nvSpPr>
          <p:cNvPr id="3" name="TextBox 2">
            <a:extLst>
              <a:ext uri="{FF2B5EF4-FFF2-40B4-BE49-F238E27FC236}">
                <a16:creationId xmlns:a16="http://schemas.microsoft.com/office/drawing/2014/main" id="{A32D9879-9A4D-4EAF-8B4A-B57A27E6023C}"/>
              </a:ext>
            </a:extLst>
          </p:cNvPr>
          <p:cNvSpPr txBox="1"/>
          <p:nvPr/>
        </p:nvSpPr>
        <p:spPr>
          <a:xfrm>
            <a:off x="560439" y="353961"/>
            <a:ext cx="5781367" cy="369332"/>
          </a:xfrm>
          <a:prstGeom prst="rect">
            <a:avLst/>
          </a:prstGeom>
          <a:noFill/>
        </p:spPr>
        <p:txBody>
          <a:bodyPr wrap="square" rtlCol="0">
            <a:spAutoFit/>
          </a:bodyPr>
          <a:lstStyle/>
          <a:p>
            <a:endParaRPr lang="en-GB" dirty="0"/>
          </a:p>
        </p:txBody>
      </p:sp>
      <p:sp>
        <p:nvSpPr>
          <p:cNvPr id="5" name="TextBox 4">
            <a:extLst>
              <a:ext uri="{FF2B5EF4-FFF2-40B4-BE49-F238E27FC236}">
                <a16:creationId xmlns:a16="http://schemas.microsoft.com/office/drawing/2014/main" id="{9207A38A-27C8-4FD0-983F-604ADBF9D23B}"/>
              </a:ext>
            </a:extLst>
          </p:cNvPr>
          <p:cNvSpPr txBox="1"/>
          <p:nvPr/>
        </p:nvSpPr>
        <p:spPr>
          <a:xfrm>
            <a:off x="560439" y="353961"/>
            <a:ext cx="7020232" cy="3970318"/>
          </a:xfrm>
          <a:prstGeom prst="rect">
            <a:avLst/>
          </a:prstGeom>
          <a:noFill/>
        </p:spPr>
        <p:txBody>
          <a:bodyPr wrap="square" rtlCol="0">
            <a:spAutoFit/>
          </a:bodyPr>
          <a:lstStyle/>
          <a:p>
            <a:r>
              <a:rPr lang="en-GB" sz="3600" b="1" u="sng" dirty="0">
                <a:solidFill>
                  <a:schemeClr val="bg1">
                    <a:lumMod val="95000"/>
                  </a:schemeClr>
                </a:solidFill>
              </a:rPr>
              <a:t>We allow our pupils to:</a:t>
            </a:r>
          </a:p>
          <a:p>
            <a:endParaRPr lang="en-GB" sz="3600" b="1" u="sng" dirty="0">
              <a:solidFill>
                <a:schemeClr val="bg1">
                  <a:lumMod val="95000"/>
                </a:schemeClr>
              </a:solidFill>
            </a:endParaRPr>
          </a:p>
          <a:p>
            <a:r>
              <a:rPr lang="en-GB" sz="2400" dirty="0">
                <a:solidFill>
                  <a:schemeClr val="bg1">
                    <a:lumMod val="95000"/>
                  </a:schemeClr>
                </a:solidFill>
              </a:rPr>
              <a:t>• Have a say in what the curriculum entails.</a:t>
            </a:r>
          </a:p>
          <a:p>
            <a:endParaRPr lang="en-GB" sz="2400" b="1" u="sng" dirty="0">
              <a:solidFill>
                <a:schemeClr val="bg1">
                  <a:lumMod val="95000"/>
                </a:schemeClr>
              </a:solidFill>
            </a:endParaRPr>
          </a:p>
          <a:p>
            <a:r>
              <a:rPr lang="en-GB" sz="2400" dirty="0">
                <a:solidFill>
                  <a:schemeClr val="bg1">
                    <a:lumMod val="95000"/>
                  </a:schemeClr>
                </a:solidFill>
              </a:rPr>
              <a:t>• Gain practical life skills </a:t>
            </a:r>
          </a:p>
          <a:p>
            <a:endParaRPr lang="en-GB" sz="2400" dirty="0">
              <a:solidFill>
                <a:schemeClr val="bg1">
                  <a:lumMod val="95000"/>
                </a:schemeClr>
              </a:solidFill>
            </a:endParaRPr>
          </a:p>
          <a:p>
            <a:r>
              <a:rPr lang="en-GB" sz="2400" dirty="0">
                <a:solidFill>
                  <a:schemeClr val="bg1">
                    <a:lumMod val="95000"/>
                  </a:schemeClr>
                </a:solidFill>
              </a:rPr>
              <a:t>• Have an input in how we move forward. </a:t>
            </a:r>
          </a:p>
          <a:p>
            <a:endParaRPr lang="en-GB" sz="2400" dirty="0">
              <a:solidFill>
                <a:schemeClr val="bg1">
                  <a:lumMod val="95000"/>
                </a:schemeClr>
              </a:solidFill>
            </a:endParaRPr>
          </a:p>
          <a:p>
            <a:endParaRPr lang="en-GB" sz="3600" dirty="0">
              <a:solidFill>
                <a:schemeClr val="bg1">
                  <a:lumMod val="95000"/>
                </a:schemeClr>
              </a:solidFill>
            </a:endParaRPr>
          </a:p>
        </p:txBody>
      </p:sp>
      <p:sp>
        <p:nvSpPr>
          <p:cNvPr id="6" name="Rectangle 5">
            <a:extLst>
              <a:ext uri="{FF2B5EF4-FFF2-40B4-BE49-F238E27FC236}">
                <a16:creationId xmlns:a16="http://schemas.microsoft.com/office/drawing/2014/main" id="{F850C71A-7874-40F3-A848-AFE4561BF232}"/>
              </a:ext>
            </a:extLst>
          </p:cNvPr>
          <p:cNvSpPr/>
          <p:nvPr/>
        </p:nvSpPr>
        <p:spPr>
          <a:xfrm>
            <a:off x="5781368" y="4324279"/>
            <a:ext cx="6410632" cy="1569660"/>
          </a:xfrm>
          <a:prstGeom prst="rect">
            <a:avLst/>
          </a:prstGeom>
        </p:spPr>
        <p:txBody>
          <a:bodyPr wrap="square">
            <a:spAutoFit/>
          </a:bodyPr>
          <a:lstStyle/>
          <a:p>
            <a:r>
              <a:rPr lang="en-GB" sz="2400" b="1" dirty="0">
                <a:solidFill>
                  <a:schemeClr val="bg1">
                    <a:lumMod val="95000"/>
                  </a:schemeClr>
                </a:solidFill>
                <a:effectLst>
                  <a:outerShdw blurRad="38100" dist="38100" dir="2700000" algn="tl">
                    <a:srgbClr val="000000">
                      <a:alpha val="43137"/>
                    </a:srgbClr>
                  </a:outerShdw>
                </a:effectLst>
              </a:rPr>
              <a:t>The present system is not viable; it is leading straight to 1984, which is not viable. The change, when it comes, will not be practical and orderly" (Goodman, 1964) </a:t>
            </a:r>
          </a:p>
        </p:txBody>
      </p:sp>
      <p:pic>
        <p:nvPicPr>
          <p:cNvPr id="9" name="Audio 8">
            <a:hlinkClick r:id="" action="ppaction://media"/>
            <a:extLst>
              <a:ext uri="{FF2B5EF4-FFF2-40B4-BE49-F238E27FC236}">
                <a16:creationId xmlns:a16="http://schemas.microsoft.com/office/drawing/2014/main" id="{D17AAED1-074E-4863-9ADF-77A2DBD379D6}"/>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982327490"/>
      </p:ext>
    </p:extLst>
  </p:cSld>
  <p:clrMapOvr>
    <a:masterClrMapping/>
  </p:clrMapOvr>
  <mc:AlternateContent xmlns:mc="http://schemas.openxmlformats.org/markup-compatibility/2006">
    <mc:Choice xmlns:p14="http://schemas.microsoft.com/office/powerpoint/2010/main" Requires="p14">
      <p:transition spd="slow" p14:dur="2000" advTm="143259"/>
    </mc:Choice>
    <mc:Fallback>
      <p:transition spd="slow" advTm="143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500"/>
                                        <p:tgtEl>
                                          <p:spTgt spid="5">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500"/>
                                        <p:tgtEl>
                                          <p:spTgt spid="5">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500"/>
                                        <p:tgtEl>
                                          <p:spTgt spid="5">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xEl>
                                              <p:pRg st="6" end="6"/>
                                            </p:txEl>
                                          </p:spTgt>
                                        </p:tgtEl>
                                        <p:attrNameLst>
                                          <p:attrName>style.visibility</p:attrName>
                                        </p:attrNameLst>
                                      </p:cBhvr>
                                      <p:to>
                                        <p:strVal val="visible"/>
                                      </p:to>
                                    </p:set>
                                    <p:animEffect transition="in" filter="fade">
                                      <p:cBhvr>
                                        <p:cTn id="26" dur="500"/>
                                        <p:tgtEl>
                                          <p:spTgt spid="5">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Effect transition="in" filter="fade">
                                      <p:cBhvr>
                                        <p:cTn id="31"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9E90EB45-EEE9-4563-8179-65EF62AE0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9">
            <a:extLst>
              <a:ext uri="{FF2B5EF4-FFF2-40B4-BE49-F238E27FC236}">
                <a16:creationId xmlns:a16="http://schemas.microsoft.com/office/drawing/2014/main" id="{23D0EF74-AD1E-4FD9-914D-8EC9058EB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lose up of a device&#10;&#10;Description automatically generated">
            <a:extLst>
              <a:ext uri="{FF2B5EF4-FFF2-40B4-BE49-F238E27FC236}">
                <a16:creationId xmlns:a16="http://schemas.microsoft.com/office/drawing/2014/main" id="{DF5E76E0-9A02-4612-A12F-120C343D8B6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3418" y="787474"/>
            <a:ext cx="10045163" cy="5283052"/>
          </a:xfrm>
          <a:prstGeom prst="rect">
            <a:avLst/>
          </a:prstGeom>
        </p:spPr>
      </p:pic>
      <p:sp>
        <p:nvSpPr>
          <p:cNvPr id="4" name="Rectangle 3">
            <a:extLst>
              <a:ext uri="{FF2B5EF4-FFF2-40B4-BE49-F238E27FC236}">
                <a16:creationId xmlns:a16="http://schemas.microsoft.com/office/drawing/2014/main" id="{D9F59167-D393-410C-A88E-55F26E2C8996}"/>
              </a:ext>
            </a:extLst>
          </p:cNvPr>
          <p:cNvSpPr/>
          <p:nvPr/>
        </p:nvSpPr>
        <p:spPr>
          <a:xfrm>
            <a:off x="7962909" y="6396335"/>
            <a:ext cx="4924416" cy="461665"/>
          </a:xfrm>
          <a:prstGeom prst="rect">
            <a:avLst/>
          </a:prstGeom>
          <a:noFill/>
        </p:spPr>
        <p:txBody>
          <a:bodyPr wrap="square" lIns="91440" tIns="45720" rIns="91440" bIns="45720">
            <a:spAutoFit/>
          </a:bodyPr>
          <a:lstStyle/>
          <a:p>
            <a:pPr algn="ctr">
              <a:spcAft>
                <a:spcPts val="600"/>
              </a:spcAft>
            </a:pPr>
            <a:r>
              <a:rPr lang="en-US" sz="2400" b="0" cap="none" spc="0">
                <a:ln w="0">
                  <a:solidFill>
                    <a:schemeClr val="bg1"/>
                  </a:solidFill>
                </a:ln>
                <a:solidFill>
                  <a:schemeClr val="bg1"/>
                </a:solidFill>
                <a:effectLst>
                  <a:outerShdw blurRad="38100" dist="19050" dir="2700000" algn="tl" rotWithShape="0">
                    <a:schemeClr val="dk1">
                      <a:alpha val="40000"/>
                    </a:schemeClr>
                  </a:outerShdw>
                </a:effectLst>
              </a:rPr>
              <a:t>Hope &amp; Prosperity Academy</a:t>
            </a:r>
          </a:p>
        </p:txBody>
      </p:sp>
      <p:pic>
        <p:nvPicPr>
          <p:cNvPr id="19" name="Audio 18">
            <a:hlinkClick r:id="" action="ppaction://media"/>
            <a:extLst>
              <a:ext uri="{FF2B5EF4-FFF2-40B4-BE49-F238E27FC236}">
                <a16:creationId xmlns:a16="http://schemas.microsoft.com/office/drawing/2014/main" id="{94B98F5F-C786-4821-A59D-D87955D5396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
        <p:nvSpPr>
          <p:cNvPr id="21" name="Rectangle 20">
            <a:extLst>
              <a:ext uri="{FF2B5EF4-FFF2-40B4-BE49-F238E27FC236}">
                <a16:creationId xmlns:a16="http://schemas.microsoft.com/office/drawing/2014/main" id="{BE6D480F-BBC6-44FA-9860-D8E0CDBDF650}"/>
              </a:ext>
            </a:extLst>
          </p:cNvPr>
          <p:cNvSpPr/>
          <p:nvPr/>
        </p:nvSpPr>
        <p:spPr>
          <a:xfrm>
            <a:off x="8055435" y="5579479"/>
            <a:ext cx="3063146" cy="369332"/>
          </a:xfrm>
          <a:prstGeom prst="rect">
            <a:avLst/>
          </a:prstGeom>
        </p:spPr>
        <p:txBody>
          <a:bodyPr wrap="none">
            <a:spAutoFit/>
          </a:bodyPr>
          <a:lstStyle/>
          <a:p>
            <a:r>
              <a:rPr lang="en-GB" dirty="0">
                <a:solidFill>
                  <a:srgbClr val="000000"/>
                </a:solidFill>
              </a:rPr>
              <a:t>(Nielsen Norman Group, 2019)</a:t>
            </a:r>
            <a:endParaRPr lang="en-GB" dirty="0"/>
          </a:p>
        </p:txBody>
      </p:sp>
    </p:spTree>
    <p:extLst>
      <p:ext uri="{BB962C8B-B14F-4D97-AF65-F5344CB8AC3E}">
        <p14:creationId xmlns:p14="http://schemas.microsoft.com/office/powerpoint/2010/main" val="2795639190"/>
      </p:ext>
    </p:extLst>
  </p:cSld>
  <p:clrMapOvr>
    <a:masterClrMapping/>
  </p:clrMapOvr>
  <mc:AlternateContent xmlns:mc="http://schemas.openxmlformats.org/markup-compatibility/2006">
    <mc:Choice xmlns:p14="http://schemas.microsoft.com/office/powerpoint/2010/main" Requires="p14">
      <p:transition spd="slow" p14:dur="2000" advTm="95148"/>
    </mc:Choice>
    <mc:Fallback>
      <p:transition spd="slow" advTm="95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logo&#10;&#10;Description automatically generated">
            <a:extLst>
              <a:ext uri="{FF2B5EF4-FFF2-40B4-BE49-F238E27FC236}">
                <a16:creationId xmlns:a16="http://schemas.microsoft.com/office/drawing/2014/main" id="{254CC74A-0BF5-41A8-BBED-3C8032A7D47E}"/>
              </a:ext>
            </a:extLst>
          </p:cNvPr>
          <p:cNvPicPr>
            <a:picLocks noChangeAspect="1"/>
          </p:cNvPicPr>
          <p:nvPr/>
        </p:nvPicPr>
        <p:blipFill rotWithShape="1">
          <a:blip r:embed="rId6">
            <a:extLst>
              <a:ext uri="{28A0092B-C50C-407E-A947-70E740481C1C}">
                <a14:useLocalDpi xmlns:a14="http://schemas.microsoft.com/office/drawing/2010/main" val="0"/>
              </a:ext>
            </a:extLst>
          </a:blip>
          <a:srcRect l="8804" r="6819" b="-2"/>
          <a:stretch/>
        </p:blipFill>
        <p:spPr>
          <a:xfrm>
            <a:off x="477012" y="480060"/>
            <a:ext cx="5687241" cy="5897880"/>
          </a:xfrm>
          <a:prstGeom prst="rect">
            <a:avLst/>
          </a:prstGeom>
        </p:spPr>
      </p:pic>
      <p:sp>
        <p:nvSpPr>
          <p:cNvPr id="4" name="Rectangle 3">
            <a:extLst>
              <a:ext uri="{FF2B5EF4-FFF2-40B4-BE49-F238E27FC236}">
                <a16:creationId xmlns:a16="http://schemas.microsoft.com/office/drawing/2014/main" id="{D9F59167-D393-410C-A88E-55F26E2C8996}"/>
              </a:ext>
            </a:extLst>
          </p:cNvPr>
          <p:cNvSpPr/>
          <p:nvPr/>
        </p:nvSpPr>
        <p:spPr>
          <a:xfrm>
            <a:off x="7962909" y="6396335"/>
            <a:ext cx="4924416" cy="461665"/>
          </a:xfrm>
          <a:prstGeom prst="rect">
            <a:avLst/>
          </a:prstGeom>
          <a:noFill/>
        </p:spPr>
        <p:txBody>
          <a:bodyPr wrap="square" lIns="91440" tIns="45720" rIns="91440" bIns="45720">
            <a:spAutoFit/>
          </a:bodyPr>
          <a:lstStyle/>
          <a:p>
            <a:pPr algn="ctr">
              <a:spcAft>
                <a:spcPts val="600"/>
              </a:spcAft>
            </a:pPr>
            <a:r>
              <a:rPr lang="en-US" sz="2400" b="0" cap="none" spc="0" dirty="0">
                <a:ln w="0">
                  <a:solidFill>
                    <a:schemeClr val="bg1"/>
                  </a:solidFill>
                </a:ln>
                <a:solidFill>
                  <a:schemeClr val="bg1"/>
                </a:solidFill>
                <a:effectLst>
                  <a:outerShdw blurRad="38100" dist="19050" dir="2700000" algn="tl" rotWithShape="0">
                    <a:schemeClr val="dk1">
                      <a:alpha val="40000"/>
                    </a:schemeClr>
                  </a:outerShdw>
                </a:effectLst>
              </a:rPr>
              <a:t>Hope &amp; Prosperity Academy</a:t>
            </a:r>
            <a:endParaRPr lang="en-US" sz="2400" b="0" cap="none" spc="0">
              <a:ln w="0">
                <a:solidFill>
                  <a:schemeClr val="bg1"/>
                </a:solidFill>
              </a:ln>
              <a:solidFill>
                <a:schemeClr val="bg1"/>
              </a:solidFill>
              <a:effectLst>
                <a:outerShdw blurRad="38100" dist="19050" dir="2700000" algn="tl" rotWithShape="0">
                  <a:schemeClr val="dk1">
                    <a:alpha val="40000"/>
                  </a:schemeClr>
                </a:outerShdw>
              </a:effectLst>
            </a:endParaRPr>
          </a:p>
        </p:txBody>
      </p:sp>
      <p:sp>
        <p:nvSpPr>
          <p:cNvPr id="2" name="TextBox 1">
            <a:extLst>
              <a:ext uri="{FF2B5EF4-FFF2-40B4-BE49-F238E27FC236}">
                <a16:creationId xmlns:a16="http://schemas.microsoft.com/office/drawing/2014/main" id="{2EC05F52-61CA-40DA-8F85-0A51EE27EEF2}"/>
              </a:ext>
            </a:extLst>
          </p:cNvPr>
          <p:cNvSpPr txBox="1"/>
          <p:nvPr/>
        </p:nvSpPr>
        <p:spPr>
          <a:xfrm>
            <a:off x="257175" y="257175"/>
            <a:ext cx="8858250" cy="2543175"/>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6AC6064B-A270-4006-91E2-EF0940F74C1C}"/>
              </a:ext>
            </a:extLst>
          </p:cNvPr>
          <p:cNvSpPr txBox="1"/>
          <p:nvPr/>
        </p:nvSpPr>
        <p:spPr>
          <a:xfrm>
            <a:off x="6501047" y="1074509"/>
            <a:ext cx="4088295" cy="1938992"/>
          </a:xfrm>
          <a:prstGeom prst="rect">
            <a:avLst/>
          </a:prstGeom>
          <a:noFill/>
        </p:spPr>
        <p:txBody>
          <a:bodyPr wrap="square" rtlCol="0">
            <a:spAutoFit/>
          </a:bodyPr>
          <a:lstStyle/>
          <a:p>
            <a:pPr algn="ctr"/>
            <a:r>
              <a:rPr lang="en-GB" sz="4000" dirty="0">
                <a:solidFill>
                  <a:schemeClr val="bg1">
                    <a:lumMod val="95000"/>
                  </a:schemeClr>
                </a:solidFill>
              </a:rPr>
              <a:t>Critical Thinking </a:t>
            </a:r>
          </a:p>
          <a:p>
            <a:pPr algn="ctr"/>
            <a:r>
              <a:rPr lang="en-GB" sz="4000" dirty="0">
                <a:solidFill>
                  <a:schemeClr val="bg1">
                    <a:lumMod val="95000"/>
                  </a:schemeClr>
                </a:solidFill>
              </a:rPr>
              <a:t>= </a:t>
            </a:r>
          </a:p>
          <a:p>
            <a:pPr algn="ctr"/>
            <a:r>
              <a:rPr lang="en-GB" sz="4000" dirty="0">
                <a:solidFill>
                  <a:schemeClr val="bg1">
                    <a:lumMod val="95000"/>
                  </a:schemeClr>
                </a:solidFill>
              </a:rPr>
              <a:t>Deviant Thinking?</a:t>
            </a:r>
          </a:p>
        </p:txBody>
      </p:sp>
      <p:sp>
        <p:nvSpPr>
          <p:cNvPr id="7" name="Rectangle 6">
            <a:extLst>
              <a:ext uri="{FF2B5EF4-FFF2-40B4-BE49-F238E27FC236}">
                <a16:creationId xmlns:a16="http://schemas.microsoft.com/office/drawing/2014/main" id="{AD56DF3D-2E90-40A6-A5F3-49D42ACFBB13}"/>
              </a:ext>
            </a:extLst>
          </p:cNvPr>
          <p:cNvSpPr/>
          <p:nvPr/>
        </p:nvSpPr>
        <p:spPr>
          <a:xfrm>
            <a:off x="6501046" y="4583162"/>
            <a:ext cx="5218137" cy="1200329"/>
          </a:xfrm>
          <a:prstGeom prst="rect">
            <a:avLst/>
          </a:prstGeom>
        </p:spPr>
        <p:txBody>
          <a:bodyPr wrap="square">
            <a:spAutoFit/>
          </a:bodyPr>
          <a:lstStyle/>
          <a:p>
            <a:pPr lvl="0" algn="r">
              <a:defRPr/>
            </a:pPr>
            <a:r>
              <a:rPr lang="en-GB" sz="2400" b="1" dirty="0">
                <a:solidFill>
                  <a:schemeClr val="bg1">
                    <a:lumMod val="95000"/>
                  </a:schemeClr>
                </a:solidFill>
                <a:effectLst>
                  <a:outerShdw blurRad="38100" dist="38100" dir="2700000" algn="tl">
                    <a:srgbClr val="000000">
                      <a:alpha val="43137"/>
                    </a:srgbClr>
                  </a:outerShdw>
                </a:effectLst>
              </a:rPr>
              <a:t>Action without critical reflection and even without gratuitous contemplation is disastrous activism (Freire,2005). </a:t>
            </a:r>
          </a:p>
        </p:txBody>
      </p:sp>
      <p:pic>
        <p:nvPicPr>
          <p:cNvPr id="12" name="Audio 11">
            <a:hlinkClick r:id="" action="ppaction://media"/>
            <a:extLst>
              <a:ext uri="{FF2B5EF4-FFF2-40B4-BE49-F238E27FC236}">
                <a16:creationId xmlns:a16="http://schemas.microsoft.com/office/drawing/2014/main" id="{0FEE8C42-3378-421D-BD1F-DDDCD7886251}"/>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482666999"/>
      </p:ext>
    </p:extLst>
  </p:cSld>
  <p:clrMapOvr>
    <a:masterClrMapping/>
  </p:clrMapOvr>
  <mc:AlternateContent xmlns:mc="http://schemas.openxmlformats.org/markup-compatibility/2006">
    <mc:Choice xmlns:p14="http://schemas.microsoft.com/office/powerpoint/2010/main" Requires="p14">
      <p:transition spd="slow" p14:dur="2000" advTm="136944"/>
    </mc:Choice>
    <mc:Fallback>
      <p:transition spd="slow" advTm="136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6">
                                            <p:txEl>
                                              <p:pRg st="0" end="0"/>
                                            </p:txEl>
                                          </p:spTgt>
                                        </p:tgtEl>
                                        <p:attrNameLst>
                                          <p:attrName>style.visibility</p:attrName>
                                        </p:attrNameLst>
                                      </p:cBhvr>
                                      <p:to>
                                        <p:strVal val="visible"/>
                                      </p:to>
                                    </p:set>
                                    <p:animEffect transition="in" filter="fade">
                                      <p:cBhvr>
                                        <p:cTn id="18" dur="500"/>
                                        <p:tgtEl>
                                          <p:spTgt spid="6">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animEffect transition="in" filter="fade">
                                      <p:cBhvr>
                                        <p:cTn id="23" dur="500"/>
                                        <p:tgtEl>
                                          <p:spTgt spid="6">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500"/>
                                        <p:tgtEl>
                                          <p:spTgt spid="6">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animEffect transition="in" filter="circle(in)">
                                      <p:cBhvr>
                                        <p:cTn id="33" dur="20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4"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large mountain in the background&#10;&#10;Description automatically generated">
            <a:extLst>
              <a:ext uri="{FF2B5EF4-FFF2-40B4-BE49-F238E27FC236}">
                <a16:creationId xmlns:a16="http://schemas.microsoft.com/office/drawing/2014/main" id="{7A053A0D-027B-4DCF-9000-F705941EC09C}"/>
              </a:ext>
            </a:extLst>
          </p:cNvPr>
          <p:cNvPicPr>
            <a:picLocks noChangeAspect="1"/>
          </p:cNvPicPr>
          <p:nvPr/>
        </p:nvPicPr>
        <p:blipFill rotWithShape="1">
          <a:blip r:embed="rId3">
            <a:extLst>
              <a:ext uri="{BEBA8EAE-BF5A-486C-A8C5-ECC9F3942E4B}">
                <a14:imgProps xmlns:a14="http://schemas.microsoft.com/office/drawing/2010/main">
                  <a14:imgLayer r:embed="rId4">
                    <a14:imgEffect>
                      <a14:artisticGlowEdges trans="38000"/>
                    </a14:imgEffect>
                  </a14:imgLayer>
                </a14:imgProps>
              </a:ex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4" name="Rectangle 3">
            <a:extLst>
              <a:ext uri="{FF2B5EF4-FFF2-40B4-BE49-F238E27FC236}">
                <a16:creationId xmlns:a16="http://schemas.microsoft.com/office/drawing/2014/main" id="{D9F59167-D393-410C-A88E-55F26E2C8996}"/>
              </a:ext>
            </a:extLst>
          </p:cNvPr>
          <p:cNvSpPr/>
          <p:nvPr/>
        </p:nvSpPr>
        <p:spPr>
          <a:xfrm>
            <a:off x="7962909" y="6396335"/>
            <a:ext cx="4924416" cy="461665"/>
          </a:xfrm>
          <a:prstGeom prst="rect">
            <a:avLst/>
          </a:prstGeom>
          <a:noFill/>
        </p:spPr>
        <p:txBody>
          <a:bodyPr wrap="square" lIns="91440" tIns="45720" rIns="91440" bIns="45720">
            <a:spAutoFit/>
          </a:bodyPr>
          <a:lstStyle/>
          <a:p>
            <a:pPr algn="ctr"/>
            <a:r>
              <a:rPr lang="en-US" sz="2400" b="0" cap="none" spc="0" dirty="0">
                <a:ln w="0">
                  <a:solidFill>
                    <a:schemeClr val="bg1"/>
                  </a:solidFill>
                </a:ln>
                <a:solidFill>
                  <a:schemeClr val="bg1"/>
                </a:solidFill>
                <a:effectLst>
                  <a:outerShdw blurRad="38100" dist="19050" dir="2700000" algn="tl" rotWithShape="0">
                    <a:schemeClr val="dk1">
                      <a:alpha val="40000"/>
                    </a:schemeClr>
                  </a:outerShdw>
                </a:effectLst>
              </a:rPr>
              <a:t>Hope &amp; Prosperity Academy</a:t>
            </a:r>
          </a:p>
        </p:txBody>
      </p:sp>
      <p:sp>
        <p:nvSpPr>
          <p:cNvPr id="9" name="TextBox 8">
            <a:extLst>
              <a:ext uri="{FF2B5EF4-FFF2-40B4-BE49-F238E27FC236}">
                <a16:creationId xmlns:a16="http://schemas.microsoft.com/office/drawing/2014/main" id="{8B6B3ED4-CEE1-4050-AD7A-EF5A638EE737}"/>
              </a:ext>
            </a:extLst>
          </p:cNvPr>
          <p:cNvSpPr txBox="1"/>
          <p:nvPr/>
        </p:nvSpPr>
        <p:spPr>
          <a:xfrm>
            <a:off x="412955" y="324465"/>
            <a:ext cx="11779045" cy="6709529"/>
          </a:xfrm>
          <a:prstGeom prst="rect">
            <a:avLst/>
          </a:prstGeom>
          <a:noFill/>
        </p:spPr>
        <p:txBody>
          <a:bodyPr wrap="square" rtlCol="0">
            <a:spAutoFit/>
          </a:bodyPr>
          <a:lstStyle/>
          <a:p>
            <a:r>
              <a:rPr lang="en-GB" sz="1600" b="1" u="sng" dirty="0">
                <a:solidFill>
                  <a:schemeClr val="bg1">
                    <a:lumMod val="95000"/>
                  </a:schemeClr>
                </a:solidFill>
              </a:rPr>
              <a:t>References</a:t>
            </a:r>
          </a:p>
          <a:p>
            <a:endParaRPr lang="en-GB" sz="1600" dirty="0">
              <a:solidFill>
                <a:schemeClr val="bg1">
                  <a:lumMod val="95000"/>
                </a:schemeClr>
              </a:solidFill>
            </a:endParaRPr>
          </a:p>
          <a:p>
            <a:r>
              <a:rPr lang="en-GB" sz="1600" dirty="0">
                <a:solidFill>
                  <a:schemeClr val="bg1">
                    <a:lumMod val="95000"/>
                  </a:schemeClr>
                </a:solidFill>
              </a:rPr>
              <a:t>Anyon, J. 2011. </a:t>
            </a:r>
            <a:r>
              <a:rPr lang="en-GB" sz="1600" i="1" dirty="0">
                <a:solidFill>
                  <a:schemeClr val="bg1">
                    <a:lumMod val="95000"/>
                  </a:schemeClr>
                </a:solidFill>
              </a:rPr>
              <a:t>Marx And Education</a:t>
            </a:r>
            <a:r>
              <a:rPr lang="en-GB" sz="1600" dirty="0">
                <a:solidFill>
                  <a:schemeClr val="bg1">
                    <a:lumMod val="95000"/>
                  </a:schemeClr>
                </a:solidFill>
              </a:rPr>
              <a:t>. New York: Routledge.</a:t>
            </a:r>
          </a:p>
          <a:p>
            <a:endParaRPr lang="en-GB" sz="1600" dirty="0">
              <a:solidFill>
                <a:schemeClr val="bg1">
                  <a:lumMod val="95000"/>
                </a:schemeClr>
              </a:solidFill>
            </a:endParaRPr>
          </a:p>
          <a:p>
            <a:r>
              <a:rPr lang="en-GB" sz="1600" dirty="0">
                <a:solidFill>
                  <a:schemeClr val="bg1">
                    <a:lumMod val="95000"/>
                  </a:schemeClr>
                </a:solidFill>
              </a:rPr>
              <a:t>Bartlett, S. and Burton, D., 2016. </a:t>
            </a:r>
            <a:r>
              <a:rPr lang="en-GB" sz="1600" i="1" dirty="0">
                <a:solidFill>
                  <a:schemeClr val="bg1">
                    <a:lumMod val="95000"/>
                  </a:schemeClr>
                </a:solidFill>
              </a:rPr>
              <a:t>Introduction To Education Studies</a:t>
            </a:r>
            <a:r>
              <a:rPr lang="en-GB" sz="1600" dirty="0">
                <a:solidFill>
                  <a:schemeClr val="bg1">
                    <a:lumMod val="95000"/>
                  </a:schemeClr>
                </a:solidFill>
              </a:rPr>
              <a:t>. 4th ed. California: Sage.</a:t>
            </a:r>
          </a:p>
          <a:p>
            <a:endParaRPr lang="en-GB" sz="1600" dirty="0">
              <a:solidFill>
                <a:schemeClr val="bg1">
                  <a:lumMod val="95000"/>
                </a:schemeClr>
              </a:solidFill>
            </a:endParaRPr>
          </a:p>
          <a:p>
            <a:r>
              <a:rPr lang="en-GB" sz="1600" dirty="0">
                <a:solidFill>
                  <a:schemeClr val="bg1">
                    <a:lumMod val="95000"/>
                  </a:schemeClr>
                </a:solidFill>
              </a:rPr>
              <a:t>Bowles, S. and Gintis, H., 2012. Schooling In Capitalist America. Chicago, Ill.: Haymarket Books.</a:t>
            </a:r>
          </a:p>
          <a:p>
            <a:endParaRPr lang="en-GB" sz="1600" dirty="0">
              <a:solidFill>
                <a:schemeClr val="bg1">
                  <a:lumMod val="95000"/>
                </a:schemeClr>
              </a:solidFill>
            </a:endParaRPr>
          </a:p>
          <a:p>
            <a:r>
              <a:rPr lang="en-GB" sz="1600" dirty="0">
                <a:solidFill>
                  <a:schemeClr val="bg1">
                    <a:lumMod val="95000"/>
                  </a:schemeClr>
                </a:solidFill>
              </a:rPr>
              <a:t>Cambridge-community.org.uk. 2019. Getting Started With Assessment For Learning. [online] Available at: &lt;https://cambridge-community.org.uk/professional-development/gswafl/index.html&gt; [Accessed 17 April 2020]</a:t>
            </a:r>
          </a:p>
          <a:p>
            <a:r>
              <a:rPr lang="en-GB" sz="1600" dirty="0">
                <a:solidFill>
                  <a:schemeClr val="bg1">
                    <a:lumMod val="95000"/>
                  </a:schemeClr>
                </a:solidFill>
              </a:rPr>
              <a:t>.</a:t>
            </a:r>
          </a:p>
          <a:p>
            <a:r>
              <a:rPr lang="en-GB" sz="1600" dirty="0">
                <a:solidFill>
                  <a:schemeClr val="bg1">
                    <a:lumMod val="95000"/>
                  </a:schemeClr>
                </a:solidFill>
              </a:rPr>
              <a:t>Durkheim, E., 2006. Durkheim: Essays On Morals And Education, 1st ed. London: Taylor &amp; Francis.</a:t>
            </a:r>
          </a:p>
          <a:p>
            <a:endParaRPr lang="en-GB" sz="1600" dirty="0">
              <a:solidFill>
                <a:schemeClr val="bg1">
                  <a:lumMod val="95000"/>
                </a:schemeClr>
              </a:solidFill>
            </a:endParaRPr>
          </a:p>
          <a:p>
            <a:r>
              <a:rPr lang="en-GB" sz="1600" dirty="0">
                <a:solidFill>
                  <a:schemeClr val="bg1">
                    <a:lumMod val="95000"/>
                  </a:schemeClr>
                </a:solidFill>
              </a:rPr>
              <a:t>Freire, P. 2009. Education For Critical Consciousness. London: Continuum.</a:t>
            </a:r>
          </a:p>
          <a:p>
            <a:endParaRPr lang="en-GB" sz="1600" dirty="0">
              <a:solidFill>
                <a:schemeClr val="bg1">
                  <a:lumMod val="95000"/>
                </a:schemeClr>
              </a:solidFill>
            </a:endParaRPr>
          </a:p>
          <a:p>
            <a:r>
              <a:rPr lang="en-GB" sz="1600" dirty="0">
                <a:solidFill>
                  <a:schemeClr val="bg1">
                    <a:lumMod val="95000"/>
                  </a:schemeClr>
                </a:solidFill>
              </a:rPr>
              <a:t>Gibb, N., 2015. The Purpose Of Education. [online] GOV.UK. Available at:</a:t>
            </a:r>
          </a:p>
          <a:p>
            <a:r>
              <a:rPr lang="en-GB" sz="1600" dirty="0">
                <a:solidFill>
                  <a:schemeClr val="bg1">
                    <a:lumMod val="95000"/>
                  </a:schemeClr>
                </a:solidFill>
              </a:rPr>
              <a:t>&lt;https://www.gov.uk/government/speeches/the-purpose-of-education&gt; [Accessed 16 April 2020].</a:t>
            </a:r>
          </a:p>
          <a:p>
            <a:endParaRPr lang="en-GB" sz="1600" dirty="0">
              <a:solidFill>
                <a:schemeClr val="bg1">
                  <a:lumMod val="95000"/>
                </a:schemeClr>
              </a:solidFill>
            </a:endParaRPr>
          </a:p>
          <a:p>
            <a:r>
              <a:rPr lang="en-GB" sz="1600" dirty="0">
                <a:solidFill>
                  <a:schemeClr val="bg1">
                    <a:lumMod val="95000"/>
                  </a:schemeClr>
                </a:solidFill>
              </a:rPr>
              <a:t>Goodman, P. 1964. Compulsory Miseducation. New York.</a:t>
            </a:r>
          </a:p>
          <a:p>
            <a:endParaRPr lang="en-GB" sz="1600" dirty="0">
              <a:solidFill>
                <a:schemeClr val="bg1">
                  <a:lumMod val="95000"/>
                </a:schemeClr>
              </a:solidFill>
            </a:endParaRPr>
          </a:p>
          <a:p>
            <a:r>
              <a:rPr lang="en-GB" sz="1600" dirty="0">
                <a:solidFill>
                  <a:schemeClr val="bg1">
                    <a:lumMod val="95000"/>
                  </a:schemeClr>
                </a:solidFill>
              </a:rPr>
              <a:t>Manninen, E. 2019. Emilia Manninen. Bachelor’s Seminar And Thesis English Philology faculty Of Humanities University Of Oulu . University of Oulu.</a:t>
            </a:r>
          </a:p>
          <a:p>
            <a:endParaRPr lang="en-GB" sz="1600" dirty="0">
              <a:solidFill>
                <a:schemeClr val="bg1">
                  <a:lumMod val="95000"/>
                </a:schemeClr>
              </a:solidFill>
            </a:endParaRPr>
          </a:p>
          <a:p>
            <a:r>
              <a:rPr lang="en-GB" sz="1600" dirty="0">
                <a:solidFill>
                  <a:schemeClr val="bg1">
                    <a:lumMod val="95000"/>
                  </a:schemeClr>
                </a:solidFill>
              </a:rPr>
              <a:t>Nielsen Norman Group, 2019. Sympathy Vs. Empathy In UX. [image] Available at: &lt;https://www.nngroup.com/articles/sympathy-vs-empathy-ux/&gt; [Accessed 19 April 2020].</a:t>
            </a:r>
          </a:p>
          <a:p>
            <a:endParaRPr lang="en-GB" sz="1600" dirty="0">
              <a:solidFill>
                <a:schemeClr val="bg1">
                  <a:lumMod val="95000"/>
                </a:schemeClr>
              </a:solidFill>
            </a:endParaRPr>
          </a:p>
        </p:txBody>
      </p:sp>
    </p:spTree>
    <p:extLst>
      <p:ext uri="{BB962C8B-B14F-4D97-AF65-F5344CB8AC3E}">
        <p14:creationId xmlns:p14="http://schemas.microsoft.com/office/powerpoint/2010/main" val="2223960937"/>
      </p:ext>
    </p:extLst>
  </p:cSld>
  <p:clrMapOvr>
    <a:masterClrMapping/>
  </p:clrMapOvr>
  <mc:AlternateContent xmlns:mc="http://schemas.openxmlformats.org/markup-compatibility/2006">
    <mc:Choice xmlns:p14="http://schemas.microsoft.com/office/powerpoint/2010/main" Requires="p14">
      <p:transition spd="slow" p14:dur="2000" advTm="1211"/>
    </mc:Choice>
    <mc:Fallback>
      <p:transition spd="slow" advTm="1211"/>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8.2|24.1|2.5|4.8"/>
</p:tagLst>
</file>

<file path=ppt/tags/tag2.xml><?xml version="1.0" encoding="utf-8"?>
<p:tagLst xmlns:a="http://schemas.openxmlformats.org/drawingml/2006/main" xmlns:r="http://schemas.openxmlformats.org/officeDocument/2006/relationships" xmlns:p="http://schemas.openxmlformats.org/presentationml/2006/main">
  <p:tag name="TIMING" val="|2.2|10.3|1.3|2.8|1|2.1|0.9|1.2|1.1|16.8"/>
</p:tagLst>
</file>

<file path=ppt/tags/tag3.xml><?xml version="1.0" encoding="utf-8"?>
<p:tagLst xmlns:a="http://schemas.openxmlformats.org/drawingml/2006/main" xmlns:r="http://schemas.openxmlformats.org/officeDocument/2006/relationships" xmlns:p="http://schemas.openxmlformats.org/presentationml/2006/main">
  <p:tag name="TIMING" val="|18|9.5|15.1|12.1|31.6"/>
</p:tagLst>
</file>

<file path=ppt/tags/tag4.xml><?xml version="1.0" encoding="utf-8"?>
<p:tagLst xmlns:a="http://schemas.openxmlformats.org/drawingml/2006/main" xmlns:r="http://schemas.openxmlformats.org/officeDocument/2006/relationships" xmlns:p="http://schemas.openxmlformats.org/presentationml/2006/main">
  <p:tag name="TIMING" val="|9.7|40.1|19.2|7|1.1"/>
</p:tagLst>
</file>

<file path=ppt/tags/tag5.xml><?xml version="1.0" encoding="utf-8"?>
<p:tagLst xmlns:a="http://schemas.openxmlformats.org/drawingml/2006/main" xmlns:r="http://schemas.openxmlformats.org/officeDocument/2006/relationships" xmlns:p="http://schemas.openxmlformats.org/presentationml/2006/main">
  <p:tag name="TIMING" val="|2|46.4|2|1.3|38.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140</TotalTime>
  <Words>2167</Words>
  <Application>Microsoft Office PowerPoint</Application>
  <PresentationFormat>Widescreen</PresentationFormat>
  <Paragraphs>153</Paragraphs>
  <Slides>8</Slides>
  <Notes>8</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Radical Education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Radical Education – Presentation </dc:title>
  <dc:creator>Akbar Ali (1704828)</dc:creator>
  <cp:lastModifiedBy>Akbar Ali (1704828)</cp:lastModifiedBy>
  <cp:revision>12</cp:revision>
  <dcterms:created xsi:type="dcterms:W3CDTF">2020-04-20T17:15:47Z</dcterms:created>
  <dcterms:modified xsi:type="dcterms:W3CDTF">2020-04-20T19:36:06Z</dcterms:modified>
</cp:coreProperties>
</file>