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14"/>
  </p:notesMasterIdLst>
  <p:sldIdLst>
    <p:sldId id="256" r:id="rId5"/>
    <p:sldId id="257" r:id="rId6"/>
    <p:sldId id="258" r:id="rId7"/>
    <p:sldId id="260" r:id="rId8"/>
    <p:sldId id="261" r:id="rId9"/>
    <p:sldId id="262" r:id="rId10"/>
    <p:sldId id="264" r:id="rId11"/>
    <p:sldId id="259" r:id="rId12"/>
    <p:sldId id="263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7B13E6B-E6E8-497E-BC8A-357B69AF86F9}" v="17" dt="2023-05-12T08:15:18.42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989" autoAdjust="0"/>
    <p:restoredTop sz="84309" autoAdjust="0"/>
  </p:normalViewPr>
  <p:slideViewPr>
    <p:cSldViewPr snapToGrid="0">
      <p:cViewPr varScale="1">
        <p:scale>
          <a:sx n="98" d="100"/>
          <a:sy n="98" d="100"/>
        </p:scale>
        <p:origin x="1020" y="45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tableStyles" Target="tableStyle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presProps" Target="presProps.xml"/><Relationship Id="rId10" Type="http://schemas.openxmlformats.org/officeDocument/2006/relationships/slide" Target="slides/slide6.xml"/><Relationship Id="rId19" Type="http://schemas.microsoft.com/office/2015/10/relationships/revisionInfo" Target="revisionInfo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025F6A6-99CF-47ED-A4F4-E32A20B146D3}" type="doc">
      <dgm:prSet loTypeId="urn:microsoft.com/office/officeart/2016/7/layout/BasicLinearProcessNumbered" loCatId="process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3F76EAC1-B853-4997-B0F5-59F1C82502CD}">
      <dgm:prSet/>
      <dgm:spPr/>
      <dgm:t>
        <a:bodyPr/>
        <a:lstStyle/>
        <a:p>
          <a:r>
            <a:rPr lang="en-GB"/>
            <a:t>Identify diversity</a:t>
          </a:r>
          <a:endParaRPr lang="en-US"/>
        </a:p>
      </dgm:t>
    </dgm:pt>
    <dgm:pt modelId="{4B08FAEC-314A-4832-9098-DDDCDFA33288}" type="parTrans" cxnId="{EBC152D1-E6E7-4073-8EBD-BBFF8E88EA63}">
      <dgm:prSet/>
      <dgm:spPr/>
      <dgm:t>
        <a:bodyPr/>
        <a:lstStyle/>
        <a:p>
          <a:endParaRPr lang="en-US"/>
        </a:p>
      </dgm:t>
    </dgm:pt>
    <dgm:pt modelId="{64320B6B-1406-4A69-87F4-8BAA17F4AF79}" type="sibTrans" cxnId="{EBC152D1-E6E7-4073-8EBD-BBFF8E88EA63}">
      <dgm:prSet phldrT="1" phldr="0"/>
      <dgm:spPr/>
      <dgm:t>
        <a:bodyPr/>
        <a:lstStyle/>
        <a:p>
          <a:r>
            <a:rPr lang="en-US"/>
            <a:t>1</a:t>
          </a:r>
        </a:p>
      </dgm:t>
    </dgm:pt>
    <dgm:pt modelId="{4EAC2CFD-FE95-472D-B407-EB0A5A4DF6E8}">
      <dgm:prSet/>
      <dgm:spPr/>
      <dgm:t>
        <a:bodyPr/>
        <a:lstStyle/>
        <a:p>
          <a:r>
            <a:rPr lang="en-GB"/>
            <a:t>Identify cop culture</a:t>
          </a:r>
          <a:endParaRPr lang="en-US"/>
        </a:p>
      </dgm:t>
    </dgm:pt>
    <dgm:pt modelId="{70F597C4-ADEA-4DCA-BA0D-9F94311E5BF0}" type="parTrans" cxnId="{78DE2A3E-F4C6-48A1-8115-4695208C131D}">
      <dgm:prSet/>
      <dgm:spPr/>
      <dgm:t>
        <a:bodyPr/>
        <a:lstStyle/>
        <a:p>
          <a:endParaRPr lang="en-US"/>
        </a:p>
      </dgm:t>
    </dgm:pt>
    <dgm:pt modelId="{42CAA8F6-B1B7-4A9C-970E-94A4900BBFB5}" type="sibTrans" cxnId="{78DE2A3E-F4C6-48A1-8115-4695208C131D}">
      <dgm:prSet phldrT="2" phldr="0"/>
      <dgm:spPr/>
      <dgm:t>
        <a:bodyPr/>
        <a:lstStyle/>
        <a:p>
          <a:r>
            <a:rPr lang="en-US"/>
            <a:t>2</a:t>
          </a:r>
        </a:p>
      </dgm:t>
    </dgm:pt>
    <dgm:pt modelId="{3CA8385C-6E55-4023-99D0-2EB84EF2A692}">
      <dgm:prSet/>
      <dgm:spPr/>
      <dgm:t>
        <a:bodyPr/>
        <a:lstStyle/>
        <a:p>
          <a:r>
            <a:rPr lang="en-GB"/>
            <a:t>Identify professionalism </a:t>
          </a:r>
          <a:endParaRPr lang="en-US"/>
        </a:p>
      </dgm:t>
    </dgm:pt>
    <dgm:pt modelId="{0AE7CF8F-A379-4A13-9F6A-8B3587CD06AD}" type="parTrans" cxnId="{6BDA0F35-CC60-4862-B285-4CCE39928D69}">
      <dgm:prSet/>
      <dgm:spPr/>
      <dgm:t>
        <a:bodyPr/>
        <a:lstStyle/>
        <a:p>
          <a:endParaRPr lang="en-US"/>
        </a:p>
      </dgm:t>
    </dgm:pt>
    <dgm:pt modelId="{3E8E2811-7C4A-4FA7-97C4-C160D5F2A6A1}" type="sibTrans" cxnId="{6BDA0F35-CC60-4862-B285-4CCE39928D69}">
      <dgm:prSet phldrT="3" phldr="0"/>
      <dgm:spPr/>
      <dgm:t>
        <a:bodyPr/>
        <a:lstStyle/>
        <a:p>
          <a:r>
            <a:rPr lang="en-US"/>
            <a:t>3</a:t>
          </a:r>
        </a:p>
      </dgm:t>
    </dgm:pt>
    <dgm:pt modelId="{B577F135-01C7-4231-B030-E0F7E20C09AB}">
      <dgm:prSet/>
      <dgm:spPr/>
      <dgm:t>
        <a:bodyPr/>
        <a:lstStyle/>
        <a:p>
          <a:r>
            <a:rPr lang="en-GB"/>
            <a:t>Identify the issues of diversity in modern day era </a:t>
          </a:r>
          <a:endParaRPr lang="en-US"/>
        </a:p>
      </dgm:t>
    </dgm:pt>
    <dgm:pt modelId="{025E2AB6-C1C0-4B3C-86E9-12BBEAE4948C}" type="parTrans" cxnId="{70FB3A1D-5DF9-4333-B645-8F310186C874}">
      <dgm:prSet/>
      <dgm:spPr/>
      <dgm:t>
        <a:bodyPr/>
        <a:lstStyle/>
        <a:p>
          <a:endParaRPr lang="en-US"/>
        </a:p>
      </dgm:t>
    </dgm:pt>
    <dgm:pt modelId="{28076064-56BF-48A1-9234-7D1AB6E43638}" type="sibTrans" cxnId="{70FB3A1D-5DF9-4333-B645-8F310186C874}">
      <dgm:prSet phldrT="4" phldr="0"/>
      <dgm:spPr/>
      <dgm:t>
        <a:bodyPr/>
        <a:lstStyle/>
        <a:p>
          <a:r>
            <a:rPr lang="en-US"/>
            <a:t>4</a:t>
          </a:r>
        </a:p>
      </dgm:t>
    </dgm:pt>
    <dgm:pt modelId="{A3054D70-AFB8-474E-94EF-F057942B01EC}">
      <dgm:prSet/>
      <dgm:spPr/>
      <dgm:t>
        <a:bodyPr/>
        <a:lstStyle/>
        <a:p>
          <a:r>
            <a:rPr lang="en-GB"/>
            <a:t>Identify whether cop culture and the use of diversity is professional </a:t>
          </a:r>
          <a:endParaRPr lang="en-US"/>
        </a:p>
      </dgm:t>
    </dgm:pt>
    <dgm:pt modelId="{99407B55-952B-4049-A43C-958B7D7FCE65}" type="parTrans" cxnId="{B82E6A20-49FB-44B2-8442-02300A41DAEC}">
      <dgm:prSet/>
      <dgm:spPr/>
      <dgm:t>
        <a:bodyPr/>
        <a:lstStyle/>
        <a:p>
          <a:endParaRPr lang="en-US"/>
        </a:p>
      </dgm:t>
    </dgm:pt>
    <dgm:pt modelId="{AD76BA3D-3F19-4EF5-A42C-8AA410E6711E}" type="sibTrans" cxnId="{B82E6A20-49FB-44B2-8442-02300A41DAEC}">
      <dgm:prSet phldrT="5" phldr="0"/>
      <dgm:spPr/>
      <dgm:t>
        <a:bodyPr/>
        <a:lstStyle/>
        <a:p>
          <a:r>
            <a:rPr lang="en-US"/>
            <a:t>5</a:t>
          </a:r>
        </a:p>
      </dgm:t>
    </dgm:pt>
    <dgm:pt modelId="{A9737F2D-247C-4D0E-A957-FA0B121D5D54}" type="pres">
      <dgm:prSet presAssocID="{B025F6A6-99CF-47ED-A4F4-E32A20B146D3}" presName="Name0" presStyleCnt="0">
        <dgm:presLayoutVars>
          <dgm:animLvl val="lvl"/>
          <dgm:resizeHandles val="exact"/>
        </dgm:presLayoutVars>
      </dgm:prSet>
      <dgm:spPr/>
    </dgm:pt>
    <dgm:pt modelId="{9289A89C-D727-4E34-8C23-6CCB6DC3854C}" type="pres">
      <dgm:prSet presAssocID="{3F76EAC1-B853-4997-B0F5-59F1C82502CD}" presName="compositeNode" presStyleCnt="0">
        <dgm:presLayoutVars>
          <dgm:bulletEnabled val="1"/>
        </dgm:presLayoutVars>
      </dgm:prSet>
      <dgm:spPr/>
    </dgm:pt>
    <dgm:pt modelId="{0AA372B2-C025-47D1-9DA1-B44EC1049618}" type="pres">
      <dgm:prSet presAssocID="{3F76EAC1-B853-4997-B0F5-59F1C82502CD}" presName="bgRect" presStyleLbl="bgAccFollowNode1" presStyleIdx="0" presStyleCnt="5"/>
      <dgm:spPr/>
    </dgm:pt>
    <dgm:pt modelId="{438E95C3-46CA-452B-95F4-2C89128A2B51}" type="pres">
      <dgm:prSet presAssocID="{64320B6B-1406-4A69-87F4-8BAA17F4AF79}" presName="sibTransNodeCircle" presStyleLbl="alignNode1" presStyleIdx="0" presStyleCnt="10">
        <dgm:presLayoutVars>
          <dgm:chMax val="0"/>
          <dgm:bulletEnabled/>
        </dgm:presLayoutVars>
      </dgm:prSet>
      <dgm:spPr/>
    </dgm:pt>
    <dgm:pt modelId="{3E5996F5-6507-4598-A5B9-F5DA74A33483}" type="pres">
      <dgm:prSet presAssocID="{3F76EAC1-B853-4997-B0F5-59F1C82502CD}" presName="bottomLine" presStyleLbl="alignNode1" presStyleIdx="1" presStyleCnt="10">
        <dgm:presLayoutVars/>
      </dgm:prSet>
      <dgm:spPr/>
    </dgm:pt>
    <dgm:pt modelId="{F96E2AC1-9393-4EBE-920B-2E1323727779}" type="pres">
      <dgm:prSet presAssocID="{3F76EAC1-B853-4997-B0F5-59F1C82502CD}" presName="nodeText" presStyleLbl="bgAccFollowNode1" presStyleIdx="0" presStyleCnt="5">
        <dgm:presLayoutVars>
          <dgm:bulletEnabled val="1"/>
        </dgm:presLayoutVars>
      </dgm:prSet>
      <dgm:spPr/>
    </dgm:pt>
    <dgm:pt modelId="{7DC058AD-A754-45C7-86AD-D96F0A5E9485}" type="pres">
      <dgm:prSet presAssocID="{64320B6B-1406-4A69-87F4-8BAA17F4AF79}" presName="sibTrans" presStyleCnt="0"/>
      <dgm:spPr/>
    </dgm:pt>
    <dgm:pt modelId="{E776B5AF-A081-4E7D-A351-11F9C92D5539}" type="pres">
      <dgm:prSet presAssocID="{4EAC2CFD-FE95-472D-B407-EB0A5A4DF6E8}" presName="compositeNode" presStyleCnt="0">
        <dgm:presLayoutVars>
          <dgm:bulletEnabled val="1"/>
        </dgm:presLayoutVars>
      </dgm:prSet>
      <dgm:spPr/>
    </dgm:pt>
    <dgm:pt modelId="{C72CB49D-D647-440E-8B54-820845976100}" type="pres">
      <dgm:prSet presAssocID="{4EAC2CFD-FE95-472D-B407-EB0A5A4DF6E8}" presName="bgRect" presStyleLbl="bgAccFollowNode1" presStyleIdx="1" presStyleCnt="5"/>
      <dgm:spPr/>
    </dgm:pt>
    <dgm:pt modelId="{E33BBCC4-EF64-4155-9072-3D8B207FA17B}" type="pres">
      <dgm:prSet presAssocID="{42CAA8F6-B1B7-4A9C-970E-94A4900BBFB5}" presName="sibTransNodeCircle" presStyleLbl="alignNode1" presStyleIdx="2" presStyleCnt="10">
        <dgm:presLayoutVars>
          <dgm:chMax val="0"/>
          <dgm:bulletEnabled/>
        </dgm:presLayoutVars>
      </dgm:prSet>
      <dgm:spPr/>
    </dgm:pt>
    <dgm:pt modelId="{CC5880CF-BCB6-4A91-8599-3763FF09F9F0}" type="pres">
      <dgm:prSet presAssocID="{4EAC2CFD-FE95-472D-B407-EB0A5A4DF6E8}" presName="bottomLine" presStyleLbl="alignNode1" presStyleIdx="3" presStyleCnt="10">
        <dgm:presLayoutVars/>
      </dgm:prSet>
      <dgm:spPr/>
    </dgm:pt>
    <dgm:pt modelId="{245133D6-3172-4AB9-B810-8D985201A813}" type="pres">
      <dgm:prSet presAssocID="{4EAC2CFD-FE95-472D-B407-EB0A5A4DF6E8}" presName="nodeText" presStyleLbl="bgAccFollowNode1" presStyleIdx="1" presStyleCnt="5">
        <dgm:presLayoutVars>
          <dgm:bulletEnabled val="1"/>
        </dgm:presLayoutVars>
      </dgm:prSet>
      <dgm:spPr/>
    </dgm:pt>
    <dgm:pt modelId="{A6ECE165-4562-480F-B987-ED0F1525E8CB}" type="pres">
      <dgm:prSet presAssocID="{42CAA8F6-B1B7-4A9C-970E-94A4900BBFB5}" presName="sibTrans" presStyleCnt="0"/>
      <dgm:spPr/>
    </dgm:pt>
    <dgm:pt modelId="{D49C8B75-2C89-4C41-AA14-9B086572336F}" type="pres">
      <dgm:prSet presAssocID="{3CA8385C-6E55-4023-99D0-2EB84EF2A692}" presName="compositeNode" presStyleCnt="0">
        <dgm:presLayoutVars>
          <dgm:bulletEnabled val="1"/>
        </dgm:presLayoutVars>
      </dgm:prSet>
      <dgm:spPr/>
    </dgm:pt>
    <dgm:pt modelId="{DFAA0E89-F33D-4D41-B8B7-2C710E06215F}" type="pres">
      <dgm:prSet presAssocID="{3CA8385C-6E55-4023-99D0-2EB84EF2A692}" presName="bgRect" presStyleLbl="bgAccFollowNode1" presStyleIdx="2" presStyleCnt="5"/>
      <dgm:spPr/>
    </dgm:pt>
    <dgm:pt modelId="{86E890BB-342E-40AC-BCC1-79FF4D3BE8E8}" type="pres">
      <dgm:prSet presAssocID="{3E8E2811-7C4A-4FA7-97C4-C160D5F2A6A1}" presName="sibTransNodeCircle" presStyleLbl="alignNode1" presStyleIdx="4" presStyleCnt="10">
        <dgm:presLayoutVars>
          <dgm:chMax val="0"/>
          <dgm:bulletEnabled/>
        </dgm:presLayoutVars>
      </dgm:prSet>
      <dgm:spPr/>
    </dgm:pt>
    <dgm:pt modelId="{0034DA84-570F-490B-BE25-C15064F137C1}" type="pres">
      <dgm:prSet presAssocID="{3CA8385C-6E55-4023-99D0-2EB84EF2A692}" presName="bottomLine" presStyleLbl="alignNode1" presStyleIdx="5" presStyleCnt="10">
        <dgm:presLayoutVars/>
      </dgm:prSet>
      <dgm:spPr/>
    </dgm:pt>
    <dgm:pt modelId="{B7136394-9D1E-434A-AD68-8DE8B3F1E221}" type="pres">
      <dgm:prSet presAssocID="{3CA8385C-6E55-4023-99D0-2EB84EF2A692}" presName="nodeText" presStyleLbl="bgAccFollowNode1" presStyleIdx="2" presStyleCnt="5">
        <dgm:presLayoutVars>
          <dgm:bulletEnabled val="1"/>
        </dgm:presLayoutVars>
      </dgm:prSet>
      <dgm:spPr/>
    </dgm:pt>
    <dgm:pt modelId="{05B74E1B-8D3F-41E1-AB75-DE7D69D0E3FC}" type="pres">
      <dgm:prSet presAssocID="{3E8E2811-7C4A-4FA7-97C4-C160D5F2A6A1}" presName="sibTrans" presStyleCnt="0"/>
      <dgm:spPr/>
    </dgm:pt>
    <dgm:pt modelId="{91A3CCAF-8E1E-4597-8352-E9DE77EE58B9}" type="pres">
      <dgm:prSet presAssocID="{B577F135-01C7-4231-B030-E0F7E20C09AB}" presName="compositeNode" presStyleCnt="0">
        <dgm:presLayoutVars>
          <dgm:bulletEnabled val="1"/>
        </dgm:presLayoutVars>
      </dgm:prSet>
      <dgm:spPr/>
    </dgm:pt>
    <dgm:pt modelId="{E84D9BC7-739C-4762-B0E0-FD2ACA734E20}" type="pres">
      <dgm:prSet presAssocID="{B577F135-01C7-4231-B030-E0F7E20C09AB}" presName="bgRect" presStyleLbl="bgAccFollowNode1" presStyleIdx="3" presStyleCnt="5"/>
      <dgm:spPr/>
    </dgm:pt>
    <dgm:pt modelId="{6BD94F24-0432-4BA7-819F-385F2AE9A40F}" type="pres">
      <dgm:prSet presAssocID="{28076064-56BF-48A1-9234-7D1AB6E43638}" presName="sibTransNodeCircle" presStyleLbl="alignNode1" presStyleIdx="6" presStyleCnt="10">
        <dgm:presLayoutVars>
          <dgm:chMax val="0"/>
          <dgm:bulletEnabled/>
        </dgm:presLayoutVars>
      </dgm:prSet>
      <dgm:spPr/>
    </dgm:pt>
    <dgm:pt modelId="{97EEA4E2-CCC6-403D-B574-294D158E10AE}" type="pres">
      <dgm:prSet presAssocID="{B577F135-01C7-4231-B030-E0F7E20C09AB}" presName="bottomLine" presStyleLbl="alignNode1" presStyleIdx="7" presStyleCnt="10">
        <dgm:presLayoutVars/>
      </dgm:prSet>
      <dgm:spPr/>
    </dgm:pt>
    <dgm:pt modelId="{33C02A07-2F6B-487C-8DEC-8895BF7E7996}" type="pres">
      <dgm:prSet presAssocID="{B577F135-01C7-4231-B030-E0F7E20C09AB}" presName="nodeText" presStyleLbl="bgAccFollowNode1" presStyleIdx="3" presStyleCnt="5">
        <dgm:presLayoutVars>
          <dgm:bulletEnabled val="1"/>
        </dgm:presLayoutVars>
      </dgm:prSet>
      <dgm:spPr/>
    </dgm:pt>
    <dgm:pt modelId="{B557D4A0-43B2-4D0D-B856-06277F8F58F5}" type="pres">
      <dgm:prSet presAssocID="{28076064-56BF-48A1-9234-7D1AB6E43638}" presName="sibTrans" presStyleCnt="0"/>
      <dgm:spPr/>
    </dgm:pt>
    <dgm:pt modelId="{677A87DF-326A-414E-86C1-090D602B9933}" type="pres">
      <dgm:prSet presAssocID="{A3054D70-AFB8-474E-94EF-F057942B01EC}" presName="compositeNode" presStyleCnt="0">
        <dgm:presLayoutVars>
          <dgm:bulletEnabled val="1"/>
        </dgm:presLayoutVars>
      </dgm:prSet>
      <dgm:spPr/>
    </dgm:pt>
    <dgm:pt modelId="{378E7578-FC0E-4A71-AD15-03962A636D27}" type="pres">
      <dgm:prSet presAssocID="{A3054D70-AFB8-474E-94EF-F057942B01EC}" presName="bgRect" presStyleLbl="bgAccFollowNode1" presStyleIdx="4" presStyleCnt="5"/>
      <dgm:spPr/>
    </dgm:pt>
    <dgm:pt modelId="{BCF7D315-C1A5-4D34-833E-DFF931B05753}" type="pres">
      <dgm:prSet presAssocID="{AD76BA3D-3F19-4EF5-A42C-8AA410E6711E}" presName="sibTransNodeCircle" presStyleLbl="alignNode1" presStyleIdx="8" presStyleCnt="10">
        <dgm:presLayoutVars>
          <dgm:chMax val="0"/>
          <dgm:bulletEnabled/>
        </dgm:presLayoutVars>
      </dgm:prSet>
      <dgm:spPr/>
    </dgm:pt>
    <dgm:pt modelId="{904F8A19-E740-4733-9782-C33EDD57011B}" type="pres">
      <dgm:prSet presAssocID="{A3054D70-AFB8-474E-94EF-F057942B01EC}" presName="bottomLine" presStyleLbl="alignNode1" presStyleIdx="9" presStyleCnt="10">
        <dgm:presLayoutVars/>
      </dgm:prSet>
      <dgm:spPr/>
    </dgm:pt>
    <dgm:pt modelId="{D41276B4-F9F5-41A1-9212-B202FE0526EF}" type="pres">
      <dgm:prSet presAssocID="{A3054D70-AFB8-474E-94EF-F057942B01EC}" presName="nodeText" presStyleLbl="bgAccFollowNode1" presStyleIdx="4" presStyleCnt="5">
        <dgm:presLayoutVars>
          <dgm:bulletEnabled val="1"/>
        </dgm:presLayoutVars>
      </dgm:prSet>
      <dgm:spPr/>
    </dgm:pt>
  </dgm:ptLst>
  <dgm:cxnLst>
    <dgm:cxn modelId="{42FF1719-1A8E-4E13-A0EF-7988478850B9}" type="presOf" srcId="{3F76EAC1-B853-4997-B0F5-59F1C82502CD}" destId="{F96E2AC1-9393-4EBE-920B-2E1323727779}" srcOrd="1" destOrd="0" presId="urn:microsoft.com/office/officeart/2016/7/layout/BasicLinearProcessNumbered"/>
    <dgm:cxn modelId="{70FB3A1D-5DF9-4333-B645-8F310186C874}" srcId="{B025F6A6-99CF-47ED-A4F4-E32A20B146D3}" destId="{B577F135-01C7-4231-B030-E0F7E20C09AB}" srcOrd="3" destOrd="0" parTransId="{025E2AB6-C1C0-4B3C-86E9-12BBEAE4948C}" sibTransId="{28076064-56BF-48A1-9234-7D1AB6E43638}"/>
    <dgm:cxn modelId="{B82E6A20-49FB-44B2-8442-02300A41DAEC}" srcId="{B025F6A6-99CF-47ED-A4F4-E32A20B146D3}" destId="{A3054D70-AFB8-474E-94EF-F057942B01EC}" srcOrd="4" destOrd="0" parTransId="{99407B55-952B-4049-A43C-958B7D7FCE65}" sibTransId="{AD76BA3D-3F19-4EF5-A42C-8AA410E6711E}"/>
    <dgm:cxn modelId="{18ABA522-7F73-4D5E-8E1B-A2964F67210C}" type="presOf" srcId="{A3054D70-AFB8-474E-94EF-F057942B01EC}" destId="{378E7578-FC0E-4A71-AD15-03962A636D27}" srcOrd="0" destOrd="0" presId="urn:microsoft.com/office/officeart/2016/7/layout/BasicLinearProcessNumbered"/>
    <dgm:cxn modelId="{ED750E34-BA7B-4374-9757-04398050C6EC}" type="presOf" srcId="{A3054D70-AFB8-474E-94EF-F057942B01EC}" destId="{D41276B4-F9F5-41A1-9212-B202FE0526EF}" srcOrd="1" destOrd="0" presId="urn:microsoft.com/office/officeart/2016/7/layout/BasicLinearProcessNumbered"/>
    <dgm:cxn modelId="{6BDA0F35-CC60-4862-B285-4CCE39928D69}" srcId="{B025F6A6-99CF-47ED-A4F4-E32A20B146D3}" destId="{3CA8385C-6E55-4023-99D0-2EB84EF2A692}" srcOrd="2" destOrd="0" parTransId="{0AE7CF8F-A379-4A13-9F6A-8B3587CD06AD}" sibTransId="{3E8E2811-7C4A-4FA7-97C4-C160D5F2A6A1}"/>
    <dgm:cxn modelId="{78DE2A3E-F4C6-48A1-8115-4695208C131D}" srcId="{B025F6A6-99CF-47ED-A4F4-E32A20B146D3}" destId="{4EAC2CFD-FE95-472D-B407-EB0A5A4DF6E8}" srcOrd="1" destOrd="0" parTransId="{70F597C4-ADEA-4DCA-BA0D-9F94311E5BF0}" sibTransId="{42CAA8F6-B1B7-4A9C-970E-94A4900BBFB5}"/>
    <dgm:cxn modelId="{487A0860-9AD2-452E-BBFE-11638E0142FC}" type="presOf" srcId="{B577F135-01C7-4231-B030-E0F7E20C09AB}" destId="{33C02A07-2F6B-487C-8DEC-8895BF7E7996}" srcOrd="1" destOrd="0" presId="urn:microsoft.com/office/officeart/2016/7/layout/BasicLinearProcessNumbered"/>
    <dgm:cxn modelId="{CD017D68-DEFE-4225-8691-0729905B5BB0}" type="presOf" srcId="{3F76EAC1-B853-4997-B0F5-59F1C82502CD}" destId="{0AA372B2-C025-47D1-9DA1-B44EC1049618}" srcOrd="0" destOrd="0" presId="urn:microsoft.com/office/officeart/2016/7/layout/BasicLinearProcessNumbered"/>
    <dgm:cxn modelId="{0BED3469-7005-43FB-A37E-D0EDCF49F230}" type="presOf" srcId="{4EAC2CFD-FE95-472D-B407-EB0A5A4DF6E8}" destId="{245133D6-3172-4AB9-B810-8D985201A813}" srcOrd="1" destOrd="0" presId="urn:microsoft.com/office/officeart/2016/7/layout/BasicLinearProcessNumbered"/>
    <dgm:cxn modelId="{29DA1A4C-5AD8-412A-92A9-C1F12A801027}" type="presOf" srcId="{B577F135-01C7-4231-B030-E0F7E20C09AB}" destId="{E84D9BC7-739C-4762-B0E0-FD2ACA734E20}" srcOrd="0" destOrd="0" presId="urn:microsoft.com/office/officeart/2016/7/layout/BasicLinearProcessNumbered"/>
    <dgm:cxn modelId="{04A39D83-CCD0-4006-8534-AAA08E7C9895}" type="presOf" srcId="{3CA8385C-6E55-4023-99D0-2EB84EF2A692}" destId="{B7136394-9D1E-434A-AD68-8DE8B3F1E221}" srcOrd="1" destOrd="0" presId="urn:microsoft.com/office/officeart/2016/7/layout/BasicLinearProcessNumbered"/>
    <dgm:cxn modelId="{38EB678A-C8F1-4611-A024-4FEF15A8570F}" type="presOf" srcId="{3CA8385C-6E55-4023-99D0-2EB84EF2A692}" destId="{DFAA0E89-F33D-4D41-B8B7-2C710E06215F}" srcOrd="0" destOrd="0" presId="urn:microsoft.com/office/officeart/2016/7/layout/BasicLinearProcessNumbered"/>
    <dgm:cxn modelId="{CBCA6F8F-B6A6-4DBE-B8CF-8F822933D3B2}" type="presOf" srcId="{4EAC2CFD-FE95-472D-B407-EB0A5A4DF6E8}" destId="{C72CB49D-D647-440E-8B54-820845976100}" srcOrd="0" destOrd="0" presId="urn:microsoft.com/office/officeart/2016/7/layout/BasicLinearProcessNumbered"/>
    <dgm:cxn modelId="{906461A4-8C56-4BB1-888D-16ECB6CD621B}" type="presOf" srcId="{3E8E2811-7C4A-4FA7-97C4-C160D5F2A6A1}" destId="{86E890BB-342E-40AC-BCC1-79FF4D3BE8E8}" srcOrd="0" destOrd="0" presId="urn:microsoft.com/office/officeart/2016/7/layout/BasicLinearProcessNumbered"/>
    <dgm:cxn modelId="{A30D9CAC-0D58-47AE-8FE2-D42EDF76562A}" type="presOf" srcId="{28076064-56BF-48A1-9234-7D1AB6E43638}" destId="{6BD94F24-0432-4BA7-819F-385F2AE9A40F}" srcOrd="0" destOrd="0" presId="urn:microsoft.com/office/officeart/2016/7/layout/BasicLinearProcessNumbered"/>
    <dgm:cxn modelId="{E51A76BA-6178-4DFB-B67D-143B7C54687D}" type="presOf" srcId="{42CAA8F6-B1B7-4A9C-970E-94A4900BBFB5}" destId="{E33BBCC4-EF64-4155-9072-3D8B207FA17B}" srcOrd="0" destOrd="0" presId="urn:microsoft.com/office/officeart/2016/7/layout/BasicLinearProcessNumbered"/>
    <dgm:cxn modelId="{CCC045C5-CD3C-4A4A-9358-3CB8744719F9}" type="presOf" srcId="{64320B6B-1406-4A69-87F4-8BAA17F4AF79}" destId="{438E95C3-46CA-452B-95F4-2C89128A2B51}" srcOrd="0" destOrd="0" presId="urn:microsoft.com/office/officeart/2016/7/layout/BasicLinearProcessNumbered"/>
    <dgm:cxn modelId="{EBC152D1-E6E7-4073-8EBD-BBFF8E88EA63}" srcId="{B025F6A6-99CF-47ED-A4F4-E32A20B146D3}" destId="{3F76EAC1-B853-4997-B0F5-59F1C82502CD}" srcOrd="0" destOrd="0" parTransId="{4B08FAEC-314A-4832-9098-DDDCDFA33288}" sibTransId="{64320B6B-1406-4A69-87F4-8BAA17F4AF79}"/>
    <dgm:cxn modelId="{E591F4EE-6362-401A-B044-6C0B98B84467}" type="presOf" srcId="{AD76BA3D-3F19-4EF5-A42C-8AA410E6711E}" destId="{BCF7D315-C1A5-4D34-833E-DFF931B05753}" srcOrd="0" destOrd="0" presId="urn:microsoft.com/office/officeart/2016/7/layout/BasicLinearProcessNumbered"/>
    <dgm:cxn modelId="{98B8C6F1-EF46-438F-B96F-FA6EA45CA869}" type="presOf" srcId="{B025F6A6-99CF-47ED-A4F4-E32A20B146D3}" destId="{A9737F2D-247C-4D0E-A957-FA0B121D5D54}" srcOrd="0" destOrd="0" presId="urn:microsoft.com/office/officeart/2016/7/layout/BasicLinearProcessNumbered"/>
    <dgm:cxn modelId="{89E50698-6A9C-44B0-BC43-5CBF5FBA7820}" type="presParOf" srcId="{A9737F2D-247C-4D0E-A957-FA0B121D5D54}" destId="{9289A89C-D727-4E34-8C23-6CCB6DC3854C}" srcOrd="0" destOrd="0" presId="urn:microsoft.com/office/officeart/2016/7/layout/BasicLinearProcessNumbered"/>
    <dgm:cxn modelId="{335F59F0-CD80-4618-960B-403D21846603}" type="presParOf" srcId="{9289A89C-D727-4E34-8C23-6CCB6DC3854C}" destId="{0AA372B2-C025-47D1-9DA1-B44EC1049618}" srcOrd="0" destOrd="0" presId="urn:microsoft.com/office/officeart/2016/7/layout/BasicLinearProcessNumbered"/>
    <dgm:cxn modelId="{C34BC111-168B-498D-9749-9C0DC92C85EE}" type="presParOf" srcId="{9289A89C-D727-4E34-8C23-6CCB6DC3854C}" destId="{438E95C3-46CA-452B-95F4-2C89128A2B51}" srcOrd="1" destOrd="0" presId="urn:microsoft.com/office/officeart/2016/7/layout/BasicLinearProcessNumbered"/>
    <dgm:cxn modelId="{9F16A889-1949-415B-BC35-0156D9DF2B0C}" type="presParOf" srcId="{9289A89C-D727-4E34-8C23-6CCB6DC3854C}" destId="{3E5996F5-6507-4598-A5B9-F5DA74A33483}" srcOrd="2" destOrd="0" presId="urn:microsoft.com/office/officeart/2016/7/layout/BasicLinearProcessNumbered"/>
    <dgm:cxn modelId="{B98C1280-EB5B-4324-B1EC-CA7FF9066648}" type="presParOf" srcId="{9289A89C-D727-4E34-8C23-6CCB6DC3854C}" destId="{F96E2AC1-9393-4EBE-920B-2E1323727779}" srcOrd="3" destOrd="0" presId="urn:microsoft.com/office/officeart/2016/7/layout/BasicLinearProcessNumbered"/>
    <dgm:cxn modelId="{4EAA72B7-6B8B-47CE-B599-9168208C1CF6}" type="presParOf" srcId="{A9737F2D-247C-4D0E-A957-FA0B121D5D54}" destId="{7DC058AD-A754-45C7-86AD-D96F0A5E9485}" srcOrd="1" destOrd="0" presId="urn:microsoft.com/office/officeart/2016/7/layout/BasicLinearProcessNumbered"/>
    <dgm:cxn modelId="{33B034BC-1AE6-4B6B-A06A-0E3266E5150C}" type="presParOf" srcId="{A9737F2D-247C-4D0E-A957-FA0B121D5D54}" destId="{E776B5AF-A081-4E7D-A351-11F9C92D5539}" srcOrd="2" destOrd="0" presId="urn:microsoft.com/office/officeart/2016/7/layout/BasicLinearProcessNumbered"/>
    <dgm:cxn modelId="{2EB8272C-4BA0-45F1-B5A1-5B8CE36E0559}" type="presParOf" srcId="{E776B5AF-A081-4E7D-A351-11F9C92D5539}" destId="{C72CB49D-D647-440E-8B54-820845976100}" srcOrd="0" destOrd="0" presId="urn:microsoft.com/office/officeart/2016/7/layout/BasicLinearProcessNumbered"/>
    <dgm:cxn modelId="{EE229D6D-CB35-4BDF-92F6-F617F601BB42}" type="presParOf" srcId="{E776B5AF-A081-4E7D-A351-11F9C92D5539}" destId="{E33BBCC4-EF64-4155-9072-3D8B207FA17B}" srcOrd="1" destOrd="0" presId="urn:microsoft.com/office/officeart/2016/7/layout/BasicLinearProcessNumbered"/>
    <dgm:cxn modelId="{6E17C97A-819D-4332-8E58-93E25C5D66DD}" type="presParOf" srcId="{E776B5AF-A081-4E7D-A351-11F9C92D5539}" destId="{CC5880CF-BCB6-4A91-8599-3763FF09F9F0}" srcOrd="2" destOrd="0" presId="urn:microsoft.com/office/officeart/2016/7/layout/BasicLinearProcessNumbered"/>
    <dgm:cxn modelId="{33FBB0C2-CF42-44CF-B5FD-3608FF863959}" type="presParOf" srcId="{E776B5AF-A081-4E7D-A351-11F9C92D5539}" destId="{245133D6-3172-4AB9-B810-8D985201A813}" srcOrd="3" destOrd="0" presId="urn:microsoft.com/office/officeart/2016/7/layout/BasicLinearProcessNumbered"/>
    <dgm:cxn modelId="{5D7AB9F0-3AEB-40AF-9769-6ECA6AA560C1}" type="presParOf" srcId="{A9737F2D-247C-4D0E-A957-FA0B121D5D54}" destId="{A6ECE165-4562-480F-B987-ED0F1525E8CB}" srcOrd="3" destOrd="0" presId="urn:microsoft.com/office/officeart/2016/7/layout/BasicLinearProcessNumbered"/>
    <dgm:cxn modelId="{646B3399-6BA0-4AC6-95AB-7E4F72FF8072}" type="presParOf" srcId="{A9737F2D-247C-4D0E-A957-FA0B121D5D54}" destId="{D49C8B75-2C89-4C41-AA14-9B086572336F}" srcOrd="4" destOrd="0" presId="urn:microsoft.com/office/officeart/2016/7/layout/BasicLinearProcessNumbered"/>
    <dgm:cxn modelId="{371B42EC-F0F8-40B4-95B9-12C0A648F42A}" type="presParOf" srcId="{D49C8B75-2C89-4C41-AA14-9B086572336F}" destId="{DFAA0E89-F33D-4D41-B8B7-2C710E06215F}" srcOrd="0" destOrd="0" presId="urn:microsoft.com/office/officeart/2016/7/layout/BasicLinearProcessNumbered"/>
    <dgm:cxn modelId="{165B8CD2-479E-4D29-B8A3-1850B31C1EE7}" type="presParOf" srcId="{D49C8B75-2C89-4C41-AA14-9B086572336F}" destId="{86E890BB-342E-40AC-BCC1-79FF4D3BE8E8}" srcOrd="1" destOrd="0" presId="urn:microsoft.com/office/officeart/2016/7/layout/BasicLinearProcessNumbered"/>
    <dgm:cxn modelId="{0101390C-D6A2-4A42-9CA0-A81EB65D453D}" type="presParOf" srcId="{D49C8B75-2C89-4C41-AA14-9B086572336F}" destId="{0034DA84-570F-490B-BE25-C15064F137C1}" srcOrd="2" destOrd="0" presId="urn:microsoft.com/office/officeart/2016/7/layout/BasicLinearProcessNumbered"/>
    <dgm:cxn modelId="{26230EC1-918F-4292-A537-EB51CE4B1E93}" type="presParOf" srcId="{D49C8B75-2C89-4C41-AA14-9B086572336F}" destId="{B7136394-9D1E-434A-AD68-8DE8B3F1E221}" srcOrd="3" destOrd="0" presId="urn:microsoft.com/office/officeart/2016/7/layout/BasicLinearProcessNumbered"/>
    <dgm:cxn modelId="{8A3DF454-8C11-408E-B367-977FAA493478}" type="presParOf" srcId="{A9737F2D-247C-4D0E-A957-FA0B121D5D54}" destId="{05B74E1B-8D3F-41E1-AB75-DE7D69D0E3FC}" srcOrd="5" destOrd="0" presId="urn:microsoft.com/office/officeart/2016/7/layout/BasicLinearProcessNumbered"/>
    <dgm:cxn modelId="{A29B8DB3-6275-4D9A-9782-81B0666AD80C}" type="presParOf" srcId="{A9737F2D-247C-4D0E-A957-FA0B121D5D54}" destId="{91A3CCAF-8E1E-4597-8352-E9DE77EE58B9}" srcOrd="6" destOrd="0" presId="urn:microsoft.com/office/officeart/2016/7/layout/BasicLinearProcessNumbered"/>
    <dgm:cxn modelId="{A5B1DB04-E2BD-4634-9BC0-60EEC6123B84}" type="presParOf" srcId="{91A3CCAF-8E1E-4597-8352-E9DE77EE58B9}" destId="{E84D9BC7-739C-4762-B0E0-FD2ACA734E20}" srcOrd="0" destOrd="0" presId="urn:microsoft.com/office/officeart/2016/7/layout/BasicLinearProcessNumbered"/>
    <dgm:cxn modelId="{CD511E9F-D819-4D26-85FB-F25E77A4E22A}" type="presParOf" srcId="{91A3CCAF-8E1E-4597-8352-E9DE77EE58B9}" destId="{6BD94F24-0432-4BA7-819F-385F2AE9A40F}" srcOrd="1" destOrd="0" presId="urn:microsoft.com/office/officeart/2016/7/layout/BasicLinearProcessNumbered"/>
    <dgm:cxn modelId="{CB8FE0A9-F06F-4E31-9EAB-DADF8E084CC1}" type="presParOf" srcId="{91A3CCAF-8E1E-4597-8352-E9DE77EE58B9}" destId="{97EEA4E2-CCC6-403D-B574-294D158E10AE}" srcOrd="2" destOrd="0" presId="urn:microsoft.com/office/officeart/2016/7/layout/BasicLinearProcessNumbered"/>
    <dgm:cxn modelId="{013AB3A7-A409-4F80-967C-56A49D55CBFA}" type="presParOf" srcId="{91A3CCAF-8E1E-4597-8352-E9DE77EE58B9}" destId="{33C02A07-2F6B-487C-8DEC-8895BF7E7996}" srcOrd="3" destOrd="0" presId="urn:microsoft.com/office/officeart/2016/7/layout/BasicLinearProcessNumbered"/>
    <dgm:cxn modelId="{F5E44D1F-E7E5-4899-9C2E-26FBD6E4D0DF}" type="presParOf" srcId="{A9737F2D-247C-4D0E-A957-FA0B121D5D54}" destId="{B557D4A0-43B2-4D0D-B856-06277F8F58F5}" srcOrd="7" destOrd="0" presId="urn:microsoft.com/office/officeart/2016/7/layout/BasicLinearProcessNumbered"/>
    <dgm:cxn modelId="{366B5E4D-27D7-41BD-9767-A736A979F071}" type="presParOf" srcId="{A9737F2D-247C-4D0E-A957-FA0B121D5D54}" destId="{677A87DF-326A-414E-86C1-090D602B9933}" srcOrd="8" destOrd="0" presId="urn:microsoft.com/office/officeart/2016/7/layout/BasicLinearProcessNumbered"/>
    <dgm:cxn modelId="{3160D256-6535-4536-A27A-5FB1F2BC00F3}" type="presParOf" srcId="{677A87DF-326A-414E-86C1-090D602B9933}" destId="{378E7578-FC0E-4A71-AD15-03962A636D27}" srcOrd="0" destOrd="0" presId="urn:microsoft.com/office/officeart/2016/7/layout/BasicLinearProcessNumbered"/>
    <dgm:cxn modelId="{4D993C8C-6210-4F27-83AD-706F6E7A7C8E}" type="presParOf" srcId="{677A87DF-326A-414E-86C1-090D602B9933}" destId="{BCF7D315-C1A5-4D34-833E-DFF931B05753}" srcOrd="1" destOrd="0" presId="urn:microsoft.com/office/officeart/2016/7/layout/BasicLinearProcessNumbered"/>
    <dgm:cxn modelId="{E8079864-117E-4BC6-8C5B-77F7A6A0B429}" type="presParOf" srcId="{677A87DF-326A-414E-86C1-090D602B9933}" destId="{904F8A19-E740-4733-9782-C33EDD57011B}" srcOrd="2" destOrd="0" presId="urn:microsoft.com/office/officeart/2016/7/layout/BasicLinearProcessNumbered"/>
    <dgm:cxn modelId="{70D07A40-4FB2-4CF0-AFB2-C9B6E50BF220}" type="presParOf" srcId="{677A87DF-326A-414E-86C1-090D602B9933}" destId="{D41276B4-F9F5-41A1-9212-B202FE0526EF}" srcOrd="3" destOrd="0" presId="urn:microsoft.com/office/officeart/2016/7/layout/BasicLinearProcessNumbered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AA372B2-C025-47D1-9DA1-B44EC1049618}">
      <dsp:nvSpPr>
        <dsp:cNvPr id="0" name=""/>
        <dsp:cNvSpPr/>
      </dsp:nvSpPr>
      <dsp:spPr>
        <a:xfrm>
          <a:off x="3594" y="813467"/>
          <a:ext cx="1946002" cy="2724403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1718" tIns="330200" rIns="151718" bIns="33020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Identify diversity</a:t>
          </a:r>
          <a:endParaRPr lang="en-US" sz="1600" kern="1200"/>
        </a:p>
      </dsp:txBody>
      <dsp:txXfrm>
        <a:off x="3594" y="1848740"/>
        <a:ext cx="1946002" cy="1634641"/>
      </dsp:txXfrm>
    </dsp:sp>
    <dsp:sp modelId="{438E95C3-46CA-452B-95F4-2C89128A2B51}">
      <dsp:nvSpPr>
        <dsp:cNvPr id="0" name=""/>
        <dsp:cNvSpPr/>
      </dsp:nvSpPr>
      <dsp:spPr>
        <a:xfrm>
          <a:off x="567934" y="1085907"/>
          <a:ext cx="817320" cy="817320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3722" tIns="12700" rIns="63722" bIns="12700" numCol="1" spcCol="1270" anchor="ctr" anchorCtr="0">
          <a:noAutofit/>
        </a:bodyPr>
        <a:lstStyle/>
        <a:p>
          <a:pPr marL="0" lvl="0" indent="0" algn="ctr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900" kern="1200"/>
            <a:t>1</a:t>
          </a:r>
        </a:p>
      </dsp:txBody>
      <dsp:txXfrm>
        <a:off x="687628" y="1205601"/>
        <a:ext cx="577932" cy="577932"/>
      </dsp:txXfrm>
    </dsp:sp>
    <dsp:sp modelId="{3E5996F5-6507-4598-A5B9-F5DA74A33483}">
      <dsp:nvSpPr>
        <dsp:cNvPr id="0" name=""/>
        <dsp:cNvSpPr/>
      </dsp:nvSpPr>
      <dsp:spPr>
        <a:xfrm>
          <a:off x="3594" y="3537798"/>
          <a:ext cx="1946002" cy="7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72CB49D-D647-440E-8B54-820845976100}">
      <dsp:nvSpPr>
        <dsp:cNvPr id="0" name=""/>
        <dsp:cNvSpPr/>
      </dsp:nvSpPr>
      <dsp:spPr>
        <a:xfrm>
          <a:off x="2144196" y="813467"/>
          <a:ext cx="1946002" cy="2724403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1718" tIns="330200" rIns="151718" bIns="33020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Identify cop culture</a:t>
          </a:r>
          <a:endParaRPr lang="en-US" sz="1600" kern="1200"/>
        </a:p>
      </dsp:txBody>
      <dsp:txXfrm>
        <a:off x="2144196" y="1848740"/>
        <a:ext cx="1946002" cy="1634641"/>
      </dsp:txXfrm>
    </dsp:sp>
    <dsp:sp modelId="{E33BBCC4-EF64-4155-9072-3D8B207FA17B}">
      <dsp:nvSpPr>
        <dsp:cNvPr id="0" name=""/>
        <dsp:cNvSpPr/>
      </dsp:nvSpPr>
      <dsp:spPr>
        <a:xfrm>
          <a:off x="2708537" y="1085907"/>
          <a:ext cx="817320" cy="817320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3722" tIns="12700" rIns="63722" bIns="12700" numCol="1" spcCol="1270" anchor="ctr" anchorCtr="0">
          <a:noAutofit/>
        </a:bodyPr>
        <a:lstStyle/>
        <a:p>
          <a:pPr marL="0" lvl="0" indent="0" algn="ctr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900" kern="1200"/>
            <a:t>2</a:t>
          </a:r>
        </a:p>
      </dsp:txBody>
      <dsp:txXfrm>
        <a:off x="2828231" y="1205601"/>
        <a:ext cx="577932" cy="577932"/>
      </dsp:txXfrm>
    </dsp:sp>
    <dsp:sp modelId="{CC5880CF-BCB6-4A91-8599-3763FF09F9F0}">
      <dsp:nvSpPr>
        <dsp:cNvPr id="0" name=""/>
        <dsp:cNvSpPr/>
      </dsp:nvSpPr>
      <dsp:spPr>
        <a:xfrm>
          <a:off x="2144196" y="3537798"/>
          <a:ext cx="1946002" cy="7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FAA0E89-F33D-4D41-B8B7-2C710E06215F}">
      <dsp:nvSpPr>
        <dsp:cNvPr id="0" name=""/>
        <dsp:cNvSpPr/>
      </dsp:nvSpPr>
      <dsp:spPr>
        <a:xfrm>
          <a:off x="4284798" y="813467"/>
          <a:ext cx="1946002" cy="2724403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1718" tIns="330200" rIns="151718" bIns="33020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Identify professionalism </a:t>
          </a:r>
          <a:endParaRPr lang="en-US" sz="1600" kern="1200"/>
        </a:p>
      </dsp:txBody>
      <dsp:txXfrm>
        <a:off x="4284798" y="1848740"/>
        <a:ext cx="1946002" cy="1634641"/>
      </dsp:txXfrm>
    </dsp:sp>
    <dsp:sp modelId="{86E890BB-342E-40AC-BCC1-79FF4D3BE8E8}">
      <dsp:nvSpPr>
        <dsp:cNvPr id="0" name=""/>
        <dsp:cNvSpPr/>
      </dsp:nvSpPr>
      <dsp:spPr>
        <a:xfrm>
          <a:off x="4849139" y="1085907"/>
          <a:ext cx="817320" cy="817320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3722" tIns="12700" rIns="63722" bIns="12700" numCol="1" spcCol="1270" anchor="ctr" anchorCtr="0">
          <a:noAutofit/>
        </a:bodyPr>
        <a:lstStyle/>
        <a:p>
          <a:pPr marL="0" lvl="0" indent="0" algn="ctr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900" kern="1200"/>
            <a:t>3</a:t>
          </a:r>
        </a:p>
      </dsp:txBody>
      <dsp:txXfrm>
        <a:off x="4968833" y="1205601"/>
        <a:ext cx="577932" cy="577932"/>
      </dsp:txXfrm>
    </dsp:sp>
    <dsp:sp modelId="{0034DA84-570F-490B-BE25-C15064F137C1}">
      <dsp:nvSpPr>
        <dsp:cNvPr id="0" name=""/>
        <dsp:cNvSpPr/>
      </dsp:nvSpPr>
      <dsp:spPr>
        <a:xfrm>
          <a:off x="4284798" y="3537798"/>
          <a:ext cx="1946002" cy="7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84D9BC7-739C-4762-B0E0-FD2ACA734E20}">
      <dsp:nvSpPr>
        <dsp:cNvPr id="0" name=""/>
        <dsp:cNvSpPr/>
      </dsp:nvSpPr>
      <dsp:spPr>
        <a:xfrm>
          <a:off x="6425401" y="813467"/>
          <a:ext cx="1946002" cy="2724403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1718" tIns="330200" rIns="151718" bIns="33020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Identify the issues of diversity in modern day era </a:t>
          </a:r>
          <a:endParaRPr lang="en-US" sz="1600" kern="1200"/>
        </a:p>
      </dsp:txBody>
      <dsp:txXfrm>
        <a:off x="6425401" y="1848740"/>
        <a:ext cx="1946002" cy="1634641"/>
      </dsp:txXfrm>
    </dsp:sp>
    <dsp:sp modelId="{6BD94F24-0432-4BA7-819F-385F2AE9A40F}">
      <dsp:nvSpPr>
        <dsp:cNvPr id="0" name=""/>
        <dsp:cNvSpPr/>
      </dsp:nvSpPr>
      <dsp:spPr>
        <a:xfrm>
          <a:off x="6989741" y="1085907"/>
          <a:ext cx="817320" cy="817320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3722" tIns="12700" rIns="63722" bIns="12700" numCol="1" spcCol="1270" anchor="ctr" anchorCtr="0">
          <a:noAutofit/>
        </a:bodyPr>
        <a:lstStyle/>
        <a:p>
          <a:pPr marL="0" lvl="0" indent="0" algn="ctr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900" kern="1200"/>
            <a:t>4</a:t>
          </a:r>
        </a:p>
      </dsp:txBody>
      <dsp:txXfrm>
        <a:off x="7109435" y="1205601"/>
        <a:ext cx="577932" cy="577932"/>
      </dsp:txXfrm>
    </dsp:sp>
    <dsp:sp modelId="{97EEA4E2-CCC6-403D-B574-294D158E10AE}">
      <dsp:nvSpPr>
        <dsp:cNvPr id="0" name=""/>
        <dsp:cNvSpPr/>
      </dsp:nvSpPr>
      <dsp:spPr>
        <a:xfrm>
          <a:off x="6425401" y="3537798"/>
          <a:ext cx="1946002" cy="7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78E7578-FC0E-4A71-AD15-03962A636D27}">
      <dsp:nvSpPr>
        <dsp:cNvPr id="0" name=""/>
        <dsp:cNvSpPr/>
      </dsp:nvSpPr>
      <dsp:spPr>
        <a:xfrm>
          <a:off x="8566003" y="813467"/>
          <a:ext cx="1946002" cy="2724403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1718" tIns="330200" rIns="151718" bIns="33020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Identify whether cop culture and the use of diversity is professional </a:t>
          </a:r>
          <a:endParaRPr lang="en-US" sz="1600" kern="1200"/>
        </a:p>
      </dsp:txBody>
      <dsp:txXfrm>
        <a:off x="8566003" y="1848740"/>
        <a:ext cx="1946002" cy="1634641"/>
      </dsp:txXfrm>
    </dsp:sp>
    <dsp:sp modelId="{BCF7D315-C1A5-4D34-833E-DFF931B05753}">
      <dsp:nvSpPr>
        <dsp:cNvPr id="0" name=""/>
        <dsp:cNvSpPr/>
      </dsp:nvSpPr>
      <dsp:spPr>
        <a:xfrm>
          <a:off x="9130344" y="1085907"/>
          <a:ext cx="817320" cy="817320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3722" tIns="12700" rIns="63722" bIns="12700" numCol="1" spcCol="1270" anchor="ctr" anchorCtr="0">
          <a:noAutofit/>
        </a:bodyPr>
        <a:lstStyle/>
        <a:p>
          <a:pPr marL="0" lvl="0" indent="0" algn="ctr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900" kern="1200"/>
            <a:t>5</a:t>
          </a:r>
        </a:p>
      </dsp:txBody>
      <dsp:txXfrm>
        <a:off x="9250038" y="1205601"/>
        <a:ext cx="577932" cy="577932"/>
      </dsp:txXfrm>
    </dsp:sp>
    <dsp:sp modelId="{904F8A19-E740-4733-9782-C33EDD57011B}">
      <dsp:nvSpPr>
        <dsp:cNvPr id="0" name=""/>
        <dsp:cNvSpPr/>
      </dsp:nvSpPr>
      <dsp:spPr>
        <a:xfrm>
          <a:off x="8566003" y="3537798"/>
          <a:ext cx="1946002" cy="7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6/7/layout/BasicLinearProcessNumbered">
  <dgm:title val="Basic Linear Process Numbered"/>
  <dgm:desc val="Used to show a progression; a timeline; sequential steps in a task, process, or workflow; or to emphasize movement or direction. Automatic numbers have been introduced to show the steps of the process which appears in a circle. Level 1 and Level 2 text appear in a rectangle."/>
  <dgm:catLst>
    <dgm:cat type="process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101" type="sibTrans" cxnId="4">
          <dgm:prSet phldrT="1"/>
          <dgm:t>
            <a:bodyPr/>
            <a:lstStyle/>
            <a:p>
              <a:r>
                <a:t>1</a:t>
              </a:r>
            </a:p>
          </dgm:t>
        </dgm:pt>
        <dgm:pt modelId="201" type="sibTrans" cxnId="5">
          <dgm:prSet phldrT="2"/>
          <dgm:t>
            <a:bodyPr/>
            <a:lstStyle/>
            <a:p>
              <a:r>
                <a:t>2</a:t>
              </a:r>
            </a:p>
          </dgm:t>
        </dgm:pt>
        <dgm:pt modelId="301" type="sibTrans" cxnId="6">
          <dgm:prSet phldrT="3"/>
          <dgm:t>
            <a:bodyPr/>
            <a:lstStyle/>
            <a:p>
              <a:r>
                <a:t>3</a:t>
              </a:r>
            </a:p>
          </dgm:t>
        </dgm:pt>
      </dgm:ptLst>
      <dgm:cxnLst>
        <dgm:cxn modelId="4" srcId="0" destId="1" srcOrd="0" destOrd="0" sibTransId="101"/>
        <dgm:cxn modelId="5" srcId="0" destId="2" srcOrd="1" destOrd="0" sibTransId="201"/>
        <dgm:cxn modelId="6" srcId="0" destId="3" srcOrd="2" destOrd="0" sibTransId="301"/>
        <dgm:cxn modelId="13" srcId="1" destId="11" srcOrd="0" destOrd="0"/>
        <dgm:cxn modelId="23" srcId="2" destId="21" srcOrd="0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animLvl val="lvl"/>
      <dgm:resizeHandles val="exact"/>
    </dgm:varLst>
    <dgm:alg type="lin">
      <dgm:param type="linDir" val="fromL"/>
      <dgm:param type="nodeVertAlign" val="t"/>
    </dgm:alg>
    <dgm:shape xmlns:r="http://schemas.openxmlformats.org/officeDocument/2006/relationships" r:blip="">
      <dgm:adjLst/>
    </dgm:shape>
    <dgm:presOf/>
    <dgm:constrLst>
      <dgm:constr type="h" for="ch" forName="compositeNode" refType="h"/>
      <dgm:constr type="w" for="ch" forName="compositeNode" refType="w"/>
      <dgm:constr type="w" for="des" forName="simulatedConn" refType="w" refFor="ch" refForName="compositeNode" fact="0.15"/>
      <dgm:constr type="h" for="des" forName="simulatedConn" refType="w" refFor="des" refForName="simulatedConn"/>
      <dgm:constr type="h" for="des" forName="vSp1" refType="w" refFor="ch" refForName="compositeNode" fact="0.8"/>
      <dgm:constr type="h" for="des" forName="vSp2" refType="w" refFor="ch" refForName="compositeNode" fact="0.07"/>
      <dgm:constr type="w" for="ch" forName="vProcSp" refType="w" refFor="des" refForName="simulatedConn" op="equ"/>
      <dgm:constr type="h" for="ch" forName="vProcSp" refType="h" refFor="ch" refForName="compositeNode" op="equ"/>
      <dgm:constr type="w" for="ch" forName="sibTrans" refType="w" refFor="ch" refForName="compositeNode" fact="0.1"/>
      <dgm:constr type="primFontSz" for="des" forName="sibTransNodeCircle" op="equ"/>
      <dgm:constr type="primFontSz" for="des" forName="nodeText" op="equ"/>
      <dgm:constr type="h" for="des" forName="sibTransNodeCircle" op="equ"/>
      <dgm:constr type="w" for="des" forName="sibTransNodeCircle" op="equ"/>
    </dgm:constrLst>
    <dgm:ruleLst>
      <dgm:rule type="h" val="NaN" fact="1.2" max="NaN"/>
    </dgm:ruleLst>
    <dgm:forEach name="Name4" axis="ch" ptType="node">
      <dgm:layoutNode name="compositeNode">
        <dgm:varLst>
          <dgm:bulletEnabled val="1"/>
        </dgm:varLst>
        <dgm:alg type="composite"/>
        <dgm:constrLst>
          <dgm:constr type="h" refType="w" op="lte" fact="1.4"/>
          <dgm:constr type="w" for="ch" forName="bgRect" refType="w"/>
          <dgm:constr type="h" for="ch" forName="bgRect" refType="h"/>
          <dgm:constr type="t" for="ch" forName="bgRect"/>
          <dgm:constr type="l" for="ch" forName="bgRect"/>
          <dgm:constr type="h" for="ch" forName="sibTransNodeCircle" refType="h" refFor="ch" refForName="bgRect" fact="0.3"/>
          <dgm:constr type="w" for="ch" forName="sibTransNodeCircle" refType="h" refFor="ch" refForName="sibTransNodeCircle"/>
          <dgm:constr type="ctrX" for="ch" forName="sibTransNodeCircle" refType="w" fact="0.5"/>
          <dgm:constr type="ctrY" for="ch" forName="sibTransNodeCircle" refType="h" fact="0.25"/>
          <dgm:constr type="r" for="ch" forName="nodeText" refType="r" refFor="ch" refForName="bgRect"/>
          <dgm:constr type="h" for="ch" forName="nodeText" refType="h" refFor="ch" refForName="bgRect" fact="0.6"/>
          <dgm:constr type="t" for="ch" forName="nodeText" refType="h" refFor="ch" refForName="bgRect" fact="0.38"/>
          <dgm:constr type="b" for="ch" forName="bottomLine" refType="b" refFor="ch" refForName="bgRect"/>
          <dgm:constr type="w" for="ch" forName="bottomLine" refType="w" refFor="ch" refForName="bgRect"/>
          <dgm:constr type="h" for="ch" forName="bottomLine" val="0.002"/>
        </dgm:constrLst>
        <dgm:ruleLst/>
        <dgm:layoutNode name="bgRect" styleLbl="bgAccFollowNode1">
          <dgm:alg type="sp"/>
          <dgm:shape xmlns:r="http://schemas.openxmlformats.org/officeDocument/2006/relationships" type="rect" r:blip="">
            <dgm:adjLst/>
          </dgm:shape>
          <dgm:presOf axis="self"/>
          <dgm:constrLst/>
          <dgm:ruleLst/>
        </dgm:layoutNode>
        <dgm:forEach name="Name19" axis="followSib" ptType="sibTrans" hideLastTrans="0" cnt="1">
          <dgm:layoutNode name="sibTransNodeCircle" styleLbl="alignNode1">
            <dgm:varLst>
              <dgm:chMax val="0"/>
              <dgm:bulletEnabled/>
            </dgm:varLst>
            <dgm:presOf axis="self" ptType="sibTrans"/>
            <dgm:alg type="tx">
              <dgm:param type="txAnchorVert" val="mid"/>
              <dgm:param type="txAnchorHorzCh" val="ctr"/>
            </dgm:alg>
            <dgm:shape xmlns:r="http://schemas.openxmlformats.org/officeDocument/2006/relationships" type="ellipse" r:blip="">
              <dgm:adjLst/>
            </dgm:shape>
            <dgm:constrLst>
              <dgm:constr type="w" refType="h" op="lte"/>
              <dgm:constr type="primFontSz" val="48"/>
              <dgm:constr type="tMarg" val="1"/>
              <dgm:constr type="lMarg" refType="w" fact="0.221"/>
              <dgm:constr type="rMarg" refType="w" fact="0.221"/>
              <dgm:constr type="bMarg" val="1"/>
            </dgm:constrLst>
            <dgm:ruleLst>
              <dgm:rule type="primFontSz" val="14" fact="NaN" max="NaN"/>
            </dgm:ruleLst>
          </dgm:layoutNode>
        </dgm:forEach>
        <dgm:layoutNode name="bottomLine" styleLbl="alignNode1">
          <dgm:varLst/>
          <dgm:presOf/>
          <dgm:alg type="sp"/>
          <dgm:shape xmlns:r="http://schemas.openxmlformats.org/officeDocument/2006/relationships" type="rect" r:blip="">
            <dgm:adjLst/>
          </dgm:shape>
          <dgm:constrLst/>
          <dgm:ruleLst/>
        </dgm:layoutNode>
        <dgm:layoutNode name="nodeText" styleLbl="bgAccFollowNode1" moveWith="bgRect">
          <dgm:varLst>
            <dgm:bulletEnabled val="1"/>
          </dgm:varLst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 zOrderOff="-1" hideGeom="1">
            <dgm:adjLst/>
          </dgm:shape>
          <dgm:presOf axis="desOrSelf" ptType="node"/>
          <dgm:constrLst>
            <dgm:constr type="primFontSz" val="26"/>
            <dgm:constr type="tMarg" val="26"/>
            <dgm:constr type="lMarg" refType="w" fact="0.221"/>
            <dgm:constr type="rMarg" refType="w" fact="0.221"/>
            <dgm:constr type="bMarg" val="26"/>
          </dgm:constrLst>
          <dgm:ruleLst>
            <dgm:rule type="primFontSz" val="11" fact="NaN" max="NaN"/>
          </dgm:ruleLst>
        </dgm:layoutNode>
      </dgm:layoutNode>
      <dgm:forEach name="Name1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  <dgm:extLst>
    <a:ext uri="{4F341089-5ED1-44EC-B178-C955D00A3D55}">
      <dgm1611:autoBuNodeInfoLst xmlns:dgm1611="http://schemas.microsoft.com/office/drawing/2016/11/diagram">
        <dgm1611:autoBuNodeInfo lvl="1" ptType="sibTrans">
          <dgm1611:buPr prefix="" leadZeros="0">
            <a:buAutoNum type="arabicParenBoth"/>
          </dgm1611:buPr>
        </dgm1611:autoBuNodeInfo>
      </dgm1611:autoBuNodeInfoLst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24979E1-88BB-4210-A2A0-FBD4DB192CF6}" type="datetimeFigureOut">
              <a:rPr lang="en-GB" smtClean="0"/>
              <a:t>12/05/2023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D89C1D4-B147-4D63-9030-E38B12157AE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6104280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D89C1D4-B147-4D63-9030-E38B12157AED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358972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D89C1D4-B147-4D63-9030-E38B12157AED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2626018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D89C1D4-B147-4D63-9030-E38B12157AED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0223733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D89C1D4-B147-4D63-9030-E38B12157AED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6279819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D89C1D4-B147-4D63-9030-E38B12157AED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9295066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D89C1D4-B147-4D63-9030-E38B12157AED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3337697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9C2654-2C96-A39D-3EDC-B9F4BB04ACA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4AC8B7E-A14E-9E0D-6236-B387264CB19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861C915-8D0C-B9F7-9A7D-8F1E9D30094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7A924E-5DD6-4994-9362-74B23970DA4E}" type="datetimeFigureOut">
              <a:rPr lang="en-US" smtClean="0"/>
              <a:t>5/12/2023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04CF070-DA9D-2A6B-6790-3B0152B5FEB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FCAE49E-ACA3-8CA6-0E09-FFC1DFCEA9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0E4DE7-3C26-4412-B190-E4165808E3B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1608589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889911-EC6D-24D6-CD87-6DFE51DAAAB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86AB91B-449B-7A3D-595D-D49CD0F6AE1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3CDC3FF-8671-05BC-29DB-BBDE1D63A48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7A924E-5DD6-4994-9362-74B23970DA4E}" type="datetimeFigureOut">
              <a:rPr lang="en-US" smtClean="0"/>
              <a:t>5/12/2023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5CF67B0-4F3E-F33B-D86C-3B06BA3160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72E8AC2-A090-9927-2B12-9FDAB1987B6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0E4DE7-3C26-4412-B190-E4165808E3B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192806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C27AEA-3734-135A-A8C0-3C7BEDADC5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11D6D31-8660-6CA6-D9A1-C418709D6E3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C8885F0-6F28-FEA7-AB1D-157DF2AC556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7A924E-5DD6-4994-9362-74B23970DA4E}" type="datetimeFigureOut">
              <a:rPr lang="en-US" smtClean="0"/>
              <a:t>5/12/2023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09C5D96-D4B6-38CC-8632-AF512C8F3B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0EC5F1B-9CF2-FEC1-B5FF-AB184820ADB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0E4DE7-3C26-4412-B190-E4165808E3B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401484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A8AFEE-FF01-337A-BFD0-425E339871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490A48C-02C4-CDE3-64C4-AC7EF01908A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C09984D-DE62-37D2-EA37-41B873F0947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0BCB498-590C-D30C-D02B-AF859DD3B1C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7A924E-5DD6-4994-9362-74B23970DA4E}" type="datetimeFigureOut">
              <a:rPr lang="en-US" smtClean="0"/>
              <a:t>5/12/2023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0257DE9-4507-D4CE-82AE-7C8349379E4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8D64C69-220A-54D0-2B5F-F2BC94936E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0E4DE7-3C26-4412-B190-E4165808E3B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0386815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974690-51C9-4D59-B73B-511B0412B0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E4FB2B8-7C6E-BEB3-F9E3-F626A28B6E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88E9E41-BE9E-D560-4422-0C540C020A7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4503916-DA76-0736-5BE6-D9A8886B1DEE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E8BE04E-9BEF-3741-6C11-6911837EE56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B030DA9C-F5BF-E931-4700-C15F241A1F1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7A924E-5DD6-4994-9362-74B23970DA4E}" type="datetimeFigureOut">
              <a:rPr lang="en-US" smtClean="0"/>
              <a:t>5/12/2023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EF10CA6-7A98-BDE7-676F-40DFD4C777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9BF0285-17A3-B82F-71AD-C57A32F2CE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0E4DE7-3C26-4412-B190-E4165808E3B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2710436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030DEE-50B0-F6A1-A1DB-93DE24C7F09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A7443E2-2666-B763-41CE-8E2D094DF19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7A924E-5DD6-4994-9362-74B23970DA4E}" type="datetimeFigureOut">
              <a:rPr lang="en-US" smtClean="0"/>
              <a:t>5/12/2023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377895B-5C66-FD6E-65CC-B3346BB773C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78E952A-765D-41CD-9F2A-D8C6475A32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0E4DE7-3C26-4412-B190-E4165808E3B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4277663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644D2074-8C57-DEED-2603-E88680D9F13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7A924E-5DD6-4994-9362-74B23970DA4E}" type="datetimeFigureOut">
              <a:rPr lang="en-US" smtClean="0"/>
              <a:t>5/12/2023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A665F80-ED8E-943D-9A7D-7F5035960D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B677861-C539-BB86-5C67-E77FFAD9A6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0E4DE7-3C26-4412-B190-E4165808E3B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4409661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47B5F2-D8D5-BC17-072E-97FC897D189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9B469E8-0AC9-C661-1AB3-C29D54ADB9F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55D48FA-6455-465F-0C6B-4E38B036B2E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8144DB4-43CB-39A3-E1D4-ACE1282365E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7A924E-5DD6-4994-9362-74B23970DA4E}" type="datetimeFigureOut">
              <a:rPr lang="en-US" smtClean="0"/>
              <a:t>5/12/2023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5C96159-88DD-550B-1683-217E6E36E82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2894615-31BA-D51F-550C-DB5CC06B70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0E4DE7-3C26-4412-B190-E4165808E3B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43351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D829FC-3870-F116-F936-5D24E1C81F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57ACD5B-541B-F366-39C9-5AB320416E2C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F463286-4F14-F0AB-CFE1-A0D81E919A1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1CC02EF-DF7B-2AA8-3534-792CEEBC810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7A924E-5DD6-4994-9362-74B23970DA4E}" type="datetimeFigureOut">
              <a:rPr lang="en-US" smtClean="0"/>
              <a:t>5/12/2023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371B55F-9F64-2743-411C-F2B5BDD2000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B08ECDC-4D88-B08F-B148-2A675BF8D00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0E4DE7-3C26-4412-B190-E4165808E3B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380663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344325-A651-B94A-B2BF-ACFF15E094E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53E068A-7001-F7ED-37AB-299E1EE4A2A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851D42F-1E0A-A36B-C76D-02DC57D1A3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7A924E-5DD6-4994-9362-74B23970DA4E}" type="datetimeFigureOut">
              <a:rPr lang="en-US" smtClean="0"/>
              <a:t>5/12/2023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8B68C4A-AD90-D574-1584-184BF24DFE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0C2A2EE-C550-9592-FB3C-0EC9CA20B3D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0E4DE7-3C26-4412-B190-E4165808E3B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9711894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ED4957E-8B4A-F5F0-1664-1446ADE0B46D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E3D28E0-693E-2171-906A-000E7209EA2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2A4892E-5302-A996-36AA-1583B79E2F5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7A924E-5DD6-4994-9362-74B23970DA4E}" type="datetimeFigureOut">
              <a:rPr lang="en-US" smtClean="0"/>
              <a:t>5/12/2023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D8884A3-53B7-079B-2848-4E2C83FFC0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59798A4-BEC8-4960-E297-60182E1A6F8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0E4DE7-3C26-4412-B190-E4165808E3B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0721393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4EA5DDE-18B5-640E-7DE0-EEF3CCCC069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A360F9A-CC9B-15EF-281D-FB15B550D87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48433D7-F471-DFA9-7540-B4DE7E2F646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47A924E-5DD6-4994-9362-74B23970DA4E}" type="datetimeFigureOut">
              <a:rPr lang="en-US" smtClean="0"/>
              <a:t>5/12/2023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C7F8BF6-EB7E-3A6C-290D-1A4160F3621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5B95844-7569-ECA7-5170-69088986938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20E4DE7-3C26-4412-B190-E4165808E3B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0757419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1.xml"/><Relationship Id="rId3" Type="http://schemas.openxmlformats.org/officeDocument/2006/relationships/slideLayout" Target="../slideLayouts/slideLayout2.xml"/><Relationship Id="rId7" Type="http://schemas.openxmlformats.org/officeDocument/2006/relationships/diagramQuickStyle" Target="../diagrams/quickStyle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6" Type="http://schemas.openxmlformats.org/officeDocument/2006/relationships/diagramLayout" Target="../diagrams/layout1.xml"/><Relationship Id="rId5" Type="http://schemas.openxmlformats.org/officeDocument/2006/relationships/diagramData" Target="../diagrams/data1.xml"/><Relationship Id="rId10" Type="http://schemas.openxmlformats.org/officeDocument/2006/relationships/image" Target="../media/image1.png"/><Relationship Id="rId4" Type="http://schemas.openxmlformats.org/officeDocument/2006/relationships/notesSlide" Target="../notesSlides/notesSlide1.xml"/><Relationship Id="rId9" Type="http://schemas.microsoft.com/office/2007/relationships/diagramDrawing" Target="../diagrams/drawing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ethnicity-facts-figures.service.gov.uk/workforce-and-business/workforce-diversity/police-workforce/latest#full-page-history" TargetMode="External"/><Relationship Id="rId2" Type="http://schemas.openxmlformats.org/officeDocument/2006/relationships/hyperlink" Target="https://watermark.silverchair.com/321578599.pdf?token=AQECAHi208BE49Ooan9kkhW_Ercy7Dm3ZL_9Cf3qfKAc485ysgAAAsEwggK9BgkqhkiG9w0BBwagggKuMIICqgIBADCCAqMGCSqGSIb3DQEHATAeBglghkgBZQMEAS4wEQQM9z7zM64yVYSYdWH2AgEQgIICdNsHFFoAeJBrJpiMimQTuCyvqBUJJStUNcwCt9wXPp-q8vMEYikwNgk8rVmLTWSAaSoSpt85gvTI2eLNDvlcJUT7lA_07uZ3-KCA1TDgakpKhMtSeRzNQcW-3qdPFJg9WvIIg8rwWsQ5hoAbNBZ09tn4x2V_tE4ds-MdmUL6P1UIJhmRzyLi1FrRDkqtuAg1XFzUtT0FULzagUtecsjuOaxC6jVRfRFOjBgasFDjGBtpxpxoQ_6WAj1CKevziAFkU8bYwMf_3wNi8a72tNwnZP387xCWr7iU-eooW-K5HrJ0J-_pWwQz-3fx4eJTzCTcgd7Szt3548Nriq6sFiX62J-it06RMH7T9lexfQK4R2bE8gmLr_-GrcESEYULJe1YcPuxYZl09_Di742OViD9F0LDq9VyDzwAFqOn3L7OM032l9bfryDZpheMdpQtyBjPFuE2o3aHz3PePdQy3QwD2caNRbIIq51l0DoDEe2RLAKqdzdtW51J-l2yuBetNQNzwlEbbkA0zjcJlCyX7x6M0Thmg6fNJ3OWAQpog0n3jg3YeksIaJobYfVR_DwGER3CBTSjU7hYKcUF59cr0SPNITrGQVeEH5OcoXSg1g7xFRqkhUJilJ7nL6IK6NgycQlnmUb6h5udwiLYmMe8LPCtJYZjQPlQ1MXiNTwa7xWH7ImHjtvBEnj7KVE_Cu_EPJQ5gWVJMUDcIkw6g1VnfW9bkHtGkeheVPDUQKaEqnzeC-XNJIrT9qTHnbj_h3gV8fVH2C1a-zVZZn5DtgoBJnKYdgBJP88RdL67X_5c_L81Zrjgf_WZhF52j-UsmNI-edQSr0fFSEA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northants.police.uk/police-forces/northamptonshire-police/areas/northamptonshire-force-content/about-us/about-us/our-mission-vision-and-values/code-of-ethics/standards-of-professional-behaviour/" TargetMode="External"/><Relationship Id="rId4" Type="http://schemas.openxmlformats.org/officeDocument/2006/relationships/hyperlink" Target="https://www.police.uk/pu/your-area/metropolitan-police-service/performance/workforce-diversity/" TargetMode="Externa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ncbi.nlm.nih.gov/pmc/articles/PMC8962281/" TargetMode="External"/><Relationship Id="rId7" Type="http://schemas.openxmlformats.org/officeDocument/2006/relationships/hyperlink" Target="https://www.legislation.gov.uk/uksi/2008/2864/schedule/made(Accessed" TargetMode="External"/><Relationship Id="rId2" Type="http://schemas.openxmlformats.org/officeDocument/2006/relationships/hyperlink" Target="https://news.npcc.police.uk/releases/police-action-plan-launched-aiming-to-address-race-disparities-affecting-black-people-and-change-a-legacy-of-distrust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graduate.auburn.edu/wp-content/uploads/2016/08/What-is-PROFESSIONALISM.pdf" TargetMode="External"/><Relationship Id="rId5" Type="http://schemas.openxmlformats.org/officeDocument/2006/relationships/hyperlink" Target="https://www.college.police.uk/article/new-training-opportunity-culture-change" TargetMode="External"/><Relationship Id="rId4" Type="http://schemas.openxmlformats.org/officeDocument/2006/relationships/hyperlink" Target="https://www.studocu.com/en-gb/document/university-of-the-west-of-scotland/introduction-to-policing/police-culture/26329011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086E7F-CE5C-AE6A-AFC6-787644886808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sz="1800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Cop culture, Diversity and professionalism in the police</a:t>
            </a:r>
            <a:br>
              <a:rPr lang="en-US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</a:b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A7F4574-9190-02D6-547F-438C9E424D98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/>
              <a:t>Module Code: BMCJ7002 </a:t>
            </a:r>
          </a:p>
          <a:p>
            <a:r>
              <a:rPr lang="en-US" dirty="0"/>
              <a:t>Anna Lewis (1905097) 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2481577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821FEC-D419-4A18-CA46-F68F68DA100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Introduction</a:t>
            </a:r>
          </a:p>
        </p:txBody>
      </p:sp>
      <p:graphicFrame>
        <p:nvGraphicFramePr>
          <p:cNvPr id="6" name="Content Placeholder 2">
            <a:extLst>
              <a:ext uri="{FF2B5EF4-FFF2-40B4-BE49-F238E27FC236}">
                <a16:creationId xmlns:a16="http://schemas.microsoft.com/office/drawing/2014/main" id="{0C7661F5-8BDB-51BF-A7F2-C31ACF06CDD3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5582A05A-62E2-9499-100F-8230EF91DA2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10617740" y="5604754"/>
            <a:ext cx="637162" cy="6371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158077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7696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74B799-FC42-540C-1F96-62AE8F9BFAA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Diversity and diversity within the police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A5BCC94-CB27-00B4-5886-1FF06A07EC7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690688"/>
            <a:ext cx="10515600" cy="4351338"/>
          </a:xfrm>
        </p:spPr>
        <p:txBody>
          <a:bodyPr>
            <a:normAutofit fontScale="92500" lnSpcReduction="20000"/>
          </a:bodyPr>
          <a:lstStyle/>
          <a:p>
            <a:r>
              <a:rPr lang="en-GB" dirty="0"/>
              <a:t>Big issue in modern day era (Melidoro, 2021)</a:t>
            </a:r>
          </a:p>
          <a:p>
            <a:r>
              <a:rPr lang="en-GB" dirty="0"/>
              <a:t>Diversity is defined as: the practice or quality of including or involving people from a range of different social and ethnic backgrounds and of different genders, sexual orientation etc (</a:t>
            </a:r>
            <a:r>
              <a:rPr lang="en-GB" dirty="0" err="1"/>
              <a:t>Radiol</a:t>
            </a:r>
            <a:r>
              <a:rPr lang="en-GB" dirty="0"/>
              <a:t>, 2022) </a:t>
            </a:r>
          </a:p>
          <a:p>
            <a:r>
              <a:rPr lang="en-GB" dirty="0"/>
              <a:t> Shortfall of diversity in police forces </a:t>
            </a:r>
          </a:p>
          <a:p>
            <a:r>
              <a:rPr lang="en-GB" dirty="0"/>
              <a:t>March 2019 93.1% of officers are of white ethnicity 2.9% were of Asian ethnicity, 2.1% from mixed ethnicities, 1.2 from black ethnicity and 0.7% from other ethnic groups. (Home Office, 2020)</a:t>
            </a:r>
          </a:p>
          <a:p>
            <a:r>
              <a:rPr lang="en-GB" dirty="0"/>
              <a:t>Strongly demonstrates a significant shortfall of officers from different ethnic groups. </a:t>
            </a:r>
          </a:p>
          <a:p>
            <a:r>
              <a:rPr lang="en-GB" dirty="0"/>
              <a:t>  it is also demonstrated that the metropolitan police have a low population of officers from a non white ethnicities are significantly low. (</a:t>
            </a:r>
            <a:r>
              <a:rPr lang="en-GB" dirty="0" err="1"/>
              <a:t>Police.uk,2023</a:t>
            </a:r>
            <a:r>
              <a:rPr lang="en-GB" dirty="0"/>
              <a:t>) </a:t>
            </a:r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BD33833D-6DBE-D01D-8450-E0DC2487CB2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0812294" y="5883141"/>
            <a:ext cx="692285" cy="6922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432983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87573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A88A85-C2CC-1AA6-68E1-72ED5B658E3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Diversity and diversity within the police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9B9F387-A174-CF7F-A351-6628A5A9D55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algn="ctr"/>
            <a:r>
              <a:rPr lang="en-GB" dirty="0"/>
              <a:t>Code of ethics identify diversity should be used as a police officer (Northamptonshire police, 2023) </a:t>
            </a:r>
          </a:p>
          <a:p>
            <a:pPr algn="ctr"/>
            <a:r>
              <a:rPr lang="en-GB" dirty="0"/>
              <a:t> black people 9 times more likely to be stop and searched in comparison to white people (National police chiefs council, 2022) </a:t>
            </a:r>
          </a:p>
          <a:p>
            <a:pPr algn="ctr"/>
            <a:r>
              <a:rPr lang="en-GB" dirty="0"/>
              <a:t>Strongly shows there is a lack of diversity</a:t>
            </a:r>
          </a:p>
          <a:p>
            <a:endParaRPr lang="en-GB" dirty="0"/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7D021936-97C1-5D14-1EF9-05CA47FFE63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0705289" y="5612759"/>
            <a:ext cx="869004" cy="8690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211462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1474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07FCC4-6946-412F-9460-306316EC457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Cop culture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B702A57-A030-F65A-CA58-60F57CB1383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46708" y="1882490"/>
            <a:ext cx="10515600" cy="4351338"/>
          </a:xfrm>
        </p:spPr>
        <p:txBody>
          <a:bodyPr>
            <a:normAutofit/>
          </a:bodyPr>
          <a:lstStyle/>
          <a:p>
            <a:r>
              <a:rPr lang="en-GB" dirty="0"/>
              <a:t> cop culture is commonly known as police culture. Cop culture is complex networks of values, beliefs attitudes influenced and shared between police officers. (University of west Scotland, 2020)</a:t>
            </a:r>
          </a:p>
          <a:p>
            <a:r>
              <a:rPr lang="en-US" dirty="0"/>
              <a:t>there have been cases in recent months on officers being convicted due to acts of wrongdoing (Marsh, 2021).  </a:t>
            </a:r>
          </a:p>
          <a:p>
            <a:r>
              <a:rPr lang="en-US" dirty="0"/>
              <a:t>Case of Stephen Lawrence</a:t>
            </a:r>
          </a:p>
          <a:p>
            <a:r>
              <a:rPr lang="en-US" dirty="0"/>
              <a:t>This case strongly shown institutional racism</a:t>
            </a:r>
          </a:p>
          <a:p>
            <a:r>
              <a:rPr lang="en-US" dirty="0"/>
              <a:t>Therefore, strongly suggest racism is a part of the cop culture</a:t>
            </a:r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CA3F8CA7-D423-5FAE-20C4-ACE1DFBB7C8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0721482" y="5943600"/>
            <a:ext cx="595028" cy="5950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639242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077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D2741D-15F7-5B1B-D5C1-2DFE26A4E56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Professionalism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40DBF25-8B20-C575-9A46-819D26CD626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690688"/>
            <a:ext cx="10515600" cy="4351338"/>
          </a:xfrm>
        </p:spPr>
        <p:txBody>
          <a:bodyPr/>
          <a:lstStyle/>
          <a:p>
            <a:r>
              <a:rPr lang="en-GB" dirty="0"/>
              <a:t>A conduct, aims and qualities that characterise or mark a profession or a professional person (</a:t>
            </a:r>
            <a:r>
              <a:rPr lang="en-GB" dirty="0" err="1"/>
              <a:t>porcupile</a:t>
            </a:r>
            <a:r>
              <a:rPr lang="en-GB" dirty="0"/>
              <a:t>, 2015) </a:t>
            </a:r>
          </a:p>
          <a:p>
            <a:r>
              <a:rPr lang="en-GB" dirty="0"/>
              <a:t>in the uk there is a code ethics which police are required to follow. </a:t>
            </a:r>
          </a:p>
          <a:p>
            <a:r>
              <a:rPr lang="en-GB" dirty="0"/>
              <a:t>The police (conduct) regulations 2008 act</a:t>
            </a:r>
          </a:p>
          <a:p>
            <a:r>
              <a:rPr lang="en-GB" dirty="0"/>
              <a:t>The Sarah </a:t>
            </a:r>
            <a:r>
              <a:rPr lang="en-GB" dirty="0" err="1"/>
              <a:t>evarad</a:t>
            </a:r>
            <a:r>
              <a:rPr lang="en-GB" dirty="0"/>
              <a:t> case with the officer as the perpetrator</a:t>
            </a:r>
            <a:endParaRPr lang="en-US" dirty="0"/>
          </a:p>
          <a:p>
            <a:r>
              <a:rPr lang="en-GB" dirty="0"/>
              <a:t>This case strongly shows there was a breach of the standards of professionalism </a:t>
            </a:r>
            <a:endParaRPr lang="en-US" dirty="0"/>
          </a:p>
          <a:p>
            <a:r>
              <a:rPr lang="en-GB" dirty="0"/>
              <a:t>This case also strongly suggests a lack of diversity </a:t>
            </a:r>
            <a:endParaRPr lang="en-US" dirty="0"/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CE238E92-3CDF-23C5-09B7-1912ADEA4BF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0170268" y="5437290"/>
            <a:ext cx="757136" cy="7571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177144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8019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AA18B0-0581-733E-EB61-7C288C75CB1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Conclusion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F3CF3E8-69CE-A6B8-7665-0CC8AB0C3B0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Lack of diversity </a:t>
            </a:r>
          </a:p>
          <a:p>
            <a:r>
              <a:rPr lang="en-GB" dirty="0"/>
              <a:t>Cop culture and diversity are intertwined </a:t>
            </a:r>
          </a:p>
          <a:p>
            <a:r>
              <a:rPr lang="en-GB" dirty="0"/>
              <a:t>The Stephen Lawrence case shows lack of diversity </a:t>
            </a:r>
          </a:p>
          <a:p>
            <a:r>
              <a:rPr lang="en-GB" dirty="0"/>
              <a:t>The Sarah </a:t>
            </a:r>
            <a:r>
              <a:rPr lang="en-GB" dirty="0" err="1"/>
              <a:t>everade</a:t>
            </a:r>
            <a:r>
              <a:rPr lang="en-GB" dirty="0"/>
              <a:t> case shows lack of professionalism and diversity </a:t>
            </a:r>
          </a:p>
          <a:p>
            <a:r>
              <a:rPr lang="en-GB" dirty="0"/>
              <a:t>However, does not suggest all forces lack in the above. </a:t>
            </a:r>
            <a:endParaRPr lang="en-US" dirty="0"/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2146403C-8CEC-9DBB-4E37-9B2CC4BFE09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0355094" y="5567464"/>
            <a:ext cx="815502" cy="8155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139412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6255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6D9B9FE-14CB-6A1E-4C7E-5BB561DA3DF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Reference list 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F13882-4384-CDED-EE12-E5E571F47BB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 fontScale="92500"/>
          </a:bodyPr>
          <a:lstStyle/>
          <a:p>
            <a:r>
              <a:rPr lang="en-GB" sz="2400" dirty="0">
                <a:hlinkClick r:id="rId2"/>
              </a:rPr>
              <a:t>321578599.pdf (silverchair.com)</a:t>
            </a:r>
            <a:r>
              <a:rPr lang="en-GB" sz="2400" dirty="0"/>
              <a:t> – </a:t>
            </a:r>
            <a:r>
              <a:rPr lang="en-GB" sz="2400" dirty="0" err="1"/>
              <a:t>melidoro</a:t>
            </a:r>
            <a:r>
              <a:rPr lang="en-GB" sz="2400" dirty="0"/>
              <a:t> 2021</a:t>
            </a:r>
          </a:p>
          <a:p>
            <a:r>
              <a:rPr lang="en-GB" sz="2400" dirty="0"/>
              <a:t>Home Office (2020) </a:t>
            </a:r>
            <a:r>
              <a:rPr lang="en-GB" sz="2400" i="1" dirty="0"/>
              <a:t>Police Workforce. </a:t>
            </a:r>
            <a:r>
              <a:rPr lang="en-GB" sz="2400" dirty="0"/>
              <a:t>Available at: </a:t>
            </a:r>
            <a:r>
              <a:rPr lang="en-GB" sz="2400" dirty="0">
                <a:hlinkClick r:id="rId3"/>
              </a:rPr>
              <a:t>Police workforce - GOV.UK Ethnicity facts and figures (ethnicity-facts-figures.service.gov.uk)</a:t>
            </a:r>
            <a:r>
              <a:rPr lang="en-GB" sz="2400" dirty="0"/>
              <a:t> (Accessed: 8</a:t>
            </a:r>
            <a:r>
              <a:rPr lang="en-GB" sz="2400" baseline="30000" dirty="0"/>
              <a:t>th</a:t>
            </a:r>
            <a:r>
              <a:rPr lang="en-GB" sz="2400" dirty="0"/>
              <a:t> of May 2023)</a:t>
            </a:r>
          </a:p>
          <a:p>
            <a:r>
              <a:rPr lang="en-GB" sz="2400" dirty="0"/>
              <a:t>Police.uk (2023) </a:t>
            </a:r>
            <a:r>
              <a:rPr lang="en-GB" sz="2400" i="1" dirty="0"/>
              <a:t>Workforce diversity in Metropolitan Police Service. </a:t>
            </a:r>
            <a:r>
              <a:rPr lang="en-GB" sz="2400" dirty="0"/>
              <a:t>Available at: </a:t>
            </a:r>
            <a:r>
              <a:rPr lang="en-GB" sz="2400" dirty="0">
                <a:hlinkClick r:id="rId4"/>
              </a:rPr>
              <a:t>https://www.police.uk/pu/your-area/metropolitan-police-service/performance/workforce-diversity/</a:t>
            </a:r>
            <a:r>
              <a:rPr lang="en-GB" sz="2400" dirty="0"/>
              <a:t> (Accessed: 8</a:t>
            </a:r>
            <a:r>
              <a:rPr lang="en-GB" sz="2400" baseline="30000" dirty="0"/>
              <a:t>th</a:t>
            </a:r>
            <a:r>
              <a:rPr lang="en-GB" sz="2400" dirty="0"/>
              <a:t> May 2023)</a:t>
            </a:r>
          </a:p>
          <a:p>
            <a:r>
              <a:rPr lang="en-GB" sz="2400" dirty="0"/>
              <a:t>Northamptonshire police (2023) </a:t>
            </a:r>
            <a:r>
              <a:rPr lang="en-GB" sz="2400" i="1" dirty="0"/>
              <a:t>Code of Ethics. </a:t>
            </a:r>
            <a:r>
              <a:rPr lang="en-GB" sz="2400" dirty="0"/>
              <a:t>Available at: </a:t>
            </a:r>
            <a:r>
              <a:rPr lang="en-GB" sz="2400" dirty="0">
                <a:hlinkClick r:id="rId5"/>
              </a:rPr>
              <a:t>https://www.northants.police.uk/police-forces/northamptonshire-police/areas/northamptonshire-force-content/about-us/about-us/our-mission-vision-and-values/code-of-ethics/standards-of-professional-behaviour/</a:t>
            </a:r>
            <a:r>
              <a:rPr lang="en-GB" sz="2400" dirty="0"/>
              <a:t> (Accessed: 10</a:t>
            </a:r>
            <a:r>
              <a:rPr lang="en-GB" sz="2400" baseline="30000" dirty="0"/>
              <a:t>TH</a:t>
            </a:r>
            <a:r>
              <a:rPr lang="en-GB" sz="2400" dirty="0"/>
              <a:t> May 2023)</a:t>
            </a:r>
          </a:p>
          <a:p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192902327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91E266B-BCC7-E0D7-A9E8-F9BD2295BFF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 fontScale="85000" lnSpcReduction="10000"/>
          </a:bodyPr>
          <a:lstStyle/>
          <a:p>
            <a:r>
              <a:rPr lang="en-GB" sz="2000" dirty="0"/>
              <a:t>National police chiefs council (2022)</a:t>
            </a:r>
            <a:r>
              <a:rPr lang="en-GB" sz="2000" i="1" dirty="0"/>
              <a:t>Police action plan released to address race disparities affecting black people, changing a legacy of distrust. Available at: </a:t>
            </a:r>
            <a:r>
              <a:rPr lang="en-GB" sz="2000" dirty="0">
                <a:hlinkClick r:id="rId2"/>
              </a:rPr>
              <a:t>https://news.npcc.police.uk/releases/police-action-plan-launched-aiming-to-address-race-disparities-affecting-black-people-and-change-a-legacy-of-distrust</a:t>
            </a:r>
            <a:r>
              <a:rPr lang="en-GB" sz="2000" dirty="0"/>
              <a:t> (Accessed: 10</a:t>
            </a:r>
            <a:r>
              <a:rPr lang="en-GB" sz="2000" baseline="30000" dirty="0"/>
              <a:t>th</a:t>
            </a:r>
            <a:r>
              <a:rPr lang="en-GB" sz="2000" dirty="0"/>
              <a:t> May 2023)</a:t>
            </a:r>
          </a:p>
          <a:p>
            <a:r>
              <a:rPr lang="en-GB" sz="2000" dirty="0" err="1"/>
              <a:t>Servaes</a:t>
            </a:r>
            <a:r>
              <a:rPr lang="en-GB" sz="2000" dirty="0"/>
              <a:t>, S. et al. (2022) ‘What is Diversity?’, </a:t>
            </a:r>
            <a:r>
              <a:rPr lang="en-GB" sz="2000" i="1" dirty="0"/>
              <a:t>Springer Nature- </a:t>
            </a:r>
            <a:r>
              <a:rPr lang="en-GB" sz="2000" i="1" dirty="0" err="1"/>
              <a:t>Pmc</a:t>
            </a:r>
            <a:r>
              <a:rPr lang="en-GB" sz="2000" i="1" dirty="0"/>
              <a:t> Covid-19 Collection, </a:t>
            </a:r>
            <a:r>
              <a:rPr lang="en-GB" sz="2000" dirty="0"/>
              <a:t>52(9), pp. 1708-1710. Available at: </a:t>
            </a:r>
            <a:r>
              <a:rPr lang="en-US" sz="2000" dirty="0">
                <a:hlinkClick r:id="rId3"/>
              </a:rPr>
              <a:t>https://www.ncbi.nlm.nih.gov/pmc/articles/PMC8962281/</a:t>
            </a:r>
            <a:r>
              <a:rPr lang="en-GB" sz="2000" dirty="0"/>
              <a:t> (Accessed:10</a:t>
            </a:r>
            <a:r>
              <a:rPr lang="en-GB" sz="2000" baseline="30000" dirty="0"/>
              <a:t>th</a:t>
            </a:r>
            <a:r>
              <a:rPr lang="en-GB" sz="2000" dirty="0"/>
              <a:t> May 2023)</a:t>
            </a:r>
          </a:p>
          <a:p>
            <a:r>
              <a:rPr lang="en-GB" sz="2000" dirty="0"/>
              <a:t>University of the west of Scotland (2020) </a:t>
            </a:r>
            <a:r>
              <a:rPr lang="en-GB" sz="2000" i="1" dirty="0"/>
              <a:t>Police Culture. </a:t>
            </a:r>
            <a:r>
              <a:rPr lang="en-GB" sz="2000" dirty="0"/>
              <a:t>Available at: </a:t>
            </a:r>
            <a:r>
              <a:rPr lang="en-GB" sz="2000" dirty="0">
                <a:hlinkClick r:id="rId4"/>
              </a:rPr>
              <a:t>https://www.studocu.com/en-gb/document/university-of-the-west-of-scotland/introduction-to-policing/police-culture/26329011#</a:t>
            </a:r>
            <a:r>
              <a:rPr lang="en-GB" sz="2000" dirty="0"/>
              <a:t> (Accessed: 10</a:t>
            </a:r>
            <a:r>
              <a:rPr lang="en-GB" sz="2000" baseline="30000" dirty="0"/>
              <a:t>th</a:t>
            </a:r>
            <a:r>
              <a:rPr lang="en-GB" sz="2000" dirty="0"/>
              <a:t> May 2023)</a:t>
            </a:r>
          </a:p>
          <a:p>
            <a:r>
              <a:rPr lang="en-US" sz="2000" dirty="0"/>
              <a:t>Marsh, A. (2021) </a:t>
            </a:r>
            <a:r>
              <a:rPr lang="en-US" sz="2000" i="1" dirty="0"/>
              <a:t>New training and opportunity for culture change in policing. </a:t>
            </a:r>
            <a:r>
              <a:rPr lang="en-US" sz="2000" dirty="0"/>
              <a:t>Available at: </a:t>
            </a:r>
            <a:r>
              <a:rPr lang="en-US" sz="2000" dirty="0">
                <a:hlinkClick r:id="rId5"/>
              </a:rPr>
              <a:t>https://www.college.police.uk/article/new-training-opportunity-culture-change</a:t>
            </a:r>
            <a:r>
              <a:rPr lang="en-US" sz="2000" dirty="0"/>
              <a:t> (Accessed: 10</a:t>
            </a:r>
            <a:r>
              <a:rPr lang="en-US" sz="2000" baseline="30000" dirty="0"/>
              <a:t>th</a:t>
            </a:r>
            <a:r>
              <a:rPr lang="en-US" sz="2000" dirty="0"/>
              <a:t> May 2023) </a:t>
            </a:r>
            <a:endParaRPr lang="en-GB" sz="2000" dirty="0"/>
          </a:p>
          <a:p>
            <a:r>
              <a:rPr lang="en-GB" sz="2000" dirty="0" err="1"/>
              <a:t>Porcupile</a:t>
            </a:r>
            <a:r>
              <a:rPr lang="en-GB" sz="2000" dirty="0"/>
              <a:t>, D. (2015) </a:t>
            </a:r>
            <a:r>
              <a:rPr lang="en-GB" sz="2000" i="1" dirty="0"/>
              <a:t>What is Professionalism? What does Professionalism mean to you?. </a:t>
            </a:r>
            <a:r>
              <a:rPr lang="en-GB" sz="2000" dirty="0"/>
              <a:t>Available at: </a:t>
            </a:r>
            <a:r>
              <a:rPr lang="en-GB" sz="2000" dirty="0">
                <a:hlinkClick r:id="rId6"/>
              </a:rPr>
              <a:t>http://graduate.auburn.edu/wp-content/uploads/2016/08/What-is-PROFESSIONALISM.pdf</a:t>
            </a:r>
            <a:r>
              <a:rPr lang="en-GB" sz="2000" dirty="0"/>
              <a:t> (Accessed: 10</a:t>
            </a:r>
            <a:r>
              <a:rPr lang="en-GB" sz="2000" baseline="30000" dirty="0"/>
              <a:t>th</a:t>
            </a:r>
            <a:r>
              <a:rPr lang="en-GB" sz="2000" dirty="0"/>
              <a:t> May 2023) </a:t>
            </a:r>
          </a:p>
          <a:p>
            <a:r>
              <a:rPr lang="en-US" sz="2000" i="1" dirty="0"/>
              <a:t>Police (Conduct) Regulation Act 2008. </a:t>
            </a:r>
            <a:r>
              <a:rPr lang="en-US" sz="2000" dirty="0"/>
              <a:t>Available at: </a:t>
            </a:r>
            <a:r>
              <a:rPr lang="en-US" sz="2000" dirty="0">
                <a:hlinkClick r:id="rId7"/>
              </a:rPr>
              <a:t>https://www.legislation.gov.uk/uksi/2008/2864/schedule/made(Accessed</a:t>
            </a:r>
            <a:r>
              <a:rPr lang="en-US" sz="2000" dirty="0"/>
              <a:t>: 10</a:t>
            </a:r>
            <a:r>
              <a:rPr lang="en-US" sz="2000" baseline="30000" dirty="0"/>
              <a:t>th</a:t>
            </a:r>
            <a:r>
              <a:rPr lang="en-US" sz="2000" dirty="0"/>
              <a:t> May 2023)</a:t>
            </a:r>
          </a:p>
        </p:txBody>
      </p:sp>
    </p:spTree>
    <p:extLst>
      <p:ext uri="{BB962C8B-B14F-4D97-AF65-F5344CB8AC3E}">
        <p14:creationId xmlns:p14="http://schemas.microsoft.com/office/powerpoint/2010/main" val="257027710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D3B00B9D084464B970E6F5A4ABBB667" ma:contentTypeVersion="13" ma:contentTypeDescription="Create a new document." ma:contentTypeScope="" ma:versionID="628168968e1fe1101c13a4153b738e52">
  <xsd:schema xmlns:xsd="http://www.w3.org/2001/XMLSchema" xmlns:xs="http://www.w3.org/2001/XMLSchema" xmlns:p="http://schemas.microsoft.com/office/2006/metadata/properties" xmlns:ns3="46b8f10f-f56e-4e87-af4a-2384ac144562" xmlns:ns4="921765a0-fcf6-47d1-8ac4-5d670786d758" targetNamespace="http://schemas.microsoft.com/office/2006/metadata/properties" ma:root="true" ma:fieldsID="7d842e4f71a15192ff6337ad4c267030" ns3:_="" ns4:_="">
    <xsd:import namespace="46b8f10f-f56e-4e87-af4a-2384ac144562"/>
    <xsd:import namespace="921765a0-fcf6-47d1-8ac4-5d670786d758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KeyPoints" minOccurs="0"/>
                <xsd:element ref="ns3:MediaServiceKeyPoints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AutoTags" minOccurs="0"/>
                <xsd:element ref="ns3:MediaServiceOCR" minOccurs="0"/>
                <xsd:element ref="ns3:MediaServiceGenerationTime" minOccurs="0"/>
                <xsd:element ref="ns3:MediaServiceEventHashCode" minOccurs="0"/>
                <xsd:element ref="ns3:MediaServiceSearchProperties" minOccurs="0"/>
                <xsd:element ref="ns3:_activity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6b8f10f-f56e-4e87-af4a-2384ac144562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5" nillable="true" ma:displayName="Tags" ma:internalName="MediaServiceAutoTags" ma:readOnly="true">
      <xsd:simpleType>
        <xsd:restriction base="dms:Text"/>
      </xsd:simpleType>
    </xsd:element>
    <xsd:element name="MediaServiceOCR" ma:index="16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7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8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SearchProperties" ma:index="19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_activity" ma:index="20" nillable="true" ma:displayName="_activity" ma:hidden="true" ma:internalName="_activity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21765a0-fcf6-47d1-8ac4-5d670786d758" elementFormDefault="qualified">
    <xsd:import namespace="http://schemas.microsoft.com/office/2006/documentManagement/types"/>
    <xsd:import namespace="http://schemas.microsoft.com/office/infopath/2007/PartnerControls"/>
    <xsd:element name="SharedWithUsers" ma:index="12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3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4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46b8f10f-f56e-4e87-af4a-2384ac144562" xsi:nil="true"/>
  </documentManagement>
</p:properties>
</file>

<file path=customXml/itemProps1.xml><?xml version="1.0" encoding="utf-8"?>
<ds:datastoreItem xmlns:ds="http://schemas.openxmlformats.org/officeDocument/2006/customXml" ds:itemID="{B8874AE4-1224-4A76-98A5-36084E05683C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88A8827C-0B7F-4167-BB73-6F69DAFC1FAB}">
  <ds:schemaRefs>
    <ds:schemaRef ds:uri="http://schemas.microsoft.com/office/2006/metadata/contentType"/>
    <ds:schemaRef ds:uri="http://schemas.microsoft.com/office/2006/metadata/properties/metaAttributes"/>
    <ds:schemaRef ds:uri="http://www.w3.org/2000/xmlns/"/>
    <ds:schemaRef ds:uri="http://www.w3.org/2001/XMLSchema"/>
    <ds:schemaRef ds:uri="46b8f10f-f56e-4e87-af4a-2384ac144562"/>
    <ds:schemaRef ds:uri="921765a0-fcf6-47d1-8ac4-5d670786d758"/>
    <ds:schemaRef ds:uri="http://schemas.microsoft.com/office/2006/metadata/properties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4E7AECD6-65E6-4FA5-91D1-C891A11D380D}">
  <ds:schemaRefs>
    <ds:schemaRef ds:uri="http://purl.org/dc/terms/"/>
    <ds:schemaRef ds:uri="http://schemas.openxmlformats.org/package/2006/metadata/core-properties"/>
    <ds:schemaRef ds:uri="http://purl.org/dc/dcmitype/"/>
    <ds:schemaRef ds:uri="46b8f10f-f56e-4e87-af4a-2384ac144562"/>
    <ds:schemaRef ds:uri="http://schemas.microsoft.com/office/2006/documentManagement/types"/>
    <ds:schemaRef ds:uri="http://purl.org/dc/elements/1.1/"/>
    <ds:schemaRef ds:uri="http://schemas.microsoft.com/office/2006/metadata/properties"/>
    <ds:schemaRef ds:uri="http://schemas.microsoft.com/office/infopath/2007/PartnerControls"/>
    <ds:schemaRef ds:uri="921765a0-fcf6-47d1-8ac4-5d670786d758"/>
    <ds:schemaRef ds:uri="http://www.w3.org/XML/1998/namespac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111</TotalTime>
  <Words>860</Words>
  <Application>Microsoft Office PowerPoint</Application>
  <PresentationFormat>Widescreen</PresentationFormat>
  <Paragraphs>61</Paragraphs>
  <Slides>9</Slides>
  <Notes>6</Notes>
  <HiddenSlides>0</HiddenSlides>
  <MMClips>6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4" baseType="lpstr">
      <vt:lpstr>Arial</vt:lpstr>
      <vt:lpstr>Calibri</vt:lpstr>
      <vt:lpstr>Calibri Light</vt:lpstr>
      <vt:lpstr>Times New Roman</vt:lpstr>
      <vt:lpstr>Office Theme</vt:lpstr>
      <vt:lpstr>Cop culture, Diversity and professionalism in the police </vt:lpstr>
      <vt:lpstr>Introduction</vt:lpstr>
      <vt:lpstr>Diversity and diversity within the police</vt:lpstr>
      <vt:lpstr>Diversity and diversity within the police</vt:lpstr>
      <vt:lpstr>Cop culture</vt:lpstr>
      <vt:lpstr>Professionalism </vt:lpstr>
      <vt:lpstr>Conclusion</vt:lpstr>
      <vt:lpstr>Reference list 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Cop culture, Diversity and professionalism in the police </dc:title>
  <dc:creator>Anna De-Gruchy (1905097)</dc:creator>
  <cp:lastModifiedBy>Anna De-Gruchy (1905097)</cp:lastModifiedBy>
  <cp:revision>3</cp:revision>
  <dcterms:created xsi:type="dcterms:W3CDTF">2023-03-24T09:47:38Z</dcterms:created>
  <dcterms:modified xsi:type="dcterms:W3CDTF">2023-05-12T08:15:51Z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0x010100AD3B00B9D084464B970E6F5A4ABBB667</vt:lpwstr>
  </property>
</Properties>
</file>