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3" r:id="rId4"/>
  </p:sldMasterIdLst>
  <p:notesMasterIdLst>
    <p:notesMasterId r:id="rId13"/>
  </p:notesMasterIdLst>
  <p:sldIdLst>
    <p:sldId id="401" r:id="rId5"/>
    <p:sldId id="403" r:id="rId6"/>
    <p:sldId id="402" r:id="rId7"/>
    <p:sldId id="411" r:id="rId8"/>
    <p:sldId id="412" r:id="rId9"/>
    <p:sldId id="413" r:id="rId10"/>
    <p:sldId id="414" r:id="rId11"/>
    <p:sldId id="41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72" userDrawn="1">
          <p15:clr>
            <a:srgbClr val="A4A3A4"/>
          </p15:clr>
        </p15:guide>
        <p15:guide id="3" pos="7008" userDrawn="1">
          <p15:clr>
            <a:srgbClr val="A4A3A4"/>
          </p15:clr>
        </p15:guide>
        <p15:guide id="4" orient="horz" pos="1824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6208" autoAdjust="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>
        <p:guide orient="horz" pos="2160"/>
        <p:guide pos="672"/>
        <p:guide pos="7008"/>
        <p:guide orient="horz" pos="182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FA0EBE-7FEA-47B2-BDBE-9136A447F51F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4B03ECD-AEA9-4A81-AC1D-E242CF751168}">
      <dgm:prSet custT="1"/>
      <dgm:spPr/>
      <dgm:t>
        <a:bodyPr/>
        <a:lstStyle/>
        <a:p>
          <a:r>
            <a:rPr lang="en-US" sz="2800" i="1" u="sng" dirty="0"/>
            <a:t>Nature- </a:t>
          </a:r>
          <a:r>
            <a:rPr lang="en-US" sz="3700" dirty="0"/>
            <a:t> </a:t>
          </a:r>
        </a:p>
      </dgm:t>
    </dgm:pt>
    <dgm:pt modelId="{C41B0978-9147-4145-9CED-ECF52BF9C2AB}" type="parTrans" cxnId="{595054CB-E7E2-4BF1-B4B7-41CCFFA52E6F}">
      <dgm:prSet/>
      <dgm:spPr/>
      <dgm:t>
        <a:bodyPr/>
        <a:lstStyle/>
        <a:p>
          <a:endParaRPr lang="en-US"/>
        </a:p>
      </dgm:t>
    </dgm:pt>
    <dgm:pt modelId="{00066546-6280-49F1-90DA-60403BA4B6C2}" type="sibTrans" cxnId="{595054CB-E7E2-4BF1-B4B7-41CCFFA52E6F}">
      <dgm:prSet/>
      <dgm:spPr/>
      <dgm:t>
        <a:bodyPr/>
        <a:lstStyle/>
        <a:p>
          <a:endParaRPr lang="en-US"/>
        </a:p>
      </dgm:t>
    </dgm:pt>
    <dgm:pt modelId="{26187952-39DE-4C94-B3B4-B8892B11A839}">
      <dgm:prSet custT="1"/>
      <dgm:spPr/>
      <dgm:t>
        <a:bodyPr/>
        <a:lstStyle/>
        <a:p>
          <a:r>
            <a:rPr lang="en-US" sz="2400" dirty="0"/>
            <a:t>low job satisfaction, there are continued problems with recruitment and retention (</a:t>
          </a:r>
          <a:r>
            <a:rPr lang="en-GB" sz="2400" dirty="0" err="1"/>
            <a:t>Bimpong</a:t>
          </a:r>
          <a:r>
            <a:rPr lang="en-GB" sz="2400" dirty="0"/>
            <a:t> et al., 2020)</a:t>
          </a:r>
          <a:r>
            <a:rPr lang="en-US" sz="2400" dirty="0"/>
            <a:t>. </a:t>
          </a:r>
        </a:p>
      </dgm:t>
    </dgm:pt>
    <dgm:pt modelId="{F893482F-8B87-4608-833D-6D80554E9B6C}" type="parTrans" cxnId="{F8664C60-B755-44C8-86C7-061BDEFA5588}">
      <dgm:prSet/>
      <dgm:spPr/>
      <dgm:t>
        <a:bodyPr/>
        <a:lstStyle/>
        <a:p>
          <a:endParaRPr lang="en-US"/>
        </a:p>
      </dgm:t>
    </dgm:pt>
    <dgm:pt modelId="{1C286C1E-8C3D-45E9-A59B-801C66C21AC5}" type="sibTrans" cxnId="{F8664C60-B755-44C8-86C7-061BDEFA5588}">
      <dgm:prSet/>
      <dgm:spPr/>
      <dgm:t>
        <a:bodyPr/>
        <a:lstStyle/>
        <a:p>
          <a:endParaRPr lang="en-US"/>
        </a:p>
      </dgm:t>
    </dgm:pt>
    <dgm:pt modelId="{886C9CD6-FC1E-48C0-B6B0-793D2A773DC4}">
      <dgm:prSet custT="1"/>
      <dgm:spPr/>
      <dgm:t>
        <a:bodyPr/>
        <a:lstStyle/>
        <a:p>
          <a:r>
            <a:rPr lang="en-US" sz="2800" i="1" u="sng" dirty="0"/>
            <a:t>Impact-</a:t>
          </a:r>
          <a:r>
            <a:rPr lang="en-US" sz="3700" dirty="0"/>
            <a:t> </a:t>
          </a:r>
        </a:p>
      </dgm:t>
    </dgm:pt>
    <dgm:pt modelId="{9D79780C-723F-439E-828B-28ED3F2B25E4}" type="parTrans" cxnId="{DE80821F-42B2-4DA3-8D7E-D95DBCE62B5C}">
      <dgm:prSet/>
      <dgm:spPr/>
      <dgm:t>
        <a:bodyPr/>
        <a:lstStyle/>
        <a:p>
          <a:endParaRPr lang="en-US"/>
        </a:p>
      </dgm:t>
    </dgm:pt>
    <dgm:pt modelId="{680F3387-966C-4264-AEA8-6371BE9D5153}" type="sibTrans" cxnId="{DE80821F-42B2-4DA3-8D7E-D95DBCE62B5C}">
      <dgm:prSet/>
      <dgm:spPr/>
      <dgm:t>
        <a:bodyPr/>
        <a:lstStyle/>
        <a:p>
          <a:endParaRPr lang="en-US"/>
        </a:p>
      </dgm:t>
    </dgm:pt>
    <dgm:pt modelId="{EE255711-A534-4F0F-BBD2-8FA3825719B0}">
      <dgm:prSet custT="1"/>
      <dgm:spPr/>
      <dgm:t>
        <a:bodyPr/>
        <a:lstStyle/>
        <a:p>
          <a:r>
            <a:rPr lang="en-US" sz="2400" dirty="0"/>
            <a:t>To strengthen workforce planning, an amendment to the health and care bill should be adopted. </a:t>
          </a:r>
        </a:p>
      </dgm:t>
    </dgm:pt>
    <dgm:pt modelId="{29E27E94-598C-4BE1-B171-9FE55F198878}" type="parTrans" cxnId="{8AD08482-771A-4B3B-8692-CEB88AEC8A6E}">
      <dgm:prSet/>
      <dgm:spPr/>
      <dgm:t>
        <a:bodyPr/>
        <a:lstStyle/>
        <a:p>
          <a:endParaRPr lang="en-US"/>
        </a:p>
      </dgm:t>
    </dgm:pt>
    <dgm:pt modelId="{555F7F64-C189-4ED1-9868-0D495F06CE75}" type="sibTrans" cxnId="{8AD08482-771A-4B3B-8692-CEB88AEC8A6E}">
      <dgm:prSet/>
      <dgm:spPr/>
      <dgm:t>
        <a:bodyPr/>
        <a:lstStyle/>
        <a:p>
          <a:endParaRPr lang="en-US"/>
        </a:p>
      </dgm:t>
    </dgm:pt>
    <dgm:pt modelId="{E93861E2-00D3-42EA-9CA3-57ED3BCF4DEB}">
      <dgm:prSet custT="1"/>
      <dgm:spPr/>
      <dgm:t>
        <a:bodyPr/>
        <a:lstStyle/>
        <a:p>
          <a:r>
            <a:rPr lang="en-US" sz="2400" dirty="0"/>
            <a:t>NHS Providers</a:t>
          </a:r>
        </a:p>
      </dgm:t>
    </dgm:pt>
    <dgm:pt modelId="{1EE0DDF3-121A-46BF-AEF5-D53785888E7F}" type="parTrans" cxnId="{22459B45-B4B2-4E7E-B1D3-AC6DFFB43079}">
      <dgm:prSet/>
      <dgm:spPr/>
      <dgm:t>
        <a:bodyPr/>
        <a:lstStyle/>
        <a:p>
          <a:endParaRPr lang="en-US"/>
        </a:p>
      </dgm:t>
    </dgm:pt>
    <dgm:pt modelId="{A4BB4461-88B8-49FA-9C60-461998851CF0}" type="sibTrans" cxnId="{22459B45-B4B2-4E7E-B1D3-AC6DFFB43079}">
      <dgm:prSet/>
      <dgm:spPr/>
      <dgm:t>
        <a:bodyPr/>
        <a:lstStyle/>
        <a:p>
          <a:endParaRPr lang="en-US"/>
        </a:p>
      </dgm:t>
    </dgm:pt>
    <dgm:pt modelId="{5DF01D7C-9060-4AB7-BA1A-6E0E01C11D57}" type="pres">
      <dgm:prSet presAssocID="{C2FA0EBE-7FEA-47B2-BDBE-9136A447F51F}" presName="linear" presStyleCnt="0">
        <dgm:presLayoutVars>
          <dgm:animLvl val="lvl"/>
          <dgm:resizeHandles val="exact"/>
        </dgm:presLayoutVars>
      </dgm:prSet>
      <dgm:spPr/>
    </dgm:pt>
    <dgm:pt modelId="{7454BBF3-F96C-433A-BDC9-AAAC9B1A95BC}" type="pres">
      <dgm:prSet presAssocID="{E4B03ECD-AEA9-4A81-AC1D-E242CF75116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B79B72D-2C1F-4A6C-A7AD-938F83F99F84}" type="pres">
      <dgm:prSet presAssocID="{E4B03ECD-AEA9-4A81-AC1D-E242CF751168}" presName="childText" presStyleLbl="revTx" presStyleIdx="0" presStyleCnt="2">
        <dgm:presLayoutVars>
          <dgm:bulletEnabled val="1"/>
        </dgm:presLayoutVars>
      </dgm:prSet>
      <dgm:spPr/>
    </dgm:pt>
    <dgm:pt modelId="{4BC987DC-76BB-49E7-A2EB-204E4898E6E8}" type="pres">
      <dgm:prSet presAssocID="{886C9CD6-FC1E-48C0-B6B0-793D2A773DC4}" presName="parentText" presStyleLbl="node1" presStyleIdx="1" presStyleCnt="2" custLinFactNeighborY="-961">
        <dgm:presLayoutVars>
          <dgm:chMax val="0"/>
          <dgm:bulletEnabled val="1"/>
        </dgm:presLayoutVars>
      </dgm:prSet>
      <dgm:spPr/>
    </dgm:pt>
    <dgm:pt modelId="{3F0B71F4-C817-4416-BDFE-64060F7A7905}" type="pres">
      <dgm:prSet presAssocID="{886C9CD6-FC1E-48C0-B6B0-793D2A773DC4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DE80821F-42B2-4DA3-8D7E-D95DBCE62B5C}" srcId="{C2FA0EBE-7FEA-47B2-BDBE-9136A447F51F}" destId="{886C9CD6-FC1E-48C0-B6B0-793D2A773DC4}" srcOrd="1" destOrd="0" parTransId="{9D79780C-723F-439E-828B-28ED3F2B25E4}" sibTransId="{680F3387-966C-4264-AEA8-6371BE9D5153}"/>
    <dgm:cxn modelId="{0D3C0030-C3A1-43C9-8E5E-3B947BFDFC40}" type="presOf" srcId="{886C9CD6-FC1E-48C0-B6B0-793D2A773DC4}" destId="{4BC987DC-76BB-49E7-A2EB-204E4898E6E8}" srcOrd="0" destOrd="0" presId="urn:microsoft.com/office/officeart/2005/8/layout/vList2"/>
    <dgm:cxn modelId="{F8664C60-B755-44C8-86C7-061BDEFA5588}" srcId="{E4B03ECD-AEA9-4A81-AC1D-E242CF751168}" destId="{26187952-39DE-4C94-B3B4-B8892B11A839}" srcOrd="0" destOrd="0" parTransId="{F893482F-8B87-4608-833D-6D80554E9B6C}" sibTransId="{1C286C1E-8C3D-45E9-A59B-801C66C21AC5}"/>
    <dgm:cxn modelId="{22459B45-B4B2-4E7E-B1D3-AC6DFFB43079}" srcId="{886C9CD6-FC1E-48C0-B6B0-793D2A773DC4}" destId="{E93861E2-00D3-42EA-9CA3-57ED3BCF4DEB}" srcOrd="1" destOrd="0" parTransId="{1EE0DDF3-121A-46BF-AEF5-D53785888E7F}" sibTransId="{A4BB4461-88B8-49FA-9C60-461998851CF0}"/>
    <dgm:cxn modelId="{E02F3A82-1921-4746-A4D5-CDB228290731}" type="presOf" srcId="{EE255711-A534-4F0F-BBD2-8FA3825719B0}" destId="{3F0B71F4-C817-4416-BDFE-64060F7A7905}" srcOrd="0" destOrd="0" presId="urn:microsoft.com/office/officeart/2005/8/layout/vList2"/>
    <dgm:cxn modelId="{8AD08482-771A-4B3B-8692-CEB88AEC8A6E}" srcId="{886C9CD6-FC1E-48C0-B6B0-793D2A773DC4}" destId="{EE255711-A534-4F0F-BBD2-8FA3825719B0}" srcOrd="0" destOrd="0" parTransId="{29E27E94-598C-4BE1-B171-9FE55F198878}" sibTransId="{555F7F64-C189-4ED1-9868-0D495F06CE75}"/>
    <dgm:cxn modelId="{32BD5B96-06A8-423A-8162-3E094B8087F4}" type="presOf" srcId="{E4B03ECD-AEA9-4A81-AC1D-E242CF751168}" destId="{7454BBF3-F96C-433A-BDC9-AAAC9B1A95BC}" srcOrd="0" destOrd="0" presId="urn:microsoft.com/office/officeart/2005/8/layout/vList2"/>
    <dgm:cxn modelId="{3E441ACA-957B-4123-9F85-E8FF66E3ACF2}" type="presOf" srcId="{C2FA0EBE-7FEA-47B2-BDBE-9136A447F51F}" destId="{5DF01D7C-9060-4AB7-BA1A-6E0E01C11D57}" srcOrd="0" destOrd="0" presId="urn:microsoft.com/office/officeart/2005/8/layout/vList2"/>
    <dgm:cxn modelId="{595054CB-E7E2-4BF1-B4B7-41CCFFA52E6F}" srcId="{C2FA0EBE-7FEA-47B2-BDBE-9136A447F51F}" destId="{E4B03ECD-AEA9-4A81-AC1D-E242CF751168}" srcOrd="0" destOrd="0" parTransId="{C41B0978-9147-4145-9CED-ECF52BF9C2AB}" sibTransId="{00066546-6280-49F1-90DA-60403BA4B6C2}"/>
    <dgm:cxn modelId="{301174D4-04C7-4B8C-80B5-F9D047E6D5BA}" type="presOf" srcId="{E93861E2-00D3-42EA-9CA3-57ED3BCF4DEB}" destId="{3F0B71F4-C817-4416-BDFE-64060F7A7905}" srcOrd="0" destOrd="1" presId="urn:microsoft.com/office/officeart/2005/8/layout/vList2"/>
    <dgm:cxn modelId="{35D130F7-D2D1-483B-8CBE-7CBF2AB47952}" type="presOf" srcId="{26187952-39DE-4C94-B3B4-B8892B11A839}" destId="{6B79B72D-2C1F-4A6C-A7AD-938F83F99F84}" srcOrd="0" destOrd="0" presId="urn:microsoft.com/office/officeart/2005/8/layout/vList2"/>
    <dgm:cxn modelId="{D5785DC0-743C-433F-BDB2-26255D4BBB4C}" type="presParOf" srcId="{5DF01D7C-9060-4AB7-BA1A-6E0E01C11D57}" destId="{7454BBF3-F96C-433A-BDC9-AAAC9B1A95BC}" srcOrd="0" destOrd="0" presId="urn:microsoft.com/office/officeart/2005/8/layout/vList2"/>
    <dgm:cxn modelId="{5C295FAF-88FA-4A8A-B3A4-13DE5735C431}" type="presParOf" srcId="{5DF01D7C-9060-4AB7-BA1A-6E0E01C11D57}" destId="{6B79B72D-2C1F-4A6C-A7AD-938F83F99F84}" srcOrd="1" destOrd="0" presId="urn:microsoft.com/office/officeart/2005/8/layout/vList2"/>
    <dgm:cxn modelId="{A4C9458D-7639-4E64-A6E8-4269D9D65DB8}" type="presParOf" srcId="{5DF01D7C-9060-4AB7-BA1A-6E0E01C11D57}" destId="{4BC987DC-76BB-49E7-A2EB-204E4898E6E8}" srcOrd="2" destOrd="0" presId="urn:microsoft.com/office/officeart/2005/8/layout/vList2"/>
    <dgm:cxn modelId="{0E2FC57A-F650-41F6-AC39-4BADA9FAF6AD}" type="presParOf" srcId="{5DF01D7C-9060-4AB7-BA1A-6E0E01C11D57}" destId="{3F0B71F4-C817-4416-BDFE-64060F7A7905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54BBF3-F96C-433A-BDC9-AAAC9B1A95BC}">
      <dsp:nvSpPr>
        <dsp:cNvPr id="0" name=""/>
        <dsp:cNvSpPr/>
      </dsp:nvSpPr>
      <dsp:spPr>
        <a:xfrm>
          <a:off x="0" y="3149"/>
          <a:ext cx="10515600" cy="10483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i="1" u="sng" kern="1200" dirty="0"/>
            <a:t>Nature- </a:t>
          </a:r>
          <a:r>
            <a:rPr lang="en-US" sz="3700" kern="1200" dirty="0"/>
            <a:t> </a:t>
          </a:r>
        </a:p>
      </dsp:txBody>
      <dsp:txXfrm>
        <a:off x="51175" y="54324"/>
        <a:ext cx="10413250" cy="945970"/>
      </dsp:txXfrm>
    </dsp:sp>
    <dsp:sp modelId="{6B79B72D-2C1F-4A6C-A7AD-938F83F99F84}">
      <dsp:nvSpPr>
        <dsp:cNvPr id="0" name=""/>
        <dsp:cNvSpPr/>
      </dsp:nvSpPr>
      <dsp:spPr>
        <a:xfrm>
          <a:off x="0" y="1051469"/>
          <a:ext cx="10515600" cy="927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/>
            <a:t>low job satisfaction, there are continued problems with recruitment and retention (</a:t>
          </a:r>
          <a:r>
            <a:rPr lang="en-GB" sz="2400" kern="1200" dirty="0" err="1"/>
            <a:t>Bimpong</a:t>
          </a:r>
          <a:r>
            <a:rPr lang="en-GB" sz="2400" kern="1200" dirty="0"/>
            <a:t> et al., 2020)</a:t>
          </a:r>
          <a:r>
            <a:rPr lang="en-US" sz="2400" kern="1200" dirty="0"/>
            <a:t>. </a:t>
          </a:r>
        </a:p>
      </dsp:txBody>
      <dsp:txXfrm>
        <a:off x="0" y="1051469"/>
        <a:ext cx="10515600" cy="927360"/>
      </dsp:txXfrm>
    </dsp:sp>
    <dsp:sp modelId="{4BC987DC-76BB-49E7-A2EB-204E4898E6E8}">
      <dsp:nvSpPr>
        <dsp:cNvPr id="0" name=""/>
        <dsp:cNvSpPr/>
      </dsp:nvSpPr>
      <dsp:spPr>
        <a:xfrm>
          <a:off x="0" y="1967968"/>
          <a:ext cx="10515600" cy="10483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i="1" u="sng" kern="1200" dirty="0"/>
            <a:t>Impact-</a:t>
          </a:r>
          <a:r>
            <a:rPr lang="en-US" sz="3700" kern="1200" dirty="0"/>
            <a:t> </a:t>
          </a:r>
        </a:p>
      </dsp:txBody>
      <dsp:txXfrm>
        <a:off x="51175" y="2019143"/>
        <a:ext cx="10413250" cy="945970"/>
      </dsp:txXfrm>
    </dsp:sp>
    <dsp:sp modelId="{3F0B71F4-C817-4416-BDFE-64060F7A7905}">
      <dsp:nvSpPr>
        <dsp:cNvPr id="0" name=""/>
        <dsp:cNvSpPr/>
      </dsp:nvSpPr>
      <dsp:spPr>
        <a:xfrm>
          <a:off x="0" y="3027149"/>
          <a:ext cx="10515600" cy="1130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/>
            <a:t>To strengthen workforce planning, an amendment to the health and care bill should be adopted.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/>
            <a:t>NHS Providers</a:t>
          </a:r>
        </a:p>
      </dsp:txBody>
      <dsp:txXfrm>
        <a:off x="0" y="3027149"/>
        <a:ext cx="10515600" cy="11302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0B616-BCB2-4E7C-BAA6-B90DF21B9EDF}" type="datetimeFigureOut">
              <a:rPr lang="en-US" smtClean="0"/>
              <a:t>7/12/2022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DF81-139F-488C-872B-4720FBA6BF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707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1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64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546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anchor="b">
            <a:normAutofit/>
          </a:bodyPr>
          <a:lstStyle>
            <a:lvl1pPr algn="r">
              <a:defRPr sz="4800"/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49278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2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3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20658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0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81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1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462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897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530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7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610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699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19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5" r:id="rId5"/>
    <p:sldLayoutId id="2147483739" r:id="rId6"/>
    <p:sldLayoutId id="2147483748" r:id="rId7"/>
    <p:sldLayoutId id="2147483737" r:id="rId8"/>
    <p:sldLayoutId id="2147483738" r:id="rId9"/>
    <p:sldLayoutId id="2147483749" r:id="rId10"/>
    <p:sldLayoutId id="2147483750" r:id="rId11"/>
    <p:sldLayoutId id="2147483751" r:id="rId12"/>
    <p:sldLayoutId id="2147483736" r:id="rId13"/>
    <p:sldLayoutId id="2147483740" r:id="rId14"/>
    <p:sldLayoutId id="2147483742" r:id="rId15"/>
    <p:sldLayoutId id="2147483743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939" y="1371600"/>
            <a:ext cx="8362122" cy="2246243"/>
          </a:xfrm>
        </p:spPr>
        <p:txBody>
          <a:bodyPr anchor="b">
            <a:normAutofit/>
          </a:bodyPr>
          <a:lstStyle/>
          <a:p>
            <a:r>
              <a:rPr lang="en-IN" b="1" i="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Addressing the problem of staff shortage in Proper Care, UK</a:t>
            </a:r>
            <a:br>
              <a:rPr lang="en-IN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Date Placeholder 2">
            <a:extLst>
              <a:ext uri="{FF2B5EF4-FFF2-40B4-BE49-F238E27FC236}">
                <a16:creationId xmlns:a16="http://schemas.microsoft.com/office/drawing/2014/main" id="{EFAFB9B9-E3CD-0419-380E-AF415DD8928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E21D3E06-C930-BBCB-3377-B7D915EA94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A21AA617-9233-6136-97AB-418FCE6D1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40765" y="4297680"/>
            <a:ext cx="5804452" cy="118872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6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 name: Cosmina Lemnariu</a:t>
            </a:r>
            <a:b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 number: 2119068</a:t>
            </a:r>
            <a:b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Module title: Problem Solving and Decision Making</a:t>
            </a:r>
            <a:b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Module code: BMSW 4004</a:t>
            </a:r>
            <a:b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Lecturer name: Zahra </a:t>
            </a:r>
            <a:r>
              <a:rPr lang="en-GB" sz="1600" b="1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Mohammadnazari</a:t>
            </a:r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AB95A1EA-D287-04FC-0ECF-E900997848A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8470" r="8499" b="3"/>
          <a:stretch/>
        </p:blipFill>
        <p:spPr>
          <a:xfrm>
            <a:off x="1053263" y="722377"/>
            <a:ext cx="4195890" cy="2880360"/>
          </a:xfrm>
          <a:prstGeom prst="rect">
            <a:avLst/>
          </a:prstGeom>
          <a:noFill/>
        </p:spPr>
      </p:pic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A70496C3-AC89-30DF-71CE-58FA6318153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email"/>
          <a:srcRect t="1225" r="-2" b="-2"/>
          <a:stretch/>
        </p:blipFill>
        <p:spPr>
          <a:xfrm>
            <a:off x="1280049" y="4220012"/>
            <a:ext cx="3800091" cy="1792323"/>
          </a:xfrm>
          <a:prstGeom prst="rect">
            <a:avLst/>
          </a:prstGeom>
          <a:noFill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5A85D8F-96DF-414F-96F0-8F01B9758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anchor="b">
            <a:normAutofit/>
          </a:bodyPr>
          <a:lstStyle/>
          <a:p>
            <a:r>
              <a:rPr lang="en-US" dirty="0"/>
              <a:t>Introduction 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7F79409-2936-4FDC-BF6F-45FC9FDA83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321169"/>
            <a:ext cx="5260848" cy="3860175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Approximately 144,000 people worked for the NHS when it was established in 1948 (</a:t>
            </a:r>
            <a:r>
              <a:rPr lang="en-GB" sz="2400" dirty="0" err="1"/>
              <a:t>Achour</a:t>
            </a:r>
            <a:r>
              <a:rPr lang="en-GB" sz="2400" dirty="0"/>
              <a:t> et al., 2018)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More than 70 years after it was founded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NHS long-term plan </a:t>
            </a:r>
            <a:endParaRPr lang="en-IN" sz="2400" dirty="0"/>
          </a:p>
          <a:p>
            <a:endParaRPr lang="en-US" dirty="0"/>
          </a:p>
        </p:txBody>
      </p:sp>
      <p:sp>
        <p:nvSpPr>
          <p:cNvPr id="26" name="Footer Placeholder 25">
            <a:extLst>
              <a:ext uri="{FF2B5EF4-FFF2-40B4-BE49-F238E27FC236}">
                <a16:creationId xmlns:a16="http://schemas.microsoft.com/office/drawing/2014/main" id="{0E469817-940E-4A7E-82D2-9FC9B4D3A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31" name="Slide Number Placeholder 6">
            <a:extLst>
              <a:ext uri="{FF2B5EF4-FFF2-40B4-BE49-F238E27FC236}">
                <a16:creationId xmlns:a16="http://schemas.microsoft.com/office/drawing/2014/main" id="{7E7860E6-B90C-F5DB-9822-E27636A2B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948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67F229A-48C3-4BE7-96EC-3C05DC7FB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Autofit/>
          </a:bodyPr>
          <a:lstStyle/>
          <a:p>
            <a:pPr algn="ctr"/>
            <a:r>
              <a:rPr lang="en-US" sz="3200" b="1" i="0" u="sng" dirty="0">
                <a:latin typeface="Arial" panose="020B0604020202020204" pitchFamily="34" charset="0"/>
                <a:cs typeface="Arial" panose="020B0604020202020204" pitchFamily="34" charset="0"/>
              </a:rPr>
              <a:t>Discussion on the nature and impact of the complex problem </a:t>
            </a:r>
            <a:r>
              <a:rPr lang="en-US" sz="3200" i="0" u="sng" dirty="0">
                <a:latin typeface="Arial" panose="020B0604020202020204" pitchFamily="34" charset="0"/>
                <a:cs typeface="Arial" panose="020B0604020202020204" pitchFamily="34" charset="0"/>
              </a:rPr>
              <a:t>(Staff Shortage) </a:t>
            </a:r>
            <a:r>
              <a:rPr lang="en-US" sz="3200" b="1" i="0" u="sng" dirty="0">
                <a:latin typeface="Arial" panose="020B0604020202020204" pitchFamily="34" charset="0"/>
                <a:cs typeface="Arial" panose="020B0604020202020204" pitchFamily="34" charset="0"/>
              </a:rPr>
              <a:t>on employees and their organizations</a:t>
            </a:r>
            <a:endParaRPr lang="en-US" sz="3200" i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9C693BAD-6B4E-48AD-88BF-D933B374A1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1B9E4CF7-70FB-40DF-BE47-6E5AE3154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1EA167B-7079-4284-997F-7309C510B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18" name="Content Placeholder 10">
            <a:extLst>
              <a:ext uri="{FF2B5EF4-FFF2-40B4-BE49-F238E27FC236}">
                <a16:creationId xmlns:a16="http://schemas.microsoft.com/office/drawing/2014/main" id="{C05B677B-AC5C-F0A0-47C2-D5763409FA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5830682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9151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EE702-0001-F84A-E85E-116355F52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US" sz="2800" b="1" i="0" u="sng" dirty="0">
                <a:latin typeface="Arial" panose="020B0604020202020204" pitchFamily="34" charset="0"/>
                <a:cs typeface="Arial" panose="020B0604020202020204" pitchFamily="34" charset="0"/>
              </a:rPr>
              <a:t>PESTLE analysis of the macro-environmental factors contributing to the complex problem </a:t>
            </a:r>
            <a:r>
              <a:rPr lang="en-US" sz="2800" i="0" u="sng" dirty="0">
                <a:latin typeface="Arial" panose="020B0604020202020204" pitchFamily="34" charset="0"/>
                <a:cs typeface="Arial" panose="020B0604020202020204" pitchFamily="34" charset="0"/>
              </a:rPr>
              <a:t>(Staff Shortage)</a:t>
            </a:r>
            <a:endParaRPr lang="en-GB" sz="2800" i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40CE88A-E848-DFCE-8C6E-FD7F431337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b="1" u="sng"/>
              <a:t>Political- </a:t>
            </a:r>
            <a:r>
              <a:rPr lang="en-US" sz="1800"/>
              <a:t>Staff shortfalls in the NHS of the UK have also been impacted by Brexit.</a:t>
            </a:r>
            <a:endParaRPr lang="en-IN" sz="1800"/>
          </a:p>
          <a:p>
            <a:pPr>
              <a:lnSpc>
                <a:spcPct val="90000"/>
              </a:lnSpc>
            </a:pPr>
            <a:r>
              <a:rPr lang="en-US" sz="1800" b="1" u="sng"/>
              <a:t>Economical- </a:t>
            </a:r>
            <a:r>
              <a:rPr lang="en-US" sz="1800"/>
              <a:t>The NHS has never attracted many clinical professionals due to its salaries (</a:t>
            </a:r>
            <a:r>
              <a:rPr lang="en-GB" sz="1800"/>
              <a:t>Bourgault, 2022)</a:t>
            </a:r>
            <a:r>
              <a:rPr lang="en-US" sz="1800"/>
              <a:t>.</a:t>
            </a:r>
            <a:endParaRPr lang="en-IN" sz="1800"/>
          </a:p>
          <a:p>
            <a:pPr>
              <a:lnSpc>
                <a:spcPct val="90000"/>
              </a:lnSpc>
            </a:pPr>
            <a:r>
              <a:rPr lang="en-US" sz="1800" b="1" u="sng"/>
              <a:t>Social- </a:t>
            </a:r>
            <a:r>
              <a:rPr lang="en-US" sz="1800"/>
              <a:t>The UK's NHS is unable to meet the high expectations of its population, which also led to the drop in revenue. </a:t>
            </a:r>
            <a:endParaRPr lang="en-IN" sz="1800"/>
          </a:p>
          <a:p>
            <a:pPr>
              <a:lnSpc>
                <a:spcPct val="90000"/>
              </a:lnSpc>
            </a:pPr>
            <a:r>
              <a:rPr lang="en-US" sz="1800" b="1" u="sng"/>
              <a:t>Technological- </a:t>
            </a:r>
            <a:r>
              <a:rPr lang="en-US" sz="1800"/>
              <a:t>Better education of clinical professionals should help the NHS recruit qualified recruits and provide better healthcare.</a:t>
            </a:r>
            <a:endParaRPr lang="en-IN" sz="1800"/>
          </a:p>
          <a:p>
            <a:pPr>
              <a:lnSpc>
                <a:spcPct val="90000"/>
              </a:lnSpc>
            </a:pPr>
            <a:r>
              <a:rPr lang="en-US" sz="1800" b="1" u="sng"/>
              <a:t>Environmental- </a:t>
            </a:r>
            <a:r>
              <a:rPr lang="en-US" sz="1800"/>
              <a:t>Waste management</a:t>
            </a:r>
            <a:endParaRPr lang="en-IN" sz="1800"/>
          </a:p>
          <a:p>
            <a:pPr>
              <a:lnSpc>
                <a:spcPct val="90000"/>
              </a:lnSpc>
            </a:pPr>
            <a:endParaRPr lang="en-US" sz="1800"/>
          </a:p>
        </p:txBody>
      </p:sp>
      <p:pic>
        <p:nvPicPr>
          <p:cNvPr id="21" name="Content Placeholder 20" descr="Chart, bubble chart&#10;&#10;Description automatically generated">
            <a:extLst>
              <a:ext uri="{FF2B5EF4-FFF2-40B4-BE49-F238E27FC236}">
                <a16:creationId xmlns:a16="http://schemas.microsoft.com/office/drawing/2014/main" id="{B24A7127-A9E0-0958-6C93-0A67537CFE3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47825" y="2011363"/>
            <a:ext cx="3881174" cy="4160837"/>
          </a:xfrm>
          <a:prstGeom prst="rect">
            <a:avLst/>
          </a:prstGeom>
          <a:noFill/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983483-A69E-4F1E-35A9-B3A5789033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F7E4B7-32E9-3D1B-84C6-7599099CF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0CBC0-E010-B04B-C9E6-A52D30FAD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1446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CAB43-1B94-B351-460F-D3CD891CF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US" sz="3200" b="1" i="0" u="sng" dirty="0">
                <a:latin typeface="Arial" panose="020B0604020202020204" pitchFamily="34" charset="0"/>
                <a:cs typeface="Arial" panose="020B0604020202020204" pitchFamily="34" charset="0"/>
              </a:rPr>
              <a:t>Cause-and-effect analysis, using Fishbone Diagram, of the complex problem </a:t>
            </a:r>
            <a:r>
              <a:rPr lang="en-US" sz="3200" i="0" u="sng" dirty="0">
                <a:latin typeface="Arial" panose="020B0604020202020204" pitchFamily="34" charset="0"/>
                <a:cs typeface="Arial" panose="020B0604020202020204" pitchFamily="34" charset="0"/>
              </a:rPr>
              <a:t>(Staff Shortage)</a:t>
            </a:r>
            <a:endParaRPr lang="en-GB" sz="3200" i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860CE-71F3-CE17-181A-1FB6445DDC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/>
              <a:t>Increasing the number of NHS staff will also ameliorate the surroundings</a:t>
            </a:r>
          </a:p>
          <a:p>
            <a:pPr>
              <a:lnSpc>
                <a:spcPct val="90000"/>
              </a:lnSpc>
            </a:pPr>
            <a:r>
              <a:rPr lang="en-US" sz="2400"/>
              <a:t>NHS lacks treatment rooms and office space, patients fail to receive satisfactory care (</a:t>
            </a:r>
            <a:r>
              <a:rPr lang="en-GB" sz="2400"/>
              <a:t>Buchan et al., 2019)</a:t>
            </a:r>
            <a:endParaRPr lang="en-US" sz="2400"/>
          </a:p>
          <a:p>
            <a:pPr>
              <a:lnSpc>
                <a:spcPct val="90000"/>
              </a:lnSpc>
            </a:pPr>
            <a:r>
              <a:rPr lang="en-US" sz="2400"/>
              <a:t>The patients are also waiting longer due to the transportation issue and the blocked corridors</a:t>
            </a:r>
          </a:p>
          <a:p>
            <a:pPr>
              <a:lnSpc>
                <a:spcPct val="90000"/>
              </a:lnSpc>
            </a:pPr>
            <a:endParaRPr lang="en-GB" sz="2400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3BD26338-83DE-21FF-42D6-04A0AE98CC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0B5F36-88D5-0BC9-8602-45804C66B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E0910F64-5E2D-1B95-D2D7-1D4DC2301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346FCEDE-C64A-CF6A-C83B-A91624DD1B55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9/3/20XX</a:t>
            </a:r>
          </a:p>
        </p:txBody>
      </p:sp>
      <p:sp>
        <p:nvSpPr>
          <p:cNvPr id="7" name="Slide Number Placeholder 6" hidden="1">
            <a:extLst>
              <a:ext uri="{FF2B5EF4-FFF2-40B4-BE49-F238E27FC236}">
                <a16:creationId xmlns:a16="http://schemas.microsoft.com/office/drawing/2014/main" id="{6186A97D-C147-6DFB-C6B9-85AF9D0CE4A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pic>
        <p:nvPicPr>
          <p:cNvPr id="20" name="Content Placeholder 19">
            <a:extLst>
              <a:ext uri="{FF2B5EF4-FFF2-40B4-BE49-F238E27FC236}">
                <a16:creationId xmlns:a16="http://schemas.microsoft.com/office/drawing/2014/main" id="{2AAB0CFA-C9A3-E307-AEE5-561C9DDED4F2}"/>
              </a:ext>
            </a:extLst>
          </p:cNvPr>
          <p:cNvPicPr>
            <a:picLocks noGrp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403147" y="1690688"/>
            <a:ext cx="4937125" cy="2848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5F76B99-9C9D-01E8-9E9C-70BEB4E02B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6675" y="4563991"/>
            <a:ext cx="4923597" cy="1928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1665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6A7E2-C69D-B97E-1FD9-D90FD5EC1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US" sz="3200" b="1" i="0" u="sng" dirty="0">
                <a:latin typeface="Arial" panose="020B0604020202020204" pitchFamily="34" charset="0"/>
                <a:cs typeface="Arial" panose="020B0604020202020204" pitchFamily="34" charset="0"/>
              </a:rPr>
              <a:t>An evaluation of staff shortage</a:t>
            </a:r>
            <a:endParaRPr lang="en-GB" sz="3200" b="1" i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F47AB10F-9371-9F62-A130-F6F5AEE259C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2987116"/>
            <a:ext cx="4937760" cy="2209647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6BA9D6-C809-4302-D9BB-93C74E14D0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>
            <a:normAutofit/>
          </a:bodyPr>
          <a:lstStyle/>
          <a:p>
            <a:r>
              <a:rPr lang="en-US" dirty="0"/>
              <a:t>Job redesign </a:t>
            </a:r>
          </a:p>
          <a:p>
            <a:r>
              <a:rPr lang="en-US" dirty="0"/>
              <a:t>Job satisfaction (</a:t>
            </a:r>
            <a:r>
              <a:rPr lang="en-GB" dirty="0"/>
              <a:t>Buchan et al., 2018)</a:t>
            </a:r>
            <a:r>
              <a:rPr lang="en-US" dirty="0"/>
              <a:t> </a:t>
            </a:r>
          </a:p>
          <a:p>
            <a:r>
              <a:rPr lang="en-US" dirty="0"/>
              <a:t>Staff retention in the NHS 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70D784-A906-3DAC-59B4-5C0D90FDD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3EA3B2-7A5D-CAD1-3221-B392479FB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1915DC-2F11-610A-CD0A-1341D56D1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4233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EDADA-1CBE-E2F5-2A6A-A1ED5DA7A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3200" b="1" i="0" u="sng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A8CECF8-8FDB-8B52-E9F9-C1FD378ADA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>
            <a:normAutofit/>
          </a:bodyPr>
          <a:lstStyle/>
          <a:p>
            <a:r>
              <a:rPr lang="en-US"/>
              <a:t>Reducing the problem of staff shortage </a:t>
            </a:r>
          </a:p>
          <a:p>
            <a:r>
              <a:rPr lang="en-US"/>
              <a:t>Job redesigning and job satisfaction strategies</a:t>
            </a:r>
          </a:p>
          <a:p>
            <a:r>
              <a:rPr lang="en-US"/>
              <a:t>Health Education England will need to invest £900 million per year by 2023/24 (</a:t>
            </a:r>
            <a:r>
              <a:rPr lang="en-GB" err="1"/>
              <a:t>Coccia</a:t>
            </a:r>
            <a:r>
              <a:rPr lang="en-GB"/>
              <a:t>, 2020)</a:t>
            </a:r>
            <a:r>
              <a:rPr lang="en-US"/>
              <a:t>.  </a:t>
            </a:r>
            <a:endParaRPr lang="en-IN"/>
          </a:p>
          <a:p>
            <a:endParaRPr lang="en-GB"/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BCAB02EA-0BDF-A7A4-6999-FEFE18C24E1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19088" y="2976196"/>
            <a:ext cx="4937760" cy="2231487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B215E-81A9-6162-96E0-0F019C3FB1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9DC5D0-C932-FA36-B24A-2A3C8CCEB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B5D716-E0F1-6A71-D61E-A16ACDD61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9484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A0CCA-52B0-0EF0-5BED-4AC842AF3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0984" y="136525"/>
            <a:ext cx="5541264" cy="846681"/>
          </a:xfrm>
        </p:spPr>
        <p:txBody>
          <a:bodyPr>
            <a:normAutofit/>
          </a:bodyPr>
          <a:lstStyle/>
          <a:p>
            <a:r>
              <a:rPr lang="en-IN" sz="3200" b="1" i="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r>
              <a:rPr lang="en-IN" sz="3200" b="1" i="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3200" b="1" i="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</a:t>
            </a:r>
            <a:endParaRPr lang="en-GB" sz="3200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65F68F-B490-1193-1FA8-E63BFCBC5F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903D15-A961-1829-830F-5DA71E8A3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C8BFA4-DC3C-6A97-4B96-041A667A8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8</a:t>
            </a:fld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0BA3B5D-2934-310C-ECE9-06640ED9F44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1113182"/>
            <a:ext cx="12191999" cy="5243167"/>
          </a:xfrm>
        </p:spPr>
        <p:txBody>
          <a:bodyPr>
            <a:normAutofit lnSpcReduction="1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Achour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N.,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Munokaran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Barker, F. and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Soetanto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R., 2018. Staff stress: the sleeping cell of healthcare failure. 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Procedia engineering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212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pp.459-466.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Bimpong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K.A.A., Khan, A., Slight, R., Tolley, C.L. and Slight, S.P., 2020. Relationship between labour force satisfaction, wages and retention within the UK National Health Service: a systematic review of the literature. 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(7), p.e034919.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Bourgault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A.M., 2022. The nursing shortage and work expectations are in critical condition: is anyone listening?. 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Care Nurse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42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(2), pp.8-11.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Buchan, J., Charlesworth, A.,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Gershlick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B. and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Seccombe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I., 2019. A critical moment: NHS staffing trends, retention and attrition. 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London: The Health Foundation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Buchan, J.,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Seccombe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I. and Smith, G., 2018. 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Nurses work: an analysis of the UK nursing labour market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Routledge.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Coccia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2020. Fishbone diagram for technological analysis and foresight. 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Int. J. Foresight and Innovation Policy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(2/3), p.4.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7788777"/>
      </p:ext>
    </p:extLst>
  </p:cSld>
  <p:clrMapOvr>
    <a:masterClrMapping/>
  </p:clrMapOvr>
</p:sld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" id="{83ACE2F6-3F27-4C0C-9F26-3A644E012A31}" vid="{2791EB26-28CE-473B-9B2E-6D68997E89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FCC198-DBFA-46B2-A241-8E3888E6367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897C4F4F-E645-4C6F-B0C3-39923BA08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0DCE9DA-F7FD-45FA-83B7-D9813A44258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{28C7913D-13F1-4EBE-A431-1B44E43FCADD}tf89080264_win32</Template>
  <TotalTime>85</TotalTime>
  <Words>589</Words>
  <Application>Microsoft Office PowerPoint</Application>
  <PresentationFormat>Widescreen</PresentationFormat>
  <Paragraphs>47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Century Gothic</vt:lpstr>
      <vt:lpstr>Elephant</vt:lpstr>
      <vt:lpstr>Brush</vt:lpstr>
      <vt:lpstr>Addressing the problem of staff shortage in Proper Care, UK </vt:lpstr>
      <vt:lpstr>Introduction   </vt:lpstr>
      <vt:lpstr>Discussion on the nature and impact of the complex problem (Staff Shortage) on employees and their organizations</vt:lpstr>
      <vt:lpstr>PESTLE analysis of the macro-environmental factors contributing to the complex problem (Staff Shortage)</vt:lpstr>
      <vt:lpstr>Cause-and-effect analysis, using Fishbone Diagram, of the complex problem (Staff Shortage)</vt:lpstr>
      <vt:lpstr>An evaluation of staff shortage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Addressing the problem of staff shortage in Proper Care, UK </dc:title>
  <dc:creator>Cosmina Lemnariu</dc:creator>
  <cp:lastModifiedBy>Cosmina Lemnariu</cp:lastModifiedBy>
  <cp:revision>2</cp:revision>
  <dcterms:created xsi:type="dcterms:W3CDTF">2022-07-12T13:25:07Z</dcterms:created>
  <dcterms:modified xsi:type="dcterms:W3CDTF">2022-07-12T14:50:40Z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