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7.xml" ContentType="application/vnd.openxmlformats-officedocument.theme+xml"/>
  <Override PartName="/ppt/slideLayouts/slideLayout26.xml" ContentType="application/vnd.openxmlformats-officedocument.presentationml.slideLayout+xml"/>
  <Override PartName="/ppt/theme/theme8.xml" ContentType="application/vnd.openxmlformats-officedocument.theme+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0.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1.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2.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4.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5.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6.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6" r:id="rId5"/>
    <p:sldMasterId id="2147483668" r:id="rId6"/>
    <p:sldMasterId id="2147483670" r:id="rId7"/>
    <p:sldMasterId id="2147483672" r:id="rId8"/>
    <p:sldMasterId id="2147483674" r:id="rId9"/>
    <p:sldMasterId id="2147483677" r:id="rId10"/>
    <p:sldMasterId id="2147483679" r:id="rId11"/>
    <p:sldMasterId id="2147483681" r:id="rId12"/>
    <p:sldMasterId id="2147483683" r:id="rId13"/>
    <p:sldMasterId id="2147483695" r:id="rId14"/>
    <p:sldMasterId id="2147483700" r:id="rId15"/>
    <p:sldMasterId id="2147483704" r:id="rId16"/>
    <p:sldMasterId id="2147483708" r:id="rId17"/>
    <p:sldMasterId id="2147483720" r:id="rId18"/>
    <p:sldMasterId id="2147483732" r:id="rId19"/>
    <p:sldMasterId id="2147483755" r:id="rId20"/>
  </p:sldMasterIdLst>
  <p:notesMasterIdLst>
    <p:notesMasterId r:id="rId70"/>
  </p:notesMasterIdLst>
  <p:handoutMasterIdLst>
    <p:handoutMasterId r:id="rId71"/>
  </p:handoutMasterIdLst>
  <p:sldIdLst>
    <p:sldId id="374" r:id="rId21"/>
    <p:sldId id="269" r:id="rId22"/>
    <p:sldId id="290" r:id="rId23"/>
    <p:sldId id="288" r:id="rId24"/>
    <p:sldId id="291" r:id="rId25"/>
    <p:sldId id="258" r:id="rId26"/>
    <p:sldId id="264" r:id="rId27"/>
    <p:sldId id="266" r:id="rId28"/>
    <p:sldId id="275" r:id="rId29"/>
    <p:sldId id="299" r:id="rId30"/>
    <p:sldId id="284" r:id="rId31"/>
    <p:sldId id="292" r:id="rId32"/>
    <p:sldId id="480" r:id="rId33"/>
    <p:sldId id="282" r:id="rId34"/>
    <p:sldId id="481" r:id="rId35"/>
    <p:sldId id="281" r:id="rId36"/>
    <p:sldId id="286" r:id="rId37"/>
    <p:sldId id="285" r:id="rId38"/>
    <p:sldId id="470" r:id="rId39"/>
    <p:sldId id="287" r:id="rId40"/>
    <p:sldId id="308" r:id="rId41"/>
    <p:sldId id="309" r:id="rId42"/>
    <p:sldId id="477" r:id="rId43"/>
    <p:sldId id="330" r:id="rId44"/>
    <p:sldId id="332" r:id="rId45"/>
    <p:sldId id="463" r:id="rId46"/>
    <p:sldId id="453" r:id="rId47"/>
    <p:sldId id="310" r:id="rId48"/>
    <p:sldId id="366" r:id="rId49"/>
    <p:sldId id="471" r:id="rId50"/>
    <p:sldId id="472" r:id="rId51"/>
    <p:sldId id="313" r:id="rId52"/>
    <p:sldId id="482" r:id="rId53"/>
    <p:sldId id="300" r:id="rId54"/>
    <p:sldId id="314" r:id="rId55"/>
    <p:sldId id="331" r:id="rId56"/>
    <p:sldId id="369" r:id="rId57"/>
    <p:sldId id="474" r:id="rId58"/>
    <p:sldId id="338" r:id="rId59"/>
    <p:sldId id="475" r:id="rId60"/>
    <p:sldId id="342" r:id="rId61"/>
    <p:sldId id="479" r:id="rId62"/>
    <p:sldId id="280" r:id="rId63"/>
    <p:sldId id="325" r:id="rId64"/>
    <p:sldId id="326" r:id="rId65"/>
    <p:sldId id="327" r:id="rId66"/>
    <p:sldId id="337" r:id="rId67"/>
    <p:sldId id="365" r:id="rId68"/>
    <p:sldId id="373" r:id="rId6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18DECC-E07F-4419-9E1C-AFF4DBDB29D4}" v="1143" dt="2022-05-09T07:56:30.0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3138" autoAdjust="0"/>
  </p:normalViewPr>
  <p:slideViewPr>
    <p:cSldViewPr>
      <p:cViewPr varScale="1">
        <p:scale>
          <a:sx n="104" d="100"/>
          <a:sy n="104" d="100"/>
        </p:scale>
        <p:origin x="1686"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slide" Target="slides/slide46.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slide" Target="slides/slide49.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image" Target="../media/image4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39140-6035-45A2-906C-04B1152E130D}" type="doc">
      <dgm:prSet loTypeId="urn:microsoft.com/office/officeart/2018/2/layout/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01FCDF8-DE26-4124-8F83-4638DB641852}">
      <dgm:prSet/>
      <dgm:spPr/>
      <dgm:t>
        <a:bodyPr/>
        <a:lstStyle/>
        <a:p>
          <a:pPr>
            <a:lnSpc>
              <a:spcPct val="100000"/>
            </a:lnSpc>
            <a:defRPr b="1"/>
          </a:pPr>
          <a:r>
            <a:rPr lang="en-GB" dirty="0"/>
            <a:t>Christensen et al. (2016) suggest than before a purchase is made, a customer must first have a Job to Be Done – a need or want that needs to be resolved. The Job to Be Done is more important than customer characteristics, product attributes, new technologies, or trends. </a:t>
          </a:r>
          <a:endParaRPr lang="en-US" dirty="0"/>
        </a:p>
      </dgm:t>
    </dgm:pt>
    <dgm:pt modelId="{E489989F-C9CE-4FC2-8196-C00D9621E116}" type="parTrans" cxnId="{CFAC0C08-9134-4D99-85FA-2EE92C162884}">
      <dgm:prSet/>
      <dgm:spPr/>
      <dgm:t>
        <a:bodyPr/>
        <a:lstStyle/>
        <a:p>
          <a:endParaRPr lang="en-US"/>
        </a:p>
      </dgm:t>
    </dgm:pt>
    <dgm:pt modelId="{226AD3CC-96B5-48AC-9BCD-368EBB4076CF}" type="sibTrans" cxnId="{CFAC0C08-9134-4D99-85FA-2EE92C162884}">
      <dgm:prSet/>
      <dgm:spPr/>
      <dgm:t>
        <a:bodyPr/>
        <a:lstStyle/>
        <a:p>
          <a:endParaRPr lang="en-US"/>
        </a:p>
      </dgm:t>
    </dgm:pt>
    <dgm:pt modelId="{091B3F0E-D537-475E-84B6-5C1218DA59BC}">
      <dgm:prSet/>
      <dgm:spPr/>
      <dgm:t>
        <a:bodyPr/>
        <a:lstStyle/>
        <a:p>
          <a:pPr>
            <a:lnSpc>
              <a:spcPct val="100000"/>
            </a:lnSpc>
            <a:defRPr b="1"/>
          </a:pPr>
          <a:r>
            <a:rPr lang="en-GB" dirty="0"/>
            <a:t>To understand the Job to Be Done we need to first understand what the customer is trying to achieve:</a:t>
          </a:r>
          <a:endParaRPr lang="en-US" dirty="0"/>
        </a:p>
      </dgm:t>
    </dgm:pt>
    <dgm:pt modelId="{3F73DD81-5DD9-4B7C-B75E-368FE27E2108}" type="parTrans" cxnId="{CD9B8D64-687F-4AF8-8E48-D9F0D9B58177}">
      <dgm:prSet/>
      <dgm:spPr/>
      <dgm:t>
        <a:bodyPr/>
        <a:lstStyle/>
        <a:p>
          <a:endParaRPr lang="en-US"/>
        </a:p>
      </dgm:t>
    </dgm:pt>
    <dgm:pt modelId="{5DD6CB7D-4FCC-437F-8C47-0323BCD93C32}" type="sibTrans" cxnId="{CD9B8D64-687F-4AF8-8E48-D9F0D9B58177}">
      <dgm:prSet/>
      <dgm:spPr/>
      <dgm:t>
        <a:bodyPr/>
        <a:lstStyle/>
        <a:p>
          <a:endParaRPr lang="en-US"/>
        </a:p>
      </dgm:t>
    </dgm:pt>
    <dgm:pt modelId="{4308B338-ED56-42F3-906F-6539D04AA6BE}">
      <dgm:prSet/>
      <dgm:spPr/>
      <dgm:t>
        <a:bodyPr/>
        <a:lstStyle/>
        <a:p>
          <a:pPr>
            <a:lnSpc>
              <a:spcPct val="100000"/>
            </a:lnSpc>
          </a:pPr>
          <a:r>
            <a:rPr lang="en-GB" u="sng" dirty="0"/>
            <a:t>Cook a healthy meal:</a:t>
          </a:r>
          <a:r>
            <a:rPr lang="en-GB" dirty="0"/>
            <a:t> S</a:t>
          </a:r>
          <a:r>
            <a:rPr lang="en-GB" i="0" dirty="0"/>
            <a:t>olutions include </a:t>
          </a:r>
          <a:r>
            <a:rPr lang="en-GB" dirty="0"/>
            <a:t>buy recipe box subscription / browse recipe site / browse the supermarket</a:t>
          </a:r>
          <a:endParaRPr lang="en-US" dirty="0"/>
        </a:p>
      </dgm:t>
    </dgm:pt>
    <dgm:pt modelId="{5C23509D-5C48-4589-85E3-DF52316884CF}" type="parTrans" cxnId="{E9B44F09-E11A-4AAF-ADCD-03F8178FAFB8}">
      <dgm:prSet/>
      <dgm:spPr/>
      <dgm:t>
        <a:bodyPr/>
        <a:lstStyle/>
        <a:p>
          <a:endParaRPr lang="en-US"/>
        </a:p>
      </dgm:t>
    </dgm:pt>
    <dgm:pt modelId="{A98C6A71-1BDE-4C50-8DA1-62845B16C309}" type="sibTrans" cxnId="{E9B44F09-E11A-4AAF-ADCD-03F8178FAFB8}">
      <dgm:prSet/>
      <dgm:spPr/>
      <dgm:t>
        <a:bodyPr/>
        <a:lstStyle/>
        <a:p>
          <a:endParaRPr lang="en-US"/>
        </a:p>
      </dgm:t>
    </dgm:pt>
    <dgm:pt modelId="{730DB2FA-62C0-4A82-9FDE-61F0E701215E}">
      <dgm:prSet/>
      <dgm:spPr/>
      <dgm:t>
        <a:bodyPr/>
        <a:lstStyle/>
        <a:p>
          <a:pPr>
            <a:lnSpc>
              <a:spcPct val="100000"/>
            </a:lnSpc>
          </a:pPr>
          <a:r>
            <a:rPr lang="en-GB" u="sng" dirty="0"/>
            <a:t>Attract a potential partner:</a:t>
          </a:r>
          <a:r>
            <a:rPr lang="en-GB" dirty="0"/>
            <a:t> S</a:t>
          </a:r>
          <a:r>
            <a:rPr lang="en-GB" i="0" dirty="0"/>
            <a:t>olutions include </a:t>
          </a:r>
          <a:r>
            <a:rPr lang="en-GB" dirty="0"/>
            <a:t>buy perfume and cologne / buy new outfit / buy gym membership</a:t>
          </a:r>
          <a:endParaRPr lang="en-US" dirty="0"/>
        </a:p>
      </dgm:t>
    </dgm:pt>
    <dgm:pt modelId="{CF8023CA-DA11-4994-803E-2960F072376C}" type="parTrans" cxnId="{A8A7D89F-D71B-4F47-BBAB-2F5AAD8A88A1}">
      <dgm:prSet/>
      <dgm:spPr/>
      <dgm:t>
        <a:bodyPr/>
        <a:lstStyle/>
        <a:p>
          <a:endParaRPr lang="en-US"/>
        </a:p>
      </dgm:t>
    </dgm:pt>
    <dgm:pt modelId="{18C0F901-B0AF-4875-B1FA-F82D9FC40763}" type="sibTrans" cxnId="{A8A7D89F-D71B-4F47-BBAB-2F5AAD8A88A1}">
      <dgm:prSet/>
      <dgm:spPr/>
      <dgm:t>
        <a:bodyPr/>
        <a:lstStyle/>
        <a:p>
          <a:endParaRPr lang="en-US"/>
        </a:p>
      </dgm:t>
    </dgm:pt>
    <dgm:pt modelId="{0857847E-89F6-4DCF-B7B8-78543F736B8F}">
      <dgm:prSet/>
      <dgm:spPr/>
      <dgm:t>
        <a:bodyPr/>
        <a:lstStyle/>
        <a:p>
          <a:pPr>
            <a:lnSpc>
              <a:spcPct val="100000"/>
            </a:lnSpc>
            <a:defRPr b="1"/>
          </a:pPr>
          <a:r>
            <a:rPr lang="en-GB" dirty="0"/>
            <a:t>Jobs to Be Done theory tells us that all Jobs (even small ones!) can have social and emotional dimensions that can add extra considerations to the potential solution. </a:t>
          </a:r>
          <a:endParaRPr lang="en-US" dirty="0"/>
        </a:p>
      </dgm:t>
    </dgm:pt>
    <dgm:pt modelId="{67C36F9B-31EF-4919-B87E-22A3E8348827}" type="parTrans" cxnId="{79E62479-1BDE-43E5-838F-F5A49661582B}">
      <dgm:prSet/>
      <dgm:spPr/>
      <dgm:t>
        <a:bodyPr/>
        <a:lstStyle/>
        <a:p>
          <a:endParaRPr lang="en-US"/>
        </a:p>
      </dgm:t>
    </dgm:pt>
    <dgm:pt modelId="{6E8D54AF-B254-4A3B-918B-A37D6CF1D7AC}" type="sibTrans" cxnId="{79E62479-1BDE-43E5-838F-F5A49661582B}">
      <dgm:prSet/>
      <dgm:spPr/>
      <dgm:t>
        <a:bodyPr/>
        <a:lstStyle/>
        <a:p>
          <a:endParaRPr lang="en-US"/>
        </a:p>
      </dgm:t>
    </dgm:pt>
    <dgm:pt modelId="{244021CD-41AA-4669-A608-D63945F8F08D}" type="pres">
      <dgm:prSet presAssocID="{A6439140-6035-45A2-906C-04B1152E130D}" presName="root" presStyleCnt="0">
        <dgm:presLayoutVars>
          <dgm:dir/>
          <dgm:resizeHandles val="exact"/>
        </dgm:presLayoutVars>
      </dgm:prSet>
      <dgm:spPr/>
    </dgm:pt>
    <dgm:pt modelId="{A6563139-CA51-4382-800C-8BA9D276143E}" type="pres">
      <dgm:prSet presAssocID="{D01FCDF8-DE26-4124-8F83-4638DB641852}" presName="compNode" presStyleCnt="0"/>
      <dgm:spPr/>
    </dgm:pt>
    <dgm:pt modelId="{895C4DA5-3EF2-4EA1-B7E4-73262831A1FE}" type="pres">
      <dgm:prSet presAssocID="{D01FCDF8-DE26-4124-8F83-4638DB641852}" presName="iconRect" presStyleLbl="node1" presStyleIdx="0" presStyleCnt="3" custScaleX="240268" custScaleY="196700" custLinFactNeighborX="-1618" custLinFactNeighborY="-19704"/>
      <dgm:spPr>
        <a:blipFill rotWithShape="1">
          <a:blip xmlns:r="http://schemas.openxmlformats.org/officeDocument/2006/relationships" r:embed="rId1"/>
          <a:srcRect/>
          <a:stretch>
            <a:fillRect l="-1000" r="-1000"/>
          </a:stretch>
        </a:blipFill>
        <a:ln>
          <a:noFill/>
        </a:ln>
      </dgm:spPr>
      <dgm:extLst>
        <a:ext uri="{E40237B7-FDA0-4F09-8148-C483321AD2D9}">
          <dgm14:cNvPr xmlns:dgm14="http://schemas.microsoft.com/office/drawing/2010/diagram" id="0" name="" descr="Skates"/>
        </a:ext>
      </dgm:extLst>
    </dgm:pt>
    <dgm:pt modelId="{D3D7F238-0F41-4459-9326-0D1634415ED6}" type="pres">
      <dgm:prSet presAssocID="{D01FCDF8-DE26-4124-8F83-4638DB641852}" presName="iconSpace" presStyleCnt="0"/>
      <dgm:spPr/>
    </dgm:pt>
    <dgm:pt modelId="{8D11AAB2-BB73-4514-BFEA-17D501FA8E9D}" type="pres">
      <dgm:prSet presAssocID="{D01FCDF8-DE26-4124-8F83-4638DB641852}" presName="parTx" presStyleLbl="revTx" presStyleIdx="0" presStyleCnt="6" custLinFactNeighborX="-40098" custLinFactNeighborY="8757">
        <dgm:presLayoutVars>
          <dgm:chMax val="0"/>
          <dgm:chPref val="0"/>
        </dgm:presLayoutVars>
      </dgm:prSet>
      <dgm:spPr/>
    </dgm:pt>
    <dgm:pt modelId="{28EB6F04-8056-4204-AAC9-A6010A3B339B}" type="pres">
      <dgm:prSet presAssocID="{D01FCDF8-DE26-4124-8F83-4638DB641852}" presName="txSpace" presStyleCnt="0"/>
      <dgm:spPr/>
    </dgm:pt>
    <dgm:pt modelId="{9EF9AF54-1C19-46ED-848A-CCDF088006CB}" type="pres">
      <dgm:prSet presAssocID="{D01FCDF8-DE26-4124-8F83-4638DB641852}" presName="desTx" presStyleLbl="revTx" presStyleIdx="1" presStyleCnt="6">
        <dgm:presLayoutVars/>
      </dgm:prSet>
      <dgm:spPr/>
    </dgm:pt>
    <dgm:pt modelId="{8FB3C193-C81F-42E5-9573-F3E1F6BA4ECA}" type="pres">
      <dgm:prSet presAssocID="{226AD3CC-96B5-48AC-9BCD-368EBB4076CF}" presName="sibTrans" presStyleCnt="0"/>
      <dgm:spPr/>
    </dgm:pt>
    <dgm:pt modelId="{8BACD627-C86E-4C51-BC62-59C2CF12A6C9}" type="pres">
      <dgm:prSet presAssocID="{091B3F0E-D537-475E-84B6-5C1218DA59BC}" presName="compNode" presStyleCnt="0"/>
      <dgm:spPr/>
    </dgm:pt>
    <dgm:pt modelId="{5395A625-9E08-49F0-8FC0-FFFF9904A341}" type="pres">
      <dgm:prSet presAssocID="{091B3F0E-D537-475E-84B6-5C1218DA59BC}" presName="iconRect" presStyleLbl="node1" presStyleIdx="1" presStyleCnt="3" custScaleX="268868" custScaleY="211927" custLinFactNeighborX="42092" custLinFactNeighborY="-21386"/>
      <dgm:spPr>
        <a:blipFill rotWithShape="1">
          <a:blip xmlns:r="http://schemas.openxmlformats.org/officeDocument/2006/relationships" r:embed="rId2"/>
          <a:srcRect/>
          <a:stretch>
            <a:fillRect l="-25000" r="-25000"/>
          </a:stretch>
        </a:blipFill>
        <a:ln>
          <a:noFill/>
        </a:ln>
      </dgm:spPr>
      <dgm:extLst>
        <a:ext uri="{E40237B7-FDA0-4F09-8148-C483321AD2D9}">
          <dgm14:cNvPr xmlns:dgm14="http://schemas.microsoft.com/office/drawing/2010/diagram" id="0" name="" descr="Chef"/>
        </a:ext>
      </dgm:extLst>
    </dgm:pt>
    <dgm:pt modelId="{BE85E7D9-AAE4-493F-A1DB-8B1D64746CB1}" type="pres">
      <dgm:prSet presAssocID="{091B3F0E-D537-475E-84B6-5C1218DA59BC}" presName="iconSpace" presStyleCnt="0"/>
      <dgm:spPr/>
    </dgm:pt>
    <dgm:pt modelId="{3B06E01B-D610-4EC2-9BC2-F394EE599518}" type="pres">
      <dgm:prSet presAssocID="{091B3F0E-D537-475E-84B6-5C1218DA59BC}" presName="parTx" presStyleLbl="revTx" presStyleIdx="2" presStyleCnt="6" custLinFactNeighborX="-18566" custLinFactNeighborY="7810">
        <dgm:presLayoutVars>
          <dgm:chMax val="0"/>
          <dgm:chPref val="0"/>
        </dgm:presLayoutVars>
      </dgm:prSet>
      <dgm:spPr/>
    </dgm:pt>
    <dgm:pt modelId="{0FCA7A54-1A97-4373-A930-DFB44933DE6A}" type="pres">
      <dgm:prSet presAssocID="{091B3F0E-D537-475E-84B6-5C1218DA59BC}" presName="txSpace" presStyleCnt="0"/>
      <dgm:spPr/>
    </dgm:pt>
    <dgm:pt modelId="{3CEE6F64-0207-4D73-A7F2-7831A37D1525}" type="pres">
      <dgm:prSet presAssocID="{091B3F0E-D537-475E-84B6-5C1218DA59BC}" presName="desTx" presStyleLbl="revTx" presStyleIdx="3" presStyleCnt="6" custLinFactY="-36443370" custLinFactNeighborX="-18566" custLinFactNeighborY="-36500000">
        <dgm:presLayoutVars/>
      </dgm:prSet>
      <dgm:spPr/>
    </dgm:pt>
    <dgm:pt modelId="{370570D5-EAF7-4212-A54A-4D46F5D3BE67}" type="pres">
      <dgm:prSet presAssocID="{5DD6CB7D-4FCC-437F-8C47-0323BCD93C32}" presName="sibTrans" presStyleCnt="0"/>
      <dgm:spPr/>
    </dgm:pt>
    <dgm:pt modelId="{523BD442-1193-4B53-B831-59EF4A758419}" type="pres">
      <dgm:prSet presAssocID="{0857847E-89F6-4DCF-B7B8-78543F736B8F}" presName="compNode" presStyleCnt="0"/>
      <dgm:spPr/>
    </dgm:pt>
    <dgm:pt modelId="{98C648B7-5D01-40D5-8AD8-3330BE13863F}" type="pres">
      <dgm:prSet presAssocID="{0857847E-89F6-4DCF-B7B8-78543F736B8F}" presName="iconRect" presStyleLbl="node1" presStyleIdx="2" presStyleCnt="3" custScaleX="296816" custScaleY="197005" custLinFactNeighborX="50095" custLinFactNeighborY="-21919"/>
      <dgm:spPr>
        <a:blipFill rotWithShape="1">
          <a:blip xmlns:r="http://schemas.openxmlformats.org/officeDocument/2006/relationships" r:embed="rId3"/>
          <a:srcRect/>
          <a:stretch>
            <a:fillRect l="-35000" r="-35000"/>
          </a:stretch>
        </a:blipFill>
        <a:ln>
          <a:noFill/>
        </a:ln>
      </dgm:spPr>
    </dgm:pt>
    <dgm:pt modelId="{7521B5B9-8750-4795-B9D0-B35D24C64DF3}" type="pres">
      <dgm:prSet presAssocID="{0857847E-89F6-4DCF-B7B8-78543F736B8F}" presName="iconSpace" presStyleCnt="0"/>
      <dgm:spPr/>
    </dgm:pt>
    <dgm:pt modelId="{84274617-9502-40E6-974D-D23388E9BE61}" type="pres">
      <dgm:prSet presAssocID="{0857847E-89F6-4DCF-B7B8-78543F736B8F}" presName="parTx" presStyleLbl="revTx" presStyleIdx="4" presStyleCnt="6" custLinFactNeighborX="-9417" custLinFactNeighborY="8738">
        <dgm:presLayoutVars>
          <dgm:chMax val="0"/>
          <dgm:chPref val="0"/>
        </dgm:presLayoutVars>
      </dgm:prSet>
      <dgm:spPr/>
    </dgm:pt>
    <dgm:pt modelId="{098D4D00-702B-4AB0-B541-4287B09910F8}" type="pres">
      <dgm:prSet presAssocID="{0857847E-89F6-4DCF-B7B8-78543F736B8F}" presName="txSpace" presStyleCnt="0"/>
      <dgm:spPr/>
    </dgm:pt>
    <dgm:pt modelId="{77B1E229-44D1-454A-A0C9-24F121D5F1DE}" type="pres">
      <dgm:prSet presAssocID="{0857847E-89F6-4DCF-B7B8-78543F736B8F}" presName="desTx" presStyleLbl="revTx" presStyleIdx="5" presStyleCnt="6">
        <dgm:presLayoutVars/>
      </dgm:prSet>
      <dgm:spPr/>
    </dgm:pt>
  </dgm:ptLst>
  <dgm:cxnLst>
    <dgm:cxn modelId="{69758A01-6C7E-47C0-A042-30F1D76306B3}" type="presOf" srcId="{0857847E-89F6-4DCF-B7B8-78543F736B8F}" destId="{84274617-9502-40E6-974D-D23388E9BE61}" srcOrd="0" destOrd="0" presId="urn:microsoft.com/office/officeart/2018/2/layout/IconLabelDescriptionList"/>
    <dgm:cxn modelId="{CFAC0C08-9134-4D99-85FA-2EE92C162884}" srcId="{A6439140-6035-45A2-906C-04B1152E130D}" destId="{D01FCDF8-DE26-4124-8F83-4638DB641852}" srcOrd="0" destOrd="0" parTransId="{E489989F-C9CE-4FC2-8196-C00D9621E116}" sibTransId="{226AD3CC-96B5-48AC-9BCD-368EBB4076CF}"/>
    <dgm:cxn modelId="{E9B44F09-E11A-4AAF-ADCD-03F8178FAFB8}" srcId="{091B3F0E-D537-475E-84B6-5C1218DA59BC}" destId="{4308B338-ED56-42F3-906F-6539D04AA6BE}" srcOrd="0" destOrd="0" parTransId="{5C23509D-5C48-4589-85E3-DF52316884CF}" sibTransId="{A98C6A71-1BDE-4C50-8DA1-62845B16C309}"/>
    <dgm:cxn modelId="{018DC60F-0640-4BEF-9214-D0E79ABE6174}" type="presOf" srcId="{091B3F0E-D537-475E-84B6-5C1218DA59BC}" destId="{3B06E01B-D610-4EC2-9BC2-F394EE599518}" srcOrd="0" destOrd="0" presId="urn:microsoft.com/office/officeart/2018/2/layout/IconLabelDescriptionList"/>
    <dgm:cxn modelId="{C3F8BC26-EE5A-4E69-BE5B-73DEC457EACE}" type="presOf" srcId="{4308B338-ED56-42F3-906F-6539D04AA6BE}" destId="{3CEE6F64-0207-4D73-A7F2-7831A37D1525}" srcOrd="0" destOrd="0" presId="urn:microsoft.com/office/officeart/2018/2/layout/IconLabelDescriptionList"/>
    <dgm:cxn modelId="{CD9B8D64-687F-4AF8-8E48-D9F0D9B58177}" srcId="{A6439140-6035-45A2-906C-04B1152E130D}" destId="{091B3F0E-D537-475E-84B6-5C1218DA59BC}" srcOrd="1" destOrd="0" parTransId="{3F73DD81-5DD9-4B7C-B75E-368FE27E2108}" sibTransId="{5DD6CB7D-4FCC-437F-8C47-0323BCD93C32}"/>
    <dgm:cxn modelId="{071BA264-B1FF-47C4-97CC-ABCC47C2EF4A}" type="presOf" srcId="{730DB2FA-62C0-4A82-9FDE-61F0E701215E}" destId="{3CEE6F64-0207-4D73-A7F2-7831A37D1525}" srcOrd="0" destOrd="1" presId="urn:microsoft.com/office/officeart/2018/2/layout/IconLabelDescriptionList"/>
    <dgm:cxn modelId="{79E62479-1BDE-43E5-838F-F5A49661582B}" srcId="{A6439140-6035-45A2-906C-04B1152E130D}" destId="{0857847E-89F6-4DCF-B7B8-78543F736B8F}" srcOrd="2" destOrd="0" parTransId="{67C36F9B-31EF-4919-B87E-22A3E8348827}" sibTransId="{6E8D54AF-B254-4A3B-918B-A37D6CF1D7AC}"/>
    <dgm:cxn modelId="{A8A7D89F-D71B-4F47-BBAB-2F5AAD8A88A1}" srcId="{091B3F0E-D537-475E-84B6-5C1218DA59BC}" destId="{730DB2FA-62C0-4A82-9FDE-61F0E701215E}" srcOrd="1" destOrd="0" parTransId="{CF8023CA-DA11-4994-803E-2960F072376C}" sibTransId="{18C0F901-B0AF-4875-B1FA-F82D9FC40763}"/>
    <dgm:cxn modelId="{F8DBAAEA-0049-4B7A-835F-B891AFA48FF6}" type="presOf" srcId="{A6439140-6035-45A2-906C-04B1152E130D}" destId="{244021CD-41AA-4669-A608-D63945F8F08D}" srcOrd="0" destOrd="0" presId="urn:microsoft.com/office/officeart/2018/2/layout/IconLabelDescriptionList"/>
    <dgm:cxn modelId="{080986F3-8813-4736-8466-BE1925582BE9}" type="presOf" srcId="{D01FCDF8-DE26-4124-8F83-4638DB641852}" destId="{8D11AAB2-BB73-4514-BFEA-17D501FA8E9D}" srcOrd="0" destOrd="0" presId="urn:microsoft.com/office/officeart/2018/2/layout/IconLabelDescriptionList"/>
    <dgm:cxn modelId="{FA659C0B-0BC0-4089-9137-6117E84770A0}" type="presParOf" srcId="{244021CD-41AA-4669-A608-D63945F8F08D}" destId="{A6563139-CA51-4382-800C-8BA9D276143E}" srcOrd="0" destOrd="0" presId="urn:microsoft.com/office/officeart/2018/2/layout/IconLabelDescriptionList"/>
    <dgm:cxn modelId="{5C578585-BAE5-4E37-9FFA-7F4B43FF3F1A}" type="presParOf" srcId="{A6563139-CA51-4382-800C-8BA9D276143E}" destId="{895C4DA5-3EF2-4EA1-B7E4-73262831A1FE}" srcOrd="0" destOrd="0" presId="urn:microsoft.com/office/officeart/2018/2/layout/IconLabelDescriptionList"/>
    <dgm:cxn modelId="{BAEB3321-4F28-40FC-B3BB-061898946536}" type="presParOf" srcId="{A6563139-CA51-4382-800C-8BA9D276143E}" destId="{D3D7F238-0F41-4459-9326-0D1634415ED6}" srcOrd="1" destOrd="0" presId="urn:microsoft.com/office/officeart/2018/2/layout/IconLabelDescriptionList"/>
    <dgm:cxn modelId="{63FFE3DE-E00A-4FB2-853F-C327DD273213}" type="presParOf" srcId="{A6563139-CA51-4382-800C-8BA9D276143E}" destId="{8D11AAB2-BB73-4514-BFEA-17D501FA8E9D}" srcOrd="2" destOrd="0" presId="urn:microsoft.com/office/officeart/2018/2/layout/IconLabelDescriptionList"/>
    <dgm:cxn modelId="{6B1BF297-974E-4BD3-BC84-8BF263BB3A01}" type="presParOf" srcId="{A6563139-CA51-4382-800C-8BA9D276143E}" destId="{28EB6F04-8056-4204-AAC9-A6010A3B339B}" srcOrd="3" destOrd="0" presId="urn:microsoft.com/office/officeart/2018/2/layout/IconLabelDescriptionList"/>
    <dgm:cxn modelId="{72BA6E2D-1316-425B-8D20-A16DEB6E638D}" type="presParOf" srcId="{A6563139-CA51-4382-800C-8BA9D276143E}" destId="{9EF9AF54-1C19-46ED-848A-CCDF088006CB}" srcOrd="4" destOrd="0" presId="urn:microsoft.com/office/officeart/2018/2/layout/IconLabelDescriptionList"/>
    <dgm:cxn modelId="{2C99DD40-6B77-464A-B1CE-C39F1FA66CD4}" type="presParOf" srcId="{244021CD-41AA-4669-A608-D63945F8F08D}" destId="{8FB3C193-C81F-42E5-9573-F3E1F6BA4ECA}" srcOrd="1" destOrd="0" presId="urn:microsoft.com/office/officeart/2018/2/layout/IconLabelDescriptionList"/>
    <dgm:cxn modelId="{3017854F-08BB-424B-883C-7691BD4CBF5C}" type="presParOf" srcId="{244021CD-41AA-4669-A608-D63945F8F08D}" destId="{8BACD627-C86E-4C51-BC62-59C2CF12A6C9}" srcOrd="2" destOrd="0" presId="urn:microsoft.com/office/officeart/2018/2/layout/IconLabelDescriptionList"/>
    <dgm:cxn modelId="{E99C9F6F-2A93-4775-94F7-E4CE02A6B7F5}" type="presParOf" srcId="{8BACD627-C86E-4C51-BC62-59C2CF12A6C9}" destId="{5395A625-9E08-49F0-8FC0-FFFF9904A341}" srcOrd="0" destOrd="0" presId="urn:microsoft.com/office/officeart/2018/2/layout/IconLabelDescriptionList"/>
    <dgm:cxn modelId="{6C0B1C9F-183C-4D3B-9F9E-4CC3C2626599}" type="presParOf" srcId="{8BACD627-C86E-4C51-BC62-59C2CF12A6C9}" destId="{BE85E7D9-AAE4-493F-A1DB-8B1D64746CB1}" srcOrd="1" destOrd="0" presId="urn:microsoft.com/office/officeart/2018/2/layout/IconLabelDescriptionList"/>
    <dgm:cxn modelId="{A1C211FD-6662-49B9-8E4F-F3CEE94C48F7}" type="presParOf" srcId="{8BACD627-C86E-4C51-BC62-59C2CF12A6C9}" destId="{3B06E01B-D610-4EC2-9BC2-F394EE599518}" srcOrd="2" destOrd="0" presId="urn:microsoft.com/office/officeart/2018/2/layout/IconLabelDescriptionList"/>
    <dgm:cxn modelId="{F50AA6CC-06AF-4892-A4FD-61A28384FBD9}" type="presParOf" srcId="{8BACD627-C86E-4C51-BC62-59C2CF12A6C9}" destId="{0FCA7A54-1A97-4373-A930-DFB44933DE6A}" srcOrd="3" destOrd="0" presId="urn:microsoft.com/office/officeart/2018/2/layout/IconLabelDescriptionList"/>
    <dgm:cxn modelId="{5B6A1EAB-5C08-4EBC-973F-EB3F74F86DFE}" type="presParOf" srcId="{8BACD627-C86E-4C51-BC62-59C2CF12A6C9}" destId="{3CEE6F64-0207-4D73-A7F2-7831A37D1525}" srcOrd="4" destOrd="0" presId="urn:microsoft.com/office/officeart/2018/2/layout/IconLabelDescriptionList"/>
    <dgm:cxn modelId="{90D78162-7933-48F3-95DA-2C0E42CC33EB}" type="presParOf" srcId="{244021CD-41AA-4669-A608-D63945F8F08D}" destId="{370570D5-EAF7-4212-A54A-4D46F5D3BE67}" srcOrd="3" destOrd="0" presId="urn:microsoft.com/office/officeart/2018/2/layout/IconLabelDescriptionList"/>
    <dgm:cxn modelId="{7DE13B03-194D-44C2-84CE-AA076B4D67B9}" type="presParOf" srcId="{244021CD-41AA-4669-A608-D63945F8F08D}" destId="{523BD442-1193-4B53-B831-59EF4A758419}" srcOrd="4" destOrd="0" presId="urn:microsoft.com/office/officeart/2018/2/layout/IconLabelDescriptionList"/>
    <dgm:cxn modelId="{0D2B0F97-6CB7-4594-B802-228E7D887557}" type="presParOf" srcId="{523BD442-1193-4B53-B831-59EF4A758419}" destId="{98C648B7-5D01-40D5-8AD8-3330BE13863F}" srcOrd="0" destOrd="0" presId="urn:microsoft.com/office/officeart/2018/2/layout/IconLabelDescriptionList"/>
    <dgm:cxn modelId="{8755F344-69F3-49CE-B04C-6CA84FEFAA47}" type="presParOf" srcId="{523BD442-1193-4B53-B831-59EF4A758419}" destId="{7521B5B9-8750-4795-B9D0-B35D24C64DF3}" srcOrd="1" destOrd="0" presId="urn:microsoft.com/office/officeart/2018/2/layout/IconLabelDescriptionList"/>
    <dgm:cxn modelId="{9E49B0B9-5ABA-4779-9EFC-0DAA1B8BCB94}" type="presParOf" srcId="{523BD442-1193-4B53-B831-59EF4A758419}" destId="{84274617-9502-40E6-974D-D23388E9BE61}" srcOrd="2" destOrd="0" presId="urn:microsoft.com/office/officeart/2018/2/layout/IconLabelDescriptionList"/>
    <dgm:cxn modelId="{37724E14-CD31-42E0-8195-B94E8134ED08}" type="presParOf" srcId="{523BD442-1193-4B53-B831-59EF4A758419}" destId="{098D4D00-702B-4AB0-B541-4287B09910F8}" srcOrd="3" destOrd="0" presId="urn:microsoft.com/office/officeart/2018/2/layout/IconLabelDescriptionList"/>
    <dgm:cxn modelId="{0C082CB9-2E80-45CB-8FC6-FF406693558B}" type="presParOf" srcId="{523BD442-1193-4B53-B831-59EF4A758419}" destId="{77B1E229-44D1-454A-A0C9-24F121D5F1DE}"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C4DA5-3EF2-4EA1-B7E4-73262831A1FE}">
      <dsp:nvSpPr>
        <dsp:cNvPr id="0" name=""/>
        <dsp:cNvSpPr/>
      </dsp:nvSpPr>
      <dsp:spPr>
        <a:xfrm>
          <a:off x="0" y="499009"/>
          <a:ext cx="1616366" cy="1323269"/>
        </a:xfrm>
        <a:prstGeom prst="rect">
          <a:avLst/>
        </a:prstGeom>
        <a:blipFill rotWithShape="1">
          <a:blip xmlns:r="http://schemas.openxmlformats.org/officeDocument/2006/relationships" r:embed="rId1"/>
          <a:srcRect/>
          <a:stretch>
            <a:fillRect l="-1000" r="-1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11AAB2-BB73-4514-BFEA-17D501FA8E9D}">
      <dsp:nvSpPr>
        <dsp:cNvPr id="0" name=""/>
        <dsp:cNvSpPr/>
      </dsp:nvSpPr>
      <dsp:spPr>
        <a:xfrm>
          <a:off x="0" y="2016216"/>
          <a:ext cx="1922099" cy="266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t>Christensen et al. (2016) suggest than before a purchase is made, a customer must first have a Job to Be Done – a need or want that needs to be resolved. The Job to Be Done is more important than customer characteristics, product attributes, new technologies, or trends. </a:t>
          </a:r>
          <a:endParaRPr lang="en-US" sz="1400" kern="1200" dirty="0"/>
        </a:p>
      </dsp:txBody>
      <dsp:txXfrm>
        <a:off x="0" y="2016216"/>
        <a:ext cx="1922099" cy="2665406"/>
      </dsp:txXfrm>
    </dsp:sp>
    <dsp:sp modelId="{9EF9AF54-1C19-46ED-848A-CCDF088006CB}">
      <dsp:nvSpPr>
        <dsp:cNvPr id="0" name=""/>
        <dsp:cNvSpPr/>
      </dsp:nvSpPr>
      <dsp:spPr>
        <a:xfrm>
          <a:off x="482701" y="4519487"/>
          <a:ext cx="1922099" cy="1053"/>
        </a:xfrm>
        <a:prstGeom prst="rect">
          <a:avLst/>
        </a:prstGeom>
        <a:noFill/>
        <a:ln>
          <a:noFill/>
        </a:ln>
        <a:effectLst/>
      </dsp:spPr>
      <dsp:style>
        <a:lnRef idx="0">
          <a:scrgbClr r="0" g="0" b="0"/>
        </a:lnRef>
        <a:fillRef idx="0">
          <a:scrgbClr r="0" g="0" b="0"/>
        </a:fillRef>
        <a:effectRef idx="0">
          <a:scrgbClr r="0" g="0" b="0"/>
        </a:effectRef>
        <a:fontRef idx="minor"/>
      </dsp:style>
    </dsp:sp>
    <dsp:sp modelId="{5395A625-9E08-49F0-8FC0-FFFF9904A341}">
      <dsp:nvSpPr>
        <dsp:cNvPr id="0" name=""/>
        <dsp:cNvSpPr/>
      </dsp:nvSpPr>
      <dsp:spPr>
        <a:xfrm>
          <a:off x="3024336" y="461717"/>
          <a:ext cx="1808768" cy="1425706"/>
        </a:xfrm>
        <a:prstGeom prst="rect">
          <a:avLst/>
        </a:prstGeom>
        <a:blipFill rotWithShape="1">
          <a:blip xmlns:r="http://schemas.openxmlformats.org/officeDocument/2006/relationships" r:embed="rId2"/>
          <a:srcRect/>
          <a:stretch>
            <a:fillRect l="-25000" r="-2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06E01B-D610-4EC2-9BC2-F394EE599518}">
      <dsp:nvSpPr>
        <dsp:cNvPr id="0" name=""/>
        <dsp:cNvSpPr/>
      </dsp:nvSpPr>
      <dsp:spPr>
        <a:xfrm>
          <a:off x="2952328" y="2016217"/>
          <a:ext cx="1922099" cy="266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t>To understand the Job to Be Done we need to first understand what the customer is trying to achieve:</a:t>
          </a:r>
          <a:endParaRPr lang="en-US" sz="1400" kern="1200" dirty="0"/>
        </a:p>
      </dsp:txBody>
      <dsp:txXfrm>
        <a:off x="2952328" y="2016217"/>
        <a:ext cx="1922099" cy="2665406"/>
      </dsp:txXfrm>
    </dsp:sp>
    <dsp:sp modelId="{3CEE6F64-0207-4D73-A7F2-7831A37D1525}">
      <dsp:nvSpPr>
        <dsp:cNvPr id="0" name=""/>
        <dsp:cNvSpPr/>
      </dsp:nvSpPr>
      <dsp:spPr>
        <a:xfrm>
          <a:off x="2952328" y="3240360"/>
          <a:ext cx="1922099" cy="1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u="sng" kern="1200" dirty="0"/>
            <a:t>Cook a healthy meal:</a:t>
          </a:r>
          <a:r>
            <a:rPr lang="en-GB" sz="1100" kern="1200" dirty="0"/>
            <a:t> S</a:t>
          </a:r>
          <a:r>
            <a:rPr lang="en-GB" sz="1100" i="0" kern="1200" dirty="0"/>
            <a:t>olutions include </a:t>
          </a:r>
          <a:r>
            <a:rPr lang="en-GB" sz="1100" kern="1200" dirty="0"/>
            <a:t>buy recipe box subscription / browse recipe site / browse the supermarket</a:t>
          </a:r>
          <a:endParaRPr lang="en-US" sz="1100" kern="1200" dirty="0"/>
        </a:p>
        <a:p>
          <a:pPr marL="0" lvl="0" indent="0" algn="l" defTabSz="488950">
            <a:lnSpc>
              <a:spcPct val="100000"/>
            </a:lnSpc>
            <a:spcBef>
              <a:spcPct val="0"/>
            </a:spcBef>
            <a:spcAft>
              <a:spcPct val="35000"/>
            </a:spcAft>
            <a:buNone/>
          </a:pPr>
          <a:r>
            <a:rPr lang="en-GB" sz="1100" u="sng" kern="1200" dirty="0"/>
            <a:t>Attract a potential partner:</a:t>
          </a:r>
          <a:r>
            <a:rPr lang="en-GB" sz="1100" kern="1200" dirty="0"/>
            <a:t> S</a:t>
          </a:r>
          <a:r>
            <a:rPr lang="en-GB" sz="1100" i="0" kern="1200" dirty="0"/>
            <a:t>olutions include </a:t>
          </a:r>
          <a:r>
            <a:rPr lang="en-GB" sz="1100" kern="1200" dirty="0"/>
            <a:t>buy perfume and cologne / buy new outfit / buy gym membership</a:t>
          </a:r>
          <a:endParaRPr lang="en-US" sz="1100" kern="1200" dirty="0"/>
        </a:p>
      </dsp:txBody>
      <dsp:txXfrm>
        <a:off x="2952328" y="3240360"/>
        <a:ext cx="1922099" cy="1788"/>
      </dsp:txXfrm>
    </dsp:sp>
    <dsp:sp modelId="{98C648B7-5D01-40D5-8AD8-3330BE13863F}">
      <dsp:nvSpPr>
        <dsp:cNvPr id="0" name=""/>
        <dsp:cNvSpPr/>
      </dsp:nvSpPr>
      <dsp:spPr>
        <a:xfrm>
          <a:off x="5904659" y="483595"/>
          <a:ext cx="1996784" cy="1325321"/>
        </a:xfrm>
        <a:prstGeom prst="rect">
          <a:avLst/>
        </a:prstGeom>
        <a:blipFill rotWithShape="1">
          <a:blip xmlns:r="http://schemas.openxmlformats.org/officeDocument/2006/relationships" r:embed="rId3"/>
          <a:srcRect/>
          <a:stretch>
            <a:fillRect l="-35000" r="-3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74617-9502-40E6-974D-D23388E9BE61}">
      <dsp:nvSpPr>
        <dsp:cNvPr id="0" name=""/>
        <dsp:cNvSpPr/>
      </dsp:nvSpPr>
      <dsp:spPr>
        <a:xfrm>
          <a:off x="6048673" y="2016223"/>
          <a:ext cx="1922099" cy="266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t>Jobs to Be Done theory tells us that all Jobs (even small ones!) can have social and emotional dimensions that can add extra considerations to the potential solution. </a:t>
          </a:r>
          <a:endParaRPr lang="en-US" sz="1400" kern="1200" dirty="0"/>
        </a:p>
      </dsp:txBody>
      <dsp:txXfrm>
        <a:off x="6048673" y="2016223"/>
        <a:ext cx="1922099" cy="2665406"/>
      </dsp:txXfrm>
    </dsp:sp>
    <dsp:sp modelId="{77B1E229-44D1-454A-A0C9-24F121D5F1DE}">
      <dsp:nvSpPr>
        <dsp:cNvPr id="0" name=""/>
        <dsp:cNvSpPr/>
      </dsp:nvSpPr>
      <dsp:spPr>
        <a:xfrm>
          <a:off x="6229677" y="4520000"/>
          <a:ext cx="1922099" cy="105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DBF7D-CED6-48D9-B50B-941B6B61473F}" type="datetimeFigureOut">
              <a:rPr lang="en-GB" smtClean="0"/>
              <a:t>06/10/2022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AD489B-9285-46B4-A3DF-32680CD12A70}" type="slidenum">
              <a:rPr lang="en-GB" smtClean="0"/>
              <a:t>‹#›</a:t>
            </a:fld>
            <a:endParaRPr lang="en-GB"/>
          </a:p>
        </p:txBody>
      </p:sp>
    </p:spTree>
    <p:extLst>
      <p:ext uri="{BB962C8B-B14F-4D97-AF65-F5344CB8AC3E}">
        <p14:creationId xmlns:p14="http://schemas.microsoft.com/office/powerpoint/2010/main" val="1125614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4</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a:t>
            </a:r>
            <a:r>
              <a:rPr lang="en-GB" dirty="0" err="1"/>
              <a:t>handside</a:t>
            </a:r>
            <a:r>
              <a:rPr lang="en-GB" dirty="0"/>
              <a:t> mid market and on the group b lower priced budget</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396552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focused niche marketing this brand began  in 1994 — a pioneer in naturally luxurious and ecologically sensitive hospitality. Located in awe-inspiring places around the world, each carries its own intimate sense of place, inviting you to immerse yourself in the exceptional experiences that make life beautiful.</a:t>
            </a:r>
          </a:p>
          <a:p>
            <a:endParaRPr lang="en-GB" dirty="0"/>
          </a:p>
        </p:txBody>
      </p:sp>
      <p:sp>
        <p:nvSpPr>
          <p:cNvPr id="4" name="Slide Number Placeholder 3"/>
          <p:cNvSpPr>
            <a:spLocks noGrp="1"/>
          </p:cNvSpPr>
          <p:nvPr>
            <p:ph type="sldNum" sz="quarter" idx="5"/>
          </p:nvPr>
        </p:nvSpPr>
        <p:spPr/>
        <p:txBody>
          <a:bodyPr/>
          <a:lstStyle/>
          <a:p>
            <a:fld id="{3EAD489B-9285-46B4-A3DF-32680CD12A70}" type="slidenum">
              <a:rPr lang="en-GB" smtClean="0"/>
              <a:t>19</a:t>
            </a:fld>
            <a:endParaRPr lang="en-GB"/>
          </a:p>
        </p:txBody>
      </p:sp>
    </p:spTree>
    <p:extLst>
      <p:ext uri="{BB962C8B-B14F-4D97-AF65-F5344CB8AC3E}">
        <p14:creationId xmlns:p14="http://schemas.microsoft.com/office/powerpoint/2010/main" val="3628275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AD489B-9285-46B4-A3DF-32680CD12A70}" type="slidenum">
              <a:rPr lang="en-GB" smtClean="0"/>
              <a:t>21</a:t>
            </a:fld>
            <a:endParaRPr lang="en-GB"/>
          </a:p>
        </p:txBody>
      </p:sp>
    </p:spTree>
    <p:extLst>
      <p:ext uri="{BB962C8B-B14F-4D97-AF65-F5344CB8AC3E}">
        <p14:creationId xmlns:p14="http://schemas.microsoft.com/office/powerpoint/2010/main" val="2242996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put some thoughts into the chat to discuss</a:t>
            </a:r>
          </a:p>
        </p:txBody>
      </p:sp>
      <p:sp>
        <p:nvSpPr>
          <p:cNvPr id="4" name="Slide Number Placeholder 3"/>
          <p:cNvSpPr>
            <a:spLocks noGrp="1"/>
          </p:cNvSpPr>
          <p:nvPr>
            <p:ph type="sldNum" sz="quarter" idx="5"/>
          </p:nvPr>
        </p:nvSpPr>
        <p:spPr/>
        <p:txBody>
          <a:bodyPr/>
          <a:lstStyle/>
          <a:p>
            <a:fld id="{3EAD489B-9285-46B4-A3DF-32680CD12A70}" type="slidenum">
              <a:rPr lang="en-GB" smtClean="0"/>
              <a:t>22</a:t>
            </a:fld>
            <a:endParaRPr lang="en-GB"/>
          </a:p>
        </p:txBody>
      </p:sp>
    </p:spTree>
    <p:extLst>
      <p:ext uri="{BB962C8B-B14F-4D97-AF65-F5344CB8AC3E}">
        <p14:creationId xmlns:p14="http://schemas.microsoft.com/office/powerpoint/2010/main" val="2569340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691B12-2670-42E4-948A-0503B91802B9}" type="slidenum">
              <a:rPr lang="en-GB" smtClean="0"/>
              <a:t>24</a:t>
            </a:fld>
            <a:endParaRPr lang="en-GB"/>
          </a:p>
        </p:txBody>
      </p:sp>
    </p:spTree>
    <p:extLst>
      <p:ext uri="{BB962C8B-B14F-4D97-AF65-F5344CB8AC3E}">
        <p14:creationId xmlns:p14="http://schemas.microsoft.com/office/powerpoint/2010/main" val="374170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different categories of the brands and where would they place each brand on the strategy clock</a:t>
            </a:r>
          </a:p>
        </p:txBody>
      </p:sp>
      <p:sp>
        <p:nvSpPr>
          <p:cNvPr id="4" name="Slide Number Placeholder 3"/>
          <p:cNvSpPr>
            <a:spLocks noGrp="1"/>
          </p:cNvSpPr>
          <p:nvPr>
            <p:ph type="sldNum" sz="quarter" idx="5"/>
          </p:nvPr>
        </p:nvSpPr>
        <p:spPr/>
        <p:txBody>
          <a:bodyPr/>
          <a:lstStyle/>
          <a:p>
            <a:fld id="{C61AA1B0-6674-47E2-A806-BB52131062EA}" type="slidenum">
              <a:rPr lang="en-GB" smtClean="0"/>
              <a:t>27</a:t>
            </a:fld>
            <a:endParaRPr lang="en-GB"/>
          </a:p>
        </p:txBody>
      </p:sp>
    </p:spTree>
    <p:extLst>
      <p:ext uri="{BB962C8B-B14F-4D97-AF65-F5344CB8AC3E}">
        <p14:creationId xmlns:p14="http://schemas.microsoft.com/office/powerpoint/2010/main" val="1687488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approaches:</a:t>
            </a:r>
            <a:br>
              <a:rPr lang="en-GB" dirty="0"/>
            </a:br>
            <a:r>
              <a:rPr lang="en-GB" dirty="0"/>
              <a:t>Tangible-dominant or Intangible-dominant</a:t>
            </a:r>
          </a:p>
        </p:txBody>
      </p:sp>
      <p:sp>
        <p:nvSpPr>
          <p:cNvPr id="4" name="Slide Number Placeholder 3"/>
          <p:cNvSpPr>
            <a:spLocks noGrp="1"/>
          </p:cNvSpPr>
          <p:nvPr>
            <p:ph type="sldNum" sz="quarter" idx="5"/>
          </p:nvPr>
        </p:nvSpPr>
        <p:spPr/>
        <p:txBody>
          <a:bodyPr/>
          <a:lstStyle/>
          <a:p>
            <a:fld id="{3EAD489B-9285-46B4-A3DF-32680CD12A70}" type="slidenum">
              <a:rPr lang="en-GB" smtClean="0"/>
              <a:t>30</a:t>
            </a:fld>
            <a:endParaRPr lang="en-GB"/>
          </a:p>
        </p:txBody>
      </p:sp>
    </p:spTree>
    <p:extLst>
      <p:ext uri="{BB962C8B-B14F-4D97-AF65-F5344CB8AC3E}">
        <p14:creationId xmlns:p14="http://schemas.microsoft.com/office/powerpoint/2010/main" val="1562518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talk about b rand positioning we must identify our competitors and what would be the market share – sometimes the market is too saturated and there is no opportunity to offer something new . </a:t>
            </a:r>
          </a:p>
          <a:p>
            <a:r>
              <a:rPr lang="en-GB" dirty="0"/>
              <a:t>Look for any gaps in the market place perhaps a new trend that the competitors haven’t yet realised?</a:t>
            </a:r>
          </a:p>
          <a:p>
            <a:r>
              <a:rPr lang="en-GB" dirty="0"/>
              <a:t>This then leads to developing a unique selling position and that is communicated to the target market </a:t>
            </a:r>
          </a:p>
        </p:txBody>
      </p:sp>
      <p:sp>
        <p:nvSpPr>
          <p:cNvPr id="4" name="Slide Number Placeholder 3"/>
          <p:cNvSpPr>
            <a:spLocks noGrp="1"/>
          </p:cNvSpPr>
          <p:nvPr>
            <p:ph type="sldNum" sz="quarter" idx="5"/>
          </p:nvPr>
        </p:nvSpPr>
        <p:spPr/>
        <p:txBody>
          <a:bodyPr/>
          <a:lstStyle/>
          <a:p>
            <a:fld id="{3EAD489B-9285-46B4-A3DF-32680CD12A70}" type="slidenum">
              <a:rPr lang="en-GB" smtClean="0"/>
              <a:t>32</a:t>
            </a:fld>
            <a:endParaRPr lang="en-GB"/>
          </a:p>
        </p:txBody>
      </p:sp>
    </p:spTree>
    <p:extLst>
      <p:ext uri="{BB962C8B-B14F-4D97-AF65-F5344CB8AC3E}">
        <p14:creationId xmlns:p14="http://schemas.microsoft.com/office/powerpoint/2010/main" val="3669617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a:t>
            </a:r>
            <a:r>
              <a:rPr lang="en-GB" baseline="0" dirty="0"/>
              <a:t> and Price</a:t>
            </a:r>
          </a:p>
          <a:p>
            <a:r>
              <a:rPr lang="en-GB" baseline="0" dirty="0"/>
              <a:t>Efficiency and Durability</a:t>
            </a:r>
          </a:p>
          <a:p>
            <a:endParaRPr lang="en-GB" baseline="0" dirty="0"/>
          </a:p>
          <a:p>
            <a:r>
              <a:rPr lang="en-GB" dirty="0"/>
              <a:t>Breakfast cereal</a:t>
            </a:r>
          </a:p>
          <a:p>
            <a:r>
              <a:rPr lang="en-GB" dirty="0"/>
              <a:t>Airlines</a:t>
            </a:r>
          </a:p>
          <a:p>
            <a:r>
              <a:rPr lang="en-GB" dirty="0"/>
              <a:t>Groceries</a:t>
            </a:r>
          </a:p>
          <a:p>
            <a:r>
              <a:rPr lang="en-GB" dirty="0"/>
              <a:t>Clothing stores</a:t>
            </a:r>
          </a:p>
          <a:p>
            <a:r>
              <a:rPr lang="en-GB" dirty="0"/>
              <a:t>Shoes</a:t>
            </a:r>
          </a:p>
          <a:p>
            <a:r>
              <a:rPr lang="en-GB" dirty="0"/>
              <a:t>Handbags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the market share is saturated or the product is no longer as strong as it once was , any brands are repositioned in the market they look to rebranding, changing or updating logo and designs, reinventing tag lines and begin new messages in all marketing communication. </a:t>
            </a:r>
          </a:p>
          <a:p>
            <a:endParaRPr lang="en-GB" dirty="0"/>
          </a:p>
          <a:p>
            <a:r>
              <a:rPr lang="en-GB" dirty="0"/>
              <a:t>When Carlson first developed its Country Inns and Suites Hotel brand in the USA, they wanted to make sure that it stood out from the many other midmarket brands.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cs typeface="Arial" panose="020B0604020202020204" pitchFamily="34" charset="0"/>
              </a:rPr>
              <a:t>Target the ‘road weary</a:t>
            </a:r>
            <a:r>
              <a:rPr lang="en-US" sz="1200" b="1" dirty="0">
                <a:cs typeface="Arial" panose="020B0604020202020204" pitchFamily="34" charset="0"/>
              </a:rPr>
              <a:t>’ business traveller </a:t>
            </a:r>
            <a:r>
              <a:rPr lang="en-US" sz="1200" dirty="0">
                <a:cs typeface="Arial" panose="020B0604020202020204" pitchFamily="34" charset="0"/>
              </a:rPr>
              <a:t>and </a:t>
            </a:r>
            <a:r>
              <a:rPr lang="en-US" sz="1200" b="1" dirty="0">
                <a:cs typeface="Arial" panose="020B0604020202020204" pitchFamily="34" charset="0"/>
              </a:rPr>
              <a:t>positioned to create a home away from home</a:t>
            </a:r>
            <a:r>
              <a:rPr lang="en-US" sz="1200" dirty="0">
                <a:cs typeface="Arial" panose="020B0604020202020204" pitchFamily="34" charset="0"/>
              </a:rPr>
              <a:t>, with reception areas looking like sitting rooms, ‘free’ warm cookies, fires lit in the evening within the sitting rooms. The brand design was updated, and the marketing focused on  relaxed seating, a den where guests can work or read, a </a:t>
            </a:r>
            <a:r>
              <a:rPr lang="en-US" sz="1200" dirty="0" err="1">
                <a:cs typeface="Arial" panose="020B0604020202020204" pitchFamily="34" charset="0"/>
              </a:rPr>
              <a:t>servery</a:t>
            </a:r>
            <a:r>
              <a:rPr lang="en-US" sz="1200" dirty="0">
                <a:cs typeface="Arial" panose="020B0604020202020204" pitchFamily="34" charset="0"/>
              </a:rPr>
              <a:t> where guests can help themselves to snacks and a veranda where they can mingle… just like home!</a:t>
            </a:r>
          </a:p>
          <a:p>
            <a:endParaRPr lang="en-GB" dirty="0"/>
          </a:p>
        </p:txBody>
      </p:sp>
      <p:sp>
        <p:nvSpPr>
          <p:cNvPr id="4" name="Slide Number Placeholder 3"/>
          <p:cNvSpPr>
            <a:spLocks noGrp="1"/>
          </p:cNvSpPr>
          <p:nvPr>
            <p:ph type="sldNum" sz="quarter" idx="5"/>
          </p:nvPr>
        </p:nvSpPr>
        <p:spPr/>
        <p:txBody>
          <a:bodyPr/>
          <a:lstStyle/>
          <a:p>
            <a:fld id="{3EAD489B-9285-46B4-A3DF-32680CD12A70}" type="slidenum">
              <a:rPr lang="en-GB" smtClean="0"/>
              <a:t>35</a:t>
            </a:fld>
            <a:endParaRPr lang="en-GB"/>
          </a:p>
        </p:txBody>
      </p:sp>
    </p:spTree>
    <p:extLst>
      <p:ext uri="{BB962C8B-B14F-4D97-AF65-F5344CB8AC3E}">
        <p14:creationId xmlns:p14="http://schemas.microsoft.com/office/powerpoint/2010/main" val="2664985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a:t>
            </a:r>
          </a:p>
          <a:p>
            <a:endParaRPr lang="en-GB" dirty="0"/>
          </a:p>
          <a:p>
            <a:r>
              <a:rPr lang="en-GB" dirty="0"/>
              <a:t>Substitute goods </a:t>
            </a:r>
          </a:p>
          <a:p>
            <a:endParaRPr lang="en-GB" dirty="0"/>
          </a:p>
          <a:p>
            <a:r>
              <a:rPr lang="en-GB" dirty="0"/>
              <a:t>Airbnb threat of entrants </a:t>
            </a:r>
          </a:p>
          <a:p>
            <a:r>
              <a:rPr lang="en-GB" dirty="0"/>
              <a:t>Major number </a:t>
            </a:r>
          </a:p>
          <a:p>
            <a:r>
              <a:rPr lang="en-GB" dirty="0"/>
              <a:t>Travel experiences</a:t>
            </a:r>
          </a:p>
          <a:p>
            <a:r>
              <a:rPr lang="en-GB" dirty="0"/>
              <a:t>Hotels can provide security flexible pricing room service </a:t>
            </a:r>
          </a:p>
          <a:p>
            <a:r>
              <a:rPr lang="en-GB" dirty="0"/>
              <a:t>Different rooms</a:t>
            </a:r>
          </a:p>
          <a:p>
            <a:r>
              <a:rPr lang="en-GB" dirty="0"/>
              <a:t>Extra services gyms pools etc</a:t>
            </a:r>
          </a:p>
          <a:p>
            <a:endParaRPr lang="en-GB" dirty="0"/>
          </a:p>
          <a:p>
            <a:r>
              <a:rPr lang="en-GB" dirty="0"/>
              <a:t>Threat of new entrants </a:t>
            </a:r>
          </a:p>
          <a:p>
            <a:r>
              <a:rPr lang="en-GB" dirty="0"/>
              <a:t>Barriers to entry </a:t>
            </a:r>
          </a:p>
          <a:p>
            <a:r>
              <a:rPr lang="en-GB" dirty="0"/>
              <a:t>Investment costs – high costs</a:t>
            </a:r>
          </a:p>
          <a:p>
            <a:r>
              <a:rPr lang="en-GB" dirty="0"/>
              <a:t>Hotels have high fixed costs – labour </a:t>
            </a:r>
          </a:p>
          <a:p>
            <a:r>
              <a:rPr lang="en-GB" dirty="0"/>
              <a:t>Saturated the markets are – lots of competition</a:t>
            </a:r>
          </a:p>
          <a:p>
            <a:r>
              <a:rPr lang="en-GB" dirty="0"/>
              <a:t>Location crucial</a:t>
            </a:r>
          </a:p>
          <a:p>
            <a:r>
              <a:rPr lang="en-GB" dirty="0"/>
              <a:t>Competition – difficult for new entrants</a:t>
            </a:r>
          </a:p>
          <a:p>
            <a:r>
              <a:rPr lang="en-GB" dirty="0"/>
              <a:t>#competion in hotel – large hotels have many brands to reach different people with different budgets – large audiences</a:t>
            </a:r>
          </a:p>
          <a:p>
            <a:r>
              <a:rPr lang="en-GB" dirty="0"/>
              <a:t>Smaller independents also compete in specific markets </a:t>
            </a:r>
          </a:p>
          <a:p>
            <a:r>
              <a:rPr lang="en-GB" dirty="0"/>
              <a:t>Loyalty </a:t>
            </a:r>
            <a:r>
              <a:rPr lang="en-GB" dirty="0" err="1"/>
              <a:t>programmmes</a:t>
            </a:r>
            <a:r>
              <a:rPr lang="en-GB" dirty="0"/>
              <a:t> – creative ways to create competitive advantage focus of customer loyalty focus of return customers </a:t>
            </a:r>
          </a:p>
          <a:p>
            <a:r>
              <a:rPr lang="en-GB" dirty="0"/>
              <a:t>Bargaining powers of buyers </a:t>
            </a:r>
          </a:p>
          <a:p>
            <a:r>
              <a:rPr lang="en-GB" dirty="0"/>
              <a:t>Lack of differentiate competitive pricing give first time customers bargaining power hotels will use brand recognition and innovation to stand out for example location and strong brand recognition linked to satisfaction and quality</a:t>
            </a:r>
          </a:p>
          <a:p>
            <a:r>
              <a:rPr lang="en-GB" dirty="0"/>
              <a:t>Area for the customer is important and suppliers have bargaining power  food, furniture general supplies, -  competitors low differentia</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EAD489B-9285-46B4-A3DF-32680CD12A70}" type="slidenum">
              <a:rPr lang="en-GB" smtClean="0"/>
              <a:t>37</a:t>
            </a:fld>
            <a:endParaRPr lang="en-GB"/>
          </a:p>
        </p:txBody>
      </p:sp>
    </p:spTree>
    <p:extLst>
      <p:ext uri="{BB962C8B-B14F-4D97-AF65-F5344CB8AC3E}">
        <p14:creationId xmlns:p14="http://schemas.microsoft.com/office/powerpoint/2010/main" val="1854397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3512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8695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5786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6454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6718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9477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71637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7309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202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4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125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08257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8274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606080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267660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78152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55542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7801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09311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0594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07261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278122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00971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0899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7217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95342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830993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945715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83109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719466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00209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105920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238438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39926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11787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412131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151524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75326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91229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49914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50785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52342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416220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8764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9374151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23763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8692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1793207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04613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837976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7666268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354328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875810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918195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3031764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7381266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7222888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631383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60662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352504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5699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5625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6880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11380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609911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565034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0392451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720023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695171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638238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96573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460022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98733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5991320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1207871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0884013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267966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4029596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2242433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B882-B494-441F-BE25-12C5592C511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52B325-B030-430B-BF88-9AE407EF732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39BD2-7475-44CA-94C7-7F7AACE41E65}"/>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1E48EE8D-B1C2-4B74-9919-A154A5208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BD83-A2A3-48FE-8AE9-D055B700C440}"/>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88443145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65565029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A2D0-4174-4A4B-A367-34C4972D61E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5539C8-CAA9-4C38-BF06-F4A5A29A441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5C239-6750-464F-82FC-C03EC679393C}"/>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C392E4A3-248B-42D8-8C71-EEDBADF09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35FCD-971D-4E35-82DA-8E8F4B069D0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7288788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813D-D86A-439E-A5D2-9CD2A82B3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80FA-6673-4D06-8C9A-1BDFD402FC9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E6C75-2068-4A7F-8BD0-379A5C6755E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8E5F3-E4EE-4596-AE77-CDB0567116B0}"/>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6" name="Footer Placeholder 5">
            <a:extLst>
              <a:ext uri="{FF2B5EF4-FFF2-40B4-BE49-F238E27FC236}">
                <a16:creationId xmlns:a16="http://schemas.microsoft.com/office/drawing/2014/main" id="{D22D970B-E78E-492A-9CF4-955D65F00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E3E8E-792E-419C-9CD0-319F9123865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3436615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14CE-C1B3-4DAC-98D2-5F9C854F4EF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FD05B-3F8E-4D29-BA93-0C8B938A1DB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0FF8-FFB2-4A89-BC68-653FFCB2D824}"/>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B1ED2B-F147-4A50-9F48-FB6A7DE32B9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AC77D-2DEF-4D93-95F0-3F44109D8B2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DFA77-86BE-4327-A7D1-82F00519BFEB}"/>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8" name="Footer Placeholder 7">
            <a:extLst>
              <a:ext uri="{FF2B5EF4-FFF2-40B4-BE49-F238E27FC236}">
                <a16:creationId xmlns:a16="http://schemas.microsoft.com/office/drawing/2014/main" id="{261911D2-AB27-4D8A-B9E6-91692B7E9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6AC20B-7A9A-40DD-A7F3-2230B14C4CB5}"/>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21667059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4905-4B4D-49CE-8922-69D3F1DFF9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702610-78D0-4730-992A-3E471F26A7FC}"/>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4" name="Footer Placeholder 3">
            <a:extLst>
              <a:ext uri="{FF2B5EF4-FFF2-40B4-BE49-F238E27FC236}">
                <a16:creationId xmlns:a16="http://schemas.microsoft.com/office/drawing/2014/main" id="{22447F54-8925-4EFE-BED2-7E311552F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F59FA4-BBDD-4C58-BE3E-79CC3C505AD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52398697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55522820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13B8-1789-4FB2-8D5E-B7D587E70CE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36B02C-B790-41E8-B49F-1C05DD6264F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0F386-5F46-4366-BC90-1167B626CF8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D93B1-D7A9-432D-B18B-5252831D25BF}"/>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6" name="Footer Placeholder 5">
            <a:extLst>
              <a:ext uri="{FF2B5EF4-FFF2-40B4-BE49-F238E27FC236}">
                <a16:creationId xmlns:a16="http://schemas.microsoft.com/office/drawing/2014/main" id="{F8EF5ACD-3AE6-4A89-96E2-2A5824B1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6F285-85EE-40AD-909D-9A5E9D2E26D6}"/>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69304550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0A0B-94C3-4A3D-8309-29EDBFFD934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6A799-1350-4E8C-AF7F-1491B85419A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1E57EB5-C7FD-4692-928E-4DF4B62E526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C93A83F-FBDB-4CBD-A6E4-68212569E404}"/>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6" name="Footer Placeholder 5">
            <a:extLst>
              <a:ext uri="{FF2B5EF4-FFF2-40B4-BE49-F238E27FC236}">
                <a16:creationId xmlns:a16="http://schemas.microsoft.com/office/drawing/2014/main" id="{A89E24B8-C45D-4F1C-BAA8-92418F3F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2FBD0-A9A2-4306-8701-4EC7E2BA6A2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92877262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80-5B6D-4DAA-A5EE-6BE5F2EE1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2524D-36A0-411D-8710-4AC39C0C12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D9C9B-B63B-4DDA-A757-87D0B6F82952}"/>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40F88D9E-556F-4D9B-B8BC-C4226285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0DFFE-5F6B-4175-9435-E82B3B375C7B}"/>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47776166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EAFB1-67AA-4D85-A2CA-19680AEFACA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2625-A81F-4DC2-8E91-42116081DD3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F29D8-CCBD-4B20-89A0-6BF444F8B5BE}"/>
              </a:ext>
            </a:extLst>
          </p:cNvPr>
          <p:cNvSpPr>
            <a:spLocks noGrp="1"/>
          </p:cNvSpPr>
          <p:nvPr>
            <p:ph type="dt" sz="half" idx="10"/>
          </p:nvPr>
        </p:nvSpPr>
        <p:spPr/>
        <p:txBody>
          <a:body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E689DDD2-F39A-464E-A904-3563BE05F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26FC3-7D99-4FDA-AF20-1B03156DB1BA}"/>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3975325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2.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8.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7.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2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11.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1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5.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4.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image" Target="../media/image16.png"/><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15.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5" Type="http://schemas.openxmlformats.org/officeDocument/2006/relationships/slideLayout" Target="../slideLayouts/slideLayout75.xml"/><Relationship Id="rId4" Type="http://schemas.openxmlformats.org/officeDocument/2006/relationships/slideLayout" Target="../slideLayouts/slideLayout74.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86.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17.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767433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881809349"/>
      </p:ext>
    </p:extLst>
  </p:cSld>
  <p:clrMap bg1="lt1" tx1="dk1" bg2="lt2" tx2="dk2" accent1="accent1" accent2="accent2" accent3="accent3" accent4="accent4" accent5="accent5" accent6="accent6" hlink="hlink" folHlink="folHlink"/>
  <p:sldLayoutIdLst>
    <p:sldLayoutId id="2147483667" r:id="rId1"/>
    <p:sldLayoutId id="2147483741" r:id="rId2"/>
    <p:sldLayoutId id="2147483742" r:id="rId3"/>
    <p:sldLayoutId id="2147483743" r:id="rId4"/>
    <p:sldLayoutId id="214748374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6591470"/>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42853474"/>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8659073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23904777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749" r:id="rId3"/>
    <p:sldLayoutId id="2147483750" r:id="rId4"/>
    <p:sldLayoutId id="2147483751" r:id="rId5"/>
    <p:sldLayoutId id="2147483753" r:id="rId6"/>
    <p:sldLayoutId id="214748375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84013573"/>
      </p:ext>
    </p:extLst>
  </p:cSld>
  <p:clrMap bg1="lt1" tx1="dk1" bg2="lt2" tx2="dk2" accent1="accent1" accent2="accent2" accent3="accent3" accent4="accent4" accent5="accent5" accent6="accent6" hlink="hlink" folHlink="folHlink"/>
  <p:sldLayoutIdLst>
    <p:sldLayoutId id="2147483678" r:id="rId1"/>
    <p:sldLayoutId id="2147483745" r:id="rId2"/>
    <p:sldLayoutId id="2147483746" r:id="rId3"/>
    <p:sldLayoutId id="2147483747" r:id="rId4"/>
    <p:sldLayoutId id="214748374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29821071"/>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5616367"/>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80085331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8470777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7596236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08942363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80992547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5257607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208855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A443B-F136-41B2-AE29-ADFB6C08FBA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BE7F0-6F7C-4EDC-A3E6-268EBD5FE6C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55DD1-CAED-40C4-9020-417312063B6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D7724D-7800-4F5F-B6F1-E3A63B6A1394}" type="datetimeFigureOut">
              <a:rPr lang="en-GB" smtClean="0"/>
              <a:t>06/10/2022</a:t>
            </a:fld>
            <a:endParaRPr lang="en-GB"/>
          </a:p>
        </p:txBody>
      </p:sp>
      <p:sp>
        <p:nvSpPr>
          <p:cNvPr id="5" name="Footer Placeholder 4">
            <a:extLst>
              <a:ext uri="{FF2B5EF4-FFF2-40B4-BE49-F238E27FC236}">
                <a16:creationId xmlns:a16="http://schemas.microsoft.com/office/drawing/2014/main" id="{C12D4DE8-5BB9-4193-9ED2-4A6ADA0150A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19A871-1AED-439B-B1BC-4B1F46808DB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AF0294-C09A-449F-B1E3-402EFBCDC8C6}" type="slidenum">
              <a:rPr lang="en-GB" smtClean="0"/>
              <a:t>‹#›</a:t>
            </a:fld>
            <a:endParaRPr lang="en-GB"/>
          </a:p>
        </p:txBody>
      </p:sp>
    </p:spTree>
    <p:extLst>
      <p:ext uri="{BB962C8B-B14F-4D97-AF65-F5344CB8AC3E}">
        <p14:creationId xmlns:p14="http://schemas.microsoft.com/office/powerpoint/2010/main" val="2545975772"/>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1.png"/><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0.xml"/></Relationships>
</file>

<file path=ppt/slides/_rels/slide1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80.xml"/></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0.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1.xml"/><Relationship Id="rId1" Type="http://schemas.openxmlformats.org/officeDocument/2006/relationships/video" Target="https://www.youtube.com/embed/g2vQq0ECOI4?feature=oembed" TargetMode="External"/><Relationship Id="rId4" Type="http://schemas.openxmlformats.org/officeDocument/2006/relationships/image" Target="../media/image51.jpeg"/></Relationships>
</file>

<file path=ppt/slides/_rels/slide2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80.xml"/></Relationships>
</file>

<file path=ppt/slides/_rels/slide2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58.png"/></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christopherdombres/4507954714/" TargetMode="External"/><Relationship Id="rId2" Type="http://schemas.openxmlformats.org/officeDocument/2006/relationships/image" Target="../media/image59.jpg"/><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image" Target="../media/image66.png"/><Relationship Id="rId5" Type="http://schemas.openxmlformats.org/officeDocument/2006/relationships/image" Target="../media/image65.png"/><Relationship Id="rId10" Type="http://schemas.openxmlformats.org/officeDocument/2006/relationships/image" Target="../media/image70.png"/><Relationship Id="rId4" Type="http://schemas.openxmlformats.org/officeDocument/2006/relationships/image" Target="../media/image64.png"/><Relationship Id="rId9" Type="http://schemas.openxmlformats.org/officeDocument/2006/relationships/image" Target="../media/image69.png"/></Relationships>
</file>

<file path=ppt/slides/_rels/slide2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31.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png"/><Relationship Id="rId1" Type="http://schemas.openxmlformats.org/officeDocument/2006/relationships/slideLayout" Target="../slideLayouts/slideLayout29.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0.xml"/><Relationship Id="rId1" Type="http://schemas.openxmlformats.org/officeDocument/2006/relationships/slideLayout" Target="../slideLayouts/slideLayout82.xml"/></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18.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4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39.xml"/></Relationships>
</file>

<file path=ppt/slides/_rels/slide4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44.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80.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96.png"/><Relationship Id="rId1" Type="http://schemas.openxmlformats.org/officeDocument/2006/relationships/slideLayout" Target="../slideLayouts/slideLayout8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4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13.xml"/><Relationship Id="rId1" Type="http://schemas.openxmlformats.org/officeDocument/2006/relationships/slideLayout" Target="../slideLayouts/slideLayout8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1825-02B9-4A50-A744-B40B1D838777}"/>
              </a:ext>
            </a:extLst>
          </p:cNvPr>
          <p:cNvSpPr>
            <a:spLocks noGrp="1"/>
          </p:cNvSpPr>
          <p:nvPr>
            <p:ph type="title"/>
          </p:nvPr>
        </p:nvSpPr>
        <p:spPr>
          <a:xfrm>
            <a:off x="323528" y="2132856"/>
            <a:ext cx="3880287" cy="1768976"/>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Tree>
    <p:extLst>
      <p:ext uri="{BB962C8B-B14F-4D97-AF65-F5344CB8AC3E}">
        <p14:creationId xmlns:p14="http://schemas.microsoft.com/office/powerpoint/2010/main" val="405827631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04BEAA1-BB7A-E6C9-819E-D79598C4B7C1}"/>
              </a:ext>
            </a:extLst>
          </p:cNvPr>
          <p:cNvSpPr txBox="1">
            <a:spLocks/>
          </p:cNvSpPr>
          <p:nvPr/>
        </p:nvSpPr>
        <p:spPr>
          <a:xfrm>
            <a:off x="323528" y="980728"/>
            <a:ext cx="8726749" cy="3863164"/>
          </a:xfrm>
          <a:prstGeom prst="rect">
            <a:avLst/>
          </a:prstGeom>
        </p:spPr>
        <p:txBody>
          <a:bodyPr anchor="b"/>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dirty="0">
                <a:solidFill>
                  <a:schemeClr val="bg1"/>
                </a:solidFill>
              </a:rPr>
              <a:t>Before we start</a:t>
            </a:r>
            <a:br>
              <a:rPr lang="en-GB" sz="2000" dirty="0">
                <a:solidFill>
                  <a:schemeClr val="bg1"/>
                </a:solidFill>
              </a:rPr>
            </a:br>
            <a:br>
              <a:rPr lang="en-GB" sz="2000" dirty="0">
                <a:solidFill>
                  <a:schemeClr val="bg1"/>
                </a:solidFill>
              </a:rPr>
            </a:br>
            <a:r>
              <a:rPr lang="en-GB" sz="2000" dirty="0">
                <a:solidFill>
                  <a:schemeClr val="bg1"/>
                </a:solidFill>
              </a:rPr>
              <a:t>As there are quite a few of us here, please ensure that your microphone is muted during all teaching until you are asked a question or there is a group discussion to prevent background noise.</a:t>
            </a:r>
            <a:br>
              <a:rPr lang="en-GB" sz="2000" dirty="0">
                <a:solidFill>
                  <a:schemeClr val="bg1"/>
                </a:solidFill>
              </a:rPr>
            </a:br>
            <a:br>
              <a:rPr lang="en-GB" sz="2000" dirty="0">
                <a:solidFill>
                  <a:schemeClr val="bg1"/>
                </a:solidFill>
              </a:rPr>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solidFill>
                  <a:schemeClr val="bg1"/>
                </a:solidFill>
              </a:rPr>
            </a:br>
            <a:r>
              <a:rPr lang="en-GB" sz="2000" dirty="0">
                <a:solidFill>
                  <a:schemeClr val="bg1"/>
                </a:solidFill>
              </a:rPr>
              <a:t>This and all sessions will be recorded so that you can watch it again</a:t>
            </a:r>
            <a:br>
              <a:rPr lang="en-GB" sz="2000" dirty="0">
                <a:solidFill>
                  <a:schemeClr val="bg1"/>
                </a:solidFill>
              </a:rPr>
            </a:br>
            <a:endParaRPr lang="en-GB" sz="2000" dirty="0"/>
          </a:p>
        </p:txBody>
      </p:sp>
    </p:spTree>
    <p:extLst>
      <p:ext uri="{BB962C8B-B14F-4D97-AF65-F5344CB8AC3E}">
        <p14:creationId xmlns:p14="http://schemas.microsoft.com/office/powerpoint/2010/main" val="209992819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6C774C-2230-C850-0D44-465A7CE30B54}"/>
              </a:ext>
            </a:extLst>
          </p:cNvPr>
          <p:cNvPicPr>
            <a:picLocks noChangeAspect="1"/>
          </p:cNvPicPr>
          <p:nvPr/>
        </p:nvPicPr>
        <p:blipFill>
          <a:blip r:embed="rId2"/>
          <a:stretch>
            <a:fillRect/>
          </a:stretch>
        </p:blipFill>
        <p:spPr>
          <a:xfrm>
            <a:off x="250496" y="1445050"/>
            <a:ext cx="3165254" cy="3140968"/>
          </a:xfrm>
          <a:prstGeom prst="rect">
            <a:avLst/>
          </a:prstGeom>
        </p:spPr>
      </p:pic>
      <p:pic>
        <p:nvPicPr>
          <p:cNvPr id="10" name="Picture 9">
            <a:extLst>
              <a:ext uri="{FF2B5EF4-FFF2-40B4-BE49-F238E27FC236}">
                <a16:creationId xmlns:a16="http://schemas.microsoft.com/office/drawing/2014/main" id="{1C565C8E-CDA6-3037-ADAF-D90AE70FDFC4}"/>
              </a:ext>
            </a:extLst>
          </p:cNvPr>
          <p:cNvPicPr>
            <a:picLocks noChangeAspect="1"/>
          </p:cNvPicPr>
          <p:nvPr/>
        </p:nvPicPr>
        <p:blipFill>
          <a:blip r:embed="rId3"/>
          <a:stretch>
            <a:fillRect/>
          </a:stretch>
        </p:blipFill>
        <p:spPr>
          <a:xfrm>
            <a:off x="4583550" y="4360571"/>
            <a:ext cx="2327666" cy="2146015"/>
          </a:xfrm>
          <a:prstGeom prst="rect">
            <a:avLst/>
          </a:prstGeom>
        </p:spPr>
      </p:pic>
      <p:pic>
        <p:nvPicPr>
          <p:cNvPr id="11" name="Picture 10">
            <a:extLst>
              <a:ext uri="{FF2B5EF4-FFF2-40B4-BE49-F238E27FC236}">
                <a16:creationId xmlns:a16="http://schemas.microsoft.com/office/drawing/2014/main" id="{FC0F5195-54BA-2C0E-5A28-009AB5E4F50B}"/>
              </a:ext>
            </a:extLst>
          </p:cNvPr>
          <p:cNvPicPr>
            <a:picLocks noChangeAspect="1"/>
          </p:cNvPicPr>
          <p:nvPr/>
        </p:nvPicPr>
        <p:blipFill>
          <a:blip r:embed="rId4"/>
          <a:stretch>
            <a:fillRect/>
          </a:stretch>
        </p:blipFill>
        <p:spPr>
          <a:xfrm>
            <a:off x="6761641" y="4586018"/>
            <a:ext cx="2073029" cy="1771554"/>
          </a:xfrm>
          <a:prstGeom prst="rect">
            <a:avLst/>
          </a:prstGeom>
        </p:spPr>
      </p:pic>
      <p:pic>
        <p:nvPicPr>
          <p:cNvPr id="14" name="Picture 13">
            <a:extLst>
              <a:ext uri="{FF2B5EF4-FFF2-40B4-BE49-F238E27FC236}">
                <a16:creationId xmlns:a16="http://schemas.microsoft.com/office/drawing/2014/main" id="{46F1992A-5F0F-FB98-C5E3-04247D34EDA2}"/>
              </a:ext>
            </a:extLst>
          </p:cNvPr>
          <p:cNvPicPr>
            <a:picLocks noChangeAspect="1"/>
          </p:cNvPicPr>
          <p:nvPr/>
        </p:nvPicPr>
        <p:blipFill>
          <a:blip r:embed="rId5"/>
          <a:stretch>
            <a:fillRect/>
          </a:stretch>
        </p:blipFill>
        <p:spPr>
          <a:xfrm>
            <a:off x="3924952" y="2097608"/>
            <a:ext cx="4968552" cy="2157587"/>
          </a:xfrm>
          <a:prstGeom prst="rect">
            <a:avLst/>
          </a:prstGeom>
        </p:spPr>
      </p:pic>
      <p:sp>
        <p:nvSpPr>
          <p:cNvPr id="19" name="TextBox 18">
            <a:extLst>
              <a:ext uri="{FF2B5EF4-FFF2-40B4-BE49-F238E27FC236}">
                <a16:creationId xmlns:a16="http://schemas.microsoft.com/office/drawing/2014/main" id="{D9BFAB2C-5ACD-B91C-FEC7-6DC212CB52E7}"/>
              </a:ext>
            </a:extLst>
          </p:cNvPr>
          <p:cNvSpPr txBox="1"/>
          <p:nvPr/>
        </p:nvSpPr>
        <p:spPr>
          <a:xfrm>
            <a:off x="4825174" y="6469360"/>
            <a:ext cx="1800200"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(McCarthy, 1960</a:t>
            </a:r>
            <a:r>
              <a:rPr lang="en-GB" b="0" i="0" u="none" strike="noStrike" dirty="0">
                <a:effectLst/>
                <a:latin typeface="Open Sans" panose="020B0606030504020204" pitchFamily="34" charset="0"/>
              </a:rPr>
              <a:t>)</a:t>
            </a:r>
            <a:endParaRPr lang="en-GB" dirty="0"/>
          </a:p>
        </p:txBody>
      </p:sp>
      <p:sp>
        <p:nvSpPr>
          <p:cNvPr id="21" name="TextBox 20">
            <a:extLst>
              <a:ext uri="{FF2B5EF4-FFF2-40B4-BE49-F238E27FC236}">
                <a16:creationId xmlns:a16="http://schemas.microsoft.com/office/drawing/2014/main" id="{4D672DC9-3915-9AE5-80A7-5861F84B87F0}"/>
              </a:ext>
            </a:extLst>
          </p:cNvPr>
          <p:cNvSpPr txBox="1"/>
          <p:nvPr/>
        </p:nvSpPr>
        <p:spPr>
          <a:xfrm>
            <a:off x="6911216" y="6221140"/>
            <a:ext cx="2327666" cy="369332"/>
          </a:xfrm>
          <a:prstGeom prst="rect">
            <a:avLst/>
          </a:prstGeom>
          <a:noFill/>
        </p:spPr>
        <p:txBody>
          <a:bodyPr wrap="square">
            <a:spAutoFit/>
          </a:bodyPr>
          <a:lstStyle/>
          <a:p>
            <a:r>
              <a:rPr lang="en-GB" dirty="0"/>
              <a:t>(Boom &amp; Bitner, 1981)</a:t>
            </a:r>
          </a:p>
        </p:txBody>
      </p:sp>
      <p:pic>
        <p:nvPicPr>
          <p:cNvPr id="22" name="Picture 21">
            <a:extLst>
              <a:ext uri="{FF2B5EF4-FFF2-40B4-BE49-F238E27FC236}">
                <a16:creationId xmlns:a16="http://schemas.microsoft.com/office/drawing/2014/main" id="{F4E5ED28-D08A-7A9C-5389-D3D4EAA9BF63}"/>
              </a:ext>
            </a:extLst>
          </p:cNvPr>
          <p:cNvPicPr>
            <a:picLocks noChangeAspect="1"/>
          </p:cNvPicPr>
          <p:nvPr/>
        </p:nvPicPr>
        <p:blipFill>
          <a:blip r:embed="rId6"/>
          <a:stretch>
            <a:fillRect/>
          </a:stretch>
        </p:blipFill>
        <p:spPr>
          <a:xfrm>
            <a:off x="5652120" y="96862"/>
            <a:ext cx="2448272" cy="1895370"/>
          </a:xfrm>
          <a:prstGeom prst="rect">
            <a:avLst/>
          </a:prstGeom>
        </p:spPr>
      </p:pic>
    </p:spTree>
    <p:extLst>
      <p:ext uri="{BB962C8B-B14F-4D97-AF65-F5344CB8AC3E}">
        <p14:creationId xmlns:p14="http://schemas.microsoft.com/office/powerpoint/2010/main" val="213484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par>
                          <p:cTn id="17" fill="hold">
                            <p:stCondLst>
                              <p:cond delay="1000"/>
                            </p:stCondLst>
                            <p:childTnLst>
                              <p:par>
                                <p:cTn id="18" presetID="10" presetClass="entr" presetSubtype="0" fill="hold" nodeType="afterEffect">
                                  <p:stCondLst>
                                    <p:cond delay="400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par>
                          <p:cTn id="21" fill="hold">
                            <p:stCondLst>
                              <p:cond delay="5500"/>
                            </p:stCondLst>
                            <p:childTnLst>
                              <p:par>
                                <p:cTn id="22" presetID="10" presetClass="entr" presetSubtype="0" fill="hold" grpId="0" nodeType="after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367007" y="1554811"/>
            <a:ext cx="6409988" cy="3383948"/>
          </a:xfrm>
        </p:spPr>
        <p:txBody>
          <a:bodyPr/>
          <a:lstStyle/>
          <a:p>
            <a:pPr algn="ctr">
              <a:lnSpc>
                <a:spcPct val="100000"/>
              </a:lnSpc>
              <a:spcAft>
                <a:spcPts val="750"/>
              </a:spcAft>
            </a:pPr>
            <a:r>
              <a:rPr lang="en-GB" sz="1800" dirty="0"/>
              <a:t>Assessment1</a:t>
            </a:r>
            <a:br>
              <a:rPr lang="en-GB" sz="1800" dirty="0"/>
            </a:br>
            <a:r>
              <a:rPr lang="en-GB" sz="1800" dirty="0"/>
              <a:t>Due:04November2022</a:t>
            </a:r>
            <a:br>
              <a:rPr lang="en-GB" sz="1800" dirty="0"/>
            </a:br>
            <a:r>
              <a:rPr lang="en-GB" sz="1800" dirty="0"/>
              <a:t>An essay of 1500 words – </a:t>
            </a:r>
            <a:br>
              <a:rPr lang="en-GB" sz="1800" dirty="0"/>
            </a:br>
            <a:br>
              <a:rPr lang="en-GB" sz="1050" dirty="0"/>
            </a:br>
            <a:r>
              <a:rPr lang="en-GB" sz="1350" b="1" dirty="0"/>
              <a:t>A comparison of the marketing methods of two multinational hotel chains</a:t>
            </a:r>
            <a:r>
              <a:rPr lang="en-GB" sz="1050" dirty="0"/>
              <a:t>.</a:t>
            </a:r>
            <a:br>
              <a:rPr lang="en-GB" sz="1050" dirty="0"/>
            </a:br>
            <a:r>
              <a:rPr lang="en-GB" sz="1050" dirty="0">
                <a:ea typeface="Calibri" panose="020F0502020204030204" pitchFamily="34" charset="0"/>
              </a:rPr>
              <a:t>Students will be required to write an academic </a:t>
            </a:r>
            <a:r>
              <a:rPr lang="en-GB" sz="1050" b="1" dirty="0">
                <a:ea typeface="Calibri" panose="020F0502020204030204" pitchFamily="34" charset="0"/>
              </a:rPr>
              <a:t>essay</a:t>
            </a:r>
            <a:r>
              <a:rPr lang="en-GB" sz="1050" dirty="0">
                <a:ea typeface="Calibri" panose="020F0502020204030204" pitchFamily="34" charset="0"/>
              </a:rPr>
              <a:t> introducing the subject of marketing, </a:t>
            </a:r>
            <a:r>
              <a:rPr lang="en-GB" sz="1050" b="1" i="1" dirty="0">
                <a:ea typeface="Calibri" panose="020F0502020204030204" pitchFamily="34" charset="0"/>
              </a:rPr>
              <a:t>specifically </a:t>
            </a:r>
            <a:r>
              <a:rPr lang="en-GB" sz="1050" b="1" i="1" u="sng" dirty="0">
                <a:ea typeface="Calibri" panose="020F0502020204030204" pitchFamily="34" charset="0"/>
              </a:rPr>
              <a:t>comparing the marketing methods and strategy of two multinational hotel brands</a:t>
            </a:r>
            <a:r>
              <a:rPr lang="en-GB" sz="1050" u="sng" dirty="0">
                <a:ea typeface="Calibri" panose="020F0502020204030204" pitchFamily="34" charset="0"/>
              </a:rPr>
              <a:t>.   </a:t>
            </a:r>
            <a:br>
              <a:rPr lang="en-GB" sz="900" dirty="0">
                <a:latin typeface="Calibri" panose="020F0502020204030204" pitchFamily="34" charset="0"/>
                <a:ea typeface="Calibri" panose="020F0502020204030204" pitchFamily="34" charset="0"/>
              </a:rPr>
            </a:br>
            <a:r>
              <a:rPr lang="en-GB" sz="1050" dirty="0">
                <a:ea typeface="Calibri" panose="020F0502020204030204" pitchFamily="34" charset="0"/>
              </a:rPr>
              <a:t> They will choose two hotel brands (one from Group A and one from Group B) and will </a:t>
            </a:r>
            <a:r>
              <a:rPr lang="en-GB" sz="1050" b="1" dirty="0">
                <a:ea typeface="Calibri" panose="020F0502020204030204" pitchFamily="34" charset="0"/>
              </a:rPr>
              <a:t>compare the brand marketing strategies</a:t>
            </a:r>
            <a:r>
              <a:rPr lang="en-GB" sz="1050" dirty="0">
                <a:ea typeface="Calibri" panose="020F0502020204030204" pitchFamily="34" charset="0"/>
              </a:rPr>
              <a:t>, i.e. the ways in which these organisations </a:t>
            </a:r>
            <a:r>
              <a:rPr lang="en-GB" sz="1050" b="1" dirty="0">
                <a:ea typeface="Calibri" panose="020F0502020204030204" pitchFamily="34" charset="0"/>
              </a:rPr>
              <a:t>market their products and services</a:t>
            </a:r>
            <a:r>
              <a:rPr lang="en-GB" sz="1050" dirty="0">
                <a:ea typeface="Calibri" panose="020F0502020204030204" pitchFamily="34" charset="0"/>
              </a:rPr>
              <a:t>. This will include discussing the use of </a:t>
            </a:r>
            <a:r>
              <a:rPr lang="en-GB" sz="1050" b="1" dirty="0">
                <a:ea typeface="Calibri" panose="020F0502020204030204" pitchFamily="34" charset="0"/>
              </a:rPr>
              <a:t>segmentation, targeting and positioning</a:t>
            </a:r>
            <a:r>
              <a:rPr lang="en-GB" sz="1050" dirty="0">
                <a:ea typeface="Calibri" panose="020F0502020204030204" pitchFamily="34" charset="0"/>
              </a:rPr>
              <a:t> as well as </a:t>
            </a:r>
            <a:r>
              <a:rPr lang="en-GB" sz="1050" b="1" dirty="0">
                <a:ea typeface="Calibri" panose="020F0502020204030204" pitchFamily="34" charset="0"/>
              </a:rPr>
              <a:t>marketing communications</a:t>
            </a:r>
            <a:r>
              <a:rPr lang="en-GB" sz="1050" dirty="0">
                <a:ea typeface="Calibri" panose="020F0502020204030204" pitchFamily="34" charset="0"/>
              </a:rPr>
              <a:t> with their </a:t>
            </a:r>
            <a:r>
              <a:rPr lang="en-GB" sz="1050" b="1" dirty="0">
                <a:ea typeface="Calibri" panose="020F0502020204030204" pitchFamily="34" charset="0"/>
              </a:rPr>
              <a:t>target audiences</a:t>
            </a:r>
            <a:r>
              <a:rPr lang="en-GB" sz="1050" dirty="0">
                <a:ea typeface="Calibri" panose="020F0502020204030204" pitchFamily="34" charset="0"/>
              </a:rPr>
              <a:t>. Students will identify similarities and differences in the respective marketing strategies </a:t>
            </a:r>
            <a:r>
              <a:rPr lang="en-GB" sz="1050" b="1" u="sng" dirty="0">
                <a:ea typeface="Calibri" panose="020F0502020204030204" pitchFamily="34" charset="0"/>
              </a:rPr>
              <a:t>and make recommendations to develop and enhance marketing activities for their chosen brands that will aid potential future growth with consideration for any relevant contemporary concerns/influence to the hospitality market.</a:t>
            </a:r>
            <a:br>
              <a:rPr lang="en-GB" sz="900" dirty="0">
                <a:latin typeface="Calibri" panose="020F0502020204030204" pitchFamily="34" charset="0"/>
                <a:ea typeface="Calibri" panose="020F0502020204030204" pitchFamily="34" charset="0"/>
              </a:rPr>
            </a:br>
            <a:r>
              <a:rPr lang="en-GB" sz="1050" dirty="0">
                <a:ea typeface="Calibri" panose="020F0502020204030204" pitchFamily="34" charset="0"/>
              </a:rPr>
              <a:t> You will explore a number of </a:t>
            </a:r>
            <a:r>
              <a:rPr lang="en-GB" sz="1050" b="1" dirty="0">
                <a:ea typeface="Calibri" panose="020F0502020204030204" pitchFamily="34" charset="0"/>
              </a:rPr>
              <a:t>different generational and strategic approaches to marketing </a:t>
            </a:r>
            <a:r>
              <a:rPr lang="en-GB" sz="1050" dirty="0">
                <a:ea typeface="Calibri" panose="020F0502020204030204" pitchFamily="34" charset="0"/>
              </a:rPr>
              <a:t>and perhaps the use of social media and digital marketing versus traditional advertising and marketing techniques. What is the brand message? What changes have been made because of the pandemic and other industry factors, such as</a:t>
            </a:r>
            <a:r>
              <a:rPr lang="en-GB" sz="900" dirty="0">
                <a:latin typeface="Calibri" panose="020F0502020204030204" pitchFamily="34" charset="0"/>
                <a:ea typeface="Calibri" panose="020F0502020204030204" pitchFamily="34" charset="0"/>
              </a:rPr>
              <a:t> </a:t>
            </a:r>
            <a:r>
              <a:rPr lang="en-GB" sz="1050" dirty="0">
                <a:ea typeface="Calibri" panose="020F0502020204030204" pitchFamily="34" charset="0"/>
              </a:rPr>
              <a:t>trends influencing marketing </a:t>
            </a:r>
            <a:r>
              <a:rPr lang="en-GB" sz="1050" dirty="0" err="1">
                <a:ea typeface="Calibri" panose="020F0502020204030204" pitchFamily="34" charset="0"/>
              </a:rPr>
              <a:t>e.g</a:t>
            </a:r>
            <a:r>
              <a:rPr lang="en-GB" sz="1050" dirty="0">
                <a:ea typeface="Calibri" panose="020F0502020204030204" pitchFamily="34" charset="0"/>
              </a:rPr>
              <a:t> ‘green’ message?</a:t>
            </a:r>
            <a:br>
              <a:rPr lang="en-GB" sz="900" dirty="0">
                <a:latin typeface="Calibri" panose="020F0502020204030204" pitchFamily="34" charset="0"/>
                <a:ea typeface="Calibri" panose="020F0502020204030204" pitchFamily="34" charset="0"/>
              </a:rPr>
            </a:br>
            <a:br>
              <a:rPr lang="en-GB" sz="1050" dirty="0"/>
            </a:br>
            <a:endParaRPr lang="en-GB" sz="1050" dirty="0"/>
          </a:p>
        </p:txBody>
      </p:sp>
    </p:spTree>
    <p:extLst>
      <p:ext uri="{BB962C8B-B14F-4D97-AF65-F5344CB8AC3E}">
        <p14:creationId xmlns:p14="http://schemas.microsoft.com/office/powerpoint/2010/main" val="113193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0855E-5D5C-48BA-BE45-43D831FF9B20}"/>
              </a:ext>
            </a:extLst>
          </p:cNvPr>
          <p:cNvSpPr>
            <a:spLocks noGrp="1"/>
          </p:cNvSpPr>
          <p:nvPr>
            <p:ph type="title"/>
          </p:nvPr>
        </p:nvSpPr>
        <p:spPr>
          <a:xfrm>
            <a:off x="481432" y="1829835"/>
            <a:ext cx="7886700" cy="994172"/>
          </a:xfrm>
        </p:spPr>
        <p:txBody>
          <a:bodyPr/>
          <a:lstStyle/>
          <a:p>
            <a:pPr algn="ctr"/>
            <a:r>
              <a:rPr lang="en-GB" sz="2100" b="1" dirty="0">
                <a:solidFill>
                  <a:schemeClr val="bg1"/>
                </a:solidFill>
                <a:latin typeface="Arial" panose="020B0604020202020204" pitchFamily="34" charset="0"/>
                <a:cs typeface="Arial" panose="020B0604020202020204" pitchFamily="34" charset="0"/>
              </a:rPr>
              <a:t>Assessment 1 - Brands</a:t>
            </a:r>
          </a:p>
        </p:txBody>
      </p:sp>
      <p:pic>
        <p:nvPicPr>
          <p:cNvPr id="7" name="Picture 6">
            <a:extLst>
              <a:ext uri="{FF2B5EF4-FFF2-40B4-BE49-F238E27FC236}">
                <a16:creationId xmlns:a16="http://schemas.microsoft.com/office/drawing/2014/main" id="{C87F2D4D-E34E-D4C4-DC3F-3058C584E590}"/>
              </a:ext>
            </a:extLst>
          </p:cNvPr>
          <p:cNvPicPr>
            <a:picLocks noChangeAspect="1"/>
          </p:cNvPicPr>
          <p:nvPr/>
        </p:nvPicPr>
        <p:blipFill>
          <a:blip r:embed="rId3"/>
          <a:stretch>
            <a:fillRect/>
          </a:stretch>
        </p:blipFill>
        <p:spPr>
          <a:xfrm>
            <a:off x="1453488" y="2241044"/>
            <a:ext cx="6377695" cy="237591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248035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86698" y="2438400"/>
            <a:ext cx="2629120" cy="3785419"/>
          </a:xfrm>
        </p:spPr>
        <p:txBody>
          <a:bodyPr>
            <a:normAutofit/>
          </a:bodyPr>
          <a:lstStyle/>
          <a:p>
            <a:pPr marL="0" indent="0">
              <a:buNone/>
            </a:pPr>
            <a:r>
              <a:rPr lang="en-GB" sz="1700" dirty="0">
                <a:solidFill>
                  <a:schemeClr val="bg1"/>
                </a:solidFill>
                <a:latin typeface="Arial" panose="020B0604020202020204" pitchFamily="34" charset="0"/>
                <a:cs typeface="Arial" panose="020B0604020202020204" pitchFamily="34" charset="0"/>
              </a:rPr>
              <a:t>Types of marketing </a:t>
            </a:r>
          </a:p>
          <a:p>
            <a:pPr marL="0" indent="0">
              <a:buNone/>
            </a:pPr>
            <a:r>
              <a:rPr lang="en-GB" sz="1700" dirty="0">
                <a:solidFill>
                  <a:schemeClr val="bg1"/>
                </a:solidFill>
                <a:latin typeface="Arial" panose="020B0604020202020204" pitchFamily="34" charset="0"/>
                <a:cs typeface="Arial" panose="020B0604020202020204" pitchFamily="34" charset="0"/>
              </a:rPr>
              <a:t>Identify the methods used for segmenting, targeting, and positioning within markets.</a:t>
            </a:r>
          </a:p>
        </p:txBody>
      </p:sp>
      <p:sp>
        <p:nvSpPr>
          <p:cNvPr id="18"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See the source image">
            <a:extLst>
              <a:ext uri="{FF2B5EF4-FFF2-40B4-BE49-F238E27FC236}">
                <a16:creationId xmlns:a16="http://schemas.microsoft.com/office/drawing/2014/main" id="{BDD41445-ED93-D016-8E15-8570341587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45" t="-1098" r="-545" b="-1399"/>
          <a:stretch/>
        </p:blipFill>
        <p:spPr bwMode="auto">
          <a:xfrm>
            <a:off x="4054396" y="1569055"/>
            <a:ext cx="4514498" cy="371664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38942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513F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6" name="Picture 15">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8" name="Freeform: Shape 17">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9" name="Picture 8">
            <a:extLst>
              <a:ext uri="{FF2B5EF4-FFF2-40B4-BE49-F238E27FC236}">
                <a16:creationId xmlns:a16="http://schemas.microsoft.com/office/drawing/2014/main" id="{8692EFB8-1100-4AD9-6E12-FDD0351970E3}"/>
              </a:ext>
            </a:extLst>
          </p:cNvPr>
          <p:cNvPicPr>
            <a:picLocks noChangeAspect="1"/>
          </p:cNvPicPr>
          <p:nvPr/>
        </p:nvPicPr>
        <p:blipFill>
          <a:blip r:embed="rId3"/>
          <a:stretch>
            <a:fillRect/>
          </a:stretch>
        </p:blipFill>
        <p:spPr>
          <a:xfrm>
            <a:off x="1547664" y="1160748"/>
            <a:ext cx="6048672" cy="4536503"/>
          </a:xfrm>
          <a:prstGeom prst="rect">
            <a:avLst/>
          </a:prstGeom>
        </p:spPr>
      </p:pic>
    </p:spTree>
    <p:extLst>
      <p:ext uri="{BB962C8B-B14F-4D97-AF65-F5344CB8AC3E}">
        <p14:creationId xmlns:p14="http://schemas.microsoft.com/office/powerpoint/2010/main" val="1250562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Shape 33">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2">
            <a:extLst>
              <a:ext uri="{FF2B5EF4-FFF2-40B4-BE49-F238E27FC236}">
                <a16:creationId xmlns:a16="http://schemas.microsoft.com/office/drawing/2014/main" id="{FC4D56BE-CCEB-88AD-ABEF-E25C3C24E343}"/>
              </a:ext>
            </a:extLst>
          </p:cNvPr>
          <p:cNvPicPr>
            <a:picLocks noChangeAspect="1"/>
          </p:cNvPicPr>
          <p:nvPr/>
        </p:nvPicPr>
        <p:blipFill rotWithShape="1">
          <a:blip r:embed="rId2"/>
          <a:srcRect l="9378" r="17893" b="-2"/>
          <a:stretch/>
        </p:blipFill>
        <p:spPr>
          <a:xfrm>
            <a:off x="973517" y="1703128"/>
            <a:ext cx="4169187" cy="3826584"/>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3341287" y="1503760"/>
            <a:ext cx="5100991" cy="1303020"/>
          </a:xfrm>
        </p:spPr>
        <p:txBody>
          <a:bodyPr vert="horz" lIns="68580" tIns="34290" rIns="68580" bIns="34290" rtlCol="0" anchor="ctr">
            <a:normAutofit/>
          </a:bodyPr>
          <a:lstStyle/>
          <a:p>
            <a:pPr algn="ctr"/>
            <a:r>
              <a:rPr lang="en-US" sz="4500" dirty="0">
                <a:solidFill>
                  <a:schemeClr val="bg1"/>
                </a:solidFill>
              </a:rPr>
              <a:t>Segmentation</a:t>
            </a:r>
          </a:p>
        </p:txBody>
      </p:sp>
    </p:spTree>
    <p:extLst>
      <p:ext uri="{BB962C8B-B14F-4D97-AF65-F5344CB8AC3E}">
        <p14:creationId xmlns:p14="http://schemas.microsoft.com/office/powerpoint/2010/main" val="3350539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80060" y="325369"/>
            <a:ext cx="3276451" cy="1956841"/>
          </a:xfrm>
        </p:spPr>
        <p:txBody>
          <a:bodyPr anchor="b">
            <a:normAutofit/>
          </a:bodyPr>
          <a:lstStyle/>
          <a:p>
            <a:r>
              <a:rPr lang="en-GB" sz="4000"/>
              <a:t>What is segmentation?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0060" y="2872899"/>
            <a:ext cx="3182691" cy="3320668"/>
          </a:xfrm>
        </p:spPr>
        <p:txBody>
          <a:bodyPr>
            <a:normAutofit/>
          </a:bodyPr>
          <a:lstStyle/>
          <a:p>
            <a:pPr marL="0" indent="0">
              <a:buNone/>
            </a:pPr>
            <a:endParaRPr lang="en-GB" sz="1900" dirty="0"/>
          </a:p>
          <a:p>
            <a:pPr marL="0" indent="0">
              <a:buNone/>
            </a:pPr>
            <a:r>
              <a:rPr lang="en-GB" sz="1900" dirty="0"/>
              <a:t>Segmentation is the process of breaking down the market into groups of customers with similar wants or needs. </a:t>
            </a:r>
          </a:p>
        </p:txBody>
      </p:sp>
      <p:pic>
        <p:nvPicPr>
          <p:cNvPr id="5" name="Picture 4" descr="A group of yellow figures and a red figure on the other side">
            <a:extLst>
              <a:ext uri="{FF2B5EF4-FFF2-40B4-BE49-F238E27FC236}">
                <a16:creationId xmlns:a16="http://schemas.microsoft.com/office/drawing/2014/main" id="{9D5F0F04-1D29-8A22-B3DB-FC7713CB257A}"/>
              </a:ext>
            </a:extLst>
          </p:cNvPr>
          <p:cNvPicPr>
            <a:picLocks noChangeAspect="1"/>
          </p:cNvPicPr>
          <p:nvPr/>
        </p:nvPicPr>
        <p:blipFill rotWithShape="1">
          <a:blip r:embed="rId2"/>
          <a:srcRect l="43204" r="658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42775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5648707" y="365125"/>
            <a:ext cx="2866642" cy="1899912"/>
          </a:xfrm>
        </p:spPr>
        <p:txBody>
          <a:bodyPr>
            <a:normAutofit/>
          </a:bodyPr>
          <a:lstStyle/>
          <a:p>
            <a:r>
              <a:rPr lang="en-GB" sz="350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5648706" y="2434201"/>
            <a:ext cx="3315781" cy="3742762"/>
          </a:xfrm>
        </p:spPr>
        <p:txBody>
          <a:bodyPr>
            <a:normAutofit lnSpcReduction="10000"/>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a:p>
            <a:pPr marL="0" indent="0">
              <a:buNone/>
            </a:pPr>
            <a:r>
              <a:rPr lang="en-GB" sz="1400" b="1" dirty="0"/>
              <a:t>Question: </a:t>
            </a:r>
            <a:r>
              <a:rPr lang="en-GB" sz="1400" dirty="0"/>
              <a:t>Which groups of people are most likely to purchase rooms at the Raffles Hotels and resorts?</a:t>
            </a:r>
          </a:p>
          <a:p>
            <a:pPr marL="0" indent="0">
              <a:buNone/>
            </a:pPr>
            <a:r>
              <a:rPr lang="en-GB" sz="1400" dirty="0"/>
              <a:t>(5 mins) </a:t>
            </a:r>
          </a:p>
        </p:txBody>
      </p:sp>
    </p:spTree>
    <p:extLst>
      <p:ext uri="{BB962C8B-B14F-4D97-AF65-F5344CB8AC3E}">
        <p14:creationId xmlns:p14="http://schemas.microsoft.com/office/powerpoint/2010/main" val="3462930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3568" y="5564119"/>
            <a:ext cx="6679692"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3620009" y="28223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683568" y="2807462"/>
            <a:ext cx="8188452" cy="2951777"/>
          </a:xfrm>
          <a:prstGeom prst="rect">
            <a:avLst/>
          </a:prstGeom>
          <a:effectLst>
            <a:softEdge rad="31750"/>
          </a:effec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73202" y="502920"/>
            <a:ext cx="2564892" cy="1463040"/>
          </a:xfrm>
        </p:spPr>
        <p:txBody>
          <a:bodyPr vert="horz" lIns="68580" tIns="34290" rIns="68580" bIns="34290" rtlCol="0" anchor="ctr">
            <a:normAutofit/>
          </a:bodyPr>
          <a:lstStyle/>
          <a:p>
            <a:r>
              <a:rPr lang="en-US" sz="3300" dirty="0"/>
              <a:t>Segmentation variables</a:t>
            </a:r>
          </a:p>
        </p:txBody>
      </p:sp>
    </p:spTree>
    <p:extLst>
      <p:ext uri="{BB962C8B-B14F-4D97-AF65-F5344CB8AC3E}">
        <p14:creationId xmlns:p14="http://schemas.microsoft.com/office/powerpoint/2010/main" val="1455613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628650" y="585216"/>
            <a:ext cx="7886700" cy="1325563"/>
          </a:xfrm>
        </p:spPr>
        <p:txBody>
          <a:bodyPr>
            <a:normAutofit/>
          </a:bodyPr>
          <a:lstStyle/>
          <a:p>
            <a:r>
              <a:rPr lang="en-GB">
                <a:solidFill>
                  <a:schemeClr val="bg1"/>
                </a:solidFill>
              </a:rPr>
              <a:t>Customer profiles</a:t>
            </a:r>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2"/>
          <a:srcRect l="14438" r="12086" b="1"/>
          <a:stretch/>
        </p:blipFill>
        <p:spPr>
          <a:xfrm>
            <a:off x="1445264" y="2204864"/>
            <a:ext cx="3583936" cy="2804668"/>
          </a:xfrm>
          <a:prstGeom prst="rect">
            <a:avLst/>
          </a:prstGeom>
        </p:spPr>
      </p:pic>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5660136" y="2516777"/>
            <a:ext cx="2852928" cy="3660185"/>
          </a:xfrm>
        </p:spPr>
        <p:txBody>
          <a:bodyPr anchor="ctr">
            <a:normAutofit fontScale="92500" lnSpcReduction="10000"/>
          </a:bodyPr>
          <a:lstStyle/>
          <a:p>
            <a:pPr marL="0" indent="0">
              <a:buNone/>
            </a:pPr>
            <a:r>
              <a:rPr lang="en-GB" sz="13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300" dirty="0"/>
              <a:t>Ideal buyer profiles are used to target the most profitable customer group as a priority. </a:t>
            </a:r>
          </a:p>
          <a:p>
            <a:endParaRPr lang="en-GB" sz="1300" dirty="0"/>
          </a:p>
          <a:p>
            <a:pPr marL="0" indent="0">
              <a:buNone/>
            </a:pPr>
            <a:r>
              <a:rPr lang="en-GB" sz="1300" b="1" dirty="0"/>
              <a:t>Question:</a:t>
            </a:r>
            <a:r>
              <a:rPr lang="en-GB" sz="1300" dirty="0"/>
              <a:t> What do you think is the ideal buyer profile is for </a:t>
            </a:r>
            <a:r>
              <a:rPr lang="en-GB" sz="1300" dirty="0" err="1"/>
              <a:t>Nandos</a:t>
            </a:r>
            <a:r>
              <a:rPr lang="en-GB" sz="1300" dirty="0"/>
              <a:t>? Why? </a:t>
            </a:r>
          </a:p>
          <a:p>
            <a:pPr marL="0" indent="0">
              <a:buNone/>
            </a:pPr>
            <a:r>
              <a:rPr lang="en-GB" sz="1300" b="1" dirty="0"/>
              <a:t>Question:</a:t>
            </a:r>
            <a:r>
              <a:rPr lang="en-GB" sz="1300" dirty="0"/>
              <a:t> What do you think the ideal buyer profile is for your chosen upmarket brand for assessment 1? Why?</a:t>
            </a:r>
          </a:p>
          <a:p>
            <a:pPr marL="0" indent="0">
              <a:buNone/>
            </a:pPr>
            <a:r>
              <a:rPr lang="en-GB" sz="1300" dirty="0"/>
              <a:t>(5 mins) Type the name of your hotel and as many segmentation variables that you can.</a:t>
            </a:r>
          </a:p>
        </p:txBody>
      </p:sp>
      <p:pic>
        <p:nvPicPr>
          <p:cNvPr id="5" name="Picture 4">
            <a:extLst>
              <a:ext uri="{FF2B5EF4-FFF2-40B4-BE49-F238E27FC236}">
                <a16:creationId xmlns:a16="http://schemas.microsoft.com/office/drawing/2014/main" id="{F42493A4-27C6-1D93-57BC-5C63D12A0039}"/>
              </a:ext>
            </a:extLst>
          </p:cNvPr>
          <p:cNvPicPr>
            <a:picLocks noChangeAspect="1"/>
          </p:cNvPicPr>
          <p:nvPr/>
        </p:nvPicPr>
        <p:blipFill>
          <a:blip r:embed="rId3"/>
          <a:stretch>
            <a:fillRect/>
          </a:stretch>
        </p:blipFill>
        <p:spPr>
          <a:xfrm rot="10800000" flipH="1" flipV="1">
            <a:off x="175572" y="4797152"/>
            <a:ext cx="5517773" cy="1872208"/>
          </a:xfrm>
          <a:prstGeom prst="rect">
            <a:avLst/>
          </a:prstGeom>
        </p:spPr>
      </p:pic>
    </p:spTree>
    <p:extLst>
      <p:ext uri="{BB962C8B-B14F-4D97-AF65-F5344CB8AC3E}">
        <p14:creationId xmlns:p14="http://schemas.microsoft.com/office/powerpoint/2010/main" val="189687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B9A4F8-F1DB-8921-9BFE-A9B647DC08CD}"/>
              </a:ext>
            </a:extLst>
          </p:cNvPr>
          <p:cNvPicPr>
            <a:picLocks noChangeAspect="1"/>
          </p:cNvPicPr>
          <p:nvPr/>
        </p:nvPicPr>
        <p:blipFill rotWithShape="1">
          <a:blip r:embed="rId2">
            <a:duotone>
              <a:schemeClr val="bg2">
                <a:shade val="45000"/>
                <a:satMod val="135000"/>
              </a:schemeClr>
              <a:prstClr val="white"/>
            </a:duotone>
          </a:blip>
          <a:srcRect r="11213" b="9092"/>
          <a:stretch/>
        </p:blipFill>
        <p:spPr>
          <a:xfrm>
            <a:off x="-32657" y="10"/>
            <a:ext cx="9143998"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628650" y="365125"/>
            <a:ext cx="7886700" cy="1325563"/>
          </a:xfrm>
        </p:spPr>
        <p:txBody>
          <a:bodyPr>
            <a:normAutofit/>
          </a:bodyPr>
          <a:lstStyle/>
          <a:p>
            <a:r>
              <a:rPr lang="en-GB"/>
              <a:t>Jobs to Be Done Theory</a:t>
            </a:r>
          </a:p>
        </p:txBody>
      </p:sp>
      <p:graphicFrame>
        <p:nvGraphicFramePr>
          <p:cNvPr id="5" name="Content Placeholder 2">
            <a:extLst>
              <a:ext uri="{FF2B5EF4-FFF2-40B4-BE49-F238E27FC236}">
                <a16:creationId xmlns:a16="http://schemas.microsoft.com/office/drawing/2014/main" id="{C2339394-4BD6-43C3-8EBA-00F496B853C0}"/>
              </a:ext>
            </a:extLst>
          </p:cNvPr>
          <p:cNvGraphicFramePr>
            <a:graphicFrameLocks noGrp="1"/>
          </p:cNvGraphicFramePr>
          <p:nvPr>
            <p:ph idx="1"/>
            <p:extLst>
              <p:ext uri="{D42A27DB-BD31-4B8C-83A1-F6EECF244321}">
                <p14:modId xmlns:p14="http://schemas.microsoft.com/office/powerpoint/2010/main" val="3699494080"/>
              </p:ext>
            </p:extLst>
          </p:nvPr>
        </p:nvGraphicFramePr>
        <p:xfrm>
          <a:off x="755576" y="1556792"/>
          <a:ext cx="8162663" cy="5152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E36C85EA-6E34-10E2-2CAE-F7CE63380CB6}"/>
              </a:ext>
            </a:extLst>
          </p:cNvPr>
          <p:cNvPicPr>
            <a:picLocks noChangeAspect="1"/>
          </p:cNvPicPr>
          <p:nvPr/>
        </p:nvPicPr>
        <p:blipFill>
          <a:blip r:embed="rId8"/>
          <a:stretch>
            <a:fillRect/>
          </a:stretch>
        </p:blipFill>
        <p:spPr>
          <a:xfrm>
            <a:off x="32659" y="1027906"/>
            <a:ext cx="9078682" cy="5680993"/>
          </a:xfrm>
          <a:prstGeom prst="rect">
            <a:avLst/>
          </a:prstGeom>
        </p:spPr>
      </p:pic>
    </p:spTree>
    <p:extLst>
      <p:ext uri="{BB962C8B-B14F-4D97-AF65-F5344CB8AC3E}">
        <p14:creationId xmlns:p14="http://schemas.microsoft.com/office/powerpoint/2010/main" val="2293488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28650" y="4251260"/>
            <a:ext cx="5100991" cy="1303020"/>
          </a:xfrm>
        </p:spPr>
        <p:txBody>
          <a:bodyPr vert="horz" lIns="68580" tIns="34290" rIns="68580" bIns="34290" rtlCol="0" anchor="ctr">
            <a:normAutofit/>
          </a:bodyPr>
          <a:lstStyle/>
          <a:p>
            <a:pPr algn="r"/>
            <a:r>
              <a:rPr lang="en-US" sz="4500" dirty="0"/>
              <a:t>Targeting</a:t>
            </a:r>
          </a:p>
        </p:txBody>
      </p:sp>
    </p:spTree>
    <p:extLst>
      <p:ext uri="{BB962C8B-B14F-4D97-AF65-F5344CB8AC3E}">
        <p14:creationId xmlns:p14="http://schemas.microsoft.com/office/powerpoint/2010/main" val="653768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8">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28650" y="5186423"/>
            <a:ext cx="7886700" cy="1114382"/>
          </a:xfrm>
        </p:spPr>
        <p:txBody>
          <a:bodyPr vert="horz" lIns="91440" tIns="45720" rIns="91440" bIns="45720" rtlCol="0" anchor="ctr">
            <a:normAutofit/>
          </a:bodyPr>
          <a:lstStyle/>
          <a:p>
            <a:pPr algn="ctr"/>
            <a:r>
              <a:rPr lang="en-US" sz="450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2"/>
          <a:srcRect t="15438" b="14167"/>
          <a:stretch/>
        </p:blipFill>
        <p:spPr>
          <a:xfrm>
            <a:off x="-2267" y="836712"/>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30" name="Group 29">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3" y="1334036"/>
            <a:ext cx="8356656" cy="1861602"/>
            <a:chOff x="409710" y="635715"/>
            <a:chExt cx="11142208" cy="2482136"/>
          </a:xfrm>
        </p:grpSpPr>
        <p:sp>
          <p:nvSpPr>
            <p:cNvPr id="31"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32"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33"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34"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35" name="Rectangle 34">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gr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785460" y="1427104"/>
            <a:ext cx="7729890" cy="994172"/>
          </a:xfrm>
        </p:spPr>
        <p:txBody>
          <a:bodyPr>
            <a:normAutofit/>
          </a:bodyPr>
          <a:lstStyle/>
          <a:p>
            <a:r>
              <a:rPr lang="en-GB" sz="3000">
                <a:solidFill>
                  <a:srgbClr val="FFFFFF"/>
                </a:solidFill>
              </a:rPr>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068678" y="2728088"/>
            <a:ext cx="3040159" cy="2672369"/>
          </a:xfrm>
        </p:spPr>
        <p:txBody>
          <a:bodyPr>
            <a:normAutofit fontScale="92500" lnSpcReduction="20000"/>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4167268" y="3126252"/>
            <a:ext cx="4514850" cy="2238375"/>
          </a:xfrm>
          <a:prstGeom prst="rect">
            <a:avLst/>
          </a:prstGeom>
        </p:spPr>
      </p:pic>
    </p:spTree>
    <p:extLst>
      <p:ext uri="{BB962C8B-B14F-4D97-AF65-F5344CB8AC3E}">
        <p14:creationId xmlns:p14="http://schemas.microsoft.com/office/powerpoint/2010/main" val="3058932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6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9" name="Rectangle 16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1" name="Rectangle 17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836676" y="548640"/>
            <a:ext cx="7626096" cy="1179576"/>
          </a:xfrm>
        </p:spPr>
        <p:txBody>
          <a:bodyPr>
            <a:normAutofit/>
          </a:bodyPr>
          <a:lstStyle/>
          <a:p>
            <a:r>
              <a:rPr lang="en-GB" sz="3500"/>
              <a:t>Differentiated targeting</a:t>
            </a:r>
          </a:p>
        </p:txBody>
      </p:sp>
      <p:sp>
        <p:nvSpPr>
          <p:cNvPr id="173" name="Rectangle 17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81228" y="2478024"/>
            <a:ext cx="4507391" cy="3694176"/>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58589" y="2478024"/>
            <a:ext cx="2904183" cy="3694176"/>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Different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spTree>
    <p:extLst>
      <p:ext uri="{BB962C8B-B14F-4D97-AF65-F5344CB8AC3E}">
        <p14:creationId xmlns:p14="http://schemas.microsoft.com/office/powerpoint/2010/main" val="3889272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0" y="365125"/>
            <a:ext cx="2862072" cy="1938076"/>
          </a:xfrm>
        </p:spPr>
        <p:txBody>
          <a:bodyPr>
            <a:normAutofit/>
          </a:bodyPr>
          <a:lstStyle/>
          <a:p>
            <a:r>
              <a:rPr lang="en-GB"/>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28650" y="2482589"/>
            <a:ext cx="2862072" cy="3694373"/>
          </a:xfrm>
        </p:spPr>
        <p:txBody>
          <a:bodyPr>
            <a:normAutofit fontScale="85000" lnSpcReduction="20000"/>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lv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Banyan Tree | A Sanctuary for The Senses">
            <a:hlinkClick r:id="" action="ppaction://media"/>
            <a:extLst>
              <a:ext uri="{FF2B5EF4-FFF2-40B4-BE49-F238E27FC236}">
                <a16:creationId xmlns:a16="http://schemas.microsoft.com/office/drawing/2014/main" id="{3BC96FAD-56BD-4E00-B111-E8C678B574C3}"/>
              </a:ext>
            </a:extLst>
          </p:cNvPr>
          <p:cNvPicPr>
            <a:picLocks noRot="1" noChangeAspect="1"/>
          </p:cNvPicPr>
          <p:nvPr>
            <a:videoFile r:link="rId1"/>
          </p:nvPr>
        </p:nvPicPr>
        <p:blipFill>
          <a:blip r:embed="rId4"/>
          <a:stretch>
            <a:fillRect/>
          </a:stretch>
        </p:blipFill>
        <p:spPr>
          <a:xfrm>
            <a:off x="935596" y="980728"/>
            <a:ext cx="7272808" cy="4109137"/>
          </a:xfrm>
          <a:prstGeom prst="rect">
            <a:avLst/>
          </a:prstGeom>
        </p:spPr>
      </p:pic>
      <p:sp>
        <p:nvSpPr>
          <p:cNvPr id="4" name="Title 1">
            <a:extLst>
              <a:ext uri="{FF2B5EF4-FFF2-40B4-BE49-F238E27FC236}">
                <a16:creationId xmlns:a16="http://schemas.microsoft.com/office/drawing/2014/main" id="{C78FC33F-9AD8-47EB-9FEF-4976FF52320B}"/>
              </a:ext>
            </a:extLst>
          </p:cNvPr>
          <p:cNvSpPr txBox="1">
            <a:spLocks/>
          </p:cNvSpPr>
          <p:nvPr/>
        </p:nvSpPr>
        <p:spPr>
          <a:xfrm>
            <a:off x="628650" y="-243408"/>
            <a:ext cx="7886700" cy="165618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3200" dirty="0">
                <a:solidFill>
                  <a:schemeClr val="bg1"/>
                </a:solidFill>
              </a:rPr>
            </a:br>
            <a:r>
              <a:rPr lang="en-GB" sz="3200" dirty="0"/>
              <a:t>Banyan Tree | A Sanctuary for The Senses</a:t>
            </a:r>
          </a:p>
        </p:txBody>
      </p:sp>
    </p:spTree>
    <p:extLst>
      <p:ext uri="{BB962C8B-B14F-4D97-AF65-F5344CB8AC3E}">
        <p14:creationId xmlns:p14="http://schemas.microsoft.com/office/powerpoint/2010/main" val="15526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39552" y="3640609"/>
            <a:ext cx="2468166" cy="2452687"/>
          </a:xfrm>
        </p:spPr>
        <p:txBody>
          <a:bodyPr anchor="ctr">
            <a:normAutofit/>
          </a:bodyPr>
          <a:lstStyle/>
          <a:p>
            <a:r>
              <a:rPr lang="en-GB" sz="3100" dirty="0"/>
              <a:t>Customised targeting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0" y="764704"/>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167986" y="3752850"/>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spTree>
    <p:extLst>
      <p:ext uri="{BB962C8B-B14F-4D97-AF65-F5344CB8AC3E}">
        <p14:creationId xmlns:p14="http://schemas.microsoft.com/office/powerpoint/2010/main" val="3204859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5">
            <a:extLst>
              <a:ext uri="{FF2B5EF4-FFF2-40B4-BE49-F238E27FC236}">
                <a16:creationId xmlns:a16="http://schemas.microsoft.com/office/drawing/2014/main" id="{8C4161AE-11A2-4436-A7FB-44334586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id="{178229D1-C16F-4EBF-AA2C-B7ECDCC85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533A3-5596-45F4-AD00-0897E03252B2}"/>
              </a:ext>
            </a:extLst>
          </p:cNvPr>
          <p:cNvSpPr>
            <a:spLocks noGrp="1"/>
          </p:cNvSpPr>
          <p:nvPr>
            <p:ph type="title"/>
          </p:nvPr>
        </p:nvSpPr>
        <p:spPr>
          <a:xfrm>
            <a:off x="852777" y="609600"/>
            <a:ext cx="4987728" cy="1330518"/>
          </a:xfrm>
        </p:spPr>
        <p:txBody>
          <a:bodyPr>
            <a:normAutofit/>
          </a:bodyPr>
          <a:lstStyle/>
          <a:p>
            <a:r>
              <a:rPr lang="en-GB" b="1"/>
              <a:t>Targeting, positioning &amp; differentiation</a:t>
            </a:r>
          </a:p>
        </p:txBody>
      </p:sp>
      <p:pic>
        <p:nvPicPr>
          <p:cNvPr id="9" name="Picture 8">
            <a:extLst>
              <a:ext uri="{FF2B5EF4-FFF2-40B4-BE49-F238E27FC236}">
                <a16:creationId xmlns:a16="http://schemas.microsoft.com/office/drawing/2014/main" id="{EA45F370-484B-4536-9250-5D319F3F4F11}"/>
              </a:ext>
            </a:extLst>
          </p:cNvPr>
          <p:cNvPicPr>
            <a:picLocks noChangeAspect="1"/>
          </p:cNvPicPr>
          <p:nvPr/>
        </p:nvPicPr>
        <p:blipFill rotWithShape="1">
          <a:blip r:embed="rId3"/>
          <a:srcRect t="13770" r="-2" b="23774"/>
          <a:stretch/>
        </p:blipFill>
        <p:spPr>
          <a:xfrm>
            <a:off x="6457950" y="10"/>
            <a:ext cx="2686050" cy="1677587"/>
          </a:xfrm>
          <a:custGeom>
            <a:avLst/>
            <a:gdLst/>
            <a:ahLst/>
            <a:cxnLst/>
            <a:rect l="l" t="t" r="r" b="b"/>
            <a:pathLst>
              <a:path w="3581400" h="1677597">
                <a:moveTo>
                  <a:pt x="161395" y="0"/>
                </a:moveTo>
                <a:lnTo>
                  <a:pt x="3581400" y="0"/>
                </a:lnTo>
                <a:lnTo>
                  <a:pt x="3581400" y="1677597"/>
                </a:lnTo>
                <a:lnTo>
                  <a:pt x="16028" y="1677597"/>
                </a:lnTo>
                <a:lnTo>
                  <a:pt x="14520" y="1674742"/>
                </a:lnTo>
                <a:cubicBezTo>
                  <a:pt x="19077" y="1661158"/>
                  <a:pt x="13236" y="1655969"/>
                  <a:pt x="11870" y="1634532"/>
                </a:cubicBezTo>
                <a:cubicBezTo>
                  <a:pt x="15960" y="1627315"/>
                  <a:pt x="14857" y="1619871"/>
                  <a:pt x="12123" y="1611974"/>
                </a:cubicBezTo>
                <a:cubicBezTo>
                  <a:pt x="14601" y="1592532"/>
                  <a:pt x="11088" y="1572641"/>
                  <a:pt x="10881" y="1549670"/>
                </a:cubicBezTo>
                <a:lnTo>
                  <a:pt x="1421" y="1487568"/>
                </a:lnTo>
                <a:lnTo>
                  <a:pt x="2231" y="1428268"/>
                </a:lnTo>
                <a:cubicBezTo>
                  <a:pt x="3846" y="1420887"/>
                  <a:pt x="5650" y="1413843"/>
                  <a:pt x="7559" y="1407245"/>
                </a:cubicBezTo>
                <a:cubicBezTo>
                  <a:pt x="2335" y="1397680"/>
                  <a:pt x="12971" y="1375400"/>
                  <a:pt x="1223" y="1371658"/>
                </a:cubicBezTo>
                <a:cubicBezTo>
                  <a:pt x="3461" y="1362565"/>
                  <a:pt x="8956" y="1359484"/>
                  <a:pt x="1070" y="1358381"/>
                </a:cubicBezTo>
                <a:cubicBezTo>
                  <a:pt x="1593" y="1355266"/>
                  <a:pt x="1218" y="1352935"/>
                  <a:pt x="412" y="1350955"/>
                </a:cubicBezTo>
                <a:lnTo>
                  <a:pt x="0" y="1350276"/>
                </a:lnTo>
                <a:lnTo>
                  <a:pt x="5162" y="1330155"/>
                </a:lnTo>
                <a:lnTo>
                  <a:pt x="4981" y="1326976"/>
                </a:lnTo>
                <a:lnTo>
                  <a:pt x="9454" y="1314508"/>
                </a:lnTo>
                <a:lnTo>
                  <a:pt x="17855" y="1287115"/>
                </a:lnTo>
                <a:cubicBezTo>
                  <a:pt x="19212" y="1284856"/>
                  <a:pt x="26250" y="1256761"/>
                  <a:pt x="28140" y="1255674"/>
                </a:cubicBezTo>
                <a:cubicBezTo>
                  <a:pt x="23472" y="1220662"/>
                  <a:pt x="37878" y="1249642"/>
                  <a:pt x="40706" y="1216246"/>
                </a:cubicBezTo>
                <a:cubicBezTo>
                  <a:pt x="29115" y="1194325"/>
                  <a:pt x="44888" y="1197089"/>
                  <a:pt x="48102" y="1147300"/>
                </a:cubicBezTo>
                <a:cubicBezTo>
                  <a:pt x="54707" y="1121708"/>
                  <a:pt x="50727" y="1107942"/>
                  <a:pt x="63890" y="1070753"/>
                </a:cubicBezTo>
                <a:cubicBezTo>
                  <a:pt x="68816" y="1034410"/>
                  <a:pt x="75171" y="958324"/>
                  <a:pt x="77661" y="929239"/>
                </a:cubicBezTo>
                <a:cubicBezTo>
                  <a:pt x="69046" y="901681"/>
                  <a:pt x="78084" y="919168"/>
                  <a:pt x="78834" y="896242"/>
                </a:cubicBezTo>
                <a:cubicBezTo>
                  <a:pt x="88537" y="908295"/>
                  <a:pt x="76451" y="866480"/>
                  <a:pt x="88448" y="872205"/>
                </a:cubicBezTo>
                <a:cubicBezTo>
                  <a:pt x="88206" y="867852"/>
                  <a:pt x="87591" y="863453"/>
                  <a:pt x="86885" y="858997"/>
                </a:cubicBezTo>
                <a:cubicBezTo>
                  <a:pt x="86765" y="858219"/>
                  <a:pt x="86642" y="857442"/>
                  <a:pt x="86522" y="856664"/>
                </a:cubicBezTo>
                <a:lnTo>
                  <a:pt x="87113" y="848522"/>
                </a:lnTo>
                <a:lnTo>
                  <a:pt x="84722" y="844735"/>
                </a:lnTo>
                <a:lnTo>
                  <a:pt x="83780" y="831413"/>
                </a:lnTo>
                <a:cubicBezTo>
                  <a:pt x="83822" y="826652"/>
                  <a:pt x="84330" y="821802"/>
                  <a:pt x="85585" y="816845"/>
                </a:cubicBezTo>
                <a:cubicBezTo>
                  <a:pt x="94144" y="803184"/>
                  <a:pt x="85848" y="765821"/>
                  <a:pt x="97019" y="749378"/>
                </a:cubicBezTo>
                <a:cubicBezTo>
                  <a:pt x="100233" y="742498"/>
                  <a:pt x="104715" y="716106"/>
                  <a:pt x="102234" y="708014"/>
                </a:cubicBezTo>
                <a:cubicBezTo>
                  <a:pt x="102481" y="701872"/>
                  <a:pt x="104818" y="696611"/>
                  <a:pt x="101661" y="690731"/>
                </a:cubicBezTo>
                <a:cubicBezTo>
                  <a:pt x="98063" y="682521"/>
                  <a:pt x="108190" y="669704"/>
                  <a:pt x="102578" y="667652"/>
                </a:cubicBezTo>
                <a:cubicBezTo>
                  <a:pt x="105340" y="642306"/>
                  <a:pt x="115874" y="560911"/>
                  <a:pt x="118234" y="538657"/>
                </a:cubicBezTo>
                <a:cubicBezTo>
                  <a:pt x="117638" y="537302"/>
                  <a:pt x="117131" y="535775"/>
                  <a:pt x="116730" y="534128"/>
                </a:cubicBezTo>
                <a:cubicBezTo>
                  <a:pt x="114402" y="524544"/>
                  <a:pt x="116056" y="512942"/>
                  <a:pt x="120423" y="508217"/>
                </a:cubicBezTo>
                <a:cubicBezTo>
                  <a:pt x="135842" y="482476"/>
                  <a:pt x="140032" y="452305"/>
                  <a:pt x="146490" y="425691"/>
                </a:cubicBezTo>
                <a:cubicBezTo>
                  <a:pt x="152632" y="394798"/>
                  <a:pt x="137378" y="407838"/>
                  <a:pt x="153347" y="374828"/>
                </a:cubicBezTo>
                <a:cubicBezTo>
                  <a:pt x="149818" y="367784"/>
                  <a:pt x="150382" y="362614"/>
                  <a:pt x="153662" y="355448"/>
                </a:cubicBezTo>
                <a:cubicBezTo>
                  <a:pt x="156334" y="340231"/>
                  <a:pt x="145653" y="334489"/>
                  <a:pt x="154323" y="323061"/>
                </a:cubicBezTo>
                <a:cubicBezTo>
                  <a:pt x="148259" y="322134"/>
                  <a:pt x="156546" y="292315"/>
                  <a:pt x="149604" y="295584"/>
                </a:cubicBezTo>
                <a:cubicBezTo>
                  <a:pt x="145978" y="282129"/>
                  <a:pt x="155190" y="282737"/>
                  <a:pt x="152223" y="269800"/>
                </a:cubicBezTo>
                <a:cubicBezTo>
                  <a:pt x="152875" y="257840"/>
                  <a:pt x="157283" y="280242"/>
                  <a:pt x="159574" y="268040"/>
                </a:cubicBezTo>
                <a:cubicBezTo>
                  <a:pt x="161332" y="252572"/>
                  <a:pt x="171677" y="259420"/>
                  <a:pt x="160187" y="239084"/>
                </a:cubicBezTo>
                <a:cubicBezTo>
                  <a:pt x="165715" y="225322"/>
                  <a:pt x="160228" y="218349"/>
                  <a:pt x="160377" y="194696"/>
                </a:cubicBezTo>
                <a:lnTo>
                  <a:pt x="162286" y="188429"/>
                </a:lnTo>
                <a:lnTo>
                  <a:pt x="156932" y="180431"/>
                </a:lnTo>
                <a:cubicBezTo>
                  <a:pt x="154788" y="175986"/>
                  <a:pt x="153490" y="170658"/>
                  <a:pt x="154246" y="163556"/>
                </a:cubicBezTo>
                <a:cubicBezTo>
                  <a:pt x="168756" y="121106"/>
                  <a:pt x="144558" y="160910"/>
                  <a:pt x="153818" y="90171"/>
                </a:cubicBezTo>
                <a:cubicBezTo>
                  <a:pt x="155960" y="86805"/>
                  <a:pt x="154719" y="77320"/>
                  <a:pt x="152128" y="77275"/>
                </a:cubicBezTo>
                <a:cubicBezTo>
                  <a:pt x="153243" y="72994"/>
                  <a:pt x="158878" y="63894"/>
                  <a:pt x="154912" y="61293"/>
                </a:cubicBezTo>
                <a:cubicBezTo>
                  <a:pt x="155507" y="49699"/>
                  <a:pt x="156808" y="38400"/>
                  <a:pt x="158770" y="27665"/>
                </a:cubicBezTo>
                <a:lnTo>
                  <a:pt x="164401" y="5871"/>
                </a:lnTo>
                <a:lnTo>
                  <a:pt x="161421" y="241"/>
                </a:lnTo>
                <a:cubicBezTo>
                  <a:pt x="161412" y="161"/>
                  <a:pt x="161403" y="80"/>
                  <a:pt x="161395" y="0"/>
                </a:cubicBezTo>
                <a:close/>
              </a:path>
            </a:pathLst>
          </a:custGeom>
        </p:spPr>
      </p:pic>
      <p:sp>
        <p:nvSpPr>
          <p:cNvPr id="3" name="Content Placeholder 2">
            <a:extLst>
              <a:ext uri="{FF2B5EF4-FFF2-40B4-BE49-F238E27FC236}">
                <a16:creationId xmlns:a16="http://schemas.microsoft.com/office/drawing/2014/main" id="{9501446F-122D-473B-87D0-F929B7F95FB5}"/>
              </a:ext>
            </a:extLst>
          </p:cNvPr>
          <p:cNvSpPr>
            <a:spLocks noGrp="1"/>
          </p:cNvSpPr>
          <p:nvPr>
            <p:ph idx="1"/>
          </p:nvPr>
        </p:nvSpPr>
        <p:spPr>
          <a:xfrm>
            <a:off x="852778" y="2193779"/>
            <a:ext cx="4987727" cy="3908909"/>
          </a:xfrm>
        </p:spPr>
        <p:txBody>
          <a:bodyPr>
            <a:normAutofit/>
          </a:bodyPr>
          <a:lstStyle/>
          <a:p>
            <a:pPr marL="0" indent="0">
              <a:buNone/>
            </a:pPr>
            <a:r>
              <a:rPr lang="en-GB" sz="1400">
                <a:latin typeface="Arial" panose="020B0604020202020204" pitchFamily="34" charset="0"/>
                <a:cs typeface="Arial" panose="020B0604020202020204" pitchFamily="34" charset="0"/>
              </a:rPr>
              <a:t>There is so much choice for consumers that hospitality operators must try to </a:t>
            </a:r>
            <a:r>
              <a:rPr lang="en-GB" sz="1400" b="1">
                <a:latin typeface="Arial" panose="020B0604020202020204" pitchFamily="34" charset="0"/>
                <a:cs typeface="Arial" panose="020B0604020202020204" pitchFamily="34" charset="0"/>
              </a:rPr>
              <a:t>differentiate</a:t>
            </a:r>
            <a:r>
              <a:rPr lang="en-GB" sz="1400">
                <a:latin typeface="Arial" panose="020B0604020202020204" pitchFamily="34" charset="0"/>
                <a:cs typeface="Arial" panose="020B0604020202020204" pitchFamily="34" charset="0"/>
              </a:rPr>
              <a:t> themselves from the competition to </a:t>
            </a:r>
            <a:r>
              <a:rPr lang="en-GB" sz="1400" b="1">
                <a:latin typeface="Arial" panose="020B0604020202020204" pitchFamily="34" charset="0"/>
                <a:cs typeface="Arial" panose="020B0604020202020204" pitchFamily="34" charset="0"/>
              </a:rPr>
              <a:t>stand out &amp; be noticed.</a:t>
            </a:r>
          </a:p>
          <a:p>
            <a:pPr marL="0" indent="0">
              <a:buNone/>
            </a:pPr>
            <a:r>
              <a:rPr lang="en-GB" sz="1400">
                <a:latin typeface="Arial" panose="020B0604020202020204" pitchFamily="34" charset="0"/>
                <a:cs typeface="Arial" panose="020B0604020202020204" pitchFamily="34" charset="0"/>
              </a:rPr>
              <a:t>Many operators have no real differences of core products offered the </a:t>
            </a:r>
            <a:r>
              <a:rPr lang="en-GB" sz="1400" b="1">
                <a:latin typeface="Arial" panose="020B0604020202020204" pitchFamily="34" charset="0"/>
                <a:cs typeface="Arial" panose="020B0604020202020204" pitchFamily="34" charset="0"/>
              </a:rPr>
              <a:t>tangible aspects </a:t>
            </a:r>
            <a:r>
              <a:rPr lang="en-GB" sz="1400">
                <a:latin typeface="Arial" panose="020B0604020202020204" pitchFamily="34" charset="0"/>
                <a:cs typeface="Arial" panose="020B0604020202020204" pitchFamily="34" charset="0"/>
              </a:rPr>
              <a:t>of the experience, a </a:t>
            </a:r>
            <a:r>
              <a:rPr lang="en-GB" sz="1400" b="1">
                <a:latin typeface="Arial" panose="020B0604020202020204" pitchFamily="34" charset="0"/>
                <a:cs typeface="Arial" panose="020B0604020202020204" pitchFamily="34" charset="0"/>
              </a:rPr>
              <a:t>bed, meal, a drink are similar to competitors.</a:t>
            </a:r>
          </a:p>
          <a:p>
            <a:pPr marL="0" indent="0">
              <a:buNone/>
            </a:pPr>
            <a:r>
              <a:rPr lang="en-GB" sz="1400">
                <a:latin typeface="Arial" panose="020B0604020202020204" pitchFamily="34" charset="0"/>
                <a:cs typeface="Arial" panose="020B0604020202020204" pitchFamily="34" charset="0"/>
              </a:rPr>
              <a:t>Companies share very </a:t>
            </a:r>
            <a:r>
              <a:rPr lang="en-GB" sz="1400" b="1">
                <a:latin typeface="Arial" panose="020B0604020202020204" pitchFamily="34" charset="0"/>
                <a:cs typeface="Arial" panose="020B0604020202020204" pitchFamily="34" charset="0"/>
              </a:rPr>
              <a:t>distinct images </a:t>
            </a:r>
            <a:r>
              <a:rPr lang="en-GB" sz="1400">
                <a:latin typeface="Arial" panose="020B0604020202020204" pitchFamily="34" charset="0"/>
                <a:cs typeface="Arial" panose="020B0604020202020204" pitchFamily="34" charset="0"/>
              </a:rPr>
              <a:t>compared to their rivals.</a:t>
            </a:r>
          </a:p>
          <a:p>
            <a:pPr marL="0" indent="0">
              <a:buNone/>
            </a:pPr>
            <a:r>
              <a:rPr lang="en-GB" sz="1400">
                <a:latin typeface="Arial" panose="020B0604020202020204" pitchFamily="34" charset="0"/>
                <a:cs typeface="Arial" panose="020B0604020202020204" pitchFamily="34" charset="0"/>
              </a:rPr>
              <a:t>One key differentiator that is more difficult for competitors to imitate is the </a:t>
            </a:r>
            <a:r>
              <a:rPr lang="en-GB" sz="1400" b="1">
                <a:latin typeface="Arial" panose="020B0604020202020204" pitchFamily="34" charset="0"/>
                <a:cs typeface="Arial" panose="020B0604020202020204" pitchFamily="34" charset="0"/>
              </a:rPr>
              <a:t>brand and company history.</a:t>
            </a:r>
          </a:p>
          <a:p>
            <a:pPr marL="0" indent="0">
              <a:buNone/>
            </a:pPr>
            <a:r>
              <a:rPr lang="en-GB" sz="1400">
                <a:latin typeface="Arial" panose="020B0604020202020204" pitchFamily="34" charset="0"/>
                <a:cs typeface="Arial" panose="020B0604020202020204" pitchFamily="34" charset="0"/>
              </a:rPr>
              <a:t>Well- established brands or hotels are increasingly </a:t>
            </a:r>
            <a:r>
              <a:rPr lang="en-GB" sz="1400" b="1">
                <a:latin typeface="Arial" panose="020B0604020202020204" pitchFamily="34" charset="0"/>
                <a:cs typeface="Arial" panose="020B0604020202020204" pitchFamily="34" charset="0"/>
              </a:rPr>
              <a:t>capitalising on these attributes to demonstrate their history of quality service.</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Can you name any Historic and Famous London hotels?</a:t>
            </a:r>
          </a:p>
          <a:p>
            <a:pPr marL="0" indent="0">
              <a:buNone/>
            </a:pP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p>
        </p:txBody>
      </p:sp>
      <p:pic>
        <p:nvPicPr>
          <p:cNvPr id="5" name="Picture 4">
            <a:extLst>
              <a:ext uri="{FF2B5EF4-FFF2-40B4-BE49-F238E27FC236}">
                <a16:creationId xmlns:a16="http://schemas.microsoft.com/office/drawing/2014/main" id="{F4040042-667C-4C3F-A5E9-1D9ABB674BA8}"/>
              </a:ext>
            </a:extLst>
          </p:cNvPr>
          <p:cNvPicPr>
            <a:picLocks noChangeAspect="1"/>
          </p:cNvPicPr>
          <p:nvPr/>
        </p:nvPicPr>
        <p:blipFill rotWithShape="1">
          <a:blip r:embed="rId4"/>
          <a:srcRect t="2074" r="-7" b="-7"/>
          <a:stretch/>
        </p:blipFill>
        <p:spPr>
          <a:xfrm>
            <a:off x="6463009" y="1657844"/>
            <a:ext cx="2680991" cy="175244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p:spPr>
      </p:pic>
      <p:pic>
        <p:nvPicPr>
          <p:cNvPr id="7" name="Picture 6">
            <a:extLst>
              <a:ext uri="{FF2B5EF4-FFF2-40B4-BE49-F238E27FC236}">
                <a16:creationId xmlns:a16="http://schemas.microsoft.com/office/drawing/2014/main" id="{16F8AADD-8016-4F47-8CE0-03F18869E681}"/>
              </a:ext>
            </a:extLst>
          </p:cNvPr>
          <p:cNvPicPr>
            <a:picLocks noChangeAspect="1"/>
          </p:cNvPicPr>
          <p:nvPr/>
        </p:nvPicPr>
        <p:blipFill rotWithShape="1">
          <a:blip r:embed="rId5"/>
          <a:srcRect l="9651" r="-4" b="-4"/>
          <a:stretch/>
        </p:blipFill>
        <p:spPr>
          <a:xfrm>
            <a:off x="6590241" y="3390534"/>
            <a:ext cx="2553759" cy="1752443"/>
          </a:xfrm>
          <a:custGeom>
            <a:avLst/>
            <a:gdLst/>
            <a:ahLst/>
            <a:cxnLst/>
            <a:rect l="l" t="t" r="r" b="b"/>
            <a:pathLst>
              <a:path w="3405012" h="1752443">
                <a:moveTo>
                  <a:pt x="0" y="0"/>
                </a:moveTo>
                <a:lnTo>
                  <a:pt x="3405012" y="0"/>
                </a:lnTo>
                <a:lnTo>
                  <a:pt x="3405012" y="1752443"/>
                </a:lnTo>
                <a:lnTo>
                  <a:pt x="150701" y="1752443"/>
                </a:lnTo>
                <a:lnTo>
                  <a:pt x="151133" y="1747002"/>
                </a:lnTo>
                <a:cubicBezTo>
                  <a:pt x="148082" y="1720397"/>
                  <a:pt x="138162" y="1706976"/>
                  <a:pt x="141124" y="1679782"/>
                </a:cubicBezTo>
                <a:cubicBezTo>
                  <a:pt x="138233" y="1654888"/>
                  <a:pt x="132497" y="1634841"/>
                  <a:pt x="132620" y="1612573"/>
                </a:cubicBezTo>
                <a:cubicBezTo>
                  <a:pt x="129044" y="1605219"/>
                  <a:pt x="127104" y="1597620"/>
                  <a:pt x="130223" y="1587920"/>
                </a:cubicBezTo>
                <a:lnTo>
                  <a:pt x="118649" y="1517306"/>
                </a:lnTo>
                <a:cubicBezTo>
                  <a:pt x="118727" y="1504116"/>
                  <a:pt x="126587" y="1522582"/>
                  <a:pt x="125184" y="1510721"/>
                </a:cubicBezTo>
                <a:cubicBezTo>
                  <a:pt x="120254" y="1500337"/>
                  <a:pt x="128918" y="1494774"/>
                  <a:pt x="123286" y="1484337"/>
                </a:cubicBezTo>
                <a:cubicBezTo>
                  <a:pt x="117384" y="1492089"/>
                  <a:pt x="120076" y="1448204"/>
                  <a:pt x="114286" y="1451361"/>
                </a:cubicBezTo>
                <a:cubicBezTo>
                  <a:pt x="120422" y="1434659"/>
                  <a:pt x="109532" y="1426428"/>
                  <a:pt x="109458" y="1410107"/>
                </a:cubicBezTo>
                <a:cubicBezTo>
                  <a:pt x="111304" y="1401070"/>
                  <a:pt x="116414" y="1379312"/>
                  <a:pt x="111952" y="1374933"/>
                </a:cubicBezTo>
                <a:cubicBezTo>
                  <a:pt x="121247" y="1332742"/>
                  <a:pt x="111990" y="1355376"/>
                  <a:pt x="112507" y="1321763"/>
                </a:cubicBezTo>
                <a:cubicBezTo>
                  <a:pt x="114038" y="1292024"/>
                  <a:pt x="104680" y="1296583"/>
                  <a:pt x="114684" y="1261703"/>
                </a:cubicBezTo>
                <a:cubicBezTo>
                  <a:pt x="117951" y="1254272"/>
                  <a:pt x="117538" y="1242085"/>
                  <a:pt x="113764" y="1234482"/>
                </a:cubicBezTo>
                <a:cubicBezTo>
                  <a:pt x="113115" y="1233173"/>
                  <a:pt x="112388" y="1232054"/>
                  <a:pt x="111607" y="1231156"/>
                </a:cubicBezTo>
                <a:cubicBezTo>
                  <a:pt x="119170" y="1209268"/>
                  <a:pt x="112520" y="1202536"/>
                  <a:pt x="118230" y="1191103"/>
                </a:cubicBezTo>
                <a:cubicBezTo>
                  <a:pt x="116952" y="1164152"/>
                  <a:pt x="106928" y="1147748"/>
                  <a:pt x="111866" y="1137301"/>
                </a:cubicBezTo>
                <a:cubicBezTo>
                  <a:pt x="109070" y="1117917"/>
                  <a:pt x="103766" y="1087902"/>
                  <a:pt x="101461" y="1074796"/>
                </a:cubicBezTo>
                <a:cubicBezTo>
                  <a:pt x="97539" y="1071283"/>
                  <a:pt x="98827" y="1064698"/>
                  <a:pt x="98024" y="1058665"/>
                </a:cubicBezTo>
                <a:cubicBezTo>
                  <a:pt x="94360" y="1052587"/>
                  <a:pt x="94092" y="1024379"/>
                  <a:pt x="95922" y="1015662"/>
                </a:cubicBezTo>
                <a:lnTo>
                  <a:pt x="91333" y="988711"/>
                </a:lnTo>
                <a:cubicBezTo>
                  <a:pt x="98562" y="941987"/>
                  <a:pt x="70330" y="921576"/>
                  <a:pt x="96654" y="884719"/>
                </a:cubicBezTo>
                <a:cubicBezTo>
                  <a:pt x="96548" y="867680"/>
                  <a:pt x="88256" y="880245"/>
                  <a:pt x="88150" y="863206"/>
                </a:cubicBezTo>
                <a:cubicBezTo>
                  <a:pt x="84996" y="840798"/>
                  <a:pt x="96332" y="851480"/>
                  <a:pt x="83698" y="830894"/>
                </a:cubicBezTo>
                <a:cubicBezTo>
                  <a:pt x="86835" y="790339"/>
                  <a:pt x="74016" y="769075"/>
                  <a:pt x="83164" y="732509"/>
                </a:cubicBezTo>
                <a:cubicBezTo>
                  <a:pt x="78466" y="739607"/>
                  <a:pt x="78936" y="653434"/>
                  <a:pt x="79811" y="641624"/>
                </a:cubicBezTo>
                <a:cubicBezTo>
                  <a:pt x="79592" y="616474"/>
                  <a:pt x="81385" y="589914"/>
                  <a:pt x="81852" y="551694"/>
                </a:cubicBezTo>
                <a:cubicBezTo>
                  <a:pt x="78871" y="517898"/>
                  <a:pt x="88476" y="533562"/>
                  <a:pt x="78257" y="503221"/>
                </a:cubicBezTo>
                <a:cubicBezTo>
                  <a:pt x="78107" y="484544"/>
                  <a:pt x="80125" y="442761"/>
                  <a:pt x="80950" y="439631"/>
                </a:cubicBezTo>
                <a:lnTo>
                  <a:pt x="80482" y="438394"/>
                </a:lnTo>
                <a:cubicBezTo>
                  <a:pt x="79478" y="432938"/>
                  <a:pt x="79723" y="429594"/>
                  <a:pt x="80521" y="427195"/>
                </a:cubicBezTo>
                <a:lnTo>
                  <a:pt x="81904" y="424907"/>
                </a:lnTo>
                <a:cubicBezTo>
                  <a:pt x="82057" y="422363"/>
                  <a:pt x="82210" y="419819"/>
                  <a:pt x="82363" y="417275"/>
                </a:cubicBezTo>
                <a:lnTo>
                  <a:pt x="84426" y="402379"/>
                </a:lnTo>
                <a:lnTo>
                  <a:pt x="83723" y="399462"/>
                </a:lnTo>
                <a:lnTo>
                  <a:pt x="85140" y="376794"/>
                </a:lnTo>
                <a:lnTo>
                  <a:pt x="84643" y="376419"/>
                </a:lnTo>
                <a:cubicBezTo>
                  <a:pt x="83560" y="375065"/>
                  <a:pt x="82822" y="373090"/>
                  <a:pt x="82783" y="369762"/>
                </a:cubicBezTo>
                <a:cubicBezTo>
                  <a:pt x="75270" y="373969"/>
                  <a:pt x="79859" y="367360"/>
                  <a:pt x="80411" y="357178"/>
                </a:cubicBezTo>
                <a:cubicBezTo>
                  <a:pt x="68864" y="361439"/>
                  <a:pt x="75006" y="333058"/>
                  <a:pt x="68544" y="327402"/>
                </a:cubicBezTo>
                <a:cubicBezTo>
                  <a:pt x="69211" y="319824"/>
                  <a:pt x="69703" y="311889"/>
                  <a:pt x="69965" y="303760"/>
                </a:cubicBezTo>
                <a:cubicBezTo>
                  <a:pt x="69966" y="302159"/>
                  <a:pt x="69968" y="300559"/>
                  <a:pt x="69969" y="298958"/>
                </a:cubicBezTo>
                <a:lnTo>
                  <a:pt x="69852" y="298844"/>
                </a:lnTo>
                <a:cubicBezTo>
                  <a:pt x="69606" y="297762"/>
                  <a:pt x="69513" y="296167"/>
                  <a:pt x="69626" y="293743"/>
                </a:cubicBezTo>
                <a:lnTo>
                  <a:pt x="69977" y="290202"/>
                </a:lnTo>
                <a:lnTo>
                  <a:pt x="69984" y="280887"/>
                </a:lnTo>
                <a:lnTo>
                  <a:pt x="69214" y="277557"/>
                </a:lnTo>
                <a:cubicBezTo>
                  <a:pt x="64253" y="266466"/>
                  <a:pt x="49047" y="274944"/>
                  <a:pt x="54630" y="251845"/>
                </a:cubicBezTo>
                <a:cubicBezTo>
                  <a:pt x="50339" y="228523"/>
                  <a:pt x="39950" y="218978"/>
                  <a:pt x="41532" y="193531"/>
                </a:cubicBezTo>
                <a:cubicBezTo>
                  <a:pt x="37482" y="171719"/>
                  <a:pt x="30875" y="155057"/>
                  <a:pt x="29911" y="134827"/>
                </a:cubicBezTo>
                <a:cubicBezTo>
                  <a:pt x="26044" y="129106"/>
                  <a:pt x="23769" y="122729"/>
                  <a:pt x="26358" y="113105"/>
                </a:cubicBezTo>
                <a:cubicBezTo>
                  <a:pt x="21488" y="93532"/>
                  <a:pt x="15187" y="92470"/>
                  <a:pt x="17140" y="76451"/>
                </a:cubicBezTo>
                <a:cubicBezTo>
                  <a:pt x="6336" y="71246"/>
                  <a:pt x="9567" y="68160"/>
                  <a:pt x="11130" y="60946"/>
                </a:cubicBezTo>
                <a:cubicBezTo>
                  <a:pt x="11146" y="60646"/>
                  <a:pt x="11160" y="60347"/>
                  <a:pt x="11175" y="60047"/>
                </a:cubicBezTo>
                <a:lnTo>
                  <a:pt x="9643" y="59374"/>
                </a:lnTo>
                <a:lnTo>
                  <a:pt x="8490" y="56536"/>
                </a:lnTo>
                <a:lnTo>
                  <a:pt x="7301" y="47381"/>
                </a:lnTo>
                <a:cubicBezTo>
                  <a:pt x="7260" y="46156"/>
                  <a:pt x="7219" y="44931"/>
                  <a:pt x="7178" y="43706"/>
                </a:cubicBezTo>
                <a:cubicBezTo>
                  <a:pt x="6973" y="41260"/>
                  <a:pt x="6682" y="39746"/>
                  <a:pt x="6309" y="38823"/>
                </a:cubicBezTo>
                <a:cubicBezTo>
                  <a:pt x="6268" y="38807"/>
                  <a:pt x="6228" y="38790"/>
                  <a:pt x="6186" y="38775"/>
                </a:cubicBezTo>
                <a:lnTo>
                  <a:pt x="5573" y="34055"/>
                </a:lnTo>
                <a:cubicBezTo>
                  <a:pt x="4775" y="25924"/>
                  <a:pt x="4222" y="17849"/>
                  <a:pt x="3878" y="10032"/>
                </a:cubicBezTo>
                <a:close/>
              </a:path>
            </a:pathLst>
          </a:custGeom>
        </p:spPr>
      </p:pic>
      <p:pic>
        <p:nvPicPr>
          <p:cNvPr id="11" name="Picture 10">
            <a:extLst>
              <a:ext uri="{FF2B5EF4-FFF2-40B4-BE49-F238E27FC236}">
                <a16:creationId xmlns:a16="http://schemas.microsoft.com/office/drawing/2014/main" id="{2422C10B-676F-452F-A879-4226101A33FD}"/>
              </a:ext>
            </a:extLst>
          </p:cNvPr>
          <p:cNvPicPr>
            <a:picLocks noChangeAspect="1"/>
          </p:cNvPicPr>
          <p:nvPr/>
        </p:nvPicPr>
        <p:blipFill rotWithShape="1">
          <a:blip r:embed="rId6"/>
          <a:srcRect r="-2" b="5383"/>
          <a:stretch/>
        </p:blipFill>
        <p:spPr>
          <a:xfrm>
            <a:off x="6702739" y="5142978"/>
            <a:ext cx="2441261" cy="1715021"/>
          </a:xfrm>
          <a:custGeom>
            <a:avLst/>
            <a:gdLst/>
            <a:ahLst/>
            <a:cxnLst/>
            <a:rect l="l" t="t" r="r" b="b"/>
            <a:pathLst>
              <a:path w="3255014" h="1715021">
                <a:moveTo>
                  <a:pt x="703" y="0"/>
                </a:moveTo>
                <a:lnTo>
                  <a:pt x="3255014" y="0"/>
                </a:lnTo>
                <a:lnTo>
                  <a:pt x="3255014" y="1715021"/>
                </a:lnTo>
                <a:lnTo>
                  <a:pt x="20680" y="1715021"/>
                </a:lnTo>
                <a:lnTo>
                  <a:pt x="27488" y="1676166"/>
                </a:lnTo>
                <a:cubicBezTo>
                  <a:pt x="30060" y="1660248"/>
                  <a:pt x="32104" y="1646802"/>
                  <a:pt x="33656" y="1637755"/>
                </a:cubicBezTo>
                <a:cubicBezTo>
                  <a:pt x="39029" y="1635240"/>
                  <a:pt x="39060" y="1630227"/>
                  <a:pt x="36785" y="1620849"/>
                </a:cubicBezTo>
                <a:cubicBezTo>
                  <a:pt x="38105" y="1551256"/>
                  <a:pt x="100227" y="1472104"/>
                  <a:pt x="76656" y="1455842"/>
                </a:cubicBezTo>
                <a:cubicBezTo>
                  <a:pt x="77016" y="1439452"/>
                  <a:pt x="56490" y="1383714"/>
                  <a:pt x="62616" y="1345149"/>
                </a:cubicBezTo>
                <a:cubicBezTo>
                  <a:pt x="75519" y="1331119"/>
                  <a:pt x="65286" y="1248289"/>
                  <a:pt x="66967" y="1229214"/>
                </a:cubicBezTo>
                <a:cubicBezTo>
                  <a:pt x="75027" y="1226771"/>
                  <a:pt x="69197" y="1193906"/>
                  <a:pt x="80884" y="1198474"/>
                </a:cubicBezTo>
                <a:cubicBezTo>
                  <a:pt x="85953" y="1195255"/>
                  <a:pt x="86179" y="1185792"/>
                  <a:pt x="81857" y="1180728"/>
                </a:cubicBezTo>
                <a:cubicBezTo>
                  <a:pt x="83204" y="1169547"/>
                  <a:pt x="89262" y="1163440"/>
                  <a:pt x="82257" y="1151133"/>
                </a:cubicBezTo>
                <a:cubicBezTo>
                  <a:pt x="83837" y="1135715"/>
                  <a:pt x="101636" y="1122513"/>
                  <a:pt x="90618" y="1108407"/>
                </a:cubicBezTo>
                <a:cubicBezTo>
                  <a:pt x="108621" y="1097725"/>
                  <a:pt x="92049" y="1049300"/>
                  <a:pt x="95940" y="1018477"/>
                </a:cubicBezTo>
                <a:cubicBezTo>
                  <a:pt x="114997" y="965378"/>
                  <a:pt x="94883" y="900337"/>
                  <a:pt x="128252" y="875323"/>
                </a:cubicBezTo>
                <a:cubicBezTo>
                  <a:pt x="120042" y="819830"/>
                  <a:pt x="132154" y="777393"/>
                  <a:pt x="134499" y="734639"/>
                </a:cubicBezTo>
                <a:cubicBezTo>
                  <a:pt x="138830" y="715422"/>
                  <a:pt x="127012" y="702516"/>
                  <a:pt x="137671" y="686595"/>
                </a:cubicBezTo>
                <a:cubicBezTo>
                  <a:pt x="135031" y="648181"/>
                  <a:pt x="154500" y="566929"/>
                  <a:pt x="118662" y="504151"/>
                </a:cubicBezTo>
                <a:lnTo>
                  <a:pt x="70076" y="334867"/>
                </a:lnTo>
                <a:cubicBezTo>
                  <a:pt x="53138" y="284991"/>
                  <a:pt x="46242" y="268345"/>
                  <a:pt x="38295" y="239789"/>
                </a:cubicBezTo>
                <a:cubicBezTo>
                  <a:pt x="35440" y="214890"/>
                  <a:pt x="43757" y="197719"/>
                  <a:pt x="36565" y="163529"/>
                </a:cubicBezTo>
                <a:cubicBezTo>
                  <a:pt x="37934" y="145766"/>
                  <a:pt x="25190" y="110716"/>
                  <a:pt x="25258" y="98318"/>
                </a:cubicBezTo>
                <a:cubicBezTo>
                  <a:pt x="23374" y="99154"/>
                  <a:pt x="21566" y="92403"/>
                  <a:pt x="22800" y="89141"/>
                </a:cubicBezTo>
                <a:cubicBezTo>
                  <a:pt x="22768" y="32571"/>
                  <a:pt x="9002" y="70779"/>
                  <a:pt x="15482" y="33826"/>
                </a:cubicBezTo>
                <a:cubicBezTo>
                  <a:pt x="15094" y="16959"/>
                  <a:pt x="2812" y="18391"/>
                  <a:pt x="0" y="8846"/>
                </a:cubicBezTo>
                <a:close/>
              </a:path>
            </a:pathLst>
          </a:custGeom>
        </p:spPr>
      </p:pic>
    </p:spTree>
    <p:extLst>
      <p:ext uri="{BB962C8B-B14F-4D97-AF65-F5344CB8AC3E}">
        <p14:creationId xmlns:p14="http://schemas.microsoft.com/office/powerpoint/2010/main" val="175300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5DA9C68-5703-4A4F-8C12-F8F536959A97}"/>
              </a:ext>
            </a:extLst>
          </p:cNvPr>
          <p:cNvPicPr>
            <a:picLocks noChangeAspect="1"/>
          </p:cNvPicPr>
          <p:nvPr/>
        </p:nvPicPr>
        <p:blipFill rotWithShape="1">
          <a:blip r:embed="rId3"/>
          <a:srcRect l="12102" r="46642" b="1"/>
          <a:stretch/>
        </p:blipFill>
        <p:spPr>
          <a:xfrm>
            <a:off x="201276" y="1268760"/>
            <a:ext cx="3744416" cy="4181265"/>
          </a:xfrm>
          <a:prstGeom prst="rect">
            <a:avLst/>
          </a:prstGeom>
          <a:noFill/>
        </p:spPr>
      </p:pic>
      <p:sp>
        <p:nvSpPr>
          <p:cNvPr id="3" name="Content Placeholder 2">
            <a:extLst>
              <a:ext uri="{FF2B5EF4-FFF2-40B4-BE49-F238E27FC236}">
                <a16:creationId xmlns:a16="http://schemas.microsoft.com/office/drawing/2014/main" id="{8479F779-98A4-493A-A834-CDB2368CE726}"/>
              </a:ext>
            </a:extLst>
          </p:cNvPr>
          <p:cNvSpPr>
            <a:spLocks noGrp="1"/>
          </p:cNvSpPr>
          <p:nvPr>
            <p:ph sz="half" idx="1"/>
          </p:nvPr>
        </p:nvSpPr>
        <p:spPr>
          <a:xfrm>
            <a:off x="4427984" y="404664"/>
            <a:ext cx="4716016" cy="5328592"/>
          </a:xfrm>
        </p:spPr>
        <p:txBody>
          <a:bodyPr>
            <a:normAutofit fontScale="85000" lnSpcReduction="20000"/>
          </a:bodyPr>
          <a:lstStyle/>
          <a:p>
            <a:pPr marL="0" indent="0">
              <a:lnSpc>
                <a:spcPct val="90000"/>
              </a:lnSpc>
              <a:buNone/>
            </a:pPr>
            <a:endParaRPr lang="en-GB" sz="2000" dirty="0"/>
          </a:p>
          <a:p>
            <a:pPr marL="0" indent="0">
              <a:lnSpc>
                <a:spcPct val="90000"/>
              </a:lnSpc>
              <a:buNone/>
            </a:pPr>
            <a:endParaRPr lang="en-GB" sz="2000" dirty="0"/>
          </a:p>
          <a:p>
            <a:pPr marL="0" indent="0">
              <a:lnSpc>
                <a:spcPct val="90000"/>
              </a:lnSpc>
              <a:buNone/>
            </a:pPr>
            <a:endParaRPr lang="en-GB" sz="2000" dirty="0"/>
          </a:p>
          <a:p>
            <a:pPr marL="0" indent="0">
              <a:lnSpc>
                <a:spcPct val="90000"/>
              </a:lnSpc>
              <a:buNone/>
            </a:pPr>
            <a:endParaRPr lang="en-GB" sz="2000" dirty="0"/>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Visit the Badrutt Palace Hotel Website</a:t>
            </a:r>
          </a:p>
          <a:p>
            <a:pPr marL="0" indent="0">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gn="ctr">
              <a:lnSpc>
                <a:spcPct val="90000"/>
              </a:lnSpc>
              <a:buNone/>
            </a:pPr>
            <a:r>
              <a:rPr lang="en-GB" sz="2000" b="1" dirty="0">
                <a:solidFill>
                  <a:schemeClr val="bg1"/>
                </a:solidFill>
                <a:latin typeface="Arial" panose="020B0604020202020204" pitchFamily="34" charset="0"/>
                <a:cs typeface="Arial" panose="020B0604020202020204" pitchFamily="34" charset="0"/>
              </a:rPr>
              <a:t>Badruttspalace.com</a:t>
            </a:r>
          </a:p>
          <a:p>
            <a:pPr marL="0" indent="0" algn="ctr">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And explore the hotels history especially within the section entitled</a:t>
            </a:r>
          </a:p>
          <a:p>
            <a:pPr marL="0" indent="0">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gn="ctr">
              <a:lnSpc>
                <a:spcPct val="90000"/>
              </a:lnSpc>
              <a:buNone/>
            </a:pPr>
            <a:r>
              <a:rPr lang="en-GB" sz="2000" dirty="0">
                <a:solidFill>
                  <a:schemeClr val="bg1"/>
                </a:solidFill>
                <a:latin typeface="Arial" panose="020B0604020202020204" pitchFamily="34" charset="0"/>
                <a:cs typeface="Arial" panose="020B0604020202020204" pitchFamily="34" charset="0"/>
              </a:rPr>
              <a:t> </a:t>
            </a:r>
            <a:r>
              <a:rPr lang="en-GB" sz="2000" b="1" dirty="0">
                <a:solidFill>
                  <a:schemeClr val="bg1"/>
                </a:solidFill>
                <a:latin typeface="Arial" panose="020B0604020202020204" pitchFamily="34" charset="0"/>
                <a:cs typeface="Arial" panose="020B0604020202020204" pitchFamily="34" charset="0"/>
              </a:rPr>
              <a:t>Innovation since1896</a:t>
            </a:r>
          </a:p>
          <a:p>
            <a:pPr marL="0" indent="0" algn="ctr">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nSpc>
                <a:spcPct val="160000"/>
              </a:lnSpc>
              <a:buNone/>
            </a:pPr>
            <a:r>
              <a:rPr lang="en-GB" sz="2000" dirty="0">
                <a:solidFill>
                  <a:schemeClr val="bg1"/>
                </a:solidFill>
                <a:latin typeface="Arial" panose="020B0604020202020204" pitchFamily="34" charset="0"/>
                <a:cs typeface="Arial" panose="020B0604020202020204" pitchFamily="34" charset="0"/>
              </a:rPr>
              <a:t>Take 10 minutes to read and write down some ideas you have of how this hotel emphasises its history and heritage. </a:t>
            </a:r>
          </a:p>
        </p:txBody>
      </p:sp>
      <p:pic>
        <p:nvPicPr>
          <p:cNvPr id="7" name="Picture 6">
            <a:extLst>
              <a:ext uri="{FF2B5EF4-FFF2-40B4-BE49-F238E27FC236}">
                <a16:creationId xmlns:a16="http://schemas.microsoft.com/office/drawing/2014/main" id="{863F6DFA-FF4C-4D3F-8071-F7B6D1CE2B1E}"/>
              </a:ext>
            </a:extLst>
          </p:cNvPr>
          <p:cNvPicPr>
            <a:picLocks noChangeAspect="1"/>
          </p:cNvPicPr>
          <p:nvPr/>
        </p:nvPicPr>
        <p:blipFill>
          <a:blip r:embed="rId4"/>
          <a:stretch>
            <a:fillRect/>
          </a:stretch>
        </p:blipFill>
        <p:spPr>
          <a:xfrm>
            <a:off x="5364088" y="116632"/>
            <a:ext cx="2333412" cy="1379634"/>
          </a:xfrm>
          <a:prstGeom prst="rect">
            <a:avLst/>
          </a:prstGeom>
        </p:spPr>
      </p:pic>
    </p:spTree>
    <p:extLst>
      <p:ext uri="{BB962C8B-B14F-4D97-AF65-F5344CB8AC3E}">
        <p14:creationId xmlns:p14="http://schemas.microsoft.com/office/powerpoint/2010/main" val="301906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90084-BD08-47F8-AF87-64521A91D287}"/>
              </a:ext>
            </a:extLst>
          </p:cNvPr>
          <p:cNvSpPr>
            <a:spLocks noGrp="1"/>
          </p:cNvSpPr>
          <p:nvPr>
            <p:ph type="title"/>
          </p:nvPr>
        </p:nvSpPr>
        <p:spPr>
          <a:xfrm>
            <a:off x="771525" y="1967266"/>
            <a:ext cx="1971675" cy="2547257"/>
          </a:xfrm>
          <a:noFill/>
        </p:spPr>
        <p:txBody>
          <a:bodyPr anchor="ctr">
            <a:normAutofit/>
          </a:bodyPr>
          <a:lstStyle/>
          <a:p>
            <a:pPr algn="ctr"/>
            <a:r>
              <a:rPr lang="en-GB" sz="2600">
                <a:solidFill>
                  <a:srgbClr val="FFFFFF"/>
                </a:solidFill>
              </a:rPr>
              <a:t>POSITIONING </a:t>
            </a:r>
          </a:p>
        </p:txBody>
      </p:sp>
      <p:pic>
        <p:nvPicPr>
          <p:cNvPr id="4" name="Picture 3" descr="Text, logo&#10;&#10;Description automatically generated">
            <a:extLst>
              <a:ext uri="{FF2B5EF4-FFF2-40B4-BE49-F238E27FC236}">
                <a16:creationId xmlns:a16="http://schemas.microsoft.com/office/drawing/2014/main" id="{D4DF858D-F9C8-4B36-B95B-C8CC57108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7984" y="1052736"/>
            <a:ext cx="3462970" cy="4249043"/>
          </a:xfrm>
          <a:prstGeom prst="rect">
            <a:avLst/>
          </a:prstGeom>
        </p:spPr>
      </p:pic>
    </p:spTree>
    <p:extLst>
      <p:ext uri="{BB962C8B-B14F-4D97-AF65-F5344CB8AC3E}">
        <p14:creationId xmlns:p14="http://schemas.microsoft.com/office/powerpoint/2010/main" val="1189777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3"/>
          <a:srcRect l="10701" r="25850"/>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5648706" y="365125"/>
            <a:ext cx="3243773" cy="1899912"/>
          </a:xfrm>
        </p:spPr>
        <p:txBody>
          <a:bodyPr>
            <a:normAutofit/>
          </a:bodyPr>
          <a:lstStyle/>
          <a:p>
            <a:r>
              <a:rPr lang="en-GB" sz="3500" dirty="0"/>
              <a:t>Product positioning: what is it?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5648707" y="2434201"/>
            <a:ext cx="2866642" cy="3742762"/>
          </a:xfrm>
        </p:spPr>
        <p:txBody>
          <a:bodyPr>
            <a:normAutofit/>
          </a:bodyPr>
          <a:lstStyle/>
          <a:p>
            <a:pPr marL="0" indent="0">
              <a:buNone/>
            </a:pPr>
            <a:r>
              <a:rPr lang="en-GB" sz="1400" dirty="0"/>
              <a:t>Product positioning is “the way a product is defined by consumers on important attributes – the place it occupies in consumers’ minds relative to competing products” </a:t>
            </a:r>
            <a:r>
              <a:rPr lang="en-GB" sz="1400" i="1" dirty="0"/>
              <a:t>- Kotler et al. (2018, p.228)</a:t>
            </a:r>
          </a:p>
          <a:p>
            <a:pPr marL="0" indent="0">
              <a:buNone/>
            </a:pPr>
            <a:endParaRPr lang="en-GB" sz="1400" dirty="0"/>
          </a:p>
          <a:p>
            <a:pPr marL="0" indent="0">
              <a:buNone/>
            </a:pPr>
            <a:r>
              <a:rPr lang="en-GB" sz="1400" dirty="0"/>
              <a:t>This is made up of:</a:t>
            </a:r>
          </a:p>
          <a:p>
            <a:r>
              <a:rPr lang="en-GB" sz="1400" dirty="0"/>
              <a:t>Feelings</a:t>
            </a:r>
          </a:p>
          <a:p>
            <a:r>
              <a:rPr lang="en-GB" sz="1400" dirty="0"/>
              <a:t>Impressions</a:t>
            </a:r>
          </a:p>
          <a:p>
            <a:r>
              <a:rPr lang="en-GB" sz="1400" dirty="0"/>
              <a:t>Perceptions</a:t>
            </a:r>
          </a:p>
          <a:p>
            <a:pPr marL="0" indent="0">
              <a:buNone/>
            </a:pPr>
            <a:r>
              <a:rPr lang="en-GB" sz="1400" dirty="0"/>
              <a:t>All in relation to other competing products/services. </a:t>
            </a:r>
          </a:p>
          <a:p>
            <a:pPr marL="0" indent="0">
              <a:buNone/>
            </a:pPr>
            <a:endParaRPr lang="en-GB" sz="1400" dirty="0"/>
          </a:p>
        </p:txBody>
      </p:sp>
    </p:spTree>
    <p:extLst>
      <p:ext uri="{BB962C8B-B14F-4D97-AF65-F5344CB8AC3E}">
        <p14:creationId xmlns:p14="http://schemas.microsoft.com/office/powerpoint/2010/main" val="15166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3724073" y="1329201"/>
            <a:ext cx="4939868" cy="964620"/>
          </a:xfrm>
        </p:spPr>
        <p:txBody>
          <a:bodyPr anchor="b">
            <a:normAutofit/>
          </a:bodyPr>
          <a:lstStyle/>
          <a:p>
            <a:r>
              <a:rPr lang="en-GB" dirty="0"/>
              <a:t>Value propositions</a:t>
            </a:r>
          </a:p>
        </p:txBody>
      </p:sp>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3724074" y="2686051"/>
            <a:ext cx="4939867" cy="2839064"/>
          </a:xfrm>
        </p:spPr>
        <p:txBody>
          <a:bodyPr>
            <a:normAutofit fontScale="85000" lnSpcReduction="20000"/>
          </a:bodyPr>
          <a:lstStyle/>
          <a:p>
            <a:pPr marL="0" indent="0">
              <a:buNone/>
            </a:pPr>
            <a:endParaRPr lang="en-GB" sz="1500" dirty="0"/>
          </a:p>
          <a:p>
            <a:pPr marL="0" indent="0">
              <a:buNone/>
            </a:pPr>
            <a:r>
              <a:rPr lang="en-GB" sz="1500" dirty="0"/>
              <a:t>A value proposition is the “the full mix of benefits on which a product is differentiated and positioned. It is the answer to the customer’s question ‘why should I buy your product?’” - Kotler et al. (2018, p.232).</a:t>
            </a:r>
          </a:p>
          <a:p>
            <a:pPr marL="0" indent="0">
              <a:buNone/>
            </a:pPr>
            <a:endParaRPr lang="en-GB" sz="1500" dirty="0"/>
          </a:p>
          <a:p>
            <a:pPr marL="0" indent="0">
              <a:buNone/>
            </a:pPr>
            <a:r>
              <a:rPr lang="en-GB" sz="1500" dirty="0"/>
              <a:t>To know the answer to this we’re going to explore the following:</a:t>
            </a:r>
          </a:p>
          <a:p>
            <a:r>
              <a:rPr lang="en-GB" sz="1500" dirty="0"/>
              <a:t>Brand positioning</a:t>
            </a:r>
          </a:p>
          <a:p>
            <a:r>
              <a:rPr lang="en-GB" sz="1500" dirty="0"/>
              <a:t>Objective/subjective positioning</a:t>
            </a:r>
          </a:p>
          <a:p>
            <a:r>
              <a:rPr lang="en-GB" sz="1500" dirty="0"/>
              <a:t>Perceptual positioning maps</a:t>
            </a:r>
          </a:p>
          <a:p>
            <a:r>
              <a:rPr lang="en-GB" sz="1500" dirty="0"/>
              <a:t>Competitive advantage and USP</a:t>
            </a:r>
          </a:p>
          <a:p>
            <a:r>
              <a:rPr lang="en-GB" sz="1500" dirty="0"/>
              <a:t>Positioning statements</a:t>
            </a: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58767" r="2" b="2"/>
          <a:stretch/>
        </p:blipFill>
        <p:spPr>
          <a:xfrm>
            <a:off x="16" y="857257"/>
            <a:ext cx="3476678" cy="5143493"/>
          </a:xfrm>
          <a:prstGeom prst="rect">
            <a:avLst/>
          </a:prstGeom>
          <a:effectLst/>
        </p:spPr>
      </p:pic>
    </p:spTree>
    <p:extLst>
      <p:ext uri="{BB962C8B-B14F-4D97-AF65-F5344CB8AC3E}">
        <p14:creationId xmlns:p14="http://schemas.microsoft.com/office/powerpoint/2010/main" val="25853268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35B037-4511-8519-B952-3DF4F1066E38}"/>
              </a:ext>
            </a:extLst>
          </p:cNvPr>
          <p:cNvPicPr>
            <a:picLocks noChangeAspect="1"/>
          </p:cNvPicPr>
          <p:nvPr/>
        </p:nvPicPr>
        <p:blipFill>
          <a:blip r:embed="rId2"/>
          <a:stretch>
            <a:fillRect/>
          </a:stretch>
        </p:blipFill>
        <p:spPr>
          <a:xfrm>
            <a:off x="1331640" y="548680"/>
            <a:ext cx="6336704" cy="4752528"/>
          </a:xfrm>
          <a:prstGeom prst="rect">
            <a:avLst/>
          </a:prstGeom>
        </p:spPr>
      </p:pic>
      <p:grpSp>
        <p:nvGrpSpPr>
          <p:cNvPr id="15" name="Group 14">
            <a:extLst>
              <a:ext uri="{FF2B5EF4-FFF2-40B4-BE49-F238E27FC236}">
                <a16:creationId xmlns:a16="http://schemas.microsoft.com/office/drawing/2014/main" id="{3B5B0DDA-0BDE-7BC2-7CC3-DEC0A7175FAA}"/>
              </a:ext>
            </a:extLst>
          </p:cNvPr>
          <p:cNvGrpSpPr/>
          <p:nvPr/>
        </p:nvGrpSpPr>
        <p:grpSpPr>
          <a:xfrm>
            <a:off x="4698347" y="2409698"/>
            <a:ext cx="4096195" cy="2226138"/>
            <a:chOff x="4698347" y="2409698"/>
            <a:chExt cx="4096195" cy="2226138"/>
          </a:xfrm>
        </p:grpSpPr>
        <p:sp>
          <p:nvSpPr>
            <p:cNvPr id="9" name="Oval 8">
              <a:extLst>
                <a:ext uri="{FF2B5EF4-FFF2-40B4-BE49-F238E27FC236}">
                  <a16:creationId xmlns:a16="http://schemas.microsoft.com/office/drawing/2014/main" id="{ADBF1977-001E-6797-80B0-E7D728E3B84B}"/>
                </a:ext>
              </a:extLst>
            </p:cNvPr>
            <p:cNvSpPr/>
            <p:nvPr/>
          </p:nvSpPr>
          <p:spPr>
            <a:xfrm rot="18670409">
              <a:off x="4238054" y="2869991"/>
              <a:ext cx="2226138" cy="13055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4809690A-66E4-0C0C-2941-C0FE4A868A12}"/>
                </a:ext>
              </a:extLst>
            </p:cNvPr>
            <p:cNvCxnSpPr>
              <a:cxnSpLocks/>
            </p:cNvCxnSpPr>
            <p:nvPr/>
          </p:nvCxnSpPr>
          <p:spPr>
            <a:xfrm>
              <a:off x="6215219" y="3277026"/>
              <a:ext cx="1008112" cy="3600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EAD3D3-E654-7A1C-1305-2E37A3FB2223}"/>
                </a:ext>
              </a:extLst>
            </p:cNvPr>
            <p:cNvSpPr txBox="1"/>
            <p:nvPr/>
          </p:nvSpPr>
          <p:spPr>
            <a:xfrm>
              <a:off x="7164288" y="3501008"/>
              <a:ext cx="1630254" cy="646331"/>
            </a:xfrm>
            <a:prstGeom prst="rect">
              <a:avLst/>
            </a:prstGeom>
            <a:noFill/>
          </p:spPr>
          <p:txBody>
            <a:bodyPr wrap="none" rtlCol="0">
              <a:spAutoFit/>
            </a:bodyPr>
            <a:lstStyle/>
            <a:p>
              <a:r>
                <a:rPr lang="en-GB" dirty="0"/>
                <a:t>Doomed to fail </a:t>
              </a:r>
            </a:p>
            <a:p>
              <a:r>
                <a:rPr lang="en-GB" dirty="0"/>
                <a:t>strategies.</a:t>
              </a:r>
            </a:p>
          </p:txBody>
        </p:sp>
      </p:grpSp>
    </p:spTree>
    <p:extLst>
      <p:ext uri="{BB962C8B-B14F-4D97-AF65-F5344CB8AC3E}">
        <p14:creationId xmlns:p14="http://schemas.microsoft.com/office/powerpoint/2010/main" val="1988473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340DC0-1791-FCB6-6822-A3CA5CB368FD}"/>
              </a:ext>
            </a:extLst>
          </p:cNvPr>
          <p:cNvPicPr>
            <a:picLocks noChangeAspect="1"/>
          </p:cNvPicPr>
          <p:nvPr/>
        </p:nvPicPr>
        <p:blipFill>
          <a:blip r:embed="rId3"/>
          <a:stretch>
            <a:fillRect/>
          </a:stretch>
        </p:blipFill>
        <p:spPr>
          <a:xfrm>
            <a:off x="4211960" y="3140968"/>
            <a:ext cx="5688632" cy="3604495"/>
          </a:xfrm>
          <a:prstGeom prst="rect">
            <a:avLst/>
          </a:prstGeom>
        </p:spPr>
      </p:pic>
      <p:pic>
        <p:nvPicPr>
          <p:cNvPr id="7" name="Picture 6">
            <a:extLst>
              <a:ext uri="{FF2B5EF4-FFF2-40B4-BE49-F238E27FC236}">
                <a16:creationId xmlns:a16="http://schemas.microsoft.com/office/drawing/2014/main" id="{9EF23DF5-AA84-73B6-82F7-7A4B556D054D}"/>
              </a:ext>
            </a:extLst>
          </p:cNvPr>
          <p:cNvPicPr>
            <a:picLocks noChangeAspect="1"/>
          </p:cNvPicPr>
          <p:nvPr/>
        </p:nvPicPr>
        <p:blipFill>
          <a:blip r:embed="rId4"/>
          <a:stretch>
            <a:fillRect/>
          </a:stretch>
        </p:blipFill>
        <p:spPr>
          <a:xfrm>
            <a:off x="395536" y="1340768"/>
            <a:ext cx="2240868" cy="1493912"/>
          </a:xfrm>
          <a:prstGeom prst="rect">
            <a:avLst/>
          </a:prstGeom>
        </p:spPr>
      </p:pic>
      <p:pic>
        <p:nvPicPr>
          <p:cNvPr id="9" name="Picture 8">
            <a:extLst>
              <a:ext uri="{FF2B5EF4-FFF2-40B4-BE49-F238E27FC236}">
                <a16:creationId xmlns:a16="http://schemas.microsoft.com/office/drawing/2014/main" id="{B3A31310-8B6F-81A3-0B3E-68484AE2C073}"/>
              </a:ext>
            </a:extLst>
          </p:cNvPr>
          <p:cNvPicPr>
            <a:picLocks noChangeAspect="1"/>
          </p:cNvPicPr>
          <p:nvPr/>
        </p:nvPicPr>
        <p:blipFill>
          <a:blip r:embed="rId5"/>
          <a:stretch>
            <a:fillRect/>
          </a:stretch>
        </p:blipFill>
        <p:spPr>
          <a:xfrm>
            <a:off x="2106235" y="1196752"/>
            <a:ext cx="2465765" cy="1011596"/>
          </a:xfrm>
          <a:prstGeom prst="rect">
            <a:avLst/>
          </a:prstGeom>
        </p:spPr>
      </p:pic>
      <p:pic>
        <p:nvPicPr>
          <p:cNvPr id="10" name="Picture 9">
            <a:extLst>
              <a:ext uri="{FF2B5EF4-FFF2-40B4-BE49-F238E27FC236}">
                <a16:creationId xmlns:a16="http://schemas.microsoft.com/office/drawing/2014/main" id="{0622CF0A-4F22-7AB2-F27B-D8F406568920}"/>
              </a:ext>
            </a:extLst>
          </p:cNvPr>
          <p:cNvPicPr>
            <a:picLocks noChangeAspect="1"/>
          </p:cNvPicPr>
          <p:nvPr/>
        </p:nvPicPr>
        <p:blipFill>
          <a:blip r:embed="rId6"/>
          <a:stretch>
            <a:fillRect/>
          </a:stretch>
        </p:blipFill>
        <p:spPr>
          <a:xfrm>
            <a:off x="1611635" y="2387835"/>
            <a:ext cx="2600325" cy="1733550"/>
          </a:xfrm>
          <a:prstGeom prst="rect">
            <a:avLst/>
          </a:prstGeom>
        </p:spPr>
      </p:pic>
      <p:pic>
        <p:nvPicPr>
          <p:cNvPr id="11" name="Picture 10">
            <a:extLst>
              <a:ext uri="{FF2B5EF4-FFF2-40B4-BE49-F238E27FC236}">
                <a16:creationId xmlns:a16="http://schemas.microsoft.com/office/drawing/2014/main" id="{F349A0C9-5C5B-919F-E698-47D076E28171}"/>
              </a:ext>
            </a:extLst>
          </p:cNvPr>
          <p:cNvPicPr>
            <a:picLocks noChangeAspect="1"/>
          </p:cNvPicPr>
          <p:nvPr/>
        </p:nvPicPr>
        <p:blipFill>
          <a:blip r:embed="rId7"/>
          <a:stretch>
            <a:fillRect/>
          </a:stretch>
        </p:blipFill>
        <p:spPr>
          <a:xfrm>
            <a:off x="5491890" y="263320"/>
            <a:ext cx="3462076" cy="2483346"/>
          </a:xfrm>
          <a:prstGeom prst="rect">
            <a:avLst/>
          </a:prstGeom>
        </p:spPr>
      </p:pic>
      <p:pic>
        <p:nvPicPr>
          <p:cNvPr id="12" name="Picture 11">
            <a:extLst>
              <a:ext uri="{FF2B5EF4-FFF2-40B4-BE49-F238E27FC236}">
                <a16:creationId xmlns:a16="http://schemas.microsoft.com/office/drawing/2014/main" id="{1649071E-19D4-D00B-A0ED-44C41063DCA8}"/>
              </a:ext>
            </a:extLst>
          </p:cNvPr>
          <p:cNvPicPr>
            <a:picLocks noChangeAspect="1"/>
          </p:cNvPicPr>
          <p:nvPr/>
        </p:nvPicPr>
        <p:blipFill>
          <a:blip r:embed="rId8"/>
          <a:stretch>
            <a:fillRect/>
          </a:stretch>
        </p:blipFill>
        <p:spPr>
          <a:xfrm>
            <a:off x="4831583" y="1635681"/>
            <a:ext cx="2040693" cy="1308136"/>
          </a:xfrm>
          <a:prstGeom prst="rect">
            <a:avLst/>
          </a:prstGeom>
        </p:spPr>
      </p:pic>
      <p:pic>
        <p:nvPicPr>
          <p:cNvPr id="13" name="Picture 12">
            <a:extLst>
              <a:ext uri="{FF2B5EF4-FFF2-40B4-BE49-F238E27FC236}">
                <a16:creationId xmlns:a16="http://schemas.microsoft.com/office/drawing/2014/main" id="{AD38DD43-2F6C-C6E7-452C-A94F069B2D1E}"/>
              </a:ext>
            </a:extLst>
          </p:cNvPr>
          <p:cNvPicPr>
            <a:picLocks noChangeAspect="1"/>
          </p:cNvPicPr>
          <p:nvPr/>
        </p:nvPicPr>
        <p:blipFill>
          <a:blip r:embed="rId9"/>
          <a:stretch>
            <a:fillRect/>
          </a:stretch>
        </p:blipFill>
        <p:spPr>
          <a:xfrm>
            <a:off x="491201" y="4256744"/>
            <a:ext cx="2240868" cy="1260488"/>
          </a:xfrm>
          <a:prstGeom prst="rect">
            <a:avLst/>
          </a:prstGeom>
        </p:spPr>
      </p:pic>
      <p:pic>
        <p:nvPicPr>
          <p:cNvPr id="15" name="Picture 14">
            <a:extLst>
              <a:ext uri="{FF2B5EF4-FFF2-40B4-BE49-F238E27FC236}">
                <a16:creationId xmlns:a16="http://schemas.microsoft.com/office/drawing/2014/main" id="{4ECCE85B-940E-D3B3-A300-DB2B69DFAD8A}"/>
              </a:ext>
            </a:extLst>
          </p:cNvPr>
          <p:cNvPicPr>
            <a:picLocks noChangeAspect="1"/>
          </p:cNvPicPr>
          <p:nvPr/>
        </p:nvPicPr>
        <p:blipFill>
          <a:blip r:embed="rId10"/>
          <a:stretch>
            <a:fillRect/>
          </a:stretch>
        </p:blipFill>
        <p:spPr>
          <a:xfrm>
            <a:off x="1944874" y="5095712"/>
            <a:ext cx="1933845" cy="447737"/>
          </a:xfrm>
          <a:prstGeom prst="rect">
            <a:avLst/>
          </a:prstGeom>
        </p:spPr>
      </p:pic>
    </p:spTree>
    <p:extLst>
      <p:ext uri="{BB962C8B-B14F-4D97-AF65-F5344CB8AC3E}">
        <p14:creationId xmlns:p14="http://schemas.microsoft.com/office/powerpoint/2010/main" val="290770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35F9-B32C-4634-9918-E7CAAA6146BC}"/>
              </a:ext>
            </a:extLst>
          </p:cNvPr>
          <p:cNvSpPr>
            <a:spLocks noGrp="1"/>
          </p:cNvSpPr>
          <p:nvPr>
            <p:ph type="title"/>
          </p:nvPr>
        </p:nvSpPr>
        <p:spPr>
          <a:xfrm>
            <a:off x="4355976" y="274638"/>
            <a:ext cx="4608512" cy="562074"/>
          </a:xfrm>
        </p:spPr>
        <p:txBody>
          <a:bodyPr anchor="ctr">
            <a:normAutofit fontScale="90000"/>
          </a:bodyPr>
          <a:lstStyle/>
          <a:p>
            <a:r>
              <a:rPr lang="en-GB" sz="2800" b="1" dirty="0">
                <a:solidFill>
                  <a:schemeClr val="bg1"/>
                </a:solidFill>
              </a:rPr>
              <a:t>Objective &amp; Subjective Positioning</a:t>
            </a:r>
          </a:p>
        </p:txBody>
      </p:sp>
      <p:sp>
        <p:nvSpPr>
          <p:cNvPr id="3" name="Content Placeholder 2">
            <a:extLst>
              <a:ext uri="{FF2B5EF4-FFF2-40B4-BE49-F238E27FC236}">
                <a16:creationId xmlns:a16="http://schemas.microsoft.com/office/drawing/2014/main" id="{4C2F70A9-F1C9-4716-91D1-7313E085DA8D}"/>
              </a:ext>
            </a:extLst>
          </p:cNvPr>
          <p:cNvSpPr>
            <a:spLocks noGrp="1"/>
          </p:cNvSpPr>
          <p:nvPr>
            <p:ph sz="half" idx="1"/>
          </p:nvPr>
        </p:nvSpPr>
        <p:spPr>
          <a:xfrm>
            <a:off x="4648200" y="980728"/>
            <a:ext cx="4495800" cy="4608513"/>
          </a:xfrm>
        </p:spPr>
        <p:txBody>
          <a:bodyPr>
            <a:normAutofit lnSpcReduction="10000"/>
          </a:bodyPr>
          <a:lstStyle/>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800" dirty="0">
                <a:solidFill>
                  <a:schemeClr val="bg1"/>
                </a:solidFill>
                <a:latin typeface="Arial" panose="020B0604020202020204" pitchFamily="34" charset="0"/>
                <a:cs typeface="Arial" panose="020B0604020202020204" pitchFamily="34" charset="0"/>
              </a:rPr>
              <a:t>There are two approaches to positioning:</a:t>
            </a:r>
          </a:p>
          <a:p>
            <a:pPr marL="0" indent="0">
              <a:lnSpc>
                <a:spcPct val="90000"/>
              </a:lnSpc>
              <a:buNone/>
            </a:pPr>
            <a:r>
              <a:rPr lang="en-GB" sz="2400" b="1" dirty="0">
                <a:solidFill>
                  <a:schemeClr val="bg1"/>
                </a:solidFill>
                <a:latin typeface="Arial" panose="020B0604020202020204" pitchFamily="34" charset="0"/>
                <a:cs typeface="Arial" panose="020B0604020202020204" pitchFamily="34" charset="0"/>
              </a:rPr>
              <a:t>Objective</a:t>
            </a:r>
          </a:p>
          <a:p>
            <a:pPr marL="0" indent="0">
              <a:lnSpc>
                <a:spcPct val="90000"/>
              </a:lnSpc>
              <a:buNone/>
            </a:pPr>
            <a:r>
              <a:rPr lang="en-GB" sz="1800" dirty="0">
                <a:solidFill>
                  <a:schemeClr val="bg1"/>
                </a:solidFill>
                <a:latin typeface="Arial" panose="020B0604020202020204" pitchFamily="34" charset="0"/>
                <a:cs typeface="Arial" panose="020B0604020202020204" pitchFamily="34" charset="0"/>
              </a:rPr>
              <a:t>And </a:t>
            </a:r>
          </a:p>
          <a:p>
            <a:pPr marL="0" indent="0">
              <a:lnSpc>
                <a:spcPct val="90000"/>
              </a:lnSpc>
              <a:buNone/>
            </a:pPr>
            <a:r>
              <a:rPr lang="en-GB" sz="2400" b="1" dirty="0">
                <a:solidFill>
                  <a:schemeClr val="bg1"/>
                </a:solidFill>
                <a:latin typeface="Arial" panose="020B0604020202020204" pitchFamily="34" charset="0"/>
                <a:cs typeface="Arial" panose="020B0604020202020204" pitchFamily="34" charset="0"/>
              </a:rPr>
              <a:t>Subjective</a:t>
            </a:r>
          </a:p>
          <a:p>
            <a:pPr marL="0" indent="0" algn="r">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gn="r">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gn="r">
              <a:lnSpc>
                <a:spcPct val="90000"/>
              </a:lnSpc>
              <a:buNone/>
            </a:pPr>
            <a:r>
              <a:rPr lang="en-GB" sz="1800" dirty="0">
                <a:solidFill>
                  <a:schemeClr val="bg1"/>
                </a:solidFill>
                <a:latin typeface="Arial" panose="020B0604020202020204" pitchFamily="34" charset="0"/>
                <a:cs typeface="Arial" panose="020B0604020202020204" pitchFamily="34" charset="0"/>
              </a:rPr>
              <a:t>(</a:t>
            </a:r>
            <a:r>
              <a:rPr lang="en-GB" sz="1800" dirty="0" err="1">
                <a:solidFill>
                  <a:schemeClr val="bg1"/>
                </a:solidFill>
                <a:latin typeface="Arial" panose="020B0604020202020204" pitchFamily="34" charset="0"/>
                <a:cs typeface="Arial" panose="020B0604020202020204" pitchFamily="34" charset="0"/>
              </a:rPr>
              <a:t>Ries</a:t>
            </a:r>
            <a:r>
              <a:rPr lang="en-GB" sz="1800" dirty="0">
                <a:solidFill>
                  <a:schemeClr val="bg1"/>
                </a:solidFill>
                <a:latin typeface="Arial" panose="020B0604020202020204" pitchFamily="34" charset="0"/>
                <a:cs typeface="Arial" panose="020B0604020202020204" pitchFamily="34" charset="0"/>
              </a:rPr>
              <a:t> and Trout 1986)</a:t>
            </a:r>
          </a:p>
        </p:txBody>
      </p:sp>
      <p:pic>
        <p:nvPicPr>
          <p:cNvPr id="5" name="Picture 4">
            <a:extLst>
              <a:ext uri="{FF2B5EF4-FFF2-40B4-BE49-F238E27FC236}">
                <a16:creationId xmlns:a16="http://schemas.microsoft.com/office/drawing/2014/main" id="{B3B178AF-C790-4FDA-BE6A-AB843AB25323}"/>
              </a:ext>
            </a:extLst>
          </p:cNvPr>
          <p:cNvPicPr>
            <a:picLocks noChangeAspect="1"/>
          </p:cNvPicPr>
          <p:nvPr/>
        </p:nvPicPr>
        <p:blipFill rotWithShape="1">
          <a:blip r:embed="rId2"/>
          <a:srcRect r="5" b="1232"/>
          <a:stretch/>
        </p:blipFill>
        <p:spPr>
          <a:xfrm>
            <a:off x="251520" y="1600201"/>
            <a:ext cx="4038600" cy="3989040"/>
          </a:xfrm>
          <a:prstGeom prst="rect">
            <a:avLst/>
          </a:prstGeom>
          <a:noFill/>
        </p:spPr>
      </p:pic>
    </p:spTree>
    <p:extLst>
      <p:ext uri="{BB962C8B-B14F-4D97-AF65-F5344CB8AC3E}">
        <p14:creationId xmlns:p14="http://schemas.microsoft.com/office/powerpoint/2010/main" val="357025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3DA5C-22E9-4E85-9BD7-07C06FC367E6}"/>
              </a:ext>
            </a:extLst>
          </p:cNvPr>
          <p:cNvSpPr>
            <a:spLocks noGrp="1"/>
          </p:cNvSpPr>
          <p:nvPr>
            <p:ph type="title"/>
          </p:nvPr>
        </p:nvSpPr>
        <p:spPr>
          <a:xfrm>
            <a:off x="4478516" y="353641"/>
            <a:ext cx="4474840" cy="562074"/>
          </a:xfrm>
        </p:spPr>
        <p:txBody>
          <a:bodyPr anchor="ctr">
            <a:normAutofit/>
          </a:bodyPr>
          <a:lstStyle/>
          <a:p>
            <a:r>
              <a:rPr lang="en-GB" sz="2800" b="1" dirty="0">
                <a:solidFill>
                  <a:schemeClr val="bg1"/>
                </a:solidFill>
                <a:latin typeface="Arial" panose="020B0604020202020204" pitchFamily="34" charset="0"/>
                <a:cs typeface="Arial" panose="020B0604020202020204" pitchFamily="34" charset="0"/>
              </a:rPr>
              <a:t>Objective Positioning</a:t>
            </a:r>
          </a:p>
        </p:txBody>
      </p:sp>
      <p:pic>
        <p:nvPicPr>
          <p:cNvPr id="5" name="Content Placeholder 4">
            <a:extLst>
              <a:ext uri="{FF2B5EF4-FFF2-40B4-BE49-F238E27FC236}">
                <a16:creationId xmlns:a16="http://schemas.microsoft.com/office/drawing/2014/main" id="{BC0916CD-36D5-453A-A99D-16D69EDF2461}"/>
              </a:ext>
            </a:extLst>
          </p:cNvPr>
          <p:cNvPicPr>
            <a:picLocks noGrp="1" noChangeAspect="1"/>
          </p:cNvPicPr>
          <p:nvPr>
            <p:ph sz="half" idx="1"/>
          </p:nvPr>
        </p:nvPicPr>
        <p:blipFill rotWithShape="1">
          <a:blip r:embed="rId2"/>
          <a:srcRect r="5246"/>
          <a:stretch/>
        </p:blipFill>
        <p:spPr>
          <a:xfrm>
            <a:off x="179512" y="1498776"/>
            <a:ext cx="3240360" cy="3658416"/>
          </a:xfrm>
          <a:noFill/>
        </p:spPr>
      </p:pic>
      <p:sp>
        <p:nvSpPr>
          <p:cNvPr id="10" name="Content Placeholder 3">
            <a:extLst>
              <a:ext uri="{FF2B5EF4-FFF2-40B4-BE49-F238E27FC236}">
                <a16:creationId xmlns:a16="http://schemas.microsoft.com/office/drawing/2014/main" id="{B018EAC5-D9EF-4C95-8280-CBB07AC0D04B}"/>
              </a:ext>
            </a:extLst>
          </p:cNvPr>
          <p:cNvSpPr>
            <a:spLocks noGrp="1"/>
          </p:cNvSpPr>
          <p:nvPr>
            <p:ph sz="half" idx="2"/>
          </p:nvPr>
        </p:nvSpPr>
        <p:spPr>
          <a:xfrm>
            <a:off x="3952280" y="1347764"/>
            <a:ext cx="4968552" cy="5321596"/>
          </a:xfrm>
        </p:spPr>
        <p:txBody>
          <a:bodyPr>
            <a:normAutofit/>
          </a:bodyPr>
          <a:lstStyle/>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This refers to the </a:t>
            </a:r>
            <a:r>
              <a:rPr lang="en-US" sz="1600" b="1" dirty="0">
                <a:solidFill>
                  <a:schemeClr val="bg1"/>
                </a:solidFill>
                <a:latin typeface="Arial" panose="020B0604020202020204" pitchFamily="34" charset="0"/>
                <a:cs typeface="Arial" panose="020B0604020202020204" pitchFamily="34" charset="0"/>
              </a:rPr>
              <a:t>tangible, real or physical attributes </a:t>
            </a:r>
            <a:r>
              <a:rPr lang="en-US" sz="1600" dirty="0">
                <a:solidFill>
                  <a:schemeClr val="bg1"/>
                </a:solidFill>
                <a:latin typeface="Arial" panose="020B0604020202020204" pitchFamily="34" charset="0"/>
                <a:cs typeface="Arial" panose="020B0604020202020204" pitchFamily="34" charset="0"/>
              </a:rPr>
              <a:t>that a hotel or restaurant offers to its customers.</a:t>
            </a:r>
          </a:p>
          <a:p>
            <a:pPr marL="0" indent="0">
              <a:lnSpc>
                <a:spcPct val="120000"/>
              </a:lnSpc>
              <a:buNone/>
            </a:pPr>
            <a:r>
              <a:rPr lang="en-US" sz="1600" b="1" dirty="0">
                <a:solidFill>
                  <a:schemeClr val="bg1"/>
                </a:solidFill>
                <a:latin typeface="Arial" panose="020B0604020202020204" pitchFamily="34" charset="0"/>
                <a:cs typeface="Arial" panose="020B0604020202020204" pitchFamily="34" charset="0"/>
              </a:rPr>
              <a:t>Attributes</a:t>
            </a:r>
            <a:r>
              <a:rPr lang="en-US" sz="1600" dirty="0">
                <a:solidFill>
                  <a:schemeClr val="bg1"/>
                </a:solidFill>
                <a:latin typeface="Arial" panose="020B0604020202020204" pitchFamily="34" charset="0"/>
                <a:cs typeface="Arial" panose="020B0604020202020204" pitchFamily="34" charset="0"/>
              </a:rPr>
              <a:t> : the size of bedrooms,  beachfront location, facilities &amp; amenities in the bathrooms of luxury hotels, the menu of a quick service restaurant.</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These are the </a:t>
            </a:r>
            <a:r>
              <a:rPr lang="en-US" sz="1600" b="1" dirty="0">
                <a:solidFill>
                  <a:schemeClr val="bg1"/>
                </a:solidFill>
                <a:latin typeface="Arial" panose="020B0604020202020204" pitchFamily="34" charset="0"/>
                <a:cs typeface="Arial" panose="020B0604020202020204" pitchFamily="34" charset="0"/>
              </a:rPr>
              <a:t>main aspects that aim to differentiate </a:t>
            </a:r>
            <a:r>
              <a:rPr lang="en-US" sz="1600" dirty="0">
                <a:solidFill>
                  <a:schemeClr val="bg1"/>
                </a:solidFill>
                <a:latin typeface="Arial" panose="020B0604020202020204" pitchFamily="34" charset="0"/>
                <a:cs typeface="Arial" panose="020B0604020202020204" pitchFamily="34" charset="0"/>
              </a:rPr>
              <a:t>the operation from the competition.</a:t>
            </a:r>
          </a:p>
          <a:p>
            <a:pPr marL="0" indent="0">
              <a:lnSpc>
                <a:spcPct val="120000"/>
              </a:lnSpc>
              <a:buNone/>
            </a:pPr>
            <a:r>
              <a:rPr lang="en-US" sz="1600" i="1" dirty="0">
                <a:solidFill>
                  <a:schemeClr val="bg1"/>
                </a:solidFill>
                <a:latin typeface="Arial" panose="020B0604020202020204" pitchFamily="34" charset="0"/>
                <a:cs typeface="Arial" panose="020B0604020202020204" pitchFamily="34" charset="0"/>
              </a:rPr>
              <a:t>This can be unsustainable as they are easy to copy and then imitated by competitors.</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But is still </a:t>
            </a:r>
            <a:r>
              <a:rPr lang="en-US" sz="1600" b="1" dirty="0">
                <a:solidFill>
                  <a:schemeClr val="bg1"/>
                </a:solidFill>
                <a:latin typeface="Arial" panose="020B0604020202020204" pitchFamily="34" charset="0"/>
                <a:cs typeface="Arial" panose="020B0604020202020204" pitchFamily="34" charset="0"/>
              </a:rPr>
              <a:t>a popular  strategy</a:t>
            </a:r>
            <a:r>
              <a:rPr lang="en-US" sz="1600" dirty="0">
                <a:solidFill>
                  <a:schemeClr val="bg1"/>
                </a:solidFill>
                <a:latin typeface="Arial" panose="020B0604020202020204" pitchFamily="34" charset="0"/>
                <a:cs typeface="Arial" panose="020B0604020202020204" pitchFamily="34" charset="0"/>
              </a:rPr>
              <a:t>, with some managers failing to realise that restaurants &amp; bedrooms can all look very similar to the consumer.</a:t>
            </a:r>
          </a:p>
        </p:txBody>
      </p:sp>
    </p:spTree>
    <p:extLst>
      <p:ext uri="{BB962C8B-B14F-4D97-AF65-F5344CB8AC3E}">
        <p14:creationId xmlns:p14="http://schemas.microsoft.com/office/powerpoint/2010/main" val="80784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C937EAE-198B-42B0-84A4-95A31B89A3E1}"/>
              </a:ext>
            </a:extLst>
          </p:cNvPr>
          <p:cNvPicPr>
            <a:picLocks noChangeAspect="1"/>
          </p:cNvPicPr>
          <p:nvPr/>
        </p:nvPicPr>
        <p:blipFill>
          <a:blip r:embed="rId3"/>
          <a:stretch>
            <a:fillRect/>
          </a:stretch>
        </p:blipFill>
        <p:spPr>
          <a:xfrm>
            <a:off x="7380313" y="5229200"/>
            <a:ext cx="1763688" cy="1591538"/>
          </a:xfrm>
          <a:prstGeom prst="rect">
            <a:avLst/>
          </a:prstGeom>
        </p:spPr>
      </p:pic>
      <p:sp>
        <p:nvSpPr>
          <p:cNvPr id="3" name="Content Placeholder 2">
            <a:extLst>
              <a:ext uri="{FF2B5EF4-FFF2-40B4-BE49-F238E27FC236}">
                <a16:creationId xmlns:a16="http://schemas.microsoft.com/office/drawing/2014/main" id="{5DF5ACF4-99E5-4A1F-832D-7FF37A5DAD83}"/>
              </a:ext>
            </a:extLst>
          </p:cNvPr>
          <p:cNvSpPr>
            <a:spLocks noGrp="1"/>
          </p:cNvSpPr>
          <p:nvPr>
            <p:ph sz="half" idx="1"/>
          </p:nvPr>
        </p:nvSpPr>
        <p:spPr>
          <a:xfrm>
            <a:off x="202118" y="1556792"/>
            <a:ext cx="3867150" cy="4351338"/>
          </a:xfrm>
        </p:spPr>
        <p:txBody>
          <a:bodyPr/>
          <a:lstStyle/>
          <a:p>
            <a:pPr marL="0" indent="0">
              <a:buNone/>
            </a:pPr>
            <a:r>
              <a:rPr lang="en-GB" sz="1800" b="1" dirty="0"/>
              <a:t>Tangible-dominant</a:t>
            </a:r>
          </a:p>
          <a:p>
            <a:pPr>
              <a:lnSpc>
                <a:spcPct val="100000"/>
              </a:lnSpc>
            </a:pPr>
            <a:r>
              <a:rPr lang="en-GB" sz="1800" dirty="0"/>
              <a:t>When hospitality products are more tangible-dominant (budget hotels) there is little difference between them and competitors. </a:t>
            </a:r>
          </a:p>
          <a:p>
            <a:pPr>
              <a:lnSpc>
                <a:spcPct val="100000"/>
              </a:lnSpc>
            </a:pPr>
            <a:r>
              <a:rPr lang="en-GB" sz="1800" dirty="0"/>
              <a:t>Marketers differentiate their products by stressing the intangible attributes.</a:t>
            </a:r>
          </a:p>
          <a:p>
            <a:pPr>
              <a:lnSpc>
                <a:spcPct val="100000"/>
              </a:lnSpc>
            </a:pPr>
            <a:r>
              <a:rPr lang="en-GB" sz="1800" dirty="0"/>
              <a:t>E.G Whitbread's economy brand Premier Inn has been successful in stressing the ‘quietness’ of their hotel bedrooms, so that a ‘good nights sleep’ can be guaranteed</a:t>
            </a:r>
          </a:p>
        </p:txBody>
      </p:sp>
      <p:sp>
        <p:nvSpPr>
          <p:cNvPr id="4" name="Content Placeholder 3">
            <a:extLst>
              <a:ext uri="{FF2B5EF4-FFF2-40B4-BE49-F238E27FC236}">
                <a16:creationId xmlns:a16="http://schemas.microsoft.com/office/drawing/2014/main" id="{824FEFF9-E0DE-4A80-A2E5-5C97C4B827D1}"/>
              </a:ext>
            </a:extLst>
          </p:cNvPr>
          <p:cNvSpPr>
            <a:spLocks noGrp="1"/>
          </p:cNvSpPr>
          <p:nvPr>
            <p:ph sz="half" idx="2"/>
          </p:nvPr>
        </p:nvSpPr>
        <p:spPr>
          <a:xfrm>
            <a:off x="4080812" y="1115979"/>
            <a:ext cx="3867150" cy="4626041"/>
          </a:xfrm>
        </p:spPr>
        <p:txBody>
          <a:bodyPr/>
          <a:lstStyle/>
          <a:p>
            <a:pPr marL="0" indent="0">
              <a:buNone/>
            </a:pPr>
            <a:r>
              <a:rPr lang="en-GB" sz="1800" b="1" dirty="0"/>
              <a:t>Intangible-dominant</a:t>
            </a:r>
          </a:p>
          <a:p>
            <a:pPr>
              <a:lnSpc>
                <a:spcPct val="100000"/>
              </a:lnSpc>
            </a:pPr>
            <a:r>
              <a:rPr lang="en-GB" sz="1800" dirty="0"/>
              <a:t>Intangible dominant products:  service, atmosphere, reputation, history and image,  so marketers  highly creative. </a:t>
            </a:r>
            <a:br>
              <a:rPr lang="en-GB" sz="1800" dirty="0"/>
            </a:br>
            <a:endParaRPr lang="en-GB" sz="1800" dirty="0"/>
          </a:p>
          <a:p>
            <a:pPr>
              <a:lnSpc>
                <a:spcPct val="100000"/>
              </a:lnSpc>
            </a:pPr>
            <a:r>
              <a:rPr lang="en-GB" sz="1800" dirty="0"/>
              <a:t>‘</a:t>
            </a:r>
            <a:r>
              <a:rPr lang="en-GB" sz="1800" dirty="0" err="1"/>
              <a:t>tangibilize</a:t>
            </a:r>
            <a:r>
              <a:rPr lang="en-GB" sz="1800" dirty="0"/>
              <a:t> the intangible’ by finding certain tangible evidence that </a:t>
            </a:r>
            <a:r>
              <a:rPr lang="en-GB" sz="1800" b="1" dirty="0"/>
              <a:t>supports the positioning </a:t>
            </a:r>
            <a:r>
              <a:rPr lang="en-GB" sz="1800" dirty="0"/>
              <a:t>of the company. </a:t>
            </a:r>
          </a:p>
          <a:p>
            <a:pPr>
              <a:lnSpc>
                <a:spcPct val="100000"/>
              </a:lnSpc>
            </a:pPr>
            <a:r>
              <a:rPr lang="en-GB" sz="1800" dirty="0"/>
              <a:t>E.G Four Seasons Hotels &amp; Resorts are positioned within the luxury sector, but with advancing competition, they introduced own luxury jet service to transport customers to its resort locations. </a:t>
            </a:r>
          </a:p>
          <a:p>
            <a:endParaRPr lang="en-GB" dirty="0"/>
          </a:p>
        </p:txBody>
      </p:sp>
      <p:sp>
        <p:nvSpPr>
          <p:cNvPr id="6" name="Title 1">
            <a:extLst>
              <a:ext uri="{FF2B5EF4-FFF2-40B4-BE49-F238E27FC236}">
                <a16:creationId xmlns:a16="http://schemas.microsoft.com/office/drawing/2014/main" id="{9557C930-2DB0-4D76-8257-79FB3067BC9A}"/>
              </a:ext>
            </a:extLst>
          </p:cNvPr>
          <p:cNvSpPr txBox="1">
            <a:spLocks/>
          </p:cNvSpPr>
          <p:nvPr/>
        </p:nvSpPr>
        <p:spPr>
          <a:xfrm>
            <a:off x="1763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Subjective positioning</a:t>
            </a:r>
          </a:p>
        </p:txBody>
      </p:sp>
      <p:sp>
        <p:nvSpPr>
          <p:cNvPr id="9" name="Title 5">
            <a:extLst>
              <a:ext uri="{FF2B5EF4-FFF2-40B4-BE49-F238E27FC236}">
                <a16:creationId xmlns:a16="http://schemas.microsoft.com/office/drawing/2014/main" id="{9A671129-A0BB-472E-A5B6-46AF377F03D8}"/>
              </a:ext>
            </a:extLst>
          </p:cNvPr>
          <p:cNvSpPr>
            <a:spLocks noGrp="1"/>
          </p:cNvSpPr>
          <p:nvPr>
            <p:ph type="title"/>
          </p:nvPr>
        </p:nvSpPr>
        <p:spPr>
          <a:xfrm>
            <a:off x="107504" y="466959"/>
            <a:ext cx="7886700" cy="672139"/>
          </a:xfrm>
        </p:spPr>
        <p:txBody>
          <a:bodyPr/>
          <a:lstStyle/>
          <a:p>
            <a:pPr>
              <a:lnSpc>
                <a:spcPct val="100000"/>
              </a:lnSpc>
            </a:pPr>
            <a:r>
              <a:rPr lang="en-GB" sz="1800" dirty="0">
                <a:latin typeface="+mn-lt"/>
              </a:rPr>
              <a:t>Focusses on intangible aspects : opportunity to position brand effectively, more difficult for competitors to imitate. </a:t>
            </a:r>
            <a:br>
              <a:rPr lang="en-GB" sz="1800" dirty="0">
                <a:latin typeface="+mn-lt"/>
              </a:rPr>
            </a:br>
            <a:r>
              <a:rPr lang="en-GB" sz="1800" dirty="0">
                <a:latin typeface="+mn-lt"/>
              </a:rPr>
              <a:t>There are two approaches:</a:t>
            </a:r>
            <a:br>
              <a:rPr lang="en-GB" sz="1600" dirty="0">
                <a:latin typeface="+mn-lt"/>
              </a:rPr>
            </a:br>
            <a:endParaRPr lang="en-GB" sz="1600" dirty="0">
              <a:latin typeface="+mn-lt"/>
            </a:endParaRPr>
          </a:p>
        </p:txBody>
      </p:sp>
    </p:spTree>
    <p:extLst>
      <p:ext uri="{BB962C8B-B14F-4D97-AF65-F5344CB8AC3E}">
        <p14:creationId xmlns:p14="http://schemas.microsoft.com/office/powerpoint/2010/main" val="314514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CE8C5FF-86F7-4F9F-BE86-C4355975FD19}"/>
              </a:ext>
            </a:extLst>
          </p:cNvPr>
          <p:cNvPicPr>
            <a:picLocks noChangeAspect="1"/>
          </p:cNvPicPr>
          <p:nvPr/>
        </p:nvPicPr>
        <p:blipFill>
          <a:blip r:embed="rId2"/>
          <a:stretch>
            <a:fillRect/>
          </a:stretch>
        </p:blipFill>
        <p:spPr>
          <a:xfrm>
            <a:off x="7311181" y="648118"/>
            <a:ext cx="1658256" cy="1018120"/>
          </a:xfrm>
          <a:prstGeom prst="rect">
            <a:avLst/>
          </a:prstGeom>
        </p:spPr>
      </p:pic>
      <p:pic>
        <p:nvPicPr>
          <p:cNvPr id="6" name="Picture 5">
            <a:extLst>
              <a:ext uri="{FF2B5EF4-FFF2-40B4-BE49-F238E27FC236}">
                <a16:creationId xmlns:a16="http://schemas.microsoft.com/office/drawing/2014/main" id="{319AD379-6065-45EB-95C6-1CD184BDCBA4}"/>
              </a:ext>
            </a:extLst>
          </p:cNvPr>
          <p:cNvPicPr>
            <a:picLocks noChangeAspect="1"/>
          </p:cNvPicPr>
          <p:nvPr/>
        </p:nvPicPr>
        <p:blipFill>
          <a:blip r:embed="rId3"/>
          <a:stretch>
            <a:fillRect/>
          </a:stretch>
        </p:blipFill>
        <p:spPr>
          <a:xfrm>
            <a:off x="5220072" y="648118"/>
            <a:ext cx="2091109" cy="1060796"/>
          </a:xfrm>
          <a:prstGeom prst="rect">
            <a:avLst/>
          </a:prstGeom>
        </p:spPr>
      </p:pic>
      <p:pic>
        <p:nvPicPr>
          <p:cNvPr id="9" name="Picture 8">
            <a:extLst>
              <a:ext uri="{FF2B5EF4-FFF2-40B4-BE49-F238E27FC236}">
                <a16:creationId xmlns:a16="http://schemas.microsoft.com/office/drawing/2014/main" id="{BADFC685-EFBF-450A-8535-2F007A290AE6}"/>
              </a:ext>
            </a:extLst>
          </p:cNvPr>
          <p:cNvPicPr>
            <a:picLocks noChangeAspect="1"/>
          </p:cNvPicPr>
          <p:nvPr/>
        </p:nvPicPr>
        <p:blipFill>
          <a:blip r:embed="rId4"/>
          <a:stretch>
            <a:fillRect/>
          </a:stretch>
        </p:blipFill>
        <p:spPr>
          <a:xfrm>
            <a:off x="7133549" y="2007710"/>
            <a:ext cx="1999661" cy="1121761"/>
          </a:xfrm>
          <a:prstGeom prst="rect">
            <a:avLst/>
          </a:prstGeom>
        </p:spPr>
      </p:pic>
      <p:pic>
        <p:nvPicPr>
          <p:cNvPr id="8" name="Picture 7">
            <a:extLst>
              <a:ext uri="{FF2B5EF4-FFF2-40B4-BE49-F238E27FC236}">
                <a16:creationId xmlns:a16="http://schemas.microsoft.com/office/drawing/2014/main" id="{90D985A5-A3BC-4EA7-AA8D-01D6F3269EF5}"/>
              </a:ext>
            </a:extLst>
          </p:cNvPr>
          <p:cNvPicPr>
            <a:picLocks noChangeAspect="1"/>
          </p:cNvPicPr>
          <p:nvPr/>
        </p:nvPicPr>
        <p:blipFill>
          <a:blip r:embed="rId5"/>
          <a:stretch>
            <a:fillRect/>
          </a:stretch>
        </p:blipFill>
        <p:spPr>
          <a:xfrm>
            <a:off x="5908975" y="1789469"/>
            <a:ext cx="1225402" cy="1188823"/>
          </a:xfrm>
          <a:prstGeom prst="rect">
            <a:avLst/>
          </a:prstGeom>
        </p:spPr>
      </p:pic>
      <p:sp>
        <p:nvSpPr>
          <p:cNvPr id="4" name="Title 1">
            <a:extLst>
              <a:ext uri="{FF2B5EF4-FFF2-40B4-BE49-F238E27FC236}">
                <a16:creationId xmlns:a16="http://schemas.microsoft.com/office/drawing/2014/main" id="{2D463814-BB49-430C-8491-B6E3DEC9C07B}"/>
              </a:ext>
            </a:extLst>
          </p:cNvPr>
          <p:cNvSpPr>
            <a:spLocks noGrp="1"/>
          </p:cNvSpPr>
          <p:nvPr>
            <p:ph type="title"/>
          </p:nvPr>
        </p:nvSpPr>
        <p:spPr>
          <a:xfrm>
            <a:off x="179512" y="116632"/>
            <a:ext cx="7886700" cy="471587"/>
          </a:xfrm>
        </p:spPr>
        <p:txBody>
          <a:bodyPr anchor="ctr">
            <a:normAutofit fontScale="90000"/>
          </a:bodyPr>
          <a:lstStyle/>
          <a:p>
            <a:r>
              <a:rPr lang="en-GB" sz="3600" b="1" dirty="0">
                <a:cs typeface="Arial" panose="020B0604020202020204" pitchFamily="34" charset="0"/>
              </a:rPr>
              <a:t>Positioning strategies</a:t>
            </a:r>
          </a:p>
        </p:txBody>
      </p:sp>
      <p:sp>
        <p:nvSpPr>
          <p:cNvPr id="5" name="Content Placeholder 2">
            <a:extLst>
              <a:ext uri="{FF2B5EF4-FFF2-40B4-BE49-F238E27FC236}">
                <a16:creationId xmlns:a16="http://schemas.microsoft.com/office/drawing/2014/main" id="{215D15EB-A6A9-46C4-AA54-98CED860D4A5}"/>
              </a:ext>
            </a:extLst>
          </p:cNvPr>
          <p:cNvSpPr>
            <a:spLocks noGrp="1"/>
          </p:cNvSpPr>
          <p:nvPr>
            <p:ph idx="1"/>
          </p:nvPr>
        </p:nvSpPr>
        <p:spPr>
          <a:xfrm>
            <a:off x="30546" y="836712"/>
            <a:ext cx="6408960" cy="5184576"/>
          </a:xfrm>
        </p:spPr>
        <p:txBody>
          <a:bodyPr>
            <a:normAutofit/>
          </a:bodyPr>
          <a:lstStyle/>
          <a:p>
            <a:pPr marL="0" indent="0">
              <a:lnSpc>
                <a:spcPct val="90000"/>
              </a:lnSpc>
              <a:buNone/>
            </a:pPr>
            <a:r>
              <a:rPr lang="en-GB" sz="2000" b="1" dirty="0">
                <a:cs typeface="Arial" panose="020B0604020202020204" pitchFamily="34" charset="0"/>
              </a:rPr>
              <a:t>These are designed to answer two questions</a:t>
            </a:r>
          </a:p>
          <a:p>
            <a:pPr marL="0" indent="0">
              <a:lnSpc>
                <a:spcPct val="90000"/>
              </a:lnSpc>
              <a:buNone/>
            </a:pPr>
            <a:endParaRPr lang="en-GB" sz="1100" dirty="0">
              <a:cs typeface="Arial" panose="020B0604020202020204" pitchFamily="34" charset="0"/>
            </a:endParaRPr>
          </a:p>
          <a:p>
            <a:pPr marL="0" indent="0">
              <a:lnSpc>
                <a:spcPct val="90000"/>
              </a:lnSpc>
              <a:buNone/>
            </a:pPr>
            <a:r>
              <a:rPr lang="en-GB" sz="1800" b="1" dirty="0">
                <a:cs typeface="Arial" panose="020B0604020202020204" pitchFamily="34" charset="0"/>
              </a:rPr>
              <a:t>1. Against who should a brand position?</a:t>
            </a:r>
          </a:p>
          <a:p>
            <a:pPr marL="0" indent="0">
              <a:lnSpc>
                <a:spcPct val="90000"/>
              </a:lnSpc>
              <a:buNone/>
            </a:pPr>
            <a:r>
              <a:rPr lang="en-GB" sz="1700" dirty="0">
                <a:cs typeface="Arial" panose="020B0604020202020204" pitchFamily="34" charset="0"/>
              </a:rPr>
              <a:t>There are usually other brands in the same competitive set </a:t>
            </a:r>
          </a:p>
          <a:p>
            <a:pPr marL="0" indent="0">
              <a:lnSpc>
                <a:spcPct val="90000"/>
              </a:lnSpc>
              <a:buNone/>
            </a:pPr>
            <a:r>
              <a:rPr lang="en-GB" sz="1700" dirty="0">
                <a:cs typeface="Arial" panose="020B0604020202020204" pitchFamily="34" charset="0"/>
              </a:rPr>
              <a:t>Holiday inn Express competes against Hampton Inns (Hilton Brand) Domino's pizza competes against Papa Johns Pizza- they are in direct competition in the same product class.</a:t>
            </a:r>
          </a:p>
          <a:p>
            <a:pPr marL="0" indent="0">
              <a:lnSpc>
                <a:spcPct val="90000"/>
              </a:lnSpc>
              <a:buNone/>
            </a:pPr>
            <a:endParaRPr lang="en-GB" sz="1100" dirty="0">
              <a:cs typeface="Arial" panose="020B0604020202020204" pitchFamily="34" charset="0"/>
            </a:endParaRPr>
          </a:p>
          <a:p>
            <a:pPr marL="0" indent="0">
              <a:lnSpc>
                <a:spcPct val="90000"/>
              </a:lnSpc>
              <a:buNone/>
            </a:pPr>
            <a:r>
              <a:rPr lang="en-GB" sz="1800" b="1" dirty="0">
                <a:cs typeface="Arial" panose="020B0604020202020204" pitchFamily="34" charset="0"/>
              </a:rPr>
              <a:t>2. How should a brand position? </a:t>
            </a:r>
          </a:p>
          <a:p>
            <a:pPr marL="0" indent="0">
              <a:lnSpc>
                <a:spcPct val="90000"/>
              </a:lnSpc>
              <a:buNone/>
            </a:pPr>
            <a:r>
              <a:rPr lang="en-GB" sz="1600" dirty="0">
                <a:cs typeface="Arial" panose="020B0604020202020204" pitchFamily="34" charset="0"/>
              </a:rPr>
              <a:t>The answer provides the basis for a brands competitive efforts. Burger King and McDonald are </a:t>
            </a:r>
            <a:r>
              <a:rPr lang="en-GB" sz="1600" b="1" dirty="0">
                <a:cs typeface="Arial" panose="020B0604020202020204" pitchFamily="34" charset="0"/>
              </a:rPr>
              <a:t>direct competitors </a:t>
            </a:r>
            <a:r>
              <a:rPr lang="en-GB" sz="1600" dirty="0">
                <a:cs typeface="Arial" panose="020B0604020202020204" pitchFamily="34" charset="0"/>
              </a:rPr>
              <a:t>in the burger market.</a:t>
            </a:r>
          </a:p>
          <a:p>
            <a:pPr marL="0" indent="0">
              <a:lnSpc>
                <a:spcPct val="90000"/>
              </a:lnSpc>
              <a:buNone/>
            </a:pPr>
            <a:r>
              <a:rPr lang="en-GB" sz="1600" dirty="0">
                <a:cs typeface="Arial" panose="020B0604020202020204" pitchFamily="34" charset="0"/>
              </a:rPr>
              <a:t>Burger King has long positioned itself as the competitor which offers the customer a chance to customise their burger with its </a:t>
            </a:r>
            <a:r>
              <a:rPr lang="en-GB" sz="1600" b="1" dirty="0">
                <a:cs typeface="Arial" panose="020B0604020202020204" pitchFamily="34" charset="0"/>
              </a:rPr>
              <a:t>’have it your way’ </a:t>
            </a:r>
            <a:r>
              <a:rPr lang="en-GB" sz="1600" dirty="0">
                <a:cs typeface="Arial" panose="020B0604020202020204" pitchFamily="34" charset="0"/>
              </a:rPr>
              <a:t>slogan integrated into marketing campaigns.</a:t>
            </a:r>
          </a:p>
          <a:p>
            <a:pPr marL="0" indent="0">
              <a:lnSpc>
                <a:spcPct val="90000"/>
              </a:lnSpc>
              <a:buNone/>
            </a:pPr>
            <a:r>
              <a:rPr lang="en-GB" sz="1600" dirty="0">
                <a:cs typeface="Arial" panose="020B0604020202020204" pitchFamily="34" charset="0"/>
              </a:rPr>
              <a:t>However, McDonald has now introduced its </a:t>
            </a:r>
            <a:r>
              <a:rPr lang="en-GB" sz="1600" b="1" dirty="0">
                <a:cs typeface="Arial" panose="020B0604020202020204" pitchFamily="34" charset="0"/>
              </a:rPr>
              <a:t>‘create your taste’ </a:t>
            </a:r>
            <a:r>
              <a:rPr lang="en-GB" sz="1600" dirty="0">
                <a:cs typeface="Arial" panose="020B0604020202020204" pitchFamily="34" charset="0"/>
              </a:rPr>
              <a:t>initiative where customers can customise their burger </a:t>
            </a:r>
            <a:r>
              <a:rPr lang="en-GB" sz="1600" b="1" dirty="0">
                <a:cs typeface="Arial" panose="020B0604020202020204" pitchFamily="34" charset="0"/>
              </a:rPr>
              <a:t>using electronic ordering screens…</a:t>
            </a:r>
            <a:r>
              <a:rPr lang="en-GB" sz="1600" dirty="0">
                <a:cs typeface="Arial" panose="020B0604020202020204" pitchFamily="34" charset="0"/>
              </a:rPr>
              <a:t> </a:t>
            </a:r>
            <a:r>
              <a:rPr lang="en-GB" sz="1600" i="1" dirty="0">
                <a:cs typeface="Arial" panose="020B0604020202020204" pitchFamily="34" charset="0"/>
              </a:rPr>
              <a:t>Burger King may need to rethink its positioning!</a:t>
            </a:r>
          </a:p>
        </p:txBody>
      </p:sp>
      <p:pic>
        <p:nvPicPr>
          <p:cNvPr id="10" name="Picture 9">
            <a:extLst>
              <a:ext uri="{FF2B5EF4-FFF2-40B4-BE49-F238E27FC236}">
                <a16:creationId xmlns:a16="http://schemas.microsoft.com/office/drawing/2014/main" id="{4161C2F1-3A54-4B3A-AE5F-8C46C178052E}"/>
              </a:ext>
            </a:extLst>
          </p:cNvPr>
          <p:cNvPicPr>
            <a:picLocks noChangeAspect="1"/>
          </p:cNvPicPr>
          <p:nvPr/>
        </p:nvPicPr>
        <p:blipFill>
          <a:blip r:embed="rId6"/>
          <a:stretch>
            <a:fillRect/>
          </a:stretch>
        </p:blipFill>
        <p:spPr>
          <a:xfrm>
            <a:off x="6255399" y="4074576"/>
            <a:ext cx="1603207" cy="1217350"/>
          </a:xfrm>
          <a:prstGeom prst="rect">
            <a:avLst/>
          </a:prstGeom>
        </p:spPr>
      </p:pic>
      <p:pic>
        <p:nvPicPr>
          <p:cNvPr id="11" name="Picture 10">
            <a:extLst>
              <a:ext uri="{FF2B5EF4-FFF2-40B4-BE49-F238E27FC236}">
                <a16:creationId xmlns:a16="http://schemas.microsoft.com/office/drawing/2014/main" id="{1963F60A-C04F-40B5-9D82-1FA3E1501B32}"/>
              </a:ext>
            </a:extLst>
          </p:cNvPr>
          <p:cNvPicPr>
            <a:picLocks noChangeAspect="1"/>
          </p:cNvPicPr>
          <p:nvPr/>
        </p:nvPicPr>
        <p:blipFill>
          <a:blip r:embed="rId7"/>
          <a:stretch>
            <a:fillRect/>
          </a:stretch>
        </p:blipFill>
        <p:spPr>
          <a:xfrm>
            <a:off x="7833246" y="3994021"/>
            <a:ext cx="1310754" cy="1304657"/>
          </a:xfrm>
          <a:prstGeom prst="rect">
            <a:avLst/>
          </a:prstGeom>
        </p:spPr>
      </p:pic>
    </p:spTree>
    <p:extLst>
      <p:ext uri="{BB962C8B-B14F-4D97-AF65-F5344CB8AC3E}">
        <p14:creationId xmlns:p14="http://schemas.microsoft.com/office/powerpoint/2010/main" val="65236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9AD20-02F4-419A-AD2E-6906AF776690}"/>
              </a:ext>
            </a:extLst>
          </p:cNvPr>
          <p:cNvSpPr>
            <a:spLocks noGrp="1"/>
          </p:cNvSpPr>
          <p:nvPr>
            <p:ph type="title"/>
          </p:nvPr>
        </p:nvSpPr>
        <p:spPr>
          <a:xfrm>
            <a:off x="4067944" y="116632"/>
            <a:ext cx="4625842" cy="922114"/>
          </a:xfrm>
        </p:spPr>
        <p:txBody>
          <a:bodyPr anchor="ctr">
            <a:normAutofit/>
          </a:bodyPr>
          <a:lstStyle/>
          <a:p>
            <a:pPr algn="ctr">
              <a:lnSpc>
                <a:spcPct val="90000"/>
              </a:lnSpc>
            </a:pPr>
            <a:r>
              <a:rPr lang="en-GB" sz="2800" b="1" dirty="0">
                <a:solidFill>
                  <a:schemeClr val="bg1"/>
                </a:solidFill>
                <a:latin typeface="Arial" panose="020B0604020202020204" pitchFamily="34" charset="0"/>
                <a:cs typeface="Arial" panose="020B0604020202020204" pitchFamily="34" charset="0"/>
              </a:rPr>
              <a:t>Positioning New Hospitality Ventures</a:t>
            </a:r>
          </a:p>
        </p:txBody>
      </p:sp>
      <p:sp>
        <p:nvSpPr>
          <p:cNvPr id="3" name="Content Placeholder 2">
            <a:extLst>
              <a:ext uri="{FF2B5EF4-FFF2-40B4-BE49-F238E27FC236}">
                <a16:creationId xmlns:a16="http://schemas.microsoft.com/office/drawing/2014/main" id="{45822A79-0553-4662-AE00-1212A6154175}"/>
              </a:ext>
            </a:extLst>
          </p:cNvPr>
          <p:cNvSpPr>
            <a:spLocks noGrp="1"/>
          </p:cNvSpPr>
          <p:nvPr>
            <p:ph sz="half" idx="1"/>
          </p:nvPr>
        </p:nvSpPr>
        <p:spPr>
          <a:xfrm>
            <a:off x="4188297" y="1268760"/>
            <a:ext cx="4896544" cy="5256584"/>
          </a:xfrm>
        </p:spPr>
        <p:txBody>
          <a:bodyPr>
            <a:noAutofit/>
          </a:bodyPr>
          <a:lstStyle/>
          <a:p>
            <a:pPr marL="0" indent="0" algn="just">
              <a:lnSpc>
                <a:spcPct val="90000"/>
              </a:lnSpc>
              <a:buNone/>
            </a:pPr>
            <a:r>
              <a:rPr lang="en-GB" sz="1800" dirty="0">
                <a:solidFill>
                  <a:schemeClr val="bg1"/>
                </a:solidFill>
              </a:rPr>
              <a:t>There is likely to be a strong focus on the </a:t>
            </a:r>
            <a:r>
              <a:rPr lang="en-GB" sz="1800" b="1" dirty="0">
                <a:solidFill>
                  <a:schemeClr val="bg1"/>
                </a:solidFill>
              </a:rPr>
              <a:t>positioning strategy </a:t>
            </a:r>
            <a:r>
              <a:rPr lang="en-GB" sz="1800" dirty="0">
                <a:solidFill>
                  <a:schemeClr val="bg1"/>
                </a:solidFill>
              </a:rPr>
              <a:t>as part of the </a:t>
            </a:r>
            <a:r>
              <a:rPr lang="en-GB" sz="1800" b="1" dirty="0">
                <a:solidFill>
                  <a:schemeClr val="bg1"/>
                </a:solidFill>
              </a:rPr>
              <a:t>venture development process.</a:t>
            </a:r>
          </a:p>
          <a:p>
            <a:pPr marL="0" indent="0" algn="just">
              <a:lnSpc>
                <a:spcPct val="90000"/>
              </a:lnSpc>
              <a:buNone/>
            </a:pPr>
            <a:endParaRPr lang="en-GB" sz="1800" dirty="0">
              <a:solidFill>
                <a:schemeClr val="bg1"/>
              </a:solidFill>
            </a:endParaRPr>
          </a:p>
          <a:p>
            <a:pPr marL="0" indent="0" algn="just">
              <a:lnSpc>
                <a:spcPct val="90000"/>
              </a:lnSpc>
              <a:buNone/>
            </a:pPr>
            <a:r>
              <a:rPr lang="en-GB" sz="1800" b="1" dirty="0">
                <a:solidFill>
                  <a:schemeClr val="bg1"/>
                </a:solidFill>
              </a:rPr>
              <a:t>Large multi-branded organisations </a:t>
            </a:r>
            <a:r>
              <a:rPr lang="en-GB" sz="1800" dirty="0">
                <a:solidFill>
                  <a:schemeClr val="bg1"/>
                </a:solidFill>
              </a:rPr>
              <a:t>will want to ensure that any </a:t>
            </a:r>
            <a:r>
              <a:rPr lang="en-GB" sz="1800" b="1" dirty="0">
                <a:solidFill>
                  <a:schemeClr val="bg1"/>
                </a:solidFill>
              </a:rPr>
              <a:t>new brand is distinct from the other brands in their portfolio</a:t>
            </a:r>
            <a:r>
              <a:rPr lang="en-GB" sz="1800" dirty="0">
                <a:solidFill>
                  <a:schemeClr val="bg1"/>
                </a:solidFill>
              </a:rPr>
              <a:t>, and from competitor offers.</a:t>
            </a:r>
          </a:p>
          <a:p>
            <a:pPr marL="0" indent="0" algn="just">
              <a:lnSpc>
                <a:spcPct val="90000"/>
              </a:lnSpc>
              <a:buNone/>
            </a:pPr>
            <a:endParaRPr lang="en-GB" sz="1800" dirty="0">
              <a:solidFill>
                <a:schemeClr val="bg1"/>
              </a:solidFill>
            </a:endParaRPr>
          </a:p>
          <a:p>
            <a:pPr marL="0" indent="0" algn="just">
              <a:lnSpc>
                <a:spcPct val="90000"/>
              </a:lnSpc>
              <a:buNone/>
            </a:pPr>
            <a:r>
              <a:rPr lang="en-GB" sz="1800" b="1" dirty="0">
                <a:solidFill>
                  <a:schemeClr val="bg1"/>
                </a:solidFill>
              </a:rPr>
              <a:t>Smaller organisations </a:t>
            </a:r>
            <a:r>
              <a:rPr lang="en-GB" sz="1800" dirty="0">
                <a:solidFill>
                  <a:schemeClr val="bg1"/>
                </a:solidFill>
              </a:rPr>
              <a:t>will need to demonstrate to any financial backers that they have a clear and well-formulated </a:t>
            </a:r>
            <a:r>
              <a:rPr lang="en-GB" sz="1800" b="1" dirty="0">
                <a:solidFill>
                  <a:schemeClr val="bg1"/>
                </a:solidFill>
              </a:rPr>
              <a:t>positioning strategy </a:t>
            </a:r>
            <a:r>
              <a:rPr lang="en-GB" sz="1800" dirty="0">
                <a:solidFill>
                  <a:schemeClr val="bg1"/>
                </a:solidFill>
              </a:rPr>
              <a:t>in place.</a:t>
            </a:r>
          </a:p>
          <a:p>
            <a:pPr marL="0" indent="0" algn="just">
              <a:lnSpc>
                <a:spcPct val="90000"/>
              </a:lnSpc>
              <a:buNone/>
            </a:pPr>
            <a:endParaRPr lang="en-GB" sz="1800" dirty="0">
              <a:solidFill>
                <a:schemeClr val="bg1"/>
              </a:solidFill>
            </a:endParaRPr>
          </a:p>
          <a:p>
            <a:pPr marL="0" indent="0" algn="just">
              <a:lnSpc>
                <a:spcPct val="90000"/>
              </a:lnSpc>
              <a:buNone/>
            </a:pPr>
            <a:r>
              <a:rPr lang="en-GB" sz="1800" b="1" dirty="0">
                <a:solidFill>
                  <a:schemeClr val="bg1"/>
                </a:solidFill>
              </a:rPr>
              <a:t>New ventures </a:t>
            </a:r>
            <a:r>
              <a:rPr lang="en-GB" sz="1800" dirty="0">
                <a:solidFill>
                  <a:schemeClr val="bg1"/>
                </a:solidFill>
              </a:rPr>
              <a:t>provide the company with the opportunity to use </a:t>
            </a:r>
            <a:r>
              <a:rPr lang="en-GB" sz="1800" b="1" dirty="0">
                <a:solidFill>
                  <a:schemeClr val="bg1"/>
                </a:solidFill>
              </a:rPr>
              <a:t>marketing research </a:t>
            </a:r>
            <a:r>
              <a:rPr lang="en-GB" sz="1800" dirty="0">
                <a:solidFill>
                  <a:schemeClr val="bg1"/>
                </a:solidFill>
              </a:rPr>
              <a:t>to plan the new concept and position their offer more effectively.</a:t>
            </a:r>
          </a:p>
        </p:txBody>
      </p:sp>
      <p:pic>
        <p:nvPicPr>
          <p:cNvPr id="5" name="Picture 4">
            <a:extLst>
              <a:ext uri="{FF2B5EF4-FFF2-40B4-BE49-F238E27FC236}">
                <a16:creationId xmlns:a16="http://schemas.microsoft.com/office/drawing/2014/main" id="{220E07EA-1A99-46EB-9835-5BAC6EC81D27}"/>
              </a:ext>
            </a:extLst>
          </p:cNvPr>
          <p:cNvPicPr>
            <a:picLocks noChangeAspect="1"/>
          </p:cNvPicPr>
          <p:nvPr/>
        </p:nvPicPr>
        <p:blipFill>
          <a:blip r:embed="rId3"/>
          <a:stretch>
            <a:fillRect/>
          </a:stretch>
        </p:blipFill>
        <p:spPr>
          <a:xfrm>
            <a:off x="55247" y="1988840"/>
            <a:ext cx="4038600" cy="2665475"/>
          </a:xfrm>
          <a:prstGeom prst="rect">
            <a:avLst/>
          </a:prstGeom>
          <a:noFill/>
        </p:spPr>
      </p:pic>
    </p:spTree>
    <p:extLst>
      <p:ext uri="{BB962C8B-B14F-4D97-AF65-F5344CB8AC3E}">
        <p14:creationId xmlns:p14="http://schemas.microsoft.com/office/powerpoint/2010/main" val="5378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8C44C-5841-41FB-AE49-9F4086B68DB4}"/>
              </a:ext>
            </a:extLst>
          </p:cNvPr>
          <p:cNvSpPr>
            <a:spLocks noGrp="1"/>
          </p:cNvSpPr>
          <p:nvPr>
            <p:ph type="title"/>
          </p:nvPr>
        </p:nvSpPr>
        <p:spPr>
          <a:xfrm>
            <a:off x="3724073" y="1329201"/>
            <a:ext cx="4939868" cy="964620"/>
          </a:xfrm>
        </p:spPr>
        <p:txBody>
          <a:bodyPr anchor="b">
            <a:normAutofit fontScale="90000"/>
          </a:bodyPr>
          <a:lstStyle/>
          <a:p>
            <a:r>
              <a:rPr lang="en-GB" dirty="0"/>
              <a:t>Competitive advantage</a:t>
            </a:r>
            <a:br>
              <a:rPr lang="en-GB" dirty="0"/>
            </a:br>
            <a:r>
              <a:rPr lang="en-GB" sz="1650" dirty="0"/>
              <a:t>Which differences should be promoted as part of your competitive advantage? There are a range of considerations (Kotler et al., 2018):</a:t>
            </a:r>
            <a:endParaRPr lang="en-GB" dirty="0"/>
          </a:p>
        </p:txBody>
      </p:sp>
      <p:sp>
        <p:nvSpPr>
          <p:cNvPr id="3" name="Content Placeholder 2">
            <a:extLst>
              <a:ext uri="{FF2B5EF4-FFF2-40B4-BE49-F238E27FC236}">
                <a16:creationId xmlns:a16="http://schemas.microsoft.com/office/drawing/2014/main" id="{220025DE-E540-4E69-8704-259D7A773799}"/>
              </a:ext>
            </a:extLst>
          </p:cNvPr>
          <p:cNvSpPr>
            <a:spLocks noGrp="1"/>
          </p:cNvSpPr>
          <p:nvPr>
            <p:ph idx="1"/>
          </p:nvPr>
        </p:nvSpPr>
        <p:spPr>
          <a:xfrm>
            <a:off x="3724074" y="2420888"/>
            <a:ext cx="5168406" cy="3343489"/>
          </a:xfrm>
        </p:spPr>
        <p:txBody>
          <a:bodyPr>
            <a:normAutofit/>
          </a:bodyPr>
          <a:lstStyle/>
          <a:p>
            <a:r>
              <a:rPr lang="en-GB" sz="1500" b="1" dirty="0"/>
              <a:t>Important:</a:t>
            </a:r>
            <a:r>
              <a:rPr lang="en-GB" sz="1500" dirty="0"/>
              <a:t> the difference is valuable to the target</a:t>
            </a:r>
          </a:p>
          <a:p>
            <a:r>
              <a:rPr lang="en-GB" sz="1500" b="1" dirty="0"/>
              <a:t>Distinctive:</a:t>
            </a:r>
            <a:r>
              <a:rPr lang="en-GB" sz="1500" dirty="0"/>
              <a:t> competitors do not offer the difference</a:t>
            </a:r>
          </a:p>
          <a:p>
            <a:r>
              <a:rPr lang="en-GB" sz="1500" b="1" dirty="0"/>
              <a:t>Superior:</a:t>
            </a:r>
            <a:r>
              <a:rPr lang="en-GB" sz="1500" dirty="0"/>
              <a:t> the difference is superior to alternatives somehow</a:t>
            </a:r>
          </a:p>
          <a:p>
            <a:r>
              <a:rPr lang="en-GB" sz="1500" b="1" dirty="0"/>
              <a:t>Communicable:</a:t>
            </a:r>
            <a:r>
              <a:rPr lang="en-GB" sz="1500" dirty="0"/>
              <a:t> the difference is communicable and visible to the target</a:t>
            </a:r>
          </a:p>
          <a:p>
            <a:r>
              <a:rPr lang="en-GB" sz="1500" b="1" dirty="0"/>
              <a:t>Pre-emptive:</a:t>
            </a:r>
            <a:r>
              <a:rPr lang="en-GB" sz="1500" dirty="0"/>
              <a:t> Competitors would find it difficult to copy the difference</a:t>
            </a:r>
          </a:p>
          <a:p>
            <a:r>
              <a:rPr lang="en-GB" sz="1500" b="1" dirty="0"/>
              <a:t>Affordable:</a:t>
            </a:r>
            <a:r>
              <a:rPr lang="en-GB" sz="1500" dirty="0"/>
              <a:t> The target can afford to pay for the difference</a:t>
            </a:r>
          </a:p>
          <a:p>
            <a:r>
              <a:rPr lang="en-GB" sz="1500" b="1" dirty="0"/>
              <a:t>Profitable:</a:t>
            </a:r>
            <a:r>
              <a:rPr lang="en-GB" sz="1500" dirty="0"/>
              <a:t> There is profit in introducing the difference</a:t>
            </a:r>
          </a:p>
          <a:p>
            <a:pPr marL="0" indent="0">
              <a:buNone/>
            </a:pPr>
            <a:endParaRPr lang="en-GB" sz="1500" dirty="0"/>
          </a:p>
        </p:txBody>
      </p:sp>
      <p:pic>
        <p:nvPicPr>
          <p:cNvPr id="6" name="Picture 4">
            <a:extLst>
              <a:ext uri="{FF2B5EF4-FFF2-40B4-BE49-F238E27FC236}">
                <a16:creationId xmlns:a16="http://schemas.microsoft.com/office/drawing/2014/main" id="{CD702D92-C084-4475-8DCC-E89161463EAC}"/>
              </a:ext>
            </a:extLst>
          </p:cNvPr>
          <p:cNvPicPr>
            <a:picLocks noChangeAspect="1"/>
          </p:cNvPicPr>
          <p:nvPr/>
        </p:nvPicPr>
        <p:blipFill rotWithShape="1">
          <a:blip r:embed="rId2"/>
          <a:srcRect l="28748" r="20557"/>
          <a:stretch/>
        </p:blipFill>
        <p:spPr>
          <a:xfrm>
            <a:off x="16" y="857257"/>
            <a:ext cx="3476678" cy="5143493"/>
          </a:xfrm>
          <a:prstGeom prst="rect">
            <a:avLst/>
          </a:prstGeom>
          <a:effectLst/>
        </p:spPr>
      </p:pic>
    </p:spTree>
    <p:extLst>
      <p:ext uri="{BB962C8B-B14F-4D97-AF65-F5344CB8AC3E}">
        <p14:creationId xmlns:p14="http://schemas.microsoft.com/office/powerpoint/2010/main" val="1076035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85725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B99C248B-47D3-41DF-A1DC-8B38652A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0341" y="1201392"/>
            <a:ext cx="5833660" cy="4430593"/>
          </a:xfrm>
          <a:custGeom>
            <a:avLst/>
            <a:gdLst>
              <a:gd name="connsiteX0" fmla="*/ 3727582 w 7778213"/>
              <a:gd name="connsiteY0" fmla="*/ 0 h 5905781"/>
              <a:gd name="connsiteX1" fmla="*/ 7778213 w 7778213"/>
              <a:gd name="connsiteY1" fmla="*/ 0 h 5905781"/>
              <a:gd name="connsiteX2" fmla="*/ 7778213 w 7778213"/>
              <a:gd name="connsiteY2" fmla="*/ 5905761 h 5905781"/>
              <a:gd name="connsiteX3" fmla="*/ 7485321 w 7778213"/>
              <a:gd name="connsiteY3" fmla="*/ 5905761 h 5905781"/>
              <a:gd name="connsiteX4" fmla="*/ 7485321 w 7778213"/>
              <a:gd name="connsiteY4" fmla="*/ 5905762 h 5905781"/>
              <a:gd name="connsiteX5" fmla="*/ 4228895 w 7778213"/>
              <a:gd name="connsiteY5" fmla="*/ 5905762 h 5905781"/>
              <a:gd name="connsiteX6" fmla="*/ 4228895 w 7778213"/>
              <a:gd name="connsiteY6" fmla="*/ 5905780 h 5905781"/>
              <a:gd name="connsiteX7" fmla="*/ 3936003 w 7778213"/>
              <a:gd name="connsiteY7" fmla="*/ 5905780 h 5905781"/>
              <a:gd name="connsiteX8" fmla="*/ 3936003 w 7778213"/>
              <a:gd name="connsiteY8" fmla="*/ 5905781 h 5905781"/>
              <a:gd name="connsiteX9" fmla="*/ 0 w 7778213"/>
              <a:gd name="connsiteY9" fmla="*/ 5905781 h 5905781"/>
              <a:gd name="connsiteX10" fmla="*/ 2796838 w 7778213"/>
              <a:gd name="connsiteY10" fmla="*/ 20 h 5905781"/>
              <a:gd name="connsiteX11" fmla="*/ 3089730 w 7778213"/>
              <a:gd name="connsiteY11" fmla="*/ 20 h 5905781"/>
              <a:gd name="connsiteX12" fmla="*/ 3089730 w 7778213"/>
              <a:gd name="connsiteY12" fmla="*/ 19 h 5905781"/>
              <a:gd name="connsiteX13" fmla="*/ 3434690 w 7778213"/>
              <a:gd name="connsiteY13" fmla="*/ 19 h 5905781"/>
              <a:gd name="connsiteX14" fmla="*/ 3434690 w 7778213"/>
              <a:gd name="connsiteY14" fmla="*/ 1 h 5905781"/>
              <a:gd name="connsiteX15" fmla="*/ 3727582 w 7778213"/>
              <a:gd name="connsiteY15" fmla="*/ 1 h 5905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778213" h="5905781">
                <a:moveTo>
                  <a:pt x="3727582" y="0"/>
                </a:moveTo>
                <a:lnTo>
                  <a:pt x="7778213" y="0"/>
                </a:lnTo>
                <a:lnTo>
                  <a:pt x="7778213" y="5905761"/>
                </a:lnTo>
                <a:lnTo>
                  <a:pt x="7485321" y="5905761"/>
                </a:lnTo>
                <a:lnTo>
                  <a:pt x="7485321" y="5905762"/>
                </a:lnTo>
                <a:lnTo>
                  <a:pt x="4228895" y="5905762"/>
                </a:lnTo>
                <a:lnTo>
                  <a:pt x="4228895" y="5905780"/>
                </a:lnTo>
                <a:lnTo>
                  <a:pt x="3936003" y="5905780"/>
                </a:lnTo>
                <a:lnTo>
                  <a:pt x="3936003" y="5905781"/>
                </a:lnTo>
                <a:lnTo>
                  <a:pt x="0" y="5905781"/>
                </a:lnTo>
                <a:lnTo>
                  <a:pt x="2796838" y="20"/>
                </a:lnTo>
                <a:lnTo>
                  <a:pt x="3089730" y="20"/>
                </a:lnTo>
                <a:lnTo>
                  <a:pt x="3089730" y="19"/>
                </a:lnTo>
                <a:lnTo>
                  <a:pt x="3434690" y="19"/>
                </a:lnTo>
                <a:lnTo>
                  <a:pt x="3434690" y="1"/>
                </a:lnTo>
                <a:lnTo>
                  <a:pt x="3727582"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01394"/>
            <a:ext cx="5077484" cy="4430578"/>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black">
                  <a:lumMod val="95000"/>
                </a:prstClr>
              </a:solidFill>
              <a:latin typeface="Calibri" panose="020F0502020204030204"/>
            </a:endParaRPr>
          </a:p>
        </p:txBody>
      </p:sp>
      <p:sp>
        <p:nvSpPr>
          <p:cNvPr id="2" name="Title 1"/>
          <p:cNvSpPr>
            <a:spLocks noGrp="1"/>
          </p:cNvSpPr>
          <p:nvPr>
            <p:ph type="title"/>
          </p:nvPr>
        </p:nvSpPr>
        <p:spPr>
          <a:xfrm>
            <a:off x="628650" y="1543050"/>
            <a:ext cx="3207948" cy="822960"/>
          </a:xfrm>
        </p:spPr>
        <p:txBody>
          <a:bodyPr vert="horz" lIns="68580" tIns="34290" rIns="68580" bIns="34290" rtlCol="0" anchor="ctr">
            <a:normAutofit fontScale="90000"/>
          </a:bodyPr>
          <a:lstStyle/>
          <a:p>
            <a:r>
              <a:rPr lang="en-US" kern="1200" dirty="0">
                <a:solidFill>
                  <a:srgbClr val="FFFFFF"/>
                </a:solidFill>
                <a:latin typeface="+mj-lt"/>
                <a:ea typeface="+mj-ea"/>
                <a:cs typeface="+mj-cs"/>
              </a:rPr>
              <a:t>Perceptual positioning maps</a:t>
            </a:r>
          </a:p>
        </p:txBody>
      </p:sp>
      <p:sp>
        <p:nvSpPr>
          <p:cNvPr id="3" name="Content Placeholder 2"/>
          <p:cNvSpPr>
            <a:spLocks noGrp="1"/>
          </p:cNvSpPr>
          <p:nvPr>
            <p:ph sz="half" idx="1"/>
          </p:nvPr>
        </p:nvSpPr>
        <p:spPr>
          <a:xfrm>
            <a:off x="628650" y="2606040"/>
            <a:ext cx="2638606" cy="2508346"/>
          </a:xfrm>
        </p:spPr>
        <p:txBody>
          <a:bodyPr vert="horz" lIns="68580" tIns="34290" rIns="68580" bIns="34290" rtlCol="0" anchor="t">
            <a:normAutofit/>
          </a:bodyPr>
          <a:lstStyle/>
          <a:p>
            <a:pPr marL="0" indent="0">
              <a:spcAft>
                <a:spcPts val="450"/>
              </a:spcAft>
              <a:buNone/>
            </a:pPr>
            <a:r>
              <a:rPr lang="en-US" sz="1275" dirty="0"/>
              <a:t>Show the relationship between competitors’ offerings and the criteria that consumers use when making purchase decisions</a:t>
            </a:r>
          </a:p>
          <a:p>
            <a:pPr marL="0" indent="0">
              <a:spcAft>
                <a:spcPts val="450"/>
              </a:spcAft>
              <a:buNone/>
            </a:pPr>
            <a:r>
              <a:rPr lang="en-GB" sz="1275" dirty="0"/>
              <a:t>Enables</a:t>
            </a:r>
            <a:r>
              <a:rPr lang="en-US" sz="1275" dirty="0"/>
              <a:t> an </a:t>
            </a:r>
            <a:r>
              <a:rPr lang="en-US" sz="1275" dirty="0" err="1"/>
              <a:t>organisation</a:t>
            </a:r>
            <a:r>
              <a:rPr lang="en-US" sz="1275" dirty="0"/>
              <a:t> to know where consumers place them in relation to competitors</a:t>
            </a:r>
          </a:p>
          <a:p>
            <a:pPr marL="0" indent="0">
              <a:spcAft>
                <a:spcPts val="450"/>
              </a:spcAft>
              <a:buNone/>
            </a:pPr>
            <a:r>
              <a:rPr lang="en-US" sz="1275" dirty="0"/>
              <a:t>It can be used to establish current market situations and gaps that an </a:t>
            </a:r>
            <a:r>
              <a:rPr lang="en-US" sz="1275" dirty="0" err="1"/>
              <a:t>organisation</a:t>
            </a:r>
            <a:r>
              <a:rPr lang="en-US" sz="1275" dirty="0"/>
              <a:t> can fill</a:t>
            </a:r>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4932040" y="1844824"/>
            <a:ext cx="3960496" cy="3574107"/>
          </a:xfrm>
          <a:prstGeom prst="rect">
            <a:avLst/>
          </a:prstGeom>
        </p:spPr>
      </p:pic>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484CDD7-02CB-4E46-BE71-CF88000402FD}"/>
              </a:ext>
            </a:extLst>
          </p:cNvPr>
          <p:cNvPicPr>
            <a:picLocks noChangeAspect="1"/>
          </p:cNvPicPr>
          <p:nvPr/>
        </p:nvPicPr>
        <p:blipFill rotWithShape="1">
          <a:blip r:embed="rId3"/>
          <a:srcRect l="12723" r="16689" b="-1"/>
          <a:stretch/>
        </p:blipFill>
        <p:spPr>
          <a:xfrm>
            <a:off x="3923928" y="10"/>
            <a:ext cx="5220070" cy="6857990"/>
          </a:xfrm>
          <a:prstGeom prst="rect">
            <a:avLst/>
          </a:prstGeom>
          <a:noFill/>
        </p:spPr>
      </p:pic>
      <p:sp>
        <p:nvSpPr>
          <p:cNvPr id="8"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D19F9B-9608-4D82-816A-D317F09D4EA9}"/>
              </a:ext>
            </a:extLst>
          </p:cNvPr>
          <p:cNvSpPr>
            <a:spLocks noGrp="1"/>
          </p:cNvSpPr>
          <p:nvPr>
            <p:ph type="title"/>
          </p:nvPr>
        </p:nvSpPr>
        <p:spPr>
          <a:xfrm>
            <a:off x="107504" y="70379"/>
            <a:ext cx="5040560" cy="831627"/>
          </a:xfrm>
        </p:spPr>
        <p:txBody>
          <a:bodyPr vert="horz" lIns="91440" tIns="45720" rIns="91440" bIns="45720" rtlCol="0" anchor="ctr">
            <a:normAutofit/>
          </a:bodyPr>
          <a:lstStyle/>
          <a:p>
            <a:r>
              <a:rPr lang="en-US" sz="3200" b="1" dirty="0">
                <a:solidFill>
                  <a:schemeClr val="accent1">
                    <a:lumMod val="75000"/>
                  </a:schemeClr>
                </a:solidFill>
              </a:rPr>
              <a:t>Repositioning / Rebranding </a:t>
            </a:r>
          </a:p>
        </p:txBody>
      </p:sp>
      <p:sp>
        <p:nvSpPr>
          <p:cNvPr id="3" name="Content Placeholder 2">
            <a:extLst>
              <a:ext uri="{FF2B5EF4-FFF2-40B4-BE49-F238E27FC236}">
                <a16:creationId xmlns:a16="http://schemas.microsoft.com/office/drawing/2014/main" id="{55C55277-F01C-4A04-8C16-4E6C0128484C}"/>
              </a:ext>
            </a:extLst>
          </p:cNvPr>
          <p:cNvSpPr>
            <a:spLocks noGrp="1"/>
          </p:cNvSpPr>
          <p:nvPr>
            <p:ph sz="half" idx="1"/>
          </p:nvPr>
        </p:nvSpPr>
        <p:spPr>
          <a:xfrm>
            <a:off x="107504" y="972374"/>
            <a:ext cx="5542696" cy="5885615"/>
          </a:xfrm>
        </p:spPr>
        <p:txBody>
          <a:bodyPr vert="horz" lIns="91440" tIns="45720" rIns="91440" bIns="45720" rtlCol="0">
            <a:noAutofit/>
          </a:bodyPr>
          <a:lstStyle/>
          <a:p>
            <a:pPr marL="0" indent="0">
              <a:buNone/>
            </a:pPr>
            <a:r>
              <a:rPr lang="en-US" sz="1600" dirty="0">
                <a:cs typeface="Arial" panose="020B0604020202020204" pitchFamily="34" charset="0"/>
              </a:rPr>
              <a:t>It is not unusual for hospitality marketers to re-examine their current positioning strategy and decide to reposition their brand or their property. </a:t>
            </a:r>
          </a:p>
          <a:p>
            <a:pPr marL="0" indent="0">
              <a:buNone/>
            </a:pPr>
            <a:r>
              <a:rPr lang="en-US" sz="1600" dirty="0">
                <a:cs typeface="Arial" panose="020B0604020202020204" pitchFamily="34" charset="0"/>
              </a:rPr>
              <a:t>The reasons for repositioning can include</a:t>
            </a:r>
          </a:p>
          <a:p>
            <a:pPr marL="0" indent="0">
              <a:buNone/>
            </a:pPr>
            <a:r>
              <a:rPr lang="en-US" sz="1600" b="1" dirty="0">
                <a:cs typeface="Arial" panose="020B0604020202020204" pitchFamily="34" charset="0"/>
              </a:rPr>
              <a:t>Falling sales </a:t>
            </a:r>
            <a:r>
              <a:rPr lang="en-US" sz="1600" dirty="0">
                <a:cs typeface="Arial" panose="020B0604020202020204" pitchFamily="34" charset="0"/>
              </a:rPr>
              <a:t>( perhaps customer dissatisfaction or a change in demographics of a catchment area)</a:t>
            </a:r>
          </a:p>
          <a:p>
            <a:pPr marL="0" indent="0">
              <a:buNone/>
            </a:pPr>
            <a:r>
              <a:rPr lang="en-US" sz="1600" dirty="0">
                <a:cs typeface="Arial" panose="020B0604020202020204" pitchFamily="34" charset="0"/>
              </a:rPr>
              <a:t>An </a:t>
            </a:r>
            <a:r>
              <a:rPr lang="en-US" sz="1600" b="1" dirty="0">
                <a:cs typeface="Arial" panose="020B0604020202020204" pitchFamily="34" charset="0"/>
              </a:rPr>
              <a:t>opportunity</a:t>
            </a:r>
            <a:r>
              <a:rPr lang="en-US" sz="1600" dirty="0">
                <a:cs typeface="Arial" panose="020B0604020202020204" pitchFamily="34" charset="0"/>
              </a:rPr>
              <a:t> to target emerging (possibly growing) market segments</a:t>
            </a:r>
          </a:p>
          <a:p>
            <a:pPr marL="0" indent="0">
              <a:buNone/>
            </a:pPr>
            <a:r>
              <a:rPr lang="en-US" sz="1600" b="1" dirty="0">
                <a:cs typeface="Arial" panose="020B0604020202020204" pitchFamily="34" charset="0"/>
              </a:rPr>
              <a:t>Competition</a:t>
            </a:r>
            <a:r>
              <a:rPr lang="en-US" sz="1600" dirty="0">
                <a:cs typeface="Arial" panose="020B0604020202020204" pitchFamily="34" charset="0"/>
              </a:rPr>
              <a:t>, eroding the market share, or multi brand operators acquiring a new brand and positioning it so it has a distinctive fit’ within its portfolio.</a:t>
            </a:r>
          </a:p>
          <a:p>
            <a:pPr marL="0" indent="0">
              <a:buNone/>
            </a:pPr>
            <a:r>
              <a:rPr lang="en-US" sz="1600" dirty="0">
                <a:cs typeface="Arial" panose="020B0604020202020204" pitchFamily="34" charset="0"/>
              </a:rPr>
              <a:t>Repositioning strategy is very similar to positioning but aligns to </a:t>
            </a:r>
            <a:r>
              <a:rPr lang="en-US" sz="1600" b="1" dirty="0">
                <a:cs typeface="Arial" panose="020B0604020202020204" pitchFamily="34" charset="0"/>
              </a:rPr>
              <a:t>new opportunities or improvements that need to be made</a:t>
            </a:r>
            <a:r>
              <a:rPr lang="en-US" sz="1600" dirty="0">
                <a:cs typeface="Arial" panose="020B0604020202020204" pitchFamily="34" charset="0"/>
              </a:rPr>
              <a:t>.</a:t>
            </a:r>
          </a:p>
          <a:p>
            <a:pPr marL="0" indent="0">
              <a:buNone/>
            </a:pPr>
            <a:r>
              <a:rPr lang="en-US" sz="1600" dirty="0">
                <a:cs typeface="Arial" panose="020B0604020202020204" pitchFamily="34" charset="0"/>
              </a:rPr>
              <a:t>When </a:t>
            </a:r>
            <a:r>
              <a:rPr lang="en-US" sz="1600" b="1" dirty="0">
                <a:cs typeface="Arial" panose="020B0604020202020204" pitchFamily="34" charset="0"/>
              </a:rPr>
              <a:t>Carlson</a:t>
            </a:r>
            <a:r>
              <a:rPr lang="en-US" sz="1600" dirty="0">
                <a:cs typeface="Arial" panose="020B0604020202020204" pitchFamily="34" charset="0"/>
              </a:rPr>
              <a:t> first developed its </a:t>
            </a:r>
            <a:r>
              <a:rPr lang="en-US" sz="1600" b="1" dirty="0">
                <a:cs typeface="Arial" panose="020B0604020202020204" pitchFamily="34" charset="0"/>
              </a:rPr>
              <a:t>Country Inns and Suites Hotel</a:t>
            </a:r>
            <a:r>
              <a:rPr lang="en-US" sz="1600" dirty="0">
                <a:cs typeface="Arial" panose="020B0604020202020204" pitchFamily="34" charset="0"/>
              </a:rPr>
              <a:t> brand in the USA, they wanted to make sure that it stood out from the many other midmarket brands. </a:t>
            </a:r>
          </a:p>
          <a:p>
            <a:pPr marL="0" indent="0">
              <a:buNone/>
            </a:pPr>
            <a:r>
              <a:rPr lang="en-US" sz="1600" dirty="0">
                <a:cs typeface="Arial" panose="020B0604020202020204" pitchFamily="34" charset="0"/>
              </a:rPr>
              <a:t>Target the ‘road weary</a:t>
            </a:r>
            <a:r>
              <a:rPr lang="en-US" sz="1600" b="1" dirty="0">
                <a:cs typeface="Arial" panose="020B0604020202020204" pitchFamily="34" charset="0"/>
              </a:rPr>
              <a:t>’ business traveller </a:t>
            </a:r>
            <a:r>
              <a:rPr lang="en-US" sz="1600" dirty="0">
                <a:cs typeface="Arial" panose="020B0604020202020204" pitchFamily="34" charset="0"/>
              </a:rPr>
              <a:t>and </a:t>
            </a:r>
            <a:r>
              <a:rPr lang="en-US" sz="1600" b="1" dirty="0">
                <a:cs typeface="Arial" panose="020B0604020202020204" pitchFamily="34" charset="0"/>
              </a:rPr>
              <a:t>positioned to create a home away from home</a:t>
            </a:r>
            <a:r>
              <a:rPr lang="en-US" sz="1600" dirty="0">
                <a:cs typeface="Arial" panose="020B0604020202020204" pitchFamily="34" charset="0"/>
              </a:rPr>
              <a:t> with many amenities to match a homely feeling!</a:t>
            </a:r>
          </a:p>
        </p:txBody>
      </p:sp>
    </p:spTree>
    <p:extLst>
      <p:ext uri="{BB962C8B-B14F-4D97-AF65-F5344CB8AC3E}">
        <p14:creationId xmlns:p14="http://schemas.microsoft.com/office/powerpoint/2010/main" val="418187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BBC54-B11F-42D0-A203-50D5D749F6FC}"/>
              </a:ext>
            </a:extLst>
          </p:cNvPr>
          <p:cNvSpPr>
            <a:spLocks noGrp="1"/>
          </p:cNvSpPr>
          <p:nvPr>
            <p:ph type="title"/>
          </p:nvPr>
        </p:nvSpPr>
        <p:spPr>
          <a:xfrm>
            <a:off x="4139952" y="548680"/>
            <a:ext cx="3610744" cy="490066"/>
          </a:xfrm>
        </p:spPr>
        <p:txBody>
          <a:bodyPr anchor="ctr">
            <a:noAutofit/>
          </a:bodyPr>
          <a:lstStyle/>
          <a:p>
            <a:pPr algn="ctr"/>
            <a:r>
              <a:rPr lang="en-GB" sz="2800" b="1" dirty="0">
                <a:solidFill>
                  <a:schemeClr val="bg1"/>
                </a:solidFill>
                <a:latin typeface="Arial" panose="020B0604020202020204" pitchFamily="34" charset="0"/>
                <a:cs typeface="Arial" panose="020B0604020202020204" pitchFamily="34" charset="0"/>
              </a:rPr>
              <a:t>Macro-competition</a:t>
            </a:r>
          </a:p>
        </p:txBody>
      </p:sp>
      <p:pic>
        <p:nvPicPr>
          <p:cNvPr id="5" name="Content Placeholder 4">
            <a:extLst>
              <a:ext uri="{FF2B5EF4-FFF2-40B4-BE49-F238E27FC236}">
                <a16:creationId xmlns:a16="http://schemas.microsoft.com/office/drawing/2014/main" id="{91A3F4D8-50D9-479F-B841-7061CF8EE587}"/>
              </a:ext>
            </a:extLst>
          </p:cNvPr>
          <p:cNvPicPr>
            <a:picLocks noGrp="1" noChangeAspect="1"/>
          </p:cNvPicPr>
          <p:nvPr>
            <p:ph sz="half" idx="1"/>
          </p:nvPr>
        </p:nvPicPr>
        <p:blipFill>
          <a:blip r:embed="rId2"/>
          <a:stretch>
            <a:fillRect/>
          </a:stretch>
        </p:blipFill>
        <p:spPr>
          <a:xfrm>
            <a:off x="395536" y="1772816"/>
            <a:ext cx="3208845" cy="3024336"/>
          </a:xfrm>
          <a:noFill/>
        </p:spPr>
      </p:pic>
      <p:sp>
        <p:nvSpPr>
          <p:cNvPr id="10" name="Content Placeholder 3">
            <a:extLst>
              <a:ext uri="{FF2B5EF4-FFF2-40B4-BE49-F238E27FC236}">
                <a16:creationId xmlns:a16="http://schemas.microsoft.com/office/drawing/2014/main" id="{FD0AB815-8655-40EC-9EC9-2FD13C7C72B0}"/>
              </a:ext>
            </a:extLst>
          </p:cNvPr>
          <p:cNvSpPr>
            <a:spLocks noGrp="1"/>
          </p:cNvSpPr>
          <p:nvPr>
            <p:ph sz="half" idx="2"/>
          </p:nvPr>
        </p:nvSpPr>
        <p:spPr>
          <a:xfrm>
            <a:off x="3779912" y="1700808"/>
            <a:ext cx="5112568" cy="3816424"/>
          </a:xfrm>
        </p:spPr>
        <p:txBody>
          <a:bodyPr>
            <a:normAutofit fontScale="85000" lnSpcReduction="10000"/>
          </a:bodyPr>
          <a:lstStyle/>
          <a:p>
            <a:pPr marL="0" indent="0">
              <a:buNone/>
            </a:pPr>
            <a:r>
              <a:rPr lang="en-GB" sz="2400" dirty="0">
                <a:solidFill>
                  <a:schemeClr val="bg1"/>
                </a:solidFill>
                <a:latin typeface="Arial" panose="020B0604020202020204" pitchFamily="34" charset="0"/>
                <a:cs typeface="Arial" panose="020B0604020202020204" pitchFamily="34" charset="0"/>
              </a:rPr>
              <a:t>Competition can weaken market share, or multi brand operators acquiring a new brand and positioning it so it has a distinctive fit’ within its portfolio.</a:t>
            </a:r>
            <a:endParaRPr lang="en-US" sz="2400" dirty="0">
              <a:solidFill>
                <a:schemeClr val="bg1"/>
              </a:solidFill>
              <a:latin typeface="Arial" panose="020B0604020202020204" pitchFamily="34" charset="0"/>
              <a:cs typeface="Arial" panose="020B0604020202020204" pitchFamily="34" charset="0"/>
            </a:endParaRPr>
          </a:p>
          <a:p>
            <a:pPr marL="0" indent="0">
              <a:buNone/>
            </a:pPr>
            <a:endParaRPr lang="en-US" sz="2400" dirty="0">
              <a:solidFill>
                <a:schemeClr val="bg1"/>
              </a:solidFill>
              <a:latin typeface="Arial" panose="020B0604020202020204" pitchFamily="34" charset="0"/>
              <a:cs typeface="Arial" panose="020B0604020202020204" pitchFamily="34" charset="0"/>
            </a:endParaRPr>
          </a:p>
          <a:p>
            <a:pPr marL="0" indent="0">
              <a:buNone/>
            </a:pPr>
            <a:r>
              <a:rPr lang="en-US" sz="2400" dirty="0">
                <a:solidFill>
                  <a:schemeClr val="bg1"/>
                </a:solidFill>
                <a:latin typeface="Arial" panose="020B0604020202020204" pitchFamily="34" charset="0"/>
                <a:cs typeface="Arial" panose="020B0604020202020204" pitchFamily="34" charset="0"/>
              </a:rPr>
              <a:t>Michael Porters </a:t>
            </a:r>
            <a:r>
              <a:rPr lang="en-US" sz="2400" b="1" dirty="0">
                <a:solidFill>
                  <a:schemeClr val="bg1"/>
                </a:solidFill>
                <a:latin typeface="Arial" panose="020B0604020202020204" pitchFamily="34" charset="0"/>
                <a:cs typeface="Arial" panose="020B0604020202020204" pitchFamily="34" charset="0"/>
              </a:rPr>
              <a:t>’five forces’ </a:t>
            </a:r>
            <a:r>
              <a:rPr lang="en-US" sz="2400" dirty="0">
                <a:solidFill>
                  <a:schemeClr val="bg1"/>
                </a:solidFill>
                <a:latin typeface="Arial" panose="020B0604020202020204" pitchFamily="34" charset="0"/>
                <a:cs typeface="Arial" panose="020B0604020202020204" pitchFamily="34" charset="0"/>
              </a:rPr>
              <a:t>model is one of the most </a:t>
            </a:r>
            <a:r>
              <a:rPr lang="en-US" sz="2400" b="1" dirty="0">
                <a:solidFill>
                  <a:schemeClr val="bg1"/>
                </a:solidFill>
                <a:latin typeface="Arial" panose="020B0604020202020204" pitchFamily="34" charset="0"/>
                <a:cs typeface="Arial" panose="020B0604020202020204" pitchFamily="34" charset="0"/>
              </a:rPr>
              <a:t>relevant tools </a:t>
            </a:r>
            <a:r>
              <a:rPr lang="en-US" sz="2400" dirty="0">
                <a:solidFill>
                  <a:schemeClr val="bg1"/>
                </a:solidFill>
                <a:latin typeface="Arial" panose="020B0604020202020204" pitchFamily="34" charset="0"/>
                <a:cs typeface="Arial" panose="020B0604020202020204" pitchFamily="34" charset="0"/>
              </a:rPr>
              <a:t>for hospitality marketers to understand the forces that </a:t>
            </a:r>
            <a:r>
              <a:rPr lang="en-US" sz="2400" b="1" dirty="0">
                <a:solidFill>
                  <a:schemeClr val="bg1"/>
                </a:solidFill>
                <a:latin typeface="Arial" panose="020B0604020202020204" pitchFamily="34" charset="0"/>
                <a:cs typeface="Arial" panose="020B0604020202020204" pitchFamily="34" charset="0"/>
              </a:rPr>
              <a:t>influence competition </a:t>
            </a:r>
            <a:r>
              <a:rPr lang="en-US" sz="2400" dirty="0">
                <a:solidFill>
                  <a:schemeClr val="bg1"/>
                </a:solidFill>
                <a:latin typeface="Arial" panose="020B0604020202020204" pitchFamily="34" charset="0"/>
                <a:cs typeface="Arial" panose="020B0604020202020204" pitchFamily="34" charset="0"/>
              </a:rPr>
              <a:t>at the macro level. </a:t>
            </a:r>
          </a:p>
          <a:p>
            <a:pPr marL="0" indent="0">
              <a:buNone/>
            </a:pPr>
            <a:endParaRPr lang="en-US" sz="2400" dirty="0">
              <a:solidFill>
                <a:schemeClr val="bg1"/>
              </a:solidFill>
              <a:latin typeface="Arial" panose="020B0604020202020204" pitchFamily="34" charset="0"/>
              <a:cs typeface="Arial" panose="020B0604020202020204" pitchFamily="34" charset="0"/>
            </a:endParaRPr>
          </a:p>
          <a:p>
            <a:pPr marL="0" indent="0">
              <a:buNone/>
            </a:pPr>
            <a:r>
              <a:rPr lang="en-US" sz="2400" dirty="0">
                <a:solidFill>
                  <a:schemeClr val="bg1"/>
                </a:solidFill>
                <a:latin typeface="Arial" panose="020B0604020202020204" pitchFamily="34" charset="0"/>
                <a:cs typeface="Arial" panose="020B0604020202020204" pitchFamily="34" charset="0"/>
              </a:rPr>
              <a:t>Porter identified these forces in 1980 as those that drive competition and the profitability of business.</a:t>
            </a:r>
          </a:p>
        </p:txBody>
      </p:sp>
    </p:spTree>
    <p:extLst>
      <p:ext uri="{BB962C8B-B14F-4D97-AF65-F5344CB8AC3E}">
        <p14:creationId xmlns:p14="http://schemas.microsoft.com/office/powerpoint/2010/main" val="16425868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BA53D5-8E40-44C4-84C7-91318166662A}"/>
              </a:ext>
            </a:extLst>
          </p:cNvPr>
          <p:cNvPicPr>
            <a:picLocks noChangeAspect="1"/>
          </p:cNvPicPr>
          <p:nvPr/>
        </p:nvPicPr>
        <p:blipFill>
          <a:blip r:embed="rId3"/>
          <a:stretch>
            <a:fillRect/>
          </a:stretch>
        </p:blipFill>
        <p:spPr>
          <a:xfrm>
            <a:off x="0" y="0"/>
            <a:ext cx="9144000" cy="6857999"/>
          </a:xfrm>
          <a:prstGeom prst="rect">
            <a:avLst/>
          </a:prstGeom>
        </p:spPr>
      </p:pic>
    </p:spTree>
    <p:extLst>
      <p:ext uri="{BB962C8B-B14F-4D97-AF65-F5344CB8AC3E}">
        <p14:creationId xmlns:p14="http://schemas.microsoft.com/office/powerpoint/2010/main" val="373207806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73E8160-0483-4EDC-BF07-DBDF1AE48597}"/>
              </a:ext>
            </a:extLst>
          </p:cNvPr>
          <p:cNvSpPr>
            <a:spLocks noGrp="1"/>
          </p:cNvSpPr>
          <p:nvPr>
            <p:ph idx="1"/>
          </p:nvPr>
        </p:nvSpPr>
        <p:spPr>
          <a:xfrm>
            <a:off x="247368" y="1340768"/>
            <a:ext cx="4108608" cy="4351338"/>
          </a:xfrm>
        </p:spPr>
        <p:txBody>
          <a:bodyPr>
            <a:noAutofit/>
          </a:bodyPr>
          <a:lstStyle/>
          <a:p>
            <a:pPr marL="0" indent="0">
              <a:buNone/>
            </a:pPr>
            <a:r>
              <a:rPr lang="en-GB" sz="1600" b="1" dirty="0">
                <a:latin typeface="Arial" panose="020B0604020202020204" pitchFamily="34" charset="0"/>
                <a:cs typeface="Arial" panose="020B0604020202020204" pitchFamily="34" charset="0"/>
              </a:rPr>
              <a:t>Fragmented</a:t>
            </a:r>
          </a:p>
          <a:p>
            <a:pPr marL="0" indent="0">
              <a:buNone/>
            </a:pPr>
            <a:r>
              <a:rPr lang="en-GB" sz="1600" dirty="0">
                <a:latin typeface="Arial" panose="020B0604020202020204" pitchFamily="34" charset="0"/>
                <a:cs typeface="Arial" panose="020B0604020202020204" pitchFamily="34" charset="0"/>
              </a:rPr>
              <a:t>No company has a significant market share.</a:t>
            </a:r>
          </a:p>
          <a:p>
            <a:pPr marL="0" indent="0">
              <a:buNone/>
            </a:pPr>
            <a:r>
              <a:rPr lang="en-GB" sz="1600" dirty="0">
                <a:latin typeface="Arial" panose="020B0604020202020204" pitchFamily="34" charset="0"/>
                <a:cs typeface="Arial" panose="020B0604020202020204" pitchFamily="34" charset="0"/>
              </a:rPr>
              <a:t>There are many small and medium sized enterprise (SME’s)</a:t>
            </a:r>
          </a:p>
          <a:p>
            <a:pPr marL="0" indent="0">
              <a:buNone/>
            </a:pPr>
            <a:r>
              <a:rPr lang="en-GB" sz="1600" dirty="0">
                <a:latin typeface="Arial" panose="020B0604020202020204" pitchFamily="34" charset="0"/>
                <a:cs typeface="Arial" panose="020B0604020202020204" pitchFamily="34" charset="0"/>
              </a:rPr>
              <a:t>There are low barriers to entry and low economies of scale</a:t>
            </a:r>
          </a:p>
          <a:p>
            <a:pPr marL="0" indent="0">
              <a:buNone/>
            </a:pPr>
            <a:r>
              <a:rPr lang="en-GB" sz="1600" dirty="0">
                <a:latin typeface="Arial" panose="020B0604020202020204" pitchFamily="34" charset="0"/>
                <a:cs typeface="Arial" panose="020B0604020202020204" pitchFamily="34" charset="0"/>
              </a:rPr>
              <a:t>Profitability is unrelated to size and larger firms are not necessarily more profitable than SME’s</a:t>
            </a:r>
          </a:p>
          <a:p>
            <a:pPr marL="0" indent="0">
              <a:buNone/>
            </a:pPr>
            <a:r>
              <a:rPr lang="en-GB" sz="1600" b="1" dirty="0">
                <a:latin typeface="Arial" panose="020B0604020202020204" pitchFamily="34" charset="0"/>
                <a:cs typeface="Arial" panose="020B0604020202020204" pitchFamily="34" charset="0"/>
              </a:rPr>
              <a:t>Niche</a:t>
            </a:r>
          </a:p>
          <a:p>
            <a:pPr marL="0" indent="0">
              <a:buNone/>
            </a:pPr>
            <a:r>
              <a:rPr lang="en-GB" sz="1600" dirty="0">
                <a:latin typeface="Arial" panose="020B0604020202020204" pitchFamily="34" charset="0"/>
                <a:cs typeface="Arial" panose="020B0604020202020204" pitchFamily="34" charset="0"/>
              </a:rPr>
              <a:t>There are different ways of achieving competitive advantage. Focus is on serving a specific market sector.</a:t>
            </a:r>
          </a:p>
          <a:p>
            <a:pPr marL="0" indent="0">
              <a:buNone/>
            </a:pPr>
            <a:r>
              <a:rPr lang="en-GB" sz="1600" dirty="0">
                <a:latin typeface="Arial" panose="020B0604020202020204" pitchFamily="34" charset="0"/>
                <a:cs typeface="Arial" panose="020B0604020202020204" pitchFamily="34" charset="0"/>
              </a:rPr>
              <a:t>A premium price could be charged</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6" name="Content Placeholder 3">
            <a:extLst>
              <a:ext uri="{FF2B5EF4-FFF2-40B4-BE49-F238E27FC236}">
                <a16:creationId xmlns:a16="http://schemas.microsoft.com/office/drawing/2014/main" id="{27201C37-21AF-4E36-9F6B-8D1065DD6D84}"/>
              </a:ext>
            </a:extLst>
          </p:cNvPr>
          <p:cNvSpPr txBox="1">
            <a:spLocks/>
          </p:cNvSpPr>
          <p:nvPr/>
        </p:nvSpPr>
        <p:spPr>
          <a:xfrm>
            <a:off x="4396680" y="1476048"/>
            <a:ext cx="4495800" cy="482453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b="1" dirty="0">
                <a:latin typeface="Arial" panose="020B0604020202020204" pitchFamily="34" charset="0"/>
                <a:cs typeface="Arial" panose="020B0604020202020204" pitchFamily="34" charset="0"/>
              </a:rPr>
              <a:t>Volume</a:t>
            </a:r>
          </a:p>
          <a:p>
            <a:pPr marL="0" indent="0">
              <a:buFont typeface="Arial" panose="020B0604020202020204" pitchFamily="34" charset="0"/>
              <a:buNone/>
            </a:pPr>
            <a:r>
              <a:rPr lang="en-GB" sz="1600" dirty="0">
                <a:latin typeface="Arial" panose="020B0604020202020204" pitchFamily="34" charset="0"/>
                <a:cs typeface="Arial" panose="020B0604020202020204" pitchFamily="34" charset="0"/>
              </a:rPr>
              <a:t>Large players serve mass markets</a:t>
            </a:r>
          </a:p>
          <a:p>
            <a:pPr marL="0" indent="0">
              <a:buFont typeface="Arial" panose="020B0604020202020204" pitchFamily="34" charset="0"/>
              <a:buNone/>
            </a:pPr>
            <a:r>
              <a:rPr lang="en-GB" sz="1600" dirty="0">
                <a:latin typeface="Arial" panose="020B0604020202020204" pitchFamily="34" charset="0"/>
                <a:cs typeface="Arial" panose="020B0604020202020204" pitchFamily="34" charset="0"/>
              </a:rPr>
              <a:t>As the way to achieve competitive advantage are limited.</a:t>
            </a:r>
          </a:p>
          <a:p>
            <a:pPr marL="0" indent="0">
              <a:buFont typeface="Arial" panose="020B0604020202020204" pitchFamily="34" charset="0"/>
              <a:buNone/>
            </a:pPr>
            <a:r>
              <a:rPr lang="en-GB" sz="1600" dirty="0">
                <a:latin typeface="Arial" panose="020B0604020202020204" pitchFamily="34" charset="0"/>
                <a:cs typeface="Arial" panose="020B0604020202020204" pitchFamily="34" charset="0"/>
              </a:rPr>
              <a:t>The key objective is to be the cost and volume leader.</a:t>
            </a:r>
          </a:p>
          <a:p>
            <a:pPr marL="0" indent="0">
              <a:buFont typeface="Arial" panose="020B0604020202020204" pitchFamily="34" charset="0"/>
              <a:buNone/>
            </a:pPr>
            <a:endParaRPr lang="en-GB" sz="16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600" b="1" dirty="0">
                <a:latin typeface="Arial" panose="020B0604020202020204" pitchFamily="34" charset="0"/>
                <a:cs typeface="Arial" panose="020B0604020202020204" pitchFamily="34" charset="0"/>
              </a:rPr>
              <a:t>Stalemate</a:t>
            </a:r>
          </a:p>
          <a:p>
            <a:pPr marL="0" indent="0">
              <a:buFont typeface="Arial" panose="020B0604020202020204" pitchFamily="34" charset="0"/>
              <a:buNone/>
            </a:pPr>
            <a:r>
              <a:rPr lang="en-GB" sz="1600" dirty="0">
                <a:latin typeface="Arial" panose="020B0604020202020204" pitchFamily="34" charset="0"/>
                <a:cs typeface="Arial" panose="020B0604020202020204" pitchFamily="34" charset="0"/>
              </a:rPr>
              <a:t>Characteristic of mature or declining markets where there are limited opportunities for differentiation.</a:t>
            </a:r>
          </a:p>
          <a:p>
            <a:pPr marL="0" indent="0">
              <a:buFont typeface="Arial" panose="020B0604020202020204" pitchFamily="34" charset="0"/>
              <a:buNone/>
            </a:pPr>
            <a:r>
              <a:rPr lang="en-GB" sz="1600" dirty="0">
                <a:latin typeface="Arial" panose="020B0604020202020204" pitchFamily="34" charset="0"/>
                <a:cs typeface="Arial" panose="020B0604020202020204" pitchFamily="34" charset="0"/>
              </a:rPr>
              <a:t>Normally dominated y a small number of large players that focus on larger-scale productions and improving productivity to remain profitable</a:t>
            </a:r>
          </a:p>
        </p:txBody>
      </p:sp>
      <p:sp>
        <p:nvSpPr>
          <p:cNvPr id="7" name="Title 1">
            <a:extLst>
              <a:ext uri="{FF2B5EF4-FFF2-40B4-BE49-F238E27FC236}">
                <a16:creationId xmlns:a16="http://schemas.microsoft.com/office/drawing/2014/main" id="{03AC9045-3DE7-4184-80ED-930DF321A94C}"/>
              </a:ext>
            </a:extLst>
          </p:cNvPr>
          <p:cNvSpPr>
            <a:spLocks noGrp="1"/>
          </p:cNvSpPr>
          <p:nvPr>
            <p:ph type="title"/>
          </p:nvPr>
        </p:nvSpPr>
        <p:spPr>
          <a:xfrm>
            <a:off x="251520" y="159221"/>
            <a:ext cx="7886700" cy="1325563"/>
          </a:xfrm>
        </p:spPr>
        <p:txBody>
          <a:bodyPr/>
          <a:lstStyle/>
          <a:p>
            <a:r>
              <a:rPr lang="en-GB" sz="2800" dirty="0"/>
              <a:t>The four types of </a:t>
            </a:r>
            <a:br>
              <a:rPr lang="en-GB" sz="2800" dirty="0"/>
            </a:br>
            <a:r>
              <a:rPr lang="en-GB" sz="2800" dirty="0"/>
              <a:t>competitive environments</a:t>
            </a:r>
          </a:p>
        </p:txBody>
      </p:sp>
    </p:spTree>
    <p:extLst>
      <p:ext uri="{BB962C8B-B14F-4D97-AF65-F5344CB8AC3E}">
        <p14:creationId xmlns:p14="http://schemas.microsoft.com/office/powerpoint/2010/main" val="2166787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8738A-3CF9-4F02-8CB5-E3D607D3481A}"/>
              </a:ext>
            </a:extLst>
          </p:cNvPr>
          <p:cNvSpPr>
            <a:spLocks noGrp="1"/>
          </p:cNvSpPr>
          <p:nvPr>
            <p:ph type="title"/>
          </p:nvPr>
        </p:nvSpPr>
        <p:spPr>
          <a:xfrm>
            <a:off x="4788024" y="274638"/>
            <a:ext cx="3898776" cy="562074"/>
          </a:xfrm>
        </p:spPr>
        <p:txBody>
          <a:bodyPr anchor="ctr">
            <a:normAutofit/>
          </a:bodyPr>
          <a:lstStyle/>
          <a:p>
            <a:r>
              <a:rPr lang="en-GB" sz="2800" b="1" dirty="0">
                <a:solidFill>
                  <a:schemeClr val="bg1"/>
                </a:solidFill>
                <a:latin typeface="Arial" panose="020B0604020202020204" pitchFamily="34" charset="0"/>
                <a:cs typeface="Arial" panose="020B0604020202020204" pitchFamily="34" charset="0"/>
              </a:rPr>
              <a:t>Micro-competition</a:t>
            </a:r>
          </a:p>
        </p:txBody>
      </p:sp>
      <p:sp>
        <p:nvSpPr>
          <p:cNvPr id="3" name="Content Placeholder 2">
            <a:extLst>
              <a:ext uri="{FF2B5EF4-FFF2-40B4-BE49-F238E27FC236}">
                <a16:creationId xmlns:a16="http://schemas.microsoft.com/office/drawing/2014/main" id="{D8419BED-5328-4F8E-98EE-66E51534F253}"/>
              </a:ext>
            </a:extLst>
          </p:cNvPr>
          <p:cNvSpPr>
            <a:spLocks noGrp="1"/>
          </p:cNvSpPr>
          <p:nvPr>
            <p:ph sz="half" idx="1"/>
          </p:nvPr>
        </p:nvSpPr>
        <p:spPr>
          <a:xfrm>
            <a:off x="4283968" y="980728"/>
            <a:ext cx="4752528" cy="4608513"/>
          </a:xfrm>
        </p:spPr>
        <p:txBody>
          <a:bodyPr>
            <a:normAutofit/>
          </a:bodyPr>
          <a:lstStyle/>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In contrast to macro-competitors, micro-competitors offer…</a:t>
            </a:r>
          </a:p>
          <a:p>
            <a:pPr marL="0" indent="0">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The same or similar products and services</a:t>
            </a:r>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At the same or similar prices</a:t>
            </a:r>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To the same or similar customer markets</a:t>
            </a:r>
          </a:p>
          <a:p>
            <a:pPr marL="0" indent="0">
              <a:lnSpc>
                <a:spcPct val="90000"/>
              </a:lnSpc>
              <a:buNone/>
            </a:pPr>
            <a:r>
              <a:rPr lang="en-GB" sz="2000" dirty="0">
                <a:solidFill>
                  <a:schemeClr val="bg1"/>
                </a:solidFill>
                <a:latin typeface="Arial" panose="020B0604020202020204" pitchFamily="34" charset="0"/>
                <a:cs typeface="Arial" panose="020B0604020202020204" pitchFamily="34" charset="0"/>
              </a:rPr>
              <a:t>In the same location</a:t>
            </a:r>
          </a:p>
          <a:p>
            <a:pPr marL="0" indent="0">
              <a:lnSpc>
                <a:spcPct val="90000"/>
              </a:lnSpc>
              <a:buNone/>
            </a:pPr>
            <a:endParaRPr lang="en-GB" sz="20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2400" b="1" i="1" dirty="0">
                <a:solidFill>
                  <a:schemeClr val="bg1"/>
                </a:solidFill>
                <a:latin typeface="Arial" panose="020B0604020202020204" pitchFamily="34" charset="0"/>
                <a:cs typeface="Arial" panose="020B0604020202020204" pitchFamily="34" charset="0"/>
              </a:rPr>
              <a:t>These competitors are therefore referred to as ‘direct’ or ‘product form’ competition…</a:t>
            </a:r>
          </a:p>
          <a:p>
            <a:pPr>
              <a:lnSpc>
                <a:spcPct val="90000"/>
              </a:lnSpc>
            </a:pPr>
            <a:endParaRPr lang="en-GB" sz="2000" dirty="0"/>
          </a:p>
        </p:txBody>
      </p:sp>
      <p:pic>
        <p:nvPicPr>
          <p:cNvPr id="5" name="Picture 4">
            <a:extLst>
              <a:ext uri="{FF2B5EF4-FFF2-40B4-BE49-F238E27FC236}">
                <a16:creationId xmlns:a16="http://schemas.microsoft.com/office/drawing/2014/main" id="{716BEF48-CCBA-473C-9D03-C19BD5E5BBF3}"/>
              </a:ext>
            </a:extLst>
          </p:cNvPr>
          <p:cNvPicPr>
            <a:picLocks noChangeAspect="1"/>
          </p:cNvPicPr>
          <p:nvPr/>
        </p:nvPicPr>
        <p:blipFill rotWithShape="1">
          <a:blip r:embed="rId2"/>
          <a:srcRect l="4687" t="6455" r="5559" b="8548"/>
          <a:stretch/>
        </p:blipFill>
        <p:spPr>
          <a:xfrm>
            <a:off x="575812" y="1340768"/>
            <a:ext cx="1512168" cy="1432000"/>
          </a:xfrm>
          <a:prstGeom prst="rect">
            <a:avLst/>
          </a:prstGeom>
          <a:noFill/>
        </p:spPr>
      </p:pic>
      <p:pic>
        <p:nvPicPr>
          <p:cNvPr id="7" name="Picture 6">
            <a:extLst>
              <a:ext uri="{FF2B5EF4-FFF2-40B4-BE49-F238E27FC236}">
                <a16:creationId xmlns:a16="http://schemas.microsoft.com/office/drawing/2014/main" id="{8B64A0B9-6399-4E5D-BC22-8930BA6E1E37}"/>
              </a:ext>
            </a:extLst>
          </p:cNvPr>
          <p:cNvPicPr>
            <a:picLocks noChangeAspect="1"/>
          </p:cNvPicPr>
          <p:nvPr/>
        </p:nvPicPr>
        <p:blipFill rotWithShape="1">
          <a:blip r:embed="rId3"/>
          <a:srcRect l="18474" r="15015"/>
          <a:stretch/>
        </p:blipFill>
        <p:spPr>
          <a:xfrm>
            <a:off x="2465894" y="1340768"/>
            <a:ext cx="1440160" cy="1432000"/>
          </a:xfrm>
          <a:prstGeom prst="rect">
            <a:avLst/>
          </a:prstGeom>
        </p:spPr>
      </p:pic>
      <p:pic>
        <p:nvPicPr>
          <p:cNvPr id="9" name="Picture 8">
            <a:extLst>
              <a:ext uri="{FF2B5EF4-FFF2-40B4-BE49-F238E27FC236}">
                <a16:creationId xmlns:a16="http://schemas.microsoft.com/office/drawing/2014/main" id="{7C435262-FEBA-4B6E-B805-75A7DF4FDDD3}"/>
              </a:ext>
            </a:extLst>
          </p:cNvPr>
          <p:cNvPicPr>
            <a:picLocks noChangeAspect="1"/>
          </p:cNvPicPr>
          <p:nvPr/>
        </p:nvPicPr>
        <p:blipFill rotWithShape="1">
          <a:blip r:embed="rId4"/>
          <a:srcRect l="25160" t="8502" r="25161" b="8502"/>
          <a:stretch/>
        </p:blipFill>
        <p:spPr>
          <a:xfrm>
            <a:off x="2533773" y="3017624"/>
            <a:ext cx="1152128" cy="1152128"/>
          </a:xfrm>
          <a:prstGeom prst="rect">
            <a:avLst/>
          </a:prstGeom>
        </p:spPr>
      </p:pic>
      <p:pic>
        <p:nvPicPr>
          <p:cNvPr id="11" name="Picture 10">
            <a:extLst>
              <a:ext uri="{FF2B5EF4-FFF2-40B4-BE49-F238E27FC236}">
                <a16:creationId xmlns:a16="http://schemas.microsoft.com/office/drawing/2014/main" id="{61D6AEE3-6CB7-4857-966B-92082200F5E9}"/>
              </a:ext>
            </a:extLst>
          </p:cNvPr>
          <p:cNvPicPr>
            <a:picLocks noChangeAspect="1"/>
          </p:cNvPicPr>
          <p:nvPr/>
        </p:nvPicPr>
        <p:blipFill rotWithShape="1">
          <a:blip r:embed="rId5"/>
          <a:srcRect t="8314" b="10417"/>
          <a:stretch/>
        </p:blipFill>
        <p:spPr>
          <a:xfrm>
            <a:off x="623058" y="3017624"/>
            <a:ext cx="1417675" cy="1152128"/>
          </a:xfrm>
          <a:prstGeom prst="rect">
            <a:avLst/>
          </a:prstGeom>
        </p:spPr>
      </p:pic>
      <p:pic>
        <p:nvPicPr>
          <p:cNvPr id="13" name="Picture 12">
            <a:extLst>
              <a:ext uri="{FF2B5EF4-FFF2-40B4-BE49-F238E27FC236}">
                <a16:creationId xmlns:a16="http://schemas.microsoft.com/office/drawing/2014/main" id="{D89BE7A9-6439-464D-9855-F6DED7582EBE}"/>
              </a:ext>
            </a:extLst>
          </p:cNvPr>
          <p:cNvPicPr>
            <a:picLocks noChangeAspect="1"/>
          </p:cNvPicPr>
          <p:nvPr/>
        </p:nvPicPr>
        <p:blipFill>
          <a:blip r:embed="rId6"/>
          <a:stretch>
            <a:fillRect/>
          </a:stretch>
        </p:blipFill>
        <p:spPr>
          <a:xfrm>
            <a:off x="442801" y="4243169"/>
            <a:ext cx="1838699" cy="1169413"/>
          </a:xfrm>
          <a:prstGeom prst="rect">
            <a:avLst/>
          </a:prstGeom>
        </p:spPr>
      </p:pic>
      <p:pic>
        <p:nvPicPr>
          <p:cNvPr id="15" name="Picture 14">
            <a:extLst>
              <a:ext uri="{FF2B5EF4-FFF2-40B4-BE49-F238E27FC236}">
                <a16:creationId xmlns:a16="http://schemas.microsoft.com/office/drawing/2014/main" id="{1BF51932-9AE8-44AC-A71A-F530032F468E}"/>
              </a:ext>
            </a:extLst>
          </p:cNvPr>
          <p:cNvPicPr>
            <a:picLocks noChangeAspect="1"/>
          </p:cNvPicPr>
          <p:nvPr/>
        </p:nvPicPr>
        <p:blipFill>
          <a:blip r:embed="rId7"/>
          <a:stretch>
            <a:fillRect/>
          </a:stretch>
        </p:blipFill>
        <p:spPr>
          <a:xfrm>
            <a:off x="2420561" y="4431248"/>
            <a:ext cx="1686804" cy="793254"/>
          </a:xfrm>
          <a:prstGeom prst="rect">
            <a:avLst/>
          </a:prstGeom>
        </p:spPr>
      </p:pic>
    </p:spTree>
    <p:extLst>
      <p:ext uri="{BB962C8B-B14F-4D97-AF65-F5344CB8AC3E}">
        <p14:creationId xmlns:p14="http://schemas.microsoft.com/office/powerpoint/2010/main" val="338184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01B782D-9FD7-43E9-88A9-99A5D9FD923B}"/>
              </a:ext>
            </a:extLst>
          </p:cNvPr>
          <p:cNvPicPr>
            <a:picLocks noGrp="1" noChangeAspect="1"/>
          </p:cNvPicPr>
          <p:nvPr>
            <p:ph idx="1"/>
          </p:nvPr>
        </p:nvPicPr>
        <p:blipFill>
          <a:blip r:embed="rId2"/>
          <a:stretch>
            <a:fillRect/>
          </a:stretch>
        </p:blipFill>
        <p:spPr>
          <a:xfrm>
            <a:off x="5940152" y="1484784"/>
            <a:ext cx="3029310" cy="3203575"/>
          </a:xfrm>
          <a:prstGeom prst="rect">
            <a:avLst/>
          </a:prstGeom>
        </p:spPr>
      </p:pic>
      <p:sp>
        <p:nvSpPr>
          <p:cNvPr id="5" name="Content Placeholder 2">
            <a:extLst>
              <a:ext uri="{FF2B5EF4-FFF2-40B4-BE49-F238E27FC236}">
                <a16:creationId xmlns:a16="http://schemas.microsoft.com/office/drawing/2014/main" id="{14C0A51F-855C-4EA6-A137-3FCE1B7C4C05}"/>
              </a:ext>
            </a:extLst>
          </p:cNvPr>
          <p:cNvSpPr txBox="1">
            <a:spLocks/>
          </p:cNvSpPr>
          <p:nvPr/>
        </p:nvSpPr>
        <p:spPr>
          <a:xfrm>
            <a:off x="8568" y="534987"/>
            <a:ext cx="5932760" cy="5669241"/>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2700" dirty="0">
                <a:cs typeface="Arial" panose="020B0604020202020204" pitchFamily="34" charset="0"/>
              </a:rPr>
              <a:t>The first step is to identify the </a:t>
            </a:r>
            <a:r>
              <a:rPr lang="en-GB" sz="2700" b="1" dirty="0">
                <a:cs typeface="Arial" panose="020B0604020202020204" pitchFamily="34" charset="0"/>
              </a:rPr>
              <a:t>competitor</a:t>
            </a:r>
            <a:r>
              <a:rPr lang="en-GB" sz="2700" dirty="0">
                <a:cs typeface="Arial" panose="020B0604020202020204" pitchFamily="34" charset="0"/>
              </a:rPr>
              <a:t> set. For hotels a simple way is to </a:t>
            </a:r>
            <a:r>
              <a:rPr lang="en-GB" sz="2700" b="1" dirty="0">
                <a:cs typeface="Arial" panose="020B0604020202020204" pitchFamily="34" charset="0"/>
              </a:rPr>
              <a:t>ask customers </a:t>
            </a:r>
            <a:r>
              <a:rPr lang="en-GB" sz="2700" dirty="0">
                <a:cs typeface="Arial" panose="020B0604020202020204" pitchFamily="34" charset="0"/>
              </a:rPr>
              <a:t>where they would have stayed if they had not booked into your hotel? This was adapted by the Marriott County Hall hotel in London. </a:t>
            </a:r>
          </a:p>
          <a:p>
            <a:pPr marL="0" indent="0">
              <a:lnSpc>
                <a:spcPct val="120000"/>
              </a:lnSpc>
              <a:buFont typeface="Arial" panose="020B0604020202020204" pitchFamily="34" charset="0"/>
              <a:buNone/>
            </a:pPr>
            <a:r>
              <a:rPr lang="en-GB" sz="2700" dirty="0">
                <a:cs typeface="Arial" panose="020B0604020202020204" pitchFamily="34" charset="0"/>
              </a:rPr>
              <a:t>Step 2 is to visit the competitors :</a:t>
            </a:r>
          </a:p>
          <a:p>
            <a:pPr marL="0" indent="0">
              <a:lnSpc>
                <a:spcPct val="120000"/>
              </a:lnSpc>
              <a:buFont typeface="Arial" panose="020B0604020202020204" pitchFamily="34" charset="0"/>
              <a:buNone/>
            </a:pPr>
            <a:r>
              <a:rPr lang="en-GB" sz="2700" dirty="0">
                <a:cs typeface="Arial" panose="020B0604020202020204" pitchFamily="34" charset="0"/>
              </a:rPr>
              <a:t>The size, quality, décor and facilities in guestrooms and public areas.</a:t>
            </a:r>
          </a:p>
          <a:p>
            <a:pPr marL="0" indent="0">
              <a:lnSpc>
                <a:spcPct val="120000"/>
              </a:lnSpc>
              <a:buFont typeface="Arial" panose="020B0604020202020204" pitchFamily="34" charset="0"/>
              <a:buNone/>
            </a:pPr>
            <a:r>
              <a:rPr lang="en-GB" sz="2700" dirty="0">
                <a:cs typeface="Arial" panose="020B0604020202020204" pitchFamily="34" charset="0"/>
              </a:rPr>
              <a:t>The Food &amp; Beverage facilities, menus and quality</a:t>
            </a:r>
          </a:p>
          <a:p>
            <a:pPr marL="0" indent="0">
              <a:lnSpc>
                <a:spcPct val="120000"/>
              </a:lnSpc>
              <a:buFont typeface="Arial" panose="020B0604020202020204" pitchFamily="34" charset="0"/>
              <a:buNone/>
            </a:pPr>
            <a:r>
              <a:rPr lang="en-GB" sz="2700" dirty="0">
                <a:cs typeface="Arial" panose="020B0604020202020204" pitchFamily="34" charset="0"/>
              </a:rPr>
              <a:t>The price and value offer</a:t>
            </a:r>
          </a:p>
          <a:p>
            <a:pPr marL="0" indent="0">
              <a:lnSpc>
                <a:spcPct val="120000"/>
              </a:lnSpc>
              <a:buFont typeface="Arial" panose="020B0604020202020204" pitchFamily="34" charset="0"/>
              <a:buNone/>
            </a:pPr>
            <a:r>
              <a:rPr lang="en-GB" sz="2700" dirty="0">
                <a:cs typeface="Arial" panose="020B0604020202020204" pitchFamily="34" charset="0"/>
              </a:rPr>
              <a:t>Analyse the marketing communication and the service promise promoted.</a:t>
            </a:r>
          </a:p>
          <a:p>
            <a:pPr marL="0" indent="0">
              <a:lnSpc>
                <a:spcPct val="120000"/>
              </a:lnSpc>
              <a:buFont typeface="Arial" panose="020B0604020202020204" pitchFamily="34" charset="0"/>
              <a:buNone/>
            </a:pPr>
            <a:r>
              <a:rPr lang="en-GB" sz="2700" dirty="0">
                <a:cs typeface="Arial" panose="020B0604020202020204" pitchFamily="34" charset="0"/>
              </a:rPr>
              <a:t>Analyse the image projected by brand signage and the physical appearance of the property</a:t>
            </a:r>
          </a:p>
          <a:p>
            <a:pPr marL="0" indent="0">
              <a:lnSpc>
                <a:spcPct val="120000"/>
              </a:lnSpc>
              <a:buFont typeface="Arial" panose="020B0604020202020204" pitchFamily="34" charset="0"/>
              <a:buNone/>
            </a:pPr>
            <a:r>
              <a:rPr lang="en-GB" sz="2700" dirty="0">
                <a:cs typeface="Arial" panose="020B0604020202020204" pitchFamily="34" charset="0"/>
              </a:rPr>
              <a:t>Find out the reputation of the brand.</a:t>
            </a:r>
            <a:endParaRPr lang="en-GB" sz="2700" dirty="0">
              <a:latin typeface="Arial" panose="020B0604020202020204" pitchFamily="34" charset="0"/>
              <a:cs typeface="Arial" panose="020B0604020202020204" pitchFamily="34" charset="0"/>
            </a:endParaRPr>
          </a:p>
          <a:p>
            <a:pPr marL="0" indent="0" algn="ctr">
              <a:lnSpc>
                <a:spcPct val="120000"/>
              </a:lnSpc>
              <a:buFont typeface="Arial" panose="020B0604020202020204" pitchFamily="34" charset="0"/>
              <a:buNone/>
            </a:pPr>
            <a:r>
              <a:rPr lang="en-GB" sz="2700" b="1" dirty="0">
                <a:cs typeface="Arial" panose="020B0604020202020204" pitchFamily="34" charset="0"/>
              </a:rPr>
              <a:t>Keeping up to date with your competitor knowledge is essential</a:t>
            </a:r>
            <a:r>
              <a:rPr lang="en-GB" sz="2400" b="1" dirty="0">
                <a:cs typeface="Arial" panose="020B0604020202020204" pitchFamily="34" charset="0"/>
              </a:rPr>
              <a:t>!!</a:t>
            </a:r>
          </a:p>
          <a:p>
            <a:endParaRPr lang="en-GB" sz="2400" dirty="0"/>
          </a:p>
        </p:txBody>
      </p:sp>
      <p:sp>
        <p:nvSpPr>
          <p:cNvPr id="6" name="Title 1">
            <a:extLst>
              <a:ext uri="{FF2B5EF4-FFF2-40B4-BE49-F238E27FC236}">
                <a16:creationId xmlns:a16="http://schemas.microsoft.com/office/drawing/2014/main" id="{F7A58341-BFFE-4B33-A040-9F56946362E8}"/>
              </a:ext>
            </a:extLst>
          </p:cNvPr>
          <p:cNvSpPr>
            <a:spLocks noGrp="1"/>
          </p:cNvSpPr>
          <p:nvPr>
            <p:ph type="title"/>
          </p:nvPr>
        </p:nvSpPr>
        <p:spPr>
          <a:xfrm>
            <a:off x="899592" y="188639"/>
            <a:ext cx="7886700" cy="692696"/>
          </a:xfrm>
        </p:spPr>
        <p:txBody>
          <a:bodyPr anchor="ctr">
            <a:noAutofit/>
          </a:bodyPr>
          <a:lstStyle/>
          <a:p>
            <a:pPr algn="r">
              <a:lnSpc>
                <a:spcPct val="90000"/>
              </a:lnSpc>
            </a:pPr>
            <a:r>
              <a:rPr lang="en-GB" sz="3200" b="1" dirty="0">
                <a:cs typeface="Arial" panose="020B0604020202020204" pitchFamily="34" charset="0"/>
              </a:rPr>
              <a:t>Analysing competition</a:t>
            </a:r>
            <a:br>
              <a:rPr lang="en-GB" sz="3200" b="1" dirty="0">
                <a:solidFill>
                  <a:schemeClr val="bg1"/>
                </a:solidFill>
                <a:cs typeface="Arial" panose="020B0604020202020204" pitchFamily="34" charset="0"/>
              </a:rPr>
            </a:br>
            <a:r>
              <a:rPr lang="en-GB" sz="3200" b="1" dirty="0">
                <a:solidFill>
                  <a:schemeClr val="bg1"/>
                </a:solidFill>
                <a:cs typeface="Arial" panose="020B0604020202020204" pitchFamily="34" charset="0"/>
              </a:rPr>
              <a:t> </a:t>
            </a:r>
            <a:endParaRPr lang="en-GB" sz="3200" b="1" dirty="0">
              <a:cs typeface="Arial" panose="020B0604020202020204" pitchFamily="34" charset="0"/>
            </a:endParaRPr>
          </a:p>
        </p:txBody>
      </p:sp>
    </p:spTree>
    <p:extLst>
      <p:ext uri="{BB962C8B-B14F-4D97-AF65-F5344CB8AC3E}">
        <p14:creationId xmlns:p14="http://schemas.microsoft.com/office/powerpoint/2010/main" val="391914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545AD-D429-4B08-BAC7-669A1389800F}"/>
              </a:ext>
            </a:extLst>
          </p:cNvPr>
          <p:cNvSpPr>
            <a:spLocks noGrp="1"/>
          </p:cNvSpPr>
          <p:nvPr>
            <p:ph type="title"/>
          </p:nvPr>
        </p:nvSpPr>
        <p:spPr>
          <a:xfrm>
            <a:off x="4355976" y="437477"/>
            <a:ext cx="4330824" cy="490066"/>
          </a:xfrm>
        </p:spPr>
        <p:txBody>
          <a:bodyPr>
            <a:normAutofit fontScale="90000"/>
          </a:bodyPr>
          <a:lstStyle/>
          <a:p>
            <a:pPr algn="ctr"/>
            <a:r>
              <a:rPr lang="en-GB" sz="2800" b="1" dirty="0">
                <a:solidFill>
                  <a:schemeClr val="bg1"/>
                </a:solidFill>
                <a:latin typeface="Arial" panose="020B0604020202020204" pitchFamily="34" charset="0"/>
                <a:cs typeface="Arial" panose="020B0604020202020204" pitchFamily="34" charset="0"/>
              </a:rPr>
              <a:t>Measuring competitive success</a:t>
            </a:r>
          </a:p>
        </p:txBody>
      </p:sp>
      <p:sp>
        <p:nvSpPr>
          <p:cNvPr id="3" name="Content Placeholder 2">
            <a:extLst>
              <a:ext uri="{FF2B5EF4-FFF2-40B4-BE49-F238E27FC236}">
                <a16:creationId xmlns:a16="http://schemas.microsoft.com/office/drawing/2014/main" id="{BF73219A-5EAD-4593-9320-24954F50F1A7}"/>
              </a:ext>
            </a:extLst>
          </p:cNvPr>
          <p:cNvSpPr>
            <a:spLocks noGrp="1"/>
          </p:cNvSpPr>
          <p:nvPr>
            <p:ph idx="1"/>
          </p:nvPr>
        </p:nvSpPr>
        <p:spPr>
          <a:xfrm>
            <a:off x="3828180" y="1268760"/>
            <a:ext cx="5040560" cy="4680520"/>
          </a:xfrm>
        </p:spPr>
        <p:txBody>
          <a:bodyPr>
            <a:normAutofit/>
          </a:bodyPr>
          <a:lstStyle/>
          <a:p>
            <a:pPr marL="0" indent="0" algn="just">
              <a:lnSpc>
                <a:spcPct val="100000"/>
              </a:lnSpc>
              <a:buNone/>
            </a:pPr>
            <a:r>
              <a:rPr lang="en-GB" sz="1800" dirty="0">
                <a:solidFill>
                  <a:schemeClr val="bg1"/>
                </a:solidFill>
                <a:latin typeface="Arial" panose="020B0604020202020204" pitchFamily="34" charset="0"/>
                <a:cs typeface="Arial" panose="020B0604020202020204" pitchFamily="34" charset="0"/>
              </a:rPr>
              <a:t>F</a:t>
            </a:r>
            <a:r>
              <a:rPr lang="en-GB" sz="1800" b="1" dirty="0">
                <a:solidFill>
                  <a:schemeClr val="bg1"/>
                </a:solidFill>
                <a:latin typeface="Arial" panose="020B0604020202020204" pitchFamily="34" charset="0"/>
                <a:cs typeface="Arial" panose="020B0604020202020204" pitchFamily="34" charset="0"/>
              </a:rPr>
              <a:t>inancial and operational metrics </a:t>
            </a:r>
            <a:r>
              <a:rPr lang="en-GB" sz="1800" dirty="0">
                <a:solidFill>
                  <a:schemeClr val="bg1"/>
                </a:solidFill>
                <a:latin typeface="Arial" panose="020B0604020202020204" pitchFamily="34" charset="0"/>
                <a:cs typeface="Arial" panose="020B0604020202020204" pitchFamily="34" charset="0"/>
              </a:rPr>
              <a:t>are considered when determining how successful the brand is:</a:t>
            </a:r>
          </a:p>
          <a:p>
            <a:pPr marL="0" indent="0" algn="just">
              <a:lnSpc>
                <a:spcPct val="100000"/>
              </a:lnSpc>
              <a:buNone/>
            </a:pPr>
            <a:r>
              <a:rPr lang="en-GB" sz="1800" dirty="0">
                <a:solidFill>
                  <a:schemeClr val="bg1"/>
                </a:solidFill>
                <a:latin typeface="Arial" panose="020B0604020202020204" pitchFamily="34" charset="0"/>
                <a:cs typeface="Arial" panose="020B0604020202020204" pitchFamily="34" charset="0"/>
              </a:rPr>
              <a:t>In hotels they will consider:</a:t>
            </a:r>
          </a:p>
          <a:p>
            <a:pPr marL="0" indent="0" algn="just">
              <a:lnSpc>
                <a:spcPct val="100000"/>
              </a:lnSpc>
              <a:buNone/>
            </a:pPr>
            <a:r>
              <a:rPr lang="en-GB" sz="1800" dirty="0">
                <a:solidFill>
                  <a:schemeClr val="bg1"/>
                </a:solidFill>
                <a:latin typeface="Arial" panose="020B0604020202020204" pitchFamily="34" charset="0"/>
                <a:cs typeface="Arial" panose="020B0604020202020204" pitchFamily="34" charset="0"/>
              </a:rPr>
              <a:t>Sales revenue, operating profit, net profit, average daily rate </a:t>
            </a:r>
            <a:r>
              <a:rPr lang="en-GB" sz="1800" b="1" dirty="0">
                <a:solidFill>
                  <a:schemeClr val="bg1"/>
                </a:solidFill>
                <a:latin typeface="Arial" panose="020B0604020202020204" pitchFamily="34" charset="0"/>
                <a:cs typeface="Arial" panose="020B0604020202020204" pitchFamily="34" charset="0"/>
              </a:rPr>
              <a:t>(ADR) </a:t>
            </a:r>
            <a:r>
              <a:rPr lang="en-GB" sz="1800" dirty="0">
                <a:solidFill>
                  <a:schemeClr val="bg1"/>
                </a:solidFill>
                <a:latin typeface="Arial" panose="020B0604020202020204" pitchFamily="34" charset="0"/>
                <a:cs typeface="Arial" panose="020B0604020202020204" pitchFamily="34" charset="0"/>
              </a:rPr>
              <a:t>revenue per available room </a:t>
            </a:r>
            <a:r>
              <a:rPr lang="en-GB" sz="1800" b="1" dirty="0">
                <a:solidFill>
                  <a:schemeClr val="bg1"/>
                </a:solidFill>
                <a:latin typeface="Arial" panose="020B0604020202020204" pitchFamily="34" charset="0"/>
                <a:cs typeface="Arial" panose="020B0604020202020204" pitchFamily="34" charset="0"/>
              </a:rPr>
              <a:t>(RevPAR) </a:t>
            </a:r>
            <a:r>
              <a:rPr lang="en-GB" sz="1800" dirty="0">
                <a:solidFill>
                  <a:schemeClr val="bg1"/>
                </a:solidFill>
                <a:latin typeface="Arial" panose="020B0604020202020204" pitchFamily="34" charset="0"/>
                <a:cs typeface="Arial" panose="020B0604020202020204" pitchFamily="34" charset="0"/>
              </a:rPr>
              <a:t>and room occupancy</a:t>
            </a:r>
          </a:p>
          <a:p>
            <a:pPr marL="0" indent="0" algn="just">
              <a:lnSpc>
                <a:spcPct val="100000"/>
              </a:lnSpc>
              <a:buNone/>
            </a:pPr>
            <a:endParaRPr lang="en-GB" sz="1800" b="1" dirty="0">
              <a:solidFill>
                <a:schemeClr val="bg1"/>
              </a:solidFill>
              <a:latin typeface="Arial" panose="020B0604020202020204" pitchFamily="34" charset="0"/>
              <a:cs typeface="Arial" panose="020B0604020202020204" pitchFamily="34" charset="0"/>
            </a:endParaRPr>
          </a:p>
          <a:p>
            <a:pPr marL="0" indent="0" algn="just">
              <a:lnSpc>
                <a:spcPct val="100000"/>
              </a:lnSpc>
              <a:buNone/>
            </a:pPr>
            <a:r>
              <a:rPr lang="en-GB" sz="1800" b="1" dirty="0">
                <a:solidFill>
                  <a:schemeClr val="bg1"/>
                </a:solidFill>
                <a:latin typeface="Arial" panose="020B0604020202020204" pitchFamily="34" charset="0"/>
                <a:cs typeface="Arial" panose="020B0604020202020204" pitchFamily="34" charset="0"/>
              </a:rPr>
              <a:t>Market share </a:t>
            </a:r>
            <a:r>
              <a:rPr lang="en-GB" sz="1800" dirty="0">
                <a:solidFill>
                  <a:schemeClr val="bg1"/>
                </a:solidFill>
                <a:latin typeface="Arial" panose="020B0604020202020204" pitchFamily="34" charset="0"/>
                <a:cs typeface="Arial" panose="020B0604020202020204" pitchFamily="34" charset="0"/>
              </a:rPr>
              <a:t>is another key indicator of competitive success.</a:t>
            </a:r>
          </a:p>
          <a:p>
            <a:pPr marL="0" indent="0" algn="just">
              <a:lnSpc>
                <a:spcPct val="100000"/>
              </a:lnSpc>
              <a:buNone/>
            </a:pPr>
            <a:endParaRPr lang="en-GB" sz="1800" dirty="0">
              <a:solidFill>
                <a:schemeClr val="bg1"/>
              </a:solidFill>
              <a:latin typeface="Arial" panose="020B0604020202020204" pitchFamily="34" charset="0"/>
              <a:cs typeface="Arial" panose="020B0604020202020204" pitchFamily="34" charset="0"/>
            </a:endParaRPr>
          </a:p>
          <a:p>
            <a:pPr marL="0" indent="0" algn="just">
              <a:lnSpc>
                <a:spcPct val="100000"/>
              </a:lnSpc>
              <a:buNone/>
            </a:pPr>
            <a:r>
              <a:rPr lang="en-GB" sz="1800" dirty="0">
                <a:solidFill>
                  <a:schemeClr val="bg1"/>
                </a:solidFill>
                <a:latin typeface="Arial" panose="020B0604020202020204" pitchFamily="34" charset="0"/>
                <a:cs typeface="Arial" panose="020B0604020202020204" pitchFamily="34" charset="0"/>
              </a:rPr>
              <a:t>It is important for companies to understand how they perform compared to the competition.</a:t>
            </a:r>
          </a:p>
        </p:txBody>
      </p:sp>
      <p:pic>
        <p:nvPicPr>
          <p:cNvPr id="5" name="Picture 4">
            <a:extLst>
              <a:ext uri="{FF2B5EF4-FFF2-40B4-BE49-F238E27FC236}">
                <a16:creationId xmlns:a16="http://schemas.microsoft.com/office/drawing/2014/main" id="{1DCD50F8-7363-48DA-8229-43BA3D89B537}"/>
              </a:ext>
            </a:extLst>
          </p:cNvPr>
          <p:cNvPicPr>
            <a:picLocks noChangeAspect="1"/>
          </p:cNvPicPr>
          <p:nvPr/>
        </p:nvPicPr>
        <p:blipFill>
          <a:blip r:embed="rId2"/>
          <a:stretch>
            <a:fillRect/>
          </a:stretch>
        </p:blipFill>
        <p:spPr>
          <a:xfrm>
            <a:off x="251520" y="1844824"/>
            <a:ext cx="3239641" cy="2857500"/>
          </a:xfrm>
          <a:prstGeom prst="rect">
            <a:avLst/>
          </a:prstGeom>
        </p:spPr>
      </p:pic>
    </p:spTree>
    <p:extLst>
      <p:ext uri="{BB962C8B-B14F-4D97-AF65-F5344CB8AC3E}">
        <p14:creationId xmlns:p14="http://schemas.microsoft.com/office/powerpoint/2010/main" val="1453899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344A039-374A-4AEF-87D6-8AC0966245D0}"/>
              </a:ext>
            </a:extLst>
          </p:cNvPr>
          <p:cNvPicPr>
            <a:picLocks noGrp="1" noChangeAspect="1"/>
          </p:cNvPicPr>
          <p:nvPr>
            <p:ph idx="1"/>
          </p:nvPr>
        </p:nvPicPr>
        <p:blipFill>
          <a:blip r:embed="rId2"/>
          <a:stretch>
            <a:fillRect/>
          </a:stretch>
        </p:blipFill>
        <p:spPr>
          <a:xfrm>
            <a:off x="484037" y="1264372"/>
            <a:ext cx="2510387" cy="4351338"/>
          </a:xfrm>
          <a:prstGeom prst="rect">
            <a:avLst/>
          </a:prstGeom>
        </p:spPr>
      </p:pic>
      <p:sp>
        <p:nvSpPr>
          <p:cNvPr id="5" name="Content Placeholder 2">
            <a:extLst>
              <a:ext uri="{FF2B5EF4-FFF2-40B4-BE49-F238E27FC236}">
                <a16:creationId xmlns:a16="http://schemas.microsoft.com/office/drawing/2014/main" id="{770FE84A-2A9E-463E-BD93-6947FE3618A8}"/>
              </a:ext>
            </a:extLst>
          </p:cNvPr>
          <p:cNvSpPr txBox="1">
            <a:spLocks/>
          </p:cNvSpPr>
          <p:nvPr/>
        </p:nvSpPr>
        <p:spPr>
          <a:xfrm>
            <a:off x="3491880" y="548680"/>
            <a:ext cx="4939867" cy="5256584"/>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sz="6400" dirty="0"/>
              <a:t>A popular misconception is that marketing is the same as selling &amp; advertising.</a:t>
            </a:r>
          </a:p>
          <a:p>
            <a:pPr>
              <a:lnSpc>
                <a:spcPct val="120000"/>
              </a:lnSpc>
            </a:pPr>
            <a:r>
              <a:rPr lang="en-GB" sz="6400" dirty="0"/>
              <a:t>Effective marketing encompasses virtually every aspect of the hospitality organisation.</a:t>
            </a:r>
          </a:p>
          <a:p>
            <a:pPr>
              <a:lnSpc>
                <a:spcPct val="120000"/>
              </a:lnSpc>
            </a:pPr>
            <a:r>
              <a:rPr lang="en-GB" sz="6400" dirty="0"/>
              <a:t>Marketing is a business philosophy that places the customer at the centre of the hospitality organisation.</a:t>
            </a:r>
          </a:p>
          <a:p>
            <a:pPr>
              <a:lnSpc>
                <a:spcPct val="120000"/>
              </a:lnSpc>
            </a:pPr>
            <a:r>
              <a:rPr lang="en-GB" sz="6400" dirty="0"/>
              <a:t>The essential purpose of marketing is to manage demand or sometimes create demand!</a:t>
            </a:r>
          </a:p>
          <a:p>
            <a:pPr>
              <a:lnSpc>
                <a:spcPct val="120000"/>
              </a:lnSpc>
            </a:pPr>
            <a:r>
              <a:rPr lang="en-GB" sz="6400" dirty="0"/>
              <a:t>Marketing oriented companies seek to satisfy customer better than competitors.</a:t>
            </a:r>
          </a:p>
          <a:p>
            <a:pPr>
              <a:lnSpc>
                <a:spcPct val="120000"/>
              </a:lnSpc>
            </a:pPr>
            <a:r>
              <a:rPr lang="en-GB" sz="6400" dirty="0"/>
              <a:t>Hospitality products reflect several special service- related characteristics that marketers need to understand.</a:t>
            </a:r>
          </a:p>
          <a:p>
            <a:pPr>
              <a:lnSpc>
                <a:spcPct val="120000"/>
              </a:lnSpc>
            </a:pPr>
            <a:r>
              <a:rPr lang="en-GB" sz="6400" dirty="0"/>
              <a:t>The hospitality marketing mix comprises of eight variables that need to be integrated and consistent to ensure brand integrity.</a:t>
            </a:r>
          </a:p>
          <a:p>
            <a:pPr>
              <a:lnSpc>
                <a:spcPct val="120000"/>
              </a:lnSpc>
            </a:pPr>
            <a:r>
              <a:rPr lang="en-GB" sz="6400" dirty="0"/>
              <a:t>Marketers work to influence demand before, during and after service encounter.</a:t>
            </a:r>
          </a:p>
          <a:p>
            <a:endParaRPr lang="en-GB" sz="1200" dirty="0"/>
          </a:p>
        </p:txBody>
      </p:sp>
      <p:sp>
        <p:nvSpPr>
          <p:cNvPr id="6" name="Title 1">
            <a:extLst>
              <a:ext uri="{FF2B5EF4-FFF2-40B4-BE49-F238E27FC236}">
                <a16:creationId xmlns:a16="http://schemas.microsoft.com/office/drawing/2014/main" id="{9C09DA3E-CE54-4AE6-AAFD-BBF501AE5359}"/>
              </a:ext>
            </a:extLst>
          </p:cNvPr>
          <p:cNvSpPr>
            <a:spLocks noGrp="1"/>
          </p:cNvSpPr>
          <p:nvPr>
            <p:ph type="title"/>
          </p:nvPr>
        </p:nvSpPr>
        <p:spPr>
          <a:xfrm>
            <a:off x="0" y="0"/>
            <a:ext cx="7886700" cy="399579"/>
          </a:xfrm>
        </p:spPr>
        <p:txBody>
          <a:bodyPr anchor="b">
            <a:normAutofit fontScale="90000"/>
          </a:bodyPr>
          <a:lstStyle/>
          <a:p>
            <a:r>
              <a:rPr lang="en-GB" sz="2800" dirty="0"/>
              <a:t>And finally… The customer is king!</a:t>
            </a:r>
          </a:p>
        </p:txBody>
      </p:sp>
    </p:spTree>
    <p:extLst>
      <p:ext uri="{BB962C8B-B14F-4D97-AF65-F5344CB8AC3E}">
        <p14:creationId xmlns:p14="http://schemas.microsoft.com/office/powerpoint/2010/main" val="30372513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28650" y="4251260"/>
            <a:ext cx="5100991" cy="1303020"/>
          </a:xfrm>
        </p:spPr>
        <p:txBody>
          <a:bodyPr vert="horz" lIns="68580" tIns="34290" rIns="68580" bIns="34290" rtlCol="0" anchor="ctr">
            <a:normAutofit/>
          </a:bodyPr>
          <a:lstStyle/>
          <a:p>
            <a:pPr algn="r"/>
            <a:r>
              <a:rPr lang="en-US" sz="3600" dirty="0"/>
              <a:t>Segment target position</a:t>
            </a:r>
          </a:p>
        </p:txBody>
      </p:sp>
      <p:sp>
        <p:nvSpPr>
          <p:cNvPr id="9" name="Oval 8">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1" name="Oval 10">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1" y="2707204"/>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3" name="Oval 12">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2" y="2603242"/>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5" name="Freeform: Shape 14">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9085" y="857250"/>
            <a:ext cx="4274915" cy="3044433"/>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cxnSp>
        <p:nvCxnSpPr>
          <p:cNvPr id="17" name="Straight Connector 16">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0294" y="425126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41225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56158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7" name="Rectangle 1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19" name="Picture 1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F41D39D1-4E55-43A3-9C2F-E4A2F50E6AF2}"/>
              </a:ext>
            </a:extLst>
          </p:cNvPr>
          <p:cNvSpPr>
            <a:spLocks noGrp="1"/>
          </p:cNvSpPr>
          <p:nvPr>
            <p:ph type="title"/>
          </p:nvPr>
        </p:nvSpPr>
        <p:spPr>
          <a:xfrm>
            <a:off x="480060" y="2397481"/>
            <a:ext cx="2751871" cy="2070074"/>
          </a:xfrm>
        </p:spPr>
        <p:txBody>
          <a:bodyPr>
            <a:normAutofit/>
          </a:bodyPr>
          <a:lstStyle/>
          <a:p>
            <a:r>
              <a:rPr lang="en-US">
                <a:solidFill>
                  <a:srgbClr val="FFFFFF"/>
                </a:solidFill>
              </a:rPr>
              <a:t>Putting it all together: STP</a:t>
            </a:r>
          </a:p>
        </p:txBody>
      </p:sp>
      <p:sp>
        <p:nvSpPr>
          <p:cNvPr id="3" name="Content Placeholder 2">
            <a:extLst>
              <a:ext uri="{FF2B5EF4-FFF2-40B4-BE49-F238E27FC236}">
                <a16:creationId xmlns:a16="http://schemas.microsoft.com/office/drawing/2014/main" id="{E895E7D0-0AB0-4145-8930-93FB19FBB986}"/>
              </a:ext>
            </a:extLst>
          </p:cNvPr>
          <p:cNvSpPr>
            <a:spLocks noGrp="1"/>
          </p:cNvSpPr>
          <p:nvPr>
            <p:ph idx="1"/>
          </p:nvPr>
        </p:nvSpPr>
        <p:spPr>
          <a:xfrm>
            <a:off x="4567931" y="1458649"/>
            <a:ext cx="3979563" cy="3922976"/>
          </a:xfrm>
        </p:spPr>
        <p:txBody>
          <a:bodyPr anchor="ctr">
            <a:normAutofit/>
          </a:bodyPr>
          <a:lstStyle/>
          <a:p>
            <a:pPr marL="0" indent="0">
              <a:buNone/>
            </a:pPr>
            <a:r>
              <a:rPr lang="en-US" sz="1800" dirty="0">
                <a:solidFill>
                  <a:srgbClr val="000000"/>
                </a:solidFill>
              </a:rPr>
              <a:t>Segmentation targeting and positioning (STP) is a tool marketers use during times likes product development and re-branding to find the right customer segments and develop or maintain a competitive advantage. </a:t>
            </a:r>
          </a:p>
        </p:txBody>
      </p:sp>
    </p:spTree>
    <p:extLst>
      <p:ext uri="{BB962C8B-B14F-4D97-AF65-F5344CB8AC3E}">
        <p14:creationId xmlns:p14="http://schemas.microsoft.com/office/powerpoint/2010/main" val="31869235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F41D39D1-4E55-43A3-9C2F-E4A2F50E6AF2}"/>
              </a:ext>
            </a:extLst>
          </p:cNvPr>
          <p:cNvSpPr>
            <a:spLocks noGrp="1"/>
          </p:cNvSpPr>
          <p:nvPr>
            <p:ph type="title"/>
          </p:nvPr>
        </p:nvSpPr>
        <p:spPr>
          <a:xfrm>
            <a:off x="884420" y="1477261"/>
            <a:ext cx="7375161" cy="994172"/>
          </a:xfrm>
        </p:spPr>
        <p:txBody>
          <a:bodyPr>
            <a:normAutofit/>
          </a:bodyPr>
          <a:lstStyle/>
          <a:p>
            <a:pPr algn="ctr"/>
            <a:r>
              <a:rPr lang="en-US" sz="3000" dirty="0">
                <a:solidFill>
                  <a:srgbClr val="FFFFFF"/>
                </a:solidFill>
              </a:rPr>
              <a:t>Recap: Segmentation</a:t>
            </a:r>
          </a:p>
        </p:txBody>
      </p:sp>
      <p:pic>
        <p:nvPicPr>
          <p:cNvPr id="9" name="Picture 8">
            <a:extLst>
              <a:ext uri="{FF2B5EF4-FFF2-40B4-BE49-F238E27FC236}">
                <a16:creationId xmlns:a16="http://schemas.microsoft.com/office/drawing/2014/main" id="{980B2D10-563A-460E-BC1C-600A8DFFFD48}"/>
              </a:ext>
            </a:extLst>
          </p:cNvPr>
          <p:cNvPicPr>
            <a:picLocks noChangeAspect="1"/>
          </p:cNvPicPr>
          <p:nvPr/>
        </p:nvPicPr>
        <p:blipFill rotWithShape="1">
          <a:blip r:embed="rId3"/>
          <a:srcRect b="1910"/>
          <a:stretch/>
        </p:blipFill>
        <p:spPr>
          <a:xfrm>
            <a:off x="816833" y="2922702"/>
            <a:ext cx="7510107" cy="2707248"/>
          </a:xfrm>
          <a:prstGeom prst="rect">
            <a:avLst/>
          </a:prstGeom>
        </p:spPr>
      </p:pic>
    </p:spTree>
    <p:extLst>
      <p:ext uri="{BB962C8B-B14F-4D97-AF65-F5344CB8AC3E}">
        <p14:creationId xmlns:p14="http://schemas.microsoft.com/office/powerpoint/2010/main" val="14610513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3044288" cy="51435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F41D39D1-4E55-43A3-9C2F-E4A2F50E6AF2}"/>
              </a:ext>
            </a:extLst>
          </p:cNvPr>
          <p:cNvSpPr>
            <a:spLocks noGrp="1"/>
          </p:cNvSpPr>
          <p:nvPr>
            <p:ph type="title"/>
          </p:nvPr>
        </p:nvSpPr>
        <p:spPr>
          <a:xfrm>
            <a:off x="407022" y="2756801"/>
            <a:ext cx="2174392" cy="1344398"/>
          </a:xfrm>
        </p:spPr>
        <p:txBody>
          <a:bodyPr vert="horz" lIns="68580" tIns="34290" rIns="68580" bIns="34290" rtlCol="0" anchor="t">
            <a:normAutofit/>
          </a:bodyPr>
          <a:lstStyle/>
          <a:p>
            <a:r>
              <a:rPr lang="en-US" sz="3000" dirty="0">
                <a:solidFill>
                  <a:srgbClr val="FFFFFF"/>
                </a:solidFill>
              </a:rPr>
              <a:t>Recap: Targeting</a:t>
            </a:r>
          </a:p>
        </p:txBody>
      </p:sp>
      <p:sp>
        <p:nvSpPr>
          <p:cNvPr id="3" name="Content Placeholder 2">
            <a:extLst>
              <a:ext uri="{FF2B5EF4-FFF2-40B4-BE49-F238E27FC236}">
                <a16:creationId xmlns:a16="http://schemas.microsoft.com/office/drawing/2014/main" id="{E895E7D0-0AB0-4145-8930-93FB19FBB986}"/>
              </a:ext>
            </a:extLst>
          </p:cNvPr>
          <p:cNvSpPr>
            <a:spLocks noGrp="1"/>
          </p:cNvSpPr>
          <p:nvPr>
            <p:ph idx="1"/>
          </p:nvPr>
        </p:nvSpPr>
        <p:spPr>
          <a:xfrm>
            <a:off x="3285642" y="1404505"/>
            <a:ext cx="2570462" cy="4322618"/>
          </a:xfrm>
        </p:spPr>
        <p:txBody>
          <a:bodyPr vert="horz" lIns="68580" tIns="34290" rIns="68580" bIns="34290" rtlCol="0">
            <a:normAutofit fontScale="92500" lnSpcReduction="20000"/>
          </a:bodyPr>
          <a:lstStyle/>
          <a:p>
            <a:pPr marL="0" indent="0">
              <a:buNone/>
            </a:pPr>
            <a:r>
              <a:rPr lang="en-US" sz="1500" b="1" dirty="0"/>
              <a:t>Target segments should be:</a:t>
            </a:r>
          </a:p>
          <a:p>
            <a:pPr marL="0" indent="0">
              <a:buNone/>
            </a:pPr>
            <a:endParaRPr lang="en-US" sz="1500" b="1" dirty="0"/>
          </a:p>
          <a:p>
            <a:pPr marL="0" indent="0">
              <a:buNone/>
            </a:pPr>
            <a:r>
              <a:rPr lang="en-US" sz="1500" u="sng" dirty="0"/>
              <a:t>Sustainable</a:t>
            </a:r>
            <a:r>
              <a:rPr lang="en-US" sz="1500" dirty="0"/>
              <a:t> - profitable and big enough to find repeat customers.</a:t>
            </a:r>
          </a:p>
          <a:p>
            <a:pPr marL="0" indent="0">
              <a:buNone/>
            </a:pPr>
            <a:endParaRPr lang="en-US" sz="1500" u="sng" dirty="0"/>
          </a:p>
          <a:p>
            <a:pPr marL="0" indent="0">
              <a:buNone/>
            </a:pPr>
            <a:r>
              <a:rPr lang="en-US" sz="1500" u="sng" dirty="0"/>
              <a:t>Accessible</a:t>
            </a:r>
            <a:r>
              <a:rPr lang="en-US" sz="1500" dirty="0"/>
              <a:t> - easy to target and reachable with marketing communications.</a:t>
            </a:r>
          </a:p>
          <a:p>
            <a:pPr marL="0" indent="0">
              <a:buNone/>
            </a:pPr>
            <a:endParaRPr lang="en-US" sz="1500" u="sng" dirty="0"/>
          </a:p>
          <a:p>
            <a:pPr marL="0" indent="0">
              <a:buNone/>
            </a:pPr>
            <a:r>
              <a:rPr lang="en-US" sz="1500" u="sng" dirty="0"/>
              <a:t>Actionable</a:t>
            </a:r>
            <a:r>
              <a:rPr lang="en-US" sz="1500" dirty="0"/>
              <a:t> - ability to develop suitable marketing communications programs for the segment.</a:t>
            </a:r>
          </a:p>
          <a:p>
            <a:pPr marL="0" indent="0">
              <a:buNone/>
            </a:pPr>
            <a:endParaRPr lang="en-US" sz="1500" u="sng" dirty="0"/>
          </a:p>
          <a:p>
            <a:pPr marL="0" indent="0">
              <a:buNone/>
            </a:pPr>
            <a:r>
              <a:rPr lang="en-US" sz="1500" u="sng" dirty="0"/>
              <a:t>Measurable</a:t>
            </a:r>
            <a:r>
              <a:rPr lang="en-US" sz="1500" dirty="0"/>
              <a:t> - size, profit and potential should be known.</a:t>
            </a:r>
          </a:p>
          <a:p>
            <a:pPr marL="0" indent="0">
              <a:buNone/>
            </a:pPr>
            <a:endParaRPr lang="en-US" sz="1500" dirty="0"/>
          </a:p>
          <a:p>
            <a:pPr marL="0" indent="0">
              <a:buNone/>
            </a:pPr>
            <a:r>
              <a:rPr lang="en-US" sz="1500" u="sng" dirty="0"/>
              <a:t>Easy to identify</a:t>
            </a:r>
            <a:r>
              <a:rPr lang="en-US" sz="1500" dirty="0"/>
              <a:t> - and show differences between that segment and others</a:t>
            </a:r>
          </a:p>
        </p:txBody>
      </p:sp>
      <p:cxnSp>
        <p:nvCxnSpPr>
          <p:cNvPr id="26" name="Straight Connector 2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916616"/>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D3DE0C6A-D3E9-4AD3-ADF2-3C833B9EEF46}"/>
              </a:ext>
            </a:extLst>
          </p:cNvPr>
          <p:cNvSpPr txBox="1">
            <a:spLocks/>
          </p:cNvSpPr>
          <p:nvPr/>
        </p:nvSpPr>
        <p:spPr>
          <a:xfrm>
            <a:off x="6899813" y="1916616"/>
            <a:ext cx="2398276" cy="3272883"/>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685800">
              <a:spcBef>
                <a:spcPts val="750"/>
              </a:spcBef>
              <a:buNone/>
            </a:pPr>
            <a:endParaRPr lang="en-US" sz="1500" b="1" dirty="0">
              <a:solidFill>
                <a:prstClr val="black"/>
              </a:solidFill>
              <a:latin typeface="Calibri" panose="020F0502020204030204"/>
            </a:endParaRPr>
          </a:p>
          <a:p>
            <a:pPr marL="0" indent="0" defTabSz="685800">
              <a:spcBef>
                <a:spcPts val="750"/>
              </a:spcBef>
              <a:buNone/>
            </a:pPr>
            <a:endParaRPr lang="en-US" sz="1500" b="1" dirty="0">
              <a:solidFill>
                <a:prstClr val="black"/>
              </a:solidFill>
              <a:latin typeface="Calibri" panose="020F0502020204030204"/>
            </a:endParaRPr>
          </a:p>
          <a:p>
            <a:pPr marL="0" indent="0" defTabSz="685800">
              <a:spcBef>
                <a:spcPts val="750"/>
              </a:spcBef>
              <a:buNone/>
            </a:pPr>
            <a:endParaRPr lang="en-US" sz="1500" b="1" dirty="0">
              <a:solidFill>
                <a:prstClr val="black"/>
              </a:solidFill>
              <a:latin typeface="Calibri" panose="020F0502020204030204"/>
            </a:endParaRPr>
          </a:p>
          <a:p>
            <a:pPr marL="0" indent="0" defTabSz="685800">
              <a:spcBef>
                <a:spcPts val="750"/>
              </a:spcBef>
              <a:buNone/>
            </a:pPr>
            <a:r>
              <a:rPr lang="en-US" sz="1500" b="1" dirty="0">
                <a:solidFill>
                  <a:prstClr val="black"/>
                </a:solidFill>
                <a:latin typeface="Calibri" panose="020F0502020204030204"/>
              </a:rPr>
              <a:t>Types of targeting:</a:t>
            </a:r>
          </a:p>
          <a:p>
            <a:pPr marL="171450" indent="-171450" defTabSz="685800">
              <a:spcBef>
                <a:spcPts val="750"/>
              </a:spcBef>
            </a:pPr>
            <a:r>
              <a:rPr lang="en-US" sz="1500" dirty="0">
                <a:solidFill>
                  <a:prstClr val="black"/>
                </a:solidFill>
                <a:latin typeface="Calibri" panose="020F0502020204030204"/>
              </a:rPr>
              <a:t>Undifferentiated</a:t>
            </a:r>
          </a:p>
          <a:p>
            <a:pPr marL="171450" indent="-171450" defTabSz="685800">
              <a:spcBef>
                <a:spcPts val="750"/>
              </a:spcBef>
            </a:pPr>
            <a:r>
              <a:rPr lang="en-US" sz="1500" dirty="0">
                <a:solidFill>
                  <a:prstClr val="black"/>
                </a:solidFill>
                <a:latin typeface="Calibri" panose="020F0502020204030204"/>
              </a:rPr>
              <a:t>Differentiated</a:t>
            </a:r>
          </a:p>
          <a:p>
            <a:pPr marL="171450" indent="-171450" defTabSz="685800">
              <a:spcBef>
                <a:spcPts val="750"/>
              </a:spcBef>
            </a:pPr>
            <a:r>
              <a:rPr lang="en-US" sz="1500" dirty="0">
                <a:solidFill>
                  <a:prstClr val="black"/>
                </a:solidFill>
                <a:latin typeface="Calibri" panose="020F0502020204030204"/>
              </a:rPr>
              <a:t>Concentrated</a:t>
            </a:r>
          </a:p>
          <a:p>
            <a:pPr marL="171450" indent="-171450" defTabSz="685800">
              <a:spcBef>
                <a:spcPts val="750"/>
              </a:spcBef>
            </a:pPr>
            <a:r>
              <a:rPr lang="en-US" sz="1500" dirty="0" err="1">
                <a:solidFill>
                  <a:prstClr val="black"/>
                </a:solidFill>
                <a:latin typeface="Calibri" panose="020F0502020204030204"/>
              </a:rPr>
              <a:t>Customised</a:t>
            </a:r>
            <a:endParaRPr lang="en-US" sz="1500" dirty="0">
              <a:solidFill>
                <a:prstClr val="black"/>
              </a:solidFill>
              <a:latin typeface="Calibri" panose="020F0502020204030204"/>
            </a:endParaRPr>
          </a:p>
        </p:txBody>
      </p:sp>
    </p:spTree>
    <p:extLst>
      <p:ext uri="{BB962C8B-B14F-4D97-AF65-F5344CB8AC3E}">
        <p14:creationId xmlns:p14="http://schemas.microsoft.com/office/powerpoint/2010/main" val="21248792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15"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884420" y="1477261"/>
            <a:ext cx="7375161" cy="994172"/>
          </a:xfrm>
        </p:spPr>
        <p:txBody>
          <a:bodyPr>
            <a:normAutofit/>
          </a:bodyPr>
          <a:lstStyle/>
          <a:p>
            <a:pPr algn="ctr"/>
            <a:r>
              <a:rPr lang="en-GB" sz="3000" dirty="0">
                <a:solidFill>
                  <a:srgbClr val="FFFFFF"/>
                </a:solidFill>
              </a:rPr>
              <a:t>Recap: positioning:</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884420" y="3176977"/>
            <a:ext cx="7375161" cy="2540797"/>
          </a:xfrm>
        </p:spPr>
        <p:txBody>
          <a:bodyPr>
            <a:normAutofit fontScale="85000" lnSpcReduction="20000"/>
          </a:bodyPr>
          <a:lstStyle/>
          <a:p>
            <a:pPr marL="0" indent="0">
              <a:buNone/>
            </a:pPr>
            <a:r>
              <a:rPr lang="en-GB" sz="1500" dirty="0">
                <a:solidFill>
                  <a:srgbClr val="000000"/>
                </a:solidFill>
              </a:rPr>
              <a:t>Product positioning is “the way a product is defined by consumers on important attributes – the place it occupies in consumers’ minds relative to competing products” </a:t>
            </a:r>
            <a:r>
              <a:rPr lang="en-GB" sz="1500" i="1" dirty="0">
                <a:solidFill>
                  <a:srgbClr val="000000"/>
                </a:solidFill>
              </a:rPr>
              <a:t>- Kotler et al. (2018, p.228).</a:t>
            </a:r>
          </a:p>
          <a:p>
            <a:pPr marL="0" indent="0">
              <a:buNone/>
            </a:pPr>
            <a:endParaRPr lang="en-GB" sz="1500" i="1" dirty="0">
              <a:solidFill>
                <a:srgbClr val="000000"/>
              </a:solidFill>
            </a:endParaRPr>
          </a:p>
          <a:p>
            <a:pPr marL="0" indent="0">
              <a:buNone/>
            </a:pPr>
            <a:r>
              <a:rPr lang="en-GB" sz="1500" dirty="0">
                <a:solidFill>
                  <a:srgbClr val="000000"/>
                </a:solidFill>
              </a:rPr>
              <a:t>It’s made up of:</a:t>
            </a:r>
          </a:p>
          <a:p>
            <a:r>
              <a:rPr lang="en-GB" sz="1500" dirty="0">
                <a:solidFill>
                  <a:srgbClr val="000000"/>
                </a:solidFill>
              </a:rPr>
              <a:t>Feelings</a:t>
            </a:r>
          </a:p>
          <a:p>
            <a:r>
              <a:rPr lang="en-GB" sz="1500" dirty="0">
                <a:solidFill>
                  <a:srgbClr val="000000"/>
                </a:solidFill>
              </a:rPr>
              <a:t>Impressions</a:t>
            </a:r>
          </a:p>
          <a:p>
            <a:r>
              <a:rPr lang="en-GB" sz="1500" dirty="0">
                <a:solidFill>
                  <a:srgbClr val="000000"/>
                </a:solidFill>
              </a:rPr>
              <a:t>Perceptions</a:t>
            </a:r>
          </a:p>
          <a:p>
            <a:pPr marL="0" indent="0">
              <a:buNone/>
            </a:pPr>
            <a:r>
              <a:rPr lang="en-GB" sz="1500" dirty="0">
                <a:solidFill>
                  <a:srgbClr val="000000"/>
                </a:solidFill>
              </a:rPr>
              <a:t>All in relation to other competing products/brands. </a:t>
            </a:r>
          </a:p>
          <a:p>
            <a:pPr marL="0" indent="0">
              <a:buNone/>
            </a:pPr>
            <a:endParaRPr lang="en-GB" sz="1500" dirty="0">
              <a:solidFill>
                <a:srgbClr val="000000"/>
              </a:solidFill>
            </a:endParaRPr>
          </a:p>
          <a:p>
            <a:pPr marL="0" indent="0">
              <a:buNone/>
            </a:pPr>
            <a:r>
              <a:rPr lang="en-GB" sz="1500" dirty="0">
                <a:solidFill>
                  <a:srgbClr val="000000"/>
                </a:solidFill>
              </a:rPr>
              <a:t>Micro/Macro analysis</a:t>
            </a:r>
          </a:p>
          <a:p>
            <a:pPr marL="0" indent="0">
              <a:buNone/>
            </a:pPr>
            <a:r>
              <a:rPr lang="en-GB" sz="1500" dirty="0">
                <a:solidFill>
                  <a:srgbClr val="000000"/>
                </a:solidFill>
              </a:rPr>
              <a:t>Competitor position and competitive advantage </a:t>
            </a:r>
          </a:p>
        </p:txBody>
      </p:sp>
    </p:spTree>
    <p:extLst>
      <p:ext uri="{BB962C8B-B14F-4D97-AF65-F5344CB8AC3E}">
        <p14:creationId xmlns:p14="http://schemas.microsoft.com/office/powerpoint/2010/main" val="29051808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283968" y="476672"/>
            <a:ext cx="4464496" cy="490066"/>
          </a:xfrm>
        </p:spPr>
        <p:txBody>
          <a:bodyPr>
            <a:normAutofit/>
          </a:bodyPr>
          <a:lstStyle/>
          <a:p>
            <a:r>
              <a:rPr lang="en-GB" sz="2800" b="1" dirty="0">
                <a:solidFill>
                  <a:schemeClr val="bg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35496" y="1594448"/>
            <a:ext cx="9144000" cy="4320480"/>
          </a:xfrm>
        </p:spPr>
        <p:txBody>
          <a:bodyPr>
            <a:normAutofit fontScale="47500" lnSpcReduction="20000"/>
          </a:bodyPr>
          <a:lstStyle/>
          <a:p>
            <a:pPr marL="0" indent="0">
              <a:buNone/>
            </a:pPr>
            <a:r>
              <a:rPr lang="en-GB" dirty="0">
                <a:solidFill>
                  <a:schemeClr val="bg1"/>
                </a:solidFill>
                <a:latin typeface="Arial" panose="020B0604020202020204" pitchFamily="34" charset="0"/>
                <a:cs typeface="Arial" panose="020B0604020202020204" pitchFamily="34" charset="0"/>
              </a:rPr>
              <a:t>Brookes, </a:t>
            </a:r>
            <a:r>
              <a:rPr lang="en-GB" dirty="0" err="1">
                <a:solidFill>
                  <a:schemeClr val="bg1"/>
                </a:solidFill>
                <a:latin typeface="Arial" panose="020B0604020202020204" pitchFamily="34" charset="0"/>
                <a:cs typeface="Arial" panose="020B0604020202020204" pitchFamily="34" charset="0"/>
              </a:rPr>
              <a:t>M.Alinay,L</a:t>
            </a:r>
            <a:r>
              <a:rPr lang="en-GB" dirty="0">
                <a:solidFill>
                  <a:schemeClr val="bg1"/>
                </a:solidFill>
                <a:latin typeface="Arial" panose="020B0604020202020204" pitchFamily="34" charset="0"/>
                <a:cs typeface="Arial" panose="020B0604020202020204" pitchFamily="34" charset="0"/>
              </a:rPr>
              <a:t>. and </a:t>
            </a:r>
            <a:r>
              <a:rPr lang="en-GB" dirty="0" err="1">
                <a:solidFill>
                  <a:schemeClr val="bg1"/>
                </a:solidFill>
                <a:latin typeface="Arial" panose="020B0604020202020204" pitchFamily="34" charset="0"/>
                <a:cs typeface="Arial" panose="020B0604020202020204" pitchFamily="34" charset="0"/>
              </a:rPr>
              <a:t>Atkas,G</a:t>
            </a:r>
            <a:r>
              <a:rPr lang="en-GB" dirty="0">
                <a:solidFill>
                  <a:schemeClr val="bg1"/>
                </a:solidFill>
                <a:latin typeface="Arial" panose="020B0604020202020204" pitchFamily="34" charset="0"/>
                <a:cs typeface="Arial" panose="020B0604020202020204" pitchFamily="34" charset="0"/>
              </a:rPr>
              <a:t> (2015) opportunistic behaviour in hospitality franchise agreements. </a:t>
            </a:r>
            <a:r>
              <a:rPr lang="en-GB" i="1" dirty="0">
                <a:solidFill>
                  <a:schemeClr val="bg1"/>
                </a:solidFill>
                <a:latin typeface="Arial" panose="020B0604020202020204" pitchFamily="34" charset="0"/>
                <a:cs typeface="Arial" panose="020B0604020202020204" pitchFamily="34" charset="0"/>
              </a:rPr>
              <a:t>International journal of hospitality Management</a:t>
            </a:r>
            <a:r>
              <a:rPr lang="en-GB" dirty="0">
                <a:solidFill>
                  <a:schemeClr val="bg1"/>
                </a:solidFill>
                <a:latin typeface="Arial" panose="020B0604020202020204" pitchFamily="34" charset="0"/>
                <a:cs typeface="Arial" panose="020B0604020202020204" pitchFamily="34" charset="0"/>
              </a:rPr>
              <a:t>, 46,120-129</a:t>
            </a:r>
          </a:p>
          <a:p>
            <a:pPr marL="0" indent="0">
              <a:buNone/>
            </a:pPr>
            <a:r>
              <a:rPr lang="en-GB" dirty="0">
                <a:solidFill>
                  <a:schemeClr val="bg1"/>
                </a:solidFill>
                <a:latin typeface="Arial" panose="020B0604020202020204" pitchFamily="34" charset="0"/>
                <a:cs typeface="Arial" panose="020B0604020202020204" pitchFamily="34" charset="0"/>
              </a:rPr>
              <a:t>Christensen, C. M., Hall, T., Dillon, K., and Duncan, D. S. (2016). ‘Know Your Customers’ “Jobs to Be Done”. Harvard Business Review. Available at:  https://hbr.org/2016/09/know-your-customers-jobs-to-be-done (Date accessed: 02/01/21).</a:t>
            </a:r>
          </a:p>
          <a:p>
            <a:pPr marL="0" indent="0">
              <a:buNone/>
            </a:pPr>
            <a:r>
              <a:rPr lang="en-GB" dirty="0" err="1">
                <a:solidFill>
                  <a:schemeClr val="bg1"/>
                </a:solidFill>
                <a:latin typeface="Arial" panose="020B0604020202020204" pitchFamily="34" charset="0"/>
                <a:cs typeface="Arial" panose="020B0604020202020204" pitchFamily="34" charset="0"/>
              </a:rPr>
              <a:t>Connell,J</a:t>
            </a:r>
            <a:r>
              <a:rPr lang="en-GB" dirty="0">
                <a:solidFill>
                  <a:schemeClr val="bg1"/>
                </a:solidFill>
                <a:latin typeface="Arial" panose="020B0604020202020204" pitchFamily="34" charset="0"/>
                <a:cs typeface="Arial" panose="020B0604020202020204" pitchFamily="34" charset="0"/>
              </a:rPr>
              <a:t> .(1992) Branding hotel portfolios. </a:t>
            </a:r>
            <a:r>
              <a:rPr lang="en-GB" i="1" dirty="0">
                <a:solidFill>
                  <a:schemeClr val="bg1"/>
                </a:solidFill>
                <a:latin typeface="Arial" panose="020B0604020202020204" pitchFamily="34" charset="0"/>
                <a:cs typeface="Arial" panose="020B0604020202020204" pitchFamily="34" charset="0"/>
              </a:rPr>
              <a:t>International Journal of contemporary Hospitality management</a:t>
            </a:r>
            <a:r>
              <a:rPr lang="en-GB" dirty="0">
                <a:solidFill>
                  <a:schemeClr val="bg1"/>
                </a:solidFill>
                <a:latin typeface="Arial" panose="020B0604020202020204" pitchFamily="34" charset="0"/>
                <a:cs typeface="Arial" panose="020B0604020202020204" pitchFamily="34" charset="0"/>
              </a:rPr>
              <a:t> 4,26-32</a:t>
            </a:r>
          </a:p>
          <a:p>
            <a:pPr marL="0" indent="0">
              <a:buNone/>
            </a:pPr>
            <a:r>
              <a:rPr lang="en-GB" dirty="0">
                <a:solidFill>
                  <a:schemeClr val="bg1"/>
                </a:solidFill>
                <a:latin typeface="Arial" panose="020B0604020202020204" pitchFamily="34" charset="0"/>
                <a:cs typeface="Arial" panose="020B0604020202020204" pitchFamily="34" charset="0"/>
              </a:rPr>
              <a:t>De </a:t>
            </a:r>
            <a:r>
              <a:rPr lang="en-GB" dirty="0" err="1">
                <a:solidFill>
                  <a:schemeClr val="bg1"/>
                </a:solidFill>
                <a:latin typeface="Arial" panose="020B0604020202020204" pitchFamily="34" charset="0"/>
                <a:cs typeface="Arial" panose="020B0604020202020204" pitchFamily="34" charset="0"/>
              </a:rPr>
              <a:t>Chertony</a:t>
            </a:r>
            <a:r>
              <a:rPr lang="en-GB" dirty="0">
                <a:solidFill>
                  <a:schemeClr val="bg1"/>
                </a:solidFill>
                <a:latin typeface="Arial" panose="020B0604020202020204" pitchFamily="34" charset="0"/>
                <a:cs typeface="Arial" panose="020B0604020202020204" pitchFamily="34" charset="0"/>
              </a:rPr>
              <a:t> ,L. and </a:t>
            </a:r>
            <a:r>
              <a:rPr lang="en-GB" dirty="0" err="1">
                <a:solidFill>
                  <a:schemeClr val="bg1"/>
                </a:solidFill>
                <a:latin typeface="Arial" panose="020B0604020202020204" pitchFamily="34" charset="0"/>
                <a:cs typeface="Arial" panose="020B0604020202020204" pitchFamily="34" charset="0"/>
              </a:rPr>
              <a:t>Dall’Olmo</a:t>
            </a:r>
            <a:r>
              <a:rPr lang="en-GB" dirty="0">
                <a:solidFill>
                  <a:schemeClr val="bg1"/>
                </a:solidFill>
                <a:latin typeface="Arial" panose="020B0604020202020204" pitchFamily="34" charset="0"/>
                <a:cs typeface="Arial" panose="020B0604020202020204" pitchFamily="34" charset="0"/>
              </a:rPr>
              <a:t> Riley, F (1998) a positioning analysis of hotel brands experts' interpretations. </a:t>
            </a:r>
            <a:r>
              <a:rPr lang="en-GB" i="1" dirty="0">
                <a:solidFill>
                  <a:schemeClr val="bg1"/>
                </a:solidFill>
                <a:latin typeface="Arial" panose="020B0604020202020204" pitchFamily="34" charset="0"/>
                <a:cs typeface="Arial" panose="020B0604020202020204" pitchFamily="34" charset="0"/>
              </a:rPr>
              <a:t>Journal of marketing management</a:t>
            </a:r>
            <a:r>
              <a:rPr lang="en-GB" dirty="0">
                <a:solidFill>
                  <a:schemeClr val="bg1"/>
                </a:solidFill>
                <a:latin typeface="Arial" panose="020B0604020202020204" pitchFamily="34" charset="0"/>
                <a:cs typeface="Arial" panose="020B0604020202020204" pitchFamily="34" charset="0"/>
              </a:rPr>
              <a:t>, 14, 417-444</a:t>
            </a:r>
          </a:p>
          <a:p>
            <a:pPr marL="0" indent="0">
              <a:buNone/>
            </a:pPr>
            <a:r>
              <a:rPr lang="en-GB" dirty="0">
                <a:solidFill>
                  <a:schemeClr val="bg1"/>
                </a:solidFill>
                <a:latin typeface="Arial" panose="020B0604020202020204" pitchFamily="34" charset="0"/>
                <a:cs typeface="Arial" panose="020B0604020202020204" pitchFamily="34" charset="0"/>
              </a:rPr>
              <a:t>Dev, C.S Morgan, M.S and Shoemaker, S (1995) a positioning analysis of hotel brands, </a:t>
            </a:r>
            <a:r>
              <a:rPr lang="en-GB" i="1" dirty="0">
                <a:solidFill>
                  <a:schemeClr val="bg1"/>
                </a:solidFill>
                <a:latin typeface="Arial" panose="020B0604020202020204" pitchFamily="34" charset="0"/>
                <a:cs typeface="Arial" panose="020B0604020202020204" pitchFamily="34" charset="0"/>
              </a:rPr>
              <a:t>Cornell Hotel &amp; Restaurant Quarterly</a:t>
            </a:r>
            <a:r>
              <a:rPr lang="en-GB" dirty="0">
                <a:solidFill>
                  <a:schemeClr val="bg1"/>
                </a:solidFill>
                <a:latin typeface="Arial" panose="020B0604020202020204" pitchFamily="34" charset="0"/>
                <a:cs typeface="Arial" panose="020B0604020202020204" pitchFamily="34" charset="0"/>
              </a:rPr>
              <a:t>, 36, 48-55</a:t>
            </a:r>
          </a:p>
          <a:p>
            <a:pPr marL="0" indent="0">
              <a:buNone/>
            </a:pPr>
            <a:r>
              <a:rPr lang="en-GB" dirty="0" err="1">
                <a:solidFill>
                  <a:schemeClr val="bg1"/>
                </a:solidFill>
                <a:latin typeface="Arial" panose="020B0604020202020204" pitchFamily="34" charset="0"/>
                <a:cs typeface="Arial" panose="020B0604020202020204" pitchFamily="34" charset="0"/>
              </a:rPr>
              <a:t>Frambacja</a:t>
            </a:r>
            <a:r>
              <a:rPr lang="en-GB" dirty="0">
                <a:solidFill>
                  <a:schemeClr val="bg1"/>
                </a:solidFill>
                <a:latin typeface="Arial" panose="020B0604020202020204" pitchFamily="34" charset="0"/>
                <a:cs typeface="Arial" panose="020B0604020202020204" pitchFamily="34" charset="0"/>
              </a:rPr>
              <a:t>, R.T </a:t>
            </a:r>
            <a:r>
              <a:rPr lang="en-GB" dirty="0" err="1">
                <a:solidFill>
                  <a:schemeClr val="bg1"/>
                </a:solidFill>
                <a:latin typeface="Arial" panose="020B0604020202020204" pitchFamily="34" charset="0"/>
                <a:cs typeface="Arial" panose="020B0604020202020204" pitchFamily="34" charset="0"/>
              </a:rPr>
              <a:t>Prahbhub</a:t>
            </a:r>
            <a:r>
              <a:rPr lang="en-GB" dirty="0">
                <a:solidFill>
                  <a:schemeClr val="bg1"/>
                </a:solidFill>
                <a:latin typeface="Arial" panose="020B0604020202020204" pitchFamily="34" charset="0"/>
                <a:cs typeface="Arial" panose="020B0604020202020204" pitchFamily="34" charset="0"/>
              </a:rPr>
              <a:t>, J. and </a:t>
            </a:r>
            <a:r>
              <a:rPr lang="en-GB" dirty="0" err="1">
                <a:solidFill>
                  <a:schemeClr val="bg1"/>
                </a:solidFill>
                <a:latin typeface="Arial" panose="020B0604020202020204" pitchFamily="34" charset="0"/>
                <a:cs typeface="Arial" panose="020B0604020202020204" pitchFamily="34" charset="0"/>
              </a:rPr>
              <a:t>Verhallence</a:t>
            </a:r>
            <a:r>
              <a:rPr lang="en-GB" dirty="0">
                <a:solidFill>
                  <a:schemeClr val="bg1"/>
                </a:solidFill>
                <a:latin typeface="Arial" panose="020B0604020202020204" pitchFamily="34" charset="0"/>
                <a:cs typeface="Arial" panose="020B0604020202020204" pitchFamily="34" charset="0"/>
              </a:rPr>
              <a:t>, T.M.M (2003) The influence of business strategy on product activity; the role of market orientation. </a:t>
            </a:r>
            <a:r>
              <a:rPr lang="en-GB" i="1" dirty="0">
                <a:solidFill>
                  <a:schemeClr val="bg1"/>
                </a:solidFill>
                <a:latin typeface="Arial" panose="020B0604020202020204" pitchFamily="34" charset="0"/>
                <a:cs typeface="Arial" panose="020B0604020202020204" pitchFamily="34" charset="0"/>
              </a:rPr>
              <a:t>Journal of international Research in marketing</a:t>
            </a:r>
            <a:r>
              <a:rPr lang="en-GB" dirty="0">
                <a:solidFill>
                  <a:schemeClr val="bg1"/>
                </a:solidFill>
                <a:latin typeface="Arial" panose="020B0604020202020204" pitchFamily="34" charset="0"/>
                <a:cs typeface="Arial" panose="020B0604020202020204" pitchFamily="34" charset="0"/>
              </a:rPr>
              <a:t>, 20,377-397.</a:t>
            </a:r>
          </a:p>
          <a:p>
            <a:pPr marL="0" indent="0">
              <a:buNone/>
            </a:pPr>
            <a:r>
              <a:rPr lang="en-GB" dirty="0" err="1">
                <a:solidFill>
                  <a:schemeClr val="bg1"/>
                </a:solidFill>
                <a:latin typeface="Arial" panose="020B0604020202020204" pitchFamily="34" charset="0"/>
                <a:cs typeface="Arial" panose="020B0604020202020204" pitchFamily="34" charset="0"/>
              </a:rPr>
              <a:t>Jones,P</a:t>
            </a:r>
            <a:r>
              <a:rPr lang="en-GB" dirty="0">
                <a:solidFill>
                  <a:schemeClr val="bg1"/>
                </a:solidFill>
                <a:latin typeface="Arial" panose="020B0604020202020204" pitchFamily="34" charset="0"/>
                <a:cs typeface="Arial" panose="020B0604020202020204" pitchFamily="34" charset="0"/>
              </a:rPr>
              <a:t> (1999) multiunit management in the hospitality industry: a late C20 phenomenon. </a:t>
            </a:r>
            <a:r>
              <a:rPr lang="en-GB" i="1" dirty="0">
                <a:solidFill>
                  <a:schemeClr val="bg1"/>
                </a:solidFill>
                <a:latin typeface="Arial" panose="020B0604020202020204" pitchFamily="34" charset="0"/>
                <a:cs typeface="Arial" panose="020B0604020202020204" pitchFamily="34" charset="0"/>
              </a:rPr>
              <a:t>Journal of contemporary Hospitality Management </a:t>
            </a:r>
            <a:r>
              <a:rPr lang="en-GB" dirty="0">
                <a:solidFill>
                  <a:schemeClr val="bg1"/>
                </a:solidFill>
                <a:latin typeface="Arial" panose="020B0604020202020204" pitchFamily="34" charset="0"/>
                <a:cs typeface="Arial" panose="020B0604020202020204" pitchFamily="34" charset="0"/>
              </a:rPr>
              <a:t>,11,1155-1645.</a:t>
            </a:r>
          </a:p>
          <a:p>
            <a:pPr marL="0" indent="0">
              <a:buNone/>
            </a:pPr>
            <a:r>
              <a:rPr lang="en-GB" dirty="0">
                <a:solidFill>
                  <a:schemeClr val="bg1"/>
                </a:solidFill>
                <a:latin typeface="Arial" panose="020B0604020202020204" pitchFamily="34" charset="0"/>
                <a:cs typeface="Arial" panose="020B0604020202020204" pitchFamily="34" charset="0"/>
              </a:rPr>
              <a:t>Kotler, P., Armstrong, G., and </a:t>
            </a:r>
            <a:r>
              <a:rPr lang="en-GB" dirty="0" err="1">
                <a:solidFill>
                  <a:schemeClr val="bg1"/>
                </a:solidFill>
                <a:latin typeface="Arial" panose="020B0604020202020204" pitchFamily="34" charset="0"/>
                <a:cs typeface="Arial" panose="020B0604020202020204" pitchFamily="34" charset="0"/>
              </a:rPr>
              <a:t>Opresnik</a:t>
            </a:r>
            <a:r>
              <a:rPr lang="en-GB" dirty="0">
                <a:solidFill>
                  <a:schemeClr val="bg1"/>
                </a:solidFill>
                <a:latin typeface="Arial" panose="020B0604020202020204" pitchFamily="34" charset="0"/>
                <a:cs typeface="Arial" panose="020B0604020202020204" pitchFamily="34" charset="0"/>
              </a:rPr>
              <a:t>, M. O. (2018). Principles of Marketing (17th edition). London; Pearson. </a:t>
            </a:r>
          </a:p>
          <a:p>
            <a:pPr marL="0" indent="0">
              <a:buNone/>
            </a:pPr>
            <a:r>
              <a:rPr lang="en-GB" dirty="0" err="1">
                <a:solidFill>
                  <a:schemeClr val="bg1"/>
                </a:solidFill>
                <a:latin typeface="Arial" panose="020B0604020202020204" pitchFamily="34" charset="0"/>
                <a:cs typeface="Arial" panose="020B0604020202020204" pitchFamily="34" charset="0"/>
              </a:rPr>
              <a:t>Kotler,P</a:t>
            </a:r>
            <a:r>
              <a:rPr lang="en-GB" dirty="0">
                <a:solidFill>
                  <a:schemeClr val="bg1"/>
                </a:solidFill>
                <a:latin typeface="Arial" panose="020B0604020202020204" pitchFamily="34" charset="0"/>
                <a:cs typeface="Arial" panose="020B0604020202020204" pitchFamily="34" charset="0"/>
              </a:rPr>
              <a:t> (2003) Marketing management,11thEd.Upper Saddle River, NJ. Pearson Prentice Hall</a:t>
            </a:r>
          </a:p>
          <a:p>
            <a:pPr marL="0" indent="0">
              <a:buNone/>
            </a:pPr>
            <a:r>
              <a:rPr lang="en-GB" dirty="0">
                <a:solidFill>
                  <a:schemeClr val="bg1"/>
                </a:solidFill>
                <a:latin typeface="Arial" panose="020B0604020202020204" pitchFamily="34" charset="0"/>
                <a:cs typeface="Arial" panose="020B0604020202020204" pitchFamily="34" charset="0"/>
              </a:rPr>
              <a:t>Porter ,M.E. (1980) Competitive strategy: Techniques for analysing industries and competitors. New York, Free Press</a:t>
            </a:r>
          </a:p>
          <a:p>
            <a:pPr marL="0" indent="0">
              <a:buNone/>
            </a:pPr>
            <a:r>
              <a:rPr lang="en-GB" dirty="0" err="1">
                <a:solidFill>
                  <a:schemeClr val="bg1"/>
                </a:solidFill>
                <a:latin typeface="Arial" panose="020B0604020202020204" pitchFamily="34" charset="0"/>
                <a:cs typeface="Arial" panose="020B0604020202020204" pitchFamily="34" charset="0"/>
              </a:rPr>
              <a:t>Ries</a:t>
            </a:r>
            <a:r>
              <a:rPr lang="en-GB" dirty="0">
                <a:solidFill>
                  <a:schemeClr val="bg1"/>
                </a:solidFill>
                <a:latin typeface="Arial" panose="020B0604020202020204" pitchFamily="34" charset="0"/>
                <a:cs typeface="Arial" panose="020B0604020202020204" pitchFamily="34" charset="0"/>
              </a:rPr>
              <a:t> ,A. and </a:t>
            </a:r>
            <a:r>
              <a:rPr lang="en-GB" dirty="0" err="1">
                <a:solidFill>
                  <a:schemeClr val="bg1"/>
                </a:solidFill>
                <a:latin typeface="Arial" panose="020B0604020202020204" pitchFamily="34" charset="0"/>
                <a:cs typeface="Arial" panose="020B0604020202020204" pitchFamily="34" charset="0"/>
              </a:rPr>
              <a:t>Trout,J</a:t>
            </a:r>
            <a:r>
              <a:rPr lang="en-GB" dirty="0">
                <a:solidFill>
                  <a:schemeClr val="bg1"/>
                </a:solidFill>
                <a:latin typeface="Arial" panose="020B0604020202020204" pitchFamily="34" charset="0"/>
                <a:cs typeface="Arial" panose="020B0604020202020204" pitchFamily="34" charset="0"/>
              </a:rPr>
              <a:t>. (1986) Marketing Warfare. New York, </a:t>
            </a:r>
            <a:r>
              <a:rPr lang="en-GB" dirty="0" err="1">
                <a:solidFill>
                  <a:schemeClr val="bg1"/>
                </a:solidFill>
                <a:latin typeface="Arial" panose="020B0604020202020204" pitchFamily="34" charset="0"/>
                <a:cs typeface="Arial" panose="020B0604020202020204" pitchFamily="34" charset="0"/>
              </a:rPr>
              <a:t>McGraw-hill</a:t>
            </a:r>
            <a:r>
              <a:rPr lang="en-GB"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97631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326173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3852</Words>
  <Application>Microsoft Office PowerPoint</Application>
  <PresentationFormat>On-screen Show (4:3)</PresentationFormat>
  <Paragraphs>341</Paragraphs>
  <Slides>49</Slides>
  <Notes>13</Notes>
  <HiddenSlides>0</HiddenSlides>
  <MMClips>1</MMClips>
  <ScaleCrop>false</ScaleCrop>
  <HeadingPairs>
    <vt:vector size="6" baseType="variant">
      <vt:variant>
        <vt:lpstr>Fonts Used</vt:lpstr>
      </vt:variant>
      <vt:variant>
        <vt:i4>5</vt:i4>
      </vt:variant>
      <vt:variant>
        <vt:lpstr>Theme</vt:lpstr>
      </vt:variant>
      <vt:variant>
        <vt:i4>17</vt:i4>
      </vt:variant>
      <vt:variant>
        <vt:lpstr>Slide Titles</vt:lpstr>
      </vt:variant>
      <vt:variant>
        <vt:i4>49</vt:i4>
      </vt:variant>
    </vt:vector>
  </HeadingPairs>
  <TitlesOfParts>
    <vt:vector size="71" baseType="lpstr">
      <vt:lpstr>Arial</vt:lpstr>
      <vt:lpstr>Calibri</vt:lpstr>
      <vt:lpstr>Calibri Light</vt:lpstr>
      <vt:lpstr>Open Sans</vt:lpstr>
      <vt:lpstr>Rockwell</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Marketing Essentials BMIH4005</vt:lpstr>
      <vt:lpstr>PowerPoint Presentation</vt:lpstr>
      <vt:lpstr>PowerPoint Presentation</vt:lpstr>
      <vt:lpstr>Assessment1 Due:04November2022 An essay of 1500 words –   A comparison of the marketing methods of two multinational hotel chains. Students will be required to write an academic essay introducing the subject of marketing, specifically comparing the marketing methods and strategy of two multinational hotel brands.     They will choose two hotel brands (one from Group A and one from Group B) and will compare the brand marketing strategies, i.e. the ways in which these organisations market their products and services. This will include discussing the use of segmentation, targeting and positioning as well as marketing communications with their target audiences. Students will identify similarities and differences in the respective marketing strategies and make recommendations to develop and enhance marketing activities for their chosen brands that will aid potential future growth with consideration for any relevant contemporary concerns/influence to the hospitality market.  You will explore a number of different generational and strategic approaches to marketing and perhaps the use of social media and digital marketing versus traditional advertising and marketing techniques. What is the brand message? What changes have been made because of the pandemic and other industry factors, such as trends influencing marketing e.g ‘green’ message?  </vt:lpstr>
      <vt:lpstr>Assessment 1 - Brands</vt:lpstr>
      <vt:lpstr>PowerPoint Presentation</vt:lpstr>
      <vt:lpstr>PowerPoint Presentation</vt:lpstr>
      <vt:lpstr>Segmentation</vt:lpstr>
      <vt:lpstr>What is segmentation?</vt:lpstr>
      <vt:lpstr>Market segments:</vt:lpstr>
      <vt:lpstr>Segmentation variables</vt:lpstr>
      <vt:lpstr>Customer profiles</vt:lpstr>
      <vt:lpstr>Jobs to Be Done Theory</vt:lpstr>
      <vt:lpstr>Targeting</vt:lpstr>
      <vt:lpstr>Targeting</vt:lpstr>
      <vt:lpstr>Undifferentiated targeting</vt:lpstr>
      <vt:lpstr>Differentiated targeting</vt:lpstr>
      <vt:lpstr>Concentrated targeting</vt:lpstr>
      <vt:lpstr>PowerPoint Presentation</vt:lpstr>
      <vt:lpstr>Customised targeting</vt:lpstr>
      <vt:lpstr>Targeting, positioning &amp; differentiation</vt:lpstr>
      <vt:lpstr>PowerPoint Presentation</vt:lpstr>
      <vt:lpstr>POSITIONING </vt:lpstr>
      <vt:lpstr>Product positioning: what is it?</vt:lpstr>
      <vt:lpstr>Value propositions</vt:lpstr>
      <vt:lpstr>PowerPoint Presentation</vt:lpstr>
      <vt:lpstr>PowerPoint Presentation</vt:lpstr>
      <vt:lpstr>Objective &amp; Subjective Positioning</vt:lpstr>
      <vt:lpstr>Objective Positioning</vt:lpstr>
      <vt:lpstr>Focusses on intangible aspects : opportunity to position brand effectively, more difficult for competitors to imitate.  There are two approaches: </vt:lpstr>
      <vt:lpstr>Positioning strategies</vt:lpstr>
      <vt:lpstr>Positioning New Hospitality Ventures</vt:lpstr>
      <vt:lpstr>Competitive advantage Which differences should be promoted as part of your competitive advantage? There are a range of considerations (Kotler et al., 2018):</vt:lpstr>
      <vt:lpstr>Perceptual positioning maps</vt:lpstr>
      <vt:lpstr>Repositioning / Rebranding </vt:lpstr>
      <vt:lpstr>Macro-competition</vt:lpstr>
      <vt:lpstr>PowerPoint Presentation</vt:lpstr>
      <vt:lpstr>The four types of  competitive environments</vt:lpstr>
      <vt:lpstr>Micro-competition</vt:lpstr>
      <vt:lpstr>Analysing competition  </vt:lpstr>
      <vt:lpstr>Measuring competitive success</vt:lpstr>
      <vt:lpstr>And finally… The customer is king!</vt:lpstr>
      <vt:lpstr>Segment target position</vt:lpstr>
      <vt:lpstr>Putting it all together: STP</vt:lpstr>
      <vt:lpstr>Recap: Segmentation</vt:lpstr>
      <vt:lpstr>Recap: Targeting</vt:lpstr>
      <vt:lpstr>Recap: positioning:</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30</cp:revision>
  <dcterms:created xsi:type="dcterms:W3CDTF">2020-11-12T16:41:52Z</dcterms:created>
  <dcterms:modified xsi:type="dcterms:W3CDTF">2022-10-06T23:22:28Z</dcterms:modified>
</cp:coreProperties>
</file>