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1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104" d="100"/>
          <a:sy n="104" d="100"/>
        </p:scale>
        <p:origin x="-708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6390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205724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5501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019875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3/1/2026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09110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63957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84314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40329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3/1/2026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63777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090471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56780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358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5945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61BEF0D-F0BB-DE4B-95CE-6DB70DBA9567}" type="datetimeFigureOut">
              <a:rPr lang="en-US" smtClean="0"/>
              <a:pPr/>
              <a:t>3/1/2026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30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3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3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3.pn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png"/><Relationship Id="rId3" Type="http://schemas.openxmlformats.org/officeDocument/2006/relationships/image" Target="../media/image2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3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2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2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3.png"/><Relationship Id="rId9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9750" y="2541389"/>
            <a:ext cx="8572500" cy="1508522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1809750" y="2154734"/>
            <a:ext cx="8572500" cy="2437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b="1" kern="0" spc="120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Independent Research </a:t>
            </a:r>
            <a:endParaRPr lang="en-US" sz="1200" dirty="0"/>
          </a:p>
        </p:txBody>
      </p:sp>
      <p:sp>
        <p:nvSpPr>
          <p:cNvPr id="6" name="Text 1"/>
          <p:cNvSpPr/>
          <p:nvPr/>
        </p:nvSpPr>
        <p:spPr>
          <a:xfrm>
            <a:off x="1809750" y="2541389"/>
            <a:ext cx="8572500" cy="15085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5940"/>
              </a:lnSpc>
              <a:buNone/>
            </a:pPr>
            <a:endParaRPr lang="en-US" sz="5400" dirty="0">
              <a:latin typeface="MT Extra" panose="05050102010205020202" pitchFamily="18" charset="2"/>
            </a:endParaRPr>
          </a:p>
        </p:txBody>
      </p:sp>
      <p:sp>
        <p:nvSpPr>
          <p:cNvPr id="7" name="Text 2"/>
          <p:cNvSpPr/>
          <p:nvPr/>
        </p:nvSpPr>
        <p:spPr>
          <a:xfrm>
            <a:off x="1809750" y="4240411"/>
            <a:ext cx="8572500" cy="8533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100" dirty="0">
                <a:solidFill>
                  <a:srgbClr val="D4D4D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 Comprehensive Step-by-Step Journey from Introduction to Conclusion</a:t>
            </a:r>
            <a:endParaRPr lang="en-US" sz="2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4281339"/>
            <a:ext cx="11049000" cy="571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2500" y="3548955"/>
            <a:ext cx="2263080" cy="1521916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7090" y="3548955"/>
            <a:ext cx="2263080" cy="1521916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01680" y="3548955"/>
            <a:ext cx="2263080" cy="1521916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76271" y="3437632"/>
            <a:ext cx="2263080" cy="1744712"/>
          </a:xfrm>
          <a:prstGeom prst="rect">
            <a:avLst/>
          </a:prstGeom>
        </p:spPr>
      </p:pic>
      <p:sp>
        <p:nvSpPr>
          <p:cNvPr id="9" name="Text 0"/>
          <p:cNvSpPr/>
          <p:nvPr/>
        </p:nvSpPr>
        <p:spPr>
          <a:xfrm>
            <a:off x="571500" y="762000"/>
            <a:ext cx="1723644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Dissertation Chapter Overview</a:t>
            </a:r>
            <a:endParaRPr lang="en-US" sz="3900" dirty="0"/>
          </a:p>
        </p:txBody>
      </p:sp>
      <p:sp>
        <p:nvSpPr>
          <p:cNvPr id="10" name="Text 1"/>
          <p:cNvSpPr/>
          <p:nvPr/>
        </p:nvSpPr>
        <p:spPr>
          <a:xfrm>
            <a:off x="483840" y="3739455"/>
            <a:ext cx="32004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Foundation</a:t>
            </a:r>
            <a:endParaRPr lang="en-US" sz="2100" dirty="0"/>
          </a:p>
        </p:txBody>
      </p:sp>
      <p:sp>
        <p:nvSpPr>
          <p:cNvPr id="11" name="Text 2"/>
          <p:cNvSpPr/>
          <p:nvPr/>
        </p:nvSpPr>
        <p:spPr>
          <a:xfrm>
            <a:off x="1143000" y="4291905"/>
            <a:ext cx="1882080" cy="44559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55"/>
              </a:lnSpc>
              <a:buNone/>
            </a:pPr>
            <a:r>
              <a:rPr lang="en-US" sz="13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Chapters 1-2</a:t>
            </a:r>
            <a:r>
              <a:rPr lang="en-US" sz="13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Intro &amp; Lit Review</a:t>
            </a:r>
            <a:endParaRPr lang="en-US" sz="1350" dirty="0"/>
          </a:p>
        </p:txBody>
      </p:sp>
      <p:sp>
        <p:nvSpPr>
          <p:cNvPr id="12" name="Text 3"/>
          <p:cNvSpPr/>
          <p:nvPr/>
        </p:nvSpPr>
        <p:spPr>
          <a:xfrm>
            <a:off x="3318450" y="3739455"/>
            <a:ext cx="288036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Execution</a:t>
            </a:r>
            <a:endParaRPr lang="en-US" sz="2100" dirty="0"/>
          </a:p>
        </p:txBody>
      </p:sp>
      <p:sp>
        <p:nvSpPr>
          <p:cNvPr id="13" name="Text 4"/>
          <p:cNvSpPr/>
          <p:nvPr/>
        </p:nvSpPr>
        <p:spPr>
          <a:xfrm>
            <a:off x="3817590" y="4291905"/>
            <a:ext cx="1882080" cy="44559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55"/>
              </a:lnSpc>
              <a:buNone/>
            </a:pPr>
            <a:r>
              <a:rPr lang="en-US" sz="13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Chapter 3</a:t>
            </a:r>
            <a:r>
              <a:rPr lang="en-US" sz="13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Methodology</a:t>
            </a:r>
            <a:endParaRPr lang="en-US" sz="1350" dirty="0"/>
          </a:p>
        </p:txBody>
      </p:sp>
      <p:sp>
        <p:nvSpPr>
          <p:cNvPr id="14" name="Text 5"/>
          <p:cNvSpPr/>
          <p:nvPr/>
        </p:nvSpPr>
        <p:spPr>
          <a:xfrm>
            <a:off x="6153061" y="3739455"/>
            <a:ext cx="256032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Findings</a:t>
            </a:r>
            <a:endParaRPr lang="en-US" sz="2100" dirty="0"/>
          </a:p>
        </p:txBody>
      </p:sp>
      <p:sp>
        <p:nvSpPr>
          <p:cNvPr id="15" name="Text 6"/>
          <p:cNvSpPr/>
          <p:nvPr/>
        </p:nvSpPr>
        <p:spPr>
          <a:xfrm>
            <a:off x="6492180" y="4291905"/>
            <a:ext cx="1882080" cy="44559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55"/>
              </a:lnSpc>
              <a:buNone/>
            </a:pPr>
            <a:r>
              <a:rPr lang="en-US" sz="13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Chapter 4</a:t>
            </a:r>
            <a:r>
              <a:rPr lang="en-US" sz="13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Results</a:t>
            </a:r>
            <a:endParaRPr lang="en-US" sz="1350" dirty="0"/>
          </a:p>
        </p:txBody>
      </p:sp>
      <p:sp>
        <p:nvSpPr>
          <p:cNvPr id="16" name="Text 7"/>
          <p:cNvSpPr/>
          <p:nvPr/>
        </p:nvSpPr>
        <p:spPr>
          <a:xfrm>
            <a:off x="8667631" y="3628132"/>
            <a:ext cx="288036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Synthesis</a:t>
            </a:r>
            <a:endParaRPr lang="en-US" sz="2100" dirty="0"/>
          </a:p>
        </p:txBody>
      </p:sp>
      <p:sp>
        <p:nvSpPr>
          <p:cNvPr id="17" name="Text 8"/>
          <p:cNvSpPr/>
          <p:nvPr/>
        </p:nvSpPr>
        <p:spPr>
          <a:xfrm>
            <a:off x="9166771" y="4180582"/>
            <a:ext cx="1882080" cy="66838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55"/>
              </a:lnSpc>
              <a:buNone/>
            </a:pPr>
            <a:r>
              <a:rPr lang="en-US" sz="13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Chapters 5-6</a:t>
            </a:r>
            <a:r>
              <a:rPr lang="en-US" sz="13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Discussion &amp; Conclusion</a:t>
            </a:r>
            <a:endParaRPr lang="en-US" sz="1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1750" y="2166938"/>
            <a:ext cx="5238750" cy="3810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1750" y="2166938"/>
            <a:ext cx="5238750" cy="3810000"/>
          </a:xfrm>
          <a:prstGeom prst="rect">
            <a:avLst/>
          </a:prstGeom>
        </p:spPr>
      </p:pic>
      <p:sp>
        <p:nvSpPr>
          <p:cNvPr id="6" name="Text 0"/>
          <p:cNvSpPr/>
          <p:nvPr/>
        </p:nvSpPr>
        <p:spPr>
          <a:xfrm>
            <a:off x="571500" y="762000"/>
            <a:ext cx="1584960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1. Introduction Essentials</a:t>
            </a:r>
            <a:endParaRPr lang="en-US" sz="3900" dirty="0"/>
          </a:p>
        </p:txBody>
      </p:sp>
      <p:sp>
        <p:nvSpPr>
          <p:cNvPr id="7" name="Text 1"/>
          <p:cNvSpPr/>
          <p:nvPr/>
        </p:nvSpPr>
        <p:spPr>
          <a:xfrm>
            <a:off x="571500" y="2045494"/>
            <a:ext cx="804672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Setting the Foundation</a:t>
            </a:r>
            <a:endParaRPr lang="en-US" sz="2400" dirty="0"/>
          </a:p>
        </p:txBody>
      </p:sp>
      <p:sp>
        <p:nvSpPr>
          <p:cNvPr id="8" name="Text 2"/>
          <p:cNvSpPr/>
          <p:nvPr/>
        </p:nvSpPr>
        <p:spPr>
          <a:xfrm>
            <a:off x="571500" y="2693194"/>
            <a:ext cx="52387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Establish the research context and clearly articulate the knowledge gap.</a:t>
            </a:r>
            <a:endParaRPr lang="en-US" sz="1650" dirty="0"/>
          </a:p>
        </p:txBody>
      </p:sp>
      <p:sp>
        <p:nvSpPr>
          <p:cNvPr id="9" name="Text 3"/>
          <p:cNvSpPr/>
          <p:nvPr/>
        </p:nvSpPr>
        <p:spPr>
          <a:xfrm>
            <a:off x="904875" y="3515916"/>
            <a:ext cx="4905375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Problem Statement: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Define the specific gap in knowledge.</a:t>
            </a:r>
            <a:endParaRPr lang="en-US" sz="1650" dirty="0"/>
          </a:p>
        </p:txBody>
      </p:sp>
      <p:sp>
        <p:nvSpPr>
          <p:cNvPr id="10" name="Text 4"/>
          <p:cNvSpPr/>
          <p:nvPr/>
        </p:nvSpPr>
        <p:spPr>
          <a:xfrm>
            <a:off x="904875" y="4376738"/>
            <a:ext cx="4905375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Research Questions: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Specific, measurable, and aligned.</a:t>
            </a:r>
            <a:endParaRPr lang="en-US" sz="1650" dirty="0"/>
          </a:p>
        </p:txBody>
      </p:sp>
      <p:sp>
        <p:nvSpPr>
          <p:cNvPr id="11" name="Text 5"/>
          <p:cNvSpPr/>
          <p:nvPr/>
        </p:nvSpPr>
        <p:spPr>
          <a:xfrm>
            <a:off x="904875" y="5237559"/>
            <a:ext cx="4905375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Scope: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Define boundaries and acknowledge limitations.</a:t>
            </a:r>
            <a:endParaRPr lang="en-US" sz="16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182416"/>
            <a:ext cx="3492401" cy="3969544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2572941"/>
            <a:ext cx="390525" cy="342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9651" y="2182416"/>
            <a:ext cx="3492550" cy="3969544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35401" y="2572941"/>
            <a:ext cx="342900" cy="342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27950" y="2182416"/>
            <a:ext cx="3492401" cy="3969544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13700" y="2572941"/>
            <a:ext cx="257175" cy="34290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571500" y="762000"/>
            <a:ext cx="1228344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2. Literature Review</a:t>
            </a:r>
            <a:endParaRPr lang="en-US" sz="3900" dirty="0"/>
          </a:p>
        </p:txBody>
      </p:sp>
      <p:sp>
        <p:nvSpPr>
          <p:cNvPr id="11" name="Text 1"/>
          <p:cNvSpPr/>
          <p:nvPr/>
        </p:nvSpPr>
        <p:spPr>
          <a:xfrm>
            <a:off x="857250" y="3153966"/>
            <a:ext cx="2920901" cy="8763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Thematic Organization</a:t>
            </a:r>
            <a:endParaRPr lang="en-US" sz="2400" dirty="0"/>
          </a:p>
        </p:txBody>
      </p:sp>
      <p:sp>
        <p:nvSpPr>
          <p:cNvPr id="12" name="Text 2"/>
          <p:cNvSpPr/>
          <p:nvPr/>
        </p:nvSpPr>
        <p:spPr>
          <a:xfrm>
            <a:off x="857250" y="4382691"/>
            <a:ext cx="2920901" cy="134064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Group studies around key concepts rather than presenting them chronologically.</a:t>
            </a:r>
            <a:endParaRPr lang="en-US" sz="1650" dirty="0"/>
          </a:p>
        </p:txBody>
      </p:sp>
      <p:sp>
        <p:nvSpPr>
          <p:cNvPr id="13" name="Text 3"/>
          <p:cNvSpPr/>
          <p:nvPr/>
        </p:nvSpPr>
        <p:spPr>
          <a:xfrm>
            <a:off x="4635401" y="3153966"/>
            <a:ext cx="658368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Critical Synthesis</a:t>
            </a:r>
            <a:endParaRPr lang="en-US" sz="2400" dirty="0"/>
          </a:p>
        </p:txBody>
      </p:sp>
      <p:sp>
        <p:nvSpPr>
          <p:cNvPr id="14" name="Text 4"/>
          <p:cNvSpPr/>
          <p:nvPr/>
        </p:nvSpPr>
        <p:spPr>
          <a:xfrm>
            <a:off x="4635401" y="3944541"/>
            <a:ext cx="2921050" cy="134064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Evaluate strengths, weaknesses, and methodological rigor of prior research.</a:t>
            </a:r>
            <a:endParaRPr lang="en-US" sz="1650" dirty="0"/>
          </a:p>
        </p:txBody>
      </p:sp>
      <p:sp>
        <p:nvSpPr>
          <p:cNvPr id="15" name="Text 5"/>
          <p:cNvSpPr/>
          <p:nvPr/>
        </p:nvSpPr>
        <p:spPr>
          <a:xfrm>
            <a:off x="8413700" y="3153966"/>
            <a:ext cx="2920901" cy="8763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Theoretical Framework</a:t>
            </a:r>
            <a:endParaRPr lang="en-US" sz="2400" dirty="0"/>
          </a:p>
        </p:txBody>
      </p:sp>
      <p:sp>
        <p:nvSpPr>
          <p:cNvPr id="16" name="Text 6"/>
          <p:cNvSpPr/>
          <p:nvPr/>
        </p:nvSpPr>
        <p:spPr>
          <a:xfrm>
            <a:off x="8413700" y="4382691"/>
            <a:ext cx="2920901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Introduce the conceptual lens guiding your research and interpretation.</a:t>
            </a:r>
            <a:endParaRPr lang="en-US" sz="16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282428"/>
            <a:ext cx="3492550" cy="3579019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79575" y="2701528"/>
            <a:ext cx="476250" cy="4762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9800" y="2282428"/>
            <a:ext cx="3492550" cy="3579019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95963" y="2701528"/>
            <a:ext cx="600075" cy="4762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28099" y="2282428"/>
            <a:ext cx="3492550" cy="3579019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74262" y="2701528"/>
            <a:ext cx="600075" cy="47625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571500" y="762000"/>
            <a:ext cx="1584960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3. Methodology - Paradigms</a:t>
            </a:r>
            <a:endParaRPr lang="en-US" sz="3900" dirty="0"/>
          </a:p>
        </p:txBody>
      </p:sp>
      <p:sp>
        <p:nvSpPr>
          <p:cNvPr id="11" name="Text 1"/>
          <p:cNvSpPr/>
          <p:nvPr/>
        </p:nvSpPr>
        <p:spPr>
          <a:xfrm>
            <a:off x="488975" y="3444478"/>
            <a:ext cx="365760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Positivist</a:t>
            </a:r>
            <a:endParaRPr lang="en-US" sz="2400" dirty="0"/>
          </a:p>
        </p:txBody>
      </p:sp>
      <p:sp>
        <p:nvSpPr>
          <p:cNvPr id="12" name="Text 2"/>
          <p:cNvSpPr/>
          <p:nvPr/>
        </p:nvSpPr>
        <p:spPr>
          <a:xfrm>
            <a:off x="857250" y="4092178"/>
            <a:ext cx="2921050" cy="134064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Objective and measurable reality. Focus on testing hypotheses and causal relationships.</a:t>
            </a:r>
            <a:endParaRPr lang="en-US" sz="1650" dirty="0"/>
          </a:p>
        </p:txBody>
      </p:sp>
      <p:sp>
        <p:nvSpPr>
          <p:cNvPr id="13" name="Text 3"/>
          <p:cNvSpPr/>
          <p:nvPr/>
        </p:nvSpPr>
        <p:spPr>
          <a:xfrm>
            <a:off x="3535754" y="3444478"/>
            <a:ext cx="512064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Interpretivist</a:t>
            </a:r>
            <a:endParaRPr lang="en-US" sz="2400" dirty="0"/>
          </a:p>
        </p:txBody>
      </p:sp>
      <p:sp>
        <p:nvSpPr>
          <p:cNvPr id="14" name="Text 4"/>
          <p:cNvSpPr/>
          <p:nvPr/>
        </p:nvSpPr>
        <p:spPr>
          <a:xfrm>
            <a:off x="4635550" y="4092178"/>
            <a:ext cx="2921050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Subjective reality. Focus on human experiences and social constructions.</a:t>
            </a:r>
            <a:endParaRPr lang="en-US" sz="1650" dirty="0"/>
          </a:p>
        </p:txBody>
      </p:sp>
      <p:sp>
        <p:nvSpPr>
          <p:cNvPr id="15" name="Text 5"/>
          <p:cNvSpPr/>
          <p:nvPr/>
        </p:nvSpPr>
        <p:spPr>
          <a:xfrm>
            <a:off x="8411334" y="3444478"/>
            <a:ext cx="292608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Critical</a:t>
            </a:r>
            <a:endParaRPr lang="en-US" sz="2400" dirty="0"/>
          </a:p>
        </p:txBody>
      </p:sp>
      <p:sp>
        <p:nvSpPr>
          <p:cNvPr id="16" name="Text 6"/>
          <p:cNvSpPr/>
          <p:nvPr/>
        </p:nvSpPr>
        <p:spPr>
          <a:xfrm>
            <a:off x="8413849" y="4092178"/>
            <a:ext cx="2921050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Focus on power dynamics, social justice, and challenging dominant structures.</a:t>
            </a:r>
            <a:endParaRPr lang="en-US" sz="16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9750" y="2137767"/>
            <a:ext cx="8572500" cy="1051322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00250" y="2549128"/>
            <a:ext cx="200025" cy="228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09750" y="3427214"/>
            <a:ext cx="8572500" cy="1051322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00250" y="3838575"/>
            <a:ext cx="200025" cy="2286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09750" y="4716661"/>
            <a:ext cx="8572500" cy="1051322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00250" y="5128022"/>
            <a:ext cx="285750" cy="22860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571500" y="762000"/>
            <a:ext cx="1584960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3. Methodology - Execution</a:t>
            </a:r>
            <a:endParaRPr lang="en-US" sz="3900" dirty="0"/>
          </a:p>
        </p:txBody>
      </p:sp>
      <p:sp>
        <p:nvSpPr>
          <p:cNvPr id="11" name="Text 1"/>
          <p:cNvSpPr/>
          <p:nvPr/>
        </p:nvSpPr>
        <p:spPr>
          <a:xfrm>
            <a:off x="2381250" y="2137767"/>
            <a:ext cx="7810500" cy="1051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Data Collection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Systematic gathering via surveys, interviews, observations, or experiments.</a:t>
            </a:r>
            <a:endParaRPr lang="en-US" sz="1650" dirty="0"/>
          </a:p>
        </p:txBody>
      </p:sp>
      <p:sp>
        <p:nvSpPr>
          <p:cNvPr id="12" name="Text 2"/>
          <p:cNvSpPr/>
          <p:nvPr/>
        </p:nvSpPr>
        <p:spPr>
          <a:xfrm>
            <a:off x="2381250" y="3427214"/>
            <a:ext cx="7810500" cy="1051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Analysis Methods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Processing data through statistical tests or thematic coding techniques.</a:t>
            </a:r>
            <a:endParaRPr lang="en-US" sz="1650" dirty="0"/>
          </a:p>
        </p:txBody>
      </p:sp>
      <p:sp>
        <p:nvSpPr>
          <p:cNvPr id="13" name="Text 3"/>
          <p:cNvSpPr/>
          <p:nvPr/>
        </p:nvSpPr>
        <p:spPr>
          <a:xfrm>
            <a:off x="2381250" y="4716661"/>
            <a:ext cx="7810500" cy="1051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Ethical Safeguards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Ensuring informed consent, confidentiality, and IRB approval.</a:t>
            </a:r>
            <a:endParaRPr lang="en-US" sz="1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624138"/>
            <a:ext cx="11049000" cy="28956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2814638"/>
            <a:ext cx="2861965" cy="6858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3965" y="2814638"/>
            <a:ext cx="4091880" cy="685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15845" y="2814638"/>
            <a:ext cx="3714155" cy="6858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2000" y="3500438"/>
            <a:ext cx="2861965" cy="6096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3965" y="3500438"/>
            <a:ext cx="4091880" cy="6096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15845" y="3500438"/>
            <a:ext cx="3714155" cy="6096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2000" y="4110038"/>
            <a:ext cx="2861965" cy="6096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3965" y="4110038"/>
            <a:ext cx="4091880" cy="6096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715845" y="4110038"/>
            <a:ext cx="3714155" cy="609600"/>
          </a:xfrm>
          <a:prstGeom prst="rect">
            <a:avLst/>
          </a:prstGeom>
        </p:spPr>
      </p:pic>
      <p:sp>
        <p:nvSpPr>
          <p:cNvPr id="14" name="Text 0"/>
          <p:cNvSpPr/>
          <p:nvPr/>
        </p:nvSpPr>
        <p:spPr>
          <a:xfrm>
            <a:off x="571500" y="762000"/>
            <a:ext cx="1406652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4. Results Presentation</a:t>
            </a:r>
            <a:endParaRPr lang="en-US" sz="3900" dirty="0"/>
          </a:p>
        </p:txBody>
      </p:sp>
      <p:sp>
        <p:nvSpPr>
          <p:cNvPr id="15" name="Text 1"/>
          <p:cNvSpPr/>
          <p:nvPr/>
        </p:nvSpPr>
        <p:spPr>
          <a:xfrm>
            <a:off x="952500" y="2814638"/>
            <a:ext cx="2480965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2100" b="1" dirty="0">
                <a:solidFill>
                  <a:srgbClr val="F4F4F5"/>
                </a:solidFill>
                <a:latin typeface="Comfortaa" pitchFamily="34" charset="0"/>
                <a:ea typeface="Comfortaa" pitchFamily="34" charset="-122"/>
                <a:cs typeface="Comfortaa" pitchFamily="34" charset="-120"/>
              </a:rPr>
              <a:t>Feature</a:t>
            </a:r>
            <a:endParaRPr lang="en-US" sz="2100" dirty="0"/>
          </a:p>
        </p:txBody>
      </p:sp>
      <p:sp>
        <p:nvSpPr>
          <p:cNvPr id="16" name="Text 2"/>
          <p:cNvSpPr/>
          <p:nvPr/>
        </p:nvSpPr>
        <p:spPr>
          <a:xfrm>
            <a:off x="3814465" y="2814638"/>
            <a:ext cx="3710880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2100" b="1" dirty="0">
                <a:solidFill>
                  <a:srgbClr val="F4F4F5"/>
                </a:solidFill>
                <a:latin typeface="Comfortaa" pitchFamily="34" charset="0"/>
                <a:ea typeface="Comfortaa" pitchFamily="34" charset="-122"/>
                <a:cs typeface="Comfortaa" pitchFamily="34" charset="-120"/>
              </a:rPr>
              <a:t>Quantitative</a:t>
            </a:r>
            <a:endParaRPr lang="en-US" sz="2100" dirty="0"/>
          </a:p>
        </p:txBody>
      </p:sp>
      <p:sp>
        <p:nvSpPr>
          <p:cNvPr id="17" name="Text 3"/>
          <p:cNvSpPr/>
          <p:nvPr/>
        </p:nvSpPr>
        <p:spPr>
          <a:xfrm>
            <a:off x="7906345" y="2814638"/>
            <a:ext cx="3333155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2100" b="1" dirty="0">
                <a:solidFill>
                  <a:srgbClr val="F4F4F5"/>
                </a:solidFill>
                <a:latin typeface="Comfortaa" pitchFamily="34" charset="0"/>
                <a:ea typeface="Comfortaa" pitchFamily="34" charset="-122"/>
                <a:cs typeface="Comfortaa" pitchFamily="34" charset="-120"/>
              </a:rPr>
              <a:t>Qualitative</a:t>
            </a:r>
            <a:endParaRPr lang="en-US" sz="2100" dirty="0"/>
          </a:p>
        </p:txBody>
      </p:sp>
      <p:sp>
        <p:nvSpPr>
          <p:cNvPr id="18" name="Text 4"/>
          <p:cNvSpPr/>
          <p:nvPr/>
        </p:nvSpPr>
        <p:spPr>
          <a:xfrm>
            <a:off x="952500" y="3690937"/>
            <a:ext cx="16459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Data Type</a:t>
            </a:r>
            <a:endParaRPr lang="en-US" sz="1200" dirty="0"/>
          </a:p>
        </p:txBody>
      </p:sp>
      <p:sp>
        <p:nvSpPr>
          <p:cNvPr id="19" name="Text 5"/>
          <p:cNvSpPr/>
          <p:nvPr/>
        </p:nvSpPr>
        <p:spPr>
          <a:xfrm>
            <a:off x="3814465" y="3500438"/>
            <a:ext cx="3710880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Numerical Statistics</a:t>
            </a:r>
            <a:endParaRPr lang="en-US" sz="1200" dirty="0"/>
          </a:p>
        </p:txBody>
      </p:sp>
      <p:sp>
        <p:nvSpPr>
          <p:cNvPr id="20" name="Text 6"/>
          <p:cNvSpPr/>
          <p:nvPr/>
        </p:nvSpPr>
        <p:spPr>
          <a:xfrm>
            <a:off x="7906345" y="3500438"/>
            <a:ext cx="3333155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Textual Themes</a:t>
            </a:r>
            <a:endParaRPr lang="en-US" sz="1200" dirty="0"/>
          </a:p>
        </p:txBody>
      </p:sp>
      <p:sp>
        <p:nvSpPr>
          <p:cNvPr id="21" name="Text 7"/>
          <p:cNvSpPr/>
          <p:nvPr/>
        </p:nvSpPr>
        <p:spPr>
          <a:xfrm>
            <a:off x="952500" y="4300538"/>
            <a:ext cx="128016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Visuals</a:t>
            </a:r>
            <a:endParaRPr lang="en-US" sz="1200" dirty="0"/>
          </a:p>
        </p:txBody>
      </p:sp>
      <p:sp>
        <p:nvSpPr>
          <p:cNvPr id="22" name="Text 8"/>
          <p:cNvSpPr/>
          <p:nvPr/>
        </p:nvSpPr>
        <p:spPr>
          <a:xfrm>
            <a:off x="3814465" y="4110038"/>
            <a:ext cx="3710880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Tables &amp; Figures</a:t>
            </a:r>
            <a:endParaRPr lang="en-US" sz="1200" dirty="0"/>
          </a:p>
        </p:txBody>
      </p:sp>
      <p:sp>
        <p:nvSpPr>
          <p:cNvPr id="23" name="Text 9"/>
          <p:cNvSpPr/>
          <p:nvPr/>
        </p:nvSpPr>
        <p:spPr>
          <a:xfrm>
            <a:off x="7906345" y="4110038"/>
            <a:ext cx="3333155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Direct Quotes</a:t>
            </a:r>
            <a:endParaRPr lang="en-US" sz="1200" dirty="0"/>
          </a:p>
        </p:txBody>
      </p:sp>
      <p:sp>
        <p:nvSpPr>
          <p:cNvPr id="24" name="Text 10"/>
          <p:cNvSpPr/>
          <p:nvPr/>
        </p:nvSpPr>
        <p:spPr>
          <a:xfrm>
            <a:off x="952500" y="4910138"/>
            <a:ext cx="7315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Goal</a:t>
            </a:r>
            <a:endParaRPr lang="en-US" sz="1200" dirty="0"/>
          </a:p>
        </p:txBody>
      </p:sp>
      <p:sp>
        <p:nvSpPr>
          <p:cNvPr id="25" name="Text 11"/>
          <p:cNvSpPr/>
          <p:nvPr/>
        </p:nvSpPr>
        <p:spPr>
          <a:xfrm>
            <a:off x="3814465" y="4719638"/>
            <a:ext cx="3710880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Test Hypotheses</a:t>
            </a:r>
            <a:endParaRPr lang="en-US" sz="1200" dirty="0"/>
          </a:p>
        </p:txBody>
      </p:sp>
      <p:sp>
        <p:nvSpPr>
          <p:cNvPr id="26" name="Text 12"/>
          <p:cNvSpPr/>
          <p:nvPr/>
        </p:nvSpPr>
        <p:spPr>
          <a:xfrm>
            <a:off x="7906345" y="4719638"/>
            <a:ext cx="3333155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Explore Meanings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1666875"/>
            <a:ext cx="5238750" cy="481012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05125" y="4783336"/>
            <a:ext cx="571500" cy="571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1750" y="1666875"/>
            <a:ext cx="5238750" cy="481012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15375" y="4783336"/>
            <a:ext cx="571500" cy="571500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571500" y="762000"/>
            <a:ext cx="1347216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5. Discussion Insights</a:t>
            </a:r>
            <a:endParaRPr lang="en-US" sz="3900" dirty="0"/>
          </a:p>
        </p:txBody>
      </p:sp>
      <p:sp>
        <p:nvSpPr>
          <p:cNvPr id="9" name="Text 1"/>
          <p:cNvSpPr/>
          <p:nvPr/>
        </p:nvSpPr>
        <p:spPr>
          <a:xfrm>
            <a:off x="-9525" y="2703314"/>
            <a:ext cx="6400800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Interpretation</a:t>
            </a:r>
            <a:endParaRPr lang="en-US" sz="3000" dirty="0"/>
          </a:p>
        </p:txBody>
      </p:sp>
      <p:sp>
        <p:nvSpPr>
          <p:cNvPr id="10" name="Text 2"/>
          <p:cNvSpPr/>
          <p:nvPr/>
        </p:nvSpPr>
        <p:spPr>
          <a:xfrm>
            <a:off x="952500" y="3608189"/>
            <a:ext cx="44767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Explain what the results mean in relation to your research questions.</a:t>
            </a:r>
            <a:endParaRPr lang="en-US" sz="1650" dirty="0"/>
          </a:p>
        </p:txBody>
      </p:sp>
      <p:sp>
        <p:nvSpPr>
          <p:cNvPr id="11" name="Text 3"/>
          <p:cNvSpPr/>
          <p:nvPr/>
        </p:nvSpPr>
        <p:spPr>
          <a:xfrm>
            <a:off x="6257925" y="2703314"/>
            <a:ext cx="5486400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Implications</a:t>
            </a:r>
            <a:endParaRPr lang="en-US" sz="3000" dirty="0"/>
          </a:p>
        </p:txBody>
      </p:sp>
      <p:sp>
        <p:nvSpPr>
          <p:cNvPr id="12" name="Text 4"/>
          <p:cNvSpPr/>
          <p:nvPr/>
        </p:nvSpPr>
        <p:spPr>
          <a:xfrm>
            <a:off x="6762750" y="3608189"/>
            <a:ext cx="44767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Guide real-world application for practitioners and future researchers.</a:t>
            </a:r>
            <a:endParaRPr lang="en-US" sz="16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569071"/>
            <a:ext cx="3492401" cy="3196233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2959596"/>
            <a:ext cx="304800" cy="342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9651" y="2569071"/>
            <a:ext cx="3492550" cy="3196233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35401" y="2959596"/>
            <a:ext cx="257175" cy="342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27950" y="2569071"/>
            <a:ext cx="3492401" cy="3196233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13700" y="2959596"/>
            <a:ext cx="342900" cy="34290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571500" y="762000"/>
            <a:ext cx="1406652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6. Conclusion Synthesis</a:t>
            </a:r>
            <a:endParaRPr lang="en-US" sz="3900" dirty="0"/>
          </a:p>
        </p:txBody>
      </p:sp>
      <p:sp>
        <p:nvSpPr>
          <p:cNvPr id="11" name="Text 1"/>
          <p:cNvSpPr/>
          <p:nvPr/>
        </p:nvSpPr>
        <p:spPr>
          <a:xfrm>
            <a:off x="857250" y="3540621"/>
            <a:ext cx="256032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Summary</a:t>
            </a:r>
            <a:endParaRPr lang="en-US" sz="2400" dirty="0"/>
          </a:p>
        </p:txBody>
      </p:sp>
      <p:sp>
        <p:nvSpPr>
          <p:cNvPr id="12" name="Text 2"/>
          <p:cNvSpPr/>
          <p:nvPr/>
        </p:nvSpPr>
        <p:spPr>
          <a:xfrm>
            <a:off x="857250" y="4331196"/>
            <a:ext cx="2920901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Reiterate the core answer to your research questions concisely.</a:t>
            </a:r>
            <a:endParaRPr lang="en-US" sz="1650" dirty="0"/>
          </a:p>
        </p:txBody>
      </p:sp>
      <p:sp>
        <p:nvSpPr>
          <p:cNvPr id="13" name="Text 3"/>
          <p:cNvSpPr/>
          <p:nvPr/>
        </p:nvSpPr>
        <p:spPr>
          <a:xfrm>
            <a:off x="4635401" y="3540621"/>
            <a:ext cx="438912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Contribution</a:t>
            </a:r>
            <a:endParaRPr lang="en-US" sz="2400" dirty="0"/>
          </a:p>
        </p:txBody>
      </p:sp>
      <p:sp>
        <p:nvSpPr>
          <p:cNvPr id="14" name="Text 4"/>
          <p:cNvSpPr/>
          <p:nvPr/>
        </p:nvSpPr>
        <p:spPr>
          <a:xfrm>
            <a:off x="4635401" y="4331196"/>
            <a:ext cx="2921050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Highlight the theoretical and practical value added to your field.</a:t>
            </a:r>
            <a:endParaRPr lang="en-US" sz="1650" dirty="0"/>
          </a:p>
        </p:txBody>
      </p:sp>
      <p:sp>
        <p:nvSpPr>
          <p:cNvPr id="15" name="Text 5"/>
          <p:cNvSpPr/>
          <p:nvPr/>
        </p:nvSpPr>
        <p:spPr>
          <a:xfrm>
            <a:off x="8413700" y="3540621"/>
            <a:ext cx="365760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Reflection</a:t>
            </a:r>
            <a:endParaRPr lang="en-US" sz="2400" dirty="0"/>
          </a:p>
        </p:txBody>
      </p:sp>
      <p:sp>
        <p:nvSpPr>
          <p:cNvPr id="16" name="Text 6"/>
          <p:cNvSpPr/>
          <p:nvPr/>
        </p:nvSpPr>
        <p:spPr>
          <a:xfrm>
            <a:off x="8413700" y="4331196"/>
            <a:ext cx="2920901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Share personal insights gained during the research journey.</a:t>
            </a:r>
            <a:endParaRPr lang="en-US" sz="16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-1107440" y="3093839"/>
            <a:ext cx="14584680" cy="33516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Avoid Plagiarism • Align Paradigms • Form Strong Questions</a:t>
            </a:r>
            <a:endParaRPr lang="en-US" sz="16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61657BD-3333-446A-A16A-CBDC77C8E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CAFF06-4D3A-42A5-8614-B1FA47EA0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6" cy="5571066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0F2D5B-98F3-212C-FB03-399C63157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196" y="804333"/>
            <a:ext cx="5065604" cy="5249331"/>
          </a:xfrm>
          <a:prstGeom prst="rect">
            <a:avLst/>
          </a:prstGeom>
        </p:spPr>
      </p:pic>
      <p:sp>
        <p:nvSpPr>
          <p:cNvPr id="3" name="AutoShape 4">
            <a:extLst>
              <a:ext uri="{FF2B5EF4-FFF2-40B4-BE49-F238E27FC236}">
                <a16:creationId xmlns:a16="http://schemas.microsoft.com/office/drawing/2014/main" id="{D47026B7-2E54-641B-6379-369ACD48683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3276599"/>
            <a:ext cx="2158181" cy="2158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991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4C0BC6-B04D-4459-B721-9C030C392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2F024E-D853-479C-B5A9-08293A2D7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1BA1AE-8045-B91C-37A3-9CB0710929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048" y="643467"/>
            <a:ext cx="565590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647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4C0BC6-B04D-4459-B721-9C030C3927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F64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2F024E-D853-479C-B5A9-08293A2D7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08B3B5-9342-20C9-2E87-30C40D52C6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874" y="643467"/>
            <a:ext cx="380225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805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325</Words>
  <Application>Microsoft Office PowerPoint</Application>
  <PresentationFormat>Widescreen</PresentationFormat>
  <Paragraphs>71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Comfortaa</vt:lpstr>
      <vt:lpstr>Noto Sans SC</vt:lpstr>
      <vt:lpstr>Arial</vt:lpstr>
      <vt:lpstr>MT Extra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Jaliya De Silva</cp:lastModifiedBy>
  <cp:revision>2</cp:revision>
  <dcterms:created xsi:type="dcterms:W3CDTF">2026-03-01T18:08:26Z</dcterms:created>
  <dcterms:modified xsi:type="dcterms:W3CDTF">2026-03-01T18:43:06Z</dcterms:modified>
</cp:coreProperties>
</file>