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256" r:id="rId5"/>
    <p:sldId id="366" r:id="rId6"/>
    <p:sldId id="356" r:id="rId7"/>
    <p:sldId id="367" r:id="rId8"/>
    <p:sldId id="270" r:id="rId9"/>
    <p:sldId id="340" r:id="rId10"/>
    <p:sldId id="341" r:id="rId11"/>
    <p:sldId id="369" r:id="rId12"/>
    <p:sldId id="290" r:id="rId13"/>
    <p:sldId id="370" r:id="rId14"/>
    <p:sldId id="362" r:id="rId15"/>
    <p:sldId id="313" r:id="rId16"/>
    <p:sldId id="275" r:id="rId17"/>
    <p:sldId id="334" r:id="rId18"/>
    <p:sldId id="359" r:id="rId19"/>
    <p:sldId id="322" r:id="rId20"/>
    <p:sldId id="360" r:id="rId21"/>
    <p:sldId id="274" r:id="rId22"/>
    <p:sldId id="355" r:id="rId23"/>
    <p:sldId id="363" r:id="rId24"/>
    <p:sldId id="364" r:id="rId25"/>
    <p:sldId id="372" r:id="rId26"/>
    <p:sldId id="371" r:id="rId27"/>
    <p:sldId id="281" r:id="rId28"/>
    <p:sldId id="276" r:id="rId29"/>
    <p:sldId id="361" r:id="rId30"/>
    <p:sldId id="280" r:id="rId31"/>
    <p:sldId id="286" r:id="rId32"/>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EFD9"/>
    <a:srgbClr val="6699FF"/>
    <a:srgbClr val="D3CFDD"/>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93" autoAdjust="0"/>
    <p:restoredTop sz="74936" autoAdjust="0"/>
  </p:normalViewPr>
  <p:slideViewPr>
    <p:cSldViewPr snapToGrid="0" showGuides="1">
      <p:cViewPr varScale="1">
        <p:scale>
          <a:sx n="75" d="100"/>
          <a:sy n="75" d="100"/>
        </p:scale>
        <p:origin x="1488" y="294"/>
      </p:cViewPr>
      <p:guideLst>
        <p:guide orient="horz" pos="2183"/>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tags" Target="tags/tag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60DBF798-C916-4E2B-A4F9-5E52F4BA6D4B}"/>
    <pc:docChg chg="custSel delSld modSld sldOrd">
      <pc:chgData name="Julie Thomas" userId="2af13b6d24d29b42" providerId="LiveId" clId="{60DBF798-C916-4E2B-A4F9-5E52F4BA6D4B}" dt="2025-03-06T17:18:48.306" v="69" actId="20577"/>
      <pc:docMkLst>
        <pc:docMk/>
      </pc:docMkLst>
      <pc:sldChg chg="modSp mod">
        <pc:chgData name="Julie Thomas" userId="2af13b6d24d29b42" providerId="LiveId" clId="{60DBF798-C916-4E2B-A4F9-5E52F4BA6D4B}" dt="2025-03-06T17:18:48.306" v="69" actId="20577"/>
        <pc:sldMkLst>
          <pc:docMk/>
          <pc:sldMk cId="3018337656" sldId="256"/>
        </pc:sldMkLst>
        <pc:spChg chg="mod">
          <ac:chgData name="Julie Thomas" userId="2af13b6d24d29b42" providerId="LiveId" clId="{60DBF798-C916-4E2B-A4F9-5E52F4BA6D4B}" dt="2025-03-06T17:18:48.306" v="69" actId="20577"/>
          <ac:spMkLst>
            <pc:docMk/>
            <pc:sldMk cId="3018337656" sldId="256"/>
            <ac:spMk id="3" creationId="{00000000-0000-0000-0000-000000000000}"/>
          </ac:spMkLst>
        </pc:spChg>
      </pc:sldChg>
      <pc:sldChg chg="del">
        <pc:chgData name="Julie Thomas" userId="2af13b6d24d29b42" providerId="LiveId" clId="{60DBF798-C916-4E2B-A4F9-5E52F4BA6D4B}" dt="2025-03-06T17:15:21.976" v="4" actId="2696"/>
        <pc:sldMkLst>
          <pc:docMk/>
          <pc:sldMk cId="3648412188" sldId="261"/>
        </pc:sldMkLst>
      </pc:sldChg>
      <pc:sldChg chg="del">
        <pc:chgData name="Julie Thomas" userId="2af13b6d24d29b42" providerId="LiveId" clId="{60DBF798-C916-4E2B-A4F9-5E52F4BA6D4B}" dt="2025-03-06T17:15:38.683" v="5" actId="2696"/>
        <pc:sldMkLst>
          <pc:docMk/>
          <pc:sldMk cId="2140439248" sldId="264"/>
        </pc:sldMkLst>
      </pc:sldChg>
      <pc:sldChg chg="del">
        <pc:chgData name="Julie Thomas" userId="2af13b6d24d29b42" providerId="LiveId" clId="{60DBF798-C916-4E2B-A4F9-5E52F4BA6D4B}" dt="2025-03-06T17:15:38.683" v="5" actId="2696"/>
        <pc:sldMkLst>
          <pc:docMk/>
          <pc:sldMk cId="328230629" sldId="265"/>
        </pc:sldMkLst>
      </pc:sldChg>
      <pc:sldChg chg="del">
        <pc:chgData name="Julie Thomas" userId="2af13b6d24d29b42" providerId="LiveId" clId="{60DBF798-C916-4E2B-A4F9-5E52F4BA6D4B}" dt="2025-03-06T17:15:38.683" v="5" actId="2696"/>
        <pc:sldMkLst>
          <pc:docMk/>
          <pc:sldMk cId="71985679" sldId="266"/>
        </pc:sldMkLst>
      </pc:sldChg>
      <pc:sldChg chg="del">
        <pc:chgData name="Julie Thomas" userId="2af13b6d24d29b42" providerId="LiveId" clId="{60DBF798-C916-4E2B-A4F9-5E52F4BA6D4B}" dt="2025-03-06T17:15:38.683" v="5" actId="2696"/>
        <pc:sldMkLst>
          <pc:docMk/>
          <pc:sldMk cId="3363244362" sldId="268"/>
        </pc:sldMkLst>
      </pc:sldChg>
      <pc:sldChg chg="del">
        <pc:chgData name="Julie Thomas" userId="2af13b6d24d29b42" providerId="LiveId" clId="{60DBF798-C916-4E2B-A4F9-5E52F4BA6D4B}" dt="2025-03-06T17:17:44.688" v="10" actId="2696"/>
        <pc:sldMkLst>
          <pc:docMk/>
          <pc:sldMk cId="295649460" sldId="273"/>
        </pc:sldMkLst>
      </pc:sldChg>
      <pc:sldChg chg="del">
        <pc:chgData name="Julie Thomas" userId="2af13b6d24d29b42" providerId="LiveId" clId="{60DBF798-C916-4E2B-A4F9-5E52F4BA6D4B}" dt="2025-03-06T17:17:49.168" v="11" actId="2696"/>
        <pc:sldMkLst>
          <pc:docMk/>
          <pc:sldMk cId="3866921453" sldId="283"/>
        </pc:sldMkLst>
      </pc:sldChg>
      <pc:sldChg chg="del">
        <pc:chgData name="Julie Thomas" userId="2af13b6d24d29b42" providerId="LiveId" clId="{60DBF798-C916-4E2B-A4F9-5E52F4BA6D4B}" dt="2025-03-06T17:17:54.532" v="12" actId="2696"/>
        <pc:sldMkLst>
          <pc:docMk/>
          <pc:sldMk cId="2963973090" sldId="285"/>
        </pc:sldMkLst>
      </pc:sldChg>
      <pc:sldChg chg="modSp mod">
        <pc:chgData name="Julie Thomas" userId="2af13b6d24d29b42" providerId="LiveId" clId="{60DBF798-C916-4E2B-A4F9-5E52F4BA6D4B}" dt="2025-03-06T17:14:31.193" v="1" actId="6549"/>
        <pc:sldMkLst>
          <pc:docMk/>
          <pc:sldMk cId="958502687" sldId="286"/>
        </pc:sldMkLst>
        <pc:spChg chg="mod">
          <ac:chgData name="Julie Thomas" userId="2af13b6d24d29b42" providerId="LiveId" clId="{60DBF798-C916-4E2B-A4F9-5E52F4BA6D4B}" dt="2025-03-06T17:14:31.193" v="1" actId="6549"/>
          <ac:spMkLst>
            <pc:docMk/>
            <pc:sldMk cId="958502687" sldId="286"/>
            <ac:spMk id="4" creationId="{134578A5-024E-4685-8863-6C722C43D67B}"/>
          </ac:spMkLst>
        </pc:spChg>
      </pc:sldChg>
      <pc:sldChg chg="del">
        <pc:chgData name="Julie Thomas" userId="2af13b6d24d29b42" providerId="LiveId" clId="{60DBF798-C916-4E2B-A4F9-5E52F4BA6D4B}" dt="2025-03-06T17:17:18.193" v="9" actId="2696"/>
        <pc:sldMkLst>
          <pc:docMk/>
          <pc:sldMk cId="2319437447" sldId="336"/>
        </pc:sldMkLst>
      </pc:sldChg>
      <pc:sldChg chg="del">
        <pc:chgData name="Julie Thomas" userId="2af13b6d24d29b42" providerId="LiveId" clId="{60DBF798-C916-4E2B-A4F9-5E52F4BA6D4B}" dt="2025-03-06T17:16:13.261" v="6" actId="2696"/>
        <pc:sldMkLst>
          <pc:docMk/>
          <pc:sldMk cId="1748497189" sldId="339"/>
        </pc:sldMkLst>
      </pc:sldChg>
      <pc:sldChg chg="del">
        <pc:chgData name="Julie Thomas" userId="2af13b6d24d29b42" providerId="LiveId" clId="{60DBF798-C916-4E2B-A4F9-5E52F4BA6D4B}" dt="2025-03-06T17:16:13.261" v="6" actId="2696"/>
        <pc:sldMkLst>
          <pc:docMk/>
          <pc:sldMk cId="3462620407" sldId="368"/>
        </pc:sldMkLst>
      </pc:sldChg>
      <pc:sldChg chg="ord">
        <pc:chgData name="Julie Thomas" userId="2af13b6d24d29b42" providerId="LiveId" clId="{60DBF798-C916-4E2B-A4F9-5E52F4BA6D4B}" dt="2025-03-06T17:16:39.760" v="8"/>
        <pc:sldMkLst>
          <pc:docMk/>
          <pc:sldMk cId="1000716135" sldId="369"/>
        </pc:sldMkLst>
      </pc:sldChg>
      <pc:sldChg chg="del">
        <pc:chgData name="Julie Thomas" userId="2af13b6d24d29b42" providerId="LiveId" clId="{60DBF798-C916-4E2B-A4F9-5E52F4BA6D4B}" dt="2025-03-06T17:14:17.318" v="0" actId="2696"/>
        <pc:sldMkLst>
          <pc:docMk/>
          <pc:sldMk cId="1284084437" sldId="3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71726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i="0" dirty="0">
                <a:solidFill>
                  <a:srgbClr val="333333"/>
                </a:solidFill>
                <a:effectLst/>
                <a:latin typeface="avenir-regular-class"/>
              </a:rPr>
              <a:t>Harvard uses in-text citations in an author-date format. The order of the form in which the information about the sources that you reference is presented in the reference list at the end of your work. </a:t>
            </a:r>
          </a:p>
          <a:p>
            <a:pPr marL="228600" indent="-228600">
              <a:buAutoNum type="arabicPeriod"/>
            </a:pPr>
            <a:r>
              <a:rPr lang="en-GB" b="0" i="0" dirty="0">
                <a:solidFill>
                  <a:srgbClr val="333333"/>
                </a:solidFill>
                <a:effectLst/>
                <a:latin typeface="avenir-regular-class"/>
              </a:rPr>
              <a:t>In order to reference a source you will need particular pieces of information about it., and this will depending on the TYPE of source you have (next slides)</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6</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8</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you regularly reference particular types, and become familiar with how to reference these, there are other you might need to check out how to do. However, there are some general rules for how you piece the information about a source together and the principle stays fairy consistent across different types. So what do I need to know? You will find that Harvard generally follows a consistent approach to presenting information, and there are some key elements about any source that you will need to include. </a:t>
            </a:r>
          </a:p>
          <a:p>
            <a:r>
              <a:rPr lang="en-GB" dirty="0"/>
              <a:t>First: Who – this is the author’s, artist’s or creator’s surname follower by the initials.</a:t>
            </a:r>
          </a:p>
          <a:p>
            <a:r>
              <a:rPr lang="en-GB" dirty="0"/>
              <a:t>Next: When – when it was published, and this is the year.</a:t>
            </a:r>
          </a:p>
          <a:p>
            <a:r>
              <a:rPr lang="en-GB" dirty="0"/>
              <a:t>Then: What – is it called? This is the title of the source itself, such as the book or  article title or the name of TED-talk. </a:t>
            </a:r>
          </a:p>
          <a:p>
            <a:r>
              <a:rPr lang="en-GB" dirty="0"/>
              <a:t>From then on, it is information about: Where – this is where it was produced, or published and where it can be found. This will also include the broader information specific to the medium and whether it is located within, or part of, a large work.</a:t>
            </a:r>
          </a:p>
          <a:p>
            <a:r>
              <a:rPr lang="en-GB" dirty="0"/>
              <a:t>Well, what does this look like in practice?</a:t>
            </a:r>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201501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493859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journal article can be accessed in hard copy, if that is the case, you can leave the ‘where’ part, finished the reference with the pagination. However, it is a good practice to add the </a:t>
            </a:r>
            <a:r>
              <a:rPr lang="en-GB" dirty="0" err="1"/>
              <a:t>doi</a:t>
            </a:r>
            <a:r>
              <a:rPr lang="en-GB" dirty="0"/>
              <a:t> if you can find one. </a:t>
            </a: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03647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URL / Full Name</a:t>
            </a:r>
          </a:p>
          <a:p>
            <a:r>
              <a:rPr lang="en-GB" dirty="0"/>
              <a:t>Uniform resource locator</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507587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‘no date’</a:t>
            </a: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241575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393255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fulldisplay?docid=cdi_pubmedcentral_primary_oai_pubmedcentral_nih_gov_7577692&amp;context=PC&amp;vid=44WHELF_UWTSD:44WHELF_UWTSD_VU1&amp;lang=en&amp;search_scope=Search_ELEC&amp;adaptor=Primo%20Central&amp;tab=Everything&amp;query=any%2Ccontains%2CManaging%20organizational%20ethics%3A%20How%20ethics%20becomes%20pervasive%20within%20organizations&amp;offset=0</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40667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page information if accessed via a print copy. </a:t>
            </a: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836331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933605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1839990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 no space between initials</a:t>
            </a: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4796797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7.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moodle.uwtsd.ac.uk/mod/page/view.php?id=475604"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hyperlink" Target="https://theconversation.com/this-man-was-fired-by-a-computer-real-ai-could-have-saved-him-99059"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hyperlink" Target="https://librarysearch.uwtsd.ac.uk/discovery/search?query=any,contains,Managing%20organizational%20ethics:%20How%20ethics%20becomes%20pervasive%20within%20organizations&amp;tab=Everything&amp;search_scope=Search_ELEC&amp;vid=44WHELF_UWTSD:44WHELF_UWTSD_VU1&amp;lang=en&amp;offset=0"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hyperlink" Target="https://www.hrmagazine.co.uk/content/features/rob-briner-spend-longer-on-evidence-based-decision-making"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cipd.org/uk/knowledge/podcasts/hr-people-pod/" TargetMode="External"/><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8" Type="http://schemas.openxmlformats.org/officeDocument/2006/relationships/hyperlink" Target="https://intranet.uwtsd.ac.uk/media/279/download?attachment" TargetMode="External"/><Relationship Id="rId3" Type="http://schemas.openxmlformats.org/officeDocument/2006/relationships/image" Target="../media/image25.jpeg"/><Relationship Id="rId7"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image" Target="../media/image26.jpeg"/><Relationship Id="rId4" Type="http://schemas.openxmlformats.org/officeDocument/2006/relationships/hyperlink" Target="https://www-citethemrightonline-com.ezproxy.uwtsd.ac.uk/"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11.xml"/><Relationship Id="rId4" Type="http://schemas.openxmlformats.org/officeDocument/2006/relationships/hyperlink" Target="mailto:info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a:t>(Extract from Library Services Presentation 2024). </a:t>
            </a:r>
          </a:p>
        </p:txBody>
      </p:sp>
      <p:sp>
        <p:nvSpPr>
          <p:cNvPr id="4" name="Title 3"/>
          <p:cNvSpPr>
            <a:spLocks noGrp="1"/>
          </p:cNvSpPr>
          <p:nvPr>
            <p:ph type="title"/>
          </p:nvPr>
        </p:nvSpPr>
        <p:spPr>
          <a:xfrm>
            <a:off x="6127925" y="1520891"/>
            <a:ext cx="5937249" cy="2225400"/>
          </a:xfrm>
        </p:spPr>
        <p:txBody>
          <a:bodyPr/>
          <a:lstStyle/>
          <a:p>
            <a:r>
              <a:rPr lang="en-GB" dirty="0"/>
              <a:t>Harvard Referencing: </a:t>
            </a:r>
            <a:r>
              <a:rPr lang="en-GB" sz="3600" dirty="0"/>
              <a:t>the basics</a:t>
            </a:r>
          </a:p>
        </p:txBody>
      </p:sp>
      <p:pic>
        <p:nvPicPr>
          <p:cNvPr id="10" name="Picture Placeholder 9" descr="A stack of books on a table&#10;&#10;Description automatically generated">
            <a:extLst>
              <a:ext uri="{FF2B5EF4-FFF2-40B4-BE49-F238E27FC236}">
                <a16:creationId xmlns:a16="http://schemas.microsoft.com/office/drawing/2014/main" id="{CCDDDECB-4167-B8F9-8E13-09FAD7AEEB3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221" r="18221"/>
          <a:stretch>
            <a:fillRect/>
          </a:stretch>
        </p:blipFill>
        <p:spPr/>
      </p:pic>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65732" y="86030"/>
            <a:ext cx="10795518" cy="1003916"/>
          </a:xfrm>
        </p:spPr>
        <p:txBody>
          <a:bodyPr/>
          <a:lstStyle/>
          <a:p>
            <a:r>
              <a:rPr lang="en-GB" dirty="0"/>
              <a:t>Background</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p:txBody>
          <a:bodyPr/>
          <a:lstStyle/>
          <a:p>
            <a:pPr marL="0" indent="0">
              <a:buNone/>
            </a:pPr>
            <a:r>
              <a:rPr lang="en-GB">
                <a:latin typeface="Calibri" panose="020F0502020204030204" pitchFamily="34" charset="0"/>
                <a:cs typeface="Calibri" panose="020F0502020204030204" pitchFamily="34" charset="0"/>
              </a:rPr>
              <a:t>You should already have a basic understanding of referencing and its importance if you have completed the following </a:t>
            </a:r>
            <a:r>
              <a:rPr lang="en-GB">
                <a:latin typeface="Calibri" panose="020F0502020204030204" pitchFamily="34" charset="0"/>
                <a:cs typeface="Calibri" panose="020F0502020204030204" pitchFamily="34" charset="0"/>
                <a:hlinkClick r:id="rId2"/>
              </a:rPr>
              <a:t>Library Infoskills </a:t>
            </a:r>
            <a:r>
              <a:rPr lang="en-GB">
                <a:latin typeface="Calibri" panose="020F0502020204030204" pitchFamily="34" charset="0"/>
                <a:cs typeface="Calibri" panose="020F0502020204030204" pitchFamily="34" charset="0"/>
              </a:rPr>
              <a:t>Units:</a:t>
            </a: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3"/>
              </a:rPr>
              <a:t>Academic Integrity &amp; Plagiarism</a:t>
            </a:r>
            <a:r>
              <a:rPr lang="en-GB">
                <a:latin typeface="Calibri" panose="020F0502020204030204" pitchFamily="34" charset="0"/>
                <a:cs typeface="Calibri" panose="020F0502020204030204" pitchFamily="34" charset="0"/>
              </a:rPr>
              <a:t>.</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4"/>
              </a:rPr>
              <a:t>Referencing: The Basics</a:t>
            </a:r>
            <a:endParaRPr lang="en-GB">
              <a:latin typeface="Calibri" panose="020F0502020204030204" pitchFamily="34" charset="0"/>
              <a:cs typeface="Calibri" panose="020F0502020204030204" pitchFamily="34" charset="0"/>
            </a:endParaRPr>
          </a:p>
          <a:p>
            <a:pPr marL="0" indent="0">
              <a:buNone/>
            </a:pPr>
            <a:endParaRPr lang="en-GB"/>
          </a:p>
          <a:p>
            <a:pPr marL="0" indent="0">
              <a:buNone/>
            </a:pPr>
            <a:r>
              <a:rPr lang="en-GB">
                <a:latin typeface="Calibri" panose="020F0502020204030204" pitchFamily="34" charset="0"/>
                <a:cs typeface="Calibri" panose="020F0502020204030204" pitchFamily="34" charset="0"/>
              </a:rPr>
              <a:t>It is strongly advised you complete both these units if you have not done so already. These will help you develop the academic skills required in identifying sources and referencing correctly.</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464977" y="1602766"/>
            <a:ext cx="6823535" cy="4512979"/>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4"/>
              </a:rPr>
              <a:t>Creative Commons Attribution 4.0 International License</a:t>
            </a:r>
            <a:r>
              <a:rPr lang="en-GB" sz="1400" dirty="0">
                <a:ea typeface="+mn-lt"/>
                <a:cs typeface="+mn-lt"/>
              </a:rPr>
              <a:t>. Attribution: </a:t>
            </a:r>
            <a:r>
              <a:rPr lang="en-GB" sz="1400" dirty="0">
                <a:ea typeface="+mn-lt"/>
                <a:cs typeface="+mn-lt"/>
                <a:hlinkClick r:id="rId5"/>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464977" y="1224388"/>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756685" y="1207087"/>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0" y="437646"/>
            <a:ext cx="93649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2 parts to Harvard Referencing:</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Arial"/>
                <a:ea typeface="+mn-lt"/>
                <a:cs typeface="+mn-lt"/>
              </a:rPr>
              <a:t>Used to let your reader know when you have used the ideas or words of another. </a:t>
            </a:r>
            <a:endParaRPr lang="en-US" dirty="0"/>
          </a:p>
          <a:p>
            <a:pPr>
              <a:spcBef>
                <a:spcPts val="1200"/>
              </a:spcBef>
              <a:buFont typeface="Arial" panose="020B0604020202020204" pitchFamily="34" charset="0"/>
              <a:buChar char="•"/>
            </a:pPr>
            <a:r>
              <a:rPr lang="en-US" sz="2200" dirty="0">
                <a:latin typeface="Arial"/>
                <a:ea typeface="+mn-lt"/>
                <a:cs typeface="+mn-lt"/>
              </a:rPr>
              <a:t>Allows you to acknowledge and discuss their work in your text, by quoting, paraphrasing, or summarizing.</a:t>
            </a:r>
          </a:p>
          <a:p>
            <a:pPr>
              <a:spcBef>
                <a:spcPts val="1200"/>
              </a:spcBef>
              <a:buFont typeface="Arial" panose="020B0604020202020204" pitchFamily="34" charset="0"/>
              <a:buChar char="•"/>
            </a:pPr>
            <a:r>
              <a:rPr lang="en-US" sz="2200" dirty="0">
                <a:latin typeface="Arial"/>
                <a:ea typeface="+mn-lt"/>
                <a:cs typeface="+mn-lt"/>
              </a:rPr>
              <a:t>Forms part of your word count therefore, is brief. </a:t>
            </a:r>
            <a:endParaRPr lang="en-US" sz="2200" dirty="0">
              <a:solidFill>
                <a:srgbClr val="D1428D"/>
              </a:solidFill>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It contains the following information </a:t>
            </a:r>
            <a:r>
              <a:rPr lang="en-US" sz="2200" b="1" dirty="0">
                <a:latin typeface="Arial"/>
                <a:ea typeface="+mn-lt"/>
                <a:cs typeface="+mn-lt"/>
              </a:rPr>
              <a:t>only:</a:t>
            </a:r>
            <a:endParaRPr lang="en-US" sz="2200" dirty="0">
              <a:latin typeface="Arial"/>
              <a:ea typeface="+mn-lt"/>
              <a:cs typeface="+mn-lt"/>
            </a:endParaRPr>
          </a:p>
          <a:p>
            <a:pPr marL="0" indent="0">
              <a:spcBef>
                <a:spcPts val="1200"/>
              </a:spcBef>
              <a:buNone/>
            </a:pPr>
            <a:endParaRPr lang="en-US" sz="2200" b="1" dirty="0">
              <a:solidFill>
                <a:srgbClr val="000000"/>
              </a:solidFill>
              <a:latin typeface="Arial"/>
              <a:ea typeface="+mn-lt"/>
              <a:cs typeface="+mn-lt"/>
            </a:endParaRP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Author</a:t>
            </a:r>
            <a:r>
              <a:rPr lang="en-US" sz="2200" dirty="0">
                <a:solidFill>
                  <a:schemeClr val="accent2"/>
                </a:solidFill>
                <a:latin typeface="Arial"/>
                <a:ea typeface="+mn-lt"/>
                <a:cs typeface="+mn-lt"/>
              </a:rPr>
              <a:t> </a:t>
            </a:r>
            <a:r>
              <a:rPr lang="en-US" sz="2200" dirty="0">
                <a:latin typeface="Arial"/>
                <a:ea typeface="+mn-lt"/>
                <a:cs typeface="+mn-lt"/>
              </a:rPr>
              <a:t>/ editor’s surname.</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Year</a:t>
            </a:r>
            <a:r>
              <a:rPr lang="en-US" sz="2200" b="1" dirty="0">
                <a:latin typeface="Arial"/>
                <a:ea typeface="+mn-lt"/>
                <a:cs typeface="+mn-lt"/>
              </a:rPr>
              <a:t> </a:t>
            </a:r>
            <a:r>
              <a:rPr lang="en-US" sz="2200" dirty="0">
                <a:latin typeface="Arial"/>
                <a:ea typeface="+mn-lt"/>
                <a:cs typeface="+mn-lt"/>
              </a:rPr>
              <a:t>of publication.</a:t>
            </a:r>
          </a:p>
          <a:p>
            <a:pPr lvl="1">
              <a:spcBef>
                <a:spcPts val="1200"/>
              </a:spcBef>
              <a:buFont typeface="Arial" panose="020B0604020202020204" pitchFamily="34" charset="0"/>
              <a:buChar char="•"/>
            </a:pPr>
            <a:r>
              <a:rPr lang="en-US" sz="2200" b="1" dirty="0">
                <a:solidFill>
                  <a:schemeClr val="accent2"/>
                </a:solidFill>
                <a:latin typeface="Arial"/>
                <a:ea typeface="+mn-lt"/>
                <a:cs typeface="+mn-lt"/>
              </a:rPr>
              <a:t>Page numbers</a:t>
            </a:r>
            <a:r>
              <a:rPr lang="en-US" sz="22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dirty="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The sentence is focusing on the idea, rather than who wrote it.</a:t>
            </a:r>
            <a:endParaRPr lang="en-US" sz="2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Easy to integrate into your writing and </a:t>
            </a:r>
            <a:r>
              <a:rPr lang="en-US" sz="2800" dirty="0" err="1">
                <a:latin typeface="Calibri"/>
                <a:ea typeface="+mn-lt"/>
                <a:cs typeface="Calibri"/>
              </a:rPr>
              <a:t>synthesise</a:t>
            </a:r>
            <a:r>
              <a:rPr lang="en-US" sz="2800" dirty="0">
                <a:latin typeface="Calibri"/>
                <a:ea typeface="+mn-lt"/>
                <a:cs typeface="Calibri"/>
              </a:rPr>
              <a:t> from multiple sources. </a:t>
            </a:r>
            <a:endParaRPr lang="en-US" dirty="0">
              <a:latin typeface="Calibri"/>
              <a:ea typeface="+mn-lt"/>
              <a:cs typeface="Calibri"/>
            </a:endParaRPr>
          </a:p>
          <a:p>
            <a:pPr marL="0" indent="0">
              <a:spcBef>
                <a:spcPts val="250"/>
              </a:spcBef>
              <a:spcAft>
                <a:spcPts val="250"/>
              </a:spcAft>
              <a:buNone/>
            </a:pPr>
            <a:endParaRPr lang="en-US" b="1" dirty="0">
              <a:latin typeface="Calibri"/>
              <a:ea typeface="+mn-lt"/>
              <a:cs typeface="Calibri"/>
            </a:endParaRPr>
          </a:p>
          <a:p>
            <a:pPr marL="0" indent="0">
              <a:spcBef>
                <a:spcPts val="250"/>
              </a:spcBef>
              <a:spcAft>
                <a:spcPts val="250"/>
              </a:spcAft>
              <a:buNone/>
            </a:pPr>
            <a:r>
              <a:rPr lang="en-US" sz="2800" b="1" dirty="0">
                <a:latin typeface="Calibri"/>
                <a:ea typeface="+mn-lt"/>
                <a:cs typeface="Calibri"/>
              </a:rPr>
              <a:t>Example: </a:t>
            </a:r>
            <a:r>
              <a:rPr lang="en-US" sz="2800" b="1" dirty="0">
                <a:solidFill>
                  <a:schemeClr val="accent2"/>
                </a:solidFill>
                <a:latin typeface="Calibri"/>
                <a:ea typeface="+mn-lt"/>
                <a:cs typeface="Calibri"/>
              </a:rPr>
              <a:t>(Smith, 2020; Thomas, 2021; Williams, 2024). </a:t>
            </a:r>
            <a:endParaRPr lang="en-US" dirty="0">
              <a:solidFill>
                <a:schemeClr val="accent2"/>
              </a:solidFill>
              <a:ea typeface="Calibri Light"/>
              <a:cs typeface="Calibri Light"/>
            </a:endParaRPr>
          </a:p>
          <a:p>
            <a:pPr marL="457200" lvl="1"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a:latin typeface="Calibri"/>
                <a:ea typeface="+mn-lt"/>
                <a:cs typeface="Calibri"/>
              </a:rPr>
              <a:t>Author’s (</a:t>
            </a:r>
            <a:r>
              <a:rPr lang="en-GB" sz="2400" b="1">
                <a:solidFill>
                  <a:schemeClr val="accent2"/>
                </a:solidFill>
                <a:latin typeface="Calibri"/>
                <a:ea typeface="+mn-lt"/>
                <a:cs typeface="Calibri"/>
              </a:rPr>
              <a:t>Surname</a:t>
            </a:r>
            <a:r>
              <a:rPr lang="en-GB" sz="2400">
                <a:solidFill>
                  <a:schemeClr val="accent2"/>
                </a:solidFill>
                <a:latin typeface="Calibri"/>
                <a:ea typeface="+mn-lt"/>
                <a:cs typeface="Calibri"/>
              </a:rPr>
              <a:t>, </a:t>
            </a:r>
            <a:r>
              <a:rPr lang="en-GB" sz="2400" b="1">
                <a:solidFill>
                  <a:schemeClr val="accent2"/>
                </a:solidFill>
                <a:latin typeface="Calibri"/>
                <a:ea typeface="+mn-lt"/>
                <a:cs typeface="Calibri"/>
              </a:rPr>
              <a:t>year)</a:t>
            </a:r>
            <a:r>
              <a:rPr lang="en-GB" sz="2400">
                <a:solidFill>
                  <a:schemeClr val="accent2"/>
                </a:solidFill>
                <a:latin typeface="Calibri"/>
                <a:ea typeface="+mn-lt"/>
                <a:cs typeface="Calibri"/>
              </a:rPr>
              <a:t> </a:t>
            </a:r>
            <a:r>
              <a:rPr lang="en-GB" sz="2400">
                <a:latin typeface="Calibri"/>
                <a:ea typeface="+mn-lt"/>
                <a:cs typeface="Calibri"/>
              </a:rPr>
              <a:t>in brackets.</a:t>
            </a:r>
            <a:endParaRPr lang="en-GB" sz="240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Calibri"/>
                <a:ea typeface="Calibri"/>
                <a:cs typeface="Calibri"/>
              </a:rPr>
              <a:t>According to </a:t>
            </a:r>
            <a:r>
              <a:rPr lang="en-US" sz="2800" b="1">
                <a:solidFill>
                  <a:schemeClr val="accent2"/>
                </a:solidFill>
                <a:latin typeface="Calibri"/>
                <a:ea typeface="Calibri"/>
                <a:cs typeface="Calibri"/>
              </a:rPr>
              <a:t>Smith (2020),</a:t>
            </a:r>
            <a:r>
              <a:rPr lang="en-US" sz="2800" b="1">
                <a:latin typeface="Calibri"/>
                <a:ea typeface="Calibri"/>
                <a:cs typeface="Calibri"/>
              </a:rPr>
              <a:t> e</a:t>
            </a:r>
            <a:r>
              <a:rPr lang="en-GB" sz="2800" b="1" i="0" err="1">
                <a:solidFill>
                  <a:srgbClr val="111111"/>
                </a:solidFill>
                <a:effectLst/>
                <a:highlight>
                  <a:srgbClr val="F3F3F3"/>
                </a:highlight>
                <a:latin typeface="Calibri" panose="020F0502020204030204" pitchFamily="34" charset="0"/>
                <a:cs typeface="Calibri" panose="020F0502020204030204" pitchFamily="34" charset="0"/>
              </a:rPr>
              <a:t>ffective</a:t>
            </a:r>
            <a:r>
              <a:rPr lang="en-GB" sz="2800" b="1" i="0">
                <a:solidFill>
                  <a:srgbClr val="111111"/>
                </a:solidFill>
                <a:effectLst/>
                <a:highlight>
                  <a:srgbClr val="F3F3F3"/>
                </a:highlight>
                <a:latin typeface="Calibri" panose="020F0502020204030204" pitchFamily="34" charset="0"/>
                <a:cs typeface="Calibri" panose="020F0502020204030204" pitchFamily="34" charset="0"/>
              </a:rPr>
              <a:t> communication is crucial for team success.</a:t>
            </a:r>
            <a:endParaRPr lang="en-US" sz="2800" b="1">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a:latin typeface="Arial"/>
              <a:cs typeface="Arial"/>
            </a:endParaRPr>
          </a:p>
          <a:p>
            <a:pPr>
              <a:spcBef>
                <a:spcPts val="250"/>
              </a:spcBef>
              <a:spcAft>
                <a:spcPts val="250"/>
              </a:spcAft>
              <a:buFont typeface="Arial" panose="020B0604020202020204" pitchFamily="34" charset="0"/>
              <a:buChar char="•"/>
            </a:pPr>
            <a:r>
              <a:rPr lang="en-US" sz="240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a:latin typeface="Calibri"/>
                <a:ea typeface="Calibri"/>
                <a:cs typeface="Calibri"/>
              </a:rPr>
              <a:t>Difficult to </a:t>
            </a:r>
            <a:r>
              <a:rPr lang="en-US" sz="2400" err="1">
                <a:latin typeface="Calibri"/>
                <a:ea typeface="Calibri"/>
                <a:cs typeface="Calibri"/>
              </a:rPr>
              <a:t>synthesise</a:t>
            </a:r>
            <a:r>
              <a:rPr lang="en-US" sz="2400">
                <a:latin typeface="Calibri"/>
                <a:ea typeface="Calibri"/>
                <a:cs typeface="Calibri"/>
              </a:rPr>
              <a:t> multiple opinions and sources.</a:t>
            </a:r>
            <a:endParaRPr lang="en-US"/>
          </a:p>
          <a:p>
            <a:pPr>
              <a:spcBef>
                <a:spcPts val="250"/>
              </a:spcBef>
              <a:spcAft>
                <a:spcPts val="250"/>
              </a:spcAft>
              <a:buFont typeface="Arial" panose="020B0604020202020204" pitchFamily="34" charset="0"/>
              <a:buChar char="•"/>
            </a:pPr>
            <a:r>
              <a:rPr lang="en-US" sz="2400">
                <a:latin typeface="Calibri"/>
                <a:ea typeface="Calibri"/>
                <a:cs typeface="Calibri"/>
              </a:rPr>
              <a:t>Overuse can disrupt flow of your writing.</a:t>
            </a:r>
            <a:endParaRPr lang="en-GB" sz="240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5858731" y="5429633"/>
            <a:ext cx="6089983" cy="646331"/>
          </a:xfrm>
          <a:prstGeom prst="rect">
            <a:avLst/>
          </a:prstGeom>
          <a:noFill/>
          <a:ln w="28575">
            <a:solidFill>
              <a:schemeClr val="accent2"/>
            </a:solidFill>
          </a:ln>
        </p:spPr>
        <p:txBody>
          <a:bodyPr wrap="square" rtlCol="0">
            <a:spAutoFit/>
          </a:bodyPr>
          <a:lstStyle/>
          <a:p>
            <a:r>
              <a:rPr lang="en-GB">
                <a:latin typeface="Calibri" panose="020F0502020204030204" pitchFamily="34" charset="0"/>
                <a:cs typeface="Calibri" panose="020F0502020204030204" pitchFamily="34" charset="0"/>
              </a:rPr>
              <a:t>Lack of quotation marks show your reader, you have paraphrased the ideas of the author cited in the sentence.</a:t>
            </a: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a:ea typeface="Calibri"/>
                <a:cs typeface="Calibri"/>
              </a:rPr>
              <a:t>When writing assignments, the aim should always be to reference reliable sources of information </a:t>
            </a:r>
            <a:r>
              <a:rPr lang="en-US" sz="2800" b="1">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a:t>
            </a:r>
            <a:r>
              <a:rPr lang="en-US" sz="2800" b="1">
                <a:latin typeface="Calibri"/>
                <a:ea typeface="Calibri"/>
                <a:cs typeface="Calibri"/>
              </a:rPr>
              <a:t>when writing assignments, the aim should always be to reference reliable sources of information. </a:t>
            </a:r>
            <a:endParaRPr lang="en-US" sz="2800" b="1">
              <a:solidFill>
                <a:schemeClr val="accent2"/>
              </a:solidFill>
              <a:latin typeface="Calibri"/>
              <a:ea typeface="Calibri"/>
              <a:cs typeface="Calibri"/>
            </a:endParaRPr>
          </a:p>
        </p:txBody>
      </p:sp>
      <p:sp>
        <p:nvSpPr>
          <p:cNvPr id="6" name="TextBox 5">
            <a:extLst>
              <a:ext uri="{FF2B5EF4-FFF2-40B4-BE49-F238E27FC236}">
                <a16:creationId xmlns:a16="http://schemas.microsoft.com/office/drawing/2014/main" id="{A126EF13-FC86-4529-78ED-C04AFDF8BF27}"/>
              </a:ext>
            </a:extLst>
          </p:cNvPr>
          <p:cNvSpPr txBox="1"/>
          <p:nvPr/>
        </p:nvSpPr>
        <p:spPr>
          <a:xfrm>
            <a:off x="4865406" y="5144520"/>
            <a:ext cx="7133397" cy="923330"/>
          </a:xfrm>
          <a:prstGeom prst="rect">
            <a:avLst/>
          </a:prstGeom>
          <a:noFill/>
          <a:ln w="28575">
            <a:solidFill>
              <a:schemeClr val="accent2"/>
            </a:solidFill>
          </a:ln>
        </p:spPr>
        <p:txBody>
          <a:bodyPr wrap="square" lIns="91440" tIns="45720" rIns="91440" bIns="45720" rtlCol="0" anchor="t">
            <a:spAutoFit/>
          </a:bodyPr>
          <a:lstStyle/>
          <a:p>
            <a:r>
              <a:rPr lang="en-GB">
                <a:latin typeface="Calibri"/>
                <a:ea typeface="Calibri"/>
                <a:cs typeface="Calibri"/>
              </a:rPr>
              <a:t>Lack of quotation marks and page numbers indicate to your reader you have paraphrased, not quoted  the ideas of the author cited in the sentence.</a:t>
            </a: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a:latin typeface="Calibri"/>
                <a:ea typeface="Calibri"/>
                <a:cs typeface="Calibri"/>
              </a:rPr>
              <a:t>Quoting is acceptable (if referenced correctly) but </a:t>
            </a:r>
            <a:r>
              <a:rPr lang="en-GB" sz="2400" b="1">
                <a:solidFill>
                  <a:schemeClr val="accent2"/>
                </a:solidFill>
                <a:latin typeface="Calibri"/>
                <a:ea typeface="Calibri"/>
                <a:cs typeface="Calibri"/>
              </a:rPr>
              <a:t>does not show your understanding</a:t>
            </a:r>
            <a:r>
              <a:rPr lang="en-GB" sz="2400">
                <a:latin typeface="Calibri"/>
                <a:ea typeface="Calibri"/>
                <a:cs typeface="Calibri"/>
              </a:rPr>
              <a:t> of what you have read. </a:t>
            </a:r>
          </a:p>
          <a:p>
            <a:pPr marL="0" indent="0">
              <a:buNone/>
            </a:pPr>
            <a:r>
              <a:rPr lang="en-GB" sz="2400">
                <a:latin typeface="Calibri"/>
                <a:ea typeface="Calibri"/>
                <a:cs typeface="Calibri"/>
              </a:rPr>
              <a:t>Wherever possible, you should paraphrase. Whichever you do, you must </a:t>
            </a:r>
            <a:r>
              <a:rPr lang="en-GB" sz="2400" b="1">
                <a:solidFill>
                  <a:schemeClr val="accent2"/>
                </a:solidFill>
                <a:latin typeface="Calibri"/>
                <a:ea typeface="Calibri"/>
                <a:cs typeface="Calibri"/>
              </a:rPr>
              <a:t>give appropriate acknowledgement. </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a:ea typeface="Calibri"/>
                <a:cs typeface="Calibri"/>
              </a:rPr>
              <a:t>If using a short quote</a:t>
            </a:r>
            <a:r>
              <a:rPr lang="en-GB" sz="2400">
                <a:latin typeface="Calibri"/>
                <a:ea typeface="Calibri"/>
                <a:cs typeface="Calibri"/>
              </a:rPr>
              <a:t> (less than 30 words), ensure you:</a:t>
            </a:r>
          </a:p>
          <a:p>
            <a:pPr>
              <a:buFont typeface="Arial" panose="020B0604020202020204" pitchFamily="34" charset="0"/>
              <a:buChar char="•"/>
            </a:pPr>
            <a:r>
              <a:rPr lang="en-GB" sz="240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1F2C-13F5-E19D-9B83-22635DB3B2A0}"/>
              </a:ext>
            </a:extLst>
          </p:cNvPr>
          <p:cNvSpPr>
            <a:spLocks noGrp="1"/>
          </p:cNvSpPr>
          <p:nvPr>
            <p:ph type="title"/>
          </p:nvPr>
        </p:nvSpPr>
        <p:spPr/>
        <p:txBody>
          <a:bodyPr>
            <a:normAutofit fontScale="90000"/>
          </a:bodyPr>
          <a:lstStyle/>
          <a:p>
            <a:r>
              <a:rPr lang="en-GB" dirty="0"/>
              <a:t>What information makes up a reference?</a:t>
            </a:r>
          </a:p>
        </p:txBody>
      </p:sp>
      <p:pic>
        <p:nvPicPr>
          <p:cNvPr id="4" name="Graphic 3" descr="Users with solid fill">
            <a:extLst>
              <a:ext uri="{FF2B5EF4-FFF2-40B4-BE49-F238E27FC236}">
                <a16:creationId xmlns:a16="http://schemas.microsoft.com/office/drawing/2014/main" id="{1FD752D0-B2E5-460E-F328-96417DA609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2338" y="1950720"/>
            <a:ext cx="914400" cy="914400"/>
          </a:xfrm>
          <a:prstGeom prst="rect">
            <a:avLst/>
          </a:prstGeom>
        </p:spPr>
      </p:pic>
      <p:pic>
        <p:nvPicPr>
          <p:cNvPr id="6" name="Graphic 5" descr="Hourglass Finished with solid fill">
            <a:extLst>
              <a:ext uri="{FF2B5EF4-FFF2-40B4-BE49-F238E27FC236}">
                <a16:creationId xmlns:a16="http://schemas.microsoft.com/office/drawing/2014/main" id="{4B4B0F96-D90A-1FF3-5A41-A0DC821829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34436" y="1950720"/>
            <a:ext cx="914400" cy="914400"/>
          </a:xfrm>
          <a:prstGeom prst="rect">
            <a:avLst/>
          </a:prstGeom>
        </p:spPr>
      </p:pic>
      <p:pic>
        <p:nvPicPr>
          <p:cNvPr id="8" name="Graphic 7" descr="Open book with solid fill">
            <a:extLst>
              <a:ext uri="{FF2B5EF4-FFF2-40B4-BE49-F238E27FC236}">
                <a16:creationId xmlns:a16="http://schemas.microsoft.com/office/drawing/2014/main" id="{51EA57B3-3077-DAEC-34A7-2CC4C944894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43655" y="1950720"/>
            <a:ext cx="914400" cy="914400"/>
          </a:xfrm>
          <a:prstGeom prst="rect">
            <a:avLst/>
          </a:prstGeom>
        </p:spPr>
      </p:pic>
      <p:pic>
        <p:nvPicPr>
          <p:cNvPr id="10" name="Graphic 9" descr="Employee badge with solid fill">
            <a:extLst>
              <a:ext uri="{FF2B5EF4-FFF2-40B4-BE49-F238E27FC236}">
                <a16:creationId xmlns:a16="http://schemas.microsoft.com/office/drawing/2014/main" id="{18250F30-C0AE-5A2A-9E1F-0F87C1A7BB7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83655" y="1950720"/>
            <a:ext cx="914400" cy="914400"/>
          </a:xfrm>
          <a:prstGeom prst="rect">
            <a:avLst/>
          </a:prstGeom>
        </p:spPr>
      </p:pic>
      <p:sp>
        <p:nvSpPr>
          <p:cNvPr id="11" name="TextBox 10">
            <a:extLst>
              <a:ext uri="{FF2B5EF4-FFF2-40B4-BE49-F238E27FC236}">
                <a16:creationId xmlns:a16="http://schemas.microsoft.com/office/drawing/2014/main" id="{99932D51-3907-FADC-C5DF-573C13DA6B31}"/>
              </a:ext>
            </a:extLst>
          </p:cNvPr>
          <p:cNvSpPr txBox="1"/>
          <p:nvPr/>
        </p:nvSpPr>
        <p:spPr>
          <a:xfrm>
            <a:off x="698242" y="3343972"/>
            <a:ext cx="1724918" cy="1692771"/>
          </a:xfrm>
          <a:prstGeom prst="rect">
            <a:avLst/>
          </a:prstGeom>
          <a:noFill/>
        </p:spPr>
        <p:txBody>
          <a:bodyPr wrap="square" rtlCol="0">
            <a:spAutoFit/>
          </a:bodyPr>
          <a:lstStyle/>
          <a:p>
            <a:r>
              <a:rPr lang="en-GB" sz="3200" b="1" dirty="0">
                <a:solidFill>
                  <a:srgbClr val="6699FF"/>
                </a:solidFill>
              </a:rPr>
              <a:t>WHO</a:t>
            </a:r>
          </a:p>
          <a:p>
            <a:r>
              <a:rPr lang="en-GB" sz="2400" dirty="0">
                <a:latin typeface="Arial" panose="020B0604020202020204" pitchFamily="34" charset="0"/>
                <a:cs typeface="Arial" panose="020B0604020202020204" pitchFamily="34" charset="0"/>
              </a:rPr>
              <a:t>Produced or created the source.</a:t>
            </a:r>
          </a:p>
        </p:txBody>
      </p:sp>
      <p:sp>
        <p:nvSpPr>
          <p:cNvPr id="12" name="TextBox 11">
            <a:extLst>
              <a:ext uri="{FF2B5EF4-FFF2-40B4-BE49-F238E27FC236}">
                <a16:creationId xmlns:a16="http://schemas.microsoft.com/office/drawing/2014/main" id="{10036179-5618-0672-6E6D-E204276F0970}"/>
              </a:ext>
            </a:extLst>
          </p:cNvPr>
          <p:cNvSpPr txBox="1"/>
          <p:nvPr/>
        </p:nvSpPr>
        <p:spPr>
          <a:xfrm>
            <a:off x="3698415" y="3317241"/>
            <a:ext cx="1844040" cy="2062103"/>
          </a:xfrm>
          <a:prstGeom prst="rect">
            <a:avLst/>
          </a:prstGeom>
          <a:noFill/>
        </p:spPr>
        <p:txBody>
          <a:bodyPr wrap="square" rtlCol="0">
            <a:spAutoFit/>
          </a:bodyPr>
          <a:lstStyle/>
          <a:p>
            <a:r>
              <a:rPr lang="en-GB" sz="3200" b="1" dirty="0">
                <a:solidFill>
                  <a:schemeClr val="accent5">
                    <a:lumMod val="75000"/>
                  </a:schemeClr>
                </a:solidFill>
              </a:rPr>
              <a:t>WHEN</a:t>
            </a:r>
          </a:p>
          <a:p>
            <a:r>
              <a:rPr lang="en-GB" sz="2400" dirty="0">
                <a:latin typeface="Arial" panose="020B0604020202020204" pitchFamily="34" charset="0"/>
                <a:cs typeface="Arial" panose="020B0604020202020204" pitchFamily="34" charset="0"/>
              </a:rPr>
              <a:t>It was published or created (year).</a:t>
            </a:r>
          </a:p>
        </p:txBody>
      </p:sp>
      <p:sp>
        <p:nvSpPr>
          <p:cNvPr id="13" name="TextBox 12">
            <a:extLst>
              <a:ext uri="{FF2B5EF4-FFF2-40B4-BE49-F238E27FC236}">
                <a16:creationId xmlns:a16="http://schemas.microsoft.com/office/drawing/2014/main" id="{4C51021A-5E1C-5956-53A5-7ED8816824D6}"/>
              </a:ext>
            </a:extLst>
          </p:cNvPr>
          <p:cNvSpPr txBox="1"/>
          <p:nvPr/>
        </p:nvSpPr>
        <p:spPr>
          <a:xfrm>
            <a:off x="7063740" y="3317241"/>
            <a:ext cx="1724918" cy="1323439"/>
          </a:xfrm>
          <a:prstGeom prst="rect">
            <a:avLst/>
          </a:prstGeom>
          <a:noFill/>
        </p:spPr>
        <p:txBody>
          <a:bodyPr wrap="square" rtlCol="0">
            <a:spAutoFit/>
          </a:bodyPr>
          <a:lstStyle/>
          <a:p>
            <a:r>
              <a:rPr lang="en-GB" sz="3200" b="1" dirty="0">
                <a:solidFill>
                  <a:schemeClr val="accent6">
                    <a:lumMod val="75000"/>
                  </a:schemeClr>
                </a:solidFill>
              </a:rPr>
              <a:t>WHAT </a:t>
            </a:r>
          </a:p>
          <a:p>
            <a:r>
              <a:rPr lang="en-GB" sz="2400" dirty="0">
                <a:latin typeface="Arial" panose="020B0604020202020204" pitchFamily="34" charset="0"/>
                <a:cs typeface="Arial" panose="020B0604020202020204" pitchFamily="34" charset="0"/>
              </a:rPr>
              <a:t>It is called – the title</a:t>
            </a:r>
          </a:p>
        </p:txBody>
      </p:sp>
      <p:sp>
        <p:nvSpPr>
          <p:cNvPr id="14" name="TextBox 13">
            <a:extLst>
              <a:ext uri="{FF2B5EF4-FFF2-40B4-BE49-F238E27FC236}">
                <a16:creationId xmlns:a16="http://schemas.microsoft.com/office/drawing/2014/main" id="{76076B97-AD07-0C79-54BC-3151230D7C40}"/>
              </a:ext>
            </a:extLst>
          </p:cNvPr>
          <p:cNvSpPr txBox="1"/>
          <p:nvPr/>
        </p:nvSpPr>
        <p:spPr>
          <a:xfrm>
            <a:off x="9759835" y="3317240"/>
            <a:ext cx="1996440" cy="2062103"/>
          </a:xfrm>
          <a:prstGeom prst="rect">
            <a:avLst/>
          </a:prstGeom>
          <a:noFill/>
        </p:spPr>
        <p:txBody>
          <a:bodyPr wrap="square" rtlCol="0">
            <a:spAutoFit/>
          </a:bodyPr>
          <a:lstStyle/>
          <a:p>
            <a:r>
              <a:rPr lang="en-GB" sz="3200" b="1" dirty="0">
                <a:solidFill>
                  <a:schemeClr val="accent3">
                    <a:lumMod val="50000"/>
                  </a:schemeClr>
                </a:solidFill>
              </a:rPr>
              <a:t>WHERE</a:t>
            </a:r>
          </a:p>
          <a:p>
            <a:r>
              <a:rPr lang="en-GB" sz="2400" dirty="0">
                <a:latin typeface="Arial" panose="020B0604020202020204" pitchFamily="34" charset="0"/>
                <a:cs typeface="Arial" panose="020B0604020202020204" pitchFamily="34" charset="0"/>
              </a:rPr>
              <a:t>It was published produced, accessed.</a:t>
            </a:r>
          </a:p>
        </p:txBody>
      </p:sp>
    </p:spTree>
    <p:extLst>
      <p:ext uri="{BB962C8B-B14F-4D97-AF65-F5344CB8AC3E}">
        <p14:creationId xmlns:p14="http://schemas.microsoft.com/office/powerpoint/2010/main" val="17401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16957" y="105388"/>
            <a:ext cx="10795518" cy="1003916"/>
          </a:xfrm>
        </p:spPr>
        <p:txBody>
          <a:bodyPr/>
          <a:lstStyle/>
          <a:p>
            <a:r>
              <a:rPr lang="en-GB" dirty="0"/>
              <a:t>Full reference</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6" name="TextBox 5">
            <a:extLst>
              <a:ext uri="{FF2B5EF4-FFF2-40B4-BE49-F238E27FC236}">
                <a16:creationId xmlns:a16="http://schemas.microsoft.com/office/drawing/2014/main" id="{ED22417D-0619-A581-840C-32CC860DB412}"/>
              </a:ext>
            </a:extLst>
          </p:cNvPr>
          <p:cNvSpPr txBox="1"/>
          <p:nvPr/>
        </p:nvSpPr>
        <p:spPr>
          <a:xfrm>
            <a:off x="826057" y="3422716"/>
            <a:ext cx="10539885" cy="830997"/>
          </a:xfrm>
          <a:prstGeom prst="rect">
            <a:avLst/>
          </a:prstGeom>
          <a:solidFill>
            <a:srgbClr val="F9F9F9"/>
          </a:solidFill>
        </p:spPr>
        <p:txBody>
          <a:bodyPr wrap="square" rtlCol="0">
            <a:spAutoFit/>
          </a:bodyPr>
          <a:lstStyle/>
          <a:p>
            <a:r>
              <a:rPr lang="en-GB" sz="2400" dirty="0">
                <a:highlight>
                  <a:srgbClr val="FF00FF"/>
                </a:highlight>
                <a:latin typeface="Arial" panose="020B0604020202020204" pitchFamily="34" charset="0"/>
                <a:cs typeface="Arial" panose="020B0604020202020204" pitchFamily="34" charset="0"/>
              </a:rPr>
              <a:t>Cottrell, S. </a:t>
            </a:r>
            <a:r>
              <a:rPr lang="en-GB" sz="2400" dirty="0">
                <a:highlight>
                  <a:srgbClr val="00FF00"/>
                </a:highlight>
                <a:latin typeface="Arial" panose="020B0604020202020204" pitchFamily="34" charset="0"/>
                <a:cs typeface="Arial" panose="020B0604020202020204" pitchFamily="34" charset="0"/>
              </a:rPr>
              <a:t>(2019) </a:t>
            </a:r>
            <a:r>
              <a:rPr lang="en-GB" sz="2400" i="1" dirty="0">
                <a:highlight>
                  <a:srgbClr val="E2EFD9"/>
                </a:highlight>
                <a:latin typeface="Arial" panose="020B0604020202020204" pitchFamily="34" charset="0"/>
                <a:cs typeface="Arial" panose="020B0604020202020204" pitchFamily="34" charset="0"/>
              </a:rPr>
              <a:t>The study skills handbook</a:t>
            </a:r>
            <a:r>
              <a:rPr lang="en-GB" sz="2400" dirty="0">
                <a:highlight>
                  <a:srgbClr val="E2EFD9"/>
                </a:highlight>
                <a:latin typeface="Arial" panose="020B0604020202020204" pitchFamily="34" charset="0"/>
                <a:cs typeface="Arial" panose="020B0604020202020204" pitchFamily="34" charset="0"/>
              </a:rPr>
              <a:t>. 5th </a:t>
            </a:r>
            <a:r>
              <a:rPr lang="en-GB" sz="2400" dirty="0" err="1">
                <a:highlight>
                  <a:srgbClr val="E2EFD9"/>
                </a:highlight>
                <a:latin typeface="Arial" panose="020B0604020202020204" pitchFamily="34" charset="0"/>
                <a:cs typeface="Arial" panose="020B0604020202020204" pitchFamily="34" charset="0"/>
              </a:rPr>
              <a:t>edn</a:t>
            </a:r>
            <a:r>
              <a:rPr lang="en-GB" sz="2400" dirty="0">
                <a:highlight>
                  <a:srgbClr val="E2EFD9"/>
                </a:highlight>
                <a:latin typeface="Arial" panose="020B0604020202020204" pitchFamily="34" charset="0"/>
                <a:cs typeface="Arial" panose="020B0604020202020204" pitchFamily="34" charset="0"/>
              </a:rPr>
              <a:t>. </a:t>
            </a:r>
            <a:r>
              <a:rPr lang="en-GB" sz="2400" dirty="0">
                <a:highlight>
                  <a:srgbClr val="6699FF"/>
                </a:highlight>
                <a:latin typeface="Arial" panose="020B0604020202020204" pitchFamily="34" charset="0"/>
                <a:cs typeface="Arial" panose="020B0604020202020204" pitchFamily="34" charset="0"/>
              </a:rPr>
              <a:t>London: Red Globes </a:t>
            </a:r>
            <a:r>
              <a:rPr lang="en-GB" sz="2400" dirty="0">
                <a:latin typeface="Arial" panose="020B0604020202020204" pitchFamily="34" charset="0"/>
                <a:cs typeface="Arial" panose="020B0604020202020204" pitchFamily="34" charset="0"/>
              </a:rPr>
              <a:t>Press. </a:t>
            </a:r>
            <a:r>
              <a:rPr lang="en-GB" sz="2400" baseline="300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C316280-C31C-E4F0-0827-FE8F3071CEA3}"/>
              </a:ext>
            </a:extLst>
          </p:cNvPr>
          <p:cNvSpPr txBox="1"/>
          <p:nvPr/>
        </p:nvSpPr>
        <p:spPr>
          <a:xfrm>
            <a:off x="446730" y="1939332"/>
            <a:ext cx="2226668" cy="923330"/>
          </a:xfrm>
          <a:prstGeom prst="rect">
            <a:avLst/>
          </a:prstGeom>
          <a:noFill/>
          <a:ln w="19050">
            <a:solidFill>
              <a:schemeClr val="accent2">
                <a:lumMod val="60000"/>
                <a:lumOff val="40000"/>
              </a:schemeClr>
            </a:solidFill>
          </a:ln>
        </p:spPr>
        <p:txBody>
          <a:bodyPr wrap="square" rtlCol="0">
            <a:spAutoFit/>
          </a:bodyPr>
          <a:lstStyle/>
          <a:p>
            <a:r>
              <a:rPr lang="en-GB" b="1" dirty="0">
                <a:latin typeface="Arial" panose="020B0604020202020204" pitchFamily="34" charset="0"/>
                <a:cs typeface="Arial" panose="020B0604020202020204" pitchFamily="34" charset="0"/>
              </a:rPr>
              <a:t>Who?</a:t>
            </a:r>
          </a:p>
          <a:p>
            <a:r>
              <a:rPr lang="en-GB" dirty="0">
                <a:latin typeface="Arial" panose="020B0604020202020204" pitchFamily="34" charset="0"/>
                <a:cs typeface="Arial" panose="020B0604020202020204" pitchFamily="34" charset="0"/>
              </a:rPr>
              <a:t>Author’s surname, </a:t>
            </a:r>
            <a:r>
              <a:rPr lang="en-GB" dirty="0" err="1">
                <a:latin typeface="Arial" panose="020B0604020202020204" pitchFamily="34" charset="0"/>
                <a:cs typeface="Arial" panose="020B0604020202020204" pitchFamily="34" charset="0"/>
              </a:rPr>
              <a:t>initals</a:t>
            </a:r>
            <a:r>
              <a:rPr lang="en-GB" dirty="0">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8F9C7F5D-30B8-0C31-17A3-A41129784DF7}"/>
              </a:ext>
            </a:extLst>
          </p:cNvPr>
          <p:cNvSpPr txBox="1"/>
          <p:nvPr/>
        </p:nvSpPr>
        <p:spPr>
          <a:xfrm>
            <a:off x="4602778" y="1939332"/>
            <a:ext cx="3120661" cy="923330"/>
          </a:xfrm>
          <a:prstGeom prst="rect">
            <a:avLst/>
          </a:prstGeom>
          <a:noFill/>
          <a:ln w="28575">
            <a:solidFill>
              <a:schemeClr val="accent3">
                <a:lumMod val="75000"/>
              </a:schemeClr>
            </a:solidFill>
          </a:ln>
        </p:spPr>
        <p:txBody>
          <a:bodyPr wrap="square" rtlCol="0">
            <a:spAutoFit/>
          </a:bodyPr>
          <a:lstStyle/>
          <a:p>
            <a:r>
              <a:rPr lang="en-GB" b="1" dirty="0">
                <a:latin typeface="Arial" panose="020B0604020202020204" pitchFamily="34" charset="0"/>
                <a:cs typeface="Arial" panose="020B0604020202020204" pitchFamily="34" charset="0"/>
              </a:rPr>
              <a:t>What?</a:t>
            </a:r>
          </a:p>
          <a:p>
            <a:r>
              <a:rPr lang="en-GB" dirty="0">
                <a:latin typeface="Arial" panose="020B0604020202020204" pitchFamily="34" charset="0"/>
                <a:cs typeface="Arial" panose="020B0604020202020204" pitchFamily="34" charset="0"/>
              </a:rPr>
              <a:t>Title in </a:t>
            </a:r>
            <a:r>
              <a:rPr lang="en-GB" i="1" dirty="0">
                <a:latin typeface="Arial" panose="020B0604020202020204" pitchFamily="34" charset="0"/>
                <a:cs typeface="Arial" panose="020B0604020202020204" pitchFamily="34" charset="0"/>
              </a:rPr>
              <a:t>italics</a:t>
            </a:r>
            <a:r>
              <a:rPr lang="en-GB" dirty="0">
                <a:latin typeface="Arial" panose="020B0604020202020204" pitchFamily="34" charset="0"/>
                <a:cs typeface="Arial" panose="020B0604020202020204" pitchFamily="34" charset="0"/>
              </a:rPr>
              <a:t> and edition if not the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D3A2087E-A5D7-9223-FE8F-D732F82A4457}"/>
              </a:ext>
            </a:extLst>
          </p:cNvPr>
          <p:cNvSpPr txBox="1"/>
          <p:nvPr/>
        </p:nvSpPr>
        <p:spPr>
          <a:xfrm>
            <a:off x="8408759" y="4726219"/>
            <a:ext cx="2533795" cy="923330"/>
          </a:xfrm>
          <a:prstGeom prst="rect">
            <a:avLst/>
          </a:prstGeom>
          <a:noFill/>
          <a:ln w="28575">
            <a:solidFill>
              <a:srgbClr val="6699FF"/>
            </a:solidFill>
          </a:ln>
        </p:spPr>
        <p:txBody>
          <a:bodyPr wrap="square" rtlCol="0">
            <a:spAutoFit/>
          </a:bodyPr>
          <a:lstStyle/>
          <a:p>
            <a:r>
              <a:rPr lang="en-GB" b="1" dirty="0">
                <a:latin typeface="Arial" panose="020B0604020202020204" pitchFamily="34" charset="0"/>
                <a:cs typeface="Arial" panose="020B0604020202020204" pitchFamily="34" charset="0"/>
              </a:rPr>
              <a:t>Where?</a:t>
            </a:r>
          </a:p>
          <a:p>
            <a:r>
              <a:rPr lang="en-GB" dirty="0">
                <a:latin typeface="Arial" panose="020B0604020202020204" pitchFamily="34" charset="0"/>
                <a:cs typeface="Arial" panose="020B0604020202020204" pitchFamily="34" charset="0"/>
              </a:rPr>
              <a:t>Place of publication, and Publisher.</a:t>
            </a:r>
          </a:p>
        </p:txBody>
      </p:sp>
      <p:sp>
        <p:nvSpPr>
          <p:cNvPr id="10" name="TextBox 9">
            <a:extLst>
              <a:ext uri="{FF2B5EF4-FFF2-40B4-BE49-F238E27FC236}">
                <a16:creationId xmlns:a16="http://schemas.microsoft.com/office/drawing/2014/main" id="{89ED4A4A-523E-CF5F-DFDF-2A2BB9AA2486}"/>
              </a:ext>
            </a:extLst>
          </p:cNvPr>
          <p:cNvSpPr txBox="1"/>
          <p:nvPr/>
        </p:nvSpPr>
        <p:spPr>
          <a:xfrm>
            <a:off x="1560064" y="4726219"/>
            <a:ext cx="2792061" cy="923330"/>
          </a:xfrm>
          <a:prstGeom prst="rect">
            <a:avLst/>
          </a:prstGeom>
          <a:noFill/>
          <a:ln w="28575">
            <a:solidFill>
              <a:srgbClr val="92D050"/>
            </a:solidFill>
          </a:ln>
        </p:spPr>
        <p:txBody>
          <a:bodyPr wrap="square" rtlCol="0">
            <a:spAutoFit/>
          </a:bodyPr>
          <a:lstStyle/>
          <a:p>
            <a:r>
              <a:rPr lang="en-GB" b="1" dirty="0">
                <a:latin typeface="Arial" panose="020B0604020202020204" pitchFamily="34" charset="0"/>
                <a:cs typeface="Arial" panose="020B0604020202020204" pitchFamily="34" charset="0"/>
              </a:rPr>
              <a:t>When?</a:t>
            </a:r>
          </a:p>
          <a:p>
            <a:r>
              <a:rPr lang="en-GB" dirty="0">
                <a:latin typeface="Arial" panose="020B0604020202020204" pitchFamily="34" charset="0"/>
                <a:cs typeface="Arial" panose="020B0604020202020204" pitchFamily="34" charset="0"/>
              </a:rPr>
              <a:t>Year of publication in round brackets.</a:t>
            </a:r>
          </a:p>
        </p:txBody>
      </p:sp>
      <p:cxnSp>
        <p:nvCxnSpPr>
          <p:cNvPr id="12" name="Straight Arrow Connector 11">
            <a:extLst>
              <a:ext uri="{FF2B5EF4-FFF2-40B4-BE49-F238E27FC236}">
                <a16:creationId xmlns:a16="http://schemas.microsoft.com/office/drawing/2014/main" id="{0EC0C20B-C127-CCD2-4A2C-072D07455428}"/>
              </a:ext>
            </a:extLst>
          </p:cNvPr>
          <p:cNvCxnSpPr>
            <a:stCxn id="7" idx="2"/>
          </p:cNvCxnSpPr>
          <p:nvPr/>
        </p:nvCxnSpPr>
        <p:spPr>
          <a:xfrm>
            <a:off x="1560064" y="2862662"/>
            <a:ext cx="0" cy="35998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4DF428B4-C70E-615C-2C5C-659FF70CB97B}"/>
              </a:ext>
            </a:extLst>
          </p:cNvPr>
          <p:cNvCxnSpPr>
            <a:cxnSpLocks/>
          </p:cNvCxnSpPr>
          <p:nvPr/>
        </p:nvCxnSpPr>
        <p:spPr>
          <a:xfrm flipV="1">
            <a:off x="2811351" y="3995339"/>
            <a:ext cx="0" cy="7272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5BE9630B-2BA8-4EDE-6C6C-6F90BB62F6DD}"/>
              </a:ext>
            </a:extLst>
          </p:cNvPr>
          <p:cNvCxnSpPr>
            <a:cxnSpLocks/>
          </p:cNvCxnSpPr>
          <p:nvPr/>
        </p:nvCxnSpPr>
        <p:spPr>
          <a:xfrm>
            <a:off x="5951538" y="3006358"/>
            <a:ext cx="0" cy="295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42C038D6-8F6B-14E7-0FFC-9A80DEBAC680}"/>
              </a:ext>
            </a:extLst>
          </p:cNvPr>
          <p:cNvCxnSpPr>
            <a:stCxn id="9" idx="0"/>
          </p:cNvCxnSpPr>
          <p:nvPr/>
        </p:nvCxnSpPr>
        <p:spPr>
          <a:xfrm flipH="1" flipV="1">
            <a:off x="9675656" y="3995339"/>
            <a:ext cx="1" cy="7308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39775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idx="4294967295"/>
          </p:nvPr>
        </p:nvSpPr>
        <p:spPr>
          <a:xfrm>
            <a:off x="0" y="44450"/>
            <a:ext cx="11011989" cy="1003300"/>
          </a:xfrm>
        </p:spPr>
        <p:txBody>
          <a:bodyPr>
            <a:normAutofit/>
          </a:bodyPr>
          <a:lstStyle/>
          <a:p>
            <a:r>
              <a:rPr lang="en-GB" dirty="0">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4294967295"/>
          </p:nvPr>
        </p:nvSpPr>
        <p:spPr>
          <a:xfrm>
            <a:off x="562408" y="1511482"/>
            <a:ext cx="10772775" cy="1917518"/>
          </a:xfrm>
        </p:spPr>
        <p:txBody>
          <a:bodyPr vert="horz" lIns="91440" tIns="45720" rIns="91440" bIns="45720" rtlCol="0" anchor="t">
            <a:normAutofit/>
          </a:bodyPr>
          <a:lstStyle/>
          <a:p>
            <a:pPr marL="0" indent="0">
              <a:buNone/>
            </a:pPr>
            <a:r>
              <a:rPr lang="en-GB" sz="3000" b="1" dirty="0">
                <a:latin typeface="Arial" panose="020B0604020202020204" pitchFamily="34" charset="0"/>
                <a:cs typeface="Arial" panose="020B0604020202020204" pitchFamily="34" charset="0"/>
              </a:rPr>
              <a:t>Print / print and electronic</a:t>
            </a:r>
          </a:p>
          <a:p>
            <a:pPr marL="0" indent="0">
              <a:buNone/>
            </a:pPr>
            <a:r>
              <a:rPr lang="en-GB" sz="3000" dirty="0">
                <a:solidFill>
                  <a:srgbClr val="3A3A3A"/>
                </a:solidFill>
                <a:latin typeface="Arial" panose="020B0604020202020204" pitchFamily="34" charset="0"/>
                <a:cs typeface="Arial" panose="020B0604020202020204" pitchFamily="34" charset="0"/>
              </a:rPr>
              <a:t>Marchington, M. </a:t>
            </a:r>
            <a:r>
              <a:rPr lang="en-GB" sz="3000" i="1" dirty="0">
                <a:solidFill>
                  <a:srgbClr val="3A3A3A"/>
                </a:solidFill>
                <a:latin typeface="Arial" panose="020B0604020202020204" pitchFamily="34" charset="0"/>
                <a:cs typeface="Arial" panose="020B0604020202020204" pitchFamily="34" charset="0"/>
              </a:rPr>
              <a:t>et al. </a:t>
            </a:r>
            <a:r>
              <a:rPr lang="en-GB" sz="3000" dirty="0">
                <a:solidFill>
                  <a:srgbClr val="3A3A3A"/>
                </a:solidFill>
                <a:latin typeface="Arial" panose="020B0604020202020204" pitchFamily="34" charset="0"/>
                <a:cs typeface="Arial" panose="020B0604020202020204" pitchFamily="34" charset="0"/>
              </a:rPr>
              <a:t>(2021) </a:t>
            </a:r>
            <a:r>
              <a:rPr lang="en-GB" sz="3000" i="1" dirty="0">
                <a:solidFill>
                  <a:srgbClr val="3A3A3A"/>
                </a:solidFill>
                <a:latin typeface="Arial" panose="020B0604020202020204" pitchFamily="34" charset="0"/>
                <a:cs typeface="Arial" panose="020B0604020202020204" pitchFamily="34" charset="0"/>
              </a:rPr>
              <a:t>Human resource management at work: the definitive guide</a:t>
            </a:r>
            <a:r>
              <a:rPr lang="en-GB" sz="3000" b="0" i="1" dirty="0">
                <a:solidFill>
                  <a:srgbClr val="3A3A3A"/>
                </a:solidFill>
                <a:effectLst/>
                <a:latin typeface="Arial" panose="020B0604020202020204" pitchFamily="34" charset="0"/>
                <a:cs typeface="Arial" panose="020B0604020202020204" pitchFamily="34" charset="0"/>
              </a:rPr>
              <a:t>. </a:t>
            </a:r>
            <a:r>
              <a:rPr lang="en-GB" sz="3000" b="0" i="0" dirty="0">
                <a:solidFill>
                  <a:srgbClr val="3A3A3A"/>
                </a:solidFill>
                <a:effectLst/>
                <a:latin typeface="Arial" panose="020B0604020202020204" pitchFamily="34" charset="0"/>
                <a:cs typeface="Arial" panose="020B0604020202020204" pitchFamily="34" charset="0"/>
              </a:rPr>
              <a:t>7th </a:t>
            </a:r>
            <a:r>
              <a:rPr lang="en-GB" sz="3000" b="0" i="0" dirty="0" err="1">
                <a:solidFill>
                  <a:srgbClr val="3A3A3A"/>
                </a:solidFill>
                <a:effectLst/>
                <a:latin typeface="Arial" panose="020B0604020202020204" pitchFamily="34" charset="0"/>
                <a:cs typeface="Arial" panose="020B0604020202020204" pitchFamily="34" charset="0"/>
              </a:rPr>
              <a:t>edn</a:t>
            </a:r>
            <a:r>
              <a:rPr lang="en-GB" sz="3000" b="0" i="0" dirty="0">
                <a:solidFill>
                  <a:srgbClr val="3A3A3A"/>
                </a:solidFill>
                <a:effectLst/>
                <a:latin typeface="Arial" panose="020B0604020202020204" pitchFamily="34" charset="0"/>
                <a:cs typeface="Arial" panose="020B0604020202020204" pitchFamily="34" charset="0"/>
              </a:rPr>
              <a:t>. London: Kogan Page.</a:t>
            </a:r>
            <a:endParaRPr lang="en-GB" sz="3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562408" y="3892732"/>
            <a:ext cx="1076729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panose="020B0604020202020204" pitchFamily="34" charset="0"/>
                <a:cs typeface="Arial" panose="020B0604020202020204" pitchFamily="34" charset="0"/>
              </a:rPr>
              <a:t>Electronic only</a:t>
            </a:r>
            <a:endParaRPr lang="en-US"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Kirkwood, L., Harper, S. and Jones, T. (2015) </a:t>
            </a:r>
            <a:r>
              <a:rPr lang="en-GB" sz="2800" i="1" dirty="0">
                <a:latin typeface="Arial" panose="020B0604020202020204" pitchFamily="34" charset="0"/>
                <a:cs typeface="Arial" panose="020B0604020202020204" pitchFamily="34" charset="0"/>
              </a:rPr>
              <a:t>The DIY culture in Britain: costs for homes and the nation</a:t>
            </a:r>
            <a:r>
              <a:rPr lang="en-GB" sz="2800" dirty="0">
                <a:latin typeface="Arial" panose="020B0604020202020204" pitchFamily="34" charset="0"/>
                <a:cs typeface="Arial" panose="020B0604020202020204" pitchFamily="34" charset="0"/>
              </a:rPr>
              <a:t>. Available at: http://amazon.co.uk/kindle-ebooks (Accessed: 18 August 2018).</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64842" y="252284"/>
            <a:ext cx="10795518" cy="1003916"/>
          </a:xfrm>
        </p:spPr>
        <p:txBody>
          <a:bodyPr/>
          <a:lstStyle/>
          <a:p>
            <a:r>
              <a:rPr lang="en-GB" dirty="0"/>
              <a:t>Harvard referencing: journal article</a:t>
            </a:r>
          </a:p>
        </p:txBody>
      </p:sp>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Available at:</a:t>
            </a:r>
          </a:p>
        </p:txBody>
      </p:sp>
      <p:sp>
        <p:nvSpPr>
          <p:cNvPr id="18" name="TextBox 17">
            <a:extLst>
              <a:ext uri="{FF2B5EF4-FFF2-40B4-BE49-F238E27FC236}">
                <a16:creationId xmlns:a16="http://schemas.microsoft.com/office/drawing/2014/main" id="{38464218-87AB-3515-C5FD-443E17378D96}"/>
              </a:ext>
            </a:extLst>
          </p:cNvPr>
          <p:cNvSpPr txBox="1"/>
          <p:nvPr/>
        </p:nvSpPr>
        <p:spPr>
          <a:xfrm>
            <a:off x="409433" y="1499163"/>
            <a:ext cx="2811439" cy="707886"/>
          </a:xfrm>
          <a:prstGeom prst="rect">
            <a:avLst/>
          </a:prstGeom>
          <a:noFill/>
          <a:ln w="28575">
            <a:solidFill>
              <a:srgbClr val="92D050"/>
            </a:solidFill>
          </a:ln>
        </p:spPr>
        <p:txBody>
          <a:bodyPr wrap="square" rtlCol="0">
            <a:spAutoFit/>
          </a:bodyPr>
          <a:lstStyle/>
          <a:p>
            <a:r>
              <a:rPr lang="en-GB" sz="2000" b="1" dirty="0">
                <a:latin typeface="Arial" panose="020B0604020202020204" pitchFamily="34" charset="0"/>
                <a:cs typeface="Arial" panose="020B0604020202020204" pitchFamily="34" charset="0"/>
              </a:rPr>
              <a:t>Who? </a:t>
            </a:r>
            <a:r>
              <a:rPr lang="en-GB" sz="2000" dirty="0">
                <a:latin typeface="Arial" panose="020B0604020202020204" pitchFamily="34" charset="0"/>
                <a:cs typeface="Arial" panose="020B0604020202020204" pitchFamily="34" charset="0"/>
              </a:rPr>
              <a:t>Author’s surname, initials</a:t>
            </a:r>
          </a:p>
        </p:txBody>
      </p:sp>
      <p:sp>
        <p:nvSpPr>
          <p:cNvPr id="19" name="TextBox 18">
            <a:extLst>
              <a:ext uri="{FF2B5EF4-FFF2-40B4-BE49-F238E27FC236}">
                <a16:creationId xmlns:a16="http://schemas.microsoft.com/office/drawing/2014/main" id="{3A51F9B4-C803-24B6-4EC5-2A9DCFEAA561}"/>
              </a:ext>
            </a:extLst>
          </p:cNvPr>
          <p:cNvSpPr txBox="1"/>
          <p:nvPr/>
        </p:nvSpPr>
        <p:spPr>
          <a:xfrm>
            <a:off x="3754272" y="1487605"/>
            <a:ext cx="3616657" cy="707886"/>
          </a:xfrm>
          <a:prstGeom prst="rect">
            <a:avLst/>
          </a:prstGeom>
          <a:noFill/>
          <a:ln w="28575">
            <a:solidFill>
              <a:schemeClr val="accent1">
                <a:lumMod val="60000"/>
                <a:lumOff val="40000"/>
              </a:schemeClr>
            </a:solidFill>
          </a:ln>
        </p:spPr>
        <p:txBody>
          <a:bodyPr wrap="square" rtlCol="0">
            <a:spAutoFit/>
          </a:bodyPr>
          <a:lstStyle/>
          <a:p>
            <a:r>
              <a:rPr lang="en-GB" sz="2000" b="1" dirty="0">
                <a:latin typeface="Arial" panose="020B0604020202020204" pitchFamily="34" charset="0"/>
                <a:cs typeface="Arial" panose="020B0604020202020204" pitchFamily="34" charset="0"/>
              </a:rPr>
              <a:t>When? </a:t>
            </a:r>
            <a:r>
              <a:rPr lang="en-GB" sz="2000" dirty="0">
                <a:latin typeface="Arial" panose="020B0604020202020204" pitchFamily="34" charset="0"/>
                <a:cs typeface="Arial" panose="020B0604020202020204" pitchFamily="34" charset="0"/>
              </a:rPr>
              <a:t>Year of publication in round brackets</a:t>
            </a:r>
          </a:p>
        </p:txBody>
      </p:sp>
      <p:sp>
        <p:nvSpPr>
          <p:cNvPr id="20" name="TextBox 19">
            <a:extLst>
              <a:ext uri="{FF2B5EF4-FFF2-40B4-BE49-F238E27FC236}">
                <a16:creationId xmlns:a16="http://schemas.microsoft.com/office/drawing/2014/main" id="{E5EF88D1-4D7C-27B0-4F45-9E17F9887A5D}"/>
              </a:ext>
            </a:extLst>
          </p:cNvPr>
          <p:cNvSpPr txBox="1"/>
          <p:nvPr/>
        </p:nvSpPr>
        <p:spPr>
          <a:xfrm>
            <a:off x="8052179" y="1487606"/>
            <a:ext cx="3289110" cy="707886"/>
          </a:xfrm>
          <a:prstGeom prst="rect">
            <a:avLst/>
          </a:prstGeom>
          <a:noFill/>
          <a:ln w="28575">
            <a:solidFill>
              <a:schemeClr val="bg2">
                <a:lumMod val="75000"/>
              </a:schemeClr>
            </a:solidFill>
          </a:ln>
        </p:spPr>
        <p:txBody>
          <a:bodyPr wrap="square" rtlCol="0">
            <a:spAutoFit/>
          </a:bodyPr>
          <a:lstStyle/>
          <a:p>
            <a:r>
              <a:rPr lang="en-GB" sz="2000" b="1" dirty="0">
                <a:latin typeface="Arial" panose="020B0604020202020204" pitchFamily="34" charset="0"/>
                <a:cs typeface="Arial" panose="020B0604020202020204" pitchFamily="34" charset="0"/>
              </a:rPr>
              <a:t>What? </a:t>
            </a:r>
            <a:r>
              <a:rPr lang="en-GB" sz="2000" dirty="0">
                <a:latin typeface="Arial" panose="020B0604020202020204" pitchFamily="34" charset="0"/>
                <a:cs typeface="Arial" panose="020B0604020202020204" pitchFamily="34" charset="0"/>
              </a:rPr>
              <a:t>Title of article in single quotation marks</a:t>
            </a:r>
          </a:p>
        </p:txBody>
      </p:sp>
      <p:sp>
        <p:nvSpPr>
          <p:cNvPr id="21" name="TextBox 20">
            <a:extLst>
              <a:ext uri="{FF2B5EF4-FFF2-40B4-BE49-F238E27FC236}">
                <a16:creationId xmlns:a16="http://schemas.microsoft.com/office/drawing/2014/main" id="{1D27553D-E683-F3D9-DE26-4B3E6B28A363}"/>
              </a:ext>
            </a:extLst>
          </p:cNvPr>
          <p:cNvSpPr txBox="1"/>
          <p:nvPr/>
        </p:nvSpPr>
        <p:spPr>
          <a:xfrm>
            <a:off x="3094983" y="4395885"/>
            <a:ext cx="8508438" cy="707886"/>
          </a:xfrm>
          <a:prstGeom prst="rect">
            <a:avLst/>
          </a:prstGeom>
          <a:noFill/>
          <a:ln w="28575">
            <a:solidFill>
              <a:schemeClr val="accent2"/>
            </a:solidFill>
          </a:ln>
        </p:spPr>
        <p:txBody>
          <a:bodyPr wrap="square" rtlCol="0">
            <a:spAutoFit/>
          </a:bodyPr>
          <a:lstStyle/>
          <a:p>
            <a:r>
              <a:rPr lang="en-GB" sz="2000" b="1" dirty="0">
                <a:latin typeface="Arial" panose="020B0604020202020204" pitchFamily="34" charset="0"/>
                <a:cs typeface="Arial" panose="020B0604020202020204" pitchFamily="34" charset="0"/>
              </a:rPr>
              <a:t>Where? </a:t>
            </a:r>
            <a:r>
              <a:rPr lang="en-GB" sz="2000" dirty="0">
                <a:latin typeface="Arial" panose="020B0604020202020204" pitchFamily="34" charset="0"/>
                <a:cs typeface="Arial" panose="020B0604020202020204" pitchFamily="34" charset="0"/>
              </a:rPr>
              <a:t>Name of journal in italics, , volume, issue/part, page range of whole article. DOI if accessed electronically (or URL and date accessed) </a:t>
            </a:r>
          </a:p>
        </p:txBody>
      </p:sp>
      <p:sp>
        <p:nvSpPr>
          <p:cNvPr id="22" name="TextBox 21">
            <a:extLst>
              <a:ext uri="{FF2B5EF4-FFF2-40B4-BE49-F238E27FC236}">
                <a16:creationId xmlns:a16="http://schemas.microsoft.com/office/drawing/2014/main" id="{167ABC22-E420-3B13-95FE-030050307772}"/>
              </a:ext>
            </a:extLst>
          </p:cNvPr>
          <p:cNvSpPr txBox="1"/>
          <p:nvPr/>
        </p:nvSpPr>
        <p:spPr>
          <a:xfrm>
            <a:off x="598619" y="5370394"/>
            <a:ext cx="10121933" cy="646331"/>
          </a:xfrm>
          <a:prstGeom prst="rect">
            <a:avLst/>
          </a:prstGeom>
          <a:noFill/>
          <a:ln>
            <a:solidFill>
              <a:srgbClr val="002060"/>
            </a:solidFill>
          </a:ln>
        </p:spPr>
        <p:txBody>
          <a:bodyPr wrap="square" rtlCol="0">
            <a:spAutoFit/>
          </a:bodyPr>
          <a:lstStyle/>
          <a:p>
            <a:r>
              <a:rPr lang="en-GB" b="1" dirty="0">
                <a:latin typeface="Arial" panose="020B0604020202020204" pitchFamily="34" charset="0"/>
                <a:cs typeface="Arial" panose="020B0604020202020204" pitchFamily="34" charset="0"/>
              </a:rPr>
              <a:t>N.B</a:t>
            </a:r>
            <a:r>
              <a:rPr lang="en-GB" dirty="0">
                <a:latin typeface="Arial" panose="020B0604020202020204" pitchFamily="34" charset="0"/>
                <a:cs typeface="Arial" panose="020B0604020202020204" pitchFamily="34" charset="0"/>
              </a:rPr>
              <a:t>.  In case of journal articles accessed in hard copy, you can leave the ‘Where’ part, finish the reference with the pagination. However, it is a good practice to add the DOI if you can find one. </a:t>
            </a:r>
          </a:p>
        </p:txBody>
      </p:sp>
      <p:cxnSp>
        <p:nvCxnSpPr>
          <p:cNvPr id="24" name="Straight Arrow Connector 23">
            <a:extLst>
              <a:ext uri="{FF2B5EF4-FFF2-40B4-BE49-F238E27FC236}">
                <a16:creationId xmlns:a16="http://schemas.microsoft.com/office/drawing/2014/main" id="{3449DAE6-FCB5-67F6-77FC-6761E00827B9}"/>
              </a:ext>
            </a:extLst>
          </p:cNvPr>
          <p:cNvCxnSpPr>
            <a:cxnSpLocks/>
          </p:cNvCxnSpPr>
          <p:nvPr/>
        </p:nvCxnSpPr>
        <p:spPr>
          <a:xfrm>
            <a:off x="1619534" y="2193779"/>
            <a:ext cx="0" cy="7280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A319C7F-AB33-B43B-E190-4B38FE41A664}"/>
              </a:ext>
            </a:extLst>
          </p:cNvPr>
          <p:cNvCxnSpPr>
            <a:cxnSpLocks/>
          </p:cNvCxnSpPr>
          <p:nvPr/>
        </p:nvCxnSpPr>
        <p:spPr>
          <a:xfrm flipH="1">
            <a:off x="2575560" y="2303461"/>
            <a:ext cx="2286000" cy="672317"/>
          </a:xfrm>
          <a:prstGeom prst="straightConnector1">
            <a:avLst/>
          </a:prstGeom>
          <a:ln>
            <a:solidFill>
              <a:schemeClr val="accent1">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049F34A-19F3-8DB0-D266-4181F3748C15}"/>
              </a:ext>
            </a:extLst>
          </p:cNvPr>
          <p:cNvCxnSpPr>
            <a:cxnSpLocks/>
          </p:cNvCxnSpPr>
          <p:nvPr/>
        </p:nvCxnSpPr>
        <p:spPr>
          <a:xfrm>
            <a:off x="9122979" y="2303461"/>
            <a:ext cx="0" cy="589361"/>
          </a:xfrm>
          <a:prstGeom prst="straightConnector1">
            <a:avLst/>
          </a:prstGeom>
          <a:ln>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06C3BC0F-CA06-A7EE-5E01-CFEF16D1BE02}"/>
              </a:ext>
            </a:extLst>
          </p:cNvPr>
          <p:cNvCxnSpPr>
            <a:cxnSpLocks/>
          </p:cNvCxnSpPr>
          <p:nvPr/>
        </p:nvCxnSpPr>
        <p:spPr>
          <a:xfrm flipV="1">
            <a:off x="6558455" y="3817492"/>
            <a:ext cx="0" cy="455342"/>
          </a:xfrm>
          <a:prstGeom prst="straightConnector1">
            <a:avLst/>
          </a:prstGeom>
          <a:ln>
            <a:solidFill>
              <a:schemeClr val="accent2">
                <a:lumMod val="60000"/>
                <a:lumOff val="40000"/>
              </a:schemeClr>
            </a:solidFill>
            <a:tailEnd type="triangle"/>
          </a:ln>
        </p:spPr>
        <p:style>
          <a:lnRef idx="1">
            <a:schemeClr val="accent2"/>
          </a:lnRef>
          <a:fillRef idx="0">
            <a:schemeClr val="accent2"/>
          </a:fillRef>
          <a:effectRef idx="0">
            <a:schemeClr val="accent2"/>
          </a:effectRef>
          <a:fontRef idx="minor">
            <a:schemeClr val="tx1"/>
          </a:fontRef>
        </p:style>
      </p:cxnSp>
      <p:sp>
        <p:nvSpPr>
          <p:cNvPr id="3" name="TextBox 2">
            <a:extLst>
              <a:ext uri="{FF2B5EF4-FFF2-40B4-BE49-F238E27FC236}">
                <a16:creationId xmlns:a16="http://schemas.microsoft.com/office/drawing/2014/main" id="{3B63D6CE-783C-9D20-14A6-22CB0F91F0B7}"/>
              </a:ext>
            </a:extLst>
          </p:cNvPr>
          <p:cNvSpPr txBox="1"/>
          <p:nvPr/>
        </p:nvSpPr>
        <p:spPr>
          <a:xfrm>
            <a:off x="409432" y="2987336"/>
            <a:ext cx="11645397" cy="707886"/>
          </a:xfrm>
          <a:prstGeom prst="rect">
            <a:avLst/>
          </a:prstGeom>
          <a:noFill/>
        </p:spPr>
        <p:txBody>
          <a:bodyPr wrap="square" rtlCol="0">
            <a:spAutoFit/>
          </a:bodyPr>
          <a:lstStyle/>
          <a:p>
            <a:r>
              <a:rPr lang="en-GB" sz="2000" dirty="0">
                <a:highlight>
                  <a:srgbClr val="E2EFD9"/>
                </a:highlight>
                <a:latin typeface="Arial" panose="020B0604020202020204" pitchFamily="34" charset="0"/>
                <a:cs typeface="Arial" panose="020B0604020202020204" pitchFamily="34" charset="0"/>
              </a:rPr>
              <a:t>Thompson, P. </a:t>
            </a:r>
            <a:r>
              <a:rPr lang="en-GB" sz="2000" dirty="0">
                <a:highlight>
                  <a:srgbClr val="00FFFF"/>
                </a:highlight>
                <a:latin typeface="Arial" panose="020B0604020202020204" pitchFamily="34" charset="0"/>
                <a:cs typeface="Arial" panose="020B0604020202020204" pitchFamily="34" charset="0"/>
              </a:rPr>
              <a:t>(2007) </a:t>
            </a:r>
            <a:r>
              <a:rPr lang="en-GB" sz="2000" dirty="0">
                <a:highlight>
                  <a:srgbClr val="D3CFDD"/>
                </a:highlight>
                <a:latin typeface="Arial" panose="020B0604020202020204" pitchFamily="34" charset="0"/>
                <a:cs typeface="Arial" panose="020B0604020202020204" pitchFamily="34" charset="0"/>
              </a:rPr>
              <a:t>‘Communication technology use and study skills’, </a:t>
            </a:r>
            <a:r>
              <a:rPr lang="en-GB" sz="2000" i="1" dirty="0">
                <a:highlight>
                  <a:srgbClr val="D3CFDD"/>
                </a:highlight>
                <a:latin typeface="Arial" panose="020B0604020202020204" pitchFamily="34" charset="0"/>
                <a:cs typeface="Arial" panose="020B0604020202020204" pitchFamily="34" charset="0"/>
              </a:rPr>
              <a:t>Active Learning in Higher Education, </a:t>
            </a:r>
            <a:r>
              <a:rPr lang="en-GB" sz="2000" dirty="0">
                <a:highlight>
                  <a:srgbClr val="D3CFDD"/>
                </a:highlight>
                <a:latin typeface="Arial" panose="020B0604020202020204" pitchFamily="34" charset="0"/>
                <a:cs typeface="Arial" panose="020B0604020202020204" pitchFamily="34" charset="0"/>
              </a:rPr>
              <a:t>18(3), pp. 257-270.</a:t>
            </a:r>
            <a:r>
              <a:rPr lang="en-GB" sz="2000" dirty="0">
                <a:latin typeface="Arial" panose="020B0604020202020204" pitchFamily="34" charset="0"/>
                <a:cs typeface="Arial" panose="020B0604020202020204" pitchFamily="34" charset="0"/>
              </a:rPr>
              <a:t> </a:t>
            </a:r>
            <a:r>
              <a:rPr lang="en-GB" sz="2000">
                <a:highlight>
                  <a:srgbClr val="FF00FF"/>
                </a:highlight>
                <a:latin typeface="Arial" panose="020B0604020202020204" pitchFamily="34" charset="0"/>
                <a:cs typeface="Arial" panose="020B0604020202020204" pitchFamily="34" charset="0"/>
              </a:rPr>
              <a:t>Available at: </a:t>
            </a:r>
            <a:r>
              <a:rPr lang="en-GB" sz="2000" dirty="0">
                <a:highlight>
                  <a:srgbClr val="FF00FF"/>
                </a:highlight>
                <a:latin typeface="Arial" panose="020B0604020202020204" pitchFamily="34" charset="0"/>
                <a:cs typeface="Arial" panose="020B0604020202020204" pitchFamily="34" charset="0"/>
              </a:rPr>
              <a:t>https://doi.org/10.1177.1469787417715024</a:t>
            </a:r>
          </a:p>
        </p:txBody>
      </p:sp>
    </p:spTree>
    <p:extLst>
      <p:ext uri="{BB962C8B-B14F-4D97-AF65-F5344CB8AC3E}">
        <p14:creationId xmlns:p14="http://schemas.microsoft.com/office/powerpoint/2010/main" val="3992835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DD6B9-39B9-48D4-970A-335B79B603CC}"/>
              </a:ext>
            </a:extLst>
          </p:cNvPr>
          <p:cNvSpPr>
            <a:spLocks noGrp="1"/>
          </p:cNvSpPr>
          <p:nvPr>
            <p:ph type="title"/>
          </p:nvPr>
        </p:nvSpPr>
        <p:spPr>
          <a:xfrm>
            <a:off x="117566" y="252284"/>
            <a:ext cx="10795518" cy="1003916"/>
          </a:xfrm>
        </p:spPr>
        <p:txBody>
          <a:bodyPr/>
          <a:lstStyle/>
          <a:p>
            <a:r>
              <a:rPr lang="en-GB" dirty="0"/>
              <a:t>Harvard reference: web page</a:t>
            </a:r>
          </a:p>
        </p:txBody>
      </p:sp>
      <p:pic>
        <p:nvPicPr>
          <p:cNvPr id="4" name="Picture 3">
            <a:extLst>
              <a:ext uri="{FF2B5EF4-FFF2-40B4-BE49-F238E27FC236}">
                <a16:creationId xmlns:a16="http://schemas.microsoft.com/office/drawing/2014/main" id="{7CAD02A8-19B2-FF6D-31EC-3B08DA6147A5}"/>
              </a:ext>
            </a:extLst>
          </p:cNvPr>
          <p:cNvPicPr>
            <a:picLocks noChangeAspect="1"/>
          </p:cNvPicPr>
          <p:nvPr/>
        </p:nvPicPr>
        <p:blipFill>
          <a:blip r:embed="rId3"/>
          <a:stretch>
            <a:fillRect/>
          </a:stretch>
        </p:blipFill>
        <p:spPr>
          <a:xfrm>
            <a:off x="3000981" y="1256200"/>
            <a:ext cx="9191019" cy="4909650"/>
          </a:xfrm>
          <a:prstGeom prst="rect">
            <a:avLst/>
          </a:prstGeom>
        </p:spPr>
      </p:pic>
      <p:sp>
        <p:nvSpPr>
          <p:cNvPr id="5" name="TextBox 4">
            <a:extLst>
              <a:ext uri="{FF2B5EF4-FFF2-40B4-BE49-F238E27FC236}">
                <a16:creationId xmlns:a16="http://schemas.microsoft.com/office/drawing/2014/main" id="{6A92E379-83E3-84DD-E1C8-283F7A5B709D}"/>
              </a:ext>
            </a:extLst>
          </p:cNvPr>
          <p:cNvSpPr txBox="1"/>
          <p:nvPr/>
        </p:nvSpPr>
        <p:spPr>
          <a:xfrm>
            <a:off x="117566" y="4663440"/>
            <a:ext cx="2883415" cy="400110"/>
          </a:xfrm>
          <a:prstGeom prst="rect">
            <a:avLst/>
          </a:prstGeom>
          <a:noFill/>
        </p:spPr>
        <p:txBody>
          <a:bodyPr wrap="square" rtlCol="0">
            <a:spAutoFit/>
          </a:bodyPr>
          <a:lstStyle/>
          <a:p>
            <a:r>
              <a:rPr lang="en-GB" sz="2000" dirty="0">
                <a:hlinkClick r:id="rId4"/>
              </a:rPr>
              <a:t>The Conversation.com </a:t>
            </a:r>
            <a:endParaRPr lang="en-GB" sz="2000" dirty="0"/>
          </a:p>
        </p:txBody>
      </p:sp>
    </p:spTree>
    <p:extLst>
      <p:ext uri="{BB962C8B-B14F-4D97-AF65-F5344CB8AC3E}">
        <p14:creationId xmlns:p14="http://schemas.microsoft.com/office/powerpoint/2010/main" val="1039484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a:xfrm>
            <a:off x="164842" y="261241"/>
            <a:ext cx="10795518" cy="1003916"/>
          </a:xfrm>
        </p:spPr>
        <p:txBody>
          <a:bodyPr/>
          <a:lstStyle/>
          <a:p>
            <a:r>
              <a:rPr lang="en-GB" dirty="0"/>
              <a:t>Harvard reference: 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1126010" cy="1870755"/>
          </a:xfrm>
          <a:ln>
            <a:noFill/>
          </a:ln>
        </p:spPr>
        <p:txBody>
          <a:bodyPr vert="horz" lIns="91440" tIns="45720" rIns="91440" bIns="45720" rtlCol="0" anchor="t">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Hopgood, A. (2018) </a:t>
            </a:r>
            <a:r>
              <a:rPr lang="en-GB" sz="2200" i="1" dirty="0">
                <a:latin typeface="Arial" panose="020B0604020202020204" pitchFamily="34" charset="0"/>
                <a:cs typeface="Arial" panose="020B0604020202020204" pitchFamily="34" charset="0"/>
              </a:rPr>
              <a:t>This man was fired by a computer – real AI could have saved him. </a:t>
            </a:r>
            <a:r>
              <a:rPr lang="en-GB" sz="2200" dirty="0">
                <a:latin typeface="Arial" panose="020B0604020202020204" pitchFamily="34" charset="0"/>
                <a:cs typeface="Arial" panose="020B0604020202020204" pitchFamily="34" charset="0"/>
              </a:rPr>
              <a:t>Available at: https://theconversation.com/this-man-was-fired-by-a-computer-real-ai-could-have-saved-him-99059 (Accessed: 29 April 2024).</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panose="020B0604020202020204" pitchFamily="34" charset="0"/>
                <a:cs typeface="Arial" panose="020B0604020202020204" pitchFamily="34" charset="0"/>
              </a:rPr>
              <a:t>Who?</a:t>
            </a:r>
            <a:r>
              <a:rPr lang="en-GB" dirty="0">
                <a:latin typeface="Arial" panose="020B0604020202020204" pitchFamily="34" charset="0"/>
                <a:cs typeface="Arial" panose="020B0604020202020204" pitchFamily="34" charset="0"/>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panose="020B0604020202020204" pitchFamily="34" charset="0"/>
                <a:cs typeface="Arial" panose="020B0604020202020204" pitchFamily="34" charset="0"/>
              </a:rPr>
              <a:t>When?</a:t>
            </a:r>
            <a:r>
              <a:rPr lang="en-GB" dirty="0">
                <a:latin typeface="Arial" panose="020B0604020202020204" pitchFamily="34" charset="0"/>
                <a:cs typeface="Arial" panose="020B0604020202020204" pitchFamily="34" charset="0"/>
              </a:rPr>
              <a:t> Date in round brackets</a:t>
            </a:r>
            <a:endParaRPr lang="en-US"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panose="020B0604020202020204" pitchFamily="34" charset="0"/>
                <a:cs typeface="Arial" panose="020B0604020202020204" pitchFamily="34" charset="0"/>
              </a:rPr>
              <a:t>What? </a:t>
            </a:r>
            <a:r>
              <a:rPr lang="en-GB" i="1">
                <a:latin typeface="Arial" panose="020B0604020202020204" pitchFamily="34" charset="0"/>
                <a:cs typeface="Arial" panose="020B0604020202020204" pitchFamily="34" charset="0"/>
              </a:rPr>
              <a:t>Title of webpage in italics</a:t>
            </a:r>
            <a:endParaRPr lang="en-US" i="1">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646331"/>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panose="020B0604020202020204" pitchFamily="34" charset="0"/>
                <a:cs typeface="Arial" panose="020B0604020202020204" pitchFamily="34" charset="0"/>
              </a:rPr>
              <a:t>Where?</a:t>
            </a:r>
            <a:r>
              <a:rPr lang="en-GB">
                <a:latin typeface="Arial" panose="020B0604020202020204" pitchFamily="34" charset="0"/>
                <a:cs typeface="Arial" panose="020B0604020202020204" pitchFamily="34" charset="0"/>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267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6D2F-34BA-873C-41C6-268C4EF4C694}"/>
              </a:ext>
            </a:extLst>
          </p:cNvPr>
          <p:cNvSpPr>
            <a:spLocks noGrp="1"/>
          </p:cNvSpPr>
          <p:nvPr>
            <p:ph type="title"/>
          </p:nvPr>
        </p:nvSpPr>
        <p:spPr>
          <a:xfrm>
            <a:off x="161213" y="243137"/>
            <a:ext cx="10795518" cy="1003916"/>
          </a:xfrm>
        </p:spPr>
        <p:txBody>
          <a:bodyPr/>
          <a:lstStyle/>
          <a:p>
            <a:r>
              <a:rPr lang="en-GB" dirty="0"/>
              <a:t>Harvard reference: web page</a:t>
            </a:r>
          </a:p>
        </p:txBody>
      </p:sp>
      <p:sp>
        <p:nvSpPr>
          <p:cNvPr id="3" name="TextBox 2">
            <a:extLst>
              <a:ext uri="{FF2B5EF4-FFF2-40B4-BE49-F238E27FC236}">
                <a16:creationId xmlns:a16="http://schemas.microsoft.com/office/drawing/2014/main" id="{054CB64F-2AA1-75EA-B190-139DC4A830F5}"/>
              </a:ext>
            </a:extLst>
          </p:cNvPr>
          <p:cNvSpPr txBox="1"/>
          <p:nvPr/>
        </p:nvSpPr>
        <p:spPr>
          <a:xfrm>
            <a:off x="174171" y="1447155"/>
            <a:ext cx="11678194" cy="301621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…with organisational author.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800" dirty="0">
              <a:highlight>
                <a:srgbClr val="FFFF00"/>
              </a:highlight>
              <a:latin typeface="Arial" panose="020B0604020202020204" pitchFamily="34" charset="0"/>
              <a:cs typeface="Arial" panose="020B0604020202020204" pitchFamily="34" charset="0"/>
            </a:endParaRPr>
          </a:p>
          <a:p>
            <a:r>
              <a:rPr lang="en-GB" sz="2800" dirty="0">
                <a:highlight>
                  <a:srgbClr val="FFFF00"/>
                </a:highlight>
                <a:latin typeface="Arial" panose="020B0604020202020204" pitchFamily="34" charset="0"/>
                <a:cs typeface="Arial" panose="020B0604020202020204" pitchFamily="34" charset="0"/>
              </a:rPr>
              <a:t>CIPD </a:t>
            </a:r>
            <a:r>
              <a:rPr lang="en-GB" sz="2800" dirty="0">
                <a:highlight>
                  <a:srgbClr val="E2EFD9"/>
                </a:highlight>
                <a:latin typeface="Arial" panose="020B0604020202020204" pitchFamily="34" charset="0"/>
                <a:cs typeface="Arial" panose="020B0604020202020204" pitchFamily="34" charset="0"/>
              </a:rPr>
              <a:t>(2023) </a:t>
            </a:r>
            <a:r>
              <a:rPr lang="en-GB" sz="2800" i="1" dirty="0">
                <a:highlight>
                  <a:srgbClr val="00FFFF"/>
                </a:highlight>
                <a:latin typeface="Arial" panose="020B0604020202020204" pitchFamily="34" charset="0"/>
                <a:cs typeface="Arial" panose="020B0604020202020204" pitchFamily="34" charset="0"/>
              </a:rPr>
              <a:t>What is wellbeing at work</a:t>
            </a:r>
            <a:r>
              <a:rPr lang="en-GB" sz="2800" dirty="0">
                <a:highlight>
                  <a:srgbClr val="00FFFF"/>
                </a:highlight>
                <a:latin typeface="Arial" panose="020B0604020202020204" pitchFamily="34" charset="0"/>
                <a:cs typeface="Arial" panose="020B0604020202020204" pitchFamily="34" charset="0"/>
              </a:rPr>
              <a:t>. </a:t>
            </a:r>
            <a:r>
              <a:rPr lang="en-GB" sz="2800" dirty="0">
                <a:highlight>
                  <a:srgbClr val="D3CFDD"/>
                </a:highlight>
                <a:latin typeface="Arial" panose="020B0604020202020204" pitchFamily="34" charset="0"/>
                <a:cs typeface="Arial" panose="020B0604020202020204" pitchFamily="34" charset="0"/>
              </a:rPr>
              <a:t>Available at: https://www.cipd.org/en/knowledge/factsheets/well-being-factsheet/#what-is-wellbeing-at-work (Accessed: 30 April 2024).</a:t>
            </a:r>
          </a:p>
        </p:txBody>
      </p:sp>
      <p:sp>
        <p:nvSpPr>
          <p:cNvPr id="4" name="TextBox 3">
            <a:extLst>
              <a:ext uri="{FF2B5EF4-FFF2-40B4-BE49-F238E27FC236}">
                <a16:creationId xmlns:a16="http://schemas.microsoft.com/office/drawing/2014/main" id="{26F798CE-26FC-B8ED-DFBE-385D3AE0933E}"/>
              </a:ext>
            </a:extLst>
          </p:cNvPr>
          <p:cNvSpPr txBox="1"/>
          <p:nvPr/>
        </p:nvSpPr>
        <p:spPr>
          <a:xfrm>
            <a:off x="339635" y="2050869"/>
            <a:ext cx="822960" cy="461665"/>
          </a:xfrm>
          <a:prstGeom prst="rect">
            <a:avLst/>
          </a:prstGeom>
          <a:noFill/>
          <a:ln w="38100">
            <a:solidFill>
              <a:srgbClr val="FFFF00"/>
            </a:solidFill>
          </a:ln>
        </p:spPr>
        <p:txBody>
          <a:bodyPr wrap="square" rtlCol="0">
            <a:spAutoFit/>
          </a:bodyPr>
          <a:lstStyle/>
          <a:p>
            <a:r>
              <a:rPr lang="en-GB" sz="2400" dirty="0">
                <a:latin typeface="Arial" panose="020B0604020202020204" pitchFamily="34" charset="0"/>
                <a:cs typeface="Arial" panose="020B0604020202020204" pitchFamily="34" charset="0"/>
              </a:rPr>
              <a:t>Who</a:t>
            </a:r>
          </a:p>
        </p:txBody>
      </p:sp>
      <p:sp>
        <p:nvSpPr>
          <p:cNvPr id="5" name="TextBox 4">
            <a:extLst>
              <a:ext uri="{FF2B5EF4-FFF2-40B4-BE49-F238E27FC236}">
                <a16:creationId xmlns:a16="http://schemas.microsoft.com/office/drawing/2014/main" id="{7CFA9E49-0AA1-E130-7408-9FC921F987D5}"/>
              </a:ext>
            </a:extLst>
          </p:cNvPr>
          <p:cNvSpPr txBox="1"/>
          <p:nvPr/>
        </p:nvSpPr>
        <p:spPr>
          <a:xfrm>
            <a:off x="1431316" y="2050869"/>
            <a:ext cx="1201783" cy="461665"/>
          </a:xfrm>
          <a:prstGeom prst="rect">
            <a:avLst/>
          </a:prstGeom>
          <a:noFill/>
          <a:ln w="38100">
            <a:solidFill>
              <a:srgbClr val="E2EFD9"/>
            </a:solidFill>
          </a:ln>
        </p:spPr>
        <p:txBody>
          <a:bodyPr wrap="square" rtlCol="0">
            <a:spAutoFit/>
          </a:bodyPr>
          <a:lstStyle/>
          <a:p>
            <a:r>
              <a:rPr lang="en-GB" sz="2400" dirty="0">
                <a:latin typeface="Arial" panose="020B0604020202020204" pitchFamily="34" charset="0"/>
                <a:cs typeface="Arial" panose="020B0604020202020204" pitchFamily="34" charset="0"/>
              </a:rPr>
              <a:t>When</a:t>
            </a:r>
          </a:p>
        </p:txBody>
      </p:sp>
      <p:sp>
        <p:nvSpPr>
          <p:cNvPr id="7" name="TextBox 6">
            <a:extLst>
              <a:ext uri="{FF2B5EF4-FFF2-40B4-BE49-F238E27FC236}">
                <a16:creationId xmlns:a16="http://schemas.microsoft.com/office/drawing/2014/main" id="{D74F17F4-4D08-F059-4267-740D7074598E}"/>
              </a:ext>
            </a:extLst>
          </p:cNvPr>
          <p:cNvSpPr txBox="1"/>
          <p:nvPr/>
        </p:nvSpPr>
        <p:spPr>
          <a:xfrm>
            <a:off x="4711337" y="2050869"/>
            <a:ext cx="1384663" cy="461665"/>
          </a:xfrm>
          <a:prstGeom prst="rect">
            <a:avLst/>
          </a:prstGeom>
          <a:noFill/>
          <a:ln w="38100">
            <a:solidFill>
              <a:schemeClr val="accent1">
                <a:lumMod val="40000"/>
                <a:lumOff val="60000"/>
              </a:schemeClr>
            </a:solidFill>
          </a:ln>
        </p:spPr>
        <p:txBody>
          <a:bodyPr wrap="square" rtlCol="0">
            <a:spAutoFit/>
          </a:bodyPr>
          <a:lstStyle/>
          <a:p>
            <a:r>
              <a:rPr lang="en-GB" sz="2400" dirty="0">
                <a:latin typeface="Arial" panose="020B0604020202020204" pitchFamily="34" charset="0"/>
                <a:cs typeface="Arial" panose="020B0604020202020204" pitchFamily="34" charset="0"/>
              </a:rPr>
              <a:t>What</a:t>
            </a:r>
          </a:p>
        </p:txBody>
      </p:sp>
      <p:sp>
        <p:nvSpPr>
          <p:cNvPr id="8" name="TextBox 7">
            <a:extLst>
              <a:ext uri="{FF2B5EF4-FFF2-40B4-BE49-F238E27FC236}">
                <a16:creationId xmlns:a16="http://schemas.microsoft.com/office/drawing/2014/main" id="{B463F3D0-CDD0-C025-E18A-17D350339697}"/>
              </a:ext>
            </a:extLst>
          </p:cNvPr>
          <p:cNvSpPr txBox="1"/>
          <p:nvPr/>
        </p:nvSpPr>
        <p:spPr>
          <a:xfrm>
            <a:off x="8026799" y="2050868"/>
            <a:ext cx="1356686" cy="461665"/>
          </a:xfrm>
          <a:prstGeom prst="rect">
            <a:avLst/>
          </a:prstGeom>
          <a:noFill/>
          <a:ln w="38100">
            <a:solidFill>
              <a:srgbClr val="D3CFDD"/>
            </a:solidFill>
          </a:ln>
        </p:spPr>
        <p:txBody>
          <a:bodyPr wrap="square" rtlCol="0">
            <a:spAutoFit/>
          </a:bodyPr>
          <a:lstStyle/>
          <a:p>
            <a:r>
              <a:rPr lang="en-GB" sz="2400" dirty="0">
                <a:latin typeface="Arial" panose="020B0604020202020204" pitchFamily="34" charset="0"/>
                <a:cs typeface="Arial" panose="020B0604020202020204" pitchFamily="34" charset="0"/>
              </a:rPr>
              <a:t>Where</a:t>
            </a:r>
          </a:p>
        </p:txBody>
      </p:sp>
      <p:cxnSp>
        <p:nvCxnSpPr>
          <p:cNvPr id="10" name="Straight Arrow Connector 9">
            <a:extLst>
              <a:ext uri="{FF2B5EF4-FFF2-40B4-BE49-F238E27FC236}">
                <a16:creationId xmlns:a16="http://schemas.microsoft.com/office/drawing/2014/main" id="{FFE49677-FE94-50D5-610E-E2C2A5903720}"/>
              </a:ext>
            </a:extLst>
          </p:cNvPr>
          <p:cNvCxnSpPr/>
          <p:nvPr/>
        </p:nvCxnSpPr>
        <p:spPr>
          <a:xfrm flipH="1">
            <a:off x="698242" y="2612571"/>
            <a:ext cx="52873"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EF9E7C7-47FE-CB77-6F4B-558E7E71EBC7}"/>
              </a:ext>
            </a:extLst>
          </p:cNvPr>
          <p:cNvCxnSpPr/>
          <p:nvPr/>
        </p:nvCxnSpPr>
        <p:spPr>
          <a:xfrm flipH="1">
            <a:off x="1920240" y="2612571"/>
            <a:ext cx="111967"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289BD54-E8AF-2660-40AE-CC333F6DABE1}"/>
              </a:ext>
            </a:extLst>
          </p:cNvPr>
          <p:cNvCxnSpPr/>
          <p:nvPr/>
        </p:nvCxnSpPr>
        <p:spPr>
          <a:xfrm flipH="1">
            <a:off x="5068389" y="2512534"/>
            <a:ext cx="209005" cy="4657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B5D24F4-32D0-6719-BED6-602AE47B740E}"/>
              </a:ext>
            </a:extLst>
          </p:cNvPr>
          <p:cNvCxnSpPr>
            <a:cxnSpLocks/>
          </p:cNvCxnSpPr>
          <p:nvPr/>
        </p:nvCxnSpPr>
        <p:spPr>
          <a:xfrm flipH="1">
            <a:off x="8026799" y="2638173"/>
            <a:ext cx="538080" cy="478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5F1ED3E4-EE42-D322-4F94-4B83D627B2C8}"/>
              </a:ext>
            </a:extLst>
          </p:cNvPr>
          <p:cNvSpPr txBox="1"/>
          <p:nvPr/>
        </p:nvSpPr>
        <p:spPr>
          <a:xfrm>
            <a:off x="326573" y="4949180"/>
            <a:ext cx="11586132"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The internet </a:t>
            </a:r>
            <a:r>
              <a:rPr lang="en-GB" sz="2000" dirty="0">
                <a:latin typeface="Arial" panose="020B0604020202020204" pitchFamily="34" charset="0"/>
                <a:cs typeface="Arial" panose="020B0604020202020204" pitchFamily="34" charset="0"/>
              </a:rPr>
              <a:t>hosts a vast range of materials. Ask yourself, </a:t>
            </a:r>
            <a:r>
              <a:rPr lang="en-GB" sz="2000" b="1" dirty="0">
                <a:latin typeface="Arial" panose="020B0604020202020204" pitchFamily="34" charset="0"/>
                <a:cs typeface="Arial" panose="020B0604020202020204" pitchFamily="34" charset="0"/>
              </a:rPr>
              <a:t>what type of work is this? </a:t>
            </a:r>
            <a:r>
              <a:rPr lang="en-GB" sz="2000" dirty="0">
                <a:latin typeface="Arial" panose="020B0604020202020204" pitchFamily="34" charset="0"/>
                <a:cs typeface="Arial" panose="020B0604020202020204" pitchFamily="34" charset="0"/>
              </a:rPr>
              <a:t>and reference accordingly. If no author or title, you may use the URL and accession date… you may also want to question whether it is suitable to include in an academic assignment.</a:t>
            </a:r>
          </a:p>
        </p:txBody>
      </p:sp>
    </p:spTree>
    <p:extLst>
      <p:ext uri="{BB962C8B-B14F-4D97-AF65-F5344CB8AC3E}">
        <p14:creationId xmlns:p14="http://schemas.microsoft.com/office/powerpoint/2010/main" val="3305863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idx="4294967295"/>
          </p:nvPr>
        </p:nvSpPr>
        <p:spPr>
          <a:xfrm>
            <a:off x="0" y="123825"/>
            <a:ext cx="11399838" cy="1004888"/>
          </a:xfrm>
        </p:spPr>
        <p:txBody>
          <a:bodyPr/>
          <a:lstStyle/>
          <a:p>
            <a:r>
              <a:rPr lang="en-GB" dirty="0">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762283" y="1592263"/>
            <a:ext cx="4025089"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5951538" y="1592263"/>
            <a:ext cx="4025088"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685800" y="3429000"/>
            <a:ext cx="3823914"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5951538" y="3382386"/>
            <a:ext cx="5687159" cy="1569660"/>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URL = address bar at top of screen.</a:t>
            </a:r>
          </a:p>
        </p:txBody>
      </p:sp>
      <p:sp>
        <p:nvSpPr>
          <p:cNvPr id="2" name="TextBox 1">
            <a:extLst>
              <a:ext uri="{FF2B5EF4-FFF2-40B4-BE49-F238E27FC236}">
                <a16:creationId xmlns:a16="http://schemas.microsoft.com/office/drawing/2014/main" id="{DDA119DA-21CE-78DE-B550-8E899B45216D}"/>
              </a:ext>
            </a:extLst>
          </p:cNvPr>
          <p:cNvSpPr txBox="1"/>
          <p:nvPr/>
        </p:nvSpPr>
        <p:spPr>
          <a:xfrm>
            <a:off x="6254750" y="4941240"/>
            <a:ext cx="5332989" cy="1200329"/>
          </a:xfrm>
          <a:prstGeom prst="rect">
            <a:avLst/>
          </a:prstGeom>
          <a:noFill/>
        </p:spPr>
        <p:txBody>
          <a:bodyPr wrap="square" rtlCol="0">
            <a:spAutoFit/>
          </a:bodyPr>
          <a:lstStyle/>
          <a:p>
            <a:r>
              <a:rPr lang="en-GB" sz="1800" u="sng" dirty="0">
                <a:latin typeface="Calibri" panose="020F0502020204030204" pitchFamily="34" charset="0"/>
                <a:cs typeface="Calibri" panose="020F0502020204030204" pitchFamily="34" charset="0"/>
              </a:rPr>
              <a:t>Tip.</a:t>
            </a:r>
          </a:p>
          <a:p>
            <a:pPr marL="342900" indent="-342900">
              <a:buFont typeface="Arial" panose="020B0604020202020204" pitchFamily="34" charset="0"/>
              <a:buChar char="•"/>
            </a:pPr>
            <a:r>
              <a:rPr lang="en-GB" sz="1800" dirty="0">
                <a:latin typeface="Calibri" panose="020F0502020204030204" pitchFamily="34" charset="0"/>
                <a:cs typeface="Calibri" panose="020F0502020204030204" pitchFamily="34" charset="0"/>
              </a:rPr>
              <a:t>Right click – Properties. This may display when the page was last modified.</a:t>
            </a:r>
          </a:p>
          <a:p>
            <a:endParaRPr lang="en-GB" dirty="0"/>
          </a:p>
        </p:txBody>
      </p:sp>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0" grpId="0"/>
      <p:bldP spid="11" grpId="0"/>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a:xfrm>
            <a:off x="84170" y="246390"/>
            <a:ext cx="10795518" cy="1003916"/>
          </a:xfrm>
        </p:spPr>
        <p:txBody>
          <a:bodyPr/>
          <a:lstStyle/>
          <a:p>
            <a:r>
              <a:rPr lang="en-GB" dirty="0"/>
              <a:t>Where to find the information: article</a:t>
            </a:r>
          </a:p>
        </p:txBody>
      </p:sp>
      <p:sp>
        <p:nvSpPr>
          <p:cNvPr id="5" name="TextBox 4">
            <a:extLst>
              <a:ext uri="{FF2B5EF4-FFF2-40B4-BE49-F238E27FC236}">
                <a16:creationId xmlns:a16="http://schemas.microsoft.com/office/drawing/2014/main" id="{86ECCFD7-6927-46A8-BEBB-8A15471C27B4}"/>
              </a:ext>
            </a:extLst>
          </p:cNvPr>
          <p:cNvSpPr txBox="1"/>
          <p:nvPr/>
        </p:nvSpPr>
        <p:spPr>
          <a:xfrm>
            <a:off x="871570" y="3319353"/>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Article title</a:t>
            </a:r>
            <a:endParaRPr lang="en-US" b="1" dirty="0">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007584" y="4395422"/>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Authors</a:t>
            </a:r>
            <a:endParaRPr lang="en-US" dirty="0">
              <a:cs typeface="Calibri Light"/>
            </a:endParaRPr>
          </a:p>
        </p:txBody>
      </p:sp>
      <p:sp>
        <p:nvSpPr>
          <p:cNvPr id="11" name="TextBox 10">
            <a:hlinkClick r:id="" action="ppaction://noaction" highlightClick="1"/>
            <a:extLst>
              <a:ext uri="{FF2B5EF4-FFF2-40B4-BE49-F238E27FC236}">
                <a16:creationId xmlns:a16="http://schemas.microsoft.com/office/drawing/2014/main" id="{FDED6D7F-9720-4B1E-99A0-C13BFC764DB8}"/>
              </a:ext>
            </a:extLst>
          </p:cNvPr>
          <p:cNvSpPr txBox="1"/>
          <p:nvPr/>
        </p:nvSpPr>
        <p:spPr>
          <a:xfrm>
            <a:off x="698242" y="1749392"/>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Journal</a:t>
            </a:r>
            <a:r>
              <a:rPr lang="en-GB" dirty="0"/>
              <a:t> </a:t>
            </a:r>
            <a:r>
              <a:rPr lang="en-GB" b="1" dirty="0"/>
              <a:t>title</a:t>
            </a:r>
            <a:endParaRPr lang="en-US" b="1" dirty="0">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259524" y="2098228"/>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Date &amp; issue information</a:t>
            </a:r>
            <a:endParaRPr lang="en-GB" b="1" dirty="0">
              <a:cs typeface="Calibri Light"/>
            </a:endParaRPr>
          </a:p>
        </p:txBody>
      </p:sp>
      <p:sp>
        <p:nvSpPr>
          <p:cNvPr id="13" name="TextBox 12">
            <a:extLst>
              <a:ext uri="{FF2B5EF4-FFF2-40B4-BE49-F238E27FC236}">
                <a16:creationId xmlns:a16="http://schemas.microsoft.com/office/drawing/2014/main" id="{058B875D-ED35-78E2-0124-3F7DF77C1B9A}"/>
              </a:ext>
            </a:extLst>
          </p:cNvPr>
          <p:cNvSpPr txBox="1"/>
          <p:nvPr/>
        </p:nvSpPr>
        <p:spPr>
          <a:xfrm>
            <a:off x="1135000" y="5250627"/>
            <a:ext cx="638716" cy="369332"/>
          </a:xfrm>
          <a:prstGeom prst="rect">
            <a:avLst/>
          </a:prstGeom>
          <a:noFill/>
        </p:spPr>
        <p:txBody>
          <a:bodyPr wrap="square" rtlCol="0">
            <a:spAutoFit/>
          </a:bodyPr>
          <a:lstStyle/>
          <a:p>
            <a:r>
              <a:rPr lang="en-GB" b="1" dirty="0"/>
              <a:t>DOI</a:t>
            </a:r>
          </a:p>
        </p:txBody>
      </p:sp>
      <p:cxnSp>
        <p:nvCxnSpPr>
          <p:cNvPr id="22" name="Straight Arrow Connector 21">
            <a:extLst>
              <a:ext uri="{FF2B5EF4-FFF2-40B4-BE49-F238E27FC236}">
                <a16:creationId xmlns:a16="http://schemas.microsoft.com/office/drawing/2014/main" id="{C1186821-1BAC-B61A-47B5-F95A9D09BE76}"/>
              </a:ext>
            </a:extLst>
          </p:cNvPr>
          <p:cNvCxnSpPr>
            <a:cxnSpLocks/>
          </p:cNvCxnSpPr>
          <p:nvPr/>
        </p:nvCxnSpPr>
        <p:spPr>
          <a:xfrm>
            <a:off x="1776612" y="5463807"/>
            <a:ext cx="17112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68A1E06-9835-C972-8E5E-1EC23BDE77A3}"/>
              </a:ext>
            </a:extLst>
          </p:cNvPr>
          <p:cNvCxnSpPr>
            <a:cxnSpLocks/>
          </p:cNvCxnSpPr>
          <p:nvPr/>
        </p:nvCxnSpPr>
        <p:spPr>
          <a:xfrm flipV="1">
            <a:off x="2254142" y="3319353"/>
            <a:ext cx="1012841" cy="2231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9740B90-C5AE-B770-B9D1-92FD1A4C1B1F}"/>
              </a:ext>
            </a:extLst>
          </p:cNvPr>
          <p:cNvCxnSpPr>
            <a:cxnSpLocks/>
          </p:cNvCxnSpPr>
          <p:nvPr/>
        </p:nvCxnSpPr>
        <p:spPr>
          <a:xfrm flipV="1">
            <a:off x="2165112" y="4390441"/>
            <a:ext cx="1164093" cy="1739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B9401CEF-1A1D-2033-82E4-679F6730BC9F}"/>
              </a:ext>
            </a:extLst>
          </p:cNvPr>
          <p:cNvPicPr>
            <a:picLocks noChangeAspect="1"/>
          </p:cNvPicPr>
          <p:nvPr/>
        </p:nvPicPr>
        <p:blipFill>
          <a:blip r:embed="rId3"/>
          <a:stretch>
            <a:fillRect/>
          </a:stretch>
        </p:blipFill>
        <p:spPr>
          <a:xfrm>
            <a:off x="3487905" y="1278827"/>
            <a:ext cx="6782747" cy="4572638"/>
          </a:xfrm>
          <a:prstGeom prst="rect">
            <a:avLst/>
          </a:prstGeom>
        </p:spPr>
      </p:pic>
      <p:sp>
        <p:nvSpPr>
          <p:cNvPr id="15" name="TextBox 14">
            <a:extLst>
              <a:ext uri="{FF2B5EF4-FFF2-40B4-BE49-F238E27FC236}">
                <a16:creationId xmlns:a16="http://schemas.microsoft.com/office/drawing/2014/main" id="{4EB6F551-C5DB-85D1-51B4-146E601958AC}"/>
              </a:ext>
            </a:extLst>
          </p:cNvPr>
          <p:cNvSpPr txBox="1"/>
          <p:nvPr/>
        </p:nvSpPr>
        <p:spPr>
          <a:xfrm>
            <a:off x="8114190" y="5948039"/>
            <a:ext cx="2947387" cy="369332"/>
          </a:xfrm>
          <a:prstGeom prst="rect">
            <a:avLst/>
          </a:prstGeom>
          <a:noFill/>
        </p:spPr>
        <p:txBody>
          <a:bodyPr wrap="square" rtlCol="0">
            <a:spAutoFit/>
          </a:bodyPr>
          <a:lstStyle/>
          <a:p>
            <a:r>
              <a:rPr lang="en-GB" dirty="0">
                <a:hlinkClick r:id="rId4"/>
              </a:rPr>
              <a:t>Library catalogue</a:t>
            </a:r>
            <a:endParaRPr lang="en-GB" dirty="0"/>
          </a:p>
        </p:txBody>
      </p:sp>
      <p:cxnSp>
        <p:nvCxnSpPr>
          <p:cNvPr id="17" name="Straight Arrow Connector 16">
            <a:extLst>
              <a:ext uri="{FF2B5EF4-FFF2-40B4-BE49-F238E27FC236}">
                <a16:creationId xmlns:a16="http://schemas.microsoft.com/office/drawing/2014/main" id="{7D0A1200-42FC-BBA4-EAA9-C6D1D7627592}"/>
              </a:ext>
            </a:extLst>
          </p:cNvPr>
          <p:cNvCxnSpPr/>
          <p:nvPr/>
        </p:nvCxnSpPr>
        <p:spPr>
          <a:xfrm flipV="1">
            <a:off x="2760562" y="2118724"/>
            <a:ext cx="1988991" cy="1641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CC0C0E5-5C7C-8270-0F82-D16C85705D08}"/>
              </a:ext>
            </a:extLst>
          </p:cNvPr>
          <p:cNvCxnSpPr>
            <a:cxnSpLocks/>
            <a:stCxn id="11" idx="3"/>
          </p:cNvCxnSpPr>
          <p:nvPr/>
        </p:nvCxnSpPr>
        <p:spPr>
          <a:xfrm flipV="1">
            <a:off x="1991784" y="1739600"/>
            <a:ext cx="3558441" cy="1944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7179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0008-4DB9-B1ED-EFCD-CB259239E6C2}"/>
              </a:ext>
            </a:extLst>
          </p:cNvPr>
          <p:cNvSpPr>
            <a:spLocks noGrp="1"/>
          </p:cNvSpPr>
          <p:nvPr>
            <p:ph type="title"/>
          </p:nvPr>
        </p:nvSpPr>
        <p:spPr/>
        <p:txBody>
          <a:bodyPr/>
          <a:lstStyle/>
          <a:p>
            <a:r>
              <a:rPr lang="en-GB" dirty="0"/>
              <a:t>Exercise: book</a:t>
            </a:r>
          </a:p>
        </p:txBody>
      </p:sp>
      <p:pic>
        <p:nvPicPr>
          <p:cNvPr id="5" name="Picture 4" descr="A white background with yellow and blue text&#10;&#10;Description automatically generated">
            <a:extLst>
              <a:ext uri="{FF2B5EF4-FFF2-40B4-BE49-F238E27FC236}">
                <a16:creationId xmlns:a16="http://schemas.microsoft.com/office/drawing/2014/main" id="{F60A3728-C298-87FD-B569-6A54B4814AC0}"/>
              </a:ext>
            </a:extLst>
          </p:cNvPr>
          <p:cNvPicPr>
            <a:picLocks noChangeAspect="1"/>
          </p:cNvPicPr>
          <p:nvPr/>
        </p:nvPicPr>
        <p:blipFill>
          <a:blip r:embed="rId2"/>
          <a:stretch>
            <a:fillRect/>
          </a:stretch>
        </p:blipFill>
        <p:spPr>
          <a:xfrm>
            <a:off x="505595" y="1592263"/>
            <a:ext cx="8057697" cy="2140527"/>
          </a:xfrm>
          <a:prstGeom prst="rect">
            <a:avLst/>
          </a:prstGeom>
        </p:spPr>
      </p:pic>
      <p:sp>
        <p:nvSpPr>
          <p:cNvPr id="6" name="TextBox 5">
            <a:extLst>
              <a:ext uri="{FF2B5EF4-FFF2-40B4-BE49-F238E27FC236}">
                <a16:creationId xmlns:a16="http://schemas.microsoft.com/office/drawing/2014/main" id="{F847B84B-6482-4199-B6CC-9A0434F4F040}"/>
              </a:ext>
            </a:extLst>
          </p:cNvPr>
          <p:cNvSpPr txBox="1"/>
          <p:nvPr/>
        </p:nvSpPr>
        <p:spPr>
          <a:xfrm>
            <a:off x="505595" y="4364182"/>
            <a:ext cx="10061960" cy="369332"/>
          </a:xfrm>
          <a:prstGeom prst="rect">
            <a:avLst/>
          </a:prstGeom>
          <a:noFill/>
        </p:spPr>
        <p:txBody>
          <a:bodyPr wrap="square" rtlCol="0">
            <a:spAutoFit/>
          </a:bodyPr>
          <a:lstStyle/>
          <a:p>
            <a:r>
              <a:rPr lang="en-GB" dirty="0"/>
              <a:t>Wellington, P. (2011) </a:t>
            </a:r>
            <a:r>
              <a:rPr lang="en-GB" i="1" dirty="0"/>
              <a:t>Effective people management. </a:t>
            </a:r>
            <a:r>
              <a:rPr lang="en-GB" dirty="0"/>
              <a:t>London: Kogan Page. </a:t>
            </a:r>
          </a:p>
        </p:txBody>
      </p:sp>
    </p:spTree>
    <p:extLst>
      <p:ext uri="{BB962C8B-B14F-4D97-AF65-F5344CB8AC3E}">
        <p14:creationId xmlns:p14="http://schemas.microsoft.com/office/powerpoint/2010/main" val="2231915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0F7E-89ED-B619-B08C-54458C0839C9}"/>
              </a:ext>
            </a:extLst>
          </p:cNvPr>
          <p:cNvSpPr>
            <a:spLocks noGrp="1"/>
          </p:cNvSpPr>
          <p:nvPr>
            <p:ph type="title"/>
          </p:nvPr>
        </p:nvSpPr>
        <p:spPr/>
        <p:txBody>
          <a:bodyPr/>
          <a:lstStyle/>
          <a:p>
            <a:r>
              <a:rPr lang="en-GB" dirty="0"/>
              <a:t>Exercise: article</a:t>
            </a:r>
          </a:p>
        </p:txBody>
      </p:sp>
      <p:pic>
        <p:nvPicPr>
          <p:cNvPr id="3" name="Picture 2">
            <a:extLst>
              <a:ext uri="{FF2B5EF4-FFF2-40B4-BE49-F238E27FC236}">
                <a16:creationId xmlns:a16="http://schemas.microsoft.com/office/drawing/2014/main" id="{0991F739-5857-C30F-B9EB-00BE52B9CD1C}"/>
              </a:ext>
            </a:extLst>
          </p:cNvPr>
          <p:cNvPicPr>
            <a:picLocks noChangeAspect="1"/>
          </p:cNvPicPr>
          <p:nvPr/>
        </p:nvPicPr>
        <p:blipFill>
          <a:blip r:embed="rId2"/>
          <a:stretch>
            <a:fillRect/>
          </a:stretch>
        </p:blipFill>
        <p:spPr>
          <a:xfrm>
            <a:off x="0" y="1330283"/>
            <a:ext cx="9982481" cy="1910009"/>
          </a:xfrm>
          <a:prstGeom prst="rect">
            <a:avLst/>
          </a:prstGeom>
        </p:spPr>
      </p:pic>
      <p:sp>
        <p:nvSpPr>
          <p:cNvPr id="4" name="TextBox 3">
            <a:extLst>
              <a:ext uri="{FF2B5EF4-FFF2-40B4-BE49-F238E27FC236}">
                <a16:creationId xmlns:a16="http://schemas.microsoft.com/office/drawing/2014/main" id="{F434EF16-706E-8B39-B085-5BB47D2B9ABF}"/>
              </a:ext>
            </a:extLst>
          </p:cNvPr>
          <p:cNvSpPr txBox="1"/>
          <p:nvPr/>
        </p:nvSpPr>
        <p:spPr>
          <a:xfrm>
            <a:off x="800100" y="4229100"/>
            <a:ext cx="9982481" cy="923330"/>
          </a:xfrm>
          <a:prstGeom prst="rect">
            <a:avLst/>
          </a:prstGeom>
          <a:noFill/>
        </p:spPr>
        <p:txBody>
          <a:bodyPr wrap="square" rtlCol="0">
            <a:spAutoFit/>
          </a:bodyPr>
          <a:lstStyle/>
          <a:p>
            <a:r>
              <a:rPr lang="en-GB" dirty="0"/>
              <a:t>Boon, C. </a:t>
            </a:r>
            <a:r>
              <a:rPr lang="en-GB" i="1" dirty="0"/>
              <a:t>et al</a:t>
            </a:r>
            <a:r>
              <a:rPr lang="en-GB" dirty="0"/>
              <a:t>. (2018) ‘Integrating strategic human capital and strategic human resource management’, </a:t>
            </a:r>
            <a:r>
              <a:rPr lang="en-GB" i="1" dirty="0"/>
              <a:t>International Journal of Human Resource Management</a:t>
            </a:r>
            <a:r>
              <a:rPr lang="en-GB" dirty="0"/>
              <a:t>, 29(1), pp. 34-67. Available at: </a:t>
            </a:r>
            <a:r>
              <a:rPr lang="en-GB" b="0" i="0" dirty="0">
                <a:effectLst/>
                <a:highlight>
                  <a:srgbClr val="FFFFFF"/>
                </a:highlight>
              </a:rPr>
              <a:t>https://doi.org/10.1080/09585192.2017.1380063</a:t>
            </a:r>
            <a:endParaRPr lang="en-GB" dirty="0"/>
          </a:p>
        </p:txBody>
      </p:sp>
    </p:spTree>
    <p:extLst>
      <p:ext uri="{BB962C8B-B14F-4D97-AF65-F5344CB8AC3E}">
        <p14:creationId xmlns:p14="http://schemas.microsoft.com/office/powerpoint/2010/main" val="87790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9D23D-85D6-DBFB-6031-878745BB9256}"/>
              </a:ext>
            </a:extLst>
          </p:cNvPr>
          <p:cNvSpPr>
            <a:spLocks noGrp="1"/>
          </p:cNvSpPr>
          <p:nvPr>
            <p:ph type="title"/>
          </p:nvPr>
        </p:nvSpPr>
        <p:spPr/>
        <p:txBody>
          <a:bodyPr/>
          <a:lstStyle/>
          <a:p>
            <a:r>
              <a:rPr lang="en-GB" dirty="0"/>
              <a:t>Exercise: magazine</a:t>
            </a:r>
          </a:p>
        </p:txBody>
      </p:sp>
      <p:pic>
        <p:nvPicPr>
          <p:cNvPr id="4" name="Picture 3">
            <a:extLst>
              <a:ext uri="{FF2B5EF4-FFF2-40B4-BE49-F238E27FC236}">
                <a16:creationId xmlns:a16="http://schemas.microsoft.com/office/drawing/2014/main" id="{1FB75C54-F1FB-9746-35C6-8DB48C43C0CD}"/>
              </a:ext>
            </a:extLst>
          </p:cNvPr>
          <p:cNvPicPr>
            <a:picLocks noChangeAspect="1"/>
          </p:cNvPicPr>
          <p:nvPr/>
        </p:nvPicPr>
        <p:blipFill>
          <a:blip r:embed="rId3"/>
          <a:stretch>
            <a:fillRect/>
          </a:stretch>
        </p:blipFill>
        <p:spPr>
          <a:xfrm>
            <a:off x="0" y="1354974"/>
            <a:ext cx="7286614" cy="3313762"/>
          </a:xfrm>
          <a:prstGeom prst="rect">
            <a:avLst/>
          </a:prstGeom>
        </p:spPr>
      </p:pic>
      <p:sp>
        <p:nvSpPr>
          <p:cNvPr id="5" name="TextBox 4">
            <a:extLst>
              <a:ext uri="{FF2B5EF4-FFF2-40B4-BE49-F238E27FC236}">
                <a16:creationId xmlns:a16="http://schemas.microsoft.com/office/drawing/2014/main" id="{89F3F78E-5F7F-189C-D948-B5E319F7488D}"/>
              </a:ext>
            </a:extLst>
          </p:cNvPr>
          <p:cNvSpPr txBox="1"/>
          <p:nvPr/>
        </p:nvSpPr>
        <p:spPr>
          <a:xfrm>
            <a:off x="698242" y="4995949"/>
            <a:ext cx="10457438" cy="923330"/>
          </a:xfrm>
          <a:prstGeom prst="rect">
            <a:avLst/>
          </a:prstGeom>
          <a:noFill/>
        </p:spPr>
        <p:txBody>
          <a:bodyPr wrap="square" rtlCol="0">
            <a:spAutoFit/>
          </a:bodyPr>
          <a:lstStyle/>
          <a:p>
            <a:r>
              <a:rPr lang="en-GB" b="0" i="0" dirty="0">
                <a:solidFill>
                  <a:srgbClr val="333333"/>
                </a:solidFill>
                <a:effectLst/>
                <a:latin typeface="avenir-regular-class"/>
              </a:rPr>
              <a:t>Frith, B. (2015) 'Rob Briner: spend longer on evidence-based decision-making', </a:t>
            </a:r>
            <a:r>
              <a:rPr lang="en-GB" b="0" i="1" dirty="0">
                <a:solidFill>
                  <a:srgbClr val="333333"/>
                </a:solidFill>
                <a:effectLst/>
                <a:latin typeface="avenir-regular-class"/>
              </a:rPr>
              <a:t>HR Magazine</a:t>
            </a:r>
            <a:r>
              <a:rPr lang="en-GB" b="0" i="0" dirty="0">
                <a:solidFill>
                  <a:srgbClr val="333333"/>
                </a:solidFill>
                <a:effectLst/>
                <a:latin typeface="avenir-regular-class"/>
              </a:rPr>
              <a:t>, 8 July. Available at: </a:t>
            </a:r>
            <a:r>
              <a:rPr lang="en-GB" dirty="0">
                <a:hlinkClick r:id="rId4"/>
              </a:rPr>
              <a:t>https://www.hrmagazine.co.uk/content/features/rob-briner-spend-longer-on-evidence-based-decision-making</a:t>
            </a:r>
            <a:r>
              <a:rPr lang="en-GB" dirty="0"/>
              <a:t> </a:t>
            </a:r>
            <a:r>
              <a:rPr lang="en-GB" b="0" i="0" dirty="0">
                <a:solidFill>
                  <a:srgbClr val="333333"/>
                </a:solidFill>
                <a:effectLst/>
                <a:latin typeface="avenir-regular-class"/>
              </a:rPr>
              <a:t>(Accessed: 10/10/2024).</a:t>
            </a:r>
            <a:endParaRPr lang="en-GB" dirty="0"/>
          </a:p>
        </p:txBody>
      </p:sp>
    </p:spTree>
    <p:extLst>
      <p:ext uri="{BB962C8B-B14F-4D97-AF65-F5344CB8AC3E}">
        <p14:creationId xmlns:p14="http://schemas.microsoft.com/office/powerpoint/2010/main" val="235174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FB3A-1C7A-7688-7195-6917FF62E2B1}"/>
              </a:ext>
            </a:extLst>
          </p:cNvPr>
          <p:cNvSpPr>
            <a:spLocks noGrp="1"/>
          </p:cNvSpPr>
          <p:nvPr>
            <p:ph type="title"/>
          </p:nvPr>
        </p:nvSpPr>
        <p:spPr/>
        <p:txBody>
          <a:bodyPr/>
          <a:lstStyle/>
          <a:p>
            <a:r>
              <a:rPr lang="en-GB" dirty="0"/>
              <a:t>Exercise: podcast</a:t>
            </a:r>
          </a:p>
        </p:txBody>
      </p:sp>
      <p:sp>
        <p:nvSpPr>
          <p:cNvPr id="5" name="TextBox 4">
            <a:extLst>
              <a:ext uri="{FF2B5EF4-FFF2-40B4-BE49-F238E27FC236}">
                <a16:creationId xmlns:a16="http://schemas.microsoft.com/office/drawing/2014/main" id="{31DA5725-851A-8977-D165-ECFB2F21BB58}"/>
              </a:ext>
            </a:extLst>
          </p:cNvPr>
          <p:cNvSpPr txBox="1"/>
          <p:nvPr/>
        </p:nvSpPr>
        <p:spPr>
          <a:xfrm>
            <a:off x="6223241" y="2511959"/>
            <a:ext cx="6094562" cy="1785104"/>
          </a:xfrm>
          <a:prstGeom prst="rect">
            <a:avLst/>
          </a:prstGeom>
          <a:noFill/>
        </p:spPr>
        <p:txBody>
          <a:bodyPr wrap="square">
            <a:spAutoFit/>
          </a:bodyPr>
          <a:lstStyle/>
          <a:p>
            <a:r>
              <a:rPr lang="en-GB" sz="2200" b="0" i="0" dirty="0">
                <a:solidFill>
                  <a:srgbClr val="333333"/>
                </a:solidFill>
                <a:effectLst/>
                <a:latin typeface="Arial" panose="020B0604020202020204" pitchFamily="34" charset="0"/>
                <a:cs typeface="Arial" panose="020B0604020202020204" pitchFamily="34" charset="0"/>
              </a:rPr>
              <a:t>D'Souza, D. (2024) </a:t>
            </a:r>
            <a:r>
              <a:rPr lang="en-GB" sz="2200" b="0" i="1" dirty="0">
                <a:solidFill>
                  <a:srgbClr val="333333"/>
                </a:solidFill>
                <a:effectLst/>
                <a:latin typeface="Arial" panose="020B0604020202020204" pitchFamily="34" charset="0"/>
                <a:cs typeface="Arial" panose="020B0604020202020204" pitchFamily="34" charset="0"/>
              </a:rPr>
              <a:t>HR People Pod – Ep 3: a new UK  government and a ‘new </a:t>
            </a:r>
            <a:r>
              <a:rPr lang="en-GB" sz="2200" i="1" dirty="0">
                <a:solidFill>
                  <a:srgbClr val="333333"/>
                </a:solidFill>
                <a:latin typeface="Arial" panose="020B0604020202020204" pitchFamily="34" charset="0"/>
                <a:cs typeface="Arial" panose="020B0604020202020204" pitchFamily="34" charset="0"/>
              </a:rPr>
              <a:t>d</a:t>
            </a:r>
            <a:r>
              <a:rPr lang="en-GB" sz="2200" b="0" i="1" dirty="0">
                <a:solidFill>
                  <a:srgbClr val="333333"/>
                </a:solidFill>
                <a:effectLst/>
                <a:latin typeface="Arial" panose="020B0604020202020204" pitchFamily="34" charset="0"/>
                <a:cs typeface="Arial" panose="020B0604020202020204" pitchFamily="34" charset="0"/>
              </a:rPr>
              <a:t>eal for working </a:t>
            </a:r>
            <a:r>
              <a:rPr lang="en-GB" sz="2200" i="1" dirty="0">
                <a:solidFill>
                  <a:srgbClr val="333333"/>
                </a:solidFill>
                <a:latin typeface="Arial" panose="020B0604020202020204" pitchFamily="34" charset="0"/>
                <a:cs typeface="Arial" panose="020B0604020202020204" pitchFamily="34" charset="0"/>
              </a:rPr>
              <a:t>p</a:t>
            </a:r>
            <a:r>
              <a:rPr lang="en-GB" sz="2200" b="0" i="1" dirty="0">
                <a:solidFill>
                  <a:srgbClr val="333333"/>
                </a:solidFill>
                <a:effectLst/>
                <a:latin typeface="Arial" panose="020B0604020202020204" pitchFamily="34" charset="0"/>
                <a:cs typeface="Arial" panose="020B0604020202020204" pitchFamily="34" charset="0"/>
              </a:rPr>
              <a:t>eople'</a:t>
            </a:r>
            <a:r>
              <a:rPr lang="en-GB" sz="2200" b="0" i="0" dirty="0">
                <a:solidFill>
                  <a:srgbClr val="333333"/>
                </a:solidFill>
                <a:effectLst/>
                <a:latin typeface="Arial" panose="020B0604020202020204" pitchFamily="34" charset="0"/>
                <a:cs typeface="Arial" panose="020B0604020202020204" pitchFamily="34" charset="0"/>
              </a:rPr>
              <a:t> [Podcast]. </a:t>
            </a:r>
            <a:r>
              <a:rPr lang="en-GB" sz="2200" dirty="0">
                <a:solidFill>
                  <a:srgbClr val="333333"/>
                </a:solidFill>
                <a:latin typeface="Arial" panose="020B0604020202020204" pitchFamily="34" charset="0"/>
                <a:cs typeface="Arial" panose="020B0604020202020204" pitchFamily="34" charset="0"/>
              </a:rPr>
              <a:t>5 July</a:t>
            </a:r>
            <a:r>
              <a:rPr lang="en-GB" sz="2200" b="0" i="0" dirty="0">
                <a:solidFill>
                  <a:srgbClr val="333333"/>
                </a:solidFill>
                <a:effectLst/>
                <a:latin typeface="Arial" panose="020B0604020202020204" pitchFamily="34" charset="0"/>
                <a:cs typeface="Arial" panose="020B0604020202020204" pitchFamily="34" charset="0"/>
              </a:rPr>
              <a:t>. Available at</a:t>
            </a:r>
            <a:r>
              <a:rPr lang="en-GB" sz="2200" dirty="0">
                <a:solidFill>
                  <a:srgbClr val="333333"/>
                </a:solidFill>
                <a:latin typeface="Arial" panose="020B0604020202020204" pitchFamily="34" charset="0"/>
                <a:cs typeface="Arial" panose="020B0604020202020204" pitchFamily="34" charset="0"/>
              </a:rPr>
              <a:t>: https://soundcloud.com/cipd/hr-people-pod-episode-three (</a:t>
            </a:r>
            <a:r>
              <a:rPr lang="en-GB" sz="2200" b="0" i="0" dirty="0">
                <a:solidFill>
                  <a:srgbClr val="333333"/>
                </a:solidFill>
                <a:effectLst/>
                <a:latin typeface="Arial" panose="020B0604020202020204" pitchFamily="34" charset="0"/>
                <a:cs typeface="Arial" panose="020B0604020202020204" pitchFamily="34" charset="0"/>
              </a:rPr>
              <a:t>Accessed: 10 October 2024).</a:t>
            </a:r>
            <a:endParaRPr lang="en-GB" sz="2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68FB017B-B8CF-034A-35C0-BC8EF699D730}"/>
              </a:ext>
            </a:extLst>
          </p:cNvPr>
          <p:cNvPicPr>
            <a:picLocks noChangeAspect="1"/>
          </p:cNvPicPr>
          <p:nvPr/>
        </p:nvPicPr>
        <p:blipFill>
          <a:blip r:embed="rId2"/>
          <a:stretch>
            <a:fillRect/>
          </a:stretch>
        </p:blipFill>
        <p:spPr>
          <a:xfrm>
            <a:off x="146528" y="1353685"/>
            <a:ext cx="5935594" cy="4624873"/>
          </a:xfrm>
          <a:prstGeom prst="rect">
            <a:avLst/>
          </a:prstGeom>
        </p:spPr>
      </p:pic>
      <p:sp>
        <p:nvSpPr>
          <p:cNvPr id="14" name="TextBox 13">
            <a:extLst>
              <a:ext uri="{FF2B5EF4-FFF2-40B4-BE49-F238E27FC236}">
                <a16:creationId xmlns:a16="http://schemas.microsoft.com/office/drawing/2014/main" id="{7679B2F0-2645-CD15-CFFC-F33DA4B020D0}"/>
              </a:ext>
            </a:extLst>
          </p:cNvPr>
          <p:cNvSpPr txBox="1"/>
          <p:nvPr/>
        </p:nvSpPr>
        <p:spPr>
          <a:xfrm>
            <a:off x="6492240" y="5494713"/>
            <a:ext cx="4522124" cy="646331"/>
          </a:xfrm>
          <a:prstGeom prst="rect">
            <a:avLst/>
          </a:prstGeom>
          <a:noFill/>
        </p:spPr>
        <p:txBody>
          <a:bodyPr wrap="square" rtlCol="0">
            <a:spAutoFit/>
          </a:bodyPr>
          <a:lstStyle/>
          <a:p>
            <a:r>
              <a:rPr lang="en-GB" dirty="0">
                <a:hlinkClick r:id="rId3"/>
              </a:rPr>
              <a:t>https://www.cipd.org/uk/knowledge/podcasts/hr-people-pod/</a:t>
            </a:r>
            <a:r>
              <a:rPr lang="en-GB" dirty="0"/>
              <a:t> </a:t>
            </a:r>
          </a:p>
        </p:txBody>
      </p:sp>
    </p:spTree>
    <p:extLst>
      <p:ext uri="{BB962C8B-B14F-4D97-AF65-F5344CB8AC3E}">
        <p14:creationId xmlns:p14="http://schemas.microsoft.com/office/powerpoint/2010/main" val="237840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a:latin typeface="Calibri"/>
                <a:cs typeface="Calibri"/>
              </a:rPr>
              <a:t>Referencing Help</a:t>
            </a:r>
            <a:endParaRPr lang="en-GB" dirty="0">
              <a:latin typeface="Calibri"/>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12th edition (2022).</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a:cs typeface="Calibri Light"/>
            </a:endParaRPr>
          </a:p>
        </p:txBody>
      </p:sp>
      <p:pic>
        <p:nvPicPr>
          <p:cNvPr id="6" name="Picture 6" descr="Text&#10;&#10;Description automatically generated">
            <a:extLst>
              <a:ext uri="{FF2B5EF4-FFF2-40B4-BE49-F238E27FC236}">
                <a16:creationId xmlns:a16="http://schemas.microsoft.com/office/drawing/2014/main" id="{015671E8-B2AB-6966-E515-234E647B8A4E}"/>
              </a:ext>
            </a:extLst>
          </p:cNvPr>
          <p:cNvPicPr>
            <a:picLocks noChangeAspect="1"/>
          </p:cNvPicPr>
          <p:nvPr/>
        </p:nvPicPr>
        <p:blipFill>
          <a:blip r:embed="rId5"/>
          <a:stretch>
            <a:fillRect/>
          </a:stretch>
        </p:blipFill>
        <p:spPr>
          <a:xfrm>
            <a:off x="5728855" y="1408511"/>
            <a:ext cx="2731654" cy="3608023"/>
          </a:xfrm>
          <a:prstGeom prst="rect">
            <a:avLst/>
          </a:prstGeom>
        </p:spPr>
      </p:pic>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12th edition (2022).</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6"/>
              </a:rPr>
              <a:t>Cite them Right print book</a:t>
            </a:r>
            <a:endParaRPr lang="en-GB">
              <a:cs typeface="Calibri Light"/>
            </a:endParaRPr>
          </a:p>
          <a:p>
            <a:endParaRPr lang="en-GB" dirty="0">
              <a:latin typeface="Calibri"/>
              <a:cs typeface="Calibri Light"/>
            </a:endParaRPr>
          </a:p>
        </p:txBody>
      </p:sp>
      <p:pic>
        <p:nvPicPr>
          <p:cNvPr id="8" name="Picture 8" descr="A picture containing text, businesscard&#10;&#10;Description automatically generated">
            <a:extLst>
              <a:ext uri="{FF2B5EF4-FFF2-40B4-BE49-F238E27FC236}">
                <a16:creationId xmlns:a16="http://schemas.microsoft.com/office/drawing/2014/main" id="{F5DBCE49-CC51-AAE9-2734-CA15290B61AF}"/>
              </a:ext>
            </a:extLst>
          </p:cNvPr>
          <p:cNvPicPr>
            <a:picLocks noChangeAspect="1"/>
          </p:cNvPicPr>
          <p:nvPr/>
        </p:nvPicPr>
        <p:blipFill>
          <a:blip r:embed="rId7"/>
          <a:stretch>
            <a:fillRect/>
          </a:stretch>
        </p:blipFill>
        <p:spPr>
          <a:xfrm>
            <a:off x="8851899" y="1409995"/>
            <a:ext cx="2535383" cy="3605057"/>
          </a:xfrm>
          <a:prstGeom prst="rect">
            <a:avLst/>
          </a:prstGeom>
        </p:spPr>
      </p:pic>
      <p:sp>
        <p:nvSpPr>
          <p:cNvPr id="9" name="TextBox 8">
            <a:extLst>
              <a:ext uri="{FF2B5EF4-FFF2-40B4-BE49-F238E27FC236}">
                <a16:creationId xmlns:a16="http://schemas.microsoft.com/office/drawing/2014/main" id="{E7CC790C-6340-E6AC-B179-0794E949C854}"/>
              </a:ext>
            </a:extLst>
          </p:cNvPr>
          <p:cNvSpPr txBox="1"/>
          <p:nvPr/>
        </p:nvSpPr>
        <p:spPr>
          <a:xfrm>
            <a:off x="8722592" y="5178137"/>
            <a:ext cx="34694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mn-lt"/>
              <a:cs typeface="+mn-lt"/>
            </a:endParaRPr>
          </a:p>
          <a:p>
            <a:r>
              <a:rPr lang="en-GB" sz="2000" dirty="0">
                <a:latin typeface="Calibri"/>
                <a:ea typeface="+mn-lt"/>
                <a:cs typeface="+mn-lt"/>
                <a:hlinkClick r:id="rId8"/>
              </a:rPr>
              <a:t>Referencing handbook: Harvard</a:t>
            </a:r>
            <a:endParaRPr lang="en-GB" sz="2000" dirty="0">
              <a:latin typeface="Calibri"/>
              <a:cs typeface="Calibri Light"/>
            </a:endParaRPr>
          </a:p>
        </p:txBody>
      </p:sp>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dirty="0">
                <a:latin typeface="Calibri"/>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189617" y="3045918"/>
            <a:ext cx="11073692" cy="1788805"/>
          </a:xfrm>
        </p:spPr>
        <p:txBody>
          <a:bodyPr vert="horz" lIns="91440" tIns="45720" rIns="91440" bIns="45720" rtlCol="0" anchor="t">
            <a:normAutofit fontScale="25000" lnSpcReduction="20000"/>
          </a:bodyPr>
          <a:lstStyle/>
          <a:p>
            <a:pPr marL="0" indent="0">
              <a:lnSpc>
                <a:spcPct val="107000"/>
              </a:lnSpc>
              <a:spcAft>
                <a:spcPts val="800"/>
              </a:spcAft>
              <a:buNone/>
            </a:pPr>
            <a:r>
              <a:rPr lang="en-GB" sz="9600" kern="100" dirty="0">
                <a:latin typeface="Arial" panose="020B0604020202020204" pitchFamily="34" charset="0"/>
                <a:ea typeface="DengXian" panose="02010600030101010101" pitchFamily="2" charset="-122"/>
                <a:cs typeface="Arial" panose="020B0604020202020204" pitchFamily="34" charset="0"/>
              </a:rPr>
              <a:t>Parry, E., Morley, M.J.</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 </a:t>
            </a:r>
            <a:r>
              <a:rPr lang="en-GB" sz="9600" kern="100" dirty="0">
                <a:latin typeface="Arial" panose="020B0604020202020204" pitchFamily="34" charset="0"/>
                <a:ea typeface="DengXian" panose="02010600030101010101" pitchFamily="2" charset="-122"/>
                <a:cs typeface="Arial" panose="020B0604020202020204" pitchFamily="34" charset="0"/>
              </a:rPr>
              <a:t>Brewster, C. (</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editors</a:t>
            </a:r>
            <a:r>
              <a:rPr lang="en-GB" sz="9600" kern="100" dirty="0">
                <a:latin typeface="Arial" panose="020B0604020202020204" pitchFamily="34" charset="0"/>
                <a:ea typeface="DengXian" panose="02010600030101010101" pitchFamily="2" charset="-122"/>
                <a:cs typeface="Arial" panose="020B0604020202020204" pitchFamily="34" charset="0"/>
              </a:rPr>
              <a:t>) (2021) </a:t>
            </a:r>
            <a:r>
              <a:rPr lang="en-GB" sz="9600" u="sng" kern="100" dirty="0">
                <a:solidFill>
                  <a:srgbClr val="FF0000"/>
                </a:solidFill>
                <a:latin typeface="Arial" panose="020B0604020202020204" pitchFamily="34" charset="0"/>
                <a:ea typeface="DengXian" panose="02010600030101010101" pitchFamily="2" charset="-122"/>
                <a:cs typeface="Arial" panose="020B0604020202020204" pitchFamily="34" charset="0"/>
              </a:rPr>
              <a:t>The Oxford handbook of contextual approaches to human resource management</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 1st</a:t>
            </a:r>
            <a:r>
              <a:rPr lang="en-GB" sz="9600" kern="100" dirty="0">
                <a:latin typeface="Arial" panose="020B0604020202020204" pitchFamily="34" charset="0"/>
                <a:ea typeface="DengXian" panose="02010600030101010101" pitchFamily="2" charset="-122"/>
                <a:cs typeface="Arial" panose="020B0604020202020204" pitchFamily="34" charset="0"/>
              </a:rPr>
              <a:t> </a:t>
            </a:r>
            <a:r>
              <a:rPr lang="en-GB" sz="9600" kern="100" dirty="0">
                <a:solidFill>
                  <a:srgbClr val="FF0000"/>
                </a:solidFill>
                <a:latin typeface="Arial" panose="020B0604020202020204" pitchFamily="34" charset="0"/>
                <a:ea typeface="DengXian" panose="02010600030101010101" pitchFamily="2" charset="-122"/>
                <a:cs typeface="Arial" panose="020B0604020202020204" pitchFamily="34" charset="0"/>
              </a:rPr>
              <a:t>edition.</a:t>
            </a:r>
            <a:r>
              <a:rPr lang="en-GB" sz="9600" kern="100" dirty="0">
                <a:latin typeface="Arial" panose="020B0604020202020204" pitchFamily="34" charset="0"/>
                <a:ea typeface="DengXian" panose="02010600030101010101" pitchFamily="2" charset="-122"/>
                <a:cs typeface="Arial" panose="020B0604020202020204" pitchFamily="34" charset="0"/>
              </a:rPr>
              <a:t> Oxford: Oxford University Press. </a:t>
            </a:r>
            <a:endParaRPr lang="en-GB" sz="9600"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143435" y="1427905"/>
            <a:ext cx="10969336" cy="1226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200" kern="100" dirty="0">
                <a:effectLst/>
                <a:latin typeface="Arial" panose="020B0604020202020204" pitchFamily="34" charset="0"/>
                <a:ea typeface="DengXian" panose="02010600030101010101" pitchFamily="2" charset="-122"/>
                <a:cs typeface="Arial" panose="020B0604020202020204" pitchFamily="34" charset="0"/>
              </a:rPr>
              <a:t>Parry, E., Morley, M.J., Brewster, C. (editors) </a:t>
            </a:r>
            <a:r>
              <a:rPr lang="en-GB" sz="2200" kern="100">
                <a:effectLst/>
                <a:latin typeface="Arial" panose="020B0604020202020204" pitchFamily="34" charset="0"/>
                <a:ea typeface="DengXian" panose="02010600030101010101" pitchFamily="2" charset="-122"/>
                <a:cs typeface="Arial" panose="020B0604020202020204" pitchFamily="34" charset="0"/>
              </a:rPr>
              <a:t>(2021) </a:t>
            </a:r>
            <a:r>
              <a:rPr lang="en-GB" sz="2400" u="sng" kern="100" dirty="0">
                <a:latin typeface="Arial" panose="020B0604020202020204" pitchFamily="34" charset="0"/>
                <a:ea typeface="DengXian" panose="02010600030101010101" pitchFamily="2" charset="-122"/>
                <a:cs typeface="Arial" panose="020B0604020202020204" pitchFamily="34" charset="0"/>
              </a:rPr>
              <a:t>The Oxford handbook of contextual approaches to human resource management</a:t>
            </a:r>
            <a:r>
              <a:rPr lang="en-GB" sz="2200" kern="100" dirty="0">
                <a:effectLst/>
                <a:latin typeface="Arial" panose="020B0604020202020204" pitchFamily="34" charset="0"/>
                <a:ea typeface="DengXian" panose="02010600030101010101" pitchFamily="2" charset="-122"/>
                <a:cs typeface="Arial" panose="020B0604020202020204" pitchFamily="34" charset="0"/>
              </a:rPr>
              <a:t>. 1st edition. Oxford: Oxford University Press. </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E432D82A-95E3-4D2E-AEA8-F402F0688FB5}"/>
              </a:ext>
            </a:extLst>
          </p:cNvPr>
          <p:cNvSpPr txBox="1"/>
          <p:nvPr/>
        </p:nvSpPr>
        <p:spPr>
          <a:xfrm>
            <a:off x="189617" y="4829930"/>
            <a:ext cx="109231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Parry, E., Morley, M.J. and Brewster, C. (eds.) (2021) </a:t>
            </a:r>
            <a:r>
              <a:rPr lang="en-GB" sz="2400" i="1" dirty="0">
                <a:latin typeface="Arial" panose="020B0604020202020204" pitchFamily="34" charset="0"/>
                <a:cs typeface="Arial" panose="020B0604020202020204" pitchFamily="34" charset="0"/>
              </a:rPr>
              <a:t>The Oxford handbook of contextual approaches to human resource management. </a:t>
            </a:r>
            <a:r>
              <a:rPr lang="en-GB" sz="2400" dirty="0">
                <a:latin typeface="Arial" panose="020B0604020202020204" pitchFamily="34" charset="0"/>
                <a:cs typeface="Arial" panose="020B0604020202020204" pitchFamily="34" charset="0"/>
              </a:rPr>
              <a:t>Oxford: Oxford University Press. </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dirty="0">
                <a:latin typeface="Calibri"/>
                <a:cs typeface="Calibri"/>
              </a:rPr>
              <a:t>Harvard referencing: what's wrong?</a:t>
            </a:r>
            <a:endParaRPr lang="en-GB" dirty="0"/>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18704" y="3155950"/>
            <a:ext cx="11073692" cy="1566863"/>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Shore, L.M., Cleveland, J.N. and Sanchez, D. (2018) </a:t>
            </a:r>
            <a:r>
              <a:rPr lang="en-GB" sz="2400" dirty="0">
                <a:solidFill>
                  <a:srgbClr val="FF0000"/>
                </a:solidFill>
                <a:latin typeface="Arial" panose="020B0604020202020204" pitchFamily="34" charset="0"/>
                <a:cs typeface="Arial" panose="020B0604020202020204" pitchFamily="34" charset="0"/>
              </a:rPr>
              <a:t>“</a:t>
            </a:r>
            <a:r>
              <a:rPr lang="en-GB" sz="2400" i="1" dirty="0">
                <a:solidFill>
                  <a:srgbClr val="FF0000"/>
                </a:solidFill>
                <a:latin typeface="Arial" panose="020B0604020202020204" pitchFamily="34" charset="0"/>
                <a:cs typeface="Arial" panose="020B0604020202020204" pitchFamily="34" charset="0"/>
              </a:rPr>
              <a:t>Inclusive workplaces: a review and model”</a:t>
            </a:r>
            <a:r>
              <a:rPr lang="en-GB" sz="2400" dirty="0">
                <a:solidFill>
                  <a:srgbClr val="FF0000"/>
                </a:solidFill>
                <a:latin typeface="Arial" panose="020B0604020202020204" pitchFamily="34" charset="0"/>
                <a:cs typeface="Arial" panose="020B0604020202020204" pitchFamily="34" charset="0"/>
              </a:rPr>
              <a:t>, in </a:t>
            </a:r>
            <a:r>
              <a:rPr lang="en-GB" sz="2400" i="1" dirty="0">
                <a:solidFill>
                  <a:srgbClr val="FF0000"/>
                </a:solidFill>
                <a:latin typeface="Arial" panose="020B0604020202020204" pitchFamily="34" charset="0"/>
                <a:cs typeface="Arial" panose="020B0604020202020204" pitchFamily="34" charset="0"/>
              </a:rPr>
              <a:t>human resource management Review </a:t>
            </a:r>
            <a:r>
              <a:rPr lang="en-GB" sz="2400" dirty="0">
                <a:latin typeface="Arial" panose="020B0604020202020204" pitchFamily="34" charset="0"/>
                <a:cs typeface="Arial" panose="020B0604020202020204" pitchFamily="34" charset="0"/>
              </a:rPr>
              <a:t>28, </a:t>
            </a:r>
            <a:r>
              <a:rPr lang="en-GB" sz="2400" dirty="0">
                <a:solidFill>
                  <a:srgbClr val="FF0000"/>
                </a:solidFill>
                <a:latin typeface="Arial" panose="020B0604020202020204" pitchFamily="34" charset="0"/>
                <a:cs typeface="Arial" panose="020B0604020202020204" pitchFamily="34" charset="0"/>
              </a:rPr>
              <a:t>p.</a:t>
            </a:r>
            <a:r>
              <a:rPr lang="en-GB" sz="2400" dirty="0">
                <a:latin typeface="Arial" panose="020B0604020202020204" pitchFamily="34" charset="0"/>
                <a:cs typeface="Arial" panose="020B0604020202020204" pitchFamily="34" charset="0"/>
              </a:rPr>
              <a:t>176-189. Available at: https://doi.org/10.1016/j.hrmr.2017.07.003 </a:t>
            </a:r>
            <a:r>
              <a:rPr lang="en-GB" sz="2400" kern="100" dirty="0">
                <a:solidFill>
                  <a:srgbClr val="FF0000"/>
                </a:solidFill>
                <a:latin typeface="Arial" panose="020B0604020202020204" pitchFamily="34" charset="0"/>
                <a:ea typeface="DengXian" panose="02010600030101010101" pitchFamily="2" charset="-122"/>
                <a:cs typeface="Arial" panose="020B0604020202020204" pitchFamily="34" charset="0"/>
              </a:rPr>
              <a:t>(Accessed: 12 April 2024).</a:t>
            </a: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sz="2400"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218704" y="1592263"/>
            <a:ext cx="10969336" cy="1152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200" kern="100" dirty="0">
                <a:effectLst/>
                <a:latin typeface="Arial" panose="020B0604020202020204" pitchFamily="34" charset="0"/>
                <a:ea typeface="DengXian" panose="02010600030101010101" pitchFamily="2" charset="-122"/>
                <a:cs typeface="Arial" panose="020B0604020202020204" pitchFamily="34" charset="0"/>
              </a:rPr>
              <a:t>Shore, L.M., Cleveland, J.N. and Sanchez, D. (2018) “</a:t>
            </a:r>
            <a:r>
              <a:rPr lang="en-GB" sz="2200" i="1" kern="100" dirty="0">
                <a:effectLst/>
                <a:latin typeface="Arial" panose="020B0604020202020204" pitchFamily="34" charset="0"/>
                <a:ea typeface="DengXian" panose="02010600030101010101" pitchFamily="2" charset="-122"/>
                <a:cs typeface="Arial" panose="020B0604020202020204" pitchFamily="34" charset="0"/>
              </a:rPr>
              <a:t>Inclusive workplaces: a review and model” </a:t>
            </a:r>
            <a:r>
              <a:rPr lang="en-GB" sz="2200" kern="100" dirty="0">
                <a:effectLst/>
                <a:latin typeface="Arial" panose="020B0604020202020204" pitchFamily="34" charset="0"/>
                <a:ea typeface="DengXian" panose="02010600030101010101" pitchFamily="2" charset="-122"/>
                <a:cs typeface="Arial" panose="020B0604020202020204" pitchFamily="34" charset="0"/>
              </a:rPr>
              <a:t>in</a:t>
            </a:r>
            <a:r>
              <a:rPr lang="en-GB" sz="2200" i="1" kern="100" dirty="0">
                <a:effectLst/>
                <a:latin typeface="Arial" panose="020B0604020202020204" pitchFamily="34" charset="0"/>
                <a:ea typeface="DengXian" panose="02010600030101010101" pitchFamily="2" charset="-122"/>
                <a:cs typeface="Arial" panose="020B0604020202020204" pitchFamily="34" charset="0"/>
              </a:rPr>
              <a:t> Human resource </a:t>
            </a:r>
            <a:r>
              <a:rPr lang="en-GB" sz="2200" i="1" kern="100" dirty="0">
                <a:latin typeface="Arial" panose="020B0604020202020204" pitchFamily="34" charset="0"/>
                <a:ea typeface="DengXian" panose="02010600030101010101" pitchFamily="2" charset="-122"/>
                <a:cs typeface="Arial" panose="020B0604020202020204" pitchFamily="34" charset="0"/>
              </a:rPr>
              <a:t>m</a:t>
            </a:r>
            <a:r>
              <a:rPr lang="en-GB" sz="2200" i="1" kern="100" dirty="0">
                <a:effectLst/>
                <a:latin typeface="Arial" panose="020B0604020202020204" pitchFamily="34" charset="0"/>
                <a:ea typeface="DengXian" panose="02010600030101010101" pitchFamily="2" charset="-122"/>
                <a:cs typeface="Arial" panose="020B0604020202020204" pitchFamily="34" charset="0"/>
              </a:rPr>
              <a:t>anagement </a:t>
            </a:r>
            <a:r>
              <a:rPr lang="en-GB" sz="2200" i="1" kern="100" dirty="0">
                <a:latin typeface="Arial" panose="020B0604020202020204" pitchFamily="34" charset="0"/>
                <a:ea typeface="DengXian" panose="02010600030101010101" pitchFamily="2" charset="-122"/>
                <a:cs typeface="Arial" panose="020B0604020202020204" pitchFamily="34" charset="0"/>
              </a:rPr>
              <a:t>r</a:t>
            </a:r>
            <a:r>
              <a:rPr lang="en-GB" sz="2200" i="1" kern="100" dirty="0">
                <a:effectLst/>
                <a:latin typeface="Arial" panose="020B0604020202020204" pitchFamily="34" charset="0"/>
                <a:ea typeface="DengXian" panose="02010600030101010101" pitchFamily="2" charset="-122"/>
                <a:cs typeface="Arial" panose="020B0604020202020204" pitchFamily="34" charset="0"/>
              </a:rPr>
              <a:t>eview </a:t>
            </a:r>
            <a:r>
              <a:rPr lang="en-GB" sz="2200" kern="100" dirty="0">
                <a:effectLst/>
                <a:latin typeface="Arial" panose="020B0604020202020204" pitchFamily="34" charset="0"/>
                <a:ea typeface="DengXian" panose="02010600030101010101" pitchFamily="2" charset="-122"/>
                <a:cs typeface="Arial" panose="020B0604020202020204" pitchFamily="34" charset="0"/>
              </a:rPr>
              <a:t>28, p.176-189. Available at: https://doi.org/10.1016/j.hrmr.2017.07.003 (Accessed: 12 April 2024).</a:t>
            </a:r>
          </a:p>
        </p:txBody>
      </p:sp>
      <p:sp>
        <p:nvSpPr>
          <p:cNvPr id="6" name="TextBox 5">
            <a:extLst>
              <a:ext uri="{FF2B5EF4-FFF2-40B4-BE49-F238E27FC236}">
                <a16:creationId xmlns:a16="http://schemas.microsoft.com/office/drawing/2014/main" id="{E432D82A-95E3-4D2E-AEA8-F402F0688FB5}"/>
              </a:ext>
            </a:extLst>
          </p:cNvPr>
          <p:cNvSpPr txBox="1"/>
          <p:nvPr/>
        </p:nvSpPr>
        <p:spPr>
          <a:xfrm>
            <a:off x="264886" y="4917796"/>
            <a:ext cx="109231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Shore, L.M., Cleveland, J.N. and Sanchez, D. (2018) ‘Inclusive workplaces: a review and model’, </a:t>
            </a:r>
            <a:r>
              <a:rPr lang="en-GB" sz="2400" i="1" dirty="0">
                <a:latin typeface="Arial" panose="020B0604020202020204" pitchFamily="34" charset="0"/>
                <a:cs typeface="Arial" panose="020B0604020202020204" pitchFamily="34" charset="0"/>
              </a:rPr>
              <a:t>Human Resource Management Review </a:t>
            </a:r>
            <a:r>
              <a:rPr lang="en-GB" sz="2400" dirty="0">
                <a:latin typeface="Arial" panose="020B0604020202020204" pitchFamily="34" charset="0"/>
                <a:cs typeface="Arial" panose="020B0604020202020204" pitchFamily="34" charset="0"/>
              </a:rPr>
              <a:t>28, pp.176-189. Available at: https://doi.org/10.1016/j.hrmr.2017.07.003 </a:t>
            </a:r>
          </a:p>
        </p:txBody>
      </p:sp>
    </p:spTree>
    <p:extLst>
      <p:ext uri="{BB962C8B-B14F-4D97-AF65-F5344CB8AC3E}">
        <p14:creationId xmlns:p14="http://schemas.microsoft.com/office/powerpoint/2010/main" val="237898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idx="4294967295"/>
          </p:nvPr>
        </p:nvSpPr>
        <p:spPr>
          <a:xfrm>
            <a:off x="0" y="68263"/>
            <a:ext cx="10919534" cy="1003300"/>
          </a:xfrm>
        </p:spPr>
        <p:txBody>
          <a:bodyPr>
            <a:normAutofit/>
          </a:bodyPr>
          <a:lstStyle/>
          <a:p>
            <a:r>
              <a:rPr lang="en-GB" dirty="0">
                <a:cs typeface="Calibri"/>
              </a:rPr>
              <a:t>Harvard referencing: what's wrong?</a:t>
            </a:r>
            <a:endParaRPr lang="en-GB" dirty="0"/>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4294967295"/>
          </p:nvPr>
        </p:nvSpPr>
        <p:spPr>
          <a:xfrm>
            <a:off x="0" y="1592263"/>
            <a:ext cx="10795000" cy="2311400"/>
          </a:xfrm>
        </p:spPr>
        <p:txBody>
          <a:bodyPr vert="horz" lIns="91440" tIns="45720" rIns="91440" bIns="45720" rtlCol="0" anchor="t">
            <a:normAutofit/>
          </a:bodyPr>
          <a:lstStyle/>
          <a:p>
            <a:pPr marL="0" indent="0" algn="just">
              <a:lnSpc>
                <a:spcPct val="100000"/>
              </a:lnSpc>
              <a:spcBef>
                <a:spcPts val="0"/>
              </a:spcBef>
              <a:buNone/>
            </a:pPr>
            <a:endParaRPr lang="en-GB" dirty="0">
              <a:latin typeface="Calibri"/>
              <a:ea typeface="+mn-lt"/>
              <a:cs typeface="Calibri"/>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latin typeface="Calibri Light"/>
              <a:cs typeface="Calibri Light"/>
            </a:endParaRPr>
          </a:p>
          <a:p>
            <a:pPr marL="0" indent="0">
              <a:lnSpc>
                <a:spcPct val="100000"/>
              </a:lnSpc>
              <a:spcBef>
                <a:spcPts val="0"/>
              </a:spcBef>
              <a:buNone/>
            </a:pPr>
            <a:endParaRPr lang="en-GB" dirty="0">
              <a:latin typeface="Calibri Light"/>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Available at: https://</a:t>
            </a:r>
          </a:p>
          <a:p>
            <a:r>
              <a:rPr lang="en-GB" sz="2400" dirty="0">
                <a:latin typeface="Arial" panose="020B0604020202020204" pitchFamily="34" charset="0"/>
                <a:cs typeface="Arial" panose="020B0604020202020204" pitchFamily="34" charset="0"/>
              </a:rPr>
              <a:t>www.bbc.com/bitesize/articles/z3bqfcw (Accessed: 30 January 2021).</a:t>
            </a:r>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 </a:t>
            </a:r>
            <a:r>
              <a:rPr lang="en-GB" sz="2400" i="1" dirty="0">
                <a:latin typeface="Arial" panose="020B0604020202020204" pitchFamily="34" charset="0"/>
                <a:cs typeface="Arial" panose="020B0604020202020204" pitchFamily="34" charset="0"/>
              </a:rPr>
              <a:t>Can dogs help to reduce stress? </a:t>
            </a:r>
            <a:r>
              <a:rPr lang="en-GB" sz="2400" dirty="0">
                <a:latin typeface="Arial" panose="020B0604020202020204" pitchFamily="34" charset="0"/>
                <a:cs typeface="Arial" panose="020B0604020202020204" pitchFamily="34" charset="0"/>
              </a:rPr>
              <a:t>Retrieved from:</a:t>
            </a:r>
            <a:endParaRPr lang="en-GB" sz="2400" dirty="0">
              <a:latin typeface="Arial" panose="020B0604020202020204" pitchFamily="34" charset="0"/>
              <a:ea typeface="+mn-lt"/>
              <a:cs typeface="Arial" panose="020B0604020202020204" pitchFamily="34" charset="0"/>
            </a:endParaRPr>
          </a:p>
          <a:p>
            <a:r>
              <a:rPr lang="en-GB" sz="2400" dirty="0">
                <a:latin typeface="Arial" panose="020B0604020202020204" pitchFamily="34" charset="0"/>
                <a:cs typeface="Arial" panose="020B0604020202020204" pitchFamily="34" charset="0"/>
              </a:rPr>
              <a:t>www.bbc.com/bitesize/articles/z3bqfcw Accessed: 30th January 2021.</a:t>
            </a:r>
          </a:p>
          <a:p>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Holly, G.H. (2020)</a:t>
            </a:r>
            <a:r>
              <a:rPr lang="en-GB" sz="2400" dirty="0">
                <a:solidFill>
                  <a:srgbClr val="FF0000"/>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Can dogs help to reduce stress? </a:t>
            </a:r>
            <a:r>
              <a:rPr lang="en-GB" sz="2400" dirty="0">
                <a:solidFill>
                  <a:srgbClr val="FF0000"/>
                </a:solidFill>
                <a:latin typeface="Arial" panose="020B0604020202020204" pitchFamily="34" charset="0"/>
                <a:cs typeface="Arial" panose="020B0604020202020204" pitchFamily="34" charset="0"/>
              </a:rPr>
              <a:t>Retrieved from</a:t>
            </a:r>
            <a:r>
              <a:rPr lang="en-GB" sz="2400" dirty="0">
                <a:latin typeface="Arial" panose="020B0604020202020204" pitchFamily="34" charset="0"/>
                <a:cs typeface="Arial" panose="020B0604020202020204" pitchFamily="34" charset="0"/>
              </a:rPr>
              <a:t>: </a:t>
            </a:r>
            <a:r>
              <a:rPr lang="en-GB" sz="2400" dirty="0">
                <a:solidFill>
                  <a:srgbClr val="FF0000"/>
                </a:solidFill>
                <a:latin typeface="Arial" panose="020B0604020202020204" pitchFamily="34" charset="0"/>
                <a:cs typeface="Arial" panose="020B0604020202020204" pitchFamily="34" charset="0"/>
              </a:rPr>
              <a:t>www.</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bbc.com/bitesize/articles/z3bqfcw </a:t>
            </a:r>
            <a:r>
              <a:rPr lang="en-GB" sz="2400" dirty="0">
                <a:solidFill>
                  <a:srgbClr val="FF0000"/>
                </a:solidFill>
                <a:latin typeface="Arial" panose="020B0604020202020204" pitchFamily="34" charset="0"/>
                <a:cs typeface="Arial" panose="020B0604020202020204" pitchFamily="34" charset="0"/>
              </a:rPr>
              <a:t>Accessed: 30th January 2021</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idx="4294967295"/>
          </p:nvPr>
        </p:nvSpPr>
        <p:spPr>
          <a:xfrm>
            <a:off x="0" y="0"/>
            <a:ext cx="5780088" cy="1004888"/>
          </a:xfrm>
        </p:spPr>
        <p:txBody>
          <a:bodyPr/>
          <a:lstStyle/>
          <a:p>
            <a:pPr algn="ctr"/>
            <a:r>
              <a:rPr lang="en-GB" dirty="0">
                <a:latin typeface="Calibri"/>
                <a:cs typeface="Calibri"/>
              </a:rPr>
              <a:t>Help is always available</a:t>
            </a:r>
            <a:endParaRPr lang="en-US" dirty="0"/>
          </a:p>
        </p:txBody>
      </p:sp>
      <p:pic>
        <p:nvPicPr>
          <p:cNvPr id="10" name="Picture 10" descr="A person sitting at a table using a computer&#10;&#10;Description automatically generated">
            <a:extLst>
              <a:ext uri="{FF2B5EF4-FFF2-40B4-BE49-F238E27FC236}">
                <a16:creationId xmlns:a16="http://schemas.microsoft.com/office/drawing/2014/main" id="{3B10FE0A-3E3F-44FF-A033-27ADB929CE0E}"/>
              </a:ext>
            </a:extLst>
          </p:cNvPr>
          <p:cNvPicPr>
            <a:picLocks noGrp="1" noChangeAspect="1"/>
          </p:cNvPicPr>
          <p:nvPr>
            <p:ph sz="half" idx="4294967295"/>
          </p:nvPr>
        </p:nvPicPr>
        <p:blipFill>
          <a:blip r:embed="rId3"/>
          <a:stretch>
            <a:fillRect/>
          </a:stretch>
        </p:blipFill>
        <p:spPr>
          <a:xfrm>
            <a:off x="5457825" y="1552575"/>
            <a:ext cx="6734175" cy="4518025"/>
          </a:xfrm>
        </p:spPr>
      </p:pic>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ea typeface="+mn-lt"/>
              <a:cs typeface="+mn-lt"/>
            </a:endParaRPr>
          </a:p>
          <a:p>
            <a:r>
              <a:rPr lang="en-GB" sz="2600" dirty="0">
                <a:latin typeface="Calibri"/>
                <a:cs typeface="Calibri"/>
              </a:rPr>
              <a:t> </a:t>
            </a:r>
            <a:endParaRPr lang="en-US" sz="2600" dirty="0">
              <a:ea typeface="+mn-lt"/>
              <a:cs typeface="+mn-lt"/>
            </a:endParaRPr>
          </a:p>
          <a:p>
            <a:pPr marL="457200" indent="-457200">
              <a:buFont typeface="Arial" panose="020B0604020202020204" pitchFamily="34" charset="0"/>
              <a:buChar char="•"/>
            </a:pPr>
            <a:r>
              <a:rPr lang="en-GB" sz="2600" dirty="0">
                <a:latin typeface="Calibri"/>
                <a:cs typeface="Calibri"/>
                <a:hlinkClick r:id="rId4"/>
              </a:rPr>
              <a:t>infoskills@uwtsd.ac.uk</a:t>
            </a: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p:txBody>
      </p:sp>
    </p:spTree>
    <p:extLst>
      <p:ext uri="{BB962C8B-B14F-4D97-AF65-F5344CB8AC3E}">
        <p14:creationId xmlns:p14="http://schemas.microsoft.com/office/powerpoint/2010/main" val="9585026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3d8025c-562c-4214-939a-96150ff26eda"/>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Presentation-mustard</Template>
  <TotalTime>14</TotalTime>
  <Words>2348</Words>
  <Application>Microsoft Office PowerPoint</Application>
  <PresentationFormat>Widescreen</PresentationFormat>
  <Paragraphs>222</Paragraphs>
  <Slides>28</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Arial,Sans-Serif</vt:lpstr>
      <vt:lpstr>avenir-regular-class</vt:lpstr>
      <vt:lpstr>Calibri</vt:lpstr>
      <vt:lpstr>Calibri Light</vt:lpstr>
      <vt:lpstr>Lucida Sans</vt:lpstr>
      <vt:lpstr>Wingdings</vt:lpstr>
      <vt:lpstr>Office Theme</vt:lpstr>
      <vt:lpstr>Harvard Referencing: the basics</vt:lpstr>
      <vt:lpstr>Background</vt:lpstr>
      <vt:lpstr>PowerPoint Presentation</vt:lpstr>
      <vt:lpstr>Writing your references</vt:lpstr>
      <vt:lpstr>Integrating sources into your work</vt:lpstr>
      <vt:lpstr>Parenthetical citation</vt:lpstr>
      <vt:lpstr>Narrative citation</vt:lpstr>
      <vt:lpstr>Example:</vt:lpstr>
      <vt:lpstr>Quoting</vt:lpstr>
      <vt:lpstr>Useful Resources</vt:lpstr>
      <vt:lpstr>What information makes up a reference?</vt:lpstr>
      <vt:lpstr>Full reference</vt:lpstr>
      <vt:lpstr>Harvard referencing: books</vt:lpstr>
      <vt:lpstr>Harvard referencing: journal article</vt:lpstr>
      <vt:lpstr>Harvard reference: web page</vt:lpstr>
      <vt:lpstr>Harvard reference: web page</vt:lpstr>
      <vt:lpstr>Harvard reference: web page</vt:lpstr>
      <vt:lpstr>Where to find the information you need</vt:lpstr>
      <vt:lpstr>Where to find the information: article</vt:lpstr>
      <vt:lpstr>Exercise: book</vt:lpstr>
      <vt:lpstr>Exercise: article</vt:lpstr>
      <vt:lpstr>Exercise: magazine</vt:lpstr>
      <vt:lpstr>Exercise: podcast</vt:lpstr>
      <vt:lpstr>Referencing Help</vt:lpstr>
      <vt:lpstr>Harvard referencing: what's wrong?</vt:lpstr>
      <vt:lpstr>Harvard referencing: what's wrong?</vt:lpstr>
      <vt:lpstr>Harvard referencing: what's wrong?</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Julie Thomas</cp:lastModifiedBy>
  <cp:revision>7</cp:revision>
  <dcterms:created xsi:type="dcterms:W3CDTF">2019-08-13T11:11:50Z</dcterms:created>
  <dcterms:modified xsi:type="dcterms:W3CDTF">2025-03-06T17:18:54Z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