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3355" r:id="rId2"/>
    <p:sldId id="3357" r:id="rId3"/>
    <p:sldId id="3363" r:id="rId4"/>
    <p:sldId id="3364" r:id="rId5"/>
    <p:sldId id="3365" r:id="rId6"/>
    <p:sldId id="3356" r:id="rId7"/>
    <p:sldId id="3366" r:id="rId8"/>
    <p:sldId id="3367" r:id="rId9"/>
    <p:sldId id="256" r:id="rId10"/>
    <p:sldId id="3358" r:id="rId11"/>
    <p:sldId id="3359" r:id="rId12"/>
    <p:sldId id="3360" r:id="rId13"/>
    <p:sldId id="3368" r:id="rId14"/>
    <p:sldId id="3369" r:id="rId15"/>
    <p:sldId id="3370" r:id="rId16"/>
    <p:sldId id="3372" r:id="rId17"/>
    <p:sldId id="3373" r:id="rId18"/>
    <p:sldId id="3361" r:id="rId19"/>
    <p:sldId id="3371" r:id="rId20"/>
    <p:sldId id="3374" r:id="rId21"/>
    <p:sldId id="3375" r:id="rId22"/>
    <p:sldId id="3376" r:id="rId23"/>
    <p:sldId id="3362" r:id="rId24"/>
    <p:sldId id="3377" r:id="rId25"/>
    <p:sldId id="337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77" autoAdjust="0"/>
    <p:restoredTop sz="94660"/>
  </p:normalViewPr>
  <p:slideViewPr>
    <p:cSldViewPr snapToGrid="0">
      <p:cViewPr>
        <p:scale>
          <a:sx n="100" d="100"/>
          <a:sy n="100" d="100"/>
        </p:scale>
        <p:origin x="480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AFA207-B5DE-419F-995E-19C41C2D120C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DEF35-3177-441E-A207-06D91ADCF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53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921C966-FFA3-4208-945A-59633159773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4364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E8F9A-F45C-62AE-1631-A92034F80D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32BA21-ED59-299D-3BA8-D3A0758F3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A751E-C978-587E-1F13-A5054F7E1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49DAB-BF29-F339-8528-386D921F5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5B21C-C56E-CE0E-A252-72EDA0789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907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91928-4EE3-FDEE-68C3-21778ABD7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692DF-BBFC-C3B7-3497-BE6A36548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88591-6AEA-0698-0E21-4D2B187C6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4A6FF-259D-3CFB-A6AD-6EB22AD8A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1085D-E898-BFDE-68FE-18D2F2FB3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198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CA761-FD5B-1646-12B2-788A9EADF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1DFF8-49E9-26F1-BE4B-CC177978F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B9C74-BBF0-5137-F38B-1780C2CCE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E943E-60FF-F8AF-4F85-BC443447B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11327-937A-7BEE-FB15-4A2F154F8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823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31243-7924-ED30-5720-8B9E1C20C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4CE23-F54C-38B0-DD14-B08E05ED1C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D34F36-6D51-8EC7-C3CD-EBE3AB329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40E39F-F528-8AAD-8A18-54B7BB96E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2BF8B2-C03C-5453-3764-D1B001BCD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73437E-0335-1554-CCE8-02C286E3E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89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97A9-011F-D4BE-06D5-8EA4F584A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9AEFA4-8FDB-7F6D-A2AF-91BF7AA38F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DBB9CA-2BCA-38E4-3133-831D1A5C6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59C180-ADC6-7C5D-1BFB-639DA8AB54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1E9B6B-3D8A-59B0-D193-B80CD2B8A4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08D7E7-5890-DBA3-9100-B889D9ECD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4539F-B25D-5FE5-330C-059234CC8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260AA6-48B2-6AA8-BD3C-8B0F4260D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428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1E9BB-959B-33BD-84F0-F6EB776AC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ECEAD3-65CC-F779-556F-EB5AC1994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CA731-A6D2-3F04-66EF-EB7D85400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F15977-B825-8923-55F0-37CFAD0BE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847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BCF244-DA61-F5CF-E8B1-F5186EEE9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849253-D04C-3237-5C1F-06E36683E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1468CD-A725-3567-2CB0-B8731E10E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154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D3DF6-07DA-F707-0842-7B7F2048D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D8055-CAA7-FBB8-711C-DA605F68F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D408E9-8CB2-30BF-7C37-D6457BAD72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EFB900-956B-9DED-8B4B-F14ED15BD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A43FC-0BC2-0024-AEFC-F029C4908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B99817-872A-344A-5B7E-295747311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323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D9147-3017-BD76-1BDD-0CD73C93B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2DD253-9CF4-6BA8-6787-95ED4B85BF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FC9FEB-52BB-3080-D144-3C226C3FB5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63B922-1D15-65FE-4CB9-D35BFAED3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221CD-809B-96A3-095C-2DCC2CF64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A3EDD-E628-64F8-C474-ED6AE9C89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332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87BA-DE6A-E409-888D-9B2486794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13216A-A51A-D371-3044-55003065A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7E9DB-07EA-8D32-2DE6-2807F626A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160FD-2902-75C0-1D2C-A56090793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5DD9CD-CC35-6AEE-556D-E8DCDC7A0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43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7693C0-C42B-BAEB-8E28-3B40D7B171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071C04-C7DC-98DE-5885-35E8D45B55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AA55C-357B-5C48-1F47-0B1F5E222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6927F-1FF8-DE93-D21E-CC61BAE38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68C3A-6DEF-7CF7-921A-6E9F3CA06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385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E9132D6-0004-C34B-A570-7AECE002713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3429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51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85C3A3-DEE4-8FFD-D1EA-38ABCFA22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1FA79-EDF2-52C1-2771-B90A7C14BB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07D7D-703A-CF69-A5C0-709E4F08DB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DFD1D-1F75-401D-82F1-81AFB76BD02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C2B48-1FF4-B4CE-C16B-C74D055830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59C8E-FB9D-F07B-60B9-34C9766684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CE2B0-F082-43E5-8BD4-E873A2EFD1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7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10" Type="http://schemas.openxmlformats.org/officeDocument/2006/relationships/image" Target="../media/image18.jp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1.svg"/><Relationship Id="rId7" Type="http://schemas.openxmlformats.org/officeDocument/2006/relationships/image" Target="../media/image22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10" Type="http://schemas.openxmlformats.org/officeDocument/2006/relationships/image" Target="../media/image25.jpeg"/><Relationship Id="rId4" Type="http://schemas.openxmlformats.org/officeDocument/2006/relationships/image" Target="../media/image19.png"/><Relationship Id="rId9" Type="http://schemas.openxmlformats.org/officeDocument/2006/relationships/image" Target="../media/image24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6.png"/><Relationship Id="rId3" Type="http://schemas.openxmlformats.org/officeDocument/2006/relationships/image" Target="../media/image37.svg"/><Relationship Id="rId7" Type="http://schemas.openxmlformats.org/officeDocument/2006/relationships/image" Target="../media/image41.svg"/><Relationship Id="rId12" Type="http://schemas.openxmlformats.org/officeDocument/2006/relationships/image" Target="../media/image35.png"/><Relationship Id="rId17" Type="http://schemas.openxmlformats.org/officeDocument/2006/relationships/image" Target="../media/image33.png"/><Relationship Id="rId2" Type="http://schemas.openxmlformats.org/officeDocument/2006/relationships/image" Target="../media/image36.png"/><Relationship Id="rId16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11" Type="http://schemas.openxmlformats.org/officeDocument/2006/relationships/image" Target="../media/image45.svg"/><Relationship Id="rId5" Type="http://schemas.openxmlformats.org/officeDocument/2006/relationships/image" Target="../media/image39.svg"/><Relationship Id="rId15" Type="http://schemas.openxmlformats.org/officeDocument/2006/relationships/image" Target="../media/image34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svg"/><Relationship Id="rId14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svg"/><Relationship Id="rId18" Type="http://schemas.openxmlformats.org/officeDocument/2006/relationships/image" Target="../media/image65.png"/><Relationship Id="rId26" Type="http://schemas.openxmlformats.org/officeDocument/2006/relationships/image" Target="../media/image73.png"/><Relationship Id="rId3" Type="http://schemas.openxmlformats.org/officeDocument/2006/relationships/image" Target="../media/image50.svg"/><Relationship Id="rId21" Type="http://schemas.openxmlformats.org/officeDocument/2006/relationships/image" Target="../media/image68.svg"/><Relationship Id="rId7" Type="http://schemas.openxmlformats.org/officeDocument/2006/relationships/image" Target="../media/image54.svg"/><Relationship Id="rId12" Type="http://schemas.openxmlformats.org/officeDocument/2006/relationships/image" Target="../media/image59.png"/><Relationship Id="rId17" Type="http://schemas.openxmlformats.org/officeDocument/2006/relationships/image" Target="../media/image64.svg"/><Relationship Id="rId25" Type="http://schemas.openxmlformats.org/officeDocument/2006/relationships/image" Target="../media/image72.svg"/><Relationship Id="rId2" Type="http://schemas.openxmlformats.org/officeDocument/2006/relationships/image" Target="../media/image49.png"/><Relationship Id="rId16" Type="http://schemas.openxmlformats.org/officeDocument/2006/relationships/image" Target="../media/image63.png"/><Relationship Id="rId20" Type="http://schemas.openxmlformats.org/officeDocument/2006/relationships/image" Target="../media/image67.png"/><Relationship Id="rId29" Type="http://schemas.openxmlformats.org/officeDocument/2006/relationships/image" Target="../media/image7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11" Type="http://schemas.openxmlformats.org/officeDocument/2006/relationships/image" Target="../media/image58.svg"/><Relationship Id="rId24" Type="http://schemas.openxmlformats.org/officeDocument/2006/relationships/image" Target="../media/image71.png"/><Relationship Id="rId32" Type="http://schemas.openxmlformats.org/officeDocument/2006/relationships/image" Target="../media/image79.png"/><Relationship Id="rId5" Type="http://schemas.openxmlformats.org/officeDocument/2006/relationships/image" Target="../media/image52.svg"/><Relationship Id="rId15" Type="http://schemas.openxmlformats.org/officeDocument/2006/relationships/image" Target="../media/image62.svg"/><Relationship Id="rId23" Type="http://schemas.openxmlformats.org/officeDocument/2006/relationships/image" Target="../media/image70.svg"/><Relationship Id="rId28" Type="http://schemas.openxmlformats.org/officeDocument/2006/relationships/image" Target="../media/image75.png"/><Relationship Id="rId10" Type="http://schemas.openxmlformats.org/officeDocument/2006/relationships/image" Target="../media/image57.png"/><Relationship Id="rId19" Type="http://schemas.openxmlformats.org/officeDocument/2006/relationships/image" Target="../media/image66.svg"/><Relationship Id="rId31" Type="http://schemas.openxmlformats.org/officeDocument/2006/relationships/image" Target="../media/image78.png"/><Relationship Id="rId4" Type="http://schemas.openxmlformats.org/officeDocument/2006/relationships/image" Target="../media/image51.png"/><Relationship Id="rId9" Type="http://schemas.openxmlformats.org/officeDocument/2006/relationships/image" Target="../media/image56.svg"/><Relationship Id="rId14" Type="http://schemas.openxmlformats.org/officeDocument/2006/relationships/image" Target="../media/image61.png"/><Relationship Id="rId22" Type="http://schemas.openxmlformats.org/officeDocument/2006/relationships/image" Target="../media/image69.png"/><Relationship Id="rId27" Type="http://schemas.openxmlformats.org/officeDocument/2006/relationships/image" Target="../media/image74.svg"/><Relationship Id="rId30" Type="http://schemas.openxmlformats.org/officeDocument/2006/relationships/image" Target="../media/image7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svg"/><Relationship Id="rId3" Type="http://schemas.openxmlformats.org/officeDocument/2006/relationships/image" Target="../media/image82.svg"/><Relationship Id="rId7" Type="http://schemas.openxmlformats.org/officeDocument/2006/relationships/image" Target="../media/image86.png"/><Relationship Id="rId12" Type="http://schemas.openxmlformats.org/officeDocument/2006/relationships/image" Target="../media/image91.sv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svg"/><Relationship Id="rId11" Type="http://schemas.openxmlformats.org/officeDocument/2006/relationships/image" Target="../media/image90.png"/><Relationship Id="rId5" Type="http://schemas.openxmlformats.org/officeDocument/2006/relationships/image" Target="../media/image84.svg"/><Relationship Id="rId10" Type="http://schemas.openxmlformats.org/officeDocument/2006/relationships/image" Target="../media/image89.svg"/><Relationship Id="rId4" Type="http://schemas.openxmlformats.org/officeDocument/2006/relationships/image" Target="../media/image83.png"/><Relationship Id="rId9" Type="http://schemas.openxmlformats.org/officeDocument/2006/relationships/image" Target="../media/image8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svg"/><Relationship Id="rId7" Type="http://schemas.openxmlformats.org/officeDocument/2006/relationships/image" Target="../media/image97.sv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6.png"/><Relationship Id="rId5" Type="http://schemas.openxmlformats.org/officeDocument/2006/relationships/image" Target="../media/image95.svg"/><Relationship Id="rId4" Type="http://schemas.openxmlformats.org/officeDocument/2006/relationships/image" Target="../media/image9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13" Type="http://schemas.openxmlformats.org/officeDocument/2006/relationships/image" Target="../media/image104.png"/><Relationship Id="rId3" Type="http://schemas.openxmlformats.org/officeDocument/2006/relationships/image" Target="../media/image81.png"/><Relationship Id="rId7" Type="http://schemas.openxmlformats.org/officeDocument/2006/relationships/image" Target="../media/image99.svg"/><Relationship Id="rId12" Type="http://schemas.openxmlformats.org/officeDocument/2006/relationships/image" Target="../media/image103.sv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4.svg"/><Relationship Id="rId11" Type="http://schemas.openxmlformats.org/officeDocument/2006/relationships/image" Target="../media/image102.png"/><Relationship Id="rId5" Type="http://schemas.openxmlformats.org/officeDocument/2006/relationships/image" Target="../media/image83.png"/><Relationship Id="rId10" Type="http://schemas.openxmlformats.org/officeDocument/2006/relationships/image" Target="../media/image101.svg"/><Relationship Id="rId4" Type="http://schemas.openxmlformats.org/officeDocument/2006/relationships/image" Target="../media/image82.svg"/><Relationship Id="rId9" Type="http://schemas.openxmlformats.org/officeDocument/2006/relationships/image" Target="../media/image100.png"/><Relationship Id="rId14" Type="http://schemas.openxmlformats.org/officeDocument/2006/relationships/image" Target="../media/image105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svg"/><Relationship Id="rId3" Type="http://schemas.openxmlformats.org/officeDocument/2006/relationships/image" Target="../media/image112.png"/><Relationship Id="rId7" Type="http://schemas.openxmlformats.org/officeDocument/2006/relationships/image" Target="../media/image116.pn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5.svg"/><Relationship Id="rId11" Type="http://schemas.openxmlformats.org/officeDocument/2006/relationships/image" Target="../media/image120.png"/><Relationship Id="rId5" Type="http://schemas.openxmlformats.org/officeDocument/2006/relationships/image" Target="../media/image114.png"/><Relationship Id="rId10" Type="http://schemas.openxmlformats.org/officeDocument/2006/relationships/image" Target="../media/image119.png"/><Relationship Id="rId4" Type="http://schemas.openxmlformats.org/officeDocument/2006/relationships/image" Target="../media/image113.svg"/><Relationship Id="rId9" Type="http://schemas.openxmlformats.org/officeDocument/2006/relationships/image" Target="../media/image11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13" Type="http://schemas.openxmlformats.org/officeDocument/2006/relationships/image" Target="../media/image132.svg"/><Relationship Id="rId3" Type="http://schemas.openxmlformats.org/officeDocument/2006/relationships/image" Target="../media/image122.svg"/><Relationship Id="rId7" Type="http://schemas.openxmlformats.org/officeDocument/2006/relationships/image" Target="../media/image126.svg"/><Relationship Id="rId12" Type="http://schemas.openxmlformats.org/officeDocument/2006/relationships/image" Target="../media/image131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5.png"/><Relationship Id="rId11" Type="http://schemas.openxmlformats.org/officeDocument/2006/relationships/image" Target="../media/image130.svg"/><Relationship Id="rId5" Type="http://schemas.openxmlformats.org/officeDocument/2006/relationships/image" Target="../media/image124.svg"/><Relationship Id="rId10" Type="http://schemas.openxmlformats.org/officeDocument/2006/relationships/image" Target="../media/image129.png"/><Relationship Id="rId4" Type="http://schemas.openxmlformats.org/officeDocument/2006/relationships/image" Target="../media/image123.png"/><Relationship Id="rId9" Type="http://schemas.openxmlformats.org/officeDocument/2006/relationships/image" Target="../media/image128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6.png"/><Relationship Id="rId4" Type="http://schemas.openxmlformats.org/officeDocument/2006/relationships/image" Target="../media/image13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3" Type="http://schemas.openxmlformats.org/officeDocument/2006/relationships/image" Target="../media/image84.svg"/><Relationship Id="rId7" Type="http://schemas.openxmlformats.org/officeDocument/2006/relationships/image" Target="../media/image139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svg"/><Relationship Id="rId5" Type="http://schemas.openxmlformats.org/officeDocument/2006/relationships/image" Target="../media/image85.svg"/><Relationship Id="rId10" Type="http://schemas.openxmlformats.org/officeDocument/2006/relationships/image" Target="../media/image142.png"/><Relationship Id="rId4" Type="http://schemas.openxmlformats.org/officeDocument/2006/relationships/image" Target="../media/image138.svg"/><Relationship Id="rId9" Type="http://schemas.openxmlformats.org/officeDocument/2006/relationships/image" Target="../media/image1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3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4DB925DD-4DE7-CDE8-94CB-7B6A0EE6135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87" b="24687"/>
          <a:stretch>
            <a:fillRect/>
          </a:stretch>
        </p:blipFill>
        <p:spPr/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CE7252A1-B415-49DC-84A4-C51F599FDE75}"/>
              </a:ext>
            </a:extLst>
          </p:cNvPr>
          <p:cNvSpPr/>
          <p:nvPr/>
        </p:nvSpPr>
        <p:spPr>
          <a:xfrm>
            <a:off x="197708" y="313765"/>
            <a:ext cx="11788346" cy="6358884"/>
          </a:xfrm>
          <a:prstGeom prst="rect">
            <a:avLst/>
          </a:prstGeom>
          <a:noFill/>
          <a:ln w="63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28">
              <a:defRPr/>
            </a:pPr>
            <a:endParaRPr lang="en-US">
              <a:solidFill>
                <a:prstClr val="white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CCFD0A8-C5D2-B34A-9F96-2B7A7A7C947D}"/>
              </a:ext>
            </a:extLst>
          </p:cNvPr>
          <p:cNvSpPr/>
          <p:nvPr/>
        </p:nvSpPr>
        <p:spPr>
          <a:xfrm>
            <a:off x="-2532" y="-9354"/>
            <a:ext cx="12188825" cy="3429000"/>
          </a:xfrm>
          <a:prstGeom prst="rect">
            <a:avLst/>
          </a:prstGeom>
          <a:solidFill>
            <a:schemeClr val="accent1">
              <a:lumMod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45">
              <a:defRPr/>
            </a:pPr>
            <a:endParaRPr lang="en-US" dirty="0">
              <a:solidFill>
                <a:srgbClr val="FFFFF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8BD4A-F2AE-3C4F-8C1B-19494841AEC4}"/>
              </a:ext>
            </a:extLst>
          </p:cNvPr>
          <p:cNvSpPr txBox="1"/>
          <p:nvPr/>
        </p:nvSpPr>
        <p:spPr>
          <a:xfrm>
            <a:off x="1823038" y="997999"/>
            <a:ext cx="85459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Recharge Your Brain</a:t>
            </a:r>
          </a:p>
          <a:p>
            <a:pPr algn="ctr"/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Hygiene for University Students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7D2EB0-BFB7-7F45-A9F2-C8F5DE21E96E}"/>
              </a:ext>
            </a:extLst>
          </p:cNvPr>
          <p:cNvSpPr txBox="1"/>
          <p:nvPr/>
        </p:nvSpPr>
        <p:spPr>
          <a:xfrm>
            <a:off x="1750859" y="2127269"/>
            <a:ext cx="86903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245">
              <a:defRPr/>
            </a:pPr>
            <a:r>
              <a:rPr lang="en-US" sz="2000" b="1" spc="150" dirty="0">
                <a:solidFill>
                  <a:srgbClr val="FFFFF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Target group: Students aged 18–25</a:t>
            </a:r>
          </a:p>
        </p:txBody>
      </p:sp>
      <p:sp>
        <p:nvSpPr>
          <p:cNvPr id="38" name="Freeform 464">
            <a:extLst>
              <a:ext uri="{FF2B5EF4-FFF2-40B4-BE49-F238E27FC236}">
                <a16:creationId xmlns:a16="http://schemas.microsoft.com/office/drawing/2014/main" id="{C9600ECF-7292-4E68-A16B-ADB36CEBC6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1148" y="3643313"/>
            <a:ext cx="3729708" cy="761536"/>
          </a:xfrm>
          <a:custGeom>
            <a:avLst/>
            <a:gdLst>
              <a:gd name="T0" fmla="*/ 2083 w 2236"/>
              <a:gd name="T1" fmla="*/ 0 h 1343"/>
              <a:gd name="T2" fmla="*/ 1118 w 2236"/>
              <a:gd name="T3" fmla="*/ 0 h 1343"/>
              <a:gd name="T4" fmla="*/ 152 w 2236"/>
              <a:gd name="T5" fmla="*/ 0 h 1343"/>
              <a:gd name="T6" fmla="*/ 152 w 2236"/>
              <a:gd name="T7" fmla="*/ 0 h 1343"/>
              <a:gd name="T8" fmla="*/ 0 w 2236"/>
              <a:gd name="T9" fmla="*/ 152 h 1343"/>
              <a:gd name="T10" fmla="*/ 0 w 2236"/>
              <a:gd name="T11" fmla="*/ 317 h 1343"/>
              <a:gd name="T12" fmla="*/ 0 w 2236"/>
              <a:gd name="T13" fmla="*/ 782 h 1343"/>
              <a:gd name="T14" fmla="*/ 0 w 2236"/>
              <a:gd name="T15" fmla="*/ 948 h 1343"/>
              <a:gd name="T16" fmla="*/ 0 w 2236"/>
              <a:gd name="T17" fmla="*/ 948 h 1343"/>
              <a:gd name="T18" fmla="*/ 116 w 2236"/>
              <a:gd name="T19" fmla="*/ 1095 h 1343"/>
              <a:gd name="T20" fmla="*/ 1081 w 2236"/>
              <a:gd name="T21" fmla="*/ 1335 h 1343"/>
              <a:gd name="T22" fmla="*/ 1081 w 2236"/>
              <a:gd name="T23" fmla="*/ 1335 h 1343"/>
              <a:gd name="T24" fmla="*/ 1155 w 2236"/>
              <a:gd name="T25" fmla="*/ 1335 h 1343"/>
              <a:gd name="T26" fmla="*/ 2120 w 2236"/>
              <a:gd name="T27" fmla="*/ 1095 h 1343"/>
              <a:gd name="T28" fmla="*/ 2120 w 2236"/>
              <a:gd name="T29" fmla="*/ 1095 h 1343"/>
              <a:gd name="T30" fmla="*/ 2235 w 2236"/>
              <a:gd name="T31" fmla="*/ 948 h 1343"/>
              <a:gd name="T32" fmla="*/ 2235 w 2236"/>
              <a:gd name="T33" fmla="*/ 782 h 1343"/>
              <a:gd name="T34" fmla="*/ 2235 w 2236"/>
              <a:gd name="T35" fmla="*/ 317 h 1343"/>
              <a:gd name="T36" fmla="*/ 2235 w 2236"/>
              <a:gd name="T37" fmla="*/ 152 h 1343"/>
              <a:gd name="T38" fmla="*/ 2235 w 2236"/>
              <a:gd name="T39" fmla="*/ 152 h 1343"/>
              <a:gd name="T40" fmla="*/ 2083 w 2236"/>
              <a:gd name="T41" fmla="*/ 0 h 13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236" h="1343">
                <a:moveTo>
                  <a:pt x="2083" y="0"/>
                </a:moveTo>
                <a:lnTo>
                  <a:pt x="1118" y="0"/>
                </a:lnTo>
                <a:lnTo>
                  <a:pt x="152" y="0"/>
                </a:lnTo>
                <a:lnTo>
                  <a:pt x="152" y="0"/>
                </a:lnTo>
                <a:cubicBezTo>
                  <a:pt x="68" y="0"/>
                  <a:pt x="0" y="68"/>
                  <a:pt x="0" y="152"/>
                </a:cubicBezTo>
                <a:lnTo>
                  <a:pt x="0" y="317"/>
                </a:lnTo>
                <a:lnTo>
                  <a:pt x="0" y="782"/>
                </a:lnTo>
                <a:lnTo>
                  <a:pt x="0" y="948"/>
                </a:lnTo>
                <a:lnTo>
                  <a:pt x="0" y="948"/>
                </a:lnTo>
                <a:cubicBezTo>
                  <a:pt x="0" y="1017"/>
                  <a:pt x="48" y="1079"/>
                  <a:pt x="116" y="1095"/>
                </a:cubicBezTo>
                <a:lnTo>
                  <a:pt x="1081" y="1335"/>
                </a:lnTo>
                <a:lnTo>
                  <a:pt x="1081" y="1335"/>
                </a:lnTo>
                <a:cubicBezTo>
                  <a:pt x="1105" y="1342"/>
                  <a:pt x="1130" y="1342"/>
                  <a:pt x="1155" y="1335"/>
                </a:cubicBezTo>
                <a:lnTo>
                  <a:pt x="2120" y="1095"/>
                </a:lnTo>
                <a:lnTo>
                  <a:pt x="2120" y="1095"/>
                </a:lnTo>
                <a:cubicBezTo>
                  <a:pt x="2188" y="1079"/>
                  <a:pt x="2235" y="1017"/>
                  <a:pt x="2235" y="948"/>
                </a:cubicBezTo>
                <a:lnTo>
                  <a:pt x="2235" y="782"/>
                </a:lnTo>
                <a:lnTo>
                  <a:pt x="2235" y="317"/>
                </a:lnTo>
                <a:lnTo>
                  <a:pt x="2235" y="152"/>
                </a:lnTo>
                <a:lnTo>
                  <a:pt x="2235" y="152"/>
                </a:lnTo>
                <a:cubicBezTo>
                  <a:pt x="2235" y="68"/>
                  <a:pt x="2167" y="0"/>
                  <a:pt x="2083" y="0"/>
                </a:cubicBezTo>
              </a:path>
            </a:pathLst>
          </a:custGeom>
          <a:solidFill>
            <a:schemeClr val="accent4">
              <a:lumMod val="40000"/>
              <a:lumOff val="60000"/>
              <a:alpha val="50000"/>
            </a:schemeClr>
          </a:solidFill>
          <a:ln>
            <a:solidFill>
              <a:schemeClr val="tx2"/>
            </a:solidFill>
          </a:ln>
          <a:effectLst/>
        </p:spPr>
        <p:txBody>
          <a:bodyPr wrap="none" anchor="ctr"/>
          <a:lstStyle/>
          <a:p>
            <a:pPr algn="ctr" defTabSz="914245"/>
            <a:r>
              <a:rPr lang="en-US" sz="3000" b="1" dirty="0">
                <a:solidFill>
                  <a:srgbClr val="153789">
                    <a:lumMod val="50000"/>
                  </a:srgb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Presented By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E0EB3D9-C7D8-4B1C-A32A-5FC13CF05199}"/>
              </a:ext>
            </a:extLst>
          </p:cNvPr>
          <p:cNvGrpSpPr/>
          <p:nvPr/>
        </p:nvGrpSpPr>
        <p:grpSpPr>
          <a:xfrm>
            <a:off x="2886226" y="4771485"/>
            <a:ext cx="6411307" cy="923330"/>
            <a:chOff x="460369" y="3738064"/>
            <a:chExt cx="6838728" cy="984886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6571BDA-8EF5-4D51-8474-5C421D5B7685}"/>
                </a:ext>
              </a:extLst>
            </p:cNvPr>
            <p:cNvGrpSpPr/>
            <p:nvPr/>
          </p:nvGrpSpPr>
          <p:grpSpPr>
            <a:xfrm>
              <a:off x="460369" y="3738064"/>
              <a:ext cx="2925102" cy="984886"/>
              <a:chOff x="431594" y="3504434"/>
              <a:chExt cx="2742282" cy="923330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6F70F40D-525F-47C9-B8C9-43E43CB76EBB}"/>
                  </a:ext>
                </a:extLst>
              </p:cNvPr>
              <p:cNvGrpSpPr/>
              <p:nvPr/>
            </p:nvGrpSpPr>
            <p:grpSpPr>
              <a:xfrm>
                <a:off x="958205" y="3627140"/>
                <a:ext cx="2215671" cy="675208"/>
                <a:chOff x="958205" y="3627140"/>
                <a:chExt cx="2215671" cy="675208"/>
              </a:xfrm>
            </p:grpSpPr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10731D49-D378-98BB-E874-6E43148F7C2A}"/>
                    </a:ext>
                  </a:extLst>
                </p:cNvPr>
                <p:cNvSpPr txBox="1"/>
                <p:nvPr/>
              </p:nvSpPr>
              <p:spPr>
                <a:xfrm>
                  <a:off x="958205" y="3627140"/>
                  <a:ext cx="2215671" cy="369332"/>
                </a:xfrm>
                <a:prstGeom prst="rect">
                  <a:avLst/>
                </a:prstGeom>
                <a:noFill/>
              </p:spPr>
              <p:txBody>
                <a:bodyPr wrap="none" rtlCol="0" anchor="b" anchorCtr="0">
                  <a:spAutoFit/>
                </a:bodyPr>
                <a:lstStyle/>
                <a:p>
                  <a:pPr defTabSz="914245">
                    <a:defRPr/>
                  </a:pPr>
                  <a:r>
                    <a:rPr lang="en-US" b="1" dirty="0">
                      <a:solidFill>
                        <a:srgbClr val="272829"/>
                      </a:solidFill>
                      <a:latin typeface="Open Sans" panose="020B0606030504020204" pitchFamily="34" charset="0"/>
                      <a:ea typeface="Open Sans" panose="020B0606030504020204" pitchFamily="34" charset="0"/>
                      <a:cs typeface="Open Sans" panose="020B0606030504020204" pitchFamily="34" charset="0"/>
                    </a:rPr>
                    <a:t>Md </a:t>
                  </a:r>
                  <a:r>
                    <a:rPr lang="en-US" b="1" dirty="0" err="1">
                      <a:solidFill>
                        <a:srgbClr val="272829"/>
                      </a:solidFill>
                      <a:latin typeface="Open Sans" panose="020B0606030504020204" pitchFamily="34" charset="0"/>
                      <a:ea typeface="Open Sans" panose="020B0606030504020204" pitchFamily="34" charset="0"/>
                      <a:cs typeface="Open Sans" panose="020B0606030504020204" pitchFamily="34" charset="0"/>
                    </a:rPr>
                    <a:t>AKtarujjaman</a:t>
                  </a:r>
                  <a:endParaRPr lang="en-US" b="1" dirty="0">
                    <a:solidFill>
                      <a:srgbClr val="272829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endParaRPr>
                </a:p>
              </p:txBody>
            </p:sp>
            <p:sp>
              <p:nvSpPr>
                <p:cNvPr id="43" name="Subtitle 2">
                  <a:extLst>
                    <a:ext uri="{FF2B5EF4-FFF2-40B4-BE49-F238E27FC236}">
                      <a16:creationId xmlns:a16="http://schemas.microsoft.com/office/drawing/2014/main" id="{9D959AC3-9239-A064-34A2-DCBC679F150C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993684" y="4023425"/>
                  <a:ext cx="1498446" cy="278923"/>
                </a:xfrm>
                <a:prstGeom prst="rect">
                  <a:avLst/>
                </a:prstGeom>
              </p:spPr>
              <p:txBody>
                <a:bodyPr vert="horz" wrap="square" lIns="45720" tIns="22860" rIns="45720" bIns="22860" rtlCol="0" anchor="t">
                  <a:spAutoFit/>
                </a:bodyPr>
                <a:lstStyle>
                  <a:lvl1pPr marL="0" indent="0" algn="ctr" defTabSz="1087636" rtl="0" eaLnBrk="1" latinLnBrk="0" hangingPunct="1">
                    <a:lnSpc>
                      <a:spcPct val="120000"/>
                    </a:lnSpc>
                    <a:spcBef>
                      <a:spcPct val="20000"/>
                    </a:spcBef>
                    <a:buFont typeface="Arial"/>
                    <a:buNone/>
                    <a:defRPr sz="2400" kern="1200">
                      <a:solidFill>
                        <a:schemeClr val="tx2"/>
                      </a:solidFill>
                      <a:latin typeface="Open Sans Light"/>
                      <a:ea typeface="+mn-ea"/>
                      <a:cs typeface="Open Sans Light"/>
                    </a:defRPr>
                  </a:lvl1pPr>
                  <a:lvl2pPr marL="1087636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2pPr>
                  <a:lvl3pPr marL="2175271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3pPr>
                  <a:lvl4pPr marL="3262912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4pPr>
                  <a:lvl5pPr marL="4350546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5pPr>
                  <a:lvl6pPr marL="5438184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6525820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7613455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8701091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 defTabSz="543835">
                    <a:lnSpc>
                      <a:spcPts val="1750"/>
                    </a:lnSpc>
                    <a:defRPr/>
                  </a:pPr>
                  <a:r>
                    <a:rPr lang="en-US" sz="1800" b="1" dirty="0">
                      <a:solidFill>
                        <a:srgbClr val="898989"/>
                      </a:solidFill>
                      <a:latin typeface="Open Sans" panose="020B0606030504020204" pitchFamily="34" charset="0"/>
                      <a:ea typeface="Open Sans" panose="020B0606030504020204" pitchFamily="34" charset="0"/>
                      <a:cs typeface="Open Sans" panose="020B0606030504020204" pitchFamily="34" charset="0"/>
                    </a:rPr>
                    <a:t>2512989</a:t>
                  </a:r>
                </a:p>
              </p:txBody>
            </p:sp>
          </p:grp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BBD05-E329-4E71-A604-2E2582CDD52E}"/>
                  </a:ext>
                </a:extLst>
              </p:cNvPr>
              <p:cNvSpPr/>
              <p:nvPr/>
            </p:nvSpPr>
            <p:spPr>
              <a:xfrm>
                <a:off x="431594" y="3504434"/>
                <a:ext cx="535724" cy="92333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txBody>
              <a:bodyPr wrap="none" lIns="91440" tIns="45720" rIns="91440" bIns="45720">
                <a:spAutoFit/>
              </a:bodyPr>
              <a:lstStyle/>
              <a:p>
                <a:pPr algn="ctr" defTabSz="914428"/>
                <a:r>
                  <a:rPr lang="en-US" sz="5400" dirty="0">
                    <a:ln w="0"/>
                    <a:solidFill>
                      <a:srgbClr val="898989"/>
                    </a:solidFill>
                    <a:effectLst>
                      <a:outerShdw blurRad="38100" dist="19050" dir="2700000" algn="tl" rotWithShape="0">
                        <a:srgbClr val="898989">
                          <a:alpha val="40000"/>
                        </a:srgbClr>
                      </a:outerShdw>
                    </a:effectLst>
                    <a:latin typeface="Calibri" panose="020F0502020204030204"/>
                  </a:rPr>
                  <a:t>1</a:t>
                </a: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4CA678C-F4ED-4316-AB82-4D542EF2157E}"/>
                </a:ext>
              </a:extLst>
            </p:cNvPr>
            <p:cNvGrpSpPr/>
            <p:nvPr/>
          </p:nvGrpSpPr>
          <p:grpSpPr>
            <a:xfrm>
              <a:off x="4852033" y="3738064"/>
              <a:ext cx="2447064" cy="984886"/>
              <a:chOff x="4548783" y="3504434"/>
              <a:chExt cx="2294124" cy="923330"/>
            </a:xfrm>
          </p:grpSpPr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EF9FEC99-05EE-A24D-B800-B20C3EB28B89}"/>
                  </a:ext>
                </a:extLst>
              </p:cNvPr>
              <p:cNvSpPr txBox="1"/>
              <p:nvPr/>
            </p:nvSpPr>
            <p:spPr>
              <a:xfrm>
                <a:off x="5046683" y="3611753"/>
                <a:ext cx="1771962" cy="40011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/>
              <a:p>
                <a:pPr defTabSz="914245">
                  <a:defRPr/>
                </a:pPr>
                <a:r>
                  <a:rPr lang="en-US" sz="2000" b="1" dirty="0">
                    <a:solidFill>
                      <a:srgbClr val="272829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Tahia Haque</a:t>
                </a:r>
              </a:p>
            </p:txBody>
          </p:sp>
          <p:sp>
            <p:nvSpPr>
              <p:cNvPr id="40" name="Subtitle 2">
                <a:extLst>
                  <a:ext uri="{FF2B5EF4-FFF2-40B4-BE49-F238E27FC236}">
                    <a16:creationId xmlns:a16="http://schemas.microsoft.com/office/drawing/2014/main" id="{EDA082FB-FA38-3A4B-BEAA-689CF82727E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86016" y="4026888"/>
                <a:ext cx="1756891" cy="278923"/>
              </a:xfrm>
              <a:prstGeom prst="rect">
                <a:avLst/>
              </a:prstGeom>
            </p:spPr>
            <p:txBody>
              <a:bodyPr vert="horz" wrap="square" lIns="45720" tIns="22860" rIns="45720" bIns="22860" rtlCol="0" anchor="t">
                <a:spAutoFit/>
              </a:bodyPr>
              <a:lstStyle>
                <a:lvl1pPr marL="0" indent="0" algn="ctr" defTabSz="1087636" rtl="0" eaLnBrk="1" latinLnBrk="0" hangingPunct="1">
                  <a:lnSpc>
                    <a:spcPct val="120000"/>
                  </a:lnSpc>
                  <a:spcBef>
                    <a:spcPct val="20000"/>
                  </a:spcBef>
                  <a:buFont typeface="Arial"/>
                  <a:buNone/>
                  <a:defRPr sz="2400" kern="1200">
                    <a:solidFill>
                      <a:schemeClr val="tx2"/>
                    </a:solidFill>
                    <a:latin typeface="Open Sans Light"/>
                    <a:ea typeface="+mn-ea"/>
                    <a:cs typeface="Open Sans Light"/>
                  </a:defRPr>
                </a:lvl1pPr>
                <a:lvl2pPr marL="1087636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2pPr>
                <a:lvl3pPr marL="2175271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3pPr>
                <a:lvl4pPr marL="3262912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4pPr>
                <a:lvl5pPr marL="4350546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5pPr>
                <a:lvl6pPr marL="5438184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6525820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7613455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8701091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defTabSz="543835">
                  <a:lnSpc>
                    <a:spcPts val="1750"/>
                  </a:lnSpc>
                  <a:defRPr/>
                </a:pPr>
                <a:r>
                  <a:rPr lang="en-US" sz="1800" b="1" dirty="0">
                    <a:solidFill>
                      <a:srgbClr val="898989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2513087</a:t>
                </a:r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0B8EC6DD-5B40-4BAB-A4F3-8CCF537CE657}"/>
                  </a:ext>
                </a:extLst>
              </p:cNvPr>
              <p:cNvSpPr/>
              <p:nvPr/>
            </p:nvSpPr>
            <p:spPr>
              <a:xfrm>
                <a:off x="4548783" y="3504434"/>
                <a:ext cx="535724" cy="92333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txBody>
              <a:bodyPr wrap="none" lIns="91440" tIns="45720" rIns="91440" bIns="45720">
                <a:spAutoFit/>
              </a:bodyPr>
              <a:lstStyle/>
              <a:p>
                <a:pPr algn="ctr" defTabSz="914428"/>
                <a:r>
                  <a:rPr lang="en-US" sz="5400" dirty="0">
                    <a:ln w="0"/>
                    <a:solidFill>
                      <a:srgbClr val="898989"/>
                    </a:solidFill>
                    <a:effectLst>
                      <a:outerShdw blurRad="38100" dist="19050" dir="2700000" algn="tl" rotWithShape="0">
                        <a:srgbClr val="898989">
                          <a:alpha val="40000"/>
                        </a:srgbClr>
                      </a:outerShdw>
                    </a:effectLst>
                    <a:latin typeface="Calibri" panose="020F0502020204030204"/>
                  </a:rPr>
                  <a:t>2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2155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EF2D2-E335-6B38-B47D-7E94520D9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505628-874E-F925-CE20-797D652E3101}"/>
              </a:ext>
            </a:extLst>
          </p:cNvPr>
          <p:cNvSpPr txBox="1"/>
          <p:nvPr/>
        </p:nvSpPr>
        <p:spPr>
          <a:xfrm>
            <a:off x="4823855" y="429753"/>
            <a:ext cx="2544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F6B2AE57-D3BD-D2F3-4409-8146738028F0}"/>
              </a:ext>
            </a:extLst>
          </p:cNvPr>
          <p:cNvSpPr/>
          <p:nvPr/>
        </p:nvSpPr>
        <p:spPr>
          <a:xfrm>
            <a:off x="1487651" y="1663107"/>
            <a:ext cx="1601577" cy="3359264"/>
          </a:xfrm>
          <a:custGeom>
            <a:avLst/>
            <a:gdLst/>
            <a:ahLst/>
            <a:cxnLst/>
            <a:rect l="l" t="t" r="r" b="b"/>
            <a:pathLst>
              <a:path w="1601577" h="3359264">
                <a:moveTo>
                  <a:pt x="0" y="0"/>
                </a:moveTo>
                <a:lnTo>
                  <a:pt x="1601577" y="0"/>
                </a:lnTo>
                <a:lnTo>
                  <a:pt x="1601577" y="3359264"/>
                </a:lnTo>
                <a:lnTo>
                  <a:pt x="0" y="3359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09747"/>
            </a:stretch>
          </a:blipFill>
        </p:spPr>
      </p:sp>
      <p:sp>
        <p:nvSpPr>
          <p:cNvPr id="5" name="AutoShape 3">
            <a:extLst>
              <a:ext uri="{FF2B5EF4-FFF2-40B4-BE49-F238E27FC236}">
                <a16:creationId xmlns:a16="http://schemas.microsoft.com/office/drawing/2014/main" id="{559D7BA7-4104-B055-D209-31B034EC4329}"/>
              </a:ext>
            </a:extLst>
          </p:cNvPr>
          <p:cNvSpPr/>
          <p:nvPr/>
        </p:nvSpPr>
        <p:spPr>
          <a:xfrm>
            <a:off x="2845643" y="1768684"/>
            <a:ext cx="1140743" cy="0"/>
          </a:xfrm>
          <a:prstGeom prst="line">
            <a:avLst/>
          </a:prstGeom>
          <a:ln w="28575" cap="flat">
            <a:solidFill>
              <a:srgbClr val="F19586"/>
            </a:solidFill>
            <a:prstDash val="sysDash"/>
            <a:headEnd type="none" w="sm" len="sm"/>
            <a:tailEnd type="oval" w="lg" len="lg"/>
          </a:ln>
        </p:spPr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2588C9D4-FBE3-BA72-254D-3903EBE8A08F}"/>
              </a:ext>
            </a:extLst>
          </p:cNvPr>
          <p:cNvSpPr/>
          <p:nvPr/>
        </p:nvSpPr>
        <p:spPr>
          <a:xfrm>
            <a:off x="3335342" y="3089390"/>
            <a:ext cx="651044" cy="0"/>
          </a:xfrm>
          <a:prstGeom prst="line">
            <a:avLst/>
          </a:prstGeom>
          <a:ln w="28575" cap="flat">
            <a:solidFill>
              <a:srgbClr val="F1AC86"/>
            </a:solidFill>
            <a:prstDash val="sysDash"/>
            <a:headEnd type="none" w="sm" len="sm"/>
            <a:tailEnd type="oval" w="lg" len="lg"/>
          </a:ln>
        </p:spPr>
      </p:sp>
      <p:sp>
        <p:nvSpPr>
          <p:cNvPr id="7" name="AutoShape 5">
            <a:extLst>
              <a:ext uri="{FF2B5EF4-FFF2-40B4-BE49-F238E27FC236}">
                <a16:creationId xmlns:a16="http://schemas.microsoft.com/office/drawing/2014/main" id="{27A3B039-793E-EE93-C7DD-3D8955ADEF9F}"/>
              </a:ext>
            </a:extLst>
          </p:cNvPr>
          <p:cNvSpPr/>
          <p:nvPr/>
        </p:nvSpPr>
        <p:spPr>
          <a:xfrm>
            <a:off x="2845643" y="4417449"/>
            <a:ext cx="1140743" cy="0"/>
          </a:xfrm>
          <a:prstGeom prst="line">
            <a:avLst/>
          </a:prstGeom>
          <a:ln w="28575" cap="flat">
            <a:solidFill>
              <a:srgbClr val="F1C386"/>
            </a:solidFill>
            <a:prstDash val="sysDash"/>
            <a:headEnd type="none" w="sm" len="sm"/>
            <a:tailEnd type="oval" w="lg" len="lg"/>
          </a:ln>
        </p:spPr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7288FEA1-2E1E-0982-FE53-ADEBCEB9245C}"/>
              </a:ext>
            </a:extLst>
          </p:cNvPr>
          <p:cNvSpPr/>
          <p:nvPr/>
        </p:nvSpPr>
        <p:spPr>
          <a:xfrm>
            <a:off x="1771959" y="2100314"/>
            <a:ext cx="319415" cy="478687"/>
          </a:xfrm>
          <a:custGeom>
            <a:avLst/>
            <a:gdLst/>
            <a:ahLst/>
            <a:cxnLst/>
            <a:rect l="l" t="t" r="r" b="b"/>
            <a:pathLst>
              <a:path w="319415" h="478687">
                <a:moveTo>
                  <a:pt x="0" y="0"/>
                </a:moveTo>
                <a:lnTo>
                  <a:pt x="319415" y="0"/>
                </a:lnTo>
                <a:lnTo>
                  <a:pt x="319415" y="478687"/>
                </a:lnTo>
                <a:lnTo>
                  <a:pt x="0" y="4786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11">
            <a:extLst>
              <a:ext uri="{FF2B5EF4-FFF2-40B4-BE49-F238E27FC236}">
                <a16:creationId xmlns:a16="http://schemas.microsoft.com/office/drawing/2014/main" id="{7B5F2C42-8EE1-94E3-04FD-30E67EFB31E7}"/>
              </a:ext>
            </a:extLst>
          </p:cNvPr>
          <p:cNvSpPr/>
          <p:nvPr/>
        </p:nvSpPr>
        <p:spPr>
          <a:xfrm>
            <a:off x="2288440" y="3089390"/>
            <a:ext cx="491190" cy="478687"/>
          </a:xfrm>
          <a:custGeom>
            <a:avLst/>
            <a:gdLst/>
            <a:ahLst/>
            <a:cxnLst/>
            <a:rect l="l" t="t" r="r" b="b"/>
            <a:pathLst>
              <a:path w="491190" h="478687">
                <a:moveTo>
                  <a:pt x="0" y="0"/>
                </a:moveTo>
                <a:lnTo>
                  <a:pt x="491190" y="0"/>
                </a:lnTo>
                <a:lnTo>
                  <a:pt x="491190" y="478688"/>
                </a:lnTo>
                <a:lnTo>
                  <a:pt x="0" y="47868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2">
            <a:extLst>
              <a:ext uri="{FF2B5EF4-FFF2-40B4-BE49-F238E27FC236}">
                <a16:creationId xmlns:a16="http://schemas.microsoft.com/office/drawing/2014/main" id="{72F414C9-57E1-5014-1208-E1315D98C4B2}"/>
              </a:ext>
            </a:extLst>
          </p:cNvPr>
          <p:cNvSpPr/>
          <p:nvPr/>
        </p:nvSpPr>
        <p:spPr>
          <a:xfrm>
            <a:off x="1749112" y="4067979"/>
            <a:ext cx="342261" cy="478687"/>
          </a:xfrm>
          <a:custGeom>
            <a:avLst/>
            <a:gdLst/>
            <a:ahLst/>
            <a:cxnLst/>
            <a:rect l="l" t="t" r="r" b="b"/>
            <a:pathLst>
              <a:path w="342261" h="478687">
                <a:moveTo>
                  <a:pt x="0" y="0"/>
                </a:moveTo>
                <a:lnTo>
                  <a:pt x="342262" y="0"/>
                </a:lnTo>
                <a:lnTo>
                  <a:pt x="342262" y="478687"/>
                </a:lnTo>
                <a:lnTo>
                  <a:pt x="0" y="4786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3">
            <a:extLst>
              <a:ext uri="{FF2B5EF4-FFF2-40B4-BE49-F238E27FC236}">
                <a16:creationId xmlns:a16="http://schemas.microsoft.com/office/drawing/2014/main" id="{35416526-8227-91E9-4E54-7853BCA4D517}"/>
              </a:ext>
            </a:extLst>
          </p:cNvPr>
          <p:cNvSpPr txBox="1"/>
          <p:nvPr/>
        </p:nvSpPr>
        <p:spPr>
          <a:xfrm>
            <a:off x="4299626" y="1964214"/>
            <a:ext cx="5603325" cy="5063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89"/>
              </a:lnSpc>
            </a:pPr>
            <a:r>
              <a:rPr lang="en-US" sz="1200" spc="62" dirty="0">
                <a:latin typeface="Arial" panose="020B0604020202020204" pitchFamily="34" charset="0"/>
                <a:ea typeface="Open Sans Light"/>
                <a:cs typeface="Arial" panose="020B0604020202020204" pitchFamily="34" charset="0"/>
                <a:sym typeface="Open Sans Light"/>
              </a:rPr>
              <a:t>Sleep hygiene refers to healthy routines and environments that support good sleep, making it essential for student wellbeing (NHS, 2024).</a:t>
            </a:r>
          </a:p>
        </p:txBody>
      </p:sp>
      <p:sp>
        <p:nvSpPr>
          <p:cNvPr id="12" name="TextBox 15">
            <a:extLst>
              <a:ext uri="{FF2B5EF4-FFF2-40B4-BE49-F238E27FC236}">
                <a16:creationId xmlns:a16="http://schemas.microsoft.com/office/drawing/2014/main" id="{E2F301D5-5683-4092-68FD-F087F1ACF8F1}"/>
              </a:ext>
            </a:extLst>
          </p:cNvPr>
          <p:cNvSpPr txBox="1"/>
          <p:nvPr/>
        </p:nvSpPr>
        <p:spPr>
          <a:xfrm>
            <a:off x="4299627" y="1610932"/>
            <a:ext cx="6404722" cy="27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b="1" spc="67" dirty="0">
                <a:solidFill>
                  <a:srgbClr val="181818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Focus: Sleep Hygiene for University Students</a:t>
            </a: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id="{2F5CE95D-4B1E-B999-D4A7-C3E9973293D4}"/>
              </a:ext>
            </a:extLst>
          </p:cNvPr>
          <p:cNvSpPr txBox="1"/>
          <p:nvPr/>
        </p:nvSpPr>
        <p:spPr>
          <a:xfrm>
            <a:off x="4299626" y="3432653"/>
            <a:ext cx="5676478" cy="5063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89"/>
              </a:lnSpc>
            </a:pPr>
            <a:r>
              <a:rPr lang="en-US" sz="1200" spc="62" dirty="0">
                <a:latin typeface="Arial" panose="020B0604020202020204" pitchFamily="34" charset="0"/>
                <a:ea typeface="Open Sans Light"/>
                <a:cs typeface="Arial" panose="020B0604020202020204" pitchFamily="34" charset="0"/>
                <a:sym typeface="Open Sans Light"/>
              </a:rPr>
              <a:t>Poor sleep is strongly linked to stress, depression, and reduced grades in higher education (Hershner &amp; Chervin, 2014).</a:t>
            </a:r>
          </a:p>
        </p:txBody>
      </p:sp>
      <p:sp>
        <p:nvSpPr>
          <p:cNvPr id="14" name="TextBox 17">
            <a:extLst>
              <a:ext uri="{FF2B5EF4-FFF2-40B4-BE49-F238E27FC236}">
                <a16:creationId xmlns:a16="http://schemas.microsoft.com/office/drawing/2014/main" id="{015001DA-2ACC-A880-36BC-6B5255AB152B}"/>
              </a:ext>
            </a:extLst>
          </p:cNvPr>
          <p:cNvSpPr txBox="1"/>
          <p:nvPr/>
        </p:nvSpPr>
        <p:spPr>
          <a:xfrm>
            <a:off x="4299626" y="2931639"/>
            <a:ext cx="6664029" cy="5463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45"/>
              </a:lnSpc>
            </a:pPr>
            <a:r>
              <a:rPr lang="en-US" b="1" spc="67" dirty="0">
                <a:solidFill>
                  <a:srgbClr val="181818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Why it matters: health, wellbeing, and academic performance</a:t>
            </a:r>
          </a:p>
        </p:txBody>
      </p:sp>
      <p:sp>
        <p:nvSpPr>
          <p:cNvPr id="15" name="TextBox 18">
            <a:extLst>
              <a:ext uri="{FF2B5EF4-FFF2-40B4-BE49-F238E27FC236}">
                <a16:creationId xmlns:a16="http://schemas.microsoft.com/office/drawing/2014/main" id="{1DA507EE-2D73-19D0-C152-E9E23A2E0714}"/>
              </a:ext>
            </a:extLst>
          </p:cNvPr>
          <p:cNvSpPr txBox="1"/>
          <p:nvPr/>
        </p:nvSpPr>
        <p:spPr>
          <a:xfrm>
            <a:off x="4299626" y="4806001"/>
            <a:ext cx="5804494" cy="5063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89"/>
              </a:lnSpc>
            </a:pPr>
            <a:r>
              <a:rPr lang="en-US" sz="1200" spc="62" dirty="0">
                <a:latin typeface="Arial" panose="020B0604020202020204" pitchFamily="34" charset="0"/>
                <a:ea typeface="Open Sans Light"/>
                <a:cs typeface="Arial" panose="020B0604020202020204" pitchFamily="34" charset="0"/>
                <a:sym typeface="Open Sans Light"/>
              </a:rPr>
              <a:t>The theme highlights the connection between quality sleep and improved cognitive function, helping students frame sleep as an investment in success.</a:t>
            </a:r>
          </a:p>
        </p:txBody>
      </p:sp>
      <p:sp>
        <p:nvSpPr>
          <p:cNvPr id="16" name="TextBox 19">
            <a:extLst>
              <a:ext uri="{FF2B5EF4-FFF2-40B4-BE49-F238E27FC236}">
                <a16:creationId xmlns:a16="http://schemas.microsoft.com/office/drawing/2014/main" id="{B2D79E0C-133D-98A6-8630-E7509023DA67}"/>
              </a:ext>
            </a:extLst>
          </p:cNvPr>
          <p:cNvSpPr txBox="1"/>
          <p:nvPr/>
        </p:nvSpPr>
        <p:spPr>
          <a:xfrm>
            <a:off x="4299626" y="4259698"/>
            <a:ext cx="6143261" cy="5463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45"/>
              </a:lnSpc>
            </a:pPr>
            <a:r>
              <a:rPr lang="en-US" b="1" spc="67" dirty="0">
                <a:solidFill>
                  <a:srgbClr val="181818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Campaign theme: Recharge Your Brain – Sleep Smart</a:t>
            </a:r>
          </a:p>
        </p:txBody>
      </p:sp>
    </p:spTree>
    <p:extLst>
      <p:ext uri="{BB962C8B-B14F-4D97-AF65-F5344CB8AC3E}">
        <p14:creationId xmlns:p14="http://schemas.microsoft.com/office/powerpoint/2010/main" val="1643778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06726C-7CA4-B49D-1456-7E355F926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BC5959E-6C3A-B7E4-E5FC-F802B5887309}"/>
              </a:ext>
            </a:extLst>
          </p:cNvPr>
          <p:cNvSpPr txBox="1"/>
          <p:nvPr/>
        </p:nvSpPr>
        <p:spPr>
          <a:xfrm>
            <a:off x="3597943" y="429753"/>
            <a:ext cx="499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DEFINITION OF SLEEP HYGIENE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A432483-232C-9E43-3B20-76F8760DFE59}"/>
              </a:ext>
            </a:extLst>
          </p:cNvPr>
          <p:cNvGrpSpPr/>
          <p:nvPr/>
        </p:nvGrpSpPr>
        <p:grpSpPr>
          <a:xfrm>
            <a:off x="533710" y="1319174"/>
            <a:ext cx="7079884" cy="4629150"/>
            <a:chOff x="1603558" y="3649264"/>
            <a:chExt cx="7079884" cy="4629150"/>
          </a:xfrm>
        </p:grpSpPr>
        <p:sp>
          <p:nvSpPr>
            <p:cNvPr id="21" name="Freeform 2">
              <a:extLst>
                <a:ext uri="{FF2B5EF4-FFF2-40B4-BE49-F238E27FC236}">
                  <a16:creationId xmlns:a16="http://schemas.microsoft.com/office/drawing/2014/main" id="{5845AD2B-B3D1-501F-4BE4-A987FBEA25F2}"/>
                </a:ext>
              </a:extLst>
            </p:cNvPr>
            <p:cNvSpPr/>
            <p:nvPr/>
          </p:nvSpPr>
          <p:spPr>
            <a:xfrm rot="-5400000">
              <a:off x="3161028" y="2783758"/>
              <a:ext cx="1622611" cy="4737552"/>
            </a:xfrm>
            <a:custGeom>
              <a:avLst/>
              <a:gdLst/>
              <a:ahLst/>
              <a:cxnLst/>
              <a:rect l="l" t="t" r="r" b="b"/>
              <a:pathLst>
                <a:path w="1622611" h="4737552">
                  <a:moveTo>
                    <a:pt x="0" y="0"/>
                  </a:moveTo>
                  <a:lnTo>
                    <a:pt x="1622612" y="0"/>
                  </a:lnTo>
                  <a:lnTo>
                    <a:pt x="1622612" y="4737551"/>
                  </a:lnTo>
                  <a:lnTo>
                    <a:pt x="0" y="47375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3" name="Group 5">
              <a:extLst>
                <a:ext uri="{FF2B5EF4-FFF2-40B4-BE49-F238E27FC236}">
                  <a16:creationId xmlns:a16="http://schemas.microsoft.com/office/drawing/2014/main" id="{D642D491-C648-B390-C97A-D4E0B0C48AEE}"/>
                </a:ext>
              </a:extLst>
            </p:cNvPr>
            <p:cNvGrpSpPr/>
            <p:nvPr/>
          </p:nvGrpSpPr>
          <p:grpSpPr>
            <a:xfrm>
              <a:off x="3046673" y="3649264"/>
              <a:ext cx="5636769" cy="1543050"/>
              <a:chOff x="0" y="0"/>
              <a:chExt cx="1484581" cy="406400"/>
            </a:xfrm>
          </p:grpSpPr>
          <p:sp>
            <p:nvSpPr>
              <p:cNvPr id="53" name="Freeform 6">
                <a:extLst>
                  <a:ext uri="{FF2B5EF4-FFF2-40B4-BE49-F238E27FC236}">
                    <a16:creationId xmlns:a16="http://schemas.microsoft.com/office/drawing/2014/main" id="{E7A2C726-BD35-4E8B-8634-A8D540E4C6F1}"/>
                  </a:ext>
                </a:extLst>
              </p:cNvPr>
              <p:cNvSpPr/>
              <p:nvPr/>
            </p:nvSpPr>
            <p:spPr>
              <a:xfrm>
                <a:off x="0" y="0"/>
                <a:ext cx="1484581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1484581" h="406400">
                    <a:moveTo>
                      <a:pt x="0" y="0"/>
                    </a:moveTo>
                    <a:lnTo>
                      <a:pt x="1484581" y="0"/>
                    </a:lnTo>
                    <a:lnTo>
                      <a:pt x="1484581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100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id="54" name="TextBox 7">
                <a:extLst>
                  <a:ext uri="{FF2B5EF4-FFF2-40B4-BE49-F238E27FC236}">
                    <a16:creationId xmlns:a16="http://schemas.microsoft.com/office/drawing/2014/main" id="{71F33024-B469-32E9-624C-33FB46A7DAF8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1484581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24" name="Group 8">
              <a:extLst>
                <a:ext uri="{FF2B5EF4-FFF2-40B4-BE49-F238E27FC236}">
                  <a16:creationId xmlns:a16="http://schemas.microsoft.com/office/drawing/2014/main" id="{13976740-07A3-DDAA-DC58-20C8F23A15B2}"/>
                </a:ext>
              </a:extLst>
            </p:cNvPr>
            <p:cNvGrpSpPr/>
            <p:nvPr/>
          </p:nvGrpSpPr>
          <p:grpSpPr>
            <a:xfrm>
              <a:off x="1603558" y="3649264"/>
              <a:ext cx="1543050" cy="1543050"/>
              <a:chOff x="0" y="0"/>
              <a:chExt cx="406400" cy="406400"/>
            </a:xfrm>
          </p:grpSpPr>
          <p:sp>
            <p:nvSpPr>
              <p:cNvPr id="51" name="Freeform 9">
                <a:extLst>
                  <a:ext uri="{FF2B5EF4-FFF2-40B4-BE49-F238E27FC236}">
                    <a16:creationId xmlns:a16="http://schemas.microsoft.com/office/drawing/2014/main" id="{4FCB71D7-8B5F-C397-40DA-2DD5928B6D59}"/>
                  </a:ext>
                </a:extLst>
              </p:cNvPr>
              <p:cNvSpPr/>
              <p:nvPr/>
            </p:nvSpPr>
            <p:spPr>
              <a:xfrm>
                <a:off x="0" y="0"/>
                <a:ext cx="406400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406400" h="406400">
                    <a:moveTo>
                      <a:pt x="0" y="0"/>
                    </a:moveTo>
                    <a:lnTo>
                      <a:pt x="406400" y="0"/>
                    </a:lnTo>
                    <a:lnTo>
                      <a:pt x="406400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solidFill>
                <a:srgbClr val="FFA84E"/>
              </a:solidFill>
            </p:spPr>
          </p:sp>
          <p:sp>
            <p:nvSpPr>
              <p:cNvPr id="52" name="TextBox 10">
                <a:extLst>
                  <a:ext uri="{FF2B5EF4-FFF2-40B4-BE49-F238E27FC236}">
                    <a16:creationId xmlns:a16="http://schemas.microsoft.com/office/drawing/2014/main" id="{EA9A3477-43E8-6C31-4371-3A40950D32B1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406400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25" name="Group 11">
              <a:extLst>
                <a:ext uri="{FF2B5EF4-FFF2-40B4-BE49-F238E27FC236}">
                  <a16:creationId xmlns:a16="http://schemas.microsoft.com/office/drawing/2014/main" id="{E4B58F38-7DF2-15C5-D4EC-32D873EC93A1}"/>
                </a:ext>
              </a:extLst>
            </p:cNvPr>
            <p:cNvGrpSpPr/>
            <p:nvPr/>
          </p:nvGrpSpPr>
          <p:grpSpPr>
            <a:xfrm>
              <a:off x="1603558" y="6735364"/>
              <a:ext cx="7079884" cy="1543050"/>
              <a:chOff x="0" y="0"/>
              <a:chExt cx="9439845" cy="2057400"/>
            </a:xfrm>
          </p:grpSpPr>
          <p:grpSp>
            <p:nvGrpSpPr>
              <p:cNvPr id="45" name="Group 12">
                <a:extLst>
                  <a:ext uri="{FF2B5EF4-FFF2-40B4-BE49-F238E27FC236}">
                    <a16:creationId xmlns:a16="http://schemas.microsoft.com/office/drawing/2014/main" id="{DBA9CB96-CACD-5DD7-9911-AFBD6BE5D376}"/>
                  </a:ext>
                </a:extLst>
              </p:cNvPr>
              <p:cNvGrpSpPr/>
              <p:nvPr/>
            </p:nvGrpSpPr>
            <p:grpSpPr>
              <a:xfrm>
                <a:off x="1924153" y="0"/>
                <a:ext cx="7515692" cy="2057400"/>
                <a:chOff x="0" y="0"/>
                <a:chExt cx="1484581" cy="406400"/>
              </a:xfrm>
            </p:grpSpPr>
            <p:sp>
              <p:nvSpPr>
                <p:cNvPr id="49" name="Freeform 13">
                  <a:extLst>
                    <a:ext uri="{FF2B5EF4-FFF2-40B4-BE49-F238E27FC236}">
                      <a16:creationId xmlns:a16="http://schemas.microsoft.com/office/drawing/2014/main" id="{A2BC83E9-D96F-90DB-75FF-2A1EFCFFDB0F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1484581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84581" h="406400">
                      <a:moveTo>
                        <a:pt x="0" y="0"/>
                      </a:moveTo>
                      <a:lnTo>
                        <a:pt x="1484581" y="0"/>
                      </a:lnTo>
                      <a:lnTo>
                        <a:pt x="1484581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FFFFFF">
                        <a:alpha val="0"/>
                      </a:srgbClr>
                    </a:gs>
                  </a:gsLst>
                  <a:lin ang="0"/>
                </a:gradFill>
              </p:spPr>
            </p:sp>
            <p:sp>
              <p:nvSpPr>
                <p:cNvPr id="50" name="TextBox 14">
                  <a:extLst>
                    <a:ext uri="{FF2B5EF4-FFF2-40B4-BE49-F238E27FC236}">
                      <a16:creationId xmlns:a16="http://schemas.microsoft.com/office/drawing/2014/main" id="{07F6137E-C9BD-E755-E017-04EEDDEF90E9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1484581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/>
                </a:p>
              </p:txBody>
            </p:sp>
          </p:grpSp>
          <p:grpSp>
            <p:nvGrpSpPr>
              <p:cNvPr id="46" name="Group 15">
                <a:extLst>
                  <a:ext uri="{FF2B5EF4-FFF2-40B4-BE49-F238E27FC236}">
                    <a16:creationId xmlns:a16="http://schemas.microsoft.com/office/drawing/2014/main" id="{04B12607-438C-22A4-83A3-24CC8D33039F}"/>
                  </a:ext>
                </a:extLst>
              </p:cNvPr>
              <p:cNvGrpSpPr/>
              <p:nvPr/>
            </p:nvGrpSpPr>
            <p:grpSpPr>
              <a:xfrm>
                <a:off x="0" y="0"/>
                <a:ext cx="2057400" cy="2057400"/>
                <a:chOff x="0" y="0"/>
                <a:chExt cx="406400" cy="406400"/>
              </a:xfrm>
            </p:grpSpPr>
            <p:sp>
              <p:nvSpPr>
                <p:cNvPr id="47" name="Freeform 16">
                  <a:extLst>
                    <a:ext uri="{FF2B5EF4-FFF2-40B4-BE49-F238E27FC236}">
                      <a16:creationId xmlns:a16="http://schemas.microsoft.com/office/drawing/2014/main" id="{96A12DAD-3982-356C-1B12-69AA5E6A3EA3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40640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400" h="406400">
                      <a:moveTo>
                        <a:pt x="0" y="0"/>
                      </a:moveTo>
                      <a:lnTo>
                        <a:pt x="406400" y="0"/>
                      </a:lnTo>
                      <a:lnTo>
                        <a:pt x="406400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solidFill>
                  <a:srgbClr val="5C7937"/>
                </a:solidFill>
              </p:spPr>
            </p:sp>
            <p:sp>
              <p:nvSpPr>
                <p:cNvPr id="48" name="TextBox 17">
                  <a:extLst>
                    <a:ext uri="{FF2B5EF4-FFF2-40B4-BE49-F238E27FC236}">
                      <a16:creationId xmlns:a16="http://schemas.microsoft.com/office/drawing/2014/main" id="{815E69D5-2F5E-4E0A-D871-0AE13783FEF5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406400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/>
                </a:p>
              </p:txBody>
            </p:sp>
          </p:grpSp>
        </p:grp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601C6272-0236-5C49-74AE-A07C43A18D9E}"/>
                </a:ext>
              </a:extLst>
            </p:cNvPr>
            <p:cNvSpPr/>
            <p:nvPr/>
          </p:nvSpPr>
          <p:spPr>
            <a:xfrm rot="-5400000">
              <a:off x="5106654" y="4310280"/>
              <a:ext cx="1622611" cy="4737552"/>
            </a:xfrm>
            <a:custGeom>
              <a:avLst/>
              <a:gdLst/>
              <a:ahLst/>
              <a:cxnLst/>
              <a:rect l="l" t="t" r="r" b="b"/>
              <a:pathLst>
                <a:path w="1622611" h="4737552">
                  <a:moveTo>
                    <a:pt x="0" y="0"/>
                  </a:moveTo>
                  <a:lnTo>
                    <a:pt x="1622611" y="0"/>
                  </a:lnTo>
                  <a:lnTo>
                    <a:pt x="1622611" y="4737552"/>
                  </a:lnTo>
                  <a:lnTo>
                    <a:pt x="0" y="47375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7" name="Group 27">
              <a:extLst>
                <a:ext uri="{FF2B5EF4-FFF2-40B4-BE49-F238E27FC236}">
                  <a16:creationId xmlns:a16="http://schemas.microsoft.com/office/drawing/2014/main" id="{EED6E676-0E38-A571-3851-39DBDBDC88E6}"/>
                </a:ext>
              </a:extLst>
            </p:cNvPr>
            <p:cNvGrpSpPr/>
            <p:nvPr/>
          </p:nvGrpSpPr>
          <p:grpSpPr>
            <a:xfrm rot="-10800000">
              <a:off x="1603558" y="5192314"/>
              <a:ext cx="5636769" cy="1543050"/>
              <a:chOff x="0" y="0"/>
              <a:chExt cx="1484581" cy="406400"/>
            </a:xfrm>
          </p:grpSpPr>
          <p:sp>
            <p:nvSpPr>
              <p:cNvPr id="43" name="Freeform 28">
                <a:extLst>
                  <a:ext uri="{FF2B5EF4-FFF2-40B4-BE49-F238E27FC236}">
                    <a16:creationId xmlns:a16="http://schemas.microsoft.com/office/drawing/2014/main" id="{EC5E385B-4D20-4BDB-83FB-7DE0C515D207}"/>
                  </a:ext>
                </a:extLst>
              </p:cNvPr>
              <p:cNvSpPr/>
              <p:nvPr/>
            </p:nvSpPr>
            <p:spPr>
              <a:xfrm>
                <a:off x="0" y="0"/>
                <a:ext cx="1484581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1484581" h="406400">
                    <a:moveTo>
                      <a:pt x="0" y="0"/>
                    </a:moveTo>
                    <a:lnTo>
                      <a:pt x="1484581" y="0"/>
                    </a:lnTo>
                    <a:lnTo>
                      <a:pt x="1484581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100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id="44" name="TextBox 29">
                <a:extLst>
                  <a:ext uri="{FF2B5EF4-FFF2-40B4-BE49-F238E27FC236}">
                    <a16:creationId xmlns:a16="http://schemas.microsoft.com/office/drawing/2014/main" id="{EC988008-02A9-1BBE-F9B5-74C23C1B2565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1484581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28" name="Group 30">
              <a:extLst>
                <a:ext uri="{FF2B5EF4-FFF2-40B4-BE49-F238E27FC236}">
                  <a16:creationId xmlns:a16="http://schemas.microsoft.com/office/drawing/2014/main" id="{E27E664B-AD67-6A97-FF24-C461C2567134}"/>
                </a:ext>
              </a:extLst>
            </p:cNvPr>
            <p:cNvGrpSpPr/>
            <p:nvPr/>
          </p:nvGrpSpPr>
          <p:grpSpPr>
            <a:xfrm rot="-10800000">
              <a:off x="7140392" y="5192314"/>
              <a:ext cx="1543050" cy="1543050"/>
              <a:chOff x="0" y="0"/>
              <a:chExt cx="406400" cy="406400"/>
            </a:xfrm>
          </p:grpSpPr>
          <p:sp>
            <p:nvSpPr>
              <p:cNvPr id="41" name="Freeform 31">
                <a:extLst>
                  <a:ext uri="{FF2B5EF4-FFF2-40B4-BE49-F238E27FC236}">
                    <a16:creationId xmlns:a16="http://schemas.microsoft.com/office/drawing/2014/main" id="{A3619710-3898-3609-07C9-A3F8A86E6E06}"/>
                  </a:ext>
                </a:extLst>
              </p:cNvPr>
              <p:cNvSpPr/>
              <p:nvPr/>
            </p:nvSpPr>
            <p:spPr>
              <a:xfrm>
                <a:off x="0" y="0"/>
                <a:ext cx="406400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406400" h="406400">
                    <a:moveTo>
                      <a:pt x="0" y="0"/>
                    </a:moveTo>
                    <a:lnTo>
                      <a:pt x="406400" y="0"/>
                    </a:lnTo>
                    <a:lnTo>
                      <a:pt x="406400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solidFill>
                <a:srgbClr val="A69535"/>
              </a:solidFill>
            </p:spPr>
          </p:sp>
          <p:sp>
            <p:nvSpPr>
              <p:cNvPr id="42" name="TextBox 32">
                <a:extLst>
                  <a:ext uri="{FF2B5EF4-FFF2-40B4-BE49-F238E27FC236}">
                    <a16:creationId xmlns:a16="http://schemas.microsoft.com/office/drawing/2014/main" id="{D9B08397-8DF8-3499-AD9D-259EF2CECA26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406400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sp>
          <p:nvSpPr>
            <p:cNvPr id="29" name="Freeform 39">
              <a:extLst>
                <a:ext uri="{FF2B5EF4-FFF2-40B4-BE49-F238E27FC236}">
                  <a16:creationId xmlns:a16="http://schemas.microsoft.com/office/drawing/2014/main" id="{192C9DA8-8928-BCB4-B089-F6F4FBA0EDB9}"/>
                </a:ext>
              </a:extLst>
            </p:cNvPr>
            <p:cNvSpPr/>
            <p:nvPr/>
          </p:nvSpPr>
          <p:spPr>
            <a:xfrm>
              <a:off x="1994083" y="4039789"/>
              <a:ext cx="762000" cy="762000"/>
            </a:xfrm>
            <a:custGeom>
              <a:avLst/>
              <a:gdLst/>
              <a:ahLst/>
              <a:cxnLst/>
              <a:rect l="l" t="t" r="r" b="b"/>
              <a:pathLst>
                <a:path w="762000" h="762000">
                  <a:moveTo>
                    <a:pt x="0" y="0"/>
                  </a:moveTo>
                  <a:lnTo>
                    <a:pt x="762000" y="0"/>
                  </a:lnTo>
                  <a:lnTo>
                    <a:pt x="762000" y="762000"/>
                  </a:lnTo>
                  <a:lnTo>
                    <a:pt x="0" y="762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0" name="Freeform 40">
              <a:extLst>
                <a:ext uri="{FF2B5EF4-FFF2-40B4-BE49-F238E27FC236}">
                  <a16:creationId xmlns:a16="http://schemas.microsoft.com/office/drawing/2014/main" id="{95D63667-454C-CB8B-ECAE-F50DA74CA08C}"/>
                </a:ext>
              </a:extLst>
            </p:cNvPr>
            <p:cNvSpPr/>
            <p:nvPr/>
          </p:nvSpPr>
          <p:spPr>
            <a:xfrm>
              <a:off x="7530917" y="5614748"/>
              <a:ext cx="762000" cy="698182"/>
            </a:xfrm>
            <a:custGeom>
              <a:avLst/>
              <a:gdLst/>
              <a:ahLst/>
              <a:cxnLst/>
              <a:rect l="l" t="t" r="r" b="b"/>
              <a:pathLst>
                <a:path w="762000" h="698182">
                  <a:moveTo>
                    <a:pt x="0" y="0"/>
                  </a:moveTo>
                  <a:lnTo>
                    <a:pt x="762000" y="0"/>
                  </a:lnTo>
                  <a:lnTo>
                    <a:pt x="762000" y="698183"/>
                  </a:lnTo>
                  <a:lnTo>
                    <a:pt x="0" y="6981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1" name="Freeform 41">
              <a:extLst>
                <a:ext uri="{FF2B5EF4-FFF2-40B4-BE49-F238E27FC236}">
                  <a16:creationId xmlns:a16="http://schemas.microsoft.com/office/drawing/2014/main" id="{7C4663A1-C118-9CAE-F4C1-0EA35D772A16}"/>
                </a:ext>
              </a:extLst>
            </p:cNvPr>
            <p:cNvSpPr/>
            <p:nvPr/>
          </p:nvSpPr>
          <p:spPr>
            <a:xfrm>
              <a:off x="1994083" y="7189231"/>
              <a:ext cx="762000" cy="635317"/>
            </a:xfrm>
            <a:custGeom>
              <a:avLst/>
              <a:gdLst/>
              <a:ahLst/>
              <a:cxnLst/>
              <a:rect l="l" t="t" r="r" b="b"/>
              <a:pathLst>
                <a:path w="762000" h="635317">
                  <a:moveTo>
                    <a:pt x="0" y="0"/>
                  </a:moveTo>
                  <a:lnTo>
                    <a:pt x="762000" y="0"/>
                  </a:lnTo>
                  <a:lnTo>
                    <a:pt x="762000" y="635317"/>
                  </a:lnTo>
                  <a:lnTo>
                    <a:pt x="0" y="6353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32" name="Group 46">
              <a:extLst>
                <a:ext uri="{FF2B5EF4-FFF2-40B4-BE49-F238E27FC236}">
                  <a16:creationId xmlns:a16="http://schemas.microsoft.com/office/drawing/2014/main" id="{DD5ACDAD-7538-7020-F1CE-145C4A815751}"/>
                </a:ext>
              </a:extLst>
            </p:cNvPr>
            <p:cNvGrpSpPr/>
            <p:nvPr/>
          </p:nvGrpSpPr>
          <p:grpSpPr>
            <a:xfrm>
              <a:off x="3680614" y="3989083"/>
              <a:ext cx="3559713" cy="1191177"/>
              <a:chOff x="0" y="-9526"/>
              <a:chExt cx="4746284" cy="1601376"/>
            </a:xfrm>
          </p:grpSpPr>
          <p:sp>
            <p:nvSpPr>
              <p:cNvPr id="39" name="TextBox 47">
                <a:extLst>
                  <a:ext uri="{FF2B5EF4-FFF2-40B4-BE49-F238E27FC236}">
                    <a16:creationId xmlns:a16="http://schemas.microsoft.com/office/drawing/2014/main" id="{1F6AB0ED-2B48-E91B-8046-2A2433523EBE}"/>
                  </a:ext>
                </a:extLst>
              </p:cNvPr>
              <p:cNvSpPr txBox="1"/>
              <p:nvPr/>
            </p:nvSpPr>
            <p:spPr>
              <a:xfrm>
                <a:off x="0" y="-9526"/>
                <a:ext cx="4397376" cy="32702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6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Daily habits supporting sleep</a:t>
                </a:r>
              </a:p>
            </p:txBody>
          </p:sp>
          <p:sp>
            <p:nvSpPr>
              <p:cNvPr id="40" name="TextBox 48">
                <a:extLst>
                  <a:ext uri="{FF2B5EF4-FFF2-40B4-BE49-F238E27FC236}">
                    <a16:creationId xmlns:a16="http://schemas.microsoft.com/office/drawing/2014/main" id="{5C1BE3C8-53B9-41D3-38E4-C56105CAB1C0}"/>
                  </a:ext>
                </a:extLst>
              </p:cNvPr>
              <p:cNvSpPr txBox="1"/>
              <p:nvPr/>
            </p:nvSpPr>
            <p:spPr>
              <a:xfrm>
                <a:off x="0" y="308493"/>
                <a:ext cx="4746284" cy="1283357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Good sleep hygiene means behaviors like setting a consistent bedtime, limiting screen exposure, and winding down before bed (NHS, 2024).</a:t>
                </a:r>
              </a:p>
            </p:txBody>
          </p:sp>
        </p:grpSp>
        <p:grpSp>
          <p:nvGrpSpPr>
            <p:cNvPr id="33" name="Group 49">
              <a:extLst>
                <a:ext uri="{FF2B5EF4-FFF2-40B4-BE49-F238E27FC236}">
                  <a16:creationId xmlns:a16="http://schemas.microsoft.com/office/drawing/2014/main" id="{C8EDAFBF-8446-9027-1EAA-AAA8A70554D0}"/>
                </a:ext>
              </a:extLst>
            </p:cNvPr>
            <p:cNvGrpSpPr/>
            <p:nvPr/>
          </p:nvGrpSpPr>
          <p:grpSpPr>
            <a:xfrm>
              <a:off x="3680614" y="7058655"/>
              <a:ext cx="3771728" cy="1003513"/>
              <a:chOff x="0" y="-9526"/>
              <a:chExt cx="5028971" cy="1349086"/>
            </a:xfrm>
          </p:grpSpPr>
          <p:sp>
            <p:nvSpPr>
              <p:cNvPr id="37" name="TextBox 50">
                <a:extLst>
                  <a:ext uri="{FF2B5EF4-FFF2-40B4-BE49-F238E27FC236}">
                    <a16:creationId xmlns:a16="http://schemas.microsoft.com/office/drawing/2014/main" id="{AFDE9472-1525-B7B3-163C-3D0657E90100}"/>
                  </a:ext>
                </a:extLst>
              </p:cNvPr>
              <p:cNvSpPr txBox="1"/>
              <p:nvPr/>
            </p:nvSpPr>
            <p:spPr>
              <a:xfrm>
                <a:off x="0" y="-9526"/>
                <a:ext cx="4397376" cy="32702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600" b="1" dirty="0">
                    <a:solidFill>
                      <a:srgbClr val="000000"/>
                    </a:solidFill>
                    <a:latin typeface="Bricolage Grotesque Bold"/>
                    <a:ea typeface="Bricolage Grotesque Bold"/>
                    <a:cs typeface="Bricolage Grotesque Bold"/>
                    <a:sym typeface="Bricolage Grotesque Bold"/>
                  </a:rPr>
                  <a:t>Health relevance</a:t>
                </a:r>
              </a:p>
            </p:txBody>
          </p:sp>
          <p:sp>
            <p:nvSpPr>
              <p:cNvPr id="38" name="TextBox 51">
                <a:extLst>
                  <a:ext uri="{FF2B5EF4-FFF2-40B4-BE49-F238E27FC236}">
                    <a16:creationId xmlns:a16="http://schemas.microsoft.com/office/drawing/2014/main" id="{9A047F57-DE62-2B9A-AAE0-E729C0B45E96}"/>
                  </a:ext>
                </a:extLst>
              </p:cNvPr>
              <p:cNvSpPr txBox="1"/>
              <p:nvPr/>
            </p:nvSpPr>
            <p:spPr>
              <a:xfrm>
                <a:off x="0" y="383764"/>
                <a:ext cx="5028971" cy="95579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Poor sleep hygiene can worsen mental health, immunity, and learning outcomes, proving it is a public health issue (Irish et al., 2015).</a:t>
                </a:r>
              </a:p>
            </p:txBody>
          </p:sp>
        </p:grpSp>
        <p:grpSp>
          <p:nvGrpSpPr>
            <p:cNvPr id="34" name="Group 55">
              <a:extLst>
                <a:ext uri="{FF2B5EF4-FFF2-40B4-BE49-F238E27FC236}">
                  <a16:creationId xmlns:a16="http://schemas.microsoft.com/office/drawing/2014/main" id="{E2D47292-035D-7685-2A1F-5594D7419851}"/>
                </a:ext>
              </a:extLst>
            </p:cNvPr>
            <p:cNvGrpSpPr/>
            <p:nvPr/>
          </p:nvGrpSpPr>
          <p:grpSpPr>
            <a:xfrm>
              <a:off x="2836657" y="5532133"/>
              <a:ext cx="3771728" cy="1003513"/>
              <a:chOff x="0" y="-9526"/>
              <a:chExt cx="5028971" cy="1349086"/>
            </a:xfrm>
          </p:grpSpPr>
          <p:sp>
            <p:nvSpPr>
              <p:cNvPr id="35" name="TextBox 56">
                <a:extLst>
                  <a:ext uri="{FF2B5EF4-FFF2-40B4-BE49-F238E27FC236}">
                    <a16:creationId xmlns:a16="http://schemas.microsoft.com/office/drawing/2014/main" id="{1CC94F47-0338-6975-FB29-A3DB4ACFDD29}"/>
                  </a:ext>
                </a:extLst>
              </p:cNvPr>
              <p:cNvSpPr txBox="1"/>
              <p:nvPr/>
            </p:nvSpPr>
            <p:spPr>
              <a:xfrm>
                <a:off x="631595" y="-9526"/>
                <a:ext cx="4397376" cy="32702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>
                  <a:lnSpc>
                    <a:spcPts val="1920"/>
                  </a:lnSpc>
                </a:pPr>
                <a:r>
                  <a:rPr lang="en-US" sz="1600" b="1" dirty="0">
                    <a:solidFill>
                      <a:srgbClr val="000000"/>
                    </a:solidFill>
                    <a:latin typeface="Bricolage Grotesque Bold"/>
                    <a:ea typeface="Bricolage Grotesque Bold"/>
                    <a:cs typeface="Bricolage Grotesque Bold"/>
                    <a:sym typeface="Bricolage Grotesque Bold"/>
                  </a:rPr>
                  <a:t>Environmental factors</a:t>
                </a:r>
              </a:p>
            </p:txBody>
          </p:sp>
          <p:sp>
            <p:nvSpPr>
              <p:cNvPr id="36" name="TextBox 57">
                <a:extLst>
                  <a:ext uri="{FF2B5EF4-FFF2-40B4-BE49-F238E27FC236}">
                    <a16:creationId xmlns:a16="http://schemas.microsoft.com/office/drawing/2014/main" id="{42EF34CF-A336-32D1-3C31-E4D5178B7E82}"/>
                  </a:ext>
                </a:extLst>
              </p:cNvPr>
              <p:cNvSpPr txBox="1"/>
              <p:nvPr/>
            </p:nvSpPr>
            <p:spPr>
              <a:xfrm>
                <a:off x="0" y="383764"/>
                <a:ext cx="5028971" cy="95579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>
                  <a:lnSpc>
                    <a:spcPts val="192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The sleep environment should be quiet, dark, and cool, since these conditions support faster sleep onset (Irish et al., 2015).</a:t>
                </a:r>
              </a:p>
            </p:txBody>
          </p:sp>
        </p:grpSp>
      </p:grpSp>
      <p:pic>
        <p:nvPicPr>
          <p:cNvPr id="55" name="Picture 54">
            <a:extLst>
              <a:ext uri="{FF2B5EF4-FFF2-40B4-BE49-F238E27FC236}">
                <a16:creationId xmlns:a16="http://schemas.microsoft.com/office/drawing/2014/main" id="{15CA68B1-44FE-BEA8-B943-F548F3A58DC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0254" y="1258395"/>
            <a:ext cx="4092863" cy="4521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514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AA604-DB70-4C9F-556A-AAE313C00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A851C8-C0CC-01A2-584E-EB52FAFC1E3C}"/>
              </a:ext>
            </a:extLst>
          </p:cNvPr>
          <p:cNvSpPr txBox="1"/>
          <p:nvPr/>
        </p:nvSpPr>
        <p:spPr>
          <a:xfrm>
            <a:off x="4240138" y="429753"/>
            <a:ext cx="3711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NATIONAL GUIDELINES</a:t>
            </a: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D9C1088-5944-5C89-9019-D5CC64BB227F}"/>
              </a:ext>
            </a:extLst>
          </p:cNvPr>
          <p:cNvGrpSpPr/>
          <p:nvPr/>
        </p:nvGrpSpPr>
        <p:grpSpPr>
          <a:xfrm>
            <a:off x="1758820" y="954161"/>
            <a:ext cx="8674359" cy="5461002"/>
            <a:chOff x="1753287" y="891418"/>
            <a:chExt cx="8674359" cy="5461002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42981963-D57C-30AE-E584-0E7C8A8558BF}"/>
                </a:ext>
              </a:extLst>
            </p:cNvPr>
            <p:cNvGrpSpPr/>
            <p:nvPr/>
          </p:nvGrpSpPr>
          <p:grpSpPr>
            <a:xfrm>
              <a:off x="1753287" y="1019930"/>
              <a:ext cx="4878527" cy="5332490"/>
              <a:chOff x="1007575" y="866330"/>
              <a:chExt cx="5088423" cy="5561917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78CEEADA-8373-A06A-4FE8-840E1AA147C8}"/>
                  </a:ext>
                </a:extLst>
              </p:cNvPr>
              <p:cNvGrpSpPr/>
              <p:nvPr/>
            </p:nvGrpSpPr>
            <p:grpSpPr>
              <a:xfrm>
                <a:off x="1007575" y="866330"/>
                <a:ext cx="5088423" cy="5561917"/>
                <a:chOff x="1439376" y="2666316"/>
                <a:chExt cx="7412994" cy="8102797"/>
              </a:xfrm>
            </p:grpSpPr>
            <p:grpSp>
              <p:nvGrpSpPr>
                <p:cNvPr id="3" name="Group 2">
                  <a:extLst>
                    <a:ext uri="{FF2B5EF4-FFF2-40B4-BE49-F238E27FC236}">
                      <a16:creationId xmlns:a16="http://schemas.microsoft.com/office/drawing/2014/main" id="{EDF7B7B2-3306-CA18-4C4F-6D8779624251}"/>
                    </a:ext>
                  </a:extLst>
                </p:cNvPr>
                <p:cNvGrpSpPr/>
                <p:nvPr/>
              </p:nvGrpSpPr>
              <p:grpSpPr>
                <a:xfrm>
                  <a:off x="4371147" y="3329221"/>
                  <a:ext cx="1544707" cy="772353"/>
                  <a:chOff x="0" y="0"/>
                  <a:chExt cx="660400" cy="330200"/>
                </a:xfrm>
              </p:grpSpPr>
              <p:sp>
                <p:nvSpPr>
                  <p:cNvPr id="75" name="Freeform 3">
                    <a:extLst>
                      <a:ext uri="{FF2B5EF4-FFF2-40B4-BE49-F238E27FC236}">
                        <a16:creationId xmlns:a16="http://schemas.microsoft.com/office/drawing/2014/main" id="{30BC2AAE-BBE9-9B0A-0623-28F395CC5899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660400" cy="330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0400" h="330200">
                        <a:moveTo>
                          <a:pt x="220252" y="311131"/>
                        </a:moveTo>
                        <a:cubicBezTo>
                          <a:pt x="254109" y="322645"/>
                          <a:pt x="292600" y="330200"/>
                          <a:pt x="330378" y="330200"/>
                        </a:cubicBezTo>
                        <a:cubicBezTo>
                          <a:pt x="368157" y="330200"/>
                          <a:pt x="404509" y="323723"/>
                          <a:pt x="438009" y="312209"/>
                        </a:cubicBezTo>
                        <a:cubicBezTo>
                          <a:pt x="438723" y="311850"/>
                          <a:pt x="439435" y="311850"/>
                          <a:pt x="440148" y="311490"/>
                        </a:cubicBezTo>
                        <a:cubicBezTo>
                          <a:pt x="565955" y="265435"/>
                          <a:pt x="658618" y="143821"/>
                          <a:pt x="660400" y="12418"/>
                        </a:cubicBezTo>
                        <a:lnTo>
                          <a:pt x="660400" y="0"/>
                        </a:lnTo>
                        <a:lnTo>
                          <a:pt x="0" y="0"/>
                        </a:lnTo>
                        <a:lnTo>
                          <a:pt x="0" y="12409"/>
                        </a:lnTo>
                        <a:cubicBezTo>
                          <a:pt x="1782" y="144540"/>
                          <a:pt x="93019" y="266155"/>
                          <a:pt x="220252" y="311131"/>
                        </a:cubicBezTo>
                        <a:close/>
                      </a:path>
                    </a:pathLst>
                  </a:custGeom>
                  <a:solidFill>
                    <a:srgbClr val="FFA84E"/>
                  </a:solidFill>
                </p:spPr>
              </p:sp>
              <p:sp>
                <p:nvSpPr>
                  <p:cNvPr id="76" name="TextBox 4">
                    <a:extLst>
                      <a:ext uri="{FF2B5EF4-FFF2-40B4-BE49-F238E27FC236}">
                        <a16:creationId xmlns:a16="http://schemas.microsoft.com/office/drawing/2014/main" id="{0F364FE0-DE93-16C3-DC81-34C85779A397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660400" cy="2127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5" name="Freeform 5">
                  <a:extLst>
                    <a:ext uri="{FF2B5EF4-FFF2-40B4-BE49-F238E27FC236}">
                      <a16:creationId xmlns:a16="http://schemas.microsoft.com/office/drawing/2014/main" id="{495EDF36-0BB9-6F00-28AB-C81C93DC3E27}"/>
                    </a:ext>
                  </a:extLst>
                </p:cNvPr>
                <p:cNvSpPr/>
                <p:nvPr/>
              </p:nvSpPr>
              <p:spPr>
                <a:xfrm rot="-5400000">
                  <a:off x="2657107" y="144858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6" name="Freeform 6">
                  <a:extLst>
                    <a:ext uri="{FF2B5EF4-FFF2-40B4-BE49-F238E27FC236}">
                      <a16:creationId xmlns:a16="http://schemas.microsoft.com/office/drawing/2014/main" id="{CCFD7EA3-AB49-755B-9CCD-AE1C0AC275E3}"/>
                    </a:ext>
                  </a:extLst>
                </p:cNvPr>
                <p:cNvSpPr/>
                <p:nvPr/>
              </p:nvSpPr>
              <p:spPr>
                <a:xfrm rot="-5400000">
                  <a:off x="6365978" y="144858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grpSp>
              <p:nvGrpSpPr>
                <p:cNvPr id="7" name="Group 7">
                  <a:extLst>
                    <a:ext uri="{FF2B5EF4-FFF2-40B4-BE49-F238E27FC236}">
                      <a16:creationId xmlns:a16="http://schemas.microsoft.com/office/drawing/2014/main" id="{E21756E4-8162-69FB-A6D9-D6E2036E6CAB}"/>
                    </a:ext>
                  </a:extLst>
                </p:cNvPr>
                <p:cNvGrpSpPr/>
                <p:nvPr/>
              </p:nvGrpSpPr>
              <p:grpSpPr>
                <a:xfrm>
                  <a:off x="4633799" y="2790945"/>
                  <a:ext cx="1019403" cy="1019403"/>
                  <a:chOff x="0" y="0"/>
                  <a:chExt cx="812800" cy="812800"/>
                </a:xfrm>
              </p:grpSpPr>
              <p:sp>
                <p:nvSpPr>
                  <p:cNvPr id="73" name="Freeform 8">
                    <a:extLst>
                      <a:ext uri="{FF2B5EF4-FFF2-40B4-BE49-F238E27FC236}">
                        <a16:creationId xmlns:a16="http://schemas.microsoft.com/office/drawing/2014/main" id="{643B6E4E-3655-5208-607F-E1093C1AB82C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F6F3EF"/>
                  </a:solidFill>
                </p:spPr>
              </p:sp>
              <p:sp>
                <p:nvSpPr>
                  <p:cNvPr id="74" name="TextBox 9">
                    <a:extLst>
                      <a:ext uri="{FF2B5EF4-FFF2-40B4-BE49-F238E27FC236}">
                        <a16:creationId xmlns:a16="http://schemas.microsoft.com/office/drawing/2014/main" id="{10CF1372-CCE3-97F3-B990-D91395C0FE31}"/>
                      </a:ext>
                    </a:extLst>
                  </p:cNvPr>
                  <p:cNvSpPr txBox="1"/>
                  <p:nvPr/>
                </p:nvSpPr>
                <p:spPr>
                  <a:xfrm>
                    <a:off x="76200" y="66675"/>
                    <a:ext cx="660400" cy="669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grpSp>
              <p:nvGrpSpPr>
                <p:cNvPr id="8" name="Group 10">
                  <a:extLst>
                    <a:ext uri="{FF2B5EF4-FFF2-40B4-BE49-F238E27FC236}">
                      <a16:creationId xmlns:a16="http://schemas.microsoft.com/office/drawing/2014/main" id="{73B399BE-CB93-E465-0F5C-0D8C121C71D2}"/>
                    </a:ext>
                  </a:extLst>
                </p:cNvPr>
                <p:cNvGrpSpPr/>
                <p:nvPr/>
              </p:nvGrpSpPr>
              <p:grpSpPr>
                <a:xfrm>
                  <a:off x="4371147" y="5607266"/>
                  <a:ext cx="1544707" cy="772353"/>
                  <a:chOff x="0" y="0"/>
                  <a:chExt cx="660400" cy="330200"/>
                </a:xfrm>
              </p:grpSpPr>
              <p:sp>
                <p:nvSpPr>
                  <p:cNvPr id="71" name="Freeform 11">
                    <a:extLst>
                      <a:ext uri="{FF2B5EF4-FFF2-40B4-BE49-F238E27FC236}">
                        <a16:creationId xmlns:a16="http://schemas.microsoft.com/office/drawing/2014/main" id="{19310CAD-848D-DCCE-D8EB-212C00E5867A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660400" cy="330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0400" h="330200">
                        <a:moveTo>
                          <a:pt x="220252" y="311131"/>
                        </a:moveTo>
                        <a:cubicBezTo>
                          <a:pt x="254109" y="322645"/>
                          <a:pt x="292600" y="330200"/>
                          <a:pt x="330378" y="330200"/>
                        </a:cubicBezTo>
                        <a:cubicBezTo>
                          <a:pt x="368157" y="330200"/>
                          <a:pt x="404509" y="323723"/>
                          <a:pt x="438009" y="312209"/>
                        </a:cubicBezTo>
                        <a:cubicBezTo>
                          <a:pt x="438723" y="311850"/>
                          <a:pt x="439435" y="311850"/>
                          <a:pt x="440148" y="311490"/>
                        </a:cubicBezTo>
                        <a:cubicBezTo>
                          <a:pt x="565955" y="265435"/>
                          <a:pt x="658618" y="143821"/>
                          <a:pt x="660400" y="12418"/>
                        </a:cubicBezTo>
                        <a:lnTo>
                          <a:pt x="660400" y="0"/>
                        </a:lnTo>
                        <a:lnTo>
                          <a:pt x="0" y="0"/>
                        </a:lnTo>
                        <a:lnTo>
                          <a:pt x="0" y="12409"/>
                        </a:lnTo>
                        <a:cubicBezTo>
                          <a:pt x="1782" y="144540"/>
                          <a:pt x="93019" y="266155"/>
                          <a:pt x="220252" y="311131"/>
                        </a:cubicBezTo>
                        <a:close/>
                      </a:path>
                    </a:pathLst>
                  </a:custGeom>
                  <a:solidFill>
                    <a:srgbClr val="A69535"/>
                  </a:solidFill>
                </p:spPr>
              </p:sp>
              <p:sp>
                <p:nvSpPr>
                  <p:cNvPr id="72" name="TextBox 12">
                    <a:extLst>
                      <a:ext uri="{FF2B5EF4-FFF2-40B4-BE49-F238E27FC236}">
                        <a16:creationId xmlns:a16="http://schemas.microsoft.com/office/drawing/2014/main" id="{E551F278-8361-C191-53FD-675393DD1CD4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660400" cy="2127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9" name="Freeform 13">
                  <a:extLst>
                    <a:ext uri="{FF2B5EF4-FFF2-40B4-BE49-F238E27FC236}">
                      <a16:creationId xmlns:a16="http://schemas.microsoft.com/office/drawing/2014/main" id="{E0E5F871-C963-1AD8-CC7B-63247DF01C64}"/>
                    </a:ext>
                  </a:extLst>
                </p:cNvPr>
                <p:cNvSpPr/>
                <p:nvPr/>
              </p:nvSpPr>
              <p:spPr>
                <a:xfrm rot="-5400000">
                  <a:off x="2657107" y="3726630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0" name="Freeform 14">
                  <a:extLst>
                    <a:ext uri="{FF2B5EF4-FFF2-40B4-BE49-F238E27FC236}">
                      <a16:creationId xmlns:a16="http://schemas.microsoft.com/office/drawing/2014/main" id="{B8F080B6-E760-66B4-E3CC-1F64D3B8579A}"/>
                    </a:ext>
                  </a:extLst>
                </p:cNvPr>
                <p:cNvSpPr/>
                <p:nvPr/>
              </p:nvSpPr>
              <p:spPr>
                <a:xfrm rot="-5400000">
                  <a:off x="6365978" y="3726630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grpSp>
              <p:nvGrpSpPr>
                <p:cNvPr id="11" name="Group 15">
                  <a:extLst>
                    <a:ext uri="{FF2B5EF4-FFF2-40B4-BE49-F238E27FC236}">
                      <a16:creationId xmlns:a16="http://schemas.microsoft.com/office/drawing/2014/main" id="{CE561DE6-73EE-F9E7-16D3-E85E3244F0C5}"/>
                    </a:ext>
                  </a:extLst>
                </p:cNvPr>
                <p:cNvGrpSpPr/>
                <p:nvPr/>
              </p:nvGrpSpPr>
              <p:grpSpPr>
                <a:xfrm>
                  <a:off x="4633799" y="5068990"/>
                  <a:ext cx="1019403" cy="1019403"/>
                  <a:chOff x="0" y="0"/>
                  <a:chExt cx="812800" cy="812800"/>
                </a:xfrm>
              </p:grpSpPr>
              <p:sp>
                <p:nvSpPr>
                  <p:cNvPr id="69" name="Freeform 16">
                    <a:extLst>
                      <a:ext uri="{FF2B5EF4-FFF2-40B4-BE49-F238E27FC236}">
                        <a16:creationId xmlns:a16="http://schemas.microsoft.com/office/drawing/2014/main" id="{B651664F-2D64-8BC9-7EBD-BB2C175CFF6D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F6F3EF"/>
                  </a:solidFill>
                </p:spPr>
              </p:sp>
              <p:sp>
                <p:nvSpPr>
                  <p:cNvPr id="70" name="TextBox 17">
                    <a:extLst>
                      <a:ext uri="{FF2B5EF4-FFF2-40B4-BE49-F238E27FC236}">
                        <a16:creationId xmlns:a16="http://schemas.microsoft.com/office/drawing/2014/main" id="{F160D27E-06A9-4C1E-FF34-09CF8522CE47}"/>
                      </a:ext>
                    </a:extLst>
                  </p:cNvPr>
                  <p:cNvSpPr txBox="1"/>
                  <p:nvPr/>
                </p:nvSpPr>
                <p:spPr>
                  <a:xfrm>
                    <a:off x="76200" y="66675"/>
                    <a:ext cx="660400" cy="669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grpSp>
              <p:nvGrpSpPr>
                <p:cNvPr id="12" name="Group 18">
                  <a:extLst>
                    <a:ext uri="{FF2B5EF4-FFF2-40B4-BE49-F238E27FC236}">
                      <a16:creationId xmlns:a16="http://schemas.microsoft.com/office/drawing/2014/main" id="{18540D8A-9664-F5D1-0819-E8F8B592ACB2}"/>
                    </a:ext>
                  </a:extLst>
                </p:cNvPr>
                <p:cNvGrpSpPr/>
                <p:nvPr/>
              </p:nvGrpSpPr>
              <p:grpSpPr>
                <a:xfrm>
                  <a:off x="4371147" y="7885311"/>
                  <a:ext cx="1544707" cy="772353"/>
                  <a:chOff x="0" y="0"/>
                  <a:chExt cx="660400" cy="330200"/>
                </a:xfrm>
              </p:grpSpPr>
              <p:sp>
                <p:nvSpPr>
                  <p:cNvPr id="67" name="Freeform 19">
                    <a:extLst>
                      <a:ext uri="{FF2B5EF4-FFF2-40B4-BE49-F238E27FC236}">
                        <a16:creationId xmlns:a16="http://schemas.microsoft.com/office/drawing/2014/main" id="{2BCE89CF-4B10-6946-FF97-B6BD7831EB79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660400" cy="330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0400" h="330200">
                        <a:moveTo>
                          <a:pt x="220252" y="311131"/>
                        </a:moveTo>
                        <a:cubicBezTo>
                          <a:pt x="254109" y="322645"/>
                          <a:pt x="292600" y="330200"/>
                          <a:pt x="330378" y="330200"/>
                        </a:cubicBezTo>
                        <a:cubicBezTo>
                          <a:pt x="368157" y="330200"/>
                          <a:pt x="404509" y="323723"/>
                          <a:pt x="438009" y="312209"/>
                        </a:cubicBezTo>
                        <a:cubicBezTo>
                          <a:pt x="438723" y="311850"/>
                          <a:pt x="439435" y="311850"/>
                          <a:pt x="440148" y="311490"/>
                        </a:cubicBezTo>
                        <a:cubicBezTo>
                          <a:pt x="565955" y="265435"/>
                          <a:pt x="658618" y="143821"/>
                          <a:pt x="660400" y="12418"/>
                        </a:cubicBezTo>
                        <a:lnTo>
                          <a:pt x="660400" y="0"/>
                        </a:lnTo>
                        <a:lnTo>
                          <a:pt x="0" y="0"/>
                        </a:lnTo>
                        <a:lnTo>
                          <a:pt x="0" y="12409"/>
                        </a:lnTo>
                        <a:cubicBezTo>
                          <a:pt x="1782" y="144540"/>
                          <a:pt x="93019" y="266155"/>
                          <a:pt x="220252" y="311131"/>
                        </a:cubicBezTo>
                        <a:close/>
                      </a:path>
                    </a:pathLst>
                  </a:custGeom>
                  <a:solidFill>
                    <a:srgbClr val="5C7937"/>
                  </a:solidFill>
                </p:spPr>
              </p:sp>
              <p:sp>
                <p:nvSpPr>
                  <p:cNvPr id="68" name="TextBox 20">
                    <a:extLst>
                      <a:ext uri="{FF2B5EF4-FFF2-40B4-BE49-F238E27FC236}">
                        <a16:creationId xmlns:a16="http://schemas.microsoft.com/office/drawing/2014/main" id="{43557871-69A0-09CA-368F-1ACF5B22B574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660400" cy="2127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13" name="Freeform 21">
                  <a:extLst>
                    <a:ext uri="{FF2B5EF4-FFF2-40B4-BE49-F238E27FC236}">
                      <a16:creationId xmlns:a16="http://schemas.microsoft.com/office/drawing/2014/main" id="{28E30088-A169-C9F3-82C7-06D375B3D5FF}"/>
                    </a:ext>
                  </a:extLst>
                </p:cNvPr>
                <p:cNvSpPr/>
                <p:nvPr/>
              </p:nvSpPr>
              <p:spPr>
                <a:xfrm rot="-5400000">
                  <a:off x="2657107" y="600467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4" name="Freeform 22">
                  <a:extLst>
                    <a:ext uri="{FF2B5EF4-FFF2-40B4-BE49-F238E27FC236}">
                      <a16:creationId xmlns:a16="http://schemas.microsoft.com/office/drawing/2014/main" id="{CC5180DD-69C5-02C9-73B0-F7AC21339DDA}"/>
                    </a:ext>
                  </a:extLst>
                </p:cNvPr>
                <p:cNvSpPr/>
                <p:nvPr/>
              </p:nvSpPr>
              <p:spPr>
                <a:xfrm rot="-5400000">
                  <a:off x="6365978" y="600467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grpSp>
              <p:nvGrpSpPr>
                <p:cNvPr id="15" name="Group 23">
                  <a:extLst>
                    <a:ext uri="{FF2B5EF4-FFF2-40B4-BE49-F238E27FC236}">
                      <a16:creationId xmlns:a16="http://schemas.microsoft.com/office/drawing/2014/main" id="{F034531C-DE05-03FF-5731-CF8A848E0B83}"/>
                    </a:ext>
                  </a:extLst>
                </p:cNvPr>
                <p:cNvGrpSpPr/>
                <p:nvPr/>
              </p:nvGrpSpPr>
              <p:grpSpPr>
                <a:xfrm>
                  <a:off x="4633799" y="7347035"/>
                  <a:ext cx="1019403" cy="1019403"/>
                  <a:chOff x="0" y="0"/>
                  <a:chExt cx="812800" cy="812800"/>
                </a:xfrm>
              </p:grpSpPr>
              <p:sp>
                <p:nvSpPr>
                  <p:cNvPr id="65" name="Freeform 24">
                    <a:extLst>
                      <a:ext uri="{FF2B5EF4-FFF2-40B4-BE49-F238E27FC236}">
                        <a16:creationId xmlns:a16="http://schemas.microsoft.com/office/drawing/2014/main" id="{759E5E34-4EE4-76C4-2759-E2869F726CD5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F6F3EF"/>
                  </a:solidFill>
                </p:spPr>
              </p:sp>
              <p:sp>
                <p:nvSpPr>
                  <p:cNvPr id="66" name="TextBox 25">
                    <a:extLst>
                      <a:ext uri="{FF2B5EF4-FFF2-40B4-BE49-F238E27FC236}">
                        <a16:creationId xmlns:a16="http://schemas.microsoft.com/office/drawing/2014/main" id="{A736C3F9-7ABD-79C4-0503-4B1D627D8DC8}"/>
                      </a:ext>
                    </a:extLst>
                  </p:cNvPr>
                  <p:cNvSpPr txBox="1"/>
                  <p:nvPr/>
                </p:nvSpPr>
                <p:spPr>
                  <a:xfrm>
                    <a:off x="76200" y="66675"/>
                    <a:ext cx="660400" cy="669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16" name="Freeform 29">
                  <a:extLst>
                    <a:ext uri="{FF2B5EF4-FFF2-40B4-BE49-F238E27FC236}">
                      <a16:creationId xmlns:a16="http://schemas.microsoft.com/office/drawing/2014/main" id="{FBE62756-F5EE-5D6E-E63F-1DB6FAD76F41}"/>
                    </a:ext>
                  </a:extLst>
                </p:cNvPr>
                <p:cNvSpPr/>
                <p:nvPr/>
              </p:nvSpPr>
              <p:spPr>
                <a:xfrm rot="-5400000">
                  <a:off x="2657107" y="8282720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7" name="Freeform 30">
                  <a:extLst>
                    <a:ext uri="{FF2B5EF4-FFF2-40B4-BE49-F238E27FC236}">
                      <a16:creationId xmlns:a16="http://schemas.microsoft.com/office/drawing/2014/main" id="{D5E4E290-BEFB-1958-EA87-0613A574FDDD}"/>
                    </a:ext>
                  </a:extLst>
                </p:cNvPr>
                <p:cNvSpPr/>
                <p:nvPr/>
              </p:nvSpPr>
              <p:spPr>
                <a:xfrm rot="-5400000">
                  <a:off x="6361231" y="8282719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8" name="Freeform 34">
                  <a:extLst>
                    <a:ext uri="{FF2B5EF4-FFF2-40B4-BE49-F238E27FC236}">
                      <a16:creationId xmlns:a16="http://schemas.microsoft.com/office/drawing/2014/main" id="{347E4E56-B636-6E9E-3643-2DA7BE2947A7}"/>
                    </a:ext>
                  </a:extLst>
                </p:cNvPr>
                <p:cNvSpPr/>
                <p:nvPr/>
              </p:nvSpPr>
              <p:spPr>
                <a:xfrm>
                  <a:off x="1719126" y="4339701"/>
                  <a:ext cx="457200" cy="45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7200" h="457200">
                      <a:moveTo>
                        <a:pt x="0" y="0"/>
                      </a:moveTo>
                      <a:lnTo>
                        <a:pt x="457200" y="0"/>
                      </a:lnTo>
                      <a:lnTo>
                        <a:pt x="457200" y="457200"/>
                      </a:lnTo>
                      <a:lnTo>
                        <a:pt x="0" y="45720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>
                    <a:extLst>
                      <a:ext uri="{96DAC541-7B7A-43D3-8B79-37D633B846F1}">
                        <asvg:svgBlip xmlns:asvg="http://schemas.microsoft.com/office/drawing/2016/SVG/main" r:embed="rId5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9" name="Freeform 35">
                  <a:extLst>
                    <a:ext uri="{FF2B5EF4-FFF2-40B4-BE49-F238E27FC236}">
                      <a16:creationId xmlns:a16="http://schemas.microsoft.com/office/drawing/2014/main" id="{7C3F98D0-5822-08B1-257F-583F1AC549F6}"/>
                    </a:ext>
                  </a:extLst>
                </p:cNvPr>
                <p:cNvSpPr/>
                <p:nvPr/>
              </p:nvSpPr>
              <p:spPr>
                <a:xfrm>
                  <a:off x="1727132" y="6617746"/>
                  <a:ext cx="457200" cy="45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7200" h="457200">
                      <a:moveTo>
                        <a:pt x="0" y="0"/>
                      </a:moveTo>
                      <a:lnTo>
                        <a:pt x="457200" y="0"/>
                      </a:lnTo>
                      <a:lnTo>
                        <a:pt x="457200" y="457200"/>
                      </a:lnTo>
                      <a:lnTo>
                        <a:pt x="0" y="45720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6">
                    <a:extLst>
                      <a:ext uri="{96DAC541-7B7A-43D3-8B79-37D633B846F1}">
                        <asvg:svgBlip xmlns:asvg="http://schemas.microsoft.com/office/drawing/2016/SVG/main" r:embed="rId7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22" name="Freeform 36">
                  <a:extLst>
                    <a:ext uri="{FF2B5EF4-FFF2-40B4-BE49-F238E27FC236}">
                      <a16:creationId xmlns:a16="http://schemas.microsoft.com/office/drawing/2014/main" id="{D541D06A-08DF-AA60-6630-15817C3B31DB}"/>
                    </a:ext>
                  </a:extLst>
                </p:cNvPr>
                <p:cNvSpPr/>
                <p:nvPr/>
              </p:nvSpPr>
              <p:spPr>
                <a:xfrm>
                  <a:off x="1727132" y="8952940"/>
                  <a:ext cx="457200" cy="3428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7200" h="342900">
                      <a:moveTo>
                        <a:pt x="0" y="0"/>
                      </a:moveTo>
                      <a:lnTo>
                        <a:pt x="457200" y="0"/>
                      </a:lnTo>
                      <a:lnTo>
                        <a:pt x="457200" y="342900"/>
                      </a:lnTo>
                      <a:lnTo>
                        <a:pt x="0" y="34290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8">
                    <a:extLst>
                      <a:ext uri="{96DAC541-7B7A-43D3-8B79-37D633B846F1}">
                        <asvg:svgBlip xmlns:asvg="http://schemas.microsoft.com/office/drawing/2016/SVG/main" r:embed="rId9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56" name="TextBox 39">
                  <a:extLst>
                    <a:ext uri="{FF2B5EF4-FFF2-40B4-BE49-F238E27FC236}">
                      <a16:creationId xmlns:a16="http://schemas.microsoft.com/office/drawing/2014/main" id="{574DD03D-2C75-2AAF-BC6E-EC5C14F229C3}"/>
                    </a:ext>
                  </a:extLst>
                </p:cNvPr>
                <p:cNvSpPr txBox="1"/>
                <p:nvPr/>
              </p:nvSpPr>
              <p:spPr>
                <a:xfrm>
                  <a:off x="4633799" y="3076809"/>
                  <a:ext cx="1019403" cy="49530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3840"/>
                    </a:lnSpc>
                  </a:pPr>
                  <a:r>
                    <a:rPr lang="en-US" sz="3200">
                      <a:solidFill>
                        <a:srgbClr val="000000"/>
                      </a:solidFill>
                      <a:latin typeface="Bricolage Grotesque"/>
                      <a:ea typeface="Bricolage Grotesque"/>
                      <a:cs typeface="Bricolage Grotesque"/>
                      <a:sym typeface="Bricolage Grotesque"/>
                    </a:rPr>
                    <a:t>01</a:t>
                  </a:r>
                </a:p>
              </p:txBody>
            </p:sp>
            <p:sp>
              <p:nvSpPr>
                <p:cNvPr id="57" name="TextBox 40">
                  <a:extLst>
                    <a:ext uri="{FF2B5EF4-FFF2-40B4-BE49-F238E27FC236}">
                      <a16:creationId xmlns:a16="http://schemas.microsoft.com/office/drawing/2014/main" id="{4EF23BCD-646F-60B1-B645-4FB03CD644DF}"/>
                    </a:ext>
                  </a:extLst>
                </p:cNvPr>
                <p:cNvSpPr txBox="1"/>
                <p:nvPr/>
              </p:nvSpPr>
              <p:spPr>
                <a:xfrm>
                  <a:off x="2399358" y="4320649"/>
                  <a:ext cx="1837673" cy="501712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/>
                  <a:r>
                    <a:rPr lang="en-US" sz="1050" b="1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 Bold"/>
                      <a:cs typeface="Arial" panose="020B0604020202020204" pitchFamily="34" charset="0"/>
                      <a:sym typeface="Bricolage Grotesque Bold"/>
                    </a:rPr>
                    <a:t>NHS recommendations</a:t>
                  </a:r>
                </a:p>
              </p:txBody>
            </p:sp>
            <p:sp>
              <p:nvSpPr>
                <p:cNvPr id="59" name="TextBox 42">
                  <a:extLst>
                    <a:ext uri="{FF2B5EF4-FFF2-40B4-BE49-F238E27FC236}">
                      <a16:creationId xmlns:a16="http://schemas.microsoft.com/office/drawing/2014/main" id="{29F6F62D-4C77-F23B-F87C-95EE4224B259}"/>
                    </a:ext>
                  </a:extLst>
                </p:cNvPr>
                <p:cNvSpPr txBox="1"/>
                <p:nvPr/>
              </p:nvSpPr>
              <p:spPr>
                <a:xfrm>
                  <a:off x="2399358" y="8824759"/>
                  <a:ext cx="1488399" cy="57338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200" b="1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 Bold"/>
                      <a:cs typeface="Arial" panose="020B0604020202020204" pitchFamily="34" charset="0"/>
                      <a:sym typeface="Bricolage Grotesque Bold"/>
                    </a:rPr>
                    <a:t>NHLBI guidance</a:t>
                  </a:r>
                </a:p>
              </p:txBody>
            </p:sp>
            <p:sp>
              <p:nvSpPr>
                <p:cNvPr id="60" name="TextBox 43">
                  <a:extLst>
                    <a:ext uri="{FF2B5EF4-FFF2-40B4-BE49-F238E27FC236}">
                      <a16:creationId xmlns:a16="http://schemas.microsoft.com/office/drawing/2014/main" id="{29A11069-159D-088E-49E0-5FA54C0F52B8}"/>
                    </a:ext>
                  </a:extLst>
                </p:cNvPr>
                <p:cNvSpPr txBox="1"/>
                <p:nvPr/>
              </p:nvSpPr>
              <p:spPr>
                <a:xfrm>
                  <a:off x="5148248" y="4188973"/>
                  <a:ext cx="3550791" cy="788405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1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NHS guidance states that adults need 7–9 hours of sleep each night to remain healthy (NHS, 2024).</a:t>
                  </a:r>
                </a:p>
              </p:txBody>
            </p:sp>
            <p:sp>
              <p:nvSpPr>
                <p:cNvPr id="61" name="TextBox 44">
                  <a:extLst>
                    <a:ext uri="{FF2B5EF4-FFF2-40B4-BE49-F238E27FC236}">
                      <a16:creationId xmlns:a16="http://schemas.microsoft.com/office/drawing/2014/main" id="{E3D65425-8CDD-6919-F647-27AF2AF6362A}"/>
                    </a:ext>
                  </a:extLst>
                </p:cNvPr>
                <p:cNvSpPr txBox="1"/>
                <p:nvPr/>
              </p:nvSpPr>
              <p:spPr>
                <a:xfrm>
                  <a:off x="5148248" y="6415265"/>
                  <a:ext cx="3550791" cy="105120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1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The World Health Organization highlights sleep as a pillar of wellbeing, alongside nutrition and exercise (WHO, 2023).</a:t>
                  </a:r>
                </a:p>
              </p:txBody>
            </p:sp>
            <p:sp>
              <p:nvSpPr>
                <p:cNvPr id="62" name="TextBox 45">
                  <a:extLst>
                    <a:ext uri="{FF2B5EF4-FFF2-40B4-BE49-F238E27FC236}">
                      <a16:creationId xmlns:a16="http://schemas.microsoft.com/office/drawing/2014/main" id="{16ACD2CB-CA25-3BBD-01A1-8ABBE67B64B0}"/>
                    </a:ext>
                  </a:extLst>
                </p:cNvPr>
                <p:cNvSpPr txBox="1"/>
                <p:nvPr/>
              </p:nvSpPr>
              <p:spPr>
                <a:xfrm>
                  <a:off x="5154601" y="8704285"/>
                  <a:ext cx="3329853" cy="105120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1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The U.S. National Heart, Lung, and Blood Institute reinforces 7–9 hours for ages 18–64, aligning with NHS advice (NHLBI, 2022).</a:t>
                  </a:r>
                </a:p>
              </p:txBody>
            </p:sp>
            <p:sp>
              <p:nvSpPr>
                <p:cNvPr id="63" name="TextBox 46">
                  <a:extLst>
                    <a:ext uri="{FF2B5EF4-FFF2-40B4-BE49-F238E27FC236}">
                      <a16:creationId xmlns:a16="http://schemas.microsoft.com/office/drawing/2014/main" id="{AED8BDEC-1F3A-F935-66A1-4105FF03733D}"/>
                    </a:ext>
                  </a:extLst>
                </p:cNvPr>
                <p:cNvSpPr txBox="1"/>
                <p:nvPr/>
              </p:nvSpPr>
              <p:spPr>
                <a:xfrm>
                  <a:off x="4633799" y="5354854"/>
                  <a:ext cx="1019403" cy="49530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3840"/>
                    </a:lnSpc>
                  </a:pPr>
                  <a:r>
                    <a:rPr lang="en-US" sz="3200">
                      <a:solidFill>
                        <a:srgbClr val="000000"/>
                      </a:solidFill>
                      <a:latin typeface="Bricolage Grotesque"/>
                      <a:ea typeface="Bricolage Grotesque"/>
                      <a:cs typeface="Bricolage Grotesque"/>
                      <a:sym typeface="Bricolage Grotesque"/>
                    </a:rPr>
                    <a:t>02</a:t>
                  </a:r>
                </a:p>
              </p:txBody>
            </p:sp>
            <p:sp>
              <p:nvSpPr>
                <p:cNvPr id="64" name="TextBox 47">
                  <a:extLst>
                    <a:ext uri="{FF2B5EF4-FFF2-40B4-BE49-F238E27FC236}">
                      <a16:creationId xmlns:a16="http://schemas.microsoft.com/office/drawing/2014/main" id="{BB3601A0-2B9C-BD0B-A277-9E8B85AC0E55}"/>
                    </a:ext>
                  </a:extLst>
                </p:cNvPr>
                <p:cNvSpPr txBox="1"/>
                <p:nvPr/>
              </p:nvSpPr>
              <p:spPr>
                <a:xfrm>
                  <a:off x="4633799" y="7632899"/>
                  <a:ext cx="1019403" cy="49530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3840"/>
                    </a:lnSpc>
                  </a:pPr>
                  <a:r>
                    <a:rPr lang="en-US" sz="3200">
                      <a:solidFill>
                        <a:srgbClr val="000000"/>
                      </a:solidFill>
                      <a:latin typeface="Bricolage Grotesque"/>
                      <a:ea typeface="Bricolage Grotesque"/>
                      <a:cs typeface="Bricolage Grotesque"/>
                      <a:sym typeface="Bricolage Grotesque"/>
                    </a:rPr>
                    <a:t>03</a:t>
                  </a:r>
                </a:p>
              </p:txBody>
            </p:sp>
          </p:grpSp>
          <p:sp>
            <p:nvSpPr>
              <p:cNvPr id="77" name="TextBox 40">
                <a:extLst>
                  <a:ext uri="{FF2B5EF4-FFF2-40B4-BE49-F238E27FC236}">
                    <a16:creationId xmlns:a16="http://schemas.microsoft.com/office/drawing/2014/main" id="{82BACF80-183F-8C0E-3BB1-90753AED3416}"/>
                  </a:ext>
                </a:extLst>
              </p:cNvPr>
              <p:cNvSpPr txBox="1"/>
              <p:nvPr/>
            </p:nvSpPr>
            <p:spPr>
              <a:xfrm>
                <a:off x="1625924" y="3713090"/>
                <a:ext cx="1183691" cy="32316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/>
                <a:r>
                  <a:rPr lang="en-US" sz="105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WHO recommendations</a:t>
                </a:r>
              </a:p>
            </p:txBody>
          </p:sp>
        </p:grpSp>
        <p:pic>
          <p:nvPicPr>
            <p:cNvPr id="1028" name="Picture 4" descr="R.cf2544729fe8061af05e146cf8ca6506 (865×1200)">
              <a:extLst>
                <a:ext uri="{FF2B5EF4-FFF2-40B4-BE49-F238E27FC236}">
                  <a16:creationId xmlns:a16="http://schemas.microsoft.com/office/drawing/2014/main" id="{6FEC106A-FF5D-E421-CD91-9B1A811265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8690" y="891418"/>
              <a:ext cx="3798956" cy="5270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07219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E0956-4CA1-892C-6668-433036656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6862E8-F60C-84F7-EBF7-53D5ADE0621A}"/>
              </a:ext>
            </a:extLst>
          </p:cNvPr>
          <p:cNvSpPr txBox="1"/>
          <p:nvPr/>
        </p:nvSpPr>
        <p:spPr>
          <a:xfrm>
            <a:off x="3816337" y="429753"/>
            <a:ext cx="4559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SLEEP STATISTICS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A70B9E9-324F-EB04-D98C-1F4194F0E192}"/>
              </a:ext>
            </a:extLst>
          </p:cNvPr>
          <p:cNvGrpSpPr/>
          <p:nvPr/>
        </p:nvGrpSpPr>
        <p:grpSpPr>
          <a:xfrm>
            <a:off x="856566" y="1343871"/>
            <a:ext cx="6846806" cy="4170258"/>
            <a:chOff x="1104597" y="2911602"/>
            <a:chExt cx="6846806" cy="4170258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AC9AC993-83A9-276B-30DE-B04AC00E9696}"/>
                </a:ext>
              </a:extLst>
            </p:cNvPr>
            <p:cNvGrpSpPr/>
            <p:nvPr/>
          </p:nvGrpSpPr>
          <p:grpSpPr>
            <a:xfrm rot="-2700000">
              <a:off x="1124433" y="3111324"/>
              <a:ext cx="826371" cy="826371"/>
              <a:chOff x="0" y="0"/>
              <a:chExt cx="812800" cy="812800"/>
            </a:xfrm>
          </p:grpSpPr>
          <p:sp>
            <p:nvSpPr>
              <p:cNvPr id="22" name="Freeform 4">
                <a:extLst>
                  <a:ext uri="{FF2B5EF4-FFF2-40B4-BE49-F238E27FC236}">
                    <a16:creationId xmlns:a16="http://schemas.microsoft.com/office/drawing/2014/main" id="{3EA598DC-DF69-2622-D170-2309481BD565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140529" y="0"/>
                    </a:moveTo>
                    <a:lnTo>
                      <a:pt x="672271" y="0"/>
                    </a:lnTo>
                    <a:cubicBezTo>
                      <a:pt x="749883" y="0"/>
                      <a:pt x="812800" y="62917"/>
                      <a:pt x="812800" y="140529"/>
                    </a:cubicBezTo>
                    <a:lnTo>
                      <a:pt x="812800" y="672271"/>
                    </a:lnTo>
                    <a:cubicBezTo>
                      <a:pt x="812800" y="749883"/>
                      <a:pt x="749883" y="812800"/>
                      <a:pt x="672271" y="812800"/>
                    </a:cubicBezTo>
                    <a:lnTo>
                      <a:pt x="140529" y="812800"/>
                    </a:lnTo>
                    <a:cubicBezTo>
                      <a:pt x="62917" y="812800"/>
                      <a:pt x="0" y="749883"/>
                      <a:pt x="0" y="672271"/>
                    </a:cubicBezTo>
                    <a:lnTo>
                      <a:pt x="0" y="140529"/>
                    </a:lnTo>
                    <a:cubicBezTo>
                      <a:pt x="0" y="62917"/>
                      <a:pt x="62917" y="0"/>
                      <a:pt x="140529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56" name="TextBox 5">
                <a:extLst>
                  <a:ext uri="{FF2B5EF4-FFF2-40B4-BE49-F238E27FC236}">
                    <a16:creationId xmlns:a16="http://schemas.microsoft.com/office/drawing/2014/main" id="{C48FB93A-AD1C-F019-6BA1-F8B0E434743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5" name="Group 6">
              <a:extLst>
                <a:ext uri="{FF2B5EF4-FFF2-40B4-BE49-F238E27FC236}">
                  <a16:creationId xmlns:a16="http://schemas.microsoft.com/office/drawing/2014/main" id="{A49FAF07-790D-F05B-BC37-87233CB78F79}"/>
                </a:ext>
              </a:extLst>
            </p:cNvPr>
            <p:cNvGrpSpPr/>
            <p:nvPr/>
          </p:nvGrpSpPr>
          <p:grpSpPr>
            <a:xfrm rot="-2700000">
              <a:off x="1114515" y="4680398"/>
              <a:ext cx="826371" cy="826371"/>
              <a:chOff x="0" y="0"/>
              <a:chExt cx="812800" cy="812800"/>
            </a:xfrm>
          </p:grpSpPr>
          <p:sp>
            <p:nvSpPr>
              <p:cNvPr id="18" name="Freeform 7">
                <a:extLst>
                  <a:ext uri="{FF2B5EF4-FFF2-40B4-BE49-F238E27FC236}">
                    <a16:creationId xmlns:a16="http://schemas.microsoft.com/office/drawing/2014/main" id="{D24A805B-FEC1-C30F-B241-953896B9BCC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140529" y="0"/>
                    </a:moveTo>
                    <a:lnTo>
                      <a:pt x="672271" y="0"/>
                    </a:lnTo>
                    <a:cubicBezTo>
                      <a:pt x="749883" y="0"/>
                      <a:pt x="812800" y="62917"/>
                      <a:pt x="812800" y="140529"/>
                    </a:cubicBezTo>
                    <a:lnTo>
                      <a:pt x="812800" y="672271"/>
                    </a:lnTo>
                    <a:cubicBezTo>
                      <a:pt x="812800" y="749883"/>
                      <a:pt x="749883" y="812800"/>
                      <a:pt x="672271" y="812800"/>
                    </a:cubicBezTo>
                    <a:lnTo>
                      <a:pt x="140529" y="812800"/>
                    </a:lnTo>
                    <a:cubicBezTo>
                      <a:pt x="62917" y="812800"/>
                      <a:pt x="0" y="749883"/>
                      <a:pt x="0" y="672271"/>
                    </a:cubicBezTo>
                    <a:lnTo>
                      <a:pt x="0" y="140529"/>
                    </a:lnTo>
                    <a:cubicBezTo>
                      <a:pt x="0" y="62917"/>
                      <a:pt x="62917" y="0"/>
                      <a:pt x="140529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  <p:sp>
            <p:nvSpPr>
              <p:cNvPr id="19" name="TextBox 8">
                <a:extLst>
                  <a:ext uri="{FF2B5EF4-FFF2-40B4-BE49-F238E27FC236}">
                    <a16:creationId xmlns:a16="http://schemas.microsoft.com/office/drawing/2014/main" id="{C60E66F9-D241-2680-D4AD-F9EDCE19645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6" name="Group 9">
              <a:extLst>
                <a:ext uri="{FF2B5EF4-FFF2-40B4-BE49-F238E27FC236}">
                  <a16:creationId xmlns:a16="http://schemas.microsoft.com/office/drawing/2014/main" id="{B561AE6C-01FE-36EF-F630-4DD5820C365F}"/>
                </a:ext>
              </a:extLst>
            </p:cNvPr>
            <p:cNvGrpSpPr/>
            <p:nvPr/>
          </p:nvGrpSpPr>
          <p:grpSpPr>
            <a:xfrm rot="-2700000">
              <a:off x="1104597" y="6249472"/>
              <a:ext cx="826371" cy="826371"/>
              <a:chOff x="0" y="0"/>
              <a:chExt cx="812800" cy="812800"/>
            </a:xfrm>
          </p:grpSpPr>
          <p:sp>
            <p:nvSpPr>
              <p:cNvPr id="16" name="Freeform 10">
                <a:extLst>
                  <a:ext uri="{FF2B5EF4-FFF2-40B4-BE49-F238E27FC236}">
                    <a16:creationId xmlns:a16="http://schemas.microsoft.com/office/drawing/2014/main" id="{4E4904B7-C821-0EF5-EDD4-98AB283C3148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140529" y="0"/>
                    </a:moveTo>
                    <a:lnTo>
                      <a:pt x="672271" y="0"/>
                    </a:lnTo>
                    <a:cubicBezTo>
                      <a:pt x="749883" y="0"/>
                      <a:pt x="812800" y="62917"/>
                      <a:pt x="812800" y="140529"/>
                    </a:cubicBezTo>
                    <a:lnTo>
                      <a:pt x="812800" y="672271"/>
                    </a:lnTo>
                    <a:cubicBezTo>
                      <a:pt x="812800" y="749883"/>
                      <a:pt x="749883" y="812800"/>
                      <a:pt x="672271" y="812800"/>
                    </a:cubicBezTo>
                    <a:lnTo>
                      <a:pt x="140529" y="812800"/>
                    </a:lnTo>
                    <a:cubicBezTo>
                      <a:pt x="62917" y="812800"/>
                      <a:pt x="0" y="749883"/>
                      <a:pt x="0" y="672271"/>
                    </a:cubicBezTo>
                    <a:lnTo>
                      <a:pt x="0" y="140529"/>
                    </a:lnTo>
                    <a:cubicBezTo>
                      <a:pt x="0" y="62917"/>
                      <a:pt x="62917" y="0"/>
                      <a:pt x="140529" y="0"/>
                    </a:cubicBezTo>
                    <a:close/>
                  </a:path>
                </a:pathLst>
              </a:custGeom>
              <a:solidFill>
                <a:srgbClr val="355764"/>
              </a:solidFill>
            </p:spPr>
          </p:sp>
          <p:sp>
            <p:nvSpPr>
              <p:cNvPr id="17" name="TextBox 11">
                <a:extLst>
                  <a:ext uri="{FF2B5EF4-FFF2-40B4-BE49-F238E27FC236}">
                    <a16:creationId xmlns:a16="http://schemas.microsoft.com/office/drawing/2014/main" id="{F97ABF61-3183-DAED-8F53-C044475BF18E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sp>
          <p:nvSpPr>
            <p:cNvPr id="7" name="TextBox 17">
              <a:extLst>
                <a:ext uri="{FF2B5EF4-FFF2-40B4-BE49-F238E27FC236}">
                  <a16:creationId xmlns:a16="http://schemas.microsoft.com/office/drawing/2014/main" id="{B3E0A31A-6DAC-AA83-9697-CA3E2EC3CED0}"/>
                </a:ext>
              </a:extLst>
            </p:cNvPr>
            <p:cNvSpPr txBox="1"/>
            <p:nvPr/>
          </p:nvSpPr>
          <p:spPr>
            <a:xfrm>
              <a:off x="2526643" y="2911602"/>
              <a:ext cx="4724596" cy="3681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000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60%+ poor sleepers </a:t>
              </a:r>
            </a:p>
          </p:txBody>
        </p:sp>
        <p:sp>
          <p:nvSpPr>
            <p:cNvPr id="8" name="TextBox 18">
              <a:extLst>
                <a:ext uri="{FF2B5EF4-FFF2-40B4-BE49-F238E27FC236}">
                  <a16:creationId xmlns:a16="http://schemas.microsoft.com/office/drawing/2014/main" id="{024D7951-3D8E-227A-7C5F-21CB53D882F7}"/>
                </a:ext>
              </a:extLst>
            </p:cNvPr>
            <p:cNvSpPr txBox="1"/>
            <p:nvPr/>
          </p:nvSpPr>
          <p:spPr>
            <a:xfrm>
              <a:off x="2526643" y="3417327"/>
              <a:ext cx="4724596" cy="738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Studies confirm that over half of university students report poor sleep quality (PMC, 2021).</a:t>
              </a:r>
            </a:p>
          </p:txBody>
        </p:sp>
        <p:sp>
          <p:nvSpPr>
            <p:cNvPr id="9" name="TextBox 19">
              <a:extLst>
                <a:ext uri="{FF2B5EF4-FFF2-40B4-BE49-F238E27FC236}">
                  <a16:creationId xmlns:a16="http://schemas.microsoft.com/office/drawing/2014/main" id="{CBF148E2-7ECB-49AB-4A6B-43E25B5A7EB2}"/>
                </a:ext>
              </a:extLst>
            </p:cNvPr>
            <p:cNvSpPr txBox="1"/>
            <p:nvPr/>
          </p:nvSpPr>
          <p:spPr>
            <a:xfrm>
              <a:off x="1213727" y="3217487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01</a:t>
              </a:r>
            </a:p>
          </p:txBody>
        </p:sp>
        <p:sp>
          <p:nvSpPr>
            <p:cNvPr id="10" name="TextBox 21">
              <a:extLst>
                <a:ext uri="{FF2B5EF4-FFF2-40B4-BE49-F238E27FC236}">
                  <a16:creationId xmlns:a16="http://schemas.microsoft.com/office/drawing/2014/main" id="{98C53FC5-BED0-CA7B-1198-1A7158ADACC1}"/>
                </a:ext>
              </a:extLst>
            </p:cNvPr>
            <p:cNvSpPr txBox="1"/>
            <p:nvPr/>
          </p:nvSpPr>
          <p:spPr>
            <a:xfrm>
              <a:off x="2516726" y="4366376"/>
              <a:ext cx="5434677" cy="3623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000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19% sleep &lt;5h/night </a:t>
              </a:r>
            </a:p>
          </p:txBody>
        </p:sp>
        <p:sp>
          <p:nvSpPr>
            <p:cNvPr id="11" name="TextBox 22">
              <a:extLst>
                <a:ext uri="{FF2B5EF4-FFF2-40B4-BE49-F238E27FC236}">
                  <a16:creationId xmlns:a16="http://schemas.microsoft.com/office/drawing/2014/main" id="{CAC5103E-FA52-8B62-CB80-1DA34AC97B99}"/>
                </a:ext>
              </a:extLst>
            </p:cNvPr>
            <p:cNvSpPr txBox="1"/>
            <p:nvPr/>
          </p:nvSpPr>
          <p:spPr>
            <a:xfrm>
              <a:off x="2516726" y="4986401"/>
              <a:ext cx="4724596" cy="738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UWS London survey data shows 19% of students average less than 5 hours, far below safe levels.</a:t>
              </a:r>
            </a:p>
          </p:txBody>
        </p:sp>
        <p:sp>
          <p:nvSpPr>
            <p:cNvPr id="12" name="TextBox 23">
              <a:extLst>
                <a:ext uri="{FF2B5EF4-FFF2-40B4-BE49-F238E27FC236}">
                  <a16:creationId xmlns:a16="http://schemas.microsoft.com/office/drawing/2014/main" id="{7256683B-1630-332D-C4B6-ADA459458E63}"/>
                </a:ext>
              </a:extLst>
            </p:cNvPr>
            <p:cNvSpPr txBox="1"/>
            <p:nvPr/>
          </p:nvSpPr>
          <p:spPr>
            <a:xfrm>
              <a:off x="1203809" y="4786561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02</a:t>
              </a:r>
            </a:p>
          </p:txBody>
        </p:sp>
        <p:sp>
          <p:nvSpPr>
            <p:cNvPr id="13" name="TextBox 24">
              <a:extLst>
                <a:ext uri="{FF2B5EF4-FFF2-40B4-BE49-F238E27FC236}">
                  <a16:creationId xmlns:a16="http://schemas.microsoft.com/office/drawing/2014/main" id="{DCAB4922-6E17-B589-7F19-4646905492A2}"/>
                </a:ext>
              </a:extLst>
            </p:cNvPr>
            <p:cNvSpPr txBox="1"/>
            <p:nvPr/>
          </p:nvSpPr>
          <p:spPr>
            <a:xfrm>
              <a:off x="2506808" y="5935450"/>
              <a:ext cx="4724596" cy="3507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NHS Digital data</a:t>
              </a:r>
            </a:p>
          </p:txBody>
        </p:sp>
        <p:sp>
          <p:nvSpPr>
            <p:cNvPr id="14" name="TextBox 25">
              <a:extLst>
                <a:ext uri="{FF2B5EF4-FFF2-40B4-BE49-F238E27FC236}">
                  <a16:creationId xmlns:a16="http://schemas.microsoft.com/office/drawing/2014/main" id="{545B5522-FD99-76A5-0C97-B147953DA8EF}"/>
                </a:ext>
              </a:extLst>
            </p:cNvPr>
            <p:cNvSpPr txBox="1"/>
            <p:nvPr/>
          </p:nvSpPr>
          <p:spPr>
            <a:xfrm>
              <a:off x="2506808" y="6496572"/>
              <a:ext cx="4724596" cy="5852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399"/>
                </a:lnSpc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NHS Digital (2023) found 64% of young adults report sleep problems at least 3 nights a week.</a:t>
              </a:r>
            </a:p>
          </p:txBody>
        </p:sp>
        <p:sp>
          <p:nvSpPr>
            <p:cNvPr id="15" name="TextBox 26">
              <a:extLst>
                <a:ext uri="{FF2B5EF4-FFF2-40B4-BE49-F238E27FC236}">
                  <a16:creationId xmlns:a16="http://schemas.microsoft.com/office/drawing/2014/main" id="{BFFEC7DC-616B-802C-9585-7723AA1189D6}"/>
                </a:ext>
              </a:extLst>
            </p:cNvPr>
            <p:cNvSpPr txBox="1"/>
            <p:nvPr/>
          </p:nvSpPr>
          <p:spPr>
            <a:xfrm>
              <a:off x="1193891" y="6355635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03</a:t>
              </a:r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4A6E30-C21F-0000-17A2-DA0CFC8D1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061" y="1257792"/>
            <a:ext cx="4329954" cy="429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94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32332-8436-D94B-E845-7E48B91B7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8536E7-5B82-8EC1-C17E-ECE8F3DC9C31}"/>
              </a:ext>
            </a:extLst>
          </p:cNvPr>
          <p:cNvSpPr txBox="1"/>
          <p:nvPr/>
        </p:nvSpPr>
        <p:spPr>
          <a:xfrm>
            <a:off x="3634909" y="429753"/>
            <a:ext cx="4922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SHORT-TERM CONSEQUENCES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D2BFBFD-DD1F-5B6A-366F-0DA469D15526}"/>
              </a:ext>
            </a:extLst>
          </p:cNvPr>
          <p:cNvGrpSpPr/>
          <p:nvPr/>
        </p:nvGrpSpPr>
        <p:grpSpPr>
          <a:xfrm>
            <a:off x="1051088" y="1457734"/>
            <a:ext cx="10089824" cy="3942533"/>
            <a:chOff x="1742382" y="1446246"/>
            <a:chExt cx="10089824" cy="3942533"/>
          </a:xfrm>
        </p:grpSpPr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D5760544-4B17-9427-1F01-832EAF810D8F}"/>
                </a:ext>
              </a:extLst>
            </p:cNvPr>
            <p:cNvGrpSpPr/>
            <p:nvPr/>
          </p:nvGrpSpPr>
          <p:grpSpPr>
            <a:xfrm>
              <a:off x="1742382" y="1446246"/>
              <a:ext cx="4220077" cy="3942533"/>
              <a:chOff x="1417153" y="1547203"/>
              <a:chExt cx="4220077" cy="3942533"/>
            </a:xfrm>
          </p:grpSpPr>
          <p:grpSp>
            <p:nvGrpSpPr>
              <p:cNvPr id="71" name="Group 70">
                <a:extLst>
                  <a:ext uri="{FF2B5EF4-FFF2-40B4-BE49-F238E27FC236}">
                    <a16:creationId xmlns:a16="http://schemas.microsoft.com/office/drawing/2014/main" id="{A1F274C5-58AC-E122-FE9C-5ACCFD133286}"/>
                  </a:ext>
                </a:extLst>
              </p:cNvPr>
              <p:cNvGrpSpPr/>
              <p:nvPr/>
            </p:nvGrpSpPr>
            <p:grpSpPr>
              <a:xfrm>
                <a:off x="1417153" y="1547203"/>
                <a:ext cx="4220076" cy="983073"/>
                <a:chOff x="1294605" y="1198411"/>
                <a:chExt cx="4220076" cy="983073"/>
              </a:xfrm>
            </p:grpSpPr>
            <p:grpSp>
              <p:nvGrpSpPr>
                <p:cNvPr id="70" name="Group 69">
                  <a:extLst>
                    <a:ext uri="{FF2B5EF4-FFF2-40B4-BE49-F238E27FC236}">
                      <a16:creationId xmlns:a16="http://schemas.microsoft.com/office/drawing/2014/main" id="{F0271745-2123-1C0B-1B0F-70E788EC1777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83073"/>
                  <a:chOff x="512180" y="1068174"/>
                  <a:chExt cx="4734978" cy="2372963"/>
                </a:xfrm>
              </p:grpSpPr>
              <p:grpSp>
                <p:nvGrpSpPr>
                  <p:cNvPr id="40" name="Group 6">
                    <a:extLst>
                      <a:ext uri="{FF2B5EF4-FFF2-40B4-BE49-F238E27FC236}">
                        <a16:creationId xmlns:a16="http://schemas.microsoft.com/office/drawing/2014/main" id="{CF30A379-90F6-B3FA-9309-9D74CB9FFC6B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58168"/>
                    <a:ext cx="4558997" cy="2182969"/>
                    <a:chOff x="0" y="0"/>
                    <a:chExt cx="6987462" cy="3345782"/>
                  </a:xfrm>
                </p:grpSpPr>
                <p:sp>
                  <p:nvSpPr>
                    <p:cNvPr id="59" name="Freeform 7">
                      <a:extLst>
                        <a:ext uri="{FF2B5EF4-FFF2-40B4-BE49-F238E27FC236}">
                          <a16:creationId xmlns:a16="http://schemas.microsoft.com/office/drawing/2014/main" id="{76CCA70E-D126-AB16-19A7-88DBD9C7F18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0"/>
                      <a:ext cx="6987462" cy="334578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41" name="Freeform 8">
                    <a:extLst>
                      <a:ext uri="{FF2B5EF4-FFF2-40B4-BE49-F238E27FC236}">
                        <a16:creationId xmlns:a16="http://schemas.microsoft.com/office/drawing/2014/main" id="{2FCCEB78-92BD-AC43-6DA0-A05B86D4B2FD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>
                      <a:extLst>
                        <a:ext uri="{96DAC541-7B7A-43D3-8B79-37D633B846F1}">
                          <asvg:svgBlip xmlns:asvg="http://schemas.microsoft.com/office/drawing/2016/SVG/main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44" name="TextBox 13">
                    <a:extLst>
                      <a:ext uri="{FF2B5EF4-FFF2-40B4-BE49-F238E27FC236}">
                        <a16:creationId xmlns:a16="http://schemas.microsoft.com/office/drawing/2014/main" id="{02741636-E928-7B44-0C6D-990DE71470E3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492444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1</a:t>
                    </a:r>
                  </a:p>
                </p:txBody>
              </p:sp>
            </p:grpSp>
            <p:sp>
              <p:nvSpPr>
                <p:cNvPr id="46" name="TextBox 15">
                  <a:extLst>
                    <a:ext uri="{FF2B5EF4-FFF2-40B4-BE49-F238E27FC236}">
                      <a16:creationId xmlns:a16="http://schemas.microsoft.com/office/drawing/2014/main" id="{6908B569-9F57-DE39-97C3-5B4C32A66AB4}"/>
                    </a:ext>
                  </a:extLst>
                </p:cNvPr>
                <p:cNvSpPr txBox="1"/>
                <p:nvPr/>
              </p:nvSpPr>
              <p:spPr>
                <a:xfrm>
                  <a:off x="2104616" y="1446088"/>
                  <a:ext cx="3096399" cy="584775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4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Daytime fatigue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Lack of sleep reduces alertness, causing drowsiness during lectures and daily tasks</a:t>
                  </a:r>
                  <a:endParaRPr lang="en-US" sz="12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  <p:grpSp>
            <p:nvGrpSpPr>
              <p:cNvPr id="72" name="Group 71">
                <a:extLst>
                  <a:ext uri="{FF2B5EF4-FFF2-40B4-BE49-F238E27FC236}">
                    <a16:creationId xmlns:a16="http://schemas.microsoft.com/office/drawing/2014/main" id="{9D86C610-7A8D-6BC0-D014-1E4AA7357189}"/>
                  </a:ext>
                </a:extLst>
              </p:cNvPr>
              <p:cNvGrpSpPr/>
              <p:nvPr/>
            </p:nvGrpSpPr>
            <p:grpSpPr>
              <a:xfrm>
                <a:off x="1417154" y="2551045"/>
                <a:ext cx="4220076" cy="983073"/>
                <a:chOff x="1294605" y="1198411"/>
                <a:chExt cx="4220076" cy="983073"/>
              </a:xfrm>
            </p:grpSpPr>
            <p:grpSp>
              <p:nvGrpSpPr>
                <p:cNvPr id="73" name="Group 72">
                  <a:extLst>
                    <a:ext uri="{FF2B5EF4-FFF2-40B4-BE49-F238E27FC236}">
                      <a16:creationId xmlns:a16="http://schemas.microsoft.com/office/drawing/2014/main" id="{A22ACA51-71A5-0824-7B6B-9041AC0D72BE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83073"/>
                  <a:chOff x="512180" y="1068174"/>
                  <a:chExt cx="4734978" cy="2372963"/>
                </a:xfrm>
              </p:grpSpPr>
              <p:grpSp>
                <p:nvGrpSpPr>
                  <p:cNvPr id="75" name="Group 6">
                    <a:extLst>
                      <a:ext uri="{FF2B5EF4-FFF2-40B4-BE49-F238E27FC236}">
                        <a16:creationId xmlns:a16="http://schemas.microsoft.com/office/drawing/2014/main" id="{57AC8B5B-27C2-8355-936F-4EFBC422DBC0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58168"/>
                    <a:ext cx="4558997" cy="2182969"/>
                    <a:chOff x="0" y="0"/>
                    <a:chExt cx="6987462" cy="3345782"/>
                  </a:xfrm>
                </p:grpSpPr>
                <p:sp>
                  <p:nvSpPr>
                    <p:cNvPr id="78" name="Freeform 7">
                      <a:extLst>
                        <a:ext uri="{FF2B5EF4-FFF2-40B4-BE49-F238E27FC236}">
                          <a16:creationId xmlns:a16="http://schemas.microsoft.com/office/drawing/2014/main" id="{E9E46044-7CB9-C71D-1DB0-79DF81E76B1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0"/>
                      <a:ext cx="6987462" cy="334578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76" name="Freeform 8">
                    <a:extLst>
                      <a:ext uri="{FF2B5EF4-FFF2-40B4-BE49-F238E27FC236}">
                        <a16:creationId xmlns:a16="http://schemas.microsoft.com/office/drawing/2014/main" id="{8A9CB823-4E30-C7E2-BF57-AEE0AAB56C27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>
                      <a:extLst>
                        <a:ext uri="{96DAC541-7B7A-43D3-8B79-37D633B846F1}">
                          <asvg:svgBlip xmlns:asvg="http://schemas.microsoft.com/office/drawing/2016/SVG/main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77" name="TextBox 13">
                    <a:extLst>
                      <a:ext uri="{FF2B5EF4-FFF2-40B4-BE49-F238E27FC236}">
                        <a16:creationId xmlns:a16="http://schemas.microsoft.com/office/drawing/2014/main" id="{DC3D1CDE-AE99-1961-6DFB-57CE85817B29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1188670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2</a:t>
                    </a:r>
                  </a:p>
                </p:txBody>
              </p:sp>
            </p:grpSp>
            <p:sp>
              <p:nvSpPr>
                <p:cNvPr id="74" name="TextBox 15">
                  <a:extLst>
                    <a:ext uri="{FF2B5EF4-FFF2-40B4-BE49-F238E27FC236}">
                      <a16:creationId xmlns:a16="http://schemas.microsoft.com/office/drawing/2014/main" id="{3C003C82-9ED1-FC04-E3EB-60049CC01781}"/>
                    </a:ext>
                  </a:extLst>
                </p:cNvPr>
                <p:cNvSpPr txBox="1"/>
                <p:nvPr/>
              </p:nvSpPr>
              <p:spPr>
                <a:xfrm>
                  <a:off x="2104615" y="1437535"/>
                  <a:ext cx="3096399" cy="553998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2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Irritability &amp; poor mood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Sleep loss is linked to emotional instability and increased irritability (Beattie et al., 2015)..</a:t>
                  </a:r>
                  <a:endParaRPr lang="en-US" sz="12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id="{3C47B639-A804-7852-F792-C272DC7070B6}"/>
                  </a:ext>
                </a:extLst>
              </p:cNvPr>
              <p:cNvGrpSpPr/>
              <p:nvPr/>
            </p:nvGrpSpPr>
            <p:grpSpPr>
              <a:xfrm>
                <a:off x="1417154" y="3546563"/>
                <a:ext cx="4220076" cy="983073"/>
                <a:chOff x="1294605" y="1198411"/>
                <a:chExt cx="4220076" cy="983073"/>
              </a:xfrm>
            </p:grpSpPr>
            <p:grpSp>
              <p:nvGrpSpPr>
                <p:cNvPr id="80" name="Group 79">
                  <a:extLst>
                    <a:ext uri="{FF2B5EF4-FFF2-40B4-BE49-F238E27FC236}">
                      <a16:creationId xmlns:a16="http://schemas.microsoft.com/office/drawing/2014/main" id="{DEF1D2FC-E183-962E-E3D7-4A6919BDC947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83073"/>
                  <a:chOff x="512180" y="1068174"/>
                  <a:chExt cx="4734978" cy="2372963"/>
                </a:xfrm>
              </p:grpSpPr>
              <p:grpSp>
                <p:nvGrpSpPr>
                  <p:cNvPr id="82" name="Group 6">
                    <a:extLst>
                      <a:ext uri="{FF2B5EF4-FFF2-40B4-BE49-F238E27FC236}">
                        <a16:creationId xmlns:a16="http://schemas.microsoft.com/office/drawing/2014/main" id="{1C0D9DEC-9BDD-F35B-B887-4ACF899F56A6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58168"/>
                    <a:ext cx="4558997" cy="2182969"/>
                    <a:chOff x="0" y="0"/>
                    <a:chExt cx="6987462" cy="3345782"/>
                  </a:xfrm>
                </p:grpSpPr>
                <p:sp>
                  <p:nvSpPr>
                    <p:cNvPr id="85" name="Freeform 7">
                      <a:extLst>
                        <a:ext uri="{FF2B5EF4-FFF2-40B4-BE49-F238E27FC236}">
                          <a16:creationId xmlns:a16="http://schemas.microsoft.com/office/drawing/2014/main" id="{F5DF3E30-0BF4-5C9B-A5D6-1C51E2A4B3E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0"/>
                      <a:ext cx="6987462" cy="334578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83" name="Freeform 8">
                    <a:extLst>
                      <a:ext uri="{FF2B5EF4-FFF2-40B4-BE49-F238E27FC236}">
                        <a16:creationId xmlns:a16="http://schemas.microsoft.com/office/drawing/2014/main" id="{F1FB5CCF-8FB6-8A2B-09AB-D29A99444E98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>
                      <a:extLst>
                        <a:ext uri="{96DAC541-7B7A-43D3-8B79-37D633B846F1}">
                          <asvg:svgBlip xmlns:asvg="http://schemas.microsoft.com/office/drawing/2016/SVG/main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84" name="TextBox 13">
                    <a:extLst>
                      <a:ext uri="{FF2B5EF4-FFF2-40B4-BE49-F238E27FC236}">
                        <a16:creationId xmlns:a16="http://schemas.microsoft.com/office/drawing/2014/main" id="{0B559B99-7846-89A3-C5CB-7DD1950157C0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1188670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3</a:t>
                    </a:r>
                  </a:p>
                </p:txBody>
              </p:sp>
            </p:grpSp>
            <p:sp>
              <p:nvSpPr>
                <p:cNvPr id="81" name="TextBox 15">
                  <a:extLst>
                    <a:ext uri="{FF2B5EF4-FFF2-40B4-BE49-F238E27FC236}">
                      <a16:creationId xmlns:a16="http://schemas.microsoft.com/office/drawing/2014/main" id="{DB55C41A-2BEB-3746-066B-B43626F19F2A}"/>
                    </a:ext>
                  </a:extLst>
                </p:cNvPr>
                <p:cNvSpPr txBox="1"/>
                <p:nvPr/>
              </p:nvSpPr>
              <p:spPr>
                <a:xfrm>
                  <a:off x="1996002" y="1433444"/>
                  <a:ext cx="3096399" cy="584775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4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Poor concentration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Students with less sleep have lower attention spans, affecting study effectiveness.</a:t>
                  </a:r>
                  <a:endParaRPr lang="en-US" sz="12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id="{5B5DC17A-99A0-2E04-1E2A-B0E45A9F05F9}"/>
                  </a:ext>
                </a:extLst>
              </p:cNvPr>
              <p:cNvGrpSpPr/>
              <p:nvPr/>
            </p:nvGrpSpPr>
            <p:grpSpPr>
              <a:xfrm>
                <a:off x="1417153" y="4529636"/>
                <a:ext cx="4220076" cy="960100"/>
                <a:chOff x="1294605" y="1198411"/>
                <a:chExt cx="4220076" cy="960100"/>
              </a:xfrm>
            </p:grpSpPr>
            <p:grpSp>
              <p:nvGrpSpPr>
                <p:cNvPr id="87" name="Group 86">
                  <a:extLst>
                    <a:ext uri="{FF2B5EF4-FFF2-40B4-BE49-F238E27FC236}">
                      <a16:creationId xmlns:a16="http://schemas.microsoft.com/office/drawing/2014/main" id="{F6774005-BD12-6AB7-EF92-0AF2EF5108FE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60100"/>
                  <a:chOff x="512180" y="1068174"/>
                  <a:chExt cx="4734978" cy="2317510"/>
                </a:xfrm>
              </p:grpSpPr>
              <p:grpSp>
                <p:nvGrpSpPr>
                  <p:cNvPr id="89" name="Group 6">
                    <a:extLst>
                      <a:ext uri="{FF2B5EF4-FFF2-40B4-BE49-F238E27FC236}">
                        <a16:creationId xmlns:a16="http://schemas.microsoft.com/office/drawing/2014/main" id="{36AB9D28-3719-C979-30F0-D3FF40A3C285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02715"/>
                    <a:ext cx="4558997" cy="2182969"/>
                    <a:chOff x="0" y="-84991"/>
                    <a:chExt cx="6987462" cy="3345782"/>
                  </a:xfrm>
                </p:grpSpPr>
                <p:sp>
                  <p:nvSpPr>
                    <p:cNvPr id="92" name="Freeform 7">
                      <a:extLst>
                        <a:ext uri="{FF2B5EF4-FFF2-40B4-BE49-F238E27FC236}">
                          <a16:creationId xmlns:a16="http://schemas.microsoft.com/office/drawing/2014/main" id="{27B8DF97-7DEF-7818-7523-7083C17FE42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-84991"/>
                      <a:ext cx="6987462" cy="3345782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90" name="Freeform 8">
                    <a:extLst>
                      <a:ext uri="{FF2B5EF4-FFF2-40B4-BE49-F238E27FC236}">
                        <a16:creationId xmlns:a16="http://schemas.microsoft.com/office/drawing/2014/main" id="{6DEA52B6-71A0-576B-6589-36DF8DC07910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>
                      <a:extLst>
                        <a:ext uri="{96DAC541-7B7A-43D3-8B79-37D633B846F1}">
                          <asvg:svgBlip xmlns:asvg="http://schemas.microsoft.com/office/drawing/2016/SVG/main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91" name="TextBox 13">
                    <a:extLst>
                      <a:ext uri="{FF2B5EF4-FFF2-40B4-BE49-F238E27FC236}">
                        <a16:creationId xmlns:a16="http://schemas.microsoft.com/office/drawing/2014/main" id="{E9ECC370-59C2-BCF5-5165-33A5E107201A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1188670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4</a:t>
                    </a:r>
                  </a:p>
                </p:txBody>
              </p:sp>
            </p:grpSp>
            <p:sp>
              <p:nvSpPr>
                <p:cNvPr id="88" name="TextBox 15">
                  <a:extLst>
                    <a:ext uri="{FF2B5EF4-FFF2-40B4-BE49-F238E27FC236}">
                      <a16:creationId xmlns:a16="http://schemas.microsoft.com/office/drawing/2014/main" id="{04991D58-7686-D11B-7D93-B3F2B201D50B}"/>
                    </a:ext>
                  </a:extLst>
                </p:cNvPr>
                <p:cNvSpPr txBox="1"/>
                <p:nvPr/>
              </p:nvSpPr>
              <p:spPr>
                <a:xfrm>
                  <a:off x="2104615" y="1416483"/>
                  <a:ext cx="3096399" cy="584775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4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Lower academic performance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Poor sleep correlates with reduced GPA and memory retention (Becker et al., 2018).</a:t>
                  </a:r>
                  <a:endParaRPr lang="en-US" sz="14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</p:grpSp>
        <p:pic>
          <p:nvPicPr>
            <p:cNvPr id="2050" name="Picture 2">
              <a:extLst>
                <a:ext uri="{FF2B5EF4-FFF2-40B4-BE49-F238E27FC236}">
                  <a16:creationId xmlns:a16="http://schemas.microsoft.com/office/drawing/2014/main" id="{131AF9CD-B1A1-28B0-D4E3-D77D625E03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5999" y="1548251"/>
              <a:ext cx="5736207" cy="38241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49202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E4C712-6244-5BD6-BD0E-AC38FA578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30CE324-3EF5-1AA0-0F60-D87AFAD3C310}"/>
              </a:ext>
            </a:extLst>
          </p:cNvPr>
          <p:cNvSpPr txBox="1"/>
          <p:nvPr/>
        </p:nvSpPr>
        <p:spPr>
          <a:xfrm>
            <a:off x="3720990" y="429753"/>
            <a:ext cx="4750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LONG-TERM CONSEQUENCES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CAEA8CB-9430-FA29-4C55-3773271A3FB5}"/>
              </a:ext>
            </a:extLst>
          </p:cNvPr>
          <p:cNvGrpSpPr/>
          <p:nvPr/>
        </p:nvGrpSpPr>
        <p:grpSpPr>
          <a:xfrm>
            <a:off x="1892217" y="1327910"/>
            <a:ext cx="8407566" cy="4868930"/>
            <a:chOff x="1011086" y="1269566"/>
            <a:chExt cx="8407566" cy="4868930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14EF15B-F021-2480-8206-0D0F30E16155}"/>
                </a:ext>
              </a:extLst>
            </p:cNvPr>
            <p:cNvGrpSpPr/>
            <p:nvPr/>
          </p:nvGrpSpPr>
          <p:grpSpPr>
            <a:xfrm>
              <a:off x="5600700" y="1269566"/>
              <a:ext cx="3817952" cy="4868930"/>
              <a:chOff x="9797748" y="2946759"/>
              <a:chExt cx="5604397" cy="7147134"/>
            </a:xfrm>
          </p:grpSpPr>
          <p:sp>
            <p:nvSpPr>
              <p:cNvPr id="2" name="AutoShape 31">
                <a:extLst>
                  <a:ext uri="{FF2B5EF4-FFF2-40B4-BE49-F238E27FC236}">
                    <a16:creationId xmlns:a16="http://schemas.microsoft.com/office/drawing/2014/main" id="{82998E56-6988-23A9-A591-13D5E7C7892A}"/>
                  </a:ext>
                </a:extLst>
              </p:cNvPr>
              <p:cNvSpPr/>
              <p:nvPr/>
            </p:nvSpPr>
            <p:spPr>
              <a:xfrm rot="16200000">
                <a:off x="9265864" y="3478643"/>
                <a:ext cx="1063767" cy="0"/>
              </a:xfrm>
              <a:prstGeom prst="line">
                <a:avLst/>
              </a:prstGeom>
              <a:ln w="133350" cap="flat">
                <a:solidFill>
                  <a:srgbClr val="355764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3" name="AutoShape 32">
                <a:extLst>
                  <a:ext uri="{FF2B5EF4-FFF2-40B4-BE49-F238E27FC236}">
                    <a16:creationId xmlns:a16="http://schemas.microsoft.com/office/drawing/2014/main" id="{9281712C-0201-9C0F-1DC6-9123C151921C}"/>
                  </a:ext>
                </a:extLst>
              </p:cNvPr>
              <p:cNvSpPr/>
              <p:nvPr/>
            </p:nvSpPr>
            <p:spPr>
              <a:xfrm rot="16200000">
                <a:off x="9265864" y="7057884"/>
                <a:ext cx="1063767" cy="0"/>
              </a:xfrm>
              <a:prstGeom prst="line">
                <a:avLst/>
              </a:prstGeom>
              <a:ln w="133350" cap="flat">
                <a:solidFill>
                  <a:srgbClr val="81CACF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5" name="AutoShape 33">
                <a:extLst>
                  <a:ext uri="{FF2B5EF4-FFF2-40B4-BE49-F238E27FC236}">
                    <a16:creationId xmlns:a16="http://schemas.microsoft.com/office/drawing/2014/main" id="{40264B2F-3019-B84B-446C-C06E0F559B17}"/>
                  </a:ext>
                </a:extLst>
              </p:cNvPr>
              <p:cNvSpPr/>
              <p:nvPr/>
            </p:nvSpPr>
            <p:spPr>
              <a:xfrm rot="16200000">
                <a:off x="9265864" y="5268783"/>
                <a:ext cx="1063767" cy="0"/>
              </a:xfrm>
              <a:prstGeom prst="line">
                <a:avLst/>
              </a:prstGeom>
              <a:ln w="133350" cap="flat">
                <a:solidFill>
                  <a:srgbClr val="5A8F7B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6" name="AutoShape 34">
                <a:extLst>
                  <a:ext uri="{FF2B5EF4-FFF2-40B4-BE49-F238E27FC236}">
                    <a16:creationId xmlns:a16="http://schemas.microsoft.com/office/drawing/2014/main" id="{7FD20AC0-18F8-7643-8399-3B1C32C8211E}"/>
                  </a:ext>
                </a:extLst>
              </p:cNvPr>
              <p:cNvSpPr/>
              <p:nvPr/>
            </p:nvSpPr>
            <p:spPr>
              <a:xfrm rot="16200000">
                <a:off x="9265864" y="8848024"/>
                <a:ext cx="1063767" cy="0"/>
              </a:xfrm>
              <a:prstGeom prst="line">
                <a:avLst/>
              </a:prstGeom>
              <a:ln w="133350" cap="flat">
                <a:solidFill>
                  <a:srgbClr val="FFBD59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7" name="TextBox 45">
                <a:extLst>
                  <a:ext uri="{FF2B5EF4-FFF2-40B4-BE49-F238E27FC236}">
                    <a16:creationId xmlns:a16="http://schemas.microsoft.com/office/drawing/2014/main" id="{66C10A60-26EE-099E-415D-7A63FEE171B6}"/>
                  </a:ext>
                </a:extLst>
              </p:cNvPr>
              <p:cNvSpPr txBox="1"/>
              <p:nvPr/>
            </p:nvSpPr>
            <p:spPr>
              <a:xfrm>
                <a:off x="10317774" y="2946759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Anxiety &amp; depression risk</a:t>
                </a:r>
              </a:p>
            </p:txBody>
          </p:sp>
          <p:sp>
            <p:nvSpPr>
              <p:cNvPr id="8" name="TextBox 46">
                <a:extLst>
                  <a:ext uri="{FF2B5EF4-FFF2-40B4-BE49-F238E27FC236}">
                    <a16:creationId xmlns:a16="http://schemas.microsoft.com/office/drawing/2014/main" id="{A597B1F6-4D8D-ABEB-B6B1-4CBAD59CD135}"/>
                  </a:ext>
                </a:extLst>
              </p:cNvPr>
              <p:cNvSpPr txBox="1"/>
              <p:nvPr/>
            </p:nvSpPr>
            <p:spPr>
              <a:xfrm>
                <a:off x="10317774" y="3403244"/>
                <a:ext cx="5084371" cy="94875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Chronic poor sleep is a predictor of anxiety disorders and depressive episodes (Hershner &amp; Chervin, 2014).</a:t>
                </a:r>
              </a:p>
            </p:txBody>
          </p:sp>
          <p:sp>
            <p:nvSpPr>
              <p:cNvPr id="9" name="TextBox 47">
                <a:extLst>
                  <a:ext uri="{FF2B5EF4-FFF2-40B4-BE49-F238E27FC236}">
                    <a16:creationId xmlns:a16="http://schemas.microsoft.com/office/drawing/2014/main" id="{E490C885-A34B-6B57-C946-A53C6AB31722}"/>
                  </a:ext>
                </a:extLst>
              </p:cNvPr>
              <p:cNvSpPr txBox="1"/>
              <p:nvPr/>
            </p:nvSpPr>
            <p:spPr>
              <a:xfrm>
                <a:off x="10317774" y="6529920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Chronic illness risk</a:t>
                </a:r>
              </a:p>
            </p:txBody>
          </p:sp>
          <p:sp>
            <p:nvSpPr>
              <p:cNvPr id="10" name="TextBox 48">
                <a:extLst>
                  <a:ext uri="{FF2B5EF4-FFF2-40B4-BE49-F238E27FC236}">
                    <a16:creationId xmlns:a16="http://schemas.microsoft.com/office/drawing/2014/main" id="{FEB1BA9B-6159-071D-C9EB-ACE08810E6DA}"/>
                  </a:ext>
                </a:extLst>
              </p:cNvPr>
              <p:cNvSpPr txBox="1"/>
              <p:nvPr/>
            </p:nvSpPr>
            <p:spPr>
              <a:xfrm>
                <a:off x="10317774" y="7038750"/>
                <a:ext cx="5084371" cy="9487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Sleep deficiency is linked to cardiovascular disease and diabetes (Irish et al., 2015).</a:t>
                </a:r>
              </a:p>
            </p:txBody>
          </p:sp>
          <p:sp>
            <p:nvSpPr>
              <p:cNvPr id="11" name="TextBox 49">
                <a:extLst>
                  <a:ext uri="{FF2B5EF4-FFF2-40B4-BE49-F238E27FC236}">
                    <a16:creationId xmlns:a16="http://schemas.microsoft.com/office/drawing/2014/main" id="{B263695B-A9E9-3F6A-7FCE-F62D6D51BFE3}"/>
                  </a:ext>
                </a:extLst>
              </p:cNvPr>
              <p:cNvSpPr txBox="1"/>
              <p:nvPr/>
            </p:nvSpPr>
            <p:spPr>
              <a:xfrm>
                <a:off x="10317774" y="4736899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Weakened immunity</a:t>
                </a:r>
              </a:p>
            </p:txBody>
          </p:sp>
          <p:sp>
            <p:nvSpPr>
              <p:cNvPr id="12" name="TextBox 50">
                <a:extLst>
                  <a:ext uri="{FF2B5EF4-FFF2-40B4-BE49-F238E27FC236}">
                    <a16:creationId xmlns:a16="http://schemas.microsoft.com/office/drawing/2014/main" id="{BB5FD989-ADE1-FA94-7F2D-58DEFA98045C}"/>
                  </a:ext>
                </a:extLst>
              </p:cNvPr>
              <p:cNvSpPr txBox="1"/>
              <p:nvPr/>
            </p:nvSpPr>
            <p:spPr>
              <a:xfrm>
                <a:off x="10317774" y="5249649"/>
                <a:ext cx="5084371" cy="9487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Long-term sleep disruption weakens immune responses, making illness more likely.</a:t>
                </a:r>
              </a:p>
            </p:txBody>
          </p:sp>
          <p:sp>
            <p:nvSpPr>
              <p:cNvPr id="13" name="TextBox 51">
                <a:extLst>
                  <a:ext uri="{FF2B5EF4-FFF2-40B4-BE49-F238E27FC236}">
                    <a16:creationId xmlns:a16="http://schemas.microsoft.com/office/drawing/2014/main" id="{1CAABCC8-5006-C9AA-7523-99A48B9C2D44}"/>
                  </a:ext>
                </a:extLst>
              </p:cNvPr>
              <p:cNvSpPr txBox="1"/>
              <p:nvPr/>
            </p:nvSpPr>
            <p:spPr>
              <a:xfrm>
                <a:off x="10317774" y="8316139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Academic &amp; career decline</a:t>
                </a:r>
              </a:p>
            </p:txBody>
          </p:sp>
          <p:sp>
            <p:nvSpPr>
              <p:cNvPr id="14" name="TextBox 52">
                <a:extLst>
                  <a:ext uri="{FF2B5EF4-FFF2-40B4-BE49-F238E27FC236}">
                    <a16:creationId xmlns:a16="http://schemas.microsoft.com/office/drawing/2014/main" id="{B114D124-19C5-6109-F0FF-2A5BADAEE872}"/>
                  </a:ext>
                </a:extLst>
              </p:cNvPr>
              <p:cNvSpPr txBox="1"/>
              <p:nvPr/>
            </p:nvSpPr>
            <p:spPr>
              <a:xfrm>
                <a:off x="10317774" y="8828889"/>
                <a:ext cx="5084371" cy="126500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Ongoing poor sleep can result in academic failure, reduced employability, and impaired career development.</a:t>
                </a:r>
              </a:p>
            </p:txBody>
          </p:sp>
        </p:grp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CB69BCD-FDA6-65CE-EF3F-1124BAE843A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1086" y="1269566"/>
              <a:ext cx="4402337" cy="44023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73574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3A094-BB76-E364-E9F5-2416C5A3A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A75711-91EE-F2E7-B8D9-D8B0FDC12EFE}"/>
              </a:ext>
            </a:extLst>
          </p:cNvPr>
          <p:cNvSpPr txBox="1"/>
          <p:nvPr/>
        </p:nvSpPr>
        <p:spPr>
          <a:xfrm>
            <a:off x="4062718" y="429753"/>
            <a:ext cx="4066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AIMS (SMART)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BA986F8-F285-74E6-F305-71D9A8679F62}"/>
              </a:ext>
            </a:extLst>
          </p:cNvPr>
          <p:cNvGrpSpPr/>
          <p:nvPr/>
        </p:nvGrpSpPr>
        <p:grpSpPr>
          <a:xfrm>
            <a:off x="1070889" y="1866899"/>
            <a:ext cx="10050220" cy="4067175"/>
            <a:chOff x="1028700" y="4314246"/>
            <a:chExt cx="12217038" cy="4944054"/>
          </a:xfrm>
        </p:grpSpPr>
        <p:sp>
          <p:nvSpPr>
            <p:cNvPr id="19" name="Freeform 3">
              <a:extLst>
                <a:ext uri="{FF2B5EF4-FFF2-40B4-BE49-F238E27FC236}">
                  <a16:creationId xmlns:a16="http://schemas.microsoft.com/office/drawing/2014/main" id="{9098E6F6-5D66-5AD6-BB99-8E9DC0E09D67}"/>
                </a:ext>
              </a:extLst>
            </p:cNvPr>
            <p:cNvSpPr/>
            <p:nvPr/>
          </p:nvSpPr>
          <p:spPr>
            <a:xfrm flipH="1">
              <a:off x="1609064" y="7505736"/>
              <a:ext cx="3260583" cy="1752564"/>
            </a:xfrm>
            <a:custGeom>
              <a:avLst/>
              <a:gdLst/>
              <a:ahLst/>
              <a:cxnLst/>
              <a:rect l="l" t="t" r="r" b="b"/>
              <a:pathLst>
                <a:path w="3260583" h="1752564">
                  <a:moveTo>
                    <a:pt x="3260583" y="0"/>
                  </a:moveTo>
                  <a:lnTo>
                    <a:pt x="0" y="0"/>
                  </a:lnTo>
                  <a:lnTo>
                    <a:pt x="0" y="1752564"/>
                  </a:lnTo>
                  <a:lnTo>
                    <a:pt x="3260583" y="1752564"/>
                  </a:lnTo>
                  <a:lnTo>
                    <a:pt x="3260583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0" name="Freeform 4">
              <a:extLst>
                <a:ext uri="{FF2B5EF4-FFF2-40B4-BE49-F238E27FC236}">
                  <a16:creationId xmlns:a16="http://schemas.microsoft.com/office/drawing/2014/main" id="{0A4189F6-1F69-2D0D-C0D0-342B61EDB995}"/>
                </a:ext>
              </a:extLst>
            </p:cNvPr>
            <p:cNvSpPr/>
            <p:nvPr/>
          </p:nvSpPr>
          <p:spPr>
            <a:xfrm flipH="1">
              <a:off x="5797109" y="7505736"/>
              <a:ext cx="3260583" cy="1752564"/>
            </a:xfrm>
            <a:custGeom>
              <a:avLst/>
              <a:gdLst/>
              <a:ahLst/>
              <a:cxnLst/>
              <a:rect l="l" t="t" r="r" b="b"/>
              <a:pathLst>
                <a:path w="3260583" h="1752564">
                  <a:moveTo>
                    <a:pt x="3260584" y="0"/>
                  </a:moveTo>
                  <a:lnTo>
                    <a:pt x="0" y="0"/>
                  </a:lnTo>
                  <a:lnTo>
                    <a:pt x="0" y="1752564"/>
                  </a:lnTo>
                  <a:lnTo>
                    <a:pt x="3260584" y="1752564"/>
                  </a:lnTo>
                  <a:lnTo>
                    <a:pt x="3260584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1" name="Group 5">
              <a:extLst>
                <a:ext uri="{FF2B5EF4-FFF2-40B4-BE49-F238E27FC236}">
                  <a16:creationId xmlns:a16="http://schemas.microsoft.com/office/drawing/2014/main" id="{A18527E7-3324-350F-CAB6-3CCD3F35C5E6}"/>
                </a:ext>
              </a:extLst>
            </p:cNvPr>
            <p:cNvGrpSpPr/>
            <p:nvPr/>
          </p:nvGrpSpPr>
          <p:grpSpPr>
            <a:xfrm>
              <a:off x="1609064" y="4314246"/>
              <a:ext cx="3086100" cy="4314953"/>
              <a:chOff x="0" y="0"/>
              <a:chExt cx="812800" cy="1136448"/>
            </a:xfrm>
          </p:grpSpPr>
          <p:sp>
            <p:nvSpPr>
              <p:cNvPr id="50" name="Freeform 6">
                <a:extLst>
                  <a:ext uri="{FF2B5EF4-FFF2-40B4-BE49-F238E27FC236}">
                    <a16:creationId xmlns:a16="http://schemas.microsoft.com/office/drawing/2014/main" id="{13B0BA67-2ED2-6D2C-6FB7-22128DF7DD1C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13644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136448">
                    <a:moveTo>
                      <a:pt x="37630" y="0"/>
                    </a:moveTo>
                    <a:lnTo>
                      <a:pt x="775170" y="0"/>
                    </a:lnTo>
                    <a:cubicBezTo>
                      <a:pt x="785150" y="0"/>
                      <a:pt x="794722" y="3965"/>
                      <a:pt x="801779" y="11021"/>
                    </a:cubicBezTo>
                    <a:cubicBezTo>
                      <a:pt x="808835" y="18078"/>
                      <a:pt x="812800" y="27650"/>
                      <a:pt x="812800" y="37630"/>
                    </a:cubicBezTo>
                    <a:lnTo>
                      <a:pt x="812800" y="1098819"/>
                    </a:lnTo>
                    <a:cubicBezTo>
                      <a:pt x="812800" y="1108799"/>
                      <a:pt x="808835" y="1118370"/>
                      <a:pt x="801779" y="1125427"/>
                    </a:cubicBezTo>
                    <a:cubicBezTo>
                      <a:pt x="794722" y="1132484"/>
                      <a:pt x="785150" y="1136448"/>
                      <a:pt x="775170" y="1136448"/>
                    </a:cubicBezTo>
                    <a:lnTo>
                      <a:pt x="37630" y="1136448"/>
                    </a:lnTo>
                    <a:cubicBezTo>
                      <a:pt x="27650" y="1136448"/>
                      <a:pt x="18078" y="1132484"/>
                      <a:pt x="11021" y="1125427"/>
                    </a:cubicBezTo>
                    <a:cubicBezTo>
                      <a:pt x="3965" y="1118370"/>
                      <a:pt x="0" y="1108799"/>
                      <a:pt x="0" y="1098819"/>
                    </a:cubicBezTo>
                    <a:lnTo>
                      <a:pt x="0" y="37630"/>
                    </a:lnTo>
                    <a:cubicBezTo>
                      <a:pt x="0" y="27650"/>
                      <a:pt x="3965" y="18078"/>
                      <a:pt x="11021" y="11021"/>
                    </a:cubicBezTo>
                    <a:cubicBezTo>
                      <a:pt x="18078" y="3965"/>
                      <a:pt x="27650" y="0"/>
                      <a:pt x="37630" y="0"/>
                    </a:cubicBezTo>
                    <a:close/>
                  </a:path>
                </a:pathLst>
              </a:custGeom>
              <a:solidFill>
                <a:srgbClr val="81CACF"/>
              </a:solidFill>
            </p:spPr>
          </p:sp>
          <p:sp>
            <p:nvSpPr>
              <p:cNvPr id="51" name="TextBox 7">
                <a:extLst>
                  <a:ext uri="{FF2B5EF4-FFF2-40B4-BE49-F238E27FC236}">
                    <a16:creationId xmlns:a16="http://schemas.microsoft.com/office/drawing/2014/main" id="{39985EF6-B6A8-D2D3-090F-8EAC286E34D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11840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22" name="Group 8">
              <a:extLst>
                <a:ext uri="{FF2B5EF4-FFF2-40B4-BE49-F238E27FC236}">
                  <a16:creationId xmlns:a16="http://schemas.microsoft.com/office/drawing/2014/main" id="{6148D599-686D-E3C4-ADEF-EC97EBCA122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028700" y="4546987"/>
              <a:ext cx="1160727" cy="1160727"/>
              <a:chOff x="0" y="0"/>
              <a:chExt cx="495300" cy="495300"/>
            </a:xfrm>
          </p:grpSpPr>
          <p:sp>
            <p:nvSpPr>
              <p:cNvPr id="48" name="Freeform 9">
                <a:extLst>
                  <a:ext uri="{FF2B5EF4-FFF2-40B4-BE49-F238E27FC236}">
                    <a16:creationId xmlns:a16="http://schemas.microsoft.com/office/drawing/2014/main" id="{7FF9EA9A-16FA-7DA0-7A09-1C47A2C5D07C}"/>
                  </a:ext>
                </a:extLst>
              </p:cNvPr>
              <p:cNvSpPr/>
              <p:nvPr/>
            </p:nvSpPr>
            <p:spPr>
              <a:xfrm>
                <a:off x="0" y="0"/>
                <a:ext cx="495300" cy="495300"/>
              </a:xfrm>
              <a:custGeom>
                <a:avLst/>
                <a:gdLst/>
                <a:ahLst/>
                <a:cxnLst/>
                <a:rect l="l" t="t" r="r" b="b"/>
                <a:pathLst>
                  <a:path w="495300" h="495300">
                    <a:moveTo>
                      <a:pt x="247650" y="0"/>
                    </a:moveTo>
                    <a:cubicBezTo>
                      <a:pt x="110490" y="0"/>
                      <a:pt x="0" y="110490"/>
                      <a:pt x="0" y="247650"/>
                    </a:cubicBezTo>
                    <a:cubicBezTo>
                      <a:pt x="0" y="384810"/>
                      <a:pt x="110490" y="495300"/>
                      <a:pt x="247650" y="495300"/>
                    </a:cubicBezTo>
                    <a:cubicBezTo>
                      <a:pt x="383540" y="495300"/>
                      <a:pt x="495300" y="384810"/>
                      <a:pt x="495300" y="247650"/>
                    </a:cubicBezTo>
                    <a:cubicBezTo>
                      <a:pt x="495300" y="110490"/>
                      <a:pt x="383540" y="0"/>
                      <a:pt x="247650" y="0"/>
                    </a:cubicBezTo>
                    <a:close/>
                    <a:moveTo>
                      <a:pt x="247650" y="457200"/>
                    </a:moveTo>
                    <a:cubicBezTo>
                      <a:pt x="132080" y="457200"/>
                      <a:pt x="38100" y="363220"/>
                      <a:pt x="38100" y="247650"/>
                    </a:cubicBezTo>
                    <a:cubicBezTo>
                      <a:pt x="38100" y="132080"/>
                      <a:pt x="132080" y="38100"/>
                      <a:pt x="247650" y="38100"/>
                    </a:cubicBezTo>
                    <a:cubicBezTo>
                      <a:pt x="363220" y="38100"/>
                      <a:pt x="457200" y="132080"/>
                      <a:pt x="457200" y="247650"/>
                    </a:cubicBezTo>
                    <a:cubicBezTo>
                      <a:pt x="457200" y="363220"/>
                      <a:pt x="363220" y="457200"/>
                      <a:pt x="247650" y="4572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9" name="Freeform 10">
                <a:extLst>
                  <a:ext uri="{FF2B5EF4-FFF2-40B4-BE49-F238E27FC236}">
                    <a16:creationId xmlns:a16="http://schemas.microsoft.com/office/drawing/2014/main" id="{61C90563-76FA-64AC-833B-C592E58BB793}"/>
                  </a:ext>
                </a:extLst>
              </p:cNvPr>
              <p:cNvSpPr/>
              <p:nvPr/>
            </p:nvSpPr>
            <p:spPr>
              <a:xfrm>
                <a:off x="38100" y="38100"/>
                <a:ext cx="419100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419100" h="419100">
                    <a:moveTo>
                      <a:pt x="209550" y="0"/>
                    </a:moveTo>
                    <a:cubicBezTo>
                      <a:pt x="93980" y="0"/>
                      <a:pt x="0" y="93980"/>
                      <a:pt x="0" y="209550"/>
                    </a:cubicBezTo>
                    <a:cubicBezTo>
                      <a:pt x="0" y="325120"/>
                      <a:pt x="93980" y="419100"/>
                      <a:pt x="209550" y="419100"/>
                    </a:cubicBezTo>
                    <a:cubicBezTo>
                      <a:pt x="325120" y="419100"/>
                      <a:pt x="419100" y="325120"/>
                      <a:pt x="419100" y="209550"/>
                    </a:cubicBezTo>
                    <a:cubicBezTo>
                      <a:pt x="419100" y="93980"/>
                      <a:pt x="325120" y="0"/>
                      <a:pt x="209550" y="0"/>
                    </a:cubicBezTo>
                    <a:close/>
                  </a:path>
                </a:pathLst>
              </a:custGeom>
              <a:solidFill>
                <a:srgbClr val="81CACF"/>
              </a:solidFill>
            </p:spPr>
          </p:sp>
        </p:grpSp>
        <p:grpSp>
          <p:nvGrpSpPr>
            <p:cNvPr id="23" name="Group 11">
              <a:extLst>
                <a:ext uri="{FF2B5EF4-FFF2-40B4-BE49-F238E27FC236}">
                  <a16:creationId xmlns:a16="http://schemas.microsoft.com/office/drawing/2014/main" id="{8468773A-B952-E2E5-B2F2-73AE913CADCB}"/>
                </a:ext>
              </a:extLst>
            </p:cNvPr>
            <p:cNvGrpSpPr/>
            <p:nvPr/>
          </p:nvGrpSpPr>
          <p:grpSpPr>
            <a:xfrm>
              <a:off x="5797109" y="4314246"/>
              <a:ext cx="3086100" cy="4314953"/>
              <a:chOff x="0" y="0"/>
              <a:chExt cx="812800" cy="1136448"/>
            </a:xfrm>
          </p:grpSpPr>
          <p:sp>
            <p:nvSpPr>
              <p:cNvPr id="46" name="Freeform 12">
                <a:extLst>
                  <a:ext uri="{FF2B5EF4-FFF2-40B4-BE49-F238E27FC236}">
                    <a16:creationId xmlns:a16="http://schemas.microsoft.com/office/drawing/2014/main" id="{5DFBB6CF-23DF-32A6-91A7-8422193AFB2F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13644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136448">
                    <a:moveTo>
                      <a:pt x="37630" y="0"/>
                    </a:moveTo>
                    <a:lnTo>
                      <a:pt x="775170" y="0"/>
                    </a:lnTo>
                    <a:cubicBezTo>
                      <a:pt x="785150" y="0"/>
                      <a:pt x="794722" y="3965"/>
                      <a:pt x="801779" y="11021"/>
                    </a:cubicBezTo>
                    <a:cubicBezTo>
                      <a:pt x="808835" y="18078"/>
                      <a:pt x="812800" y="27650"/>
                      <a:pt x="812800" y="37630"/>
                    </a:cubicBezTo>
                    <a:lnTo>
                      <a:pt x="812800" y="1098819"/>
                    </a:lnTo>
                    <a:cubicBezTo>
                      <a:pt x="812800" y="1108799"/>
                      <a:pt x="808835" y="1118370"/>
                      <a:pt x="801779" y="1125427"/>
                    </a:cubicBezTo>
                    <a:cubicBezTo>
                      <a:pt x="794722" y="1132484"/>
                      <a:pt x="785150" y="1136448"/>
                      <a:pt x="775170" y="1136448"/>
                    </a:cubicBezTo>
                    <a:lnTo>
                      <a:pt x="37630" y="1136448"/>
                    </a:lnTo>
                    <a:cubicBezTo>
                      <a:pt x="27650" y="1136448"/>
                      <a:pt x="18078" y="1132484"/>
                      <a:pt x="11021" y="1125427"/>
                    </a:cubicBezTo>
                    <a:cubicBezTo>
                      <a:pt x="3965" y="1118370"/>
                      <a:pt x="0" y="1108799"/>
                      <a:pt x="0" y="1098819"/>
                    </a:cubicBezTo>
                    <a:lnTo>
                      <a:pt x="0" y="37630"/>
                    </a:lnTo>
                    <a:cubicBezTo>
                      <a:pt x="0" y="27650"/>
                      <a:pt x="3965" y="18078"/>
                      <a:pt x="11021" y="11021"/>
                    </a:cubicBezTo>
                    <a:cubicBezTo>
                      <a:pt x="18078" y="3965"/>
                      <a:pt x="27650" y="0"/>
                      <a:pt x="37630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  <p:sp>
            <p:nvSpPr>
              <p:cNvPr id="47" name="TextBox 13">
                <a:extLst>
                  <a:ext uri="{FF2B5EF4-FFF2-40B4-BE49-F238E27FC236}">
                    <a16:creationId xmlns:a16="http://schemas.microsoft.com/office/drawing/2014/main" id="{E42A45F9-DD51-24CB-1AEA-D21286DD3AA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11840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24" name="Group 14">
              <a:extLst>
                <a:ext uri="{FF2B5EF4-FFF2-40B4-BE49-F238E27FC236}">
                  <a16:creationId xmlns:a16="http://schemas.microsoft.com/office/drawing/2014/main" id="{113745AD-7903-9BCB-E862-93CE4C0BBBA5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216745" y="4546987"/>
              <a:ext cx="1160727" cy="1160727"/>
              <a:chOff x="0" y="0"/>
              <a:chExt cx="495300" cy="495300"/>
            </a:xfrm>
          </p:grpSpPr>
          <p:sp>
            <p:nvSpPr>
              <p:cNvPr id="44" name="Freeform 15">
                <a:extLst>
                  <a:ext uri="{FF2B5EF4-FFF2-40B4-BE49-F238E27FC236}">
                    <a16:creationId xmlns:a16="http://schemas.microsoft.com/office/drawing/2014/main" id="{3CED16EC-A525-3204-D731-C5BD9D8723F9}"/>
                  </a:ext>
                </a:extLst>
              </p:cNvPr>
              <p:cNvSpPr/>
              <p:nvPr/>
            </p:nvSpPr>
            <p:spPr>
              <a:xfrm>
                <a:off x="0" y="0"/>
                <a:ext cx="495300" cy="495300"/>
              </a:xfrm>
              <a:custGeom>
                <a:avLst/>
                <a:gdLst/>
                <a:ahLst/>
                <a:cxnLst/>
                <a:rect l="l" t="t" r="r" b="b"/>
                <a:pathLst>
                  <a:path w="495300" h="495300">
                    <a:moveTo>
                      <a:pt x="247650" y="0"/>
                    </a:moveTo>
                    <a:cubicBezTo>
                      <a:pt x="110490" y="0"/>
                      <a:pt x="0" y="110490"/>
                      <a:pt x="0" y="247650"/>
                    </a:cubicBezTo>
                    <a:cubicBezTo>
                      <a:pt x="0" y="384810"/>
                      <a:pt x="110490" y="495300"/>
                      <a:pt x="247650" y="495300"/>
                    </a:cubicBezTo>
                    <a:cubicBezTo>
                      <a:pt x="383540" y="495300"/>
                      <a:pt x="495300" y="384810"/>
                      <a:pt x="495300" y="247650"/>
                    </a:cubicBezTo>
                    <a:cubicBezTo>
                      <a:pt x="495300" y="110490"/>
                      <a:pt x="383540" y="0"/>
                      <a:pt x="247650" y="0"/>
                    </a:cubicBezTo>
                    <a:close/>
                    <a:moveTo>
                      <a:pt x="247650" y="457200"/>
                    </a:moveTo>
                    <a:cubicBezTo>
                      <a:pt x="132080" y="457200"/>
                      <a:pt x="38100" y="363220"/>
                      <a:pt x="38100" y="247650"/>
                    </a:cubicBezTo>
                    <a:cubicBezTo>
                      <a:pt x="38100" y="132080"/>
                      <a:pt x="132080" y="38100"/>
                      <a:pt x="247650" y="38100"/>
                    </a:cubicBezTo>
                    <a:cubicBezTo>
                      <a:pt x="363220" y="38100"/>
                      <a:pt x="457200" y="132080"/>
                      <a:pt x="457200" y="247650"/>
                    </a:cubicBezTo>
                    <a:cubicBezTo>
                      <a:pt x="457200" y="363220"/>
                      <a:pt x="363220" y="457200"/>
                      <a:pt x="247650" y="4572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5" name="Freeform 16">
                <a:extLst>
                  <a:ext uri="{FF2B5EF4-FFF2-40B4-BE49-F238E27FC236}">
                    <a16:creationId xmlns:a16="http://schemas.microsoft.com/office/drawing/2014/main" id="{4540EB2D-D7FF-B581-6409-9239339DE5AF}"/>
                  </a:ext>
                </a:extLst>
              </p:cNvPr>
              <p:cNvSpPr/>
              <p:nvPr/>
            </p:nvSpPr>
            <p:spPr>
              <a:xfrm>
                <a:off x="38100" y="38100"/>
                <a:ext cx="419100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419100" h="419100">
                    <a:moveTo>
                      <a:pt x="209550" y="0"/>
                    </a:moveTo>
                    <a:cubicBezTo>
                      <a:pt x="93980" y="0"/>
                      <a:pt x="0" y="93980"/>
                      <a:pt x="0" y="209550"/>
                    </a:cubicBezTo>
                    <a:cubicBezTo>
                      <a:pt x="0" y="325120"/>
                      <a:pt x="93980" y="419100"/>
                      <a:pt x="209550" y="419100"/>
                    </a:cubicBezTo>
                    <a:cubicBezTo>
                      <a:pt x="325120" y="419100"/>
                      <a:pt x="419100" y="325120"/>
                      <a:pt x="419100" y="209550"/>
                    </a:cubicBezTo>
                    <a:cubicBezTo>
                      <a:pt x="419100" y="93980"/>
                      <a:pt x="325120" y="0"/>
                      <a:pt x="209550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</p:grp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BC19C44E-E1AC-22AA-54F7-6CDF2E06C7CE}"/>
                </a:ext>
              </a:extLst>
            </p:cNvPr>
            <p:cNvSpPr/>
            <p:nvPr/>
          </p:nvSpPr>
          <p:spPr>
            <a:xfrm flipH="1">
              <a:off x="9985155" y="7505736"/>
              <a:ext cx="3260583" cy="1752564"/>
            </a:xfrm>
            <a:custGeom>
              <a:avLst/>
              <a:gdLst/>
              <a:ahLst/>
              <a:cxnLst/>
              <a:rect l="l" t="t" r="r" b="b"/>
              <a:pathLst>
                <a:path w="3260583" h="1752564">
                  <a:moveTo>
                    <a:pt x="3260583" y="0"/>
                  </a:moveTo>
                  <a:lnTo>
                    <a:pt x="0" y="0"/>
                  </a:lnTo>
                  <a:lnTo>
                    <a:pt x="0" y="1752564"/>
                  </a:lnTo>
                  <a:lnTo>
                    <a:pt x="3260583" y="1752564"/>
                  </a:lnTo>
                  <a:lnTo>
                    <a:pt x="3260583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6" name="Group 19">
              <a:extLst>
                <a:ext uri="{FF2B5EF4-FFF2-40B4-BE49-F238E27FC236}">
                  <a16:creationId xmlns:a16="http://schemas.microsoft.com/office/drawing/2014/main" id="{DA5114E6-3E6D-C42A-4609-0FA5E01ACCBB}"/>
                </a:ext>
              </a:extLst>
            </p:cNvPr>
            <p:cNvGrpSpPr/>
            <p:nvPr/>
          </p:nvGrpSpPr>
          <p:grpSpPr>
            <a:xfrm>
              <a:off x="9985155" y="4314246"/>
              <a:ext cx="3086100" cy="4314953"/>
              <a:chOff x="0" y="0"/>
              <a:chExt cx="812800" cy="1136448"/>
            </a:xfrm>
          </p:grpSpPr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7F4211A4-7C29-A239-EAE0-F287680B589C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13644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136448">
                    <a:moveTo>
                      <a:pt x="37630" y="0"/>
                    </a:moveTo>
                    <a:lnTo>
                      <a:pt x="775170" y="0"/>
                    </a:lnTo>
                    <a:cubicBezTo>
                      <a:pt x="785150" y="0"/>
                      <a:pt x="794722" y="3965"/>
                      <a:pt x="801779" y="11021"/>
                    </a:cubicBezTo>
                    <a:cubicBezTo>
                      <a:pt x="808835" y="18078"/>
                      <a:pt x="812800" y="27650"/>
                      <a:pt x="812800" y="37630"/>
                    </a:cubicBezTo>
                    <a:lnTo>
                      <a:pt x="812800" y="1098819"/>
                    </a:lnTo>
                    <a:cubicBezTo>
                      <a:pt x="812800" y="1108799"/>
                      <a:pt x="808835" y="1118370"/>
                      <a:pt x="801779" y="1125427"/>
                    </a:cubicBezTo>
                    <a:cubicBezTo>
                      <a:pt x="794722" y="1132484"/>
                      <a:pt x="785150" y="1136448"/>
                      <a:pt x="775170" y="1136448"/>
                    </a:cubicBezTo>
                    <a:lnTo>
                      <a:pt x="37630" y="1136448"/>
                    </a:lnTo>
                    <a:cubicBezTo>
                      <a:pt x="27650" y="1136448"/>
                      <a:pt x="18078" y="1132484"/>
                      <a:pt x="11021" y="1125427"/>
                    </a:cubicBezTo>
                    <a:cubicBezTo>
                      <a:pt x="3965" y="1118370"/>
                      <a:pt x="0" y="1108799"/>
                      <a:pt x="0" y="1098819"/>
                    </a:cubicBezTo>
                    <a:lnTo>
                      <a:pt x="0" y="37630"/>
                    </a:lnTo>
                    <a:cubicBezTo>
                      <a:pt x="0" y="27650"/>
                      <a:pt x="3965" y="18078"/>
                      <a:pt x="11021" y="11021"/>
                    </a:cubicBezTo>
                    <a:cubicBezTo>
                      <a:pt x="18078" y="3965"/>
                      <a:pt x="27650" y="0"/>
                      <a:pt x="37630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43" name="TextBox 21">
                <a:extLst>
                  <a:ext uri="{FF2B5EF4-FFF2-40B4-BE49-F238E27FC236}">
                    <a16:creationId xmlns:a16="http://schemas.microsoft.com/office/drawing/2014/main" id="{2EE83402-644C-1C99-E119-1F5E84587FB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11840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27" name="Group 22">
              <a:extLst>
                <a:ext uri="{FF2B5EF4-FFF2-40B4-BE49-F238E27FC236}">
                  <a16:creationId xmlns:a16="http://schemas.microsoft.com/office/drawing/2014/main" id="{25D5C372-4A1C-683D-E714-4204E1356CDC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9404791" y="4546987"/>
              <a:ext cx="1160727" cy="1160727"/>
              <a:chOff x="0" y="0"/>
              <a:chExt cx="495300" cy="495300"/>
            </a:xfrm>
          </p:grpSpPr>
          <p:sp>
            <p:nvSpPr>
              <p:cNvPr id="40" name="Freeform 23">
                <a:extLst>
                  <a:ext uri="{FF2B5EF4-FFF2-40B4-BE49-F238E27FC236}">
                    <a16:creationId xmlns:a16="http://schemas.microsoft.com/office/drawing/2014/main" id="{DC02D7CA-72EF-C6B7-C514-D698758C1A59}"/>
                  </a:ext>
                </a:extLst>
              </p:cNvPr>
              <p:cNvSpPr/>
              <p:nvPr/>
            </p:nvSpPr>
            <p:spPr>
              <a:xfrm>
                <a:off x="0" y="0"/>
                <a:ext cx="495300" cy="495300"/>
              </a:xfrm>
              <a:custGeom>
                <a:avLst/>
                <a:gdLst/>
                <a:ahLst/>
                <a:cxnLst/>
                <a:rect l="l" t="t" r="r" b="b"/>
                <a:pathLst>
                  <a:path w="495300" h="495300">
                    <a:moveTo>
                      <a:pt x="247650" y="0"/>
                    </a:moveTo>
                    <a:cubicBezTo>
                      <a:pt x="110490" y="0"/>
                      <a:pt x="0" y="110490"/>
                      <a:pt x="0" y="247650"/>
                    </a:cubicBezTo>
                    <a:cubicBezTo>
                      <a:pt x="0" y="384810"/>
                      <a:pt x="110490" y="495300"/>
                      <a:pt x="247650" y="495300"/>
                    </a:cubicBezTo>
                    <a:cubicBezTo>
                      <a:pt x="383540" y="495300"/>
                      <a:pt x="495300" y="384810"/>
                      <a:pt x="495300" y="247650"/>
                    </a:cubicBezTo>
                    <a:cubicBezTo>
                      <a:pt x="495300" y="110490"/>
                      <a:pt x="383540" y="0"/>
                      <a:pt x="247650" y="0"/>
                    </a:cubicBezTo>
                    <a:close/>
                    <a:moveTo>
                      <a:pt x="247650" y="457200"/>
                    </a:moveTo>
                    <a:cubicBezTo>
                      <a:pt x="132080" y="457200"/>
                      <a:pt x="38100" y="363220"/>
                      <a:pt x="38100" y="247650"/>
                    </a:cubicBezTo>
                    <a:cubicBezTo>
                      <a:pt x="38100" y="132080"/>
                      <a:pt x="132080" y="38100"/>
                      <a:pt x="247650" y="38100"/>
                    </a:cubicBezTo>
                    <a:cubicBezTo>
                      <a:pt x="363220" y="38100"/>
                      <a:pt x="457200" y="132080"/>
                      <a:pt x="457200" y="247650"/>
                    </a:cubicBezTo>
                    <a:cubicBezTo>
                      <a:pt x="457200" y="363220"/>
                      <a:pt x="363220" y="457200"/>
                      <a:pt x="247650" y="4572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1" name="Freeform 24">
                <a:extLst>
                  <a:ext uri="{FF2B5EF4-FFF2-40B4-BE49-F238E27FC236}">
                    <a16:creationId xmlns:a16="http://schemas.microsoft.com/office/drawing/2014/main" id="{793219BD-F313-5600-0C51-C7330F535D21}"/>
                  </a:ext>
                </a:extLst>
              </p:cNvPr>
              <p:cNvSpPr/>
              <p:nvPr/>
            </p:nvSpPr>
            <p:spPr>
              <a:xfrm>
                <a:off x="38100" y="38100"/>
                <a:ext cx="419100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419100" h="419100">
                    <a:moveTo>
                      <a:pt x="209550" y="0"/>
                    </a:moveTo>
                    <a:cubicBezTo>
                      <a:pt x="93980" y="0"/>
                      <a:pt x="0" y="93980"/>
                      <a:pt x="0" y="209550"/>
                    </a:cubicBezTo>
                    <a:cubicBezTo>
                      <a:pt x="0" y="325120"/>
                      <a:pt x="93980" y="419100"/>
                      <a:pt x="209550" y="419100"/>
                    </a:cubicBezTo>
                    <a:cubicBezTo>
                      <a:pt x="325120" y="419100"/>
                      <a:pt x="419100" y="325120"/>
                      <a:pt x="419100" y="209550"/>
                    </a:cubicBezTo>
                    <a:cubicBezTo>
                      <a:pt x="419100" y="93980"/>
                      <a:pt x="325120" y="0"/>
                      <a:pt x="209550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</p:grpSp>
        <p:sp>
          <p:nvSpPr>
            <p:cNvPr id="31" name="TextBox 39">
              <a:extLst>
                <a:ext uri="{FF2B5EF4-FFF2-40B4-BE49-F238E27FC236}">
                  <a16:creationId xmlns:a16="http://schemas.microsoft.com/office/drawing/2014/main" id="{44A93E1F-B368-5797-7695-F1351CF65E80}"/>
                </a:ext>
              </a:extLst>
            </p:cNvPr>
            <p:cNvSpPr txBox="1"/>
            <p:nvPr/>
          </p:nvSpPr>
          <p:spPr>
            <a:xfrm>
              <a:off x="1664015" y="5963653"/>
              <a:ext cx="3001549" cy="6734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ctr">
                <a:spcBef>
                  <a:spcPct val="0"/>
                </a:spcBef>
              </a:pPr>
              <a:r>
                <a:rPr lang="en-US" b="1" spc="64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Increase ≥7h/night sleepers by 20%</a:t>
              </a:r>
            </a:p>
          </p:txBody>
        </p:sp>
        <p:sp>
          <p:nvSpPr>
            <p:cNvPr id="32" name="TextBox 40">
              <a:extLst>
                <a:ext uri="{FF2B5EF4-FFF2-40B4-BE49-F238E27FC236}">
                  <a16:creationId xmlns:a16="http://schemas.microsoft.com/office/drawing/2014/main" id="{43F61965-5EC9-2756-E1DC-09E0BF834E37}"/>
                </a:ext>
              </a:extLst>
            </p:cNvPr>
            <p:cNvSpPr txBox="1"/>
            <p:nvPr/>
          </p:nvSpPr>
          <p:spPr>
            <a:xfrm>
              <a:off x="2069892" y="6797991"/>
              <a:ext cx="2164443" cy="130946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spcBef>
                  <a:spcPct val="0"/>
                </a:spcBef>
              </a:pPr>
              <a:r>
                <a:rPr lang="en-US" sz="1400" spc="83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Encouraging longer sleep duration directly improves student health and wellbeing.</a:t>
              </a:r>
            </a:p>
          </p:txBody>
        </p:sp>
        <p:sp>
          <p:nvSpPr>
            <p:cNvPr id="33" name="TextBox 41">
              <a:extLst>
                <a:ext uri="{FF2B5EF4-FFF2-40B4-BE49-F238E27FC236}">
                  <a16:creationId xmlns:a16="http://schemas.microsoft.com/office/drawing/2014/main" id="{B6EC4797-5D5A-F369-A2D0-674DA7313AA9}"/>
                </a:ext>
              </a:extLst>
            </p:cNvPr>
            <p:cNvSpPr txBox="1"/>
            <p:nvPr/>
          </p:nvSpPr>
          <p:spPr>
            <a:xfrm>
              <a:off x="1285172" y="4820328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01</a:t>
              </a:r>
            </a:p>
          </p:txBody>
        </p:sp>
        <p:sp>
          <p:nvSpPr>
            <p:cNvPr id="34" name="TextBox 42">
              <a:extLst>
                <a:ext uri="{FF2B5EF4-FFF2-40B4-BE49-F238E27FC236}">
                  <a16:creationId xmlns:a16="http://schemas.microsoft.com/office/drawing/2014/main" id="{030E6E01-2F3F-8E32-A9DF-FB13DE56C314}"/>
                </a:ext>
              </a:extLst>
            </p:cNvPr>
            <p:cNvSpPr txBox="1"/>
            <p:nvPr/>
          </p:nvSpPr>
          <p:spPr>
            <a:xfrm>
              <a:off x="5797109" y="5963653"/>
              <a:ext cx="3086100" cy="6734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ctr">
                <a:spcBef>
                  <a:spcPct val="0"/>
                </a:spcBef>
              </a:pPr>
              <a:r>
                <a:rPr lang="en-US" b="1" spc="64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Reduce screen use before bed by 30%</a:t>
              </a:r>
            </a:p>
          </p:txBody>
        </p:sp>
        <p:sp>
          <p:nvSpPr>
            <p:cNvPr id="35" name="TextBox 43">
              <a:extLst>
                <a:ext uri="{FF2B5EF4-FFF2-40B4-BE49-F238E27FC236}">
                  <a16:creationId xmlns:a16="http://schemas.microsoft.com/office/drawing/2014/main" id="{754AF8DD-72FE-6758-1C27-A7B62DB04EE9}"/>
                </a:ext>
              </a:extLst>
            </p:cNvPr>
            <p:cNvSpPr txBox="1"/>
            <p:nvPr/>
          </p:nvSpPr>
          <p:spPr>
            <a:xfrm>
              <a:off x="6257937" y="6797991"/>
              <a:ext cx="2164443" cy="15713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spcBef>
                  <a:spcPct val="0"/>
                </a:spcBef>
              </a:pPr>
              <a:r>
                <a:rPr lang="en-US" sz="1400" spc="83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Screens emit blue light that delays sleep; reducing usage improves sleep onset (NHS, 2024).</a:t>
              </a:r>
            </a:p>
          </p:txBody>
        </p:sp>
        <p:sp>
          <p:nvSpPr>
            <p:cNvPr id="36" name="TextBox 44">
              <a:extLst>
                <a:ext uri="{FF2B5EF4-FFF2-40B4-BE49-F238E27FC236}">
                  <a16:creationId xmlns:a16="http://schemas.microsoft.com/office/drawing/2014/main" id="{3A2FB06A-BBFC-A82E-9A7C-78DF03E48F77}"/>
                </a:ext>
              </a:extLst>
            </p:cNvPr>
            <p:cNvSpPr txBox="1"/>
            <p:nvPr/>
          </p:nvSpPr>
          <p:spPr>
            <a:xfrm>
              <a:off x="5473218" y="4820328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02</a:t>
              </a:r>
            </a:p>
          </p:txBody>
        </p:sp>
        <p:sp>
          <p:nvSpPr>
            <p:cNvPr id="37" name="TextBox 45">
              <a:extLst>
                <a:ext uri="{FF2B5EF4-FFF2-40B4-BE49-F238E27FC236}">
                  <a16:creationId xmlns:a16="http://schemas.microsoft.com/office/drawing/2014/main" id="{13B9D18D-691B-87A5-30BA-6009746589FD}"/>
                </a:ext>
              </a:extLst>
            </p:cNvPr>
            <p:cNvSpPr txBox="1"/>
            <p:nvPr/>
          </p:nvSpPr>
          <p:spPr>
            <a:xfrm>
              <a:off x="9985154" y="5963653"/>
              <a:ext cx="3086100" cy="6734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ctr">
                <a:spcBef>
                  <a:spcPct val="0"/>
                </a:spcBef>
              </a:pPr>
              <a:r>
                <a:rPr lang="en-US" b="1" spc="64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Improve sleep quality scores by 25%</a:t>
              </a:r>
            </a:p>
          </p:txBody>
        </p:sp>
        <p:sp>
          <p:nvSpPr>
            <p:cNvPr id="38" name="TextBox 46">
              <a:extLst>
                <a:ext uri="{FF2B5EF4-FFF2-40B4-BE49-F238E27FC236}">
                  <a16:creationId xmlns:a16="http://schemas.microsoft.com/office/drawing/2014/main" id="{B61D1914-40D0-5EC0-71C7-2F0CB69A9F27}"/>
                </a:ext>
              </a:extLst>
            </p:cNvPr>
            <p:cNvSpPr txBox="1"/>
            <p:nvPr/>
          </p:nvSpPr>
          <p:spPr>
            <a:xfrm>
              <a:off x="10445982" y="6797991"/>
              <a:ext cx="2164443" cy="15713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spcBef>
                  <a:spcPct val="0"/>
                </a:spcBef>
              </a:pPr>
              <a:r>
                <a:rPr lang="en-US" sz="1400" spc="83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Using validated measures like PSQI ensures that subjective improvements are tracked objectively.</a:t>
              </a:r>
            </a:p>
          </p:txBody>
        </p:sp>
        <p:sp>
          <p:nvSpPr>
            <p:cNvPr id="39" name="TextBox 47">
              <a:extLst>
                <a:ext uri="{FF2B5EF4-FFF2-40B4-BE49-F238E27FC236}">
                  <a16:creationId xmlns:a16="http://schemas.microsoft.com/office/drawing/2014/main" id="{8D47AFBF-DFA2-4048-7FA3-577D0ACAE3DA}"/>
                </a:ext>
              </a:extLst>
            </p:cNvPr>
            <p:cNvSpPr txBox="1"/>
            <p:nvPr/>
          </p:nvSpPr>
          <p:spPr>
            <a:xfrm>
              <a:off x="9661263" y="4820328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03</a:t>
              </a:r>
            </a:p>
          </p:txBody>
        </p:sp>
      </p:grpSp>
      <p:pic>
        <p:nvPicPr>
          <p:cNvPr id="52" name="Picture 51">
            <a:extLst>
              <a:ext uri="{FF2B5EF4-FFF2-40B4-BE49-F238E27FC236}">
                <a16:creationId xmlns:a16="http://schemas.microsoft.com/office/drawing/2014/main" id="{53BF1933-8743-5D71-D912-1FF8EFBA58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856" y="1960190"/>
            <a:ext cx="1097994" cy="1097994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AB8703FB-608A-72ED-2427-248665FF63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6625" y="2031720"/>
            <a:ext cx="954861" cy="954861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2FFA7565-27DB-D0E9-A289-5128623C0ED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6782" y="2012024"/>
            <a:ext cx="1046160" cy="104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820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D093D3-4D72-6D48-5DC1-A48FD26E6F90}"/>
              </a:ext>
            </a:extLst>
          </p:cNvPr>
          <p:cNvSpPr txBox="1"/>
          <p:nvPr/>
        </p:nvSpPr>
        <p:spPr>
          <a:xfrm>
            <a:off x="4308268" y="429753"/>
            <a:ext cx="3575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OVERVIEW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321725B-CF83-A31A-8248-0817AF3A3A8B}"/>
              </a:ext>
            </a:extLst>
          </p:cNvPr>
          <p:cNvGrpSpPr/>
          <p:nvPr/>
        </p:nvGrpSpPr>
        <p:grpSpPr>
          <a:xfrm>
            <a:off x="2314171" y="1430051"/>
            <a:ext cx="7583598" cy="4010206"/>
            <a:chOff x="646371" y="1935062"/>
            <a:chExt cx="4926909" cy="2605349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7B83B68-B000-9D8A-5997-20EA48CA69B2}"/>
                </a:ext>
              </a:extLst>
            </p:cNvPr>
            <p:cNvSpPr txBox="1"/>
            <p:nvPr/>
          </p:nvSpPr>
          <p:spPr>
            <a:xfrm>
              <a:off x="2955921" y="1935062"/>
              <a:ext cx="2540644" cy="459899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6-week campaign</a:t>
              </a:r>
              <a:br>
                <a:rPr lang="en-US" sz="1600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Designed to be short enough to keep engagement but long enough to build lasting habits..</a:t>
              </a:r>
              <a:endParaRPr lang="en-US" sz="1600" spc="-1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BE31325-499F-261A-0691-B1C8F0BE5A56}"/>
                </a:ext>
              </a:extLst>
            </p:cNvPr>
            <p:cNvSpPr txBox="1"/>
            <p:nvPr/>
          </p:nvSpPr>
          <p:spPr>
            <a:xfrm>
              <a:off x="3410945" y="2601709"/>
              <a:ext cx="2050609" cy="579873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Workshops</a:t>
              </a:r>
            </a:p>
            <a:p>
              <a:pPr defTabSz="975195"/>
              <a:r>
                <a:rPr lang="en-US" sz="1200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Weekly sessions provide students with knowledge and strategies to improve their sleep hygiene..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9BBFA40F-BE47-C3F5-A732-F95533C397D0}"/>
                </a:ext>
              </a:extLst>
            </p:cNvPr>
            <p:cNvSpPr txBox="1"/>
            <p:nvPr/>
          </p:nvSpPr>
          <p:spPr>
            <a:xfrm>
              <a:off x="3426591" y="3396270"/>
              <a:ext cx="2146689" cy="459899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Sleep diaries</a:t>
              </a:r>
            </a:p>
            <a:p>
              <a:pPr defTabSz="975195"/>
              <a:r>
                <a:rPr lang="en-US" sz="1200" dirty="0"/>
                <a:t>Tracking sleep </a:t>
              </a:r>
              <a:r>
                <a:rPr lang="en-US" sz="1200" dirty="0" err="1"/>
                <a:t>behaviours</a:t>
              </a:r>
              <a:r>
                <a:rPr lang="en-US" sz="1200" dirty="0"/>
                <a:t> increases awareness and accountability (Knowlden &amp; Sharma, 2019).</a:t>
              </a:r>
              <a:endParaRPr lang="en-US" sz="1200" spc="-1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A6B264A5-8637-9351-2E0A-85610FBE329E}"/>
                </a:ext>
              </a:extLst>
            </p:cNvPr>
            <p:cNvSpPr txBox="1"/>
            <p:nvPr/>
          </p:nvSpPr>
          <p:spPr>
            <a:xfrm>
              <a:off x="2955921" y="4058966"/>
              <a:ext cx="2507952" cy="459899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Peer support &amp; social media challenge</a:t>
              </a:r>
            </a:p>
            <a:p>
              <a:pPr defTabSz="975195"/>
              <a:r>
                <a:rPr lang="en-US" sz="1200" dirty="0"/>
                <a:t>Involving peers and using #SleepBetterWeek boosts participation and </a:t>
              </a:r>
              <a:r>
                <a:rPr lang="en-US" sz="1200" dirty="0" err="1"/>
                <a:t>normalises</a:t>
              </a:r>
              <a:r>
                <a:rPr lang="en-US" sz="1200" dirty="0"/>
                <a:t> healthy </a:t>
              </a:r>
              <a:r>
                <a:rPr lang="en-US" sz="1200" dirty="0" err="1"/>
                <a:t>behaviour</a:t>
              </a:r>
              <a:r>
                <a:rPr lang="en-US" sz="1200" dirty="0"/>
                <a:t>.</a:t>
              </a:r>
              <a:endParaRPr lang="en-US" sz="1200" b="1" spc="-1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93BA877A-93C8-DA66-8E9B-4693DDCAC5E8}"/>
                </a:ext>
              </a:extLst>
            </p:cNvPr>
            <p:cNvGrpSpPr/>
            <p:nvPr/>
          </p:nvGrpSpPr>
          <p:grpSpPr>
            <a:xfrm>
              <a:off x="646371" y="1969820"/>
              <a:ext cx="2780221" cy="2570591"/>
              <a:chOff x="1228477" y="1526481"/>
              <a:chExt cx="5527387" cy="5110618"/>
            </a:xfrm>
          </p:grpSpPr>
          <p:sp>
            <p:nvSpPr>
              <p:cNvPr id="5" name="Freeform 74">
                <a:extLst>
                  <a:ext uri="{FF2B5EF4-FFF2-40B4-BE49-F238E27FC236}">
                    <a16:creationId xmlns:a16="http://schemas.microsoft.com/office/drawing/2014/main" id="{72339A63-9BDE-23D4-3EFE-65E8014B3B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3480" y="1526481"/>
                <a:ext cx="5105012" cy="5105012"/>
              </a:xfrm>
              <a:custGeom>
                <a:avLst/>
                <a:gdLst>
                  <a:gd name="T0" fmla="*/ 4215 w 4216"/>
                  <a:gd name="T1" fmla="*/ 2107 h 4216"/>
                  <a:gd name="T2" fmla="*/ 4215 w 4216"/>
                  <a:gd name="T3" fmla="*/ 2107 h 4216"/>
                  <a:gd name="T4" fmla="*/ 2107 w 4216"/>
                  <a:gd name="T5" fmla="*/ 4215 h 4216"/>
                  <a:gd name="T6" fmla="*/ 2107 w 4216"/>
                  <a:gd name="T7" fmla="*/ 4215 h 4216"/>
                  <a:gd name="T8" fmla="*/ 0 w 4216"/>
                  <a:gd name="T9" fmla="*/ 2107 h 4216"/>
                  <a:gd name="T10" fmla="*/ 0 w 4216"/>
                  <a:gd name="T11" fmla="*/ 2107 h 4216"/>
                  <a:gd name="T12" fmla="*/ 2107 w 4216"/>
                  <a:gd name="T13" fmla="*/ 0 h 4216"/>
                  <a:gd name="T14" fmla="*/ 2107 w 4216"/>
                  <a:gd name="T15" fmla="*/ 0 h 4216"/>
                  <a:gd name="T16" fmla="*/ 4215 w 4216"/>
                  <a:gd name="T17" fmla="*/ 2107 h 4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216" h="4216">
                    <a:moveTo>
                      <a:pt x="4215" y="2107"/>
                    </a:moveTo>
                    <a:lnTo>
                      <a:pt x="4215" y="2107"/>
                    </a:lnTo>
                    <a:cubicBezTo>
                      <a:pt x="4215" y="3271"/>
                      <a:pt x="3271" y="4215"/>
                      <a:pt x="2107" y="4215"/>
                    </a:cubicBezTo>
                    <a:lnTo>
                      <a:pt x="2107" y="4215"/>
                    </a:lnTo>
                    <a:cubicBezTo>
                      <a:pt x="944" y="4215"/>
                      <a:pt x="0" y="3271"/>
                      <a:pt x="0" y="2107"/>
                    </a:cubicBezTo>
                    <a:lnTo>
                      <a:pt x="0" y="2107"/>
                    </a:lnTo>
                    <a:cubicBezTo>
                      <a:pt x="0" y="944"/>
                      <a:pt x="944" y="0"/>
                      <a:pt x="2107" y="0"/>
                    </a:cubicBezTo>
                    <a:lnTo>
                      <a:pt x="2107" y="0"/>
                    </a:lnTo>
                    <a:cubicBezTo>
                      <a:pt x="3271" y="0"/>
                      <a:pt x="4215" y="944"/>
                      <a:pt x="4215" y="2107"/>
                    </a:cubicBezTo>
                  </a:path>
                </a:pathLst>
              </a:custGeom>
              <a:noFill/>
              <a:ln w="25400" cap="flat">
                <a:solidFill>
                  <a:schemeClr val="bg1">
                    <a:lumMod val="85000"/>
                  </a:schemeClr>
                </a:solidFill>
                <a:prstDash val="lg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1DF26139-961B-50BA-5FDD-BAA50F84CEDF}"/>
                  </a:ext>
                </a:extLst>
              </p:cNvPr>
              <p:cNvSpPr/>
              <p:nvPr/>
            </p:nvSpPr>
            <p:spPr>
              <a:xfrm>
                <a:off x="4820863" y="1526481"/>
                <a:ext cx="1000000" cy="10000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51E82C43-FF71-EBE4-0816-44BC5D3D5F44}"/>
                  </a:ext>
                </a:extLst>
              </p:cNvPr>
              <p:cNvSpPr/>
              <p:nvPr/>
            </p:nvSpPr>
            <p:spPr>
              <a:xfrm>
                <a:off x="4820863" y="5637099"/>
                <a:ext cx="1000000" cy="100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938CE11E-37DA-5878-0255-FF78264EA349}"/>
                  </a:ext>
                </a:extLst>
              </p:cNvPr>
              <p:cNvSpPr/>
              <p:nvPr/>
            </p:nvSpPr>
            <p:spPr>
              <a:xfrm>
                <a:off x="5755864" y="2867065"/>
                <a:ext cx="1000000" cy="100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94D4AAC9-AA81-8943-E301-75669AFBD7FE}"/>
                  </a:ext>
                </a:extLst>
              </p:cNvPr>
              <p:cNvSpPr/>
              <p:nvPr/>
            </p:nvSpPr>
            <p:spPr>
              <a:xfrm>
                <a:off x="5755864" y="4321627"/>
                <a:ext cx="1000000" cy="100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0" name="Freeform 70">
                <a:extLst>
                  <a:ext uri="{FF2B5EF4-FFF2-40B4-BE49-F238E27FC236}">
                    <a16:creationId xmlns:a16="http://schemas.microsoft.com/office/drawing/2014/main" id="{51F3FC17-C1FB-6EB1-ADFA-E259B3E3A3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2009433" y="2295318"/>
                <a:ext cx="3567344" cy="3567341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1" name="Freeform 3">
                <a:extLst>
                  <a:ext uri="{FF2B5EF4-FFF2-40B4-BE49-F238E27FC236}">
                    <a16:creationId xmlns:a16="http://schemas.microsoft.com/office/drawing/2014/main" id="{5D702739-48BE-E13D-AA6C-0C3DD8B4CF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2004830" y="2295317"/>
                <a:ext cx="3571948" cy="3567341"/>
              </a:xfrm>
              <a:custGeom>
                <a:avLst/>
                <a:gdLst>
                  <a:gd name="connsiteX0" fmla="*/ 2130013 w 4250287"/>
                  <a:gd name="connsiteY0" fmla="*/ 1417177 h 4250286"/>
                  <a:gd name="connsiteX1" fmla="*/ 2838601 w 4250287"/>
                  <a:gd name="connsiteY1" fmla="*/ 2124520 h 4250286"/>
                  <a:gd name="connsiteX2" fmla="*/ 2130013 w 4250287"/>
                  <a:gd name="connsiteY2" fmla="*/ 2833109 h 4250286"/>
                  <a:gd name="connsiteX3" fmla="*/ 1422669 w 4250287"/>
                  <a:gd name="connsiteY3" fmla="*/ 2124520 h 4250286"/>
                  <a:gd name="connsiteX4" fmla="*/ 2130013 w 4250287"/>
                  <a:gd name="connsiteY4" fmla="*/ 1417177 h 4250286"/>
                  <a:gd name="connsiteX5" fmla="*/ 2124517 w 4250287"/>
                  <a:gd name="connsiteY5" fmla="*/ 1061324 h 4250286"/>
                  <a:gd name="connsiteX6" fmla="*/ 1062256 w 4250287"/>
                  <a:gd name="connsiteY6" fmla="*/ 2124518 h 4250286"/>
                  <a:gd name="connsiteX7" fmla="*/ 2124517 w 4250287"/>
                  <a:gd name="connsiteY7" fmla="*/ 3187713 h 4250286"/>
                  <a:gd name="connsiteX8" fmla="*/ 3186777 w 4250287"/>
                  <a:gd name="connsiteY8" fmla="*/ 2124518 h 4250286"/>
                  <a:gd name="connsiteX9" fmla="*/ 2124517 w 4250287"/>
                  <a:gd name="connsiteY9" fmla="*/ 1061324 h 4250286"/>
                  <a:gd name="connsiteX10" fmla="*/ 2124517 w 4250287"/>
                  <a:gd name="connsiteY10" fmla="*/ 708587 h 4250286"/>
                  <a:gd name="connsiteX11" fmla="*/ 3541693 w 4250287"/>
                  <a:gd name="connsiteY11" fmla="*/ 2124518 h 4250286"/>
                  <a:gd name="connsiteX12" fmla="*/ 2124517 w 4250287"/>
                  <a:gd name="connsiteY12" fmla="*/ 3541696 h 4250286"/>
                  <a:gd name="connsiteX13" fmla="*/ 708584 w 4250287"/>
                  <a:gd name="connsiteY13" fmla="*/ 2124518 h 4250286"/>
                  <a:gd name="connsiteX14" fmla="*/ 2124517 w 4250287"/>
                  <a:gd name="connsiteY14" fmla="*/ 708587 h 4250286"/>
                  <a:gd name="connsiteX15" fmla="*/ 2124521 w 4250287"/>
                  <a:gd name="connsiteY15" fmla="*/ 355125 h 4250286"/>
                  <a:gd name="connsiteX16" fmla="*/ 353672 w 4250287"/>
                  <a:gd name="connsiteY16" fmla="*/ 2124520 h 4250286"/>
                  <a:gd name="connsiteX17" fmla="*/ 2124521 w 4250287"/>
                  <a:gd name="connsiteY17" fmla="*/ 3896407 h 4250286"/>
                  <a:gd name="connsiteX18" fmla="*/ 3895371 w 4250287"/>
                  <a:gd name="connsiteY18" fmla="*/ 2124520 h 4250286"/>
                  <a:gd name="connsiteX19" fmla="*/ 2124521 w 4250287"/>
                  <a:gd name="connsiteY19" fmla="*/ 355125 h 4250286"/>
                  <a:gd name="connsiteX20" fmla="*/ 2124521 w 4250287"/>
                  <a:gd name="connsiteY20" fmla="*/ 0 h 4250286"/>
                  <a:gd name="connsiteX21" fmla="*/ 4250287 w 4250287"/>
                  <a:gd name="connsiteY21" fmla="*/ 2124520 h 4250286"/>
                  <a:gd name="connsiteX22" fmla="*/ 2124521 w 4250287"/>
                  <a:gd name="connsiteY22" fmla="*/ 4250286 h 4250286"/>
                  <a:gd name="connsiteX23" fmla="*/ 0 w 4250287"/>
                  <a:gd name="connsiteY23" fmla="*/ 2124520 h 4250286"/>
                  <a:gd name="connsiteX24" fmla="*/ 2124521 w 4250287"/>
                  <a:gd name="connsiteY24" fmla="*/ 0 h 4250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4250287" h="4250286">
                    <a:moveTo>
                      <a:pt x="2130013" y="1417177"/>
                    </a:moveTo>
                    <a:cubicBezTo>
                      <a:pt x="2521045" y="1417177"/>
                      <a:pt x="2838601" y="1733489"/>
                      <a:pt x="2838601" y="2124520"/>
                    </a:cubicBezTo>
                    <a:cubicBezTo>
                      <a:pt x="2838601" y="2515552"/>
                      <a:pt x="2521045" y="2833109"/>
                      <a:pt x="2130013" y="2833109"/>
                    </a:cubicBezTo>
                    <a:cubicBezTo>
                      <a:pt x="1738981" y="2833109"/>
                      <a:pt x="1422669" y="2515552"/>
                      <a:pt x="1422669" y="2124520"/>
                    </a:cubicBezTo>
                    <a:cubicBezTo>
                      <a:pt x="1422669" y="1733489"/>
                      <a:pt x="1738981" y="1417177"/>
                      <a:pt x="2130013" y="1417177"/>
                    </a:cubicBezTo>
                    <a:close/>
                    <a:moveTo>
                      <a:pt x="2124517" y="1061324"/>
                    </a:moveTo>
                    <a:cubicBezTo>
                      <a:pt x="1537969" y="1061324"/>
                      <a:pt x="1062256" y="1537455"/>
                      <a:pt x="1062256" y="2124518"/>
                    </a:cubicBezTo>
                    <a:cubicBezTo>
                      <a:pt x="1062256" y="2711581"/>
                      <a:pt x="1537969" y="3187713"/>
                      <a:pt x="2124517" y="3187713"/>
                    </a:cubicBezTo>
                    <a:cubicBezTo>
                      <a:pt x="2711063" y="3187713"/>
                      <a:pt x="3186777" y="2711581"/>
                      <a:pt x="3186777" y="2124518"/>
                    </a:cubicBezTo>
                    <a:cubicBezTo>
                      <a:pt x="3186777" y="1537455"/>
                      <a:pt x="2711063" y="1061324"/>
                      <a:pt x="2124517" y="1061324"/>
                    </a:cubicBezTo>
                    <a:close/>
                    <a:moveTo>
                      <a:pt x="2124517" y="708587"/>
                    </a:moveTo>
                    <a:cubicBezTo>
                      <a:pt x="2906579" y="708587"/>
                      <a:pt x="3541693" y="1341768"/>
                      <a:pt x="3541693" y="2124518"/>
                    </a:cubicBezTo>
                    <a:cubicBezTo>
                      <a:pt x="3541693" y="2908515"/>
                      <a:pt x="2906579" y="3541696"/>
                      <a:pt x="2124517" y="3541696"/>
                    </a:cubicBezTo>
                    <a:cubicBezTo>
                      <a:pt x="1342453" y="3541696"/>
                      <a:pt x="708584" y="2908515"/>
                      <a:pt x="708584" y="2124518"/>
                    </a:cubicBezTo>
                    <a:cubicBezTo>
                      <a:pt x="708584" y="1341768"/>
                      <a:pt x="1342453" y="708587"/>
                      <a:pt x="2124517" y="708587"/>
                    </a:cubicBezTo>
                    <a:close/>
                    <a:moveTo>
                      <a:pt x="2124521" y="355125"/>
                    </a:moveTo>
                    <a:cubicBezTo>
                      <a:pt x="1146943" y="355125"/>
                      <a:pt x="353672" y="1146369"/>
                      <a:pt x="353672" y="2124520"/>
                    </a:cubicBezTo>
                    <a:cubicBezTo>
                      <a:pt x="353672" y="3103918"/>
                      <a:pt x="1146943" y="3896407"/>
                      <a:pt x="2124521" y="3896407"/>
                    </a:cubicBezTo>
                    <a:cubicBezTo>
                      <a:pt x="3103345" y="3896407"/>
                      <a:pt x="3895371" y="3103918"/>
                      <a:pt x="3895371" y="2124520"/>
                    </a:cubicBezTo>
                    <a:cubicBezTo>
                      <a:pt x="3895371" y="1146369"/>
                      <a:pt x="3103345" y="355125"/>
                      <a:pt x="2124521" y="355125"/>
                    </a:cubicBezTo>
                    <a:close/>
                    <a:moveTo>
                      <a:pt x="2124521" y="0"/>
                    </a:moveTo>
                    <a:cubicBezTo>
                      <a:pt x="3298861" y="0"/>
                      <a:pt x="4250287" y="950738"/>
                      <a:pt x="4250287" y="2124520"/>
                    </a:cubicBezTo>
                    <a:cubicBezTo>
                      <a:pt x="4250287" y="3298302"/>
                      <a:pt x="3298861" y="4250286"/>
                      <a:pt x="2124521" y="4250286"/>
                    </a:cubicBezTo>
                    <a:cubicBezTo>
                      <a:pt x="951427" y="4250286"/>
                      <a:pt x="0" y="3298302"/>
                      <a:pt x="0" y="2124520"/>
                    </a:cubicBezTo>
                    <a:cubicBezTo>
                      <a:pt x="0" y="950738"/>
                      <a:pt x="951427" y="0"/>
                      <a:pt x="2124521" y="0"/>
                    </a:cubicBezTo>
                    <a:close/>
                  </a:path>
                </a:pathLst>
              </a:custGeom>
              <a:solidFill>
                <a:srgbClr val="9A96E6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2" name="Freeform 89">
                <a:extLst>
                  <a:ext uri="{FF2B5EF4-FFF2-40B4-BE49-F238E27FC236}">
                    <a16:creationId xmlns:a16="http://schemas.microsoft.com/office/drawing/2014/main" id="{922CCF6A-ACFE-BDFA-D9CD-4ADF9C1370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3551446" y="3837329"/>
                <a:ext cx="483319" cy="483319"/>
              </a:xfrm>
              <a:custGeom>
                <a:avLst/>
                <a:gdLst>
                  <a:gd name="T0" fmla="*/ 461 w 462"/>
                  <a:gd name="T1" fmla="*/ 231 h 463"/>
                  <a:gd name="T2" fmla="*/ 461 w 462"/>
                  <a:gd name="T3" fmla="*/ 231 h 463"/>
                  <a:gd name="T4" fmla="*/ 230 w 462"/>
                  <a:gd name="T5" fmla="*/ 462 h 463"/>
                  <a:gd name="T6" fmla="*/ 230 w 462"/>
                  <a:gd name="T7" fmla="*/ 462 h 463"/>
                  <a:gd name="T8" fmla="*/ 0 w 462"/>
                  <a:gd name="T9" fmla="*/ 231 h 463"/>
                  <a:gd name="T10" fmla="*/ 0 w 462"/>
                  <a:gd name="T11" fmla="*/ 231 h 463"/>
                  <a:gd name="T12" fmla="*/ 230 w 462"/>
                  <a:gd name="T13" fmla="*/ 0 h 463"/>
                  <a:gd name="T14" fmla="*/ 230 w 462"/>
                  <a:gd name="T15" fmla="*/ 0 h 463"/>
                  <a:gd name="T16" fmla="*/ 461 w 462"/>
                  <a:gd name="T17" fmla="*/ 231 h 4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2" h="463">
                    <a:moveTo>
                      <a:pt x="461" y="231"/>
                    </a:moveTo>
                    <a:lnTo>
                      <a:pt x="461" y="231"/>
                    </a:lnTo>
                    <a:cubicBezTo>
                      <a:pt x="461" y="359"/>
                      <a:pt x="358" y="462"/>
                      <a:pt x="230" y="462"/>
                    </a:cubicBezTo>
                    <a:lnTo>
                      <a:pt x="230" y="462"/>
                    </a:lnTo>
                    <a:cubicBezTo>
                      <a:pt x="103" y="462"/>
                      <a:pt x="0" y="359"/>
                      <a:pt x="0" y="231"/>
                    </a:cubicBezTo>
                    <a:lnTo>
                      <a:pt x="0" y="231"/>
                    </a:lnTo>
                    <a:cubicBezTo>
                      <a:pt x="0" y="104"/>
                      <a:pt x="103" y="0"/>
                      <a:pt x="230" y="0"/>
                    </a:cubicBezTo>
                    <a:lnTo>
                      <a:pt x="230" y="0"/>
                    </a:lnTo>
                    <a:cubicBezTo>
                      <a:pt x="358" y="0"/>
                      <a:pt x="461" y="104"/>
                      <a:pt x="461" y="231"/>
                    </a:cubicBezTo>
                  </a:path>
                </a:pathLst>
              </a:custGeom>
              <a:solidFill>
                <a:srgbClr val="111340">
                  <a:alpha val="30000"/>
                </a:srgbClr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3" name="Freeform 90">
                <a:extLst>
                  <a:ext uri="{FF2B5EF4-FFF2-40B4-BE49-F238E27FC236}">
                    <a16:creationId xmlns:a16="http://schemas.microsoft.com/office/drawing/2014/main" id="{E488E9BA-76BC-15DC-2295-83C642657D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1424845" y="2838472"/>
                <a:ext cx="2402780" cy="1275036"/>
              </a:xfrm>
              <a:custGeom>
                <a:avLst/>
                <a:gdLst>
                  <a:gd name="T0" fmla="*/ 2240 w 2301"/>
                  <a:gd name="T1" fmla="*/ 1209 h 1220"/>
                  <a:gd name="T2" fmla="*/ 25 w 2301"/>
                  <a:gd name="T3" fmla="*/ 76 h 1220"/>
                  <a:gd name="T4" fmla="*/ 25 w 2301"/>
                  <a:gd name="T5" fmla="*/ 76 h 1220"/>
                  <a:gd name="T6" fmla="*/ 9 w 2301"/>
                  <a:gd name="T7" fmla="*/ 26 h 1220"/>
                  <a:gd name="T8" fmla="*/ 9 w 2301"/>
                  <a:gd name="T9" fmla="*/ 26 h 1220"/>
                  <a:gd name="T10" fmla="*/ 59 w 2301"/>
                  <a:gd name="T11" fmla="*/ 10 h 1220"/>
                  <a:gd name="T12" fmla="*/ 2274 w 2301"/>
                  <a:gd name="T13" fmla="*/ 1143 h 1220"/>
                  <a:gd name="T14" fmla="*/ 2274 w 2301"/>
                  <a:gd name="T15" fmla="*/ 1143 h 1220"/>
                  <a:gd name="T16" fmla="*/ 2290 w 2301"/>
                  <a:gd name="T17" fmla="*/ 1193 h 1220"/>
                  <a:gd name="T18" fmla="*/ 2290 w 2301"/>
                  <a:gd name="T19" fmla="*/ 1193 h 1220"/>
                  <a:gd name="T20" fmla="*/ 2240 w 2301"/>
                  <a:gd name="T21" fmla="*/ 1209 h 12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301" h="1220">
                    <a:moveTo>
                      <a:pt x="2240" y="1209"/>
                    </a:moveTo>
                    <a:lnTo>
                      <a:pt x="25" y="76"/>
                    </a:lnTo>
                    <a:lnTo>
                      <a:pt x="25" y="76"/>
                    </a:lnTo>
                    <a:cubicBezTo>
                      <a:pt x="7" y="66"/>
                      <a:pt x="0" y="44"/>
                      <a:pt x="9" y="26"/>
                    </a:cubicBezTo>
                    <a:lnTo>
                      <a:pt x="9" y="26"/>
                    </a:lnTo>
                    <a:cubicBezTo>
                      <a:pt x="18" y="8"/>
                      <a:pt x="41" y="0"/>
                      <a:pt x="59" y="10"/>
                    </a:cubicBezTo>
                    <a:lnTo>
                      <a:pt x="2274" y="1143"/>
                    </a:lnTo>
                    <a:lnTo>
                      <a:pt x="2274" y="1143"/>
                    </a:lnTo>
                    <a:cubicBezTo>
                      <a:pt x="2292" y="1153"/>
                      <a:pt x="2300" y="1175"/>
                      <a:pt x="2290" y="1193"/>
                    </a:cubicBezTo>
                    <a:lnTo>
                      <a:pt x="2290" y="1193"/>
                    </a:lnTo>
                    <a:cubicBezTo>
                      <a:pt x="2281" y="1212"/>
                      <a:pt x="2259" y="1219"/>
                      <a:pt x="2240" y="1209"/>
                    </a:cubicBezTo>
                  </a:path>
                </a:pathLst>
              </a:custGeom>
              <a:solidFill>
                <a:schemeClr val="tx2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4" name="Freeform 6">
                <a:extLst>
                  <a:ext uri="{FF2B5EF4-FFF2-40B4-BE49-F238E27FC236}">
                    <a16:creationId xmlns:a16="http://schemas.microsoft.com/office/drawing/2014/main" id="{857A2266-9695-EB38-DA95-C42515D268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1228477" y="2594986"/>
                <a:ext cx="776353" cy="680771"/>
              </a:xfrm>
              <a:custGeom>
                <a:avLst/>
                <a:gdLst>
                  <a:gd name="connsiteX0" fmla="*/ 0 w 926446"/>
                  <a:gd name="connsiteY0" fmla="*/ 192251 h 812386"/>
                  <a:gd name="connsiteX1" fmla="*/ 576610 w 926446"/>
                  <a:gd name="connsiteY1" fmla="*/ 489197 h 812386"/>
                  <a:gd name="connsiteX2" fmla="*/ 651172 w 926446"/>
                  <a:gd name="connsiteY2" fmla="*/ 812234 h 812386"/>
                  <a:gd name="connsiteX3" fmla="*/ 461040 w 926446"/>
                  <a:gd name="connsiteY3" fmla="*/ 699171 h 812386"/>
                  <a:gd name="connsiteX4" fmla="*/ 197588 w 926446"/>
                  <a:gd name="connsiteY4" fmla="*/ 387316 h 812386"/>
                  <a:gd name="connsiteX5" fmla="*/ 218714 w 926446"/>
                  <a:gd name="connsiteY5" fmla="*/ 560016 h 812386"/>
                  <a:gd name="connsiteX6" fmla="*/ 69590 w 926446"/>
                  <a:gd name="connsiteY6" fmla="*/ 476772 h 812386"/>
                  <a:gd name="connsiteX7" fmla="*/ 311928 w 926446"/>
                  <a:gd name="connsiteY7" fmla="*/ 0 h 812386"/>
                  <a:gd name="connsiteX8" fmla="*/ 466772 w 926446"/>
                  <a:gd name="connsiteY8" fmla="*/ 72097 h 812386"/>
                  <a:gd name="connsiteX9" fmla="*/ 313176 w 926446"/>
                  <a:gd name="connsiteY9" fmla="*/ 156624 h 812386"/>
                  <a:gd name="connsiteX10" fmla="*/ 722764 w 926446"/>
                  <a:gd name="connsiteY10" fmla="*/ 186457 h 812386"/>
                  <a:gd name="connsiteX11" fmla="*/ 926310 w 926446"/>
                  <a:gd name="connsiteY11" fmla="*/ 275957 h 812386"/>
                  <a:gd name="connsiteX12" fmla="*/ 619118 w 926446"/>
                  <a:gd name="connsiteY12" fmla="*/ 405234 h 812386"/>
                  <a:gd name="connsiteX13" fmla="*/ 38452 w 926446"/>
                  <a:gd name="connsiteY13" fmla="*/ 109388 h 812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26446" h="812386">
                    <a:moveTo>
                      <a:pt x="0" y="192251"/>
                    </a:moveTo>
                    <a:lnTo>
                      <a:pt x="576610" y="489197"/>
                    </a:lnTo>
                    <a:cubicBezTo>
                      <a:pt x="581582" y="509076"/>
                      <a:pt x="648688" y="806021"/>
                      <a:pt x="651172" y="812234"/>
                    </a:cubicBezTo>
                    <a:cubicBezTo>
                      <a:pt x="652416" y="817204"/>
                      <a:pt x="461040" y="699171"/>
                      <a:pt x="461040" y="699171"/>
                    </a:cubicBezTo>
                    <a:lnTo>
                      <a:pt x="197588" y="387316"/>
                    </a:lnTo>
                    <a:lnTo>
                      <a:pt x="218714" y="560016"/>
                    </a:lnTo>
                    <a:lnTo>
                      <a:pt x="69590" y="476772"/>
                    </a:lnTo>
                    <a:close/>
                    <a:moveTo>
                      <a:pt x="311928" y="0"/>
                    </a:moveTo>
                    <a:lnTo>
                      <a:pt x="466772" y="72097"/>
                    </a:lnTo>
                    <a:lnTo>
                      <a:pt x="313176" y="156624"/>
                    </a:lnTo>
                    <a:lnTo>
                      <a:pt x="722764" y="186457"/>
                    </a:lnTo>
                    <a:cubicBezTo>
                      <a:pt x="722764" y="186457"/>
                      <a:pt x="932554" y="274714"/>
                      <a:pt x="926310" y="275957"/>
                    </a:cubicBezTo>
                    <a:cubicBezTo>
                      <a:pt x="921314" y="277200"/>
                      <a:pt x="639098" y="396533"/>
                      <a:pt x="619118" y="405234"/>
                    </a:cubicBezTo>
                    <a:lnTo>
                      <a:pt x="38452" y="109388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3" name="Freeform 34">
                <a:extLst>
                  <a:ext uri="{FF2B5EF4-FFF2-40B4-BE49-F238E27FC236}">
                    <a16:creationId xmlns:a16="http://schemas.microsoft.com/office/drawing/2014/main" id="{84B17508-49D9-E9E2-01DB-0BC41348A0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41759" y="5880086"/>
                <a:ext cx="558207" cy="514027"/>
              </a:xfrm>
              <a:custGeom>
                <a:avLst/>
                <a:gdLst>
                  <a:gd name="connsiteX0" fmla="*/ 444116 w 556182"/>
                  <a:gd name="connsiteY0" fmla="*/ 383978 h 512161"/>
                  <a:gd name="connsiteX1" fmla="*/ 452152 w 556182"/>
                  <a:gd name="connsiteY1" fmla="*/ 391592 h 512161"/>
                  <a:gd name="connsiteX2" fmla="*/ 444116 w 556182"/>
                  <a:gd name="connsiteY2" fmla="*/ 399628 h 512161"/>
                  <a:gd name="connsiteX3" fmla="*/ 436502 w 556182"/>
                  <a:gd name="connsiteY3" fmla="*/ 391592 h 512161"/>
                  <a:gd name="connsiteX4" fmla="*/ 444116 w 556182"/>
                  <a:gd name="connsiteY4" fmla="*/ 383978 h 512161"/>
                  <a:gd name="connsiteX5" fmla="*/ 112355 w 556182"/>
                  <a:gd name="connsiteY5" fmla="*/ 383978 h 512161"/>
                  <a:gd name="connsiteX6" fmla="*/ 119969 w 556182"/>
                  <a:gd name="connsiteY6" fmla="*/ 391592 h 512161"/>
                  <a:gd name="connsiteX7" fmla="*/ 112355 w 556182"/>
                  <a:gd name="connsiteY7" fmla="*/ 399628 h 512161"/>
                  <a:gd name="connsiteX8" fmla="*/ 104319 w 556182"/>
                  <a:gd name="connsiteY8" fmla="*/ 391592 h 512161"/>
                  <a:gd name="connsiteX9" fmla="*/ 112355 w 556182"/>
                  <a:gd name="connsiteY9" fmla="*/ 383978 h 512161"/>
                  <a:gd name="connsiteX10" fmla="*/ 434805 w 556182"/>
                  <a:gd name="connsiteY10" fmla="*/ 377406 h 512161"/>
                  <a:gd name="connsiteX11" fmla="*/ 431159 w 556182"/>
                  <a:gd name="connsiteY11" fmla="*/ 379834 h 512161"/>
                  <a:gd name="connsiteX12" fmla="*/ 427918 w 556182"/>
                  <a:gd name="connsiteY12" fmla="*/ 399663 h 512161"/>
                  <a:gd name="connsiteX13" fmla="*/ 538908 w 556182"/>
                  <a:gd name="connsiteY13" fmla="*/ 415445 h 512161"/>
                  <a:gd name="connsiteX14" fmla="*/ 541743 w 556182"/>
                  <a:gd name="connsiteY14" fmla="*/ 397235 h 512161"/>
                  <a:gd name="connsiteX15" fmla="*/ 539313 w 556182"/>
                  <a:gd name="connsiteY15" fmla="*/ 393593 h 512161"/>
                  <a:gd name="connsiteX16" fmla="*/ 121279 w 556182"/>
                  <a:gd name="connsiteY16" fmla="*/ 377406 h 512161"/>
                  <a:gd name="connsiteX17" fmla="*/ 16771 w 556182"/>
                  <a:gd name="connsiteY17" fmla="*/ 393593 h 512161"/>
                  <a:gd name="connsiteX18" fmla="*/ 14341 w 556182"/>
                  <a:gd name="connsiteY18" fmla="*/ 397235 h 512161"/>
                  <a:gd name="connsiteX19" fmla="*/ 16771 w 556182"/>
                  <a:gd name="connsiteY19" fmla="*/ 415445 h 512161"/>
                  <a:gd name="connsiteX20" fmla="*/ 128166 w 556182"/>
                  <a:gd name="connsiteY20" fmla="*/ 399663 h 512161"/>
                  <a:gd name="connsiteX21" fmla="*/ 124925 w 556182"/>
                  <a:gd name="connsiteY21" fmla="*/ 379834 h 512161"/>
                  <a:gd name="connsiteX22" fmla="*/ 123710 w 556182"/>
                  <a:gd name="connsiteY22" fmla="*/ 377811 h 512161"/>
                  <a:gd name="connsiteX23" fmla="*/ 121279 w 556182"/>
                  <a:gd name="connsiteY23" fmla="*/ 377406 h 512161"/>
                  <a:gd name="connsiteX24" fmla="*/ 499211 w 556182"/>
                  <a:gd name="connsiteY24" fmla="*/ 222419 h 512161"/>
                  <a:gd name="connsiteX25" fmla="*/ 499211 w 556182"/>
                  <a:gd name="connsiteY25" fmla="*/ 283928 h 512161"/>
                  <a:gd name="connsiteX26" fmla="*/ 499211 w 556182"/>
                  <a:gd name="connsiteY26" fmla="*/ 288379 h 512161"/>
                  <a:gd name="connsiteX27" fmla="*/ 495565 w 556182"/>
                  <a:gd name="connsiteY27" fmla="*/ 301733 h 512161"/>
                  <a:gd name="connsiteX28" fmla="*/ 480578 w 556182"/>
                  <a:gd name="connsiteY28" fmla="*/ 307803 h 512161"/>
                  <a:gd name="connsiteX29" fmla="*/ 467615 w 556182"/>
                  <a:gd name="connsiteY29" fmla="*/ 297687 h 512161"/>
                  <a:gd name="connsiteX30" fmla="*/ 463970 w 556182"/>
                  <a:gd name="connsiteY30" fmla="*/ 288784 h 512161"/>
                  <a:gd name="connsiteX31" fmla="*/ 446147 w 556182"/>
                  <a:gd name="connsiteY31" fmla="*/ 279881 h 512161"/>
                  <a:gd name="connsiteX32" fmla="*/ 436020 w 556182"/>
                  <a:gd name="connsiteY32" fmla="*/ 293235 h 512161"/>
                  <a:gd name="connsiteX33" fmla="*/ 436020 w 556182"/>
                  <a:gd name="connsiteY33" fmla="*/ 294449 h 512161"/>
                  <a:gd name="connsiteX34" fmla="*/ 440881 w 556182"/>
                  <a:gd name="connsiteY34" fmla="*/ 363648 h 512161"/>
                  <a:gd name="connsiteX35" fmla="*/ 528376 w 556182"/>
                  <a:gd name="connsiteY35" fmla="*/ 377406 h 512161"/>
                  <a:gd name="connsiteX36" fmla="*/ 533237 w 556182"/>
                  <a:gd name="connsiteY36" fmla="*/ 299305 h 512161"/>
                  <a:gd name="connsiteX37" fmla="*/ 532832 w 556182"/>
                  <a:gd name="connsiteY37" fmla="*/ 290807 h 512161"/>
                  <a:gd name="connsiteX38" fmla="*/ 532022 w 556182"/>
                  <a:gd name="connsiteY38" fmla="*/ 288784 h 512161"/>
                  <a:gd name="connsiteX39" fmla="*/ 56873 w 556182"/>
                  <a:gd name="connsiteY39" fmla="*/ 222014 h 512161"/>
                  <a:gd name="connsiteX40" fmla="*/ 23657 w 556182"/>
                  <a:gd name="connsiteY40" fmla="*/ 288784 h 512161"/>
                  <a:gd name="connsiteX41" fmla="*/ 23252 w 556182"/>
                  <a:gd name="connsiteY41" fmla="*/ 290403 h 512161"/>
                  <a:gd name="connsiteX42" fmla="*/ 22442 w 556182"/>
                  <a:gd name="connsiteY42" fmla="*/ 299305 h 512161"/>
                  <a:gd name="connsiteX43" fmla="*/ 27708 w 556182"/>
                  <a:gd name="connsiteY43" fmla="*/ 377406 h 512161"/>
                  <a:gd name="connsiteX44" fmla="*/ 115203 w 556182"/>
                  <a:gd name="connsiteY44" fmla="*/ 363648 h 512161"/>
                  <a:gd name="connsiteX45" fmla="*/ 120064 w 556182"/>
                  <a:gd name="connsiteY45" fmla="*/ 292831 h 512161"/>
                  <a:gd name="connsiteX46" fmla="*/ 109937 w 556182"/>
                  <a:gd name="connsiteY46" fmla="*/ 279881 h 512161"/>
                  <a:gd name="connsiteX47" fmla="*/ 91709 w 556182"/>
                  <a:gd name="connsiteY47" fmla="*/ 288784 h 512161"/>
                  <a:gd name="connsiteX48" fmla="*/ 88063 w 556182"/>
                  <a:gd name="connsiteY48" fmla="*/ 297687 h 512161"/>
                  <a:gd name="connsiteX49" fmla="*/ 75101 w 556182"/>
                  <a:gd name="connsiteY49" fmla="*/ 307803 h 512161"/>
                  <a:gd name="connsiteX50" fmla="*/ 60519 w 556182"/>
                  <a:gd name="connsiteY50" fmla="*/ 301733 h 512161"/>
                  <a:gd name="connsiteX51" fmla="*/ 57278 w 556182"/>
                  <a:gd name="connsiteY51" fmla="*/ 287165 h 512161"/>
                  <a:gd name="connsiteX52" fmla="*/ 56873 w 556182"/>
                  <a:gd name="connsiteY52" fmla="*/ 283928 h 512161"/>
                  <a:gd name="connsiteX53" fmla="*/ 420222 w 556182"/>
                  <a:gd name="connsiteY53" fmla="*/ 126108 h 512161"/>
                  <a:gd name="connsiteX54" fmla="*/ 402399 w 556182"/>
                  <a:gd name="connsiteY54" fmla="*/ 131773 h 512161"/>
                  <a:gd name="connsiteX55" fmla="*/ 395108 w 556182"/>
                  <a:gd name="connsiteY55" fmla="*/ 148769 h 512161"/>
                  <a:gd name="connsiteX56" fmla="*/ 400779 w 556182"/>
                  <a:gd name="connsiteY56" fmla="*/ 163742 h 512161"/>
                  <a:gd name="connsiteX57" fmla="*/ 401994 w 556182"/>
                  <a:gd name="connsiteY57" fmla="*/ 171430 h 512161"/>
                  <a:gd name="connsiteX58" fmla="*/ 395108 w 556182"/>
                  <a:gd name="connsiteY58" fmla="*/ 175882 h 512161"/>
                  <a:gd name="connsiteX59" fmla="*/ 356626 w 556182"/>
                  <a:gd name="connsiteY59" fmla="*/ 175882 h 512161"/>
                  <a:gd name="connsiteX60" fmla="*/ 350145 w 556182"/>
                  <a:gd name="connsiteY60" fmla="*/ 182356 h 512161"/>
                  <a:gd name="connsiteX61" fmla="*/ 350145 w 556182"/>
                  <a:gd name="connsiteY61" fmla="*/ 196924 h 512161"/>
                  <a:gd name="connsiteX62" fmla="*/ 350145 w 556182"/>
                  <a:gd name="connsiteY62" fmla="*/ 211088 h 512161"/>
                  <a:gd name="connsiteX63" fmla="*/ 345689 w 556182"/>
                  <a:gd name="connsiteY63" fmla="*/ 217563 h 512161"/>
                  <a:gd name="connsiteX64" fmla="*/ 337993 w 556182"/>
                  <a:gd name="connsiteY64" fmla="*/ 216349 h 512161"/>
                  <a:gd name="connsiteX65" fmla="*/ 330296 w 556182"/>
                  <a:gd name="connsiteY65" fmla="*/ 211897 h 512161"/>
                  <a:gd name="connsiteX66" fmla="*/ 329486 w 556182"/>
                  <a:gd name="connsiteY66" fmla="*/ 211492 h 512161"/>
                  <a:gd name="connsiteX67" fmla="*/ 325030 w 556182"/>
                  <a:gd name="connsiteY67" fmla="*/ 210683 h 512161"/>
                  <a:gd name="connsiteX68" fmla="*/ 324625 w 556182"/>
                  <a:gd name="connsiteY68" fmla="*/ 210683 h 512161"/>
                  <a:gd name="connsiteX69" fmla="*/ 320169 w 556182"/>
                  <a:gd name="connsiteY69" fmla="*/ 210683 h 512161"/>
                  <a:gd name="connsiteX70" fmla="*/ 300321 w 556182"/>
                  <a:gd name="connsiteY70" fmla="*/ 230512 h 512161"/>
                  <a:gd name="connsiteX71" fmla="*/ 305992 w 556182"/>
                  <a:gd name="connsiteY71" fmla="*/ 248317 h 512161"/>
                  <a:gd name="connsiteX72" fmla="*/ 309233 w 556182"/>
                  <a:gd name="connsiteY72" fmla="*/ 251150 h 512161"/>
                  <a:gd name="connsiteX73" fmla="*/ 310043 w 556182"/>
                  <a:gd name="connsiteY73" fmla="*/ 251959 h 512161"/>
                  <a:gd name="connsiteX74" fmla="*/ 312878 w 556182"/>
                  <a:gd name="connsiteY74" fmla="*/ 253173 h 512161"/>
                  <a:gd name="connsiteX75" fmla="*/ 313688 w 556182"/>
                  <a:gd name="connsiteY75" fmla="*/ 253983 h 512161"/>
                  <a:gd name="connsiteX76" fmla="*/ 317739 w 556182"/>
                  <a:gd name="connsiteY76" fmla="*/ 255197 h 512161"/>
                  <a:gd name="connsiteX77" fmla="*/ 319359 w 556182"/>
                  <a:gd name="connsiteY77" fmla="*/ 255601 h 512161"/>
                  <a:gd name="connsiteX78" fmla="*/ 321790 w 556182"/>
                  <a:gd name="connsiteY78" fmla="*/ 255601 h 512161"/>
                  <a:gd name="connsiteX79" fmla="*/ 323410 w 556182"/>
                  <a:gd name="connsiteY79" fmla="*/ 255601 h 512161"/>
                  <a:gd name="connsiteX80" fmla="*/ 325435 w 556182"/>
                  <a:gd name="connsiteY80" fmla="*/ 255601 h 512161"/>
                  <a:gd name="connsiteX81" fmla="*/ 328271 w 556182"/>
                  <a:gd name="connsiteY81" fmla="*/ 255197 h 512161"/>
                  <a:gd name="connsiteX82" fmla="*/ 337993 w 556182"/>
                  <a:gd name="connsiteY82" fmla="*/ 250341 h 512161"/>
                  <a:gd name="connsiteX83" fmla="*/ 345689 w 556182"/>
                  <a:gd name="connsiteY83" fmla="*/ 249127 h 512161"/>
                  <a:gd name="connsiteX84" fmla="*/ 350145 w 556182"/>
                  <a:gd name="connsiteY84" fmla="*/ 255601 h 512161"/>
                  <a:gd name="connsiteX85" fmla="*/ 350145 w 556182"/>
                  <a:gd name="connsiteY85" fmla="*/ 269360 h 512161"/>
                  <a:gd name="connsiteX86" fmla="*/ 350145 w 556182"/>
                  <a:gd name="connsiteY86" fmla="*/ 283928 h 512161"/>
                  <a:gd name="connsiteX87" fmla="*/ 356626 w 556182"/>
                  <a:gd name="connsiteY87" fmla="*/ 290807 h 512161"/>
                  <a:gd name="connsiteX88" fmla="*/ 380930 w 556182"/>
                  <a:gd name="connsiteY88" fmla="*/ 290807 h 512161"/>
                  <a:gd name="connsiteX89" fmla="*/ 380525 w 556182"/>
                  <a:gd name="connsiteY89" fmla="*/ 284333 h 512161"/>
                  <a:gd name="connsiteX90" fmla="*/ 380525 w 556182"/>
                  <a:gd name="connsiteY90" fmla="*/ 277858 h 512161"/>
                  <a:gd name="connsiteX91" fmla="*/ 392677 w 556182"/>
                  <a:gd name="connsiteY91" fmla="*/ 250341 h 512161"/>
                  <a:gd name="connsiteX92" fmla="*/ 421842 w 556182"/>
                  <a:gd name="connsiteY92" fmla="*/ 241033 h 512161"/>
                  <a:gd name="connsiteX93" fmla="*/ 452223 w 556182"/>
                  <a:gd name="connsiteY93" fmla="*/ 265313 h 512161"/>
                  <a:gd name="connsiteX94" fmla="*/ 477337 w 556182"/>
                  <a:gd name="connsiteY94" fmla="*/ 283523 h 512161"/>
                  <a:gd name="connsiteX95" fmla="*/ 480173 w 556182"/>
                  <a:gd name="connsiteY95" fmla="*/ 290807 h 512161"/>
                  <a:gd name="connsiteX96" fmla="*/ 485033 w 556182"/>
                  <a:gd name="connsiteY96" fmla="*/ 283928 h 512161"/>
                  <a:gd name="connsiteX97" fmla="*/ 485033 w 556182"/>
                  <a:gd name="connsiteY97" fmla="*/ 182356 h 512161"/>
                  <a:gd name="connsiteX98" fmla="*/ 478552 w 556182"/>
                  <a:gd name="connsiteY98" fmla="*/ 175882 h 512161"/>
                  <a:gd name="connsiteX99" fmla="*/ 439665 w 556182"/>
                  <a:gd name="connsiteY99" fmla="*/ 175882 h 512161"/>
                  <a:gd name="connsiteX100" fmla="*/ 433184 w 556182"/>
                  <a:gd name="connsiteY100" fmla="*/ 171430 h 512161"/>
                  <a:gd name="connsiteX101" fmla="*/ 434399 w 556182"/>
                  <a:gd name="connsiteY101" fmla="*/ 163742 h 512161"/>
                  <a:gd name="connsiteX102" fmla="*/ 440070 w 556182"/>
                  <a:gd name="connsiteY102" fmla="*/ 145936 h 512161"/>
                  <a:gd name="connsiteX103" fmla="*/ 420222 w 556182"/>
                  <a:gd name="connsiteY103" fmla="*/ 126108 h 512161"/>
                  <a:gd name="connsiteX104" fmla="*/ 275612 w 556182"/>
                  <a:gd name="connsiteY104" fmla="*/ 126108 h 512161"/>
                  <a:gd name="connsiteX105" fmla="*/ 255763 w 556182"/>
                  <a:gd name="connsiteY105" fmla="*/ 145936 h 512161"/>
                  <a:gd name="connsiteX106" fmla="*/ 261434 w 556182"/>
                  <a:gd name="connsiteY106" fmla="*/ 163742 h 512161"/>
                  <a:gd name="connsiteX107" fmla="*/ 262649 w 556182"/>
                  <a:gd name="connsiteY107" fmla="*/ 171430 h 512161"/>
                  <a:gd name="connsiteX108" fmla="*/ 255763 w 556182"/>
                  <a:gd name="connsiteY108" fmla="*/ 175882 h 512161"/>
                  <a:gd name="connsiteX109" fmla="*/ 227003 w 556182"/>
                  <a:gd name="connsiteY109" fmla="*/ 175882 h 512161"/>
                  <a:gd name="connsiteX110" fmla="*/ 220522 w 556182"/>
                  <a:gd name="connsiteY110" fmla="*/ 182356 h 512161"/>
                  <a:gd name="connsiteX111" fmla="*/ 220522 w 556182"/>
                  <a:gd name="connsiteY111" fmla="*/ 196924 h 512161"/>
                  <a:gd name="connsiteX112" fmla="*/ 223357 w 556182"/>
                  <a:gd name="connsiteY112" fmla="*/ 197329 h 512161"/>
                  <a:gd name="connsiteX113" fmla="*/ 224167 w 556182"/>
                  <a:gd name="connsiteY113" fmla="*/ 197329 h 512161"/>
                  <a:gd name="connsiteX114" fmla="*/ 225383 w 556182"/>
                  <a:gd name="connsiteY114" fmla="*/ 197329 h 512161"/>
                  <a:gd name="connsiteX115" fmla="*/ 228218 w 556182"/>
                  <a:gd name="connsiteY115" fmla="*/ 196520 h 512161"/>
                  <a:gd name="connsiteX116" fmla="*/ 229433 w 556182"/>
                  <a:gd name="connsiteY116" fmla="*/ 196115 h 512161"/>
                  <a:gd name="connsiteX117" fmla="*/ 232674 w 556182"/>
                  <a:gd name="connsiteY117" fmla="*/ 196115 h 512161"/>
                  <a:gd name="connsiteX118" fmla="*/ 233484 w 556182"/>
                  <a:gd name="connsiteY118" fmla="*/ 196115 h 512161"/>
                  <a:gd name="connsiteX119" fmla="*/ 237535 w 556182"/>
                  <a:gd name="connsiteY119" fmla="*/ 196115 h 512161"/>
                  <a:gd name="connsiteX120" fmla="*/ 270346 w 556182"/>
                  <a:gd name="connsiteY120" fmla="*/ 228893 h 512161"/>
                  <a:gd name="connsiteX121" fmla="*/ 261029 w 556182"/>
                  <a:gd name="connsiteY121" fmla="*/ 258029 h 512161"/>
                  <a:gd name="connsiteX122" fmla="*/ 257788 w 556182"/>
                  <a:gd name="connsiteY122" fmla="*/ 261267 h 512161"/>
                  <a:gd name="connsiteX123" fmla="*/ 256573 w 556182"/>
                  <a:gd name="connsiteY123" fmla="*/ 261671 h 512161"/>
                  <a:gd name="connsiteX124" fmla="*/ 253332 w 556182"/>
                  <a:gd name="connsiteY124" fmla="*/ 264099 h 512161"/>
                  <a:gd name="connsiteX125" fmla="*/ 252927 w 556182"/>
                  <a:gd name="connsiteY125" fmla="*/ 264504 h 512161"/>
                  <a:gd name="connsiteX126" fmla="*/ 238750 w 556182"/>
                  <a:gd name="connsiteY126" fmla="*/ 269765 h 512161"/>
                  <a:gd name="connsiteX127" fmla="*/ 233484 w 556182"/>
                  <a:gd name="connsiteY127" fmla="*/ 270169 h 512161"/>
                  <a:gd name="connsiteX128" fmla="*/ 229028 w 556182"/>
                  <a:gd name="connsiteY128" fmla="*/ 269765 h 512161"/>
                  <a:gd name="connsiteX129" fmla="*/ 228218 w 556182"/>
                  <a:gd name="connsiteY129" fmla="*/ 269765 h 512161"/>
                  <a:gd name="connsiteX130" fmla="*/ 223357 w 556182"/>
                  <a:gd name="connsiteY130" fmla="*/ 268955 h 512161"/>
                  <a:gd name="connsiteX131" fmla="*/ 220522 w 556182"/>
                  <a:gd name="connsiteY131" fmla="*/ 269360 h 512161"/>
                  <a:gd name="connsiteX132" fmla="*/ 220522 w 556182"/>
                  <a:gd name="connsiteY132" fmla="*/ 283928 h 512161"/>
                  <a:gd name="connsiteX133" fmla="*/ 227003 w 556182"/>
                  <a:gd name="connsiteY133" fmla="*/ 290807 h 512161"/>
                  <a:gd name="connsiteX134" fmla="*/ 255763 w 556182"/>
                  <a:gd name="connsiteY134" fmla="*/ 290807 h 512161"/>
                  <a:gd name="connsiteX135" fmla="*/ 262649 w 556182"/>
                  <a:gd name="connsiteY135" fmla="*/ 295259 h 512161"/>
                  <a:gd name="connsiteX136" fmla="*/ 261434 w 556182"/>
                  <a:gd name="connsiteY136" fmla="*/ 302947 h 512161"/>
                  <a:gd name="connsiteX137" fmla="*/ 255763 w 556182"/>
                  <a:gd name="connsiteY137" fmla="*/ 320348 h 512161"/>
                  <a:gd name="connsiteX138" fmla="*/ 275612 w 556182"/>
                  <a:gd name="connsiteY138" fmla="*/ 340177 h 512161"/>
                  <a:gd name="connsiteX139" fmla="*/ 293030 w 556182"/>
                  <a:gd name="connsiteY139" fmla="*/ 334511 h 512161"/>
                  <a:gd name="connsiteX140" fmla="*/ 300726 w 556182"/>
                  <a:gd name="connsiteY140" fmla="*/ 317920 h 512161"/>
                  <a:gd name="connsiteX141" fmla="*/ 295055 w 556182"/>
                  <a:gd name="connsiteY141" fmla="*/ 302947 h 512161"/>
                  <a:gd name="connsiteX142" fmla="*/ 293840 w 556182"/>
                  <a:gd name="connsiteY142" fmla="*/ 295259 h 512161"/>
                  <a:gd name="connsiteX143" fmla="*/ 300321 w 556182"/>
                  <a:gd name="connsiteY143" fmla="*/ 290807 h 512161"/>
                  <a:gd name="connsiteX144" fmla="*/ 329081 w 556182"/>
                  <a:gd name="connsiteY144" fmla="*/ 290807 h 512161"/>
                  <a:gd name="connsiteX145" fmla="*/ 335562 w 556182"/>
                  <a:gd name="connsiteY145" fmla="*/ 284333 h 512161"/>
                  <a:gd name="connsiteX146" fmla="*/ 335562 w 556182"/>
                  <a:gd name="connsiteY146" fmla="*/ 283928 h 512161"/>
                  <a:gd name="connsiteX147" fmla="*/ 335562 w 556182"/>
                  <a:gd name="connsiteY147" fmla="*/ 269360 h 512161"/>
                  <a:gd name="connsiteX148" fmla="*/ 333132 w 556182"/>
                  <a:gd name="connsiteY148" fmla="*/ 268955 h 512161"/>
                  <a:gd name="connsiteX149" fmla="*/ 327866 w 556182"/>
                  <a:gd name="connsiteY149" fmla="*/ 269765 h 512161"/>
                  <a:gd name="connsiteX150" fmla="*/ 327461 w 556182"/>
                  <a:gd name="connsiteY150" fmla="*/ 269765 h 512161"/>
                  <a:gd name="connsiteX151" fmla="*/ 323005 w 556182"/>
                  <a:gd name="connsiteY151" fmla="*/ 270169 h 512161"/>
                  <a:gd name="connsiteX152" fmla="*/ 317334 w 556182"/>
                  <a:gd name="connsiteY152" fmla="*/ 269765 h 512161"/>
                  <a:gd name="connsiteX153" fmla="*/ 303562 w 556182"/>
                  <a:gd name="connsiteY153" fmla="*/ 264504 h 512161"/>
                  <a:gd name="connsiteX154" fmla="*/ 302751 w 556182"/>
                  <a:gd name="connsiteY154" fmla="*/ 264099 h 512161"/>
                  <a:gd name="connsiteX155" fmla="*/ 299511 w 556182"/>
                  <a:gd name="connsiteY155" fmla="*/ 261671 h 512161"/>
                  <a:gd name="connsiteX156" fmla="*/ 299106 w 556182"/>
                  <a:gd name="connsiteY156" fmla="*/ 261267 h 512161"/>
                  <a:gd name="connsiteX157" fmla="*/ 295460 w 556182"/>
                  <a:gd name="connsiteY157" fmla="*/ 258029 h 512161"/>
                  <a:gd name="connsiteX158" fmla="*/ 286143 w 556182"/>
                  <a:gd name="connsiteY158" fmla="*/ 228893 h 512161"/>
                  <a:gd name="connsiteX159" fmla="*/ 318549 w 556182"/>
                  <a:gd name="connsiteY159" fmla="*/ 196115 h 512161"/>
                  <a:gd name="connsiteX160" fmla="*/ 322600 w 556182"/>
                  <a:gd name="connsiteY160" fmla="*/ 196115 h 512161"/>
                  <a:gd name="connsiteX161" fmla="*/ 323815 w 556182"/>
                  <a:gd name="connsiteY161" fmla="*/ 196115 h 512161"/>
                  <a:gd name="connsiteX162" fmla="*/ 327056 w 556182"/>
                  <a:gd name="connsiteY162" fmla="*/ 196115 h 512161"/>
                  <a:gd name="connsiteX163" fmla="*/ 328271 w 556182"/>
                  <a:gd name="connsiteY163" fmla="*/ 196520 h 512161"/>
                  <a:gd name="connsiteX164" fmla="*/ 330701 w 556182"/>
                  <a:gd name="connsiteY164" fmla="*/ 197329 h 512161"/>
                  <a:gd name="connsiteX165" fmla="*/ 331917 w 556182"/>
                  <a:gd name="connsiteY165" fmla="*/ 197329 h 512161"/>
                  <a:gd name="connsiteX166" fmla="*/ 333132 w 556182"/>
                  <a:gd name="connsiteY166" fmla="*/ 197329 h 512161"/>
                  <a:gd name="connsiteX167" fmla="*/ 335562 w 556182"/>
                  <a:gd name="connsiteY167" fmla="*/ 196924 h 512161"/>
                  <a:gd name="connsiteX168" fmla="*/ 335562 w 556182"/>
                  <a:gd name="connsiteY168" fmla="*/ 182356 h 512161"/>
                  <a:gd name="connsiteX169" fmla="*/ 329081 w 556182"/>
                  <a:gd name="connsiteY169" fmla="*/ 175882 h 512161"/>
                  <a:gd name="connsiteX170" fmla="*/ 300321 w 556182"/>
                  <a:gd name="connsiteY170" fmla="*/ 175882 h 512161"/>
                  <a:gd name="connsiteX171" fmla="*/ 293840 w 556182"/>
                  <a:gd name="connsiteY171" fmla="*/ 171430 h 512161"/>
                  <a:gd name="connsiteX172" fmla="*/ 295055 w 556182"/>
                  <a:gd name="connsiteY172" fmla="*/ 163742 h 512161"/>
                  <a:gd name="connsiteX173" fmla="*/ 300726 w 556182"/>
                  <a:gd name="connsiteY173" fmla="*/ 148769 h 512161"/>
                  <a:gd name="connsiteX174" fmla="*/ 293030 w 556182"/>
                  <a:gd name="connsiteY174" fmla="*/ 131773 h 512161"/>
                  <a:gd name="connsiteX175" fmla="*/ 275612 w 556182"/>
                  <a:gd name="connsiteY175" fmla="*/ 126108 h 512161"/>
                  <a:gd name="connsiteX176" fmla="*/ 136267 w 556182"/>
                  <a:gd name="connsiteY176" fmla="*/ 126108 h 512161"/>
                  <a:gd name="connsiteX177" fmla="*/ 116418 w 556182"/>
                  <a:gd name="connsiteY177" fmla="*/ 145936 h 512161"/>
                  <a:gd name="connsiteX178" fmla="*/ 121684 w 556182"/>
                  <a:gd name="connsiteY178" fmla="*/ 163742 h 512161"/>
                  <a:gd name="connsiteX179" fmla="*/ 122900 w 556182"/>
                  <a:gd name="connsiteY179" fmla="*/ 171430 h 512161"/>
                  <a:gd name="connsiteX180" fmla="*/ 116418 w 556182"/>
                  <a:gd name="connsiteY180" fmla="*/ 175882 h 512161"/>
                  <a:gd name="connsiteX181" fmla="*/ 77532 w 556182"/>
                  <a:gd name="connsiteY181" fmla="*/ 175882 h 512161"/>
                  <a:gd name="connsiteX182" fmla="*/ 71456 w 556182"/>
                  <a:gd name="connsiteY182" fmla="*/ 182356 h 512161"/>
                  <a:gd name="connsiteX183" fmla="*/ 71456 w 556182"/>
                  <a:gd name="connsiteY183" fmla="*/ 283928 h 512161"/>
                  <a:gd name="connsiteX184" fmla="*/ 75911 w 556182"/>
                  <a:gd name="connsiteY184" fmla="*/ 289593 h 512161"/>
                  <a:gd name="connsiteX185" fmla="*/ 78747 w 556182"/>
                  <a:gd name="connsiteY185" fmla="*/ 283523 h 512161"/>
                  <a:gd name="connsiteX186" fmla="*/ 103861 w 556182"/>
                  <a:gd name="connsiteY186" fmla="*/ 265313 h 512161"/>
                  <a:gd name="connsiteX187" fmla="*/ 134647 w 556182"/>
                  <a:gd name="connsiteY187" fmla="*/ 240224 h 512161"/>
                  <a:gd name="connsiteX188" fmla="*/ 163407 w 556182"/>
                  <a:gd name="connsiteY188" fmla="*/ 249531 h 512161"/>
                  <a:gd name="connsiteX189" fmla="*/ 175559 w 556182"/>
                  <a:gd name="connsiteY189" fmla="*/ 277049 h 512161"/>
                  <a:gd name="connsiteX190" fmla="*/ 175559 w 556182"/>
                  <a:gd name="connsiteY190" fmla="*/ 283523 h 512161"/>
                  <a:gd name="connsiteX191" fmla="*/ 175559 w 556182"/>
                  <a:gd name="connsiteY191" fmla="*/ 289593 h 512161"/>
                  <a:gd name="connsiteX192" fmla="*/ 199863 w 556182"/>
                  <a:gd name="connsiteY192" fmla="*/ 289593 h 512161"/>
                  <a:gd name="connsiteX193" fmla="*/ 206344 w 556182"/>
                  <a:gd name="connsiteY193" fmla="*/ 283928 h 512161"/>
                  <a:gd name="connsiteX194" fmla="*/ 206344 w 556182"/>
                  <a:gd name="connsiteY194" fmla="*/ 269360 h 512161"/>
                  <a:gd name="connsiteX195" fmla="*/ 206344 w 556182"/>
                  <a:gd name="connsiteY195" fmla="*/ 255601 h 512161"/>
                  <a:gd name="connsiteX196" fmla="*/ 210395 w 556182"/>
                  <a:gd name="connsiteY196" fmla="*/ 249127 h 512161"/>
                  <a:gd name="connsiteX197" fmla="*/ 218091 w 556182"/>
                  <a:gd name="connsiteY197" fmla="*/ 250341 h 512161"/>
                  <a:gd name="connsiteX198" fmla="*/ 227813 w 556182"/>
                  <a:gd name="connsiteY198" fmla="*/ 254792 h 512161"/>
                  <a:gd name="connsiteX199" fmla="*/ 230648 w 556182"/>
                  <a:gd name="connsiteY199" fmla="*/ 255601 h 512161"/>
                  <a:gd name="connsiteX200" fmla="*/ 232674 w 556182"/>
                  <a:gd name="connsiteY200" fmla="*/ 255601 h 512161"/>
                  <a:gd name="connsiteX201" fmla="*/ 234294 w 556182"/>
                  <a:gd name="connsiteY201" fmla="*/ 255601 h 512161"/>
                  <a:gd name="connsiteX202" fmla="*/ 237130 w 556182"/>
                  <a:gd name="connsiteY202" fmla="*/ 255601 h 512161"/>
                  <a:gd name="connsiteX203" fmla="*/ 238750 w 556182"/>
                  <a:gd name="connsiteY203" fmla="*/ 255197 h 512161"/>
                  <a:gd name="connsiteX204" fmla="*/ 242396 w 556182"/>
                  <a:gd name="connsiteY204" fmla="*/ 253983 h 512161"/>
                  <a:gd name="connsiteX205" fmla="*/ 243611 w 556182"/>
                  <a:gd name="connsiteY205" fmla="*/ 253173 h 512161"/>
                  <a:gd name="connsiteX206" fmla="*/ 246041 w 556182"/>
                  <a:gd name="connsiteY206" fmla="*/ 251959 h 512161"/>
                  <a:gd name="connsiteX207" fmla="*/ 247256 w 556182"/>
                  <a:gd name="connsiteY207" fmla="*/ 251150 h 512161"/>
                  <a:gd name="connsiteX208" fmla="*/ 250092 w 556182"/>
                  <a:gd name="connsiteY208" fmla="*/ 248317 h 512161"/>
                  <a:gd name="connsiteX209" fmla="*/ 255763 w 556182"/>
                  <a:gd name="connsiteY209" fmla="*/ 230512 h 512161"/>
                  <a:gd name="connsiteX210" fmla="*/ 236319 w 556182"/>
                  <a:gd name="connsiteY210" fmla="*/ 210683 h 512161"/>
                  <a:gd name="connsiteX211" fmla="*/ 231459 w 556182"/>
                  <a:gd name="connsiteY211" fmla="*/ 210683 h 512161"/>
                  <a:gd name="connsiteX212" fmla="*/ 231054 w 556182"/>
                  <a:gd name="connsiteY212" fmla="*/ 210683 h 512161"/>
                  <a:gd name="connsiteX213" fmla="*/ 227003 w 556182"/>
                  <a:gd name="connsiteY213" fmla="*/ 211492 h 512161"/>
                  <a:gd name="connsiteX214" fmla="*/ 226193 w 556182"/>
                  <a:gd name="connsiteY214" fmla="*/ 211897 h 512161"/>
                  <a:gd name="connsiteX215" fmla="*/ 218091 w 556182"/>
                  <a:gd name="connsiteY215" fmla="*/ 216349 h 512161"/>
                  <a:gd name="connsiteX216" fmla="*/ 210395 w 556182"/>
                  <a:gd name="connsiteY216" fmla="*/ 217563 h 512161"/>
                  <a:gd name="connsiteX217" fmla="*/ 206344 w 556182"/>
                  <a:gd name="connsiteY217" fmla="*/ 211088 h 512161"/>
                  <a:gd name="connsiteX218" fmla="*/ 206344 w 556182"/>
                  <a:gd name="connsiteY218" fmla="*/ 196924 h 512161"/>
                  <a:gd name="connsiteX219" fmla="*/ 206344 w 556182"/>
                  <a:gd name="connsiteY219" fmla="*/ 182356 h 512161"/>
                  <a:gd name="connsiteX220" fmla="*/ 199863 w 556182"/>
                  <a:gd name="connsiteY220" fmla="*/ 175882 h 512161"/>
                  <a:gd name="connsiteX221" fmla="*/ 160976 w 556182"/>
                  <a:gd name="connsiteY221" fmla="*/ 175882 h 512161"/>
                  <a:gd name="connsiteX222" fmla="*/ 154495 w 556182"/>
                  <a:gd name="connsiteY222" fmla="*/ 171430 h 512161"/>
                  <a:gd name="connsiteX223" fmla="*/ 155710 w 556182"/>
                  <a:gd name="connsiteY223" fmla="*/ 163742 h 512161"/>
                  <a:gd name="connsiteX224" fmla="*/ 161381 w 556182"/>
                  <a:gd name="connsiteY224" fmla="*/ 148769 h 512161"/>
                  <a:gd name="connsiteX225" fmla="*/ 153685 w 556182"/>
                  <a:gd name="connsiteY225" fmla="*/ 131773 h 512161"/>
                  <a:gd name="connsiteX226" fmla="*/ 136267 w 556182"/>
                  <a:gd name="connsiteY226" fmla="*/ 126108 h 512161"/>
                  <a:gd name="connsiteX227" fmla="*/ 134647 w 556182"/>
                  <a:gd name="connsiteY227" fmla="*/ 111944 h 512161"/>
                  <a:gd name="connsiteX228" fmla="*/ 163407 w 556182"/>
                  <a:gd name="connsiteY228" fmla="*/ 121252 h 512161"/>
                  <a:gd name="connsiteX229" fmla="*/ 175559 w 556182"/>
                  <a:gd name="connsiteY229" fmla="*/ 148769 h 512161"/>
                  <a:gd name="connsiteX230" fmla="*/ 173533 w 556182"/>
                  <a:gd name="connsiteY230" fmla="*/ 161314 h 512161"/>
                  <a:gd name="connsiteX231" fmla="*/ 199863 w 556182"/>
                  <a:gd name="connsiteY231" fmla="*/ 161314 h 512161"/>
                  <a:gd name="connsiteX232" fmla="*/ 213230 w 556182"/>
                  <a:gd name="connsiteY232" fmla="*/ 166574 h 512161"/>
                  <a:gd name="connsiteX233" fmla="*/ 227003 w 556182"/>
                  <a:gd name="connsiteY233" fmla="*/ 161314 h 512161"/>
                  <a:gd name="connsiteX234" fmla="*/ 243611 w 556182"/>
                  <a:gd name="connsiteY234" fmla="*/ 161314 h 512161"/>
                  <a:gd name="connsiteX235" fmla="*/ 241180 w 556182"/>
                  <a:gd name="connsiteY235" fmla="*/ 144318 h 512161"/>
                  <a:gd name="connsiteX236" fmla="*/ 273991 w 556182"/>
                  <a:gd name="connsiteY236" fmla="*/ 111944 h 512161"/>
                  <a:gd name="connsiteX237" fmla="*/ 302751 w 556182"/>
                  <a:gd name="connsiteY237" fmla="*/ 121252 h 512161"/>
                  <a:gd name="connsiteX238" fmla="*/ 314904 w 556182"/>
                  <a:gd name="connsiteY238" fmla="*/ 148769 h 512161"/>
                  <a:gd name="connsiteX239" fmla="*/ 312878 w 556182"/>
                  <a:gd name="connsiteY239" fmla="*/ 161314 h 512161"/>
                  <a:gd name="connsiteX240" fmla="*/ 329081 w 556182"/>
                  <a:gd name="connsiteY240" fmla="*/ 161314 h 512161"/>
                  <a:gd name="connsiteX241" fmla="*/ 342853 w 556182"/>
                  <a:gd name="connsiteY241" fmla="*/ 166574 h 512161"/>
                  <a:gd name="connsiteX242" fmla="*/ 356626 w 556182"/>
                  <a:gd name="connsiteY242" fmla="*/ 161314 h 512161"/>
                  <a:gd name="connsiteX243" fmla="*/ 382955 w 556182"/>
                  <a:gd name="connsiteY243" fmla="*/ 161314 h 512161"/>
                  <a:gd name="connsiteX244" fmla="*/ 380525 w 556182"/>
                  <a:gd name="connsiteY244" fmla="*/ 148769 h 512161"/>
                  <a:gd name="connsiteX245" fmla="*/ 392677 w 556182"/>
                  <a:gd name="connsiteY245" fmla="*/ 121252 h 512161"/>
                  <a:gd name="connsiteX246" fmla="*/ 421842 w 556182"/>
                  <a:gd name="connsiteY246" fmla="*/ 111944 h 512161"/>
                  <a:gd name="connsiteX247" fmla="*/ 454248 w 556182"/>
                  <a:gd name="connsiteY247" fmla="*/ 144318 h 512161"/>
                  <a:gd name="connsiteX248" fmla="*/ 452223 w 556182"/>
                  <a:gd name="connsiteY248" fmla="*/ 161314 h 512161"/>
                  <a:gd name="connsiteX249" fmla="*/ 478552 w 556182"/>
                  <a:gd name="connsiteY249" fmla="*/ 161314 h 512161"/>
                  <a:gd name="connsiteX250" fmla="*/ 499211 w 556182"/>
                  <a:gd name="connsiteY250" fmla="*/ 182356 h 512161"/>
                  <a:gd name="connsiteX251" fmla="*/ 499211 w 556182"/>
                  <a:gd name="connsiteY251" fmla="*/ 201376 h 512161"/>
                  <a:gd name="connsiteX252" fmla="*/ 510958 w 556182"/>
                  <a:gd name="connsiteY252" fmla="*/ 213516 h 512161"/>
                  <a:gd name="connsiteX253" fmla="*/ 544984 w 556182"/>
                  <a:gd name="connsiteY253" fmla="*/ 282309 h 512161"/>
                  <a:gd name="connsiteX254" fmla="*/ 546604 w 556182"/>
                  <a:gd name="connsiteY254" fmla="*/ 286761 h 512161"/>
                  <a:gd name="connsiteX255" fmla="*/ 547819 w 556182"/>
                  <a:gd name="connsiteY255" fmla="*/ 300519 h 512161"/>
                  <a:gd name="connsiteX256" fmla="*/ 542148 w 556182"/>
                  <a:gd name="connsiteY256" fmla="*/ 379834 h 512161"/>
                  <a:gd name="connsiteX257" fmla="*/ 555921 w 556182"/>
                  <a:gd name="connsiteY257" fmla="*/ 399663 h 512161"/>
                  <a:gd name="connsiteX258" fmla="*/ 539313 w 556182"/>
                  <a:gd name="connsiteY258" fmla="*/ 506091 h 512161"/>
                  <a:gd name="connsiteX259" fmla="*/ 532022 w 556182"/>
                  <a:gd name="connsiteY259" fmla="*/ 512161 h 512161"/>
                  <a:gd name="connsiteX260" fmla="*/ 530806 w 556182"/>
                  <a:gd name="connsiteY260" fmla="*/ 512161 h 512161"/>
                  <a:gd name="connsiteX261" fmla="*/ 524730 w 556182"/>
                  <a:gd name="connsiteY261" fmla="*/ 503663 h 512161"/>
                  <a:gd name="connsiteX262" fmla="*/ 536882 w 556182"/>
                  <a:gd name="connsiteY262" fmla="*/ 429204 h 512161"/>
                  <a:gd name="connsiteX263" fmla="*/ 425893 w 556182"/>
                  <a:gd name="connsiteY263" fmla="*/ 413826 h 512161"/>
                  <a:gd name="connsiteX264" fmla="*/ 415361 w 556182"/>
                  <a:gd name="connsiteY264" fmla="*/ 482215 h 512161"/>
                  <a:gd name="connsiteX265" fmla="*/ 406855 w 556182"/>
                  <a:gd name="connsiteY265" fmla="*/ 488285 h 512161"/>
                  <a:gd name="connsiteX266" fmla="*/ 401184 w 556182"/>
                  <a:gd name="connsiteY266" fmla="*/ 480192 h 512161"/>
                  <a:gd name="connsiteX267" fmla="*/ 416981 w 556182"/>
                  <a:gd name="connsiteY267" fmla="*/ 377406 h 512161"/>
                  <a:gd name="connsiteX268" fmla="*/ 424273 w 556182"/>
                  <a:gd name="connsiteY268" fmla="*/ 366076 h 512161"/>
                  <a:gd name="connsiteX269" fmla="*/ 426703 w 556182"/>
                  <a:gd name="connsiteY269" fmla="*/ 364457 h 512161"/>
                  <a:gd name="connsiteX270" fmla="*/ 421842 w 556182"/>
                  <a:gd name="connsiteY270" fmla="*/ 295663 h 512161"/>
                  <a:gd name="connsiteX271" fmla="*/ 421842 w 556182"/>
                  <a:gd name="connsiteY271" fmla="*/ 293235 h 512161"/>
                  <a:gd name="connsiteX272" fmla="*/ 438045 w 556182"/>
                  <a:gd name="connsiteY272" fmla="*/ 267741 h 512161"/>
                  <a:gd name="connsiteX273" fmla="*/ 420222 w 556182"/>
                  <a:gd name="connsiteY273" fmla="*/ 255601 h 512161"/>
                  <a:gd name="connsiteX274" fmla="*/ 402399 w 556182"/>
                  <a:gd name="connsiteY274" fmla="*/ 261267 h 512161"/>
                  <a:gd name="connsiteX275" fmla="*/ 395108 w 556182"/>
                  <a:gd name="connsiteY275" fmla="*/ 277858 h 512161"/>
                  <a:gd name="connsiteX276" fmla="*/ 395108 w 556182"/>
                  <a:gd name="connsiteY276" fmla="*/ 283523 h 512161"/>
                  <a:gd name="connsiteX277" fmla="*/ 395108 w 556182"/>
                  <a:gd name="connsiteY277" fmla="*/ 294045 h 512161"/>
                  <a:gd name="connsiteX278" fmla="*/ 382145 w 556182"/>
                  <a:gd name="connsiteY278" fmla="*/ 304971 h 512161"/>
                  <a:gd name="connsiteX279" fmla="*/ 356626 w 556182"/>
                  <a:gd name="connsiteY279" fmla="*/ 304971 h 512161"/>
                  <a:gd name="connsiteX280" fmla="*/ 342853 w 556182"/>
                  <a:gd name="connsiteY280" fmla="*/ 299710 h 512161"/>
                  <a:gd name="connsiteX281" fmla="*/ 329081 w 556182"/>
                  <a:gd name="connsiteY281" fmla="*/ 305375 h 512161"/>
                  <a:gd name="connsiteX282" fmla="*/ 312878 w 556182"/>
                  <a:gd name="connsiteY282" fmla="*/ 305375 h 512161"/>
                  <a:gd name="connsiteX283" fmla="*/ 314904 w 556182"/>
                  <a:gd name="connsiteY283" fmla="*/ 317920 h 512161"/>
                  <a:gd name="connsiteX284" fmla="*/ 302751 w 556182"/>
                  <a:gd name="connsiteY284" fmla="*/ 345437 h 512161"/>
                  <a:gd name="connsiteX285" fmla="*/ 278042 w 556182"/>
                  <a:gd name="connsiteY285" fmla="*/ 354745 h 512161"/>
                  <a:gd name="connsiteX286" fmla="*/ 273991 w 556182"/>
                  <a:gd name="connsiteY286" fmla="*/ 354745 h 512161"/>
                  <a:gd name="connsiteX287" fmla="*/ 241180 w 556182"/>
                  <a:gd name="connsiteY287" fmla="*/ 322371 h 512161"/>
                  <a:gd name="connsiteX288" fmla="*/ 243611 w 556182"/>
                  <a:gd name="connsiteY288" fmla="*/ 305375 h 512161"/>
                  <a:gd name="connsiteX289" fmla="*/ 227003 w 556182"/>
                  <a:gd name="connsiteY289" fmla="*/ 305375 h 512161"/>
                  <a:gd name="connsiteX290" fmla="*/ 212825 w 556182"/>
                  <a:gd name="connsiteY290" fmla="*/ 299305 h 512161"/>
                  <a:gd name="connsiteX291" fmla="*/ 199863 w 556182"/>
                  <a:gd name="connsiteY291" fmla="*/ 304161 h 512161"/>
                  <a:gd name="connsiteX292" fmla="*/ 171103 w 556182"/>
                  <a:gd name="connsiteY292" fmla="*/ 304161 h 512161"/>
                  <a:gd name="connsiteX293" fmla="*/ 167457 w 556182"/>
                  <a:gd name="connsiteY293" fmla="*/ 302947 h 512161"/>
                  <a:gd name="connsiteX294" fmla="*/ 160976 w 556182"/>
                  <a:gd name="connsiteY294" fmla="*/ 294045 h 512161"/>
                  <a:gd name="connsiteX295" fmla="*/ 160976 w 556182"/>
                  <a:gd name="connsiteY295" fmla="*/ 283119 h 512161"/>
                  <a:gd name="connsiteX296" fmla="*/ 161381 w 556182"/>
                  <a:gd name="connsiteY296" fmla="*/ 277049 h 512161"/>
                  <a:gd name="connsiteX297" fmla="*/ 153685 w 556182"/>
                  <a:gd name="connsiteY297" fmla="*/ 260457 h 512161"/>
                  <a:gd name="connsiteX298" fmla="*/ 136267 w 556182"/>
                  <a:gd name="connsiteY298" fmla="*/ 254387 h 512161"/>
                  <a:gd name="connsiteX299" fmla="*/ 118039 w 556182"/>
                  <a:gd name="connsiteY299" fmla="*/ 267741 h 512161"/>
                  <a:gd name="connsiteX300" fmla="*/ 134242 w 556182"/>
                  <a:gd name="connsiteY300" fmla="*/ 292831 h 512161"/>
                  <a:gd name="connsiteX301" fmla="*/ 133837 w 556182"/>
                  <a:gd name="connsiteY301" fmla="*/ 295663 h 512161"/>
                  <a:gd name="connsiteX302" fmla="*/ 129381 w 556182"/>
                  <a:gd name="connsiteY302" fmla="*/ 364457 h 512161"/>
                  <a:gd name="connsiteX303" fmla="*/ 132216 w 556182"/>
                  <a:gd name="connsiteY303" fmla="*/ 366076 h 512161"/>
                  <a:gd name="connsiteX304" fmla="*/ 139102 w 556182"/>
                  <a:gd name="connsiteY304" fmla="*/ 377406 h 512161"/>
                  <a:gd name="connsiteX305" fmla="*/ 154900 w 556182"/>
                  <a:gd name="connsiteY305" fmla="*/ 480192 h 512161"/>
                  <a:gd name="connsiteX306" fmla="*/ 149229 w 556182"/>
                  <a:gd name="connsiteY306" fmla="*/ 488285 h 512161"/>
                  <a:gd name="connsiteX307" fmla="*/ 141128 w 556182"/>
                  <a:gd name="connsiteY307" fmla="*/ 482215 h 512161"/>
                  <a:gd name="connsiteX308" fmla="*/ 130191 w 556182"/>
                  <a:gd name="connsiteY308" fmla="*/ 413826 h 512161"/>
                  <a:gd name="connsiteX309" fmla="*/ 19201 w 556182"/>
                  <a:gd name="connsiteY309" fmla="*/ 429204 h 512161"/>
                  <a:gd name="connsiteX310" fmla="*/ 30138 w 556182"/>
                  <a:gd name="connsiteY310" fmla="*/ 504067 h 512161"/>
                  <a:gd name="connsiteX311" fmla="*/ 24062 w 556182"/>
                  <a:gd name="connsiteY311" fmla="*/ 512161 h 512161"/>
                  <a:gd name="connsiteX312" fmla="*/ 22847 w 556182"/>
                  <a:gd name="connsiteY312" fmla="*/ 512161 h 512161"/>
                  <a:gd name="connsiteX313" fmla="*/ 15556 w 556182"/>
                  <a:gd name="connsiteY313" fmla="*/ 506091 h 512161"/>
                  <a:gd name="connsiteX314" fmla="*/ 163 w 556182"/>
                  <a:gd name="connsiteY314" fmla="*/ 399663 h 512161"/>
                  <a:gd name="connsiteX315" fmla="*/ 13530 w 556182"/>
                  <a:gd name="connsiteY315" fmla="*/ 379834 h 512161"/>
                  <a:gd name="connsiteX316" fmla="*/ 8265 w 556182"/>
                  <a:gd name="connsiteY316" fmla="*/ 300519 h 512161"/>
                  <a:gd name="connsiteX317" fmla="*/ 9480 w 556182"/>
                  <a:gd name="connsiteY317" fmla="*/ 286761 h 512161"/>
                  <a:gd name="connsiteX318" fmla="*/ 10695 w 556182"/>
                  <a:gd name="connsiteY318" fmla="*/ 282309 h 512161"/>
                  <a:gd name="connsiteX319" fmla="*/ 45126 w 556182"/>
                  <a:gd name="connsiteY319" fmla="*/ 213516 h 512161"/>
                  <a:gd name="connsiteX320" fmla="*/ 56873 w 556182"/>
                  <a:gd name="connsiteY320" fmla="*/ 201376 h 512161"/>
                  <a:gd name="connsiteX321" fmla="*/ 56873 w 556182"/>
                  <a:gd name="connsiteY321" fmla="*/ 182356 h 512161"/>
                  <a:gd name="connsiteX322" fmla="*/ 77532 w 556182"/>
                  <a:gd name="connsiteY322" fmla="*/ 161314 h 512161"/>
                  <a:gd name="connsiteX323" fmla="*/ 104266 w 556182"/>
                  <a:gd name="connsiteY323" fmla="*/ 161314 h 512161"/>
                  <a:gd name="connsiteX324" fmla="*/ 101836 w 556182"/>
                  <a:gd name="connsiteY324" fmla="*/ 144318 h 512161"/>
                  <a:gd name="connsiteX325" fmla="*/ 134647 w 556182"/>
                  <a:gd name="connsiteY325" fmla="*/ 111944 h 512161"/>
                  <a:gd name="connsiteX326" fmla="*/ 207696 w 556182"/>
                  <a:gd name="connsiteY326" fmla="*/ 76796 h 512161"/>
                  <a:gd name="connsiteX327" fmla="*/ 215067 w 556182"/>
                  <a:gd name="connsiteY327" fmla="*/ 84168 h 512161"/>
                  <a:gd name="connsiteX328" fmla="*/ 215067 w 556182"/>
                  <a:gd name="connsiteY328" fmla="*/ 101367 h 512161"/>
                  <a:gd name="connsiteX329" fmla="*/ 232267 w 556182"/>
                  <a:gd name="connsiteY329" fmla="*/ 101367 h 512161"/>
                  <a:gd name="connsiteX330" fmla="*/ 239638 w 556182"/>
                  <a:gd name="connsiteY330" fmla="*/ 108738 h 512161"/>
                  <a:gd name="connsiteX331" fmla="*/ 232267 w 556182"/>
                  <a:gd name="connsiteY331" fmla="*/ 116110 h 512161"/>
                  <a:gd name="connsiteX332" fmla="*/ 215067 w 556182"/>
                  <a:gd name="connsiteY332" fmla="*/ 116110 h 512161"/>
                  <a:gd name="connsiteX333" fmla="*/ 215067 w 556182"/>
                  <a:gd name="connsiteY333" fmla="*/ 133309 h 512161"/>
                  <a:gd name="connsiteX334" fmla="*/ 207696 w 556182"/>
                  <a:gd name="connsiteY334" fmla="*/ 140681 h 512161"/>
                  <a:gd name="connsiteX335" fmla="*/ 200325 w 556182"/>
                  <a:gd name="connsiteY335" fmla="*/ 133309 h 512161"/>
                  <a:gd name="connsiteX336" fmla="*/ 200325 w 556182"/>
                  <a:gd name="connsiteY336" fmla="*/ 116110 h 512161"/>
                  <a:gd name="connsiteX337" fmla="*/ 183125 w 556182"/>
                  <a:gd name="connsiteY337" fmla="*/ 116110 h 512161"/>
                  <a:gd name="connsiteX338" fmla="*/ 175754 w 556182"/>
                  <a:gd name="connsiteY338" fmla="*/ 108738 h 512161"/>
                  <a:gd name="connsiteX339" fmla="*/ 183125 w 556182"/>
                  <a:gd name="connsiteY339" fmla="*/ 101367 h 512161"/>
                  <a:gd name="connsiteX340" fmla="*/ 200325 w 556182"/>
                  <a:gd name="connsiteY340" fmla="*/ 101367 h 512161"/>
                  <a:gd name="connsiteX341" fmla="*/ 200325 w 556182"/>
                  <a:gd name="connsiteY341" fmla="*/ 84168 h 512161"/>
                  <a:gd name="connsiteX342" fmla="*/ 207696 w 556182"/>
                  <a:gd name="connsiteY342" fmla="*/ 76796 h 512161"/>
                  <a:gd name="connsiteX343" fmla="*/ 354144 w 556182"/>
                  <a:gd name="connsiteY343" fmla="*/ 51795 h 512161"/>
                  <a:gd name="connsiteX344" fmla="*/ 361130 w 556182"/>
                  <a:gd name="connsiteY344" fmla="*/ 58572 h 512161"/>
                  <a:gd name="connsiteX345" fmla="*/ 361130 w 556182"/>
                  <a:gd name="connsiteY345" fmla="*/ 66944 h 512161"/>
                  <a:gd name="connsiteX346" fmla="*/ 369759 w 556182"/>
                  <a:gd name="connsiteY346" fmla="*/ 66944 h 512161"/>
                  <a:gd name="connsiteX347" fmla="*/ 377156 w 556182"/>
                  <a:gd name="connsiteY347" fmla="*/ 73721 h 512161"/>
                  <a:gd name="connsiteX348" fmla="*/ 369759 w 556182"/>
                  <a:gd name="connsiteY348" fmla="*/ 80498 h 512161"/>
                  <a:gd name="connsiteX349" fmla="*/ 361130 w 556182"/>
                  <a:gd name="connsiteY349" fmla="*/ 80498 h 512161"/>
                  <a:gd name="connsiteX350" fmla="*/ 361130 w 556182"/>
                  <a:gd name="connsiteY350" fmla="*/ 88869 h 512161"/>
                  <a:gd name="connsiteX351" fmla="*/ 354144 w 556182"/>
                  <a:gd name="connsiteY351" fmla="*/ 96045 h 512161"/>
                  <a:gd name="connsiteX352" fmla="*/ 346747 w 556182"/>
                  <a:gd name="connsiteY352" fmla="*/ 88869 h 512161"/>
                  <a:gd name="connsiteX353" fmla="*/ 346747 w 556182"/>
                  <a:gd name="connsiteY353" fmla="*/ 80498 h 512161"/>
                  <a:gd name="connsiteX354" fmla="*/ 338117 w 556182"/>
                  <a:gd name="connsiteY354" fmla="*/ 80498 h 512161"/>
                  <a:gd name="connsiteX355" fmla="*/ 331131 w 556182"/>
                  <a:gd name="connsiteY355" fmla="*/ 73721 h 512161"/>
                  <a:gd name="connsiteX356" fmla="*/ 338117 w 556182"/>
                  <a:gd name="connsiteY356" fmla="*/ 66944 h 512161"/>
                  <a:gd name="connsiteX357" fmla="*/ 346747 w 556182"/>
                  <a:gd name="connsiteY357" fmla="*/ 66944 h 512161"/>
                  <a:gd name="connsiteX358" fmla="*/ 346747 w 556182"/>
                  <a:gd name="connsiteY358" fmla="*/ 58572 h 512161"/>
                  <a:gd name="connsiteX359" fmla="*/ 354144 w 556182"/>
                  <a:gd name="connsiteY359" fmla="*/ 51795 h 512161"/>
                  <a:gd name="connsiteX360" fmla="*/ 278923 w 556182"/>
                  <a:gd name="connsiteY360" fmla="*/ 0 h 512161"/>
                  <a:gd name="connsiteX361" fmla="*/ 286399 w 556182"/>
                  <a:gd name="connsiteY361" fmla="*/ 7390 h 512161"/>
                  <a:gd name="connsiteX362" fmla="*/ 286399 w 556182"/>
                  <a:gd name="connsiteY362" fmla="*/ 10675 h 512161"/>
                  <a:gd name="connsiteX363" fmla="*/ 289307 w 556182"/>
                  <a:gd name="connsiteY363" fmla="*/ 10675 h 512161"/>
                  <a:gd name="connsiteX364" fmla="*/ 296783 w 556182"/>
                  <a:gd name="connsiteY364" fmla="*/ 18065 h 512161"/>
                  <a:gd name="connsiteX365" fmla="*/ 289307 w 556182"/>
                  <a:gd name="connsiteY365" fmla="*/ 25045 h 512161"/>
                  <a:gd name="connsiteX366" fmla="*/ 286399 w 556182"/>
                  <a:gd name="connsiteY366" fmla="*/ 25045 h 512161"/>
                  <a:gd name="connsiteX367" fmla="*/ 286399 w 556182"/>
                  <a:gd name="connsiteY367" fmla="*/ 27919 h 512161"/>
                  <a:gd name="connsiteX368" fmla="*/ 278923 w 556182"/>
                  <a:gd name="connsiteY368" fmla="*/ 35309 h 512161"/>
                  <a:gd name="connsiteX369" fmla="*/ 271863 w 556182"/>
                  <a:gd name="connsiteY369" fmla="*/ 27919 h 512161"/>
                  <a:gd name="connsiteX370" fmla="*/ 271863 w 556182"/>
                  <a:gd name="connsiteY370" fmla="*/ 25045 h 512161"/>
                  <a:gd name="connsiteX371" fmla="*/ 268540 w 556182"/>
                  <a:gd name="connsiteY371" fmla="*/ 25045 h 512161"/>
                  <a:gd name="connsiteX372" fmla="*/ 261479 w 556182"/>
                  <a:gd name="connsiteY372" fmla="*/ 18065 h 512161"/>
                  <a:gd name="connsiteX373" fmla="*/ 268540 w 556182"/>
                  <a:gd name="connsiteY373" fmla="*/ 10675 h 512161"/>
                  <a:gd name="connsiteX374" fmla="*/ 271863 w 556182"/>
                  <a:gd name="connsiteY374" fmla="*/ 10675 h 512161"/>
                  <a:gd name="connsiteX375" fmla="*/ 271863 w 556182"/>
                  <a:gd name="connsiteY375" fmla="*/ 7390 h 512161"/>
                  <a:gd name="connsiteX376" fmla="*/ 278923 w 556182"/>
                  <a:gd name="connsiteY376" fmla="*/ 0 h 5121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</a:cxnLst>
                <a:rect l="l" t="t" r="r" b="b"/>
                <a:pathLst>
                  <a:path w="556182" h="512161">
                    <a:moveTo>
                      <a:pt x="444116" y="383978"/>
                    </a:moveTo>
                    <a:cubicBezTo>
                      <a:pt x="448345" y="383978"/>
                      <a:pt x="452152" y="387785"/>
                      <a:pt x="452152" y="391592"/>
                    </a:cubicBezTo>
                    <a:cubicBezTo>
                      <a:pt x="452152" y="396244"/>
                      <a:pt x="448345" y="399628"/>
                      <a:pt x="444116" y="399628"/>
                    </a:cubicBezTo>
                    <a:cubicBezTo>
                      <a:pt x="439886" y="399628"/>
                      <a:pt x="436502" y="396244"/>
                      <a:pt x="436502" y="391592"/>
                    </a:cubicBezTo>
                    <a:cubicBezTo>
                      <a:pt x="436502" y="387785"/>
                      <a:pt x="439886" y="383978"/>
                      <a:pt x="444116" y="383978"/>
                    </a:cubicBezTo>
                    <a:close/>
                    <a:moveTo>
                      <a:pt x="112355" y="383978"/>
                    </a:moveTo>
                    <a:cubicBezTo>
                      <a:pt x="116585" y="383978"/>
                      <a:pt x="119969" y="387785"/>
                      <a:pt x="119969" y="391592"/>
                    </a:cubicBezTo>
                    <a:cubicBezTo>
                      <a:pt x="119969" y="396244"/>
                      <a:pt x="116585" y="399628"/>
                      <a:pt x="112355" y="399628"/>
                    </a:cubicBezTo>
                    <a:cubicBezTo>
                      <a:pt x="108126" y="399628"/>
                      <a:pt x="104319" y="396244"/>
                      <a:pt x="104319" y="391592"/>
                    </a:cubicBezTo>
                    <a:cubicBezTo>
                      <a:pt x="104319" y="387785"/>
                      <a:pt x="108126" y="383978"/>
                      <a:pt x="112355" y="383978"/>
                    </a:cubicBezTo>
                    <a:close/>
                    <a:moveTo>
                      <a:pt x="434805" y="377406"/>
                    </a:moveTo>
                    <a:cubicBezTo>
                      <a:pt x="433184" y="377002"/>
                      <a:pt x="431564" y="378216"/>
                      <a:pt x="431159" y="379834"/>
                    </a:cubicBezTo>
                    <a:lnTo>
                      <a:pt x="427918" y="399663"/>
                    </a:lnTo>
                    <a:lnTo>
                      <a:pt x="538908" y="415445"/>
                    </a:lnTo>
                    <a:lnTo>
                      <a:pt x="541743" y="397235"/>
                    </a:lnTo>
                    <a:cubicBezTo>
                      <a:pt x="542148" y="395616"/>
                      <a:pt x="540933" y="393998"/>
                      <a:pt x="539313" y="393593"/>
                    </a:cubicBezTo>
                    <a:close/>
                    <a:moveTo>
                      <a:pt x="121279" y="377406"/>
                    </a:moveTo>
                    <a:lnTo>
                      <a:pt x="16771" y="393593"/>
                    </a:lnTo>
                    <a:cubicBezTo>
                      <a:pt x="15151" y="393998"/>
                      <a:pt x="13936" y="395616"/>
                      <a:pt x="14341" y="397235"/>
                    </a:cubicBezTo>
                    <a:lnTo>
                      <a:pt x="16771" y="415445"/>
                    </a:lnTo>
                    <a:lnTo>
                      <a:pt x="128166" y="399663"/>
                    </a:lnTo>
                    <a:lnTo>
                      <a:pt x="124925" y="379834"/>
                    </a:lnTo>
                    <a:cubicBezTo>
                      <a:pt x="124520" y="379025"/>
                      <a:pt x="123710" y="378216"/>
                      <a:pt x="123710" y="377811"/>
                    </a:cubicBezTo>
                    <a:cubicBezTo>
                      <a:pt x="123305" y="377406"/>
                      <a:pt x="122495" y="377002"/>
                      <a:pt x="121279" y="377406"/>
                    </a:cubicBezTo>
                    <a:close/>
                    <a:moveTo>
                      <a:pt x="499211" y="222419"/>
                    </a:moveTo>
                    <a:lnTo>
                      <a:pt x="499211" y="283928"/>
                    </a:lnTo>
                    <a:cubicBezTo>
                      <a:pt x="499211" y="285547"/>
                      <a:pt x="499211" y="286761"/>
                      <a:pt x="499211" y="288379"/>
                    </a:cubicBezTo>
                    <a:cubicBezTo>
                      <a:pt x="500021" y="292831"/>
                      <a:pt x="499211" y="298091"/>
                      <a:pt x="495565" y="301733"/>
                    </a:cubicBezTo>
                    <a:cubicBezTo>
                      <a:pt x="491920" y="306185"/>
                      <a:pt x="486249" y="308208"/>
                      <a:pt x="480578" y="307803"/>
                    </a:cubicBezTo>
                    <a:cubicBezTo>
                      <a:pt x="474907" y="306589"/>
                      <a:pt x="470046" y="302947"/>
                      <a:pt x="467615" y="297687"/>
                    </a:cubicBezTo>
                    <a:lnTo>
                      <a:pt x="463970" y="288784"/>
                    </a:lnTo>
                    <a:cubicBezTo>
                      <a:pt x="461134" y="281500"/>
                      <a:pt x="453033" y="277453"/>
                      <a:pt x="446147" y="279881"/>
                    </a:cubicBezTo>
                    <a:cubicBezTo>
                      <a:pt x="440476" y="281905"/>
                      <a:pt x="436020" y="287165"/>
                      <a:pt x="436020" y="293235"/>
                    </a:cubicBezTo>
                    <a:lnTo>
                      <a:pt x="436020" y="294449"/>
                    </a:lnTo>
                    <a:lnTo>
                      <a:pt x="440881" y="363648"/>
                    </a:lnTo>
                    <a:lnTo>
                      <a:pt x="528376" y="377406"/>
                    </a:lnTo>
                    <a:lnTo>
                      <a:pt x="533237" y="299305"/>
                    </a:lnTo>
                    <a:cubicBezTo>
                      <a:pt x="533642" y="296068"/>
                      <a:pt x="533237" y="293235"/>
                      <a:pt x="532832" y="290807"/>
                    </a:cubicBezTo>
                    <a:cubicBezTo>
                      <a:pt x="532832" y="289593"/>
                      <a:pt x="532427" y="289593"/>
                      <a:pt x="532022" y="288784"/>
                    </a:cubicBezTo>
                    <a:close/>
                    <a:moveTo>
                      <a:pt x="56873" y="222014"/>
                    </a:moveTo>
                    <a:lnTo>
                      <a:pt x="23657" y="288784"/>
                    </a:lnTo>
                    <a:cubicBezTo>
                      <a:pt x="23657" y="289593"/>
                      <a:pt x="23252" y="289593"/>
                      <a:pt x="23252" y="290403"/>
                    </a:cubicBezTo>
                    <a:cubicBezTo>
                      <a:pt x="22442" y="293235"/>
                      <a:pt x="22442" y="296068"/>
                      <a:pt x="22442" y="299305"/>
                    </a:cubicBezTo>
                    <a:lnTo>
                      <a:pt x="27708" y="377406"/>
                    </a:lnTo>
                    <a:lnTo>
                      <a:pt x="115203" y="363648"/>
                    </a:lnTo>
                    <a:lnTo>
                      <a:pt x="120064" y="292831"/>
                    </a:lnTo>
                    <a:cubicBezTo>
                      <a:pt x="119659" y="287165"/>
                      <a:pt x="115608" y="281905"/>
                      <a:pt x="109937" y="279881"/>
                    </a:cubicBezTo>
                    <a:cubicBezTo>
                      <a:pt x="103051" y="277453"/>
                      <a:pt x="94950" y="281500"/>
                      <a:pt x="91709" y="288784"/>
                    </a:cubicBezTo>
                    <a:lnTo>
                      <a:pt x="88063" y="297687"/>
                    </a:lnTo>
                    <a:cubicBezTo>
                      <a:pt x="86038" y="302947"/>
                      <a:pt x="81177" y="306589"/>
                      <a:pt x="75101" y="307803"/>
                    </a:cubicBezTo>
                    <a:cubicBezTo>
                      <a:pt x="69430" y="308208"/>
                      <a:pt x="64164" y="306185"/>
                      <a:pt x="60519" y="301733"/>
                    </a:cubicBezTo>
                    <a:cubicBezTo>
                      <a:pt x="56873" y="297687"/>
                      <a:pt x="56063" y="292021"/>
                      <a:pt x="57278" y="287165"/>
                    </a:cubicBezTo>
                    <a:cubicBezTo>
                      <a:pt x="56873" y="285951"/>
                      <a:pt x="56873" y="285142"/>
                      <a:pt x="56873" y="283928"/>
                    </a:cubicBezTo>
                    <a:close/>
                    <a:moveTo>
                      <a:pt x="420222" y="126108"/>
                    </a:moveTo>
                    <a:cubicBezTo>
                      <a:pt x="413336" y="125298"/>
                      <a:pt x="407260" y="127322"/>
                      <a:pt x="402399" y="131773"/>
                    </a:cubicBezTo>
                    <a:cubicBezTo>
                      <a:pt x="397538" y="135820"/>
                      <a:pt x="395108" y="142294"/>
                      <a:pt x="395108" y="148769"/>
                    </a:cubicBezTo>
                    <a:cubicBezTo>
                      <a:pt x="395108" y="154030"/>
                      <a:pt x="397133" y="159695"/>
                      <a:pt x="400779" y="163742"/>
                    </a:cubicBezTo>
                    <a:cubicBezTo>
                      <a:pt x="402399" y="165765"/>
                      <a:pt x="403209" y="168598"/>
                      <a:pt x="401994" y="171430"/>
                    </a:cubicBezTo>
                    <a:cubicBezTo>
                      <a:pt x="400779" y="173858"/>
                      <a:pt x="398348" y="175882"/>
                      <a:pt x="395108" y="175882"/>
                    </a:cubicBezTo>
                    <a:lnTo>
                      <a:pt x="356626" y="175882"/>
                    </a:lnTo>
                    <a:cubicBezTo>
                      <a:pt x="352980" y="175882"/>
                      <a:pt x="350145" y="178714"/>
                      <a:pt x="350145" y="182356"/>
                    </a:cubicBezTo>
                    <a:lnTo>
                      <a:pt x="350145" y="196924"/>
                    </a:lnTo>
                    <a:lnTo>
                      <a:pt x="350145" y="211088"/>
                    </a:lnTo>
                    <a:cubicBezTo>
                      <a:pt x="350145" y="213921"/>
                      <a:pt x="348524" y="216349"/>
                      <a:pt x="345689" y="217563"/>
                    </a:cubicBezTo>
                    <a:cubicBezTo>
                      <a:pt x="343259" y="218372"/>
                      <a:pt x="340423" y="217967"/>
                      <a:pt x="337993" y="216349"/>
                    </a:cubicBezTo>
                    <a:cubicBezTo>
                      <a:pt x="335562" y="214325"/>
                      <a:pt x="333132" y="212706"/>
                      <a:pt x="330296" y="211897"/>
                    </a:cubicBezTo>
                    <a:cubicBezTo>
                      <a:pt x="329891" y="211492"/>
                      <a:pt x="329486" y="211492"/>
                      <a:pt x="329486" y="211492"/>
                    </a:cubicBezTo>
                    <a:cubicBezTo>
                      <a:pt x="327866" y="211088"/>
                      <a:pt x="326651" y="210683"/>
                      <a:pt x="325030" y="210683"/>
                    </a:cubicBezTo>
                    <a:cubicBezTo>
                      <a:pt x="325030" y="210683"/>
                      <a:pt x="325030" y="210683"/>
                      <a:pt x="324625" y="210683"/>
                    </a:cubicBezTo>
                    <a:cubicBezTo>
                      <a:pt x="323410" y="210278"/>
                      <a:pt x="321790" y="210278"/>
                      <a:pt x="320169" y="210683"/>
                    </a:cubicBezTo>
                    <a:cubicBezTo>
                      <a:pt x="310043" y="211897"/>
                      <a:pt x="301536" y="220395"/>
                      <a:pt x="300321" y="230512"/>
                    </a:cubicBezTo>
                    <a:cubicBezTo>
                      <a:pt x="299511" y="237391"/>
                      <a:pt x="301536" y="243461"/>
                      <a:pt x="305992" y="248317"/>
                    </a:cubicBezTo>
                    <a:cubicBezTo>
                      <a:pt x="306802" y="249531"/>
                      <a:pt x="308017" y="250341"/>
                      <a:pt x="309233" y="251150"/>
                    </a:cubicBezTo>
                    <a:cubicBezTo>
                      <a:pt x="309638" y="251555"/>
                      <a:pt x="310043" y="251959"/>
                      <a:pt x="310043" y="251959"/>
                    </a:cubicBezTo>
                    <a:cubicBezTo>
                      <a:pt x="311258" y="252364"/>
                      <a:pt x="312068" y="253173"/>
                      <a:pt x="312878" y="253173"/>
                    </a:cubicBezTo>
                    <a:cubicBezTo>
                      <a:pt x="313283" y="253578"/>
                      <a:pt x="313688" y="253578"/>
                      <a:pt x="313688" y="253983"/>
                    </a:cubicBezTo>
                    <a:cubicBezTo>
                      <a:pt x="314904" y="254387"/>
                      <a:pt x="316119" y="254792"/>
                      <a:pt x="317739" y="255197"/>
                    </a:cubicBezTo>
                    <a:cubicBezTo>
                      <a:pt x="318144" y="255601"/>
                      <a:pt x="318549" y="255601"/>
                      <a:pt x="319359" y="255601"/>
                    </a:cubicBezTo>
                    <a:cubicBezTo>
                      <a:pt x="319764" y="255601"/>
                      <a:pt x="320980" y="255601"/>
                      <a:pt x="321790" y="255601"/>
                    </a:cubicBezTo>
                    <a:cubicBezTo>
                      <a:pt x="322195" y="255601"/>
                      <a:pt x="323005" y="256006"/>
                      <a:pt x="323410" y="255601"/>
                    </a:cubicBezTo>
                    <a:cubicBezTo>
                      <a:pt x="324220" y="255601"/>
                      <a:pt x="324625" y="255601"/>
                      <a:pt x="325435" y="255601"/>
                    </a:cubicBezTo>
                    <a:cubicBezTo>
                      <a:pt x="326651" y="255601"/>
                      <a:pt x="327461" y="255601"/>
                      <a:pt x="328271" y="255197"/>
                    </a:cubicBezTo>
                    <a:cubicBezTo>
                      <a:pt x="331917" y="254387"/>
                      <a:pt x="335562" y="252364"/>
                      <a:pt x="337993" y="250341"/>
                    </a:cubicBezTo>
                    <a:cubicBezTo>
                      <a:pt x="340423" y="248317"/>
                      <a:pt x="343259" y="247508"/>
                      <a:pt x="345689" y="249127"/>
                    </a:cubicBezTo>
                    <a:cubicBezTo>
                      <a:pt x="348524" y="249936"/>
                      <a:pt x="350145" y="252364"/>
                      <a:pt x="350145" y="255601"/>
                    </a:cubicBezTo>
                    <a:lnTo>
                      <a:pt x="350145" y="269360"/>
                    </a:lnTo>
                    <a:lnTo>
                      <a:pt x="350145" y="283928"/>
                    </a:lnTo>
                    <a:cubicBezTo>
                      <a:pt x="350145" y="287570"/>
                      <a:pt x="352980" y="290807"/>
                      <a:pt x="356626" y="290807"/>
                    </a:cubicBezTo>
                    <a:lnTo>
                      <a:pt x="380930" y="290807"/>
                    </a:lnTo>
                    <a:cubicBezTo>
                      <a:pt x="380930" y="289189"/>
                      <a:pt x="380525" y="286356"/>
                      <a:pt x="380525" y="284333"/>
                    </a:cubicBezTo>
                    <a:cubicBezTo>
                      <a:pt x="380525" y="281905"/>
                      <a:pt x="380525" y="279477"/>
                      <a:pt x="380525" y="277858"/>
                    </a:cubicBezTo>
                    <a:cubicBezTo>
                      <a:pt x="380525" y="267741"/>
                      <a:pt x="385386" y="257220"/>
                      <a:pt x="392677" y="250341"/>
                    </a:cubicBezTo>
                    <a:cubicBezTo>
                      <a:pt x="400779" y="243461"/>
                      <a:pt x="410905" y="239819"/>
                      <a:pt x="421842" y="241033"/>
                    </a:cubicBezTo>
                    <a:cubicBezTo>
                      <a:pt x="435615" y="242652"/>
                      <a:pt x="447362" y="251959"/>
                      <a:pt x="452223" y="265313"/>
                    </a:cubicBezTo>
                    <a:cubicBezTo>
                      <a:pt x="462754" y="266123"/>
                      <a:pt x="472881" y="272597"/>
                      <a:pt x="477337" y="283523"/>
                    </a:cubicBezTo>
                    <a:lnTo>
                      <a:pt x="480173" y="290807"/>
                    </a:lnTo>
                    <a:cubicBezTo>
                      <a:pt x="483008" y="289593"/>
                      <a:pt x="485033" y="287165"/>
                      <a:pt x="485033" y="283928"/>
                    </a:cubicBezTo>
                    <a:lnTo>
                      <a:pt x="485033" y="182356"/>
                    </a:lnTo>
                    <a:cubicBezTo>
                      <a:pt x="485033" y="178714"/>
                      <a:pt x="482198" y="175882"/>
                      <a:pt x="478552" y="175882"/>
                    </a:cubicBezTo>
                    <a:lnTo>
                      <a:pt x="439665" y="175882"/>
                    </a:lnTo>
                    <a:cubicBezTo>
                      <a:pt x="436830" y="175882"/>
                      <a:pt x="434399" y="173858"/>
                      <a:pt x="433184" y="171430"/>
                    </a:cubicBezTo>
                    <a:cubicBezTo>
                      <a:pt x="432374" y="168598"/>
                      <a:pt x="432374" y="165765"/>
                      <a:pt x="434399" y="163742"/>
                    </a:cubicBezTo>
                    <a:cubicBezTo>
                      <a:pt x="438855" y="158886"/>
                      <a:pt x="440881" y="152816"/>
                      <a:pt x="440070" y="145936"/>
                    </a:cubicBezTo>
                    <a:cubicBezTo>
                      <a:pt x="438855" y="135820"/>
                      <a:pt x="430349" y="127322"/>
                      <a:pt x="420222" y="126108"/>
                    </a:cubicBezTo>
                    <a:close/>
                    <a:moveTo>
                      <a:pt x="275612" y="126108"/>
                    </a:moveTo>
                    <a:cubicBezTo>
                      <a:pt x="265485" y="127322"/>
                      <a:pt x="256978" y="135820"/>
                      <a:pt x="255763" y="145936"/>
                    </a:cubicBezTo>
                    <a:cubicBezTo>
                      <a:pt x="254953" y="152816"/>
                      <a:pt x="256978" y="158886"/>
                      <a:pt x="261434" y="163742"/>
                    </a:cubicBezTo>
                    <a:cubicBezTo>
                      <a:pt x="263054" y="165765"/>
                      <a:pt x="263865" y="168598"/>
                      <a:pt x="262649" y="171430"/>
                    </a:cubicBezTo>
                    <a:cubicBezTo>
                      <a:pt x="261434" y="173858"/>
                      <a:pt x="259003" y="175882"/>
                      <a:pt x="255763" y="175882"/>
                    </a:cubicBezTo>
                    <a:lnTo>
                      <a:pt x="227003" y="175882"/>
                    </a:lnTo>
                    <a:cubicBezTo>
                      <a:pt x="223762" y="175882"/>
                      <a:pt x="220522" y="178714"/>
                      <a:pt x="220522" y="182356"/>
                    </a:cubicBezTo>
                    <a:lnTo>
                      <a:pt x="220522" y="196924"/>
                    </a:lnTo>
                    <a:cubicBezTo>
                      <a:pt x="221332" y="196924"/>
                      <a:pt x="222547" y="197329"/>
                      <a:pt x="223357" y="197329"/>
                    </a:cubicBezTo>
                    <a:cubicBezTo>
                      <a:pt x="223762" y="197329"/>
                      <a:pt x="224167" y="197329"/>
                      <a:pt x="224167" y="197329"/>
                    </a:cubicBezTo>
                    <a:cubicBezTo>
                      <a:pt x="224572" y="197329"/>
                      <a:pt x="224977" y="197329"/>
                      <a:pt x="225383" y="197329"/>
                    </a:cubicBezTo>
                    <a:cubicBezTo>
                      <a:pt x="226598" y="196924"/>
                      <a:pt x="227408" y="196520"/>
                      <a:pt x="228218" y="196520"/>
                    </a:cubicBezTo>
                    <a:cubicBezTo>
                      <a:pt x="229028" y="196520"/>
                      <a:pt x="229028" y="196520"/>
                      <a:pt x="229433" y="196115"/>
                    </a:cubicBezTo>
                    <a:cubicBezTo>
                      <a:pt x="230243" y="196115"/>
                      <a:pt x="231459" y="196115"/>
                      <a:pt x="232674" y="196115"/>
                    </a:cubicBezTo>
                    <a:cubicBezTo>
                      <a:pt x="232674" y="196115"/>
                      <a:pt x="233079" y="196115"/>
                      <a:pt x="233484" y="196115"/>
                    </a:cubicBezTo>
                    <a:cubicBezTo>
                      <a:pt x="235104" y="196115"/>
                      <a:pt x="236319" y="196115"/>
                      <a:pt x="237535" y="196115"/>
                    </a:cubicBezTo>
                    <a:cubicBezTo>
                      <a:pt x="254548" y="198543"/>
                      <a:pt x="268320" y="211897"/>
                      <a:pt x="270346" y="228893"/>
                    </a:cubicBezTo>
                    <a:cubicBezTo>
                      <a:pt x="271561" y="239819"/>
                      <a:pt x="267915" y="250341"/>
                      <a:pt x="261029" y="258029"/>
                    </a:cubicBezTo>
                    <a:cubicBezTo>
                      <a:pt x="259814" y="259243"/>
                      <a:pt x="258598" y="260457"/>
                      <a:pt x="257788" y="261267"/>
                    </a:cubicBezTo>
                    <a:cubicBezTo>
                      <a:pt x="257383" y="261671"/>
                      <a:pt x="256978" y="261671"/>
                      <a:pt x="256573" y="261671"/>
                    </a:cubicBezTo>
                    <a:cubicBezTo>
                      <a:pt x="255763" y="262885"/>
                      <a:pt x="254548" y="263695"/>
                      <a:pt x="253332" y="264099"/>
                    </a:cubicBezTo>
                    <a:cubicBezTo>
                      <a:pt x="253332" y="264099"/>
                      <a:pt x="253332" y="264504"/>
                      <a:pt x="252927" y="264504"/>
                    </a:cubicBezTo>
                    <a:cubicBezTo>
                      <a:pt x="248472" y="267337"/>
                      <a:pt x="243611" y="268955"/>
                      <a:pt x="238750" y="269765"/>
                    </a:cubicBezTo>
                    <a:cubicBezTo>
                      <a:pt x="237130" y="270169"/>
                      <a:pt x="235104" y="270169"/>
                      <a:pt x="233484" y="270169"/>
                    </a:cubicBezTo>
                    <a:cubicBezTo>
                      <a:pt x="231864" y="270169"/>
                      <a:pt x="230243" y="270169"/>
                      <a:pt x="229028" y="269765"/>
                    </a:cubicBezTo>
                    <a:cubicBezTo>
                      <a:pt x="228623" y="269765"/>
                      <a:pt x="228623" y="269765"/>
                      <a:pt x="228218" y="269765"/>
                    </a:cubicBezTo>
                    <a:cubicBezTo>
                      <a:pt x="226598" y="269765"/>
                      <a:pt x="224977" y="269360"/>
                      <a:pt x="223357" y="268955"/>
                    </a:cubicBezTo>
                    <a:cubicBezTo>
                      <a:pt x="222547" y="268955"/>
                      <a:pt x="221332" y="269360"/>
                      <a:pt x="220522" y="269360"/>
                    </a:cubicBezTo>
                    <a:lnTo>
                      <a:pt x="220522" y="283928"/>
                    </a:lnTo>
                    <a:cubicBezTo>
                      <a:pt x="220522" y="287975"/>
                      <a:pt x="223762" y="290807"/>
                      <a:pt x="227003" y="290807"/>
                    </a:cubicBezTo>
                    <a:lnTo>
                      <a:pt x="255763" y="290807"/>
                    </a:lnTo>
                    <a:cubicBezTo>
                      <a:pt x="259003" y="290807"/>
                      <a:pt x="261434" y="292426"/>
                      <a:pt x="262649" y="295259"/>
                    </a:cubicBezTo>
                    <a:cubicBezTo>
                      <a:pt x="263865" y="297687"/>
                      <a:pt x="263054" y="300519"/>
                      <a:pt x="261434" y="302947"/>
                    </a:cubicBezTo>
                    <a:cubicBezTo>
                      <a:pt x="256978" y="307803"/>
                      <a:pt x="254953" y="313873"/>
                      <a:pt x="255763" y="320348"/>
                    </a:cubicBezTo>
                    <a:cubicBezTo>
                      <a:pt x="256978" y="330869"/>
                      <a:pt x="265485" y="338963"/>
                      <a:pt x="275612" y="340177"/>
                    </a:cubicBezTo>
                    <a:cubicBezTo>
                      <a:pt x="282093" y="340986"/>
                      <a:pt x="288169" y="338963"/>
                      <a:pt x="293030" y="334511"/>
                    </a:cubicBezTo>
                    <a:cubicBezTo>
                      <a:pt x="297891" y="330465"/>
                      <a:pt x="300726" y="324395"/>
                      <a:pt x="300726" y="317920"/>
                    </a:cubicBezTo>
                    <a:cubicBezTo>
                      <a:pt x="300726" y="312255"/>
                      <a:pt x="299106" y="306994"/>
                      <a:pt x="295055" y="302947"/>
                    </a:cubicBezTo>
                    <a:cubicBezTo>
                      <a:pt x="293030" y="300519"/>
                      <a:pt x="292625" y="297687"/>
                      <a:pt x="293840" y="295259"/>
                    </a:cubicBezTo>
                    <a:cubicBezTo>
                      <a:pt x="295055" y="292426"/>
                      <a:pt x="297891" y="290807"/>
                      <a:pt x="300321" y="290807"/>
                    </a:cubicBezTo>
                    <a:lnTo>
                      <a:pt x="329081" y="290807"/>
                    </a:lnTo>
                    <a:cubicBezTo>
                      <a:pt x="333132" y="290807"/>
                      <a:pt x="335562" y="287975"/>
                      <a:pt x="335562" y="284333"/>
                    </a:cubicBezTo>
                    <a:lnTo>
                      <a:pt x="335562" y="283928"/>
                    </a:lnTo>
                    <a:lnTo>
                      <a:pt x="335562" y="269360"/>
                    </a:lnTo>
                    <a:cubicBezTo>
                      <a:pt x="334752" y="269360"/>
                      <a:pt x="333942" y="268955"/>
                      <a:pt x="333132" y="268955"/>
                    </a:cubicBezTo>
                    <a:cubicBezTo>
                      <a:pt x="331106" y="269360"/>
                      <a:pt x="329486" y="269765"/>
                      <a:pt x="327866" y="269765"/>
                    </a:cubicBezTo>
                    <a:lnTo>
                      <a:pt x="327461" y="269765"/>
                    </a:lnTo>
                    <a:cubicBezTo>
                      <a:pt x="325840" y="270169"/>
                      <a:pt x="324625" y="270169"/>
                      <a:pt x="323005" y="270169"/>
                    </a:cubicBezTo>
                    <a:cubicBezTo>
                      <a:pt x="320980" y="270169"/>
                      <a:pt x="319359" y="270169"/>
                      <a:pt x="317334" y="269765"/>
                    </a:cubicBezTo>
                    <a:cubicBezTo>
                      <a:pt x="312473" y="268955"/>
                      <a:pt x="307612" y="267337"/>
                      <a:pt x="303562" y="264504"/>
                    </a:cubicBezTo>
                    <a:cubicBezTo>
                      <a:pt x="303156" y="264504"/>
                      <a:pt x="303156" y="264099"/>
                      <a:pt x="302751" y="264099"/>
                    </a:cubicBezTo>
                    <a:cubicBezTo>
                      <a:pt x="301536" y="263695"/>
                      <a:pt x="300726" y="262885"/>
                      <a:pt x="299511" y="261671"/>
                    </a:cubicBezTo>
                    <a:cubicBezTo>
                      <a:pt x="299511" y="261671"/>
                      <a:pt x="299106" y="261671"/>
                      <a:pt x="299106" y="261267"/>
                    </a:cubicBezTo>
                    <a:cubicBezTo>
                      <a:pt x="297891" y="260457"/>
                      <a:pt x="296675" y="259243"/>
                      <a:pt x="295460" y="258029"/>
                    </a:cubicBezTo>
                    <a:cubicBezTo>
                      <a:pt x="288169" y="250341"/>
                      <a:pt x="284928" y="239819"/>
                      <a:pt x="286143" y="228893"/>
                    </a:cubicBezTo>
                    <a:cubicBezTo>
                      <a:pt x="288169" y="211897"/>
                      <a:pt x="301536" y="198543"/>
                      <a:pt x="318549" y="196115"/>
                    </a:cubicBezTo>
                    <a:cubicBezTo>
                      <a:pt x="319764" y="196115"/>
                      <a:pt x="321385" y="196115"/>
                      <a:pt x="322600" y="196115"/>
                    </a:cubicBezTo>
                    <a:cubicBezTo>
                      <a:pt x="323410" y="196115"/>
                      <a:pt x="323410" y="196115"/>
                      <a:pt x="323815" y="196115"/>
                    </a:cubicBezTo>
                    <a:cubicBezTo>
                      <a:pt x="324625" y="196115"/>
                      <a:pt x="325840" y="196115"/>
                      <a:pt x="327056" y="196115"/>
                    </a:cubicBezTo>
                    <a:cubicBezTo>
                      <a:pt x="327056" y="196520"/>
                      <a:pt x="327461" y="196520"/>
                      <a:pt x="328271" y="196520"/>
                    </a:cubicBezTo>
                    <a:cubicBezTo>
                      <a:pt x="329081" y="196520"/>
                      <a:pt x="329891" y="196924"/>
                      <a:pt x="330701" y="197329"/>
                    </a:cubicBezTo>
                    <a:cubicBezTo>
                      <a:pt x="331106" y="197329"/>
                      <a:pt x="331917" y="197329"/>
                      <a:pt x="331917" y="197329"/>
                    </a:cubicBezTo>
                    <a:cubicBezTo>
                      <a:pt x="332322" y="197329"/>
                      <a:pt x="332727" y="197329"/>
                      <a:pt x="333132" y="197329"/>
                    </a:cubicBezTo>
                    <a:cubicBezTo>
                      <a:pt x="333942" y="197329"/>
                      <a:pt x="334752" y="196924"/>
                      <a:pt x="335562" y="196924"/>
                    </a:cubicBezTo>
                    <a:lnTo>
                      <a:pt x="335562" y="182356"/>
                    </a:lnTo>
                    <a:cubicBezTo>
                      <a:pt x="335562" y="178714"/>
                      <a:pt x="333132" y="175882"/>
                      <a:pt x="329081" y="175882"/>
                    </a:cubicBezTo>
                    <a:lnTo>
                      <a:pt x="300321" y="175882"/>
                    </a:lnTo>
                    <a:cubicBezTo>
                      <a:pt x="297891" y="175882"/>
                      <a:pt x="295055" y="173858"/>
                      <a:pt x="293840" y="171430"/>
                    </a:cubicBezTo>
                    <a:cubicBezTo>
                      <a:pt x="292625" y="168598"/>
                      <a:pt x="293030" y="165765"/>
                      <a:pt x="295055" y="163742"/>
                    </a:cubicBezTo>
                    <a:cubicBezTo>
                      <a:pt x="299106" y="159695"/>
                      <a:pt x="300726" y="154030"/>
                      <a:pt x="300726" y="148769"/>
                    </a:cubicBezTo>
                    <a:cubicBezTo>
                      <a:pt x="300726" y="142294"/>
                      <a:pt x="297891" y="135820"/>
                      <a:pt x="293030" y="131773"/>
                    </a:cubicBezTo>
                    <a:cubicBezTo>
                      <a:pt x="288169" y="127322"/>
                      <a:pt x="282093" y="125298"/>
                      <a:pt x="275612" y="126108"/>
                    </a:cubicBezTo>
                    <a:close/>
                    <a:moveTo>
                      <a:pt x="136267" y="126108"/>
                    </a:moveTo>
                    <a:cubicBezTo>
                      <a:pt x="125735" y="127322"/>
                      <a:pt x="117634" y="135820"/>
                      <a:pt x="116418" y="145936"/>
                    </a:cubicBezTo>
                    <a:cubicBezTo>
                      <a:pt x="115203" y="152816"/>
                      <a:pt x="117634" y="158886"/>
                      <a:pt x="121684" y="163742"/>
                    </a:cubicBezTo>
                    <a:cubicBezTo>
                      <a:pt x="123710" y="165765"/>
                      <a:pt x="124115" y="168598"/>
                      <a:pt x="122900" y="171430"/>
                    </a:cubicBezTo>
                    <a:cubicBezTo>
                      <a:pt x="122089" y="173858"/>
                      <a:pt x="119254" y="175882"/>
                      <a:pt x="116418" y="175882"/>
                    </a:cubicBezTo>
                    <a:lnTo>
                      <a:pt x="77532" y="175882"/>
                    </a:lnTo>
                    <a:cubicBezTo>
                      <a:pt x="73886" y="175882"/>
                      <a:pt x="71456" y="178714"/>
                      <a:pt x="71456" y="182356"/>
                    </a:cubicBezTo>
                    <a:lnTo>
                      <a:pt x="71456" y="283928"/>
                    </a:lnTo>
                    <a:cubicBezTo>
                      <a:pt x="71456" y="285951"/>
                      <a:pt x="72266" y="288784"/>
                      <a:pt x="75911" y="289593"/>
                    </a:cubicBezTo>
                    <a:lnTo>
                      <a:pt x="78747" y="283523"/>
                    </a:lnTo>
                    <a:cubicBezTo>
                      <a:pt x="83203" y="272597"/>
                      <a:pt x="93329" y="266123"/>
                      <a:pt x="103861" y="265313"/>
                    </a:cubicBezTo>
                    <a:cubicBezTo>
                      <a:pt x="108317" y="251959"/>
                      <a:pt x="120064" y="241843"/>
                      <a:pt x="134647" y="240224"/>
                    </a:cubicBezTo>
                    <a:cubicBezTo>
                      <a:pt x="145179" y="239010"/>
                      <a:pt x="155710" y="242247"/>
                      <a:pt x="163407" y="249531"/>
                    </a:cubicBezTo>
                    <a:cubicBezTo>
                      <a:pt x="171103" y="256411"/>
                      <a:pt x="175559" y="266527"/>
                      <a:pt x="175559" y="277049"/>
                    </a:cubicBezTo>
                    <a:cubicBezTo>
                      <a:pt x="175559" y="278667"/>
                      <a:pt x="175559" y="281095"/>
                      <a:pt x="175559" y="283523"/>
                    </a:cubicBezTo>
                    <a:cubicBezTo>
                      <a:pt x="175559" y="285547"/>
                      <a:pt x="175559" y="288379"/>
                      <a:pt x="175559" y="289593"/>
                    </a:cubicBezTo>
                    <a:lnTo>
                      <a:pt x="199863" y="289593"/>
                    </a:lnTo>
                    <a:cubicBezTo>
                      <a:pt x="202294" y="289593"/>
                      <a:pt x="206344" y="285951"/>
                      <a:pt x="206344" y="283928"/>
                    </a:cubicBezTo>
                    <a:lnTo>
                      <a:pt x="206344" y="269360"/>
                    </a:lnTo>
                    <a:lnTo>
                      <a:pt x="206344" y="255601"/>
                    </a:lnTo>
                    <a:cubicBezTo>
                      <a:pt x="206344" y="252364"/>
                      <a:pt x="207965" y="249936"/>
                      <a:pt x="210395" y="249127"/>
                    </a:cubicBezTo>
                    <a:cubicBezTo>
                      <a:pt x="213230" y="247508"/>
                      <a:pt x="216066" y="248317"/>
                      <a:pt x="218091" y="250341"/>
                    </a:cubicBezTo>
                    <a:cubicBezTo>
                      <a:pt x="220927" y="252364"/>
                      <a:pt x="224167" y="254387"/>
                      <a:pt x="227813" y="254792"/>
                    </a:cubicBezTo>
                    <a:cubicBezTo>
                      <a:pt x="229028" y="255601"/>
                      <a:pt x="229838" y="255601"/>
                      <a:pt x="230648" y="255601"/>
                    </a:cubicBezTo>
                    <a:cubicBezTo>
                      <a:pt x="231459" y="255601"/>
                      <a:pt x="232269" y="255601"/>
                      <a:pt x="232674" y="255601"/>
                    </a:cubicBezTo>
                    <a:cubicBezTo>
                      <a:pt x="233484" y="256006"/>
                      <a:pt x="233889" y="255601"/>
                      <a:pt x="234294" y="255601"/>
                    </a:cubicBezTo>
                    <a:cubicBezTo>
                      <a:pt x="235104" y="255601"/>
                      <a:pt x="236319" y="255601"/>
                      <a:pt x="237130" y="255601"/>
                    </a:cubicBezTo>
                    <a:cubicBezTo>
                      <a:pt x="237535" y="255601"/>
                      <a:pt x="238345" y="255601"/>
                      <a:pt x="238750" y="255197"/>
                    </a:cubicBezTo>
                    <a:cubicBezTo>
                      <a:pt x="239965" y="254792"/>
                      <a:pt x="241180" y="254387"/>
                      <a:pt x="242396" y="253983"/>
                    </a:cubicBezTo>
                    <a:cubicBezTo>
                      <a:pt x="242396" y="253578"/>
                      <a:pt x="243206" y="253578"/>
                      <a:pt x="243611" y="253173"/>
                    </a:cubicBezTo>
                    <a:cubicBezTo>
                      <a:pt x="244421" y="253173"/>
                      <a:pt x="245231" y="252364"/>
                      <a:pt x="246041" y="251959"/>
                    </a:cubicBezTo>
                    <a:cubicBezTo>
                      <a:pt x="246446" y="251959"/>
                      <a:pt x="246851" y="251555"/>
                      <a:pt x="247256" y="251150"/>
                    </a:cubicBezTo>
                    <a:cubicBezTo>
                      <a:pt x="248472" y="250341"/>
                      <a:pt x="249282" y="249531"/>
                      <a:pt x="250092" y="248317"/>
                    </a:cubicBezTo>
                    <a:cubicBezTo>
                      <a:pt x="254548" y="243461"/>
                      <a:pt x="256573" y="237391"/>
                      <a:pt x="255763" y="230512"/>
                    </a:cubicBezTo>
                    <a:cubicBezTo>
                      <a:pt x="254953" y="220395"/>
                      <a:pt x="246446" y="211897"/>
                      <a:pt x="236319" y="210683"/>
                    </a:cubicBezTo>
                    <a:cubicBezTo>
                      <a:pt x="234294" y="210278"/>
                      <a:pt x="232674" y="210278"/>
                      <a:pt x="231459" y="210683"/>
                    </a:cubicBezTo>
                    <a:cubicBezTo>
                      <a:pt x="231459" y="210683"/>
                      <a:pt x="231459" y="210683"/>
                      <a:pt x="231054" y="210683"/>
                    </a:cubicBezTo>
                    <a:cubicBezTo>
                      <a:pt x="229838" y="210683"/>
                      <a:pt x="228623" y="211088"/>
                      <a:pt x="227003" y="211492"/>
                    </a:cubicBezTo>
                    <a:cubicBezTo>
                      <a:pt x="226598" y="211492"/>
                      <a:pt x="226598" y="211492"/>
                      <a:pt x="226193" y="211897"/>
                    </a:cubicBezTo>
                    <a:cubicBezTo>
                      <a:pt x="223357" y="212706"/>
                      <a:pt x="220522" y="214325"/>
                      <a:pt x="218091" y="216349"/>
                    </a:cubicBezTo>
                    <a:cubicBezTo>
                      <a:pt x="216066" y="217967"/>
                      <a:pt x="213230" y="218372"/>
                      <a:pt x="210395" y="217563"/>
                    </a:cubicBezTo>
                    <a:cubicBezTo>
                      <a:pt x="207965" y="216349"/>
                      <a:pt x="206344" y="213921"/>
                      <a:pt x="206344" y="211088"/>
                    </a:cubicBezTo>
                    <a:lnTo>
                      <a:pt x="206344" y="196924"/>
                    </a:lnTo>
                    <a:lnTo>
                      <a:pt x="206344" y="182356"/>
                    </a:lnTo>
                    <a:cubicBezTo>
                      <a:pt x="206344" y="178714"/>
                      <a:pt x="203509" y="175882"/>
                      <a:pt x="199863" y="175882"/>
                    </a:cubicBezTo>
                    <a:lnTo>
                      <a:pt x="160976" y="175882"/>
                    </a:lnTo>
                    <a:cubicBezTo>
                      <a:pt x="158141" y="175882"/>
                      <a:pt x="155710" y="173858"/>
                      <a:pt x="154495" y="171430"/>
                    </a:cubicBezTo>
                    <a:cubicBezTo>
                      <a:pt x="153280" y="168598"/>
                      <a:pt x="153685" y="165765"/>
                      <a:pt x="155710" y="163742"/>
                    </a:cubicBezTo>
                    <a:cubicBezTo>
                      <a:pt x="159356" y="159695"/>
                      <a:pt x="161381" y="154030"/>
                      <a:pt x="161381" y="148769"/>
                    </a:cubicBezTo>
                    <a:cubicBezTo>
                      <a:pt x="161381" y="142294"/>
                      <a:pt x="158546" y="135820"/>
                      <a:pt x="153685" y="131773"/>
                    </a:cubicBezTo>
                    <a:cubicBezTo>
                      <a:pt x="148824" y="127322"/>
                      <a:pt x="143153" y="125298"/>
                      <a:pt x="136267" y="126108"/>
                    </a:cubicBezTo>
                    <a:close/>
                    <a:moveTo>
                      <a:pt x="134647" y="111944"/>
                    </a:moveTo>
                    <a:cubicBezTo>
                      <a:pt x="145179" y="110730"/>
                      <a:pt x="155710" y="113968"/>
                      <a:pt x="163407" y="121252"/>
                    </a:cubicBezTo>
                    <a:cubicBezTo>
                      <a:pt x="171103" y="128131"/>
                      <a:pt x="175559" y="138248"/>
                      <a:pt x="175559" y="148769"/>
                    </a:cubicBezTo>
                    <a:cubicBezTo>
                      <a:pt x="175559" y="152816"/>
                      <a:pt x="175154" y="157267"/>
                      <a:pt x="173533" y="161314"/>
                    </a:cubicBezTo>
                    <a:lnTo>
                      <a:pt x="199863" y="161314"/>
                    </a:lnTo>
                    <a:cubicBezTo>
                      <a:pt x="204724" y="161314"/>
                      <a:pt x="209585" y="163337"/>
                      <a:pt x="213230" y="166574"/>
                    </a:cubicBezTo>
                    <a:cubicBezTo>
                      <a:pt x="217281" y="163337"/>
                      <a:pt x="221737" y="161314"/>
                      <a:pt x="227003" y="161314"/>
                    </a:cubicBezTo>
                    <a:lnTo>
                      <a:pt x="243611" y="161314"/>
                    </a:lnTo>
                    <a:cubicBezTo>
                      <a:pt x="241180" y="156053"/>
                      <a:pt x="240775" y="150388"/>
                      <a:pt x="241180" y="144318"/>
                    </a:cubicBezTo>
                    <a:cubicBezTo>
                      <a:pt x="243206" y="127322"/>
                      <a:pt x="256978" y="113968"/>
                      <a:pt x="273991" y="111944"/>
                    </a:cubicBezTo>
                    <a:cubicBezTo>
                      <a:pt x="284523" y="110730"/>
                      <a:pt x="295055" y="113968"/>
                      <a:pt x="302751" y="121252"/>
                    </a:cubicBezTo>
                    <a:cubicBezTo>
                      <a:pt x="310853" y="128131"/>
                      <a:pt x="314904" y="138248"/>
                      <a:pt x="314904" y="148769"/>
                    </a:cubicBezTo>
                    <a:cubicBezTo>
                      <a:pt x="314904" y="152816"/>
                      <a:pt x="314498" y="157267"/>
                      <a:pt x="312878" y="161314"/>
                    </a:cubicBezTo>
                    <a:lnTo>
                      <a:pt x="329081" y="161314"/>
                    </a:lnTo>
                    <a:cubicBezTo>
                      <a:pt x="334347" y="161314"/>
                      <a:pt x="339208" y="163337"/>
                      <a:pt x="342853" y="166574"/>
                    </a:cubicBezTo>
                    <a:cubicBezTo>
                      <a:pt x="346499" y="163337"/>
                      <a:pt x="351360" y="161314"/>
                      <a:pt x="356626" y="161314"/>
                    </a:cubicBezTo>
                    <a:lnTo>
                      <a:pt x="382955" y="161314"/>
                    </a:lnTo>
                    <a:cubicBezTo>
                      <a:pt x="381335" y="157267"/>
                      <a:pt x="380525" y="152816"/>
                      <a:pt x="380525" y="148769"/>
                    </a:cubicBezTo>
                    <a:cubicBezTo>
                      <a:pt x="380525" y="138248"/>
                      <a:pt x="385386" y="128131"/>
                      <a:pt x="392677" y="121252"/>
                    </a:cubicBezTo>
                    <a:cubicBezTo>
                      <a:pt x="400779" y="113968"/>
                      <a:pt x="410905" y="110730"/>
                      <a:pt x="421842" y="111944"/>
                    </a:cubicBezTo>
                    <a:cubicBezTo>
                      <a:pt x="438450" y="113968"/>
                      <a:pt x="452223" y="127322"/>
                      <a:pt x="454248" y="144318"/>
                    </a:cubicBezTo>
                    <a:cubicBezTo>
                      <a:pt x="455058" y="150388"/>
                      <a:pt x="454248" y="156053"/>
                      <a:pt x="452223" y="161314"/>
                    </a:cubicBezTo>
                    <a:lnTo>
                      <a:pt x="478552" y="161314"/>
                    </a:lnTo>
                    <a:cubicBezTo>
                      <a:pt x="489894" y="161314"/>
                      <a:pt x="499211" y="171026"/>
                      <a:pt x="499211" y="182356"/>
                    </a:cubicBezTo>
                    <a:lnTo>
                      <a:pt x="499211" y="201376"/>
                    </a:lnTo>
                    <a:cubicBezTo>
                      <a:pt x="504072" y="204208"/>
                      <a:pt x="508122" y="208255"/>
                      <a:pt x="510958" y="213516"/>
                    </a:cubicBezTo>
                    <a:lnTo>
                      <a:pt x="544984" y="282309"/>
                    </a:lnTo>
                    <a:cubicBezTo>
                      <a:pt x="545794" y="283523"/>
                      <a:pt x="546199" y="284737"/>
                      <a:pt x="546604" y="286761"/>
                    </a:cubicBezTo>
                    <a:cubicBezTo>
                      <a:pt x="547819" y="290807"/>
                      <a:pt x="547819" y="295259"/>
                      <a:pt x="547819" y="300519"/>
                    </a:cubicBezTo>
                    <a:lnTo>
                      <a:pt x="542148" y="379834"/>
                    </a:lnTo>
                    <a:cubicBezTo>
                      <a:pt x="551465" y="381858"/>
                      <a:pt x="557541" y="390356"/>
                      <a:pt x="555921" y="399663"/>
                    </a:cubicBezTo>
                    <a:lnTo>
                      <a:pt x="539313" y="506091"/>
                    </a:lnTo>
                    <a:cubicBezTo>
                      <a:pt x="538503" y="509733"/>
                      <a:pt x="535667" y="512161"/>
                      <a:pt x="532022" y="512161"/>
                    </a:cubicBezTo>
                    <a:cubicBezTo>
                      <a:pt x="531617" y="512161"/>
                      <a:pt x="531211" y="512161"/>
                      <a:pt x="530806" y="512161"/>
                    </a:cubicBezTo>
                    <a:cubicBezTo>
                      <a:pt x="527161" y="511351"/>
                      <a:pt x="524325" y="507709"/>
                      <a:pt x="524730" y="503663"/>
                    </a:cubicBezTo>
                    <a:lnTo>
                      <a:pt x="536882" y="429204"/>
                    </a:lnTo>
                    <a:lnTo>
                      <a:pt x="425893" y="413826"/>
                    </a:lnTo>
                    <a:lnTo>
                      <a:pt x="415361" y="482215"/>
                    </a:lnTo>
                    <a:cubicBezTo>
                      <a:pt x="414551" y="486262"/>
                      <a:pt x="410905" y="489095"/>
                      <a:pt x="406855" y="488285"/>
                    </a:cubicBezTo>
                    <a:cubicBezTo>
                      <a:pt x="402804" y="487881"/>
                      <a:pt x="400374" y="484238"/>
                      <a:pt x="401184" y="480192"/>
                    </a:cubicBezTo>
                    <a:lnTo>
                      <a:pt x="416981" y="377406"/>
                    </a:lnTo>
                    <a:cubicBezTo>
                      <a:pt x="418197" y="372955"/>
                      <a:pt x="420627" y="368908"/>
                      <a:pt x="424273" y="366076"/>
                    </a:cubicBezTo>
                    <a:cubicBezTo>
                      <a:pt x="425083" y="365671"/>
                      <a:pt x="425893" y="365266"/>
                      <a:pt x="426703" y="364457"/>
                    </a:cubicBezTo>
                    <a:lnTo>
                      <a:pt x="421842" y="295663"/>
                    </a:lnTo>
                    <a:cubicBezTo>
                      <a:pt x="421842" y="294854"/>
                      <a:pt x="421842" y="293235"/>
                      <a:pt x="421842" y="293235"/>
                    </a:cubicBezTo>
                    <a:cubicBezTo>
                      <a:pt x="422247" y="282309"/>
                      <a:pt x="428728" y="272597"/>
                      <a:pt x="438045" y="267741"/>
                    </a:cubicBezTo>
                    <a:cubicBezTo>
                      <a:pt x="434805" y="261267"/>
                      <a:pt x="427513" y="256006"/>
                      <a:pt x="420222" y="255601"/>
                    </a:cubicBezTo>
                    <a:cubicBezTo>
                      <a:pt x="413336" y="254387"/>
                      <a:pt x="407260" y="256815"/>
                      <a:pt x="402399" y="261267"/>
                    </a:cubicBezTo>
                    <a:cubicBezTo>
                      <a:pt x="397538" y="265313"/>
                      <a:pt x="395108" y="271383"/>
                      <a:pt x="395108" y="277858"/>
                    </a:cubicBezTo>
                    <a:cubicBezTo>
                      <a:pt x="395108" y="279072"/>
                      <a:pt x="395108" y="281500"/>
                      <a:pt x="395108" y="283523"/>
                    </a:cubicBezTo>
                    <a:cubicBezTo>
                      <a:pt x="395108" y="289593"/>
                      <a:pt x="395513" y="292426"/>
                      <a:pt x="395108" y="294045"/>
                    </a:cubicBezTo>
                    <a:cubicBezTo>
                      <a:pt x="393892" y="300519"/>
                      <a:pt x="388626" y="304971"/>
                      <a:pt x="382145" y="304971"/>
                    </a:cubicBezTo>
                    <a:lnTo>
                      <a:pt x="356626" y="304971"/>
                    </a:lnTo>
                    <a:cubicBezTo>
                      <a:pt x="351360" y="304971"/>
                      <a:pt x="346499" y="302947"/>
                      <a:pt x="342853" y="299710"/>
                    </a:cubicBezTo>
                    <a:cubicBezTo>
                      <a:pt x="339208" y="302947"/>
                      <a:pt x="334347" y="305375"/>
                      <a:pt x="329081" y="305375"/>
                    </a:cubicBezTo>
                    <a:lnTo>
                      <a:pt x="312878" y="305375"/>
                    </a:lnTo>
                    <a:cubicBezTo>
                      <a:pt x="314498" y="309017"/>
                      <a:pt x="314904" y="313469"/>
                      <a:pt x="314904" y="317920"/>
                    </a:cubicBezTo>
                    <a:cubicBezTo>
                      <a:pt x="314904" y="328441"/>
                      <a:pt x="310853" y="338153"/>
                      <a:pt x="302751" y="345437"/>
                    </a:cubicBezTo>
                    <a:cubicBezTo>
                      <a:pt x="296270" y="351508"/>
                      <a:pt x="287359" y="354745"/>
                      <a:pt x="278042" y="354745"/>
                    </a:cubicBezTo>
                    <a:cubicBezTo>
                      <a:pt x="276827" y="354745"/>
                      <a:pt x="275207" y="354745"/>
                      <a:pt x="273991" y="354745"/>
                    </a:cubicBezTo>
                    <a:cubicBezTo>
                      <a:pt x="256978" y="352722"/>
                      <a:pt x="243206" y="338963"/>
                      <a:pt x="241180" y="322371"/>
                    </a:cubicBezTo>
                    <a:cubicBezTo>
                      <a:pt x="240775" y="316301"/>
                      <a:pt x="241180" y="310231"/>
                      <a:pt x="243611" y="305375"/>
                    </a:cubicBezTo>
                    <a:lnTo>
                      <a:pt x="227003" y="305375"/>
                    </a:lnTo>
                    <a:cubicBezTo>
                      <a:pt x="221332" y="305375"/>
                      <a:pt x="216471" y="302947"/>
                      <a:pt x="212825" y="299305"/>
                    </a:cubicBezTo>
                    <a:cubicBezTo>
                      <a:pt x="208775" y="302138"/>
                      <a:pt x="204319" y="304161"/>
                      <a:pt x="199863" y="304161"/>
                    </a:cubicBezTo>
                    <a:lnTo>
                      <a:pt x="171103" y="304161"/>
                    </a:lnTo>
                    <a:cubicBezTo>
                      <a:pt x="169888" y="304161"/>
                      <a:pt x="168673" y="303757"/>
                      <a:pt x="167457" y="302947"/>
                    </a:cubicBezTo>
                    <a:cubicBezTo>
                      <a:pt x="164217" y="301329"/>
                      <a:pt x="161786" y="298091"/>
                      <a:pt x="160976" y="294045"/>
                    </a:cubicBezTo>
                    <a:cubicBezTo>
                      <a:pt x="160976" y="292426"/>
                      <a:pt x="160976" y="289593"/>
                      <a:pt x="160976" y="283119"/>
                    </a:cubicBezTo>
                    <a:cubicBezTo>
                      <a:pt x="161381" y="280691"/>
                      <a:pt x="161381" y="278667"/>
                      <a:pt x="161381" y="277049"/>
                    </a:cubicBezTo>
                    <a:cubicBezTo>
                      <a:pt x="161381" y="270574"/>
                      <a:pt x="158546" y="264504"/>
                      <a:pt x="153685" y="260457"/>
                    </a:cubicBezTo>
                    <a:cubicBezTo>
                      <a:pt x="148824" y="255601"/>
                      <a:pt x="143153" y="253578"/>
                      <a:pt x="136267" y="254387"/>
                    </a:cubicBezTo>
                    <a:cubicBezTo>
                      <a:pt x="128166" y="255601"/>
                      <a:pt x="121279" y="260457"/>
                      <a:pt x="118039" y="267741"/>
                    </a:cubicBezTo>
                    <a:cubicBezTo>
                      <a:pt x="127760" y="272597"/>
                      <a:pt x="133837" y="282309"/>
                      <a:pt x="134242" y="292831"/>
                    </a:cubicBezTo>
                    <a:cubicBezTo>
                      <a:pt x="134242" y="293235"/>
                      <a:pt x="134242" y="294854"/>
                      <a:pt x="133837" y="295663"/>
                    </a:cubicBezTo>
                    <a:lnTo>
                      <a:pt x="129381" y="364457"/>
                    </a:lnTo>
                    <a:cubicBezTo>
                      <a:pt x="130191" y="365266"/>
                      <a:pt x="131001" y="365671"/>
                      <a:pt x="132216" y="366076"/>
                    </a:cubicBezTo>
                    <a:cubicBezTo>
                      <a:pt x="135862" y="368908"/>
                      <a:pt x="138292" y="372955"/>
                      <a:pt x="139102" y="377406"/>
                    </a:cubicBezTo>
                    <a:lnTo>
                      <a:pt x="154900" y="480192"/>
                    </a:lnTo>
                    <a:cubicBezTo>
                      <a:pt x="155710" y="484238"/>
                      <a:pt x="152875" y="487881"/>
                      <a:pt x="149229" y="488285"/>
                    </a:cubicBezTo>
                    <a:cubicBezTo>
                      <a:pt x="145584" y="489095"/>
                      <a:pt x="141938" y="486262"/>
                      <a:pt x="141128" y="482215"/>
                    </a:cubicBezTo>
                    <a:lnTo>
                      <a:pt x="130191" y="413826"/>
                    </a:lnTo>
                    <a:lnTo>
                      <a:pt x="19201" y="429204"/>
                    </a:lnTo>
                    <a:lnTo>
                      <a:pt x="30138" y="504067"/>
                    </a:lnTo>
                    <a:cubicBezTo>
                      <a:pt x="30138" y="507709"/>
                      <a:pt x="27708" y="511351"/>
                      <a:pt x="24062" y="512161"/>
                    </a:cubicBezTo>
                    <a:cubicBezTo>
                      <a:pt x="23657" y="512161"/>
                      <a:pt x="22847" y="512161"/>
                      <a:pt x="22847" y="512161"/>
                    </a:cubicBezTo>
                    <a:cubicBezTo>
                      <a:pt x="19201" y="512161"/>
                      <a:pt x="16366" y="509733"/>
                      <a:pt x="15556" y="506091"/>
                    </a:cubicBezTo>
                    <a:lnTo>
                      <a:pt x="163" y="399663"/>
                    </a:lnTo>
                    <a:cubicBezTo>
                      <a:pt x="-1052" y="390356"/>
                      <a:pt x="4619" y="381858"/>
                      <a:pt x="13530" y="379834"/>
                    </a:cubicBezTo>
                    <a:lnTo>
                      <a:pt x="8265" y="300519"/>
                    </a:lnTo>
                    <a:cubicBezTo>
                      <a:pt x="7859" y="295259"/>
                      <a:pt x="8265" y="290807"/>
                      <a:pt x="9480" y="286761"/>
                    </a:cubicBezTo>
                    <a:cubicBezTo>
                      <a:pt x="9480" y="284737"/>
                      <a:pt x="10290" y="283523"/>
                      <a:pt x="10695" y="282309"/>
                    </a:cubicBezTo>
                    <a:lnTo>
                      <a:pt x="45126" y="213516"/>
                    </a:lnTo>
                    <a:cubicBezTo>
                      <a:pt x="47556" y="208255"/>
                      <a:pt x="52012" y="204208"/>
                      <a:pt x="56873" y="201376"/>
                    </a:cubicBezTo>
                    <a:lnTo>
                      <a:pt x="56873" y="182356"/>
                    </a:lnTo>
                    <a:cubicBezTo>
                      <a:pt x="56873" y="171026"/>
                      <a:pt x="66595" y="161314"/>
                      <a:pt x="77532" y="161314"/>
                    </a:cubicBezTo>
                    <a:lnTo>
                      <a:pt x="104266" y="161314"/>
                    </a:lnTo>
                    <a:cubicBezTo>
                      <a:pt x="101836" y="156053"/>
                      <a:pt x="101431" y="150388"/>
                      <a:pt x="101836" y="144318"/>
                    </a:cubicBezTo>
                    <a:cubicBezTo>
                      <a:pt x="104266" y="127322"/>
                      <a:pt x="117634" y="113968"/>
                      <a:pt x="134647" y="111944"/>
                    </a:cubicBezTo>
                    <a:close/>
                    <a:moveTo>
                      <a:pt x="207696" y="76796"/>
                    </a:moveTo>
                    <a:cubicBezTo>
                      <a:pt x="211382" y="76796"/>
                      <a:pt x="215067" y="80072"/>
                      <a:pt x="215067" y="84168"/>
                    </a:cubicBezTo>
                    <a:lnTo>
                      <a:pt x="215067" y="101367"/>
                    </a:lnTo>
                    <a:lnTo>
                      <a:pt x="232267" y="101367"/>
                    </a:lnTo>
                    <a:cubicBezTo>
                      <a:pt x="236362" y="101367"/>
                      <a:pt x="239638" y="105053"/>
                      <a:pt x="239638" y="108738"/>
                    </a:cubicBezTo>
                    <a:cubicBezTo>
                      <a:pt x="239638" y="112834"/>
                      <a:pt x="236362" y="116110"/>
                      <a:pt x="232267" y="116110"/>
                    </a:cubicBezTo>
                    <a:lnTo>
                      <a:pt x="215067" y="116110"/>
                    </a:lnTo>
                    <a:lnTo>
                      <a:pt x="215067" y="133309"/>
                    </a:lnTo>
                    <a:cubicBezTo>
                      <a:pt x="215067" y="137405"/>
                      <a:pt x="211382" y="140681"/>
                      <a:pt x="207696" y="140681"/>
                    </a:cubicBezTo>
                    <a:cubicBezTo>
                      <a:pt x="203601" y="140681"/>
                      <a:pt x="200325" y="137405"/>
                      <a:pt x="200325" y="133309"/>
                    </a:cubicBezTo>
                    <a:lnTo>
                      <a:pt x="200325" y="116110"/>
                    </a:lnTo>
                    <a:lnTo>
                      <a:pt x="183125" y="116110"/>
                    </a:lnTo>
                    <a:cubicBezTo>
                      <a:pt x="179030" y="116110"/>
                      <a:pt x="175754" y="112834"/>
                      <a:pt x="175754" y="108738"/>
                    </a:cubicBezTo>
                    <a:cubicBezTo>
                      <a:pt x="175754" y="105053"/>
                      <a:pt x="179030" y="101367"/>
                      <a:pt x="183125" y="101367"/>
                    </a:cubicBezTo>
                    <a:lnTo>
                      <a:pt x="200325" y="101367"/>
                    </a:lnTo>
                    <a:lnTo>
                      <a:pt x="200325" y="84168"/>
                    </a:lnTo>
                    <a:cubicBezTo>
                      <a:pt x="200325" y="80072"/>
                      <a:pt x="203601" y="76796"/>
                      <a:pt x="207696" y="76796"/>
                    </a:cubicBezTo>
                    <a:close/>
                    <a:moveTo>
                      <a:pt x="354144" y="51795"/>
                    </a:moveTo>
                    <a:cubicBezTo>
                      <a:pt x="358253" y="51795"/>
                      <a:pt x="361130" y="54586"/>
                      <a:pt x="361130" y="58572"/>
                    </a:cubicBezTo>
                    <a:lnTo>
                      <a:pt x="361130" y="66944"/>
                    </a:lnTo>
                    <a:lnTo>
                      <a:pt x="369759" y="66944"/>
                    </a:lnTo>
                    <a:cubicBezTo>
                      <a:pt x="373458" y="66944"/>
                      <a:pt x="377156" y="69734"/>
                      <a:pt x="377156" y="73721"/>
                    </a:cubicBezTo>
                    <a:cubicBezTo>
                      <a:pt x="377156" y="77707"/>
                      <a:pt x="373458" y="80498"/>
                      <a:pt x="369759" y="80498"/>
                    </a:cubicBezTo>
                    <a:lnTo>
                      <a:pt x="361130" y="80498"/>
                    </a:lnTo>
                    <a:lnTo>
                      <a:pt x="361130" y="88869"/>
                    </a:lnTo>
                    <a:cubicBezTo>
                      <a:pt x="361130" y="92855"/>
                      <a:pt x="358253" y="96045"/>
                      <a:pt x="354144" y="96045"/>
                    </a:cubicBezTo>
                    <a:cubicBezTo>
                      <a:pt x="350034" y="96045"/>
                      <a:pt x="346747" y="92855"/>
                      <a:pt x="346747" y="88869"/>
                    </a:cubicBezTo>
                    <a:lnTo>
                      <a:pt x="346747" y="80498"/>
                    </a:lnTo>
                    <a:lnTo>
                      <a:pt x="338117" y="80498"/>
                    </a:lnTo>
                    <a:cubicBezTo>
                      <a:pt x="334008" y="80498"/>
                      <a:pt x="331131" y="77707"/>
                      <a:pt x="331131" y="73721"/>
                    </a:cubicBezTo>
                    <a:cubicBezTo>
                      <a:pt x="331131" y="69734"/>
                      <a:pt x="334008" y="66944"/>
                      <a:pt x="338117" y="66944"/>
                    </a:cubicBezTo>
                    <a:lnTo>
                      <a:pt x="346747" y="66944"/>
                    </a:lnTo>
                    <a:lnTo>
                      <a:pt x="346747" y="58572"/>
                    </a:lnTo>
                    <a:cubicBezTo>
                      <a:pt x="346747" y="54586"/>
                      <a:pt x="350034" y="51795"/>
                      <a:pt x="354144" y="51795"/>
                    </a:cubicBezTo>
                    <a:close/>
                    <a:moveTo>
                      <a:pt x="278923" y="0"/>
                    </a:moveTo>
                    <a:cubicBezTo>
                      <a:pt x="283077" y="0"/>
                      <a:pt x="286399" y="3285"/>
                      <a:pt x="286399" y="7390"/>
                    </a:cubicBezTo>
                    <a:lnTo>
                      <a:pt x="286399" y="10675"/>
                    </a:lnTo>
                    <a:lnTo>
                      <a:pt x="289307" y="10675"/>
                    </a:lnTo>
                    <a:cubicBezTo>
                      <a:pt x="293460" y="10675"/>
                      <a:pt x="296783" y="13959"/>
                      <a:pt x="296783" y="18065"/>
                    </a:cubicBezTo>
                    <a:cubicBezTo>
                      <a:pt x="296783" y="21760"/>
                      <a:pt x="293460" y="25045"/>
                      <a:pt x="289307" y="25045"/>
                    </a:cubicBezTo>
                    <a:lnTo>
                      <a:pt x="286399" y="25045"/>
                    </a:lnTo>
                    <a:lnTo>
                      <a:pt x="286399" y="27919"/>
                    </a:lnTo>
                    <a:cubicBezTo>
                      <a:pt x="286399" y="32024"/>
                      <a:pt x="283077" y="35309"/>
                      <a:pt x="278923" y="35309"/>
                    </a:cubicBezTo>
                    <a:cubicBezTo>
                      <a:pt x="274770" y="35309"/>
                      <a:pt x="271863" y="32024"/>
                      <a:pt x="271863" y="27919"/>
                    </a:cubicBezTo>
                    <a:lnTo>
                      <a:pt x="271863" y="25045"/>
                    </a:lnTo>
                    <a:lnTo>
                      <a:pt x="268540" y="25045"/>
                    </a:lnTo>
                    <a:cubicBezTo>
                      <a:pt x="264802" y="25045"/>
                      <a:pt x="261479" y="21760"/>
                      <a:pt x="261479" y="18065"/>
                    </a:cubicBezTo>
                    <a:cubicBezTo>
                      <a:pt x="261479" y="13959"/>
                      <a:pt x="264802" y="10675"/>
                      <a:pt x="268540" y="10675"/>
                    </a:cubicBezTo>
                    <a:lnTo>
                      <a:pt x="271863" y="10675"/>
                    </a:lnTo>
                    <a:lnTo>
                      <a:pt x="271863" y="7390"/>
                    </a:lnTo>
                    <a:cubicBezTo>
                      <a:pt x="271863" y="3285"/>
                      <a:pt x="274770" y="0"/>
                      <a:pt x="278923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4" name="Freeform 35">
                <a:extLst>
                  <a:ext uri="{FF2B5EF4-FFF2-40B4-BE49-F238E27FC236}">
                    <a16:creationId xmlns:a16="http://schemas.microsoft.com/office/drawing/2014/main" id="{13D44DBA-0B65-007B-F2EF-45EEAAF73E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96346" y="4568370"/>
                <a:ext cx="519035" cy="506479"/>
              </a:xfrm>
              <a:custGeom>
                <a:avLst/>
                <a:gdLst>
                  <a:gd name="connsiteX0" fmla="*/ 375077 w 517152"/>
                  <a:gd name="connsiteY0" fmla="*/ 398262 h 504641"/>
                  <a:gd name="connsiteX1" fmla="*/ 386006 w 517152"/>
                  <a:gd name="connsiteY1" fmla="*/ 398262 h 504641"/>
                  <a:gd name="connsiteX2" fmla="*/ 400173 w 517152"/>
                  <a:gd name="connsiteY2" fmla="*/ 406818 h 504641"/>
                  <a:gd name="connsiteX3" fmla="*/ 409483 w 517152"/>
                  <a:gd name="connsiteY3" fmla="*/ 422708 h 504641"/>
                  <a:gd name="connsiteX4" fmla="*/ 421221 w 517152"/>
                  <a:gd name="connsiteY4" fmla="*/ 429635 h 504641"/>
                  <a:gd name="connsiteX5" fmla="*/ 432959 w 517152"/>
                  <a:gd name="connsiteY5" fmla="*/ 422708 h 504641"/>
                  <a:gd name="connsiteX6" fmla="*/ 442269 w 517152"/>
                  <a:gd name="connsiteY6" fmla="*/ 406818 h 504641"/>
                  <a:gd name="connsiteX7" fmla="*/ 456436 w 517152"/>
                  <a:gd name="connsiteY7" fmla="*/ 398262 h 504641"/>
                  <a:gd name="connsiteX8" fmla="*/ 467770 w 517152"/>
                  <a:gd name="connsiteY8" fmla="*/ 398262 h 504641"/>
                  <a:gd name="connsiteX9" fmla="*/ 512295 w 517152"/>
                  <a:gd name="connsiteY9" fmla="*/ 440636 h 504641"/>
                  <a:gd name="connsiteX10" fmla="*/ 517152 w 517152"/>
                  <a:gd name="connsiteY10" fmla="*/ 496862 h 504641"/>
                  <a:gd name="connsiteX11" fmla="*/ 510676 w 517152"/>
                  <a:gd name="connsiteY11" fmla="*/ 504603 h 504641"/>
                  <a:gd name="connsiteX12" fmla="*/ 502985 w 517152"/>
                  <a:gd name="connsiteY12" fmla="*/ 498084 h 504641"/>
                  <a:gd name="connsiteX13" fmla="*/ 498128 w 517152"/>
                  <a:gd name="connsiteY13" fmla="*/ 442265 h 504641"/>
                  <a:gd name="connsiteX14" fmla="*/ 467770 w 517152"/>
                  <a:gd name="connsiteY14" fmla="*/ 412930 h 504641"/>
                  <a:gd name="connsiteX15" fmla="*/ 456436 w 517152"/>
                  <a:gd name="connsiteY15" fmla="*/ 412930 h 504641"/>
                  <a:gd name="connsiteX16" fmla="*/ 454412 w 517152"/>
                  <a:gd name="connsiteY16" fmla="*/ 414152 h 504641"/>
                  <a:gd name="connsiteX17" fmla="*/ 445507 w 517152"/>
                  <a:gd name="connsiteY17" fmla="*/ 430042 h 504641"/>
                  <a:gd name="connsiteX18" fmla="*/ 421221 w 517152"/>
                  <a:gd name="connsiteY18" fmla="*/ 443895 h 504641"/>
                  <a:gd name="connsiteX19" fmla="*/ 397339 w 517152"/>
                  <a:gd name="connsiteY19" fmla="*/ 430042 h 504641"/>
                  <a:gd name="connsiteX20" fmla="*/ 387625 w 517152"/>
                  <a:gd name="connsiteY20" fmla="*/ 414152 h 504641"/>
                  <a:gd name="connsiteX21" fmla="*/ 386006 w 517152"/>
                  <a:gd name="connsiteY21" fmla="*/ 412930 h 504641"/>
                  <a:gd name="connsiteX22" fmla="*/ 375077 w 517152"/>
                  <a:gd name="connsiteY22" fmla="*/ 412930 h 504641"/>
                  <a:gd name="connsiteX23" fmla="*/ 344314 w 517152"/>
                  <a:gd name="connsiteY23" fmla="*/ 427598 h 504641"/>
                  <a:gd name="connsiteX24" fmla="*/ 337838 w 517152"/>
                  <a:gd name="connsiteY24" fmla="*/ 435746 h 504641"/>
                  <a:gd name="connsiteX25" fmla="*/ 298170 w 517152"/>
                  <a:gd name="connsiteY25" fmla="*/ 501344 h 504641"/>
                  <a:gd name="connsiteX26" fmla="*/ 292098 w 517152"/>
                  <a:gd name="connsiteY26" fmla="*/ 504603 h 504641"/>
                  <a:gd name="connsiteX27" fmla="*/ 288051 w 517152"/>
                  <a:gd name="connsiteY27" fmla="*/ 503788 h 504641"/>
                  <a:gd name="connsiteX28" fmla="*/ 285622 w 517152"/>
                  <a:gd name="connsiteY28" fmla="*/ 494010 h 504641"/>
                  <a:gd name="connsiteX29" fmla="*/ 326909 w 517152"/>
                  <a:gd name="connsiteY29" fmla="*/ 426783 h 504641"/>
                  <a:gd name="connsiteX30" fmla="*/ 332980 w 517152"/>
                  <a:gd name="connsiteY30" fmla="*/ 418634 h 504641"/>
                  <a:gd name="connsiteX31" fmla="*/ 375077 w 517152"/>
                  <a:gd name="connsiteY31" fmla="*/ 398262 h 504641"/>
                  <a:gd name="connsiteX32" fmla="*/ 49015 w 517152"/>
                  <a:gd name="connsiteY32" fmla="*/ 398262 h 504641"/>
                  <a:gd name="connsiteX33" fmla="*/ 60754 w 517152"/>
                  <a:gd name="connsiteY33" fmla="*/ 398262 h 504641"/>
                  <a:gd name="connsiteX34" fmla="*/ 74516 w 517152"/>
                  <a:gd name="connsiteY34" fmla="*/ 406818 h 504641"/>
                  <a:gd name="connsiteX35" fmla="*/ 84231 w 517152"/>
                  <a:gd name="connsiteY35" fmla="*/ 422708 h 504641"/>
                  <a:gd name="connsiteX36" fmla="*/ 95969 w 517152"/>
                  <a:gd name="connsiteY36" fmla="*/ 429635 h 504641"/>
                  <a:gd name="connsiteX37" fmla="*/ 107303 w 517152"/>
                  <a:gd name="connsiteY37" fmla="*/ 422708 h 504641"/>
                  <a:gd name="connsiteX38" fmla="*/ 116612 w 517152"/>
                  <a:gd name="connsiteY38" fmla="*/ 406818 h 504641"/>
                  <a:gd name="connsiteX39" fmla="*/ 131184 w 517152"/>
                  <a:gd name="connsiteY39" fmla="*/ 398262 h 504641"/>
                  <a:gd name="connsiteX40" fmla="*/ 142113 w 517152"/>
                  <a:gd name="connsiteY40" fmla="*/ 398262 h 504641"/>
                  <a:gd name="connsiteX41" fmla="*/ 183805 w 517152"/>
                  <a:gd name="connsiteY41" fmla="*/ 418634 h 504641"/>
                  <a:gd name="connsiteX42" fmla="*/ 190281 w 517152"/>
                  <a:gd name="connsiteY42" fmla="*/ 426783 h 504641"/>
                  <a:gd name="connsiteX43" fmla="*/ 231163 w 517152"/>
                  <a:gd name="connsiteY43" fmla="*/ 494010 h 504641"/>
                  <a:gd name="connsiteX44" fmla="*/ 228735 w 517152"/>
                  <a:gd name="connsiteY44" fmla="*/ 503788 h 504641"/>
                  <a:gd name="connsiteX45" fmla="*/ 225092 w 517152"/>
                  <a:gd name="connsiteY45" fmla="*/ 504603 h 504641"/>
                  <a:gd name="connsiteX46" fmla="*/ 219020 w 517152"/>
                  <a:gd name="connsiteY46" fmla="*/ 501344 h 504641"/>
                  <a:gd name="connsiteX47" fmla="*/ 178948 w 517152"/>
                  <a:gd name="connsiteY47" fmla="*/ 435746 h 504641"/>
                  <a:gd name="connsiteX48" fmla="*/ 172471 w 517152"/>
                  <a:gd name="connsiteY48" fmla="*/ 427598 h 504641"/>
                  <a:gd name="connsiteX49" fmla="*/ 142113 w 517152"/>
                  <a:gd name="connsiteY49" fmla="*/ 412930 h 504641"/>
                  <a:gd name="connsiteX50" fmla="*/ 131184 w 517152"/>
                  <a:gd name="connsiteY50" fmla="*/ 412930 h 504641"/>
                  <a:gd name="connsiteX51" fmla="*/ 129160 w 517152"/>
                  <a:gd name="connsiteY51" fmla="*/ 414152 h 504641"/>
                  <a:gd name="connsiteX52" fmla="*/ 119851 w 517152"/>
                  <a:gd name="connsiteY52" fmla="*/ 430042 h 504641"/>
                  <a:gd name="connsiteX53" fmla="*/ 95969 w 517152"/>
                  <a:gd name="connsiteY53" fmla="*/ 443895 h 504641"/>
                  <a:gd name="connsiteX54" fmla="*/ 71683 w 517152"/>
                  <a:gd name="connsiteY54" fmla="*/ 430042 h 504641"/>
                  <a:gd name="connsiteX55" fmla="*/ 62373 w 517152"/>
                  <a:gd name="connsiteY55" fmla="*/ 414152 h 504641"/>
                  <a:gd name="connsiteX56" fmla="*/ 60754 w 517152"/>
                  <a:gd name="connsiteY56" fmla="*/ 412930 h 504641"/>
                  <a:gd name="connsiteX57" fmla="*/ 49420 w 517152"/>
                  <a:gd name="connsiteY57" fmla="*/ 412930 h 504641"/>
                  <a:gd name="connsiteX58" fmla="*/ 19062 w 517152"/>
                  <a:gd name="connsiteY58" fmla="*/ 442265 h 504641"/>
                  <a:gd name="connsiteX59" fmla="*/ 14205 w 517152"/>
                  <a:gd name="connsiteY59" fmla="*/ 498084 h 504641"/>
                  <a:gd name="connsiteX60" fmla="*/ 6514 w 517152"/>
                  <a:gd name="connsiteY60" fmla="*/ 504603 h 504641"/>
                  <a:gd name="connsiteX61" fmla="*/ 38 w 517152"/>
                  <a:gd name="connsiteY61" fmla="*/ 496862 h 504641"/>
                  <a:gd name="connsiteX62" fmla="*/ 4490 w 517152"/>
                  <a:gd name="connsiteY62" fmla="*/ 440636 h 504641"/>
                  <a:gd name="connsiteX63" fmla="*/ 49015 w 517152"/>
                  <a:gd name="connsiteY63" fmla="*/ 398262 h 504641"/>
                  <a:gd name="connsiteX64" fmla="*/ 420221 w 517152"/>
                  <a:gd name="connsiteY64" fmla="*/ 307133 h 504641"/>
                  <a:gd name="connsiteX65" fmla="*/ 382125 w 517152"/>
                  <a:gd name="connsiteY65" fmla="*/ 345375 h 504641"/>
                  <a:gd name="connsiteX66" fmla="*/ 420221 w 517152"/>
                  <a:gd name="connsiteY66" fmla="*/ 383618 h 504641"/>
                  <a:gd name="connsiteX67" fmla="*/ 458316 w 517152"/>
                  <a:gd name="connsiteY67" fmla="*/ 345375 h 504641"/>
                  <a:gd name="connsiteX68" fmla="*/ 420221 w 517152"/>
                  <a:gd name="connsiteY68" fmla="*/ 307133 h 504641"/>
                  <a:gd name="connsiteX69" fmla="*/ 95181 w 517152"/>
                  <a:gd name="connsiteY69" fmla="*/ 307133 h 504641"/>
                  <a:gd name="connsiteX70" fmla="*/ 56681 w 517152"/>
                  <a:gd name="connsiteY70" fmla="*/ 345375 h 504641"/>
                  <a:gd name="connsiteX71" fmla="*/ 95181 w 517152"/>
                  <a:gd name="connsiteY71" fmla="*/ 383618 h 504641"/>
                  <a:gd name="connsiteX72" fmla="*/ 133277 w 517152"/>
                  <a:gd name="connsiteY72" fmla="*/ 345375 h 504641"/>
                  <a:gd name="connsiteX73" fmla="*/ 95181 w 517152"/>
                  <a:gd name="connsiteY73" fmla="*/ 307133 h 504641"/>
                  <a:gd name="connsiteX74" fmla="*/ 420221 w 517152"/>
                  <a:gd name="connsiteY74" fmla="*/ 292893 h 504641"/>
                  <a:gd name="connsiteX75" fmla="*/ 472501 w 517152"/>
                  <a:gd name="connsiteY75" fmla="*/ 345375 h 504641"/>
                  <a:gd name="connsiteX76" fmla="*/ 420221 w 517152"/>
                  <a:gd name="connsiteY76" fmla="*/ 397857 h 504641"/>
                  <a:gd name="connsiteX77" fmla="*/ 367535 w 517152"/>
                  <a:gd name="connsiteY77" fmla="*/ 345375 h 504641"/>
                  <a:gd name="connsiteX78" fmla="*/ 420221 w 517152"/>
                  <a:gd name="connsiteY78" fmla="*/ 292893 h 504641"/>
                  <a:gd name="connsiteX79" fmla="*/ 95181 w 517152"/>
                  <a:gd name="connsiteY79" fmla="*/ 292893 h 504641"/>
                  <a:gd name="connsiteX80" fmla="*/ 147462 w 517152"/>
                  <a:gd name="connsiteY80" fmla="*/ 345375 h 504641"/>
                  <a:gd name="connsiteX81" fmla="*/ 95181 w 517152"/>
                  <a:gd name="connsiteY81" fmla="*/ 397857 h 504641"/>
                  <a:gd name="connsiteX82" fmla="*/ 42496 w 517152"/>
                  <a:gd name="connsiteY82" fmla="*/ 345375 h 504641"/>
                  <a:gd name="connsiteX83" fmla="*/ 95181 w 517152"/>
                  <a:gd name="connsiteY83" fmla="*/ 292893 h 504641"/>
                  <a:gd name="connsiteX84" fmla="*/ 257898 w 517152"/>
                  <a:gd name="connsiteY84" fmla="*/ 89298 h 504641"/>
                  <a:gd name="connsiteX85" fmla="*/ 272487 w 517152"/>
                  <a:gd name="connsiteY85" fmla="*/ 103887 h 504641"/>
                  <a:gd name="connsiteX86" fmla="*/ 257898 w 517152"/>
                  <a:gd name="connsiteY86" fmla="*/ 119264 h 504641"/>
                  <a:gd name="connsiteX87" fmla="*/ 242521 w 517152"/>
                  <a:gd name="connsiteY87" fmla="*/ 103887 h 504641"/>
                  <a:gd name="connsiteX88" fmla="*/ 257898 w 517152"/>
                  <a:gd name="connsiteY88" fmla="*/ 89298 h 504641"/>
                  <a:gd name="connsiteX89" fmla="*/ 196980 w 517152"/>
                  <a:gd name="connsiteY89" fmla="*/ 89298 h 504641"/>
                  <a:gd name="connsiteX90" fmla="*/ 211761 w 517152"/>
                  <a:gd name="connsiteY90" fmla="*/ 103887 h 504641"/>
                  <a:gd name="connsiteX91" fmla="*/ 196980 w 517152"/>
                  <a:gd name="connsiteY91" fmla="*/ 119264 h 504641"/>
                  <a:gd name="connsiteX92" fmla="*/ 181800 w 517152"/>
                  <a:gd name="connsiteY92" fmla="*/ 103887 h 504641"/>
                  <a:gd name="connsiteX93" fmla="*/ 196980 w 517152"/>
                  <a:gd name="connsiteY93" fmla="*/ 89298 h 504641"/>
                  <a:gd name="connsiteX94" fmla="*/ 134073 w 517152"/>
                  <a:gd name="connsiteY94" fmla="*/ 89298 h 504641"/>
                  <a:gd name="connsiteX95" fmla="*/ 149253 w 517152"/>
                  <a:gd name="connsiteY95" fmla="*/ 103887 h 504641"/>
                  <a:gd name="connsiteX96" fmla="*/ 134073 w 517152"/>
                  <a:gd name="connsiteY96" fmla="*/ 119264 h 504641"/>
                  <a:gd name="connsiteX97" fmla="*/ 119292 w 517152"/>
                  <a:gd name="connsiteY97" fmla="*/ 103887 h 504641"/>
                  <a:gd name="connsiteX98" fmla="*/ 134073 w 517152"/>
                  <a:gd name="connsiteY98" fmla="*/ 89298 h 504641"/>
                  <a:gd name="connsiteX99" fmla="*/ 374112 w 517152"/>
                  <a:gd name="connsiteY99" fmla="*/ 45456 h 504641"/>
                  <a:gd name="connsiteX100" fmla="*/ 470715 w 517152"/>
                  <a:gd name="connsiteY100" fmla="*/ 155971 h 504641"/>
                  <a:gd name="connsiteX101" fmla="*/ 470715 w 517152"/>
                  <a:gd name="connsiteY101" fmla="*/ 160019 h 504641"/>
                  <a:gd name="connsiteX102" fmla="*/ 371271 w 517152"/>
                  <a:gd name="connsiteY102" fmla="*/ 270937 h 504641"/>
                  <a:gd name="connsiteX103" fmla="*/ 371271 w 517152"/>
                  <a:gd name="connsiteY103" fmla="*/ 305751 h 504641"/>
                  <a:gd name="connsiteX104" fmla="*/ 365182 w 517152"/>
                  <a:gd name="connsiteY104" fmla="*/ 316276 h 504641"/>
                  <a:gd name="connsiteX105" fmla="*/ 359906 w 517152"/>
                  <a:gd name="connsiteY105" fmla="*/ 317490 h 504641"/>
                  <a:gd name="connsiteX106" fmla="*/ 353005 w 517152"/>
                  <a:gd name="connsiteY106" fmla="*/ 315062 h 504641"/>
                  <a:gd name="connsiteX107" fmla="*/ 300645 w 517152"/>
                  <a:gd name="connsiteY107" fmla="*/ 273366 h 504641"/>
                  <a:gd name="connsiteX108" fmla="*/ 296180 w 517152"/>
                  <a:gd name="connsiteY108" fmla="*/ 271747 h 504641"/>
                  <a:gd name="connsiteX109" fmla="*/ 255590 w 517152"/>
                  <a:gd name="connsiteY109" fmla="*/ 271747 h 504641"/>
                  <a:gd name="connsiteX110" fmla="*/ 199171 w 517152"/>
                  <a:gd name="connsiteY110" fmla="*/ 256769 h 504641"/>
                  <a:gd name="connsiteX111" fmla="*/ 196329 w 517152"/>
                  <a:gd name="connsiteY111" fmla="*/ 247053 h 504641"/>
                  <a:gd name="connsiteX112" fmla="*/ 206477 w 517152"/>
                  <a:gd name="connsiteY112" fmla="*/ 244219 h 504641"/>
                  <a:gd name="connsiteX113" fmla="*/ 255590 w 517152"/>
                  <a:gd name="connsiteY113" fmla="*/ 257578 h 504641"/>
                  <a:gd name="connsiteX114" fmla="*/ 296180 w 517152"/>
                  <a:gd name="connsiteY114" fmla="*/ 257578 h 504641"/>
                  <a:gd name="connsiteX115" fmla="*/ 309574 w 517152"/>
                  <a:gd name="connsiteY115" fmla="*/ 262031 h 504641"/>
                  <a:gd name="connsiteX116" fmla="*/ 357064 w 517152"/>
                  <a:gd name="connsiteY116" fmla="*/ 300084 h 504641"/>
                  <a:gd name="connsiteX117" fmla="*/ 357064 w 517152"/>
                  <a:gd name="connsiteY117" fmla="*/ 269318 h 504641"/>
                  <a:gd name="connsiteX118" fmla="*/ 368429 w 517152"/>
                  <a:gd name="connsiteY118" fmla="*/ 257173 h 504641"/>
                  <a:gd name="connsiteX119" fmla="*/ 456509 w 517152"/>
                  <a:gd name="connsiteY119" fmla="*/ 160019 h 504641"/>
                  <a:gd name="connsiteX120" fmla="*/ 456509 w 517152"/>
                  <a:gd name="connsiteY120" fmla="*/ 155971 h 504641"/>
                  <a:gd name="connsiteX121" fmla="*/ 371677 w 517152"/>
                  <a:gd name="connsiteY121" fmla="*/ 59625 h 504641"/>
                  <a:gd name="connsiteX122" fmla="*/ 365588 w 517152"/>
                  <a:gd name="connsiteY122" fmla="*/ 51529 h 504641"/>
                  <a:gd name="connsiteX123" fmla="*/ 374112 w 517152"/>
                  <a:gd name="connsiteY123" fmla="*/ 45456 h 504641"/>
                  <a:gd name="connsiteX124" fmla="*/ 148914 w 517152"/>
                  <a:gd name="connsiteY124" fmla="*/ 13763 h 504641"/>
                  <a:gd name="connsiteX125" fmla="*/ 51717 w 517152"/>
                  <a:gd name="connsiteY125" fmla="*/ 111728 h 504641"/>
                  <a:gd name="connsiteX126" fmla="*/ 51717 w 517152"/>
                  <a:gd name="connsiteY126" fmla="*/ 115372 h 504641"/>
                  <a:gd name="connsiteX127" fmla="*/ 139194 w 517152"/>
                  <a:gd name="connsiteY127" fmla="*/ 212122 h 504641"/>
                  <a:gd name="connsiteX128" fmla="*/ 150534 w 517152"/>
                  <a:gd name="connsiteY128" fmla="*/ 224671 h 504641"/>
                  <a:gd name="connsiteX129" fmla="*/ 150534 w 517152"/>
                  <a:gd name="connsiteY129" fmla="*/ 255437 h 504641"/>
                  <a:gd name="connsiteX130" fmla="*/ 197918 w 517152"/>
                  <a:gd name="connsiteY130" fmla="*/ 217384 h 504641"/>
                  <a:gd name="connsiteX131" fmla="*/ 211283 w 517152"/>
                  <a:gd name="connsiteY131" fmla="*/ 212931 h 504641"/>
                  <a:gd name="connsiteX132" fmla="*/ 251782 w 517152"/>
                  <a:gd name="connsiteY132" fmla="*/ 212931 h 504641"/>
                  <a:gd name="connsiteX133" fmla="*/ 349384 w 517152"/>
                  <a:gd name="connsiteY133" fmla="*/ 115372 h 504641"/>
                  <a:gd name="connsiteX134" fmla="*/ 349384 w 517152"/>
                  <a:gd name="connsiteY134" fmla="*/ 111728 h 504641"/>
                  <a:gd name="connsiteX135" fmla="*/ 251782 w 517152"/>
                  <a:gd name="connsiteY135" fmla="*/ 13763 h 504641"/>
                  <a:gd name="connsiteX136" fmla="*/ 148914 w 517152"/>
                  <a:gd name="connsiteY136" fmla="*/ 0 h 504641"/>
                  <a:gd name="connsiteX137" fmla="*/ 251782 w 517152"/>
                  <a:gd name="connsiteY137" fmla="*/ 0 h 504641"/>
                  <a:gd name="connsiteX138" fmla="*/ 363559 w 517152"/>
                  <a:gd name="connsiteY138" fmla="*/ 111728 h 504641"/>
                  <a:gd name="connsiteX139" fmla="*/ 363559 w 517152"/>
                  <a:gd name="connsiteY139" fmla="*/ 115372 h 504641"/>
                  <a:gd name="connsiteX140" fmla="*/ 251782 w 517152"/>
                  <a:gd name="connsiteY140" fmla="*/ 227100 h 504641"/>
                  <a:gd name="connsiteX141" fmla="*/ 211283 w 517152"/>
                  <a:gd name="connsiteY141" fmla="*/ 227100 h 504641"/>
                  <a:gd name="connsiteX142" fmla="*/ 206828 w 517152"/>
                  <a:gd name="connsiteY142" fmla="*/ 228719 h 504641"/>
                  <a:gd name="connsiteX143" fmla="*/ 154584 w 517152"/>
                  <a:gd name="connsiteY143" fmla="*/ 270415 h 504641"/>
                  <a:gd name="connsiteX144" fmla="*/ 147699 w 517152"/>
                  <a:gd name="connsiteY144" fmla="*/ 272843 h 504641"/>
                  <a:gd name="connsiteX145" fmla="*/ 142839 w 517152"/>
                  <a:gd name="connsiteY145" fmla="*/ 271629 h 504641"/>
                  <a:gd name="connsiteX146" fmla="*/ 136360 w 517152"/>
                  <a:gd name="connsiteY146" fmla="*/ 261509 h 504641"/>
                  <a:gd name="connsiteX147" fmla="*/ 136360 w 517152"/>
                  <a:gd name="connsiteY147" fmla="*/ 226695 h 504641"/>
                  <a:gd name="connsiteX148" fmla="*/ 37137 w 517152"/>
                  <a:gd name="connsiteY148" fmla="*/ 115372 h 504641"/>
                  <a:gd name="connsiteX149" fmla="*/ 37137 w 517152"/>
                  <a:gd name="connsiteY149" fmla="*/ 111728 h 504641"/>
                  <a:gd name="connsiteX150" fmla="*/ 148914 w 517152"/>
                  <a:gd name="connsiteY150" fmla="*/ 0 h 504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</a:cxnLst>
                <a:rect l="l" t="t" r="r" b="b"/>
                <a:pathLst>
                  <a:path w="517152" h="504641">
                    <a:moveTo>
                      <a:pt x="375077" y="398262"/>
                    </a:moveTo>
                    <a:lnTo>
                      <a:pt x="386006" y="398262"/>
                    </a:lnTo>
                    <a:cubicBezTo>
                      <a:pt x="391673" y="398262"/>
                      <a:pt x="397339" y="401522"/>
                      <a:pt x="400173" y="406818"/>
                    </a:cubicBezTo>
                    <a:lnTo>
                      <a:pt x="409483" y="422708"/>
                    </a:lnTo>
                    <a:cubicBezTo>
                      <a:pt x="411911" y="427190"/>
                      <a:pt x="416364" y="429635"/>
                      <a:pt x="421221" y="429635"/>
                    </a:cubicBezTo>
                    <a:cubicBezTo>
                      <a:pt x="426078" y="429635"/>
                      <a:pt x="430531" y="427190"/>
                      <a:pt x="432959" y="422708"/>
                    </a:cubicBezTo>
                    <a:lnTo>
                      <a:pt x="442269" y="406818"/>
                    </a:lnTo>
                    <a:cubicBezTo>
                      <a:pt x="445103" y="401522"/>
                      <a:pt x="450769" y="398262"/>
                      <a:pt x="456436" y="398262"/>
                    </a:cubicBezTo>
                    <a:lnTo>
                      <a:pt x="467770" y="398262"/>
                    </a:lnTo>
                    <a:cubicBezTo>
                      <a:pt x="490437" y="398670"/>
                      <a:pt x="510271" y="417412"/>
                      <a:pt x="512295" y="440636"/>
                    </a:cubicBezTo>
                    <a:lnTo>
                      <a:pt x="517152" y="496862"/>
                    </a:lnTo>
                    <a:cubicBezTo>
                      <a:pt x="517152" y="500936"/>
                      <a:pt x="514724" y="504603"/>
                      <a:pt x="510676" y="504603"/>
                    </a:cubicBezTo>
                    <a:cubicBezTo>
                      <a:pt x="506628" y="505011"/>
                      <a:pt x="503390" y="502159"/>
                      <a:pt x="502985" y="498084"/>
                    </a:cubicBezTo>
                    <a:lnTo>
                      <a:pt x="498128" y="442265"/>
                    </a:lnTo>
                    <a:cubicBezTo>
                      <a:pt x="496509" y="425968"/>
                      <a:pt x="483151" y="412930"/>
                      <a:pt x="467770" y="412930"/>
                    </a:cubicBezTo>
                    <a:lnTo>
                      <a:pt x="456436" y="412930"/>
                    </a:lnTo>
                    <a:cubicBezTo>
                      <a:pt x="455222" y="412930"/>
                      <a:pt x="454817" y="413337"/>
                      <a:pt x="454412" y="414152"/>
                    </a:cubicBezTo>
                    <a:lnTo>
                      <a:pt x="445507" y="430042"/>
                    </a:lnTo>
                    <a:cubicBezTo>
                      <a:pt x="440245" y="438599"/>
                      <a:pt x="431340" y="443895"/>
                      <a:pt x="421221" y="443895"/>
                    </a:cubicBezTo>
                    <a:cubicBezTo>
                      <a:pt x="411102" y="443895"/>
                      <a:pt x="402197" y="438599"/>
                      <a:pt x="397339" y="430042"/>
                    </a:cubicBezTo>
                    <a:lnTo>
                      <a:pt x="387625" y="414152"/>
                    </a:lnTo>
                    <a:cubicBezTo>
                      <a:pt x="387625" y="413337"/>
                      <a:pt x="386815" y="412930"/>
                      <a:pt x="386006" y="412930"/>
                    </a:cubicBezTo>
                    <a:lnTo>
                      <a:pt x="375077" y="412930"/>
                    </a:lnTo>
                    <a:cubicBezTo>
                      <a:pt x="362934" y="412930"/>
                      <a:pt x="351600" y="418227"/>
                      <a:pt x="344314" y="427598"/>
                    </a:cubicBezTo>
                    <a:lnTo>
                      <a:pt x="337838" y="435746"/>
                    </a:lnTo>
                    <a:cubicBezTo>
                      <a:pt x="333385" y="441451"/>
                      <a:pt x="311527" y="478120"/>
                      <a:pt x="298170" y="501344"/>
                    </a:cubicBezTo>
                    <a:cubicBezTo>
                      <a:pt x="296956" y="503381"/>
                      <a:pt x="294527" y="504603"/>
                      <a:pt x="292098" y="504603"/>
                    </a:cubicBezTo>
                    <a:cubicBezTo>
                      <a:pt x="290884" y="504603"/>
                      <a:pt x="289265" y="504603"/>
                      <a:pt x="288051" y="503788"/>
                    </a:cubicBezTo>
                    <a:cubicBezTo>
                      <a:pt x="284812" y="501751"/>
                      <a:pt x="283598" y="497270"/>
                      <a:pt x="285622" y="494010"/>
                    </a:cubicBezTo>
                    <a:cubicBezTo>
                      <a:pt x="289265" y="487898"/>
                      <a:pt x="320028" y="434932"/>
                      <a:pt x="326909" y="426783"/>
                    </a:cubicBezTo>
                    <a:lnTo>
                      <a:pt x="332980" y="418634"/>
                    </a:lnTo>
                    <a:cubicBezTo>
                      <a:pt x="343504" y="405596"/>
                      <a:pt x="358481" y="398262"/>
                      <a:pt x="375077" y="398262"/>
                    </a:cubicBezTo>
                    <a:close/>
                    <a:moveTo>
                      <a:pt x="49015" y="398262"/>
                    </a:moveTo>
                    <a:lnTo>
                      <a:pt x="60754" y="398262"/>
                    </a:lnTo>
                    <a:cubicBezTo>
                      <a:pt x="66421" y="398262"/>
                      <a:pt x="72087" y="401522"/>
                      <a:pt x="74516" y="406818"/>
                    </a:cubicBezTo>
                    <a:lnTo>
                      <a:pt x="84231" y="422708"/>
                    </a:lnTo>
                    <a:cubicBezTo>
                      <a:pt x="86659" y="427190"/>
                      <a:pt x="91112" y="429635"/>
                      <a:pt x="95969" y="429635"/>
                    </a:cubicBezTo>
                    <a:cubicBezTo>
                      <a:pt x="100826" y="429635"/>
                      <a:pt x="104874" y="427190"/>
                      <a:pt x="107303" y="422708"/>
                    </a:cubicBezTo>
                    <a:lnTo>
                      <a:pt x="116612" y="406818"/>
                    </a:lnTo>
                    <a:cubicBezTo>
                      <a:pt x="119851" y="401522"/>
                      <a:pt x="125113" y="398262"/>
                      <a:pt x="131184" y="398262"/>
                    </a:cubicBezTo>
                    <a:lnTo>
                      <a:pt x="142113" y="398262"/>
                    </a:lnTo>
                    <a:cubicBezTo>
                      <a:pt x="158304" y="398262"/>
                      <a:pt x="173686" y="405596"/>
                      <a:pt x="183805" y="418634"/>
                    </a:cubicBezTo>
                    <a:lnTo>
                      <a:pt x="190281" y="426783"/>
                    </a:lnTo>
                    <a:cubicBezTo>
                      <a:pt x="196758" y="434932"/>
                      <a:pt x="227925" y="487898"/>
                      <a:pt x="231163" y="494010"/>
                    </a:cubicBezTo>
                    <a:cubicBezTo>
                      <a:pt x="233187" y="497270"/>
                      <a:pt x="231973" y="501751"/>
                      <a:pt x="228735" y="503788"/>
                    </a:cubicBezTo>
                    <a:cubicBezTo>
                      <a:pt x="227520" y="504603"/>
                      <a:pt x="226306" y="504603"/>
                      <a:pt x="225092" y="504603"/>
                    </a:cubicBezTo>
                    <a:cubicBezTo>
                      <a:pt x="222663" y="504603"/>
                      <a:pt x="220234" y="503381"/>
                      <a:pt x="219020" y="501344"/>
                    </a:cubicBezTo>
                    <a:cubicBezTo>
                      <a:pt x="205258" y="478120"/>
                      <a:pt x="183400" y="441451"/>
                      <a:pt x="178948" y="435746"/>
                    </a:cubicBezTo>
                    <a:lnTo>
                      <a:pt x="172471" y="427598"/>
                    </a:lnTo>
                    <a:cubicBezTo>
                      <a:pt x="165185" y="418227"/>
                      <a:pt x="153852" y="412930"/>
                      <a:pt x="142113" y="412930"/>
                    </a:cubicBezTo>
                    <a:lnTo>
                      <a:pt x="131184" y="412930"/>
                    </a:lnTo>
                    <a:cubicBezTo>
                      <a:pt x="130375" y="412930"/>
                      <a:pt x="129565" y="413337"/>
                      <a:pt x="129160" y="414152"/>
                    </a:cubicBezTo>
                    <a:lnTo>
                      <a:pt x="119851" y="430042"/>
                    </a:lnTo>
                    <a:cubicBezTo>
                      <a:pt x="114589" y="438599"/>
                      <a:pt x="106088" y="443895"/>
                      <a:pt x="95969" y="443895"/>
                    </a:cubicBezTo>
                    <a:cubicBezTo>
                      <a:pt x="85850" y="443895"/>
                      <a:pt x="76945" y="438599"/>
                      <a:pt x="71683" y="430042"/>
                    </a:cubicBezTo>
                    <a:lnTo>
                      <a:pt x="62373" y="414152"/>
                    </a:lnTo>
                    <a:cubicBezTo>
                      <a:pt x="61968" y="413337"/>
                      <a:pt x="61159" y="412930"/>
                      <a:pt x="60754" y="412930"/>
                    </a:cubicBezTo>
                    <a:lnTo>
                      <a:pt x="49420" y="412930"/>
                    </a:lnTo>
                    <a:cubicBezTo>
                      <a:pt x="33634" y="412930"/>
                      <a:pt x="20276" y="425968"/>
                      <a:pt x="19062" y="442265"/>
                    </a:cubicBezTo>
                    <a:lnTo>
                      <a:pt x="14205" y="498084"/>
                    </a:lnTo>
                    <a:cubicBezTo>
                      <a:pt x="13800" y="502159"/>
                      <a:pt x="10562" y="505011"/>
                      <a:pt x="6514" y="504603"/>
                    </a:cubicBezTo>
                    <a:cubicBezTo>
                      <a:pt x="2466" y="504603"/>
                      <a:pt x="-367" y="500936"/>
                      <a:pt x="38" y="496862"/>
                    </a:cubicBezTo>
                    <a:lnTo>
                      <a:pt x="4490" y="440636"/>
                    </a:lnTo>
                    <a:cubicBezTo>
                      <a:pt x="6919" y="417412"/>
                      <a:pt x="26348" y="398670"/>
                      <a:pt x="49015" y="398262"/>
                    </a:cubicBezTo>
                    <a:close/>
                    <a:moveTo>
                      <a:pt x="420221" y="307133"/>
                    </a:moveTo>
                    <a:cubicBezTo>
                      <a:pt x="399146" y="307133"/>
                      <a:pt x="382125" y="324627"/>
                      <a:pt x="382125" y="345375"/>
                    </a:cubicBezTo>
                    <a:cubicBezTo>
                      <a:pt x="382125" y="366531"/>
                      <a:pt x="399146" y="383618"/>
                      <a:pt x="420221" y="383618"/>
                    </a:cubicBezTo>
                    <a:cubicBezTo>
                      <a:pt x="441295" y="383618"/>
                      <a:pt x="458316" y="366531"/>
                      <a:pt x="458316" y="345375"/>
                    </a:cubicBezTo>
                    <a:cubicBezTo>
                      <a:pt x="458316" y="324627"/>
                      <a:pt x="441295" y="307133"/>
                      <a:pt x="420221" y="307133"/>
                    </a:cubicBezTo>
                    <a:close/>
                    <a:moveTo>
                      <a:pt x="95181" y="307133"/>
                    </a:moveTo>
                    <a:cubicBezTo>
                      <a:pt x="73702" y="307133"/>
                      <a:pt x="56681" y="324627"/>
                      <a:pt x="56681" y="345375"/>
                    </a:cubicBezTo>
                    <a:cubicBezTo>
                      <a:pt x="56681" y="366531"/>
                      <a:pt x="73702" y="383618"/>
                      <a:pt x="95181" y="383618"/>
                    </a:cubicBezTo>
                    <a:cubicBezTo>
                      <a:pt x="116256" y="383618"/>
                      <a:pt x="133277" y="366531"/>
                      <a:pt x="133277" y="345375"/>
                    </a:cubicBezTo>
                    <a:cubicBezTo>
                      <a:pt x="133277" y="324627"/>
                      <a:pt x="116256" y="307133"/>
                      <a:pt x="95181" y="307133"/>
                    </a:cubicBezTo>
                    <a:close/>
                    <a:moveTo>
                      <a:pt x="420221" y="292893"/>
                    </a:moveTo>
                    <a:cubicBezTo>
                      <a:pt x="448995" y="292893"/>
                      <a:pt x="472501" y="316083"/>
                      <a:pt x="472501" y="345375"/>
                    </a:cubicBezTo>
                    <a:cubicBezTo>
                      <a:pt x="472501" y="374261"/>
                      <a:pt x="448995" y="397857"/>
                      <a:pt x="420221" y="397857"/>
                    </a:cubicBezTo>
                    <a:cubicBezTo>
                      <a:pt x="391446" y="397857"/>
                      <a:pt x="367535" y="374261"/>
                      <a:pt x="367535" y="345375"/>
                    </a:cubicBezTo>
                    <a:cubicBezTo>
                      <a:pt x="367535" y="316083"/>
                      <a:pt x="391446" y="292893"/>
                      <a:pt x="420221" y="292893"/>
                    </a:cubicBezTo>
                    <a:close/>
                    <a:moveTo>
                      <a:pt x="95181" y="292893"/>
                    </a:moveTo>
                    <a:cubicBezTo>
                      <a:pt x="123551" y="292893"/>
                      <a:pt x="147462" y="316083"/>
                      <a:pt x="147462" y="345375"/>
                    </a:cubicBezTo>
                    <a:cubicBezTo>
                      <a:pt x="147462" y="374261"/>
                      <a:pt x="123551" y="397857"/>
                      <a:pt x="95181" y="397857"/>
                    </a:cubicBezTo>
                    <a:cubicBezTo>
                      <a:pt x="66002" y="397857"/>
                      <a:pt x="42496" y="374261"/>
                      <a:pt x="42496" y="345375"/>
                    </a:cubicBezTo>
                    <a:cubicBezTo>
                      <a:pt x="42496" y="316083"/>
                      <a:pt x="66002" y="292893"/>
                      <a:pt x="95181" y="292893"/>
                    </a:cubicBezTo>
                    <a:close/>
                    <a:moveTo>
                      <a:pt x="257898" y="89298"/>
                    </a:moveTo>
                    <a:cubicBezTo>
                      <a:pt x="265784" y="89298"/>
                      <a:pt x="272487" y="95607"/>
                      <a:pt x="272487" y="103887"/>
                    </a:cubicBezTo>
                    <a:cubicBezTo>
                      <a:pt x="272487" y="112167"/>
                      <a:pt x="265784" y="119264"/>
                      <a:pt x="257898" y="119264"/>
                    </a:cubicBezTo>
                    <a:cubicBezTo>
                      <a:pt x="249618" y="119264"/>
                      <a:pt x="242521" y="112167"/>
                      <a:pt x="242521" y="103887"/>
                    </a:cubicBezTo>
                    <a:cubicBezTo>
                      <a:pt x="242521" y="95607"/>
                      <a:pt x="249618" y="89298"/>
                      <a:pt x="257898" y="89298"/>
                    </a:cubicBezTo>
                    <a:close/>
                    <a:moveTo>
                      <a:pt x="196980" y="89298"/>
                    </a:moveTo>
                    <a:cubicBezTo>
                      <a:pt x="205369" y="89298"/>
                      <a:pt x="211761" y="95607"/>
                      <a:pt x="211761" y="103887"/>
                    </a:cubicBezTo>
                    <a:cubicBezTo>
                      <a:pt x="211761" y="112167"/>
                      <a:pt x="205369" y="119264"/>
                      <a:pt x="196980" y="119264"/>
                    </a:cubicBezTo>
                    <a:cubicBezTo>
                      <a:pt x="188591" y="119264"/>
                      <a:pt x="181800" y="112167"/>
                      <a:pt x="181800" y="103887"/>
                    </a:cubicBezTo>
                    <a:cubicBezTo>
                      <a:pt x="181800" y="95607"/>
                      <a:pt x="188591" y="89298"/>
                      <a:pt x="196980" y="89298"/>
                    </a:cubicBezTo>
                    <a:close/>
                    <a:moveTo>
                      <a:pt x="134073" y="89298"/>
                    </a:moveTo>
                    <a:cubicBezTo>
                      <a:pt x="142461" y="89298"/>
                      <a:pt x="149253" y="95607"/>
                      <a:pt x="149253" y="103887"/>
                    </a:cubicBezTo>
                    <a:cubicBezTo>
                      <a:pt x="149253" y="112167"/>
                      <a:pt x="142461" y="119264"/>
                      <a:pt x="134073" y="119264"/>
                    </a:cubicBezTo>
                    <a:cubicBezTo>
                      <a:pt x="125684" y="119264"/>
                      <a:pt x="119292" y="112167"/>
                      <a:pt x="119292" y="103887"/>
                    </a:cubicBezTo>
                    <a:cubicBezTo>
                      <a:pt x="119292" y="95607"/>
                      <a:pt x="125684" y="89298"/>
                      <a:pt x="134073" y="89298"/>
                    </a:cubicBezTo>
                    <a:close/>
                    <a:moveTo>
                      <a:pt x="374112" y="45456"/>
                    </a:moveTo>
                    <a:cubicBezTo>
                      <a:pt x="428908" y="52743"/>
                      <a:pt x="470715" y="100511"/>
                      <a:pt x="470715" y="155971"/>
                    </a:cubicBezTo>
                    <a:lnTo>
                      <a:pt x="470715" y="160019"/>
                    </a:lnTo>
                    <a:cubicBezTo>
                      <a:pt x="470715" y="217097"/>
                      <a:pt x="428096" y="264460"/>
                      <a:pt x="371271" y="270937"/>
                    </a:cubicBezTo>
                    <a:lnTo>
                      <a:pt x="371271" y="305751"/>
                    </a:lnTo>
                    <a:cubicBezTo>
                      <a:pt x="371271" y="310609"/>
                      <a:pt x="368835" y="314252"/>
                      <a:pt x="365182" y="316276"/>
                    </a:cubicBezTo>
                    <a:cubicBezTo>
                      <a:pt x="363153" y="317086"/>
                      <a:pt x="361935" y="317490"/>
                      <a:pt x="359906" y="317490"/>
                    </a:cubicBezTo>
                    <a:cubicBezTo>
                      <a:pt x="357470" y="317490"/>
                      <a:pt x="355035" y="316681"/>
                      <a:pt x="353005" y="315062"/>
                    </a:cubicBezTo>
                    <a:lnTo>
                      <a:pt x="300645" y="273366"/>
                    </a:lnTo>
                    <a:cubicBezTo>
                      <a:pt x="299427" y="272152"/>
                      <a:pt x="297803" y="271747"/>
                      <a:pt x="296180" y="271747"/>
                    </a:cubicBezTo>
                    <a:lnTo>
                      <a:pt x="255590" y="271747"/>
                    </a:lnTo>
                    <a:cubicBezTo>
                      <a:pt x="235701" y="271747"/>
                      <a:pt x="216218" y="266484"/>
                      <a:pt x="199171" y="256769"/>
                    </a:cubicBezTo>
                    <a:cubicBezTo>
                      <a:pt x="195518" y="254745"/>
                      <a:pt x="194300" y="249887"/>
                      <a:pt x="196329" y="247053"/>
                    </a:cubicBezTo>
                    <a:cubicBezTo>
                      <a:pt x="198359" y="243410"/>
                      <a:pt x="202824" y="242195"/>
                      <a:pt x="206477" y="244219"/>
                    </a:cubicBezTo>
                    <a:cubicBezTo>
                      <a:pt x="221089" y="252721"/>
                      <a:pt x="238137" y="257578"/>
                      <a:pt x="255590" y="257578"/>
                    </a:cubicBezTo>
                    <a:lnTo>
                      <a:pt x="296180" y="257578"/>
                    </a:lnTo>
                    <a:cubicBezTo>
                      <a:pt x="301051" y="257578"/>
                      <a:pt x="305921" y="259198"/>
                      <a:pt x="309574" y="262031"/>
                    </a:cubicBezTo>
                    <a:lnTo>
                      <a:pt x="357064" y="300084"/>
                    </a:lnTo>
                    <a:lnTo>
                      <a:pt x="357064" y="269318"/>
                    </a:lnTo>
                    <a:cubicBezTo>
                      <a:pt x="357064" y="263246"/>
                      <a:pt x="361935" y="257578"/>
                      <a:pt x="368429" y="257173"/>
                    </a:cubicBezTo>
                    <a:cubicBezTo>
                      <a:pt x="418760" y="251911"/>
                      <a:pt x="456509" y="210215"/>
                      <a:pt x="456509" y="160019"/>
                    </a:cubicBezTo>
                    <a:lnTo>
                      <a:pt x="456509" y="155971"/>
                    </a:lnTo>
                    <a:cubicBezTo>
                      <a:pt x="456509" y="107393"/>
                      <a:pt x="419978" y="65697"/>
                      <a:pt x="371677" y="59625"/>
                    </a:cubicBezTo>
                    <a:cubicBezTo>
                      <a:pt x="368023" y="58815"/>
                      <a:pt x="365182" y="55172"/>
                      <a:pt x="365588" y="51529"/>
                    </a:cubicBezTo>
                    <a:cubicBezTo>
                      <a:pt x="365994" y="47885"/>
                      <a:pt x="370053" y="44647"/>
                      <a:pt x="374112" y="45456"/>
                    </a:cubicBezTo>
                    <a:close/>
                    <a:moveTo>
                      <a:pt x="148914" y="13763"/>
                    </a:moveTo>
                    <a:cubicBezTo>
                      <a:pt x="95456" y="13763"/>
                      <a:pt x="51717" y="57888"/>
                      <a:pt x="51717" y="111728"/>
                    </a:cubicBezTo>
                    <a:lnTo>
                      <a:pt x="51717" y="115372"/>
                    </a:lnTo>
                    <a:cubicBezTo>
                      <a:pt x="51717" y="165568"/>
                      <a:pt x="89381" y="207669"/>
                      <a:pt x="139194" y="212122"/>
                    </a:cubicBezTo>
                    <a:cubicBezTo>
                      <a:pt x="145674" y="213336"/>
                      <a:pt x="150534" y="218194"/>
                      <a:pt x="150534" y="224671"/>
                    </a:cubicBezTo>
                    <a:lnTo>
                      <a:pt x="150534" y="255437"/>
                    </a:lnTo>
                    <a:lnTo>
                      <a:pt x="197918" y="217384"/>
                    </a:lnTo>
                    <a:cubicBezTo>
                      <a:pt x="201563" y="214551"/>
                      <a:pt x="206423" y="212931"/>
                      <a:pt x="211283" y="212931"/>
                    </a:cubicBezTo>
                    <a:lnTo>
                      <a:pt x="251782" y="212931"/>
                    </a:lnTo>
                    <a:cubicBezTo>
                      <a:pt x="305645" y="212931"/>
                      <a:pt x="349384" y="168807"/>
                      <a:pt x="349384" y="115372"/>
                    </a:cubicBezTo>
                    <a:lnTo>
                      <a:pt x="349384" y="111728"/>
                    </a:lnTo>
                    <a:cubicBezTo>
                      <a:pt x="349384" y="57888"/>
                      <a:pt x="305645" y="13763"/>
                      <a:pt x="251782" y="13763"/>
                    </a:cubicBezTo>
                    <a:close/>
                    <a:moveTo>
                      <a:pt x="148914" y="0"/>
                    </a:moveTo>
                    <a:lnTo>
                      <a:pt x="251782" y="0"/>
                    </a:lnTo>
                    <a:cubicBezTo>
                      <a:pt x="313340" y="0"/>
                      <a:pt x="363559" y="50197"/>
                      <a:pt x="363559" y="111728"/>
                    </a:cubicBezTo>
                    <a:lnTo>
                      <a:pt x="363559" y="115372"/>
                    </a:lnTo>
                    <a:cubicBezTo>
                      <a:pt x="363559" y="177308"/>
                      <a:pt x="313340" y="227100"/>
                      <a:pt x="251782" y="227100"/>
                    </a:cubicBezTo>
                    <a:lnTo>
                      <a:pt x="211283" y="227100"/>
                    </a:lnTo>
                    <a:cubicBezTo>
                      <a:pt x="209258" y="227100"/>
                      <a:pt x="208043" y="227909"/>
                      <a:pt x="206828" y="228719"/>
                    </a:cubicBezTo>
                    <a:lnTo>
                      <a:pt x="154584" y="270415"/>
                    </a:lnTo>
                    <a:cubicBezTo>
                      <a:pt x="152559" y="272034"/>
                      <a:pt x="150129" y="272843"/>
                      <a:pt x="147699" y="272843"/>
                    </a:cubicBezTo>
                    <a:cubicBezTo>
                      <a:pt x="145674" y="272843"/>
                      <a:pt x="144054" y="272439"/>
                      <a:pt x="142839" y="271629"/>
                    </a:cubicBezTo>
                    <a:cubicBezTo>
                      <a:pt x="138789" y="269605"/>
                      <a:pt x="136360" y="265557"/>
                      <a:pt x="136360" y="261509"/>
                    </a:cubicBezTo>
                    <a:lnTo>
                      <a:pt x="136360" y="226695"/>
                    </a:lnTo>
                    <a:cubicBezTo>
                      <a:pt x="79661" y="219813"/>
                      <a:pt x="37137" y="172450"/>
                      <a:pt x="37137" y="115372"/>
                    </a:cubicBezTo>
                    <a:lnTo>
                      <a:pt x="37137" y="111728"/>
                    </a:lnTo>
                    <a:cubicBezTo>
                      <a:pt x="37137" y="50197"/>
                      <a:pt x="87356" y="0"/>
                      <a:pt x="148914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5" name="Freeform 36">
                <a:extLst>
                  <a:ext uri="{FF2B5EF4-FFF2-40B4-BE49-F238E27FC236}">
                    <a16:creationId xmlns:a16="http://schemas.microsoft.com/office/drawing/2014/main" id="{1E9471F7-3378-9C00-AD22-A551D3C0F8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96346" y="3103219"/>
                <a:ext cx="519403" cy="527689"/>
              </a:xfrm>
              <a:custGeom>
                <a:avLst/>
                <a:gdLst>
                  <a:gd name="connsiteX0" fmla="*/ 419300 w 517518"/>
                  <a:gd name="connsiteY0" fmla="*/ 419696 h 525774"/>
                  <a:gd name="connsiteX1" fmla="*/ 426444 w 517518"/>
                  <a:gd name="connsiteY1" fmla="*/ 426559 h 525774"/>
                  <a:gd name="connsiteX2" fmla="*/ 426444 w 517518"/>
                  <a:gd name="connsiteY2" fmla="*/ 517396 h 525774"/>
                  <a:gd name="connsiteX3" fmla="*/ 419300 w 517518"/>
                  <a:gd name="connsiteY3" fmla="*/ 524663 h 525774"/>
                  <a:gd name="connsiteX4" fmla="*/ 412553 w 517518"/>
                  <a:gd name="connsiteY4" fmla="*/ 517396 h 525774"/>
                  <a:gd name="connsiteX5" fmla="*/ 412553 w 517518"/>
                  <a:gd name="connsiteY5" fmla="*/ 426559 h 525774"/>
                  <a:gd name="connsiteX6" fmla="*/ 419300 w 517518"/>
                  <a:gd name="connsiteY6" fmla="*/ 419696 h 525774"/>
                  <a:gd name="connsiteX7" fmla="*/ 99616 w 517518"/>
                  <a:gd name="connsiteY7" fmla="*/ 419696 h 525774"/>
                  <a:gd name="connsiteX8" fmla="*/ 106760 w 517518"/>
                  <a:gd name="connsiteY8" fmla="*/ 426559 h 525774"/>
                  <a:gd name="connsiteX9" fmla="*/ 106760 w 517518"/>
                  <a:gd name="connsiteY9" fmla="*/ 517396 h 525774"/>
                  <a:gd name="connsiteX10" fmla="*/ 99616 w 517518"/>
                  <a:gd name="connsiteY10" fmla="*/ 524663 h 525774"/>
                  <a:gd name="connsiteX11" fmla="*/ 92869 w 517518"/>
                  <a:gd name="connsiteY11" fmla="*/ 517396 h 525774"/>
                  <a:gd name="connsiteX12" fmla="*/ 92869 w 517518"/>
                  <a:gd name="connsiteY12" fmla="*/ 426559 h 525774"/>
                  <a:gd name="connsiteX13" fmla="*/ 99616 w 517518"/>
                  <a:gd name="connsiteY13" fmla="*/ 419696 h 525774"/>
                  <a:gd name="connsiteX14" fmla="*/ 226541 w 517518"/>
                  <a:gd name="connsiteY14" fmla="*/ 342630 h 525774"/>
                  <a:gd name="connsiteX15" fmla="*/ 231404 w 517518"/>
                  <a:gd name="connsiteY15" fmla="*/ 350746 h 525774"/>
                  <a:gd name="connsiteX16" fmla="*/ 235051 w 517518"/>
                  <a:gd name="connsiteY16" fmla="*/ 358861 h 525774"/>
                  <a:gd name="connsiteX17" fmla="*/ 282467 w 517518"/>
                  <a:gd name="connsiteY17" fmla="*/ 358861 h 525774"/>
                  <a:gd name="connsiteX18" fmla="*/ 286114 w 517518"/>
                  <a:gd name="connsiteY18" fmla="*/ 350746 h 525774"/>
                  <a:gd name="connsiteX19" fmla="*/ 290572 w 517518"/>
                  <a:gd name="connsiteY19" fmla="*/ 342630 h 525774"/>
                  <a:gd name="connsiteX20" fmla="*/ 196957 w 517518"/>
                  <a:gd name="connsiteY20" fmla="*/ 263909 h 525774"/>
                  <a:gd name="connsiteX21" fmla="*/ 159267 w 517518"/>
                  <a:gd name="connsiteY21" fmla="*/ 276489 h 525774"/>
                  <a:gd name="connsiteX22" fmla="*/ 159267 w 517518"/>
                  <a:gd name="connsiteY22" fmla="*/ 325182 h 525774"/>
                  <a:gd name="connsiteX23" fmla="*/ 162104 w 517518"/>
                  <a:gd name="connsiteY23" fmla="*/ 328428 h 525774"/>
                  <a:gd name="connsiteX24" fmla="*/ 244778 w 517518"/>
                  <a:gd name="connsiteY24" fmla="*/ 328428 h 525774"/>
                  <a:gd name="connsiteX25" fmla="*/ 232620 w 517518"/>
                  <a:gd name="connsiteY25" fmla="*/ 310574 h 525774"/>
                  <a:gd name="connsiteX26" fmla="*/ 200604 w 517518"/>
                  <a:gd name="connsiteY26" fmla="*/ 265127 h 525774"/>
                  <a:gd name="connsiteX27" fmla="*/ 196957 w 517518"/>
                  <a:gd name="connsiteY27" fmla="*/ 263909 h 525774"/>
                  <a:gd name="connsiteX28" fmla="*/ 322588 w 517518"/>
                  <a:gd name="connsiteY28" fmla="*/ 262692 h 525774"/>
                  <a:gd name="connsiteX29" fmla="*/ 319751 w 517518"/>
                  <a:gd name="connsiteY29" fmla="*/ 263504 h 525774"/>
                  <a:gd name="connsiteX30" fmla="*/ 272740 w 517518"/>
                  <a:gd name="connsiteY30" fmla="*/ 328428 h 525774"/>
                  <a:gd name="connsiteX31" fmla="*/ 355414 w 517518"/>
                  <a:gd name="connsiteY31" fmla="*/ 328428 h 525774"/>
                  <a:gd name="connsiteX32" fmla="*/ 358250 w 517518"/>
                  <a:gd name="connsiteY32" fmla="*/ 325182 h 525774"/>
                  <a:gd name="connsiteX33" fmla="*/ 358250 w 517518"/>
                  <a:gd name="connsiteY33" fmla="*/ 275677 h 525774"/>
                  <a:gd name="connsiteX34" fmla="*/ 325830 w 517518"/>
                  <a:gd name="connsiteY34" fmla="*/ 247678 h 525774"/>
                  <a:gd name="connsiteX35" fmla="*/ 327045 w 517518"/>
                  <a:gd name="connsiteY35" fmla="*/ 247678 h 525774"/>
                  <a:gd name="connsiteX36" fmla="*/ 495229 w 517518"/>
                  <a:gd name="connsiteY36" fmla="*/ 310574 h 525774"/>
                  <a:gd name="connsiteX37" fmla="*/ 517518 w 517518"/>
                  <a:gd name="connsiteY37" fmla="*/ 340601 h 525774"/>
                  <a:gd name="connsiteX38" fmla="*/ 517518 w 517518"/>
                  <a:gd name="connsiteY38" fmla="*/ 518332 h 525774"/>
                  <a:gd name="connsiteX39" fmla="*/ 510223 w 517518"/>
                  <a:gd name="connsiteY39" fmla="*/ 525636 h 525774"/>
                  <a:gd name="connsiteX40" fmla="*/ 502928 w 517518"/>
                  <a:gd name="connsiteY40" fmla="*/ 518332 h 525774"/>
                  <a:gd name="connsiteX41" fmla="*/ 502928 w 517518"/>
                  <a:gd name="connsiteY41" fmla="*/ 340601 h 525774"/>
                  <a:gd name="connsiteX42" fmla="*/ 489555 w 517518"/>
                  <a:gd name="connsiteY42" fmla="*/ 323559 h 525774"/>
                  <a:gd name="connsiteX43" fmla="*/ 372435 w 517518"/>
                  <a:gd name="connsiteY43" fmla="*/ 280141 h 525774"/>
                  <a:gd name="connsiteX44" fmla="*/ 372435 w 517518"/>
                  <a:gd name="connsiteY44" fmla="*/ 325182 h 525774"/>
                  <a:gd name="connsiteX45" fmla="*/ 355414 w 517518"/>
                  <a:gd name="connsiteY45" fmla="*/ 342630 h 525774"/>
                  <a:gd name="connsiteX46" fmla="*/ 307593 w 517518"/>
                  <a:gd name="connsiteY46" fmla="*/ 342630 h 525774"/>
                  <a:gd name="connsiteX47" fmla="*/ 298272 w 517518"/>
                  <a:gd name="connsiteY47" fmla="*/ 358050 h 525774"/>
                  <a:gd name="connsiteX48" fmla="*/ 294219 w 517518"/>
                  <a:gd name="connsiteY48" fmla="*/ 377527 h 525774"/>
                  <a:gd name="connsiteX49" fmla="*/ 311240 w 517518"/>
                  <a:gd name="connsiteY49" fmla="*/ 517926 h 525774"/>
                  <a:gd name="connsiteX50" fmla="*/ 305161 w 517518"/>
                  <a:gd name="connsiteY50" fmla="*/ 525636 h 525774"/>
                  <a:gd name="connsiteX51" fmla="*/ 304351 w 517518"/>
                  <a:gd name="connsiteY51" fmla="*/ 525636 h 525774"/>
                  <a:gd name="connsiteX52" fmla="*/ 297461 w 517518"/>
                  <a:gd name="connsiteY52" fmla="*/ 519549 h 525774"/>
                  <a:gd name="connsiteX53" fmla="*/ 280035 w 517518"/>
                  <a:gd name="connsiteY53" fmla="*/ 379150 h 525774"/>
                  <a:gd name="connsiteX54" fmla="*/ 280035 w 517518"/>
                  <a:gd name="connsiteY54" fmla="*/ 373064 h 525774"/>
                  <a:gd name="connsiteX55" fmla="*/ 237483 w 517518"/>
                  <a:gd name="connsiteY55" fmla="*/ 373064 h 525774"/>
                  <a:gd name="connsiteX56" fmla="*/ 237078 w 517518"/>
                  <a:gd name="connsiteY56" fmla="*/ 379150 h 525774"/>
                  <a:gd name="connsiteX57" fmla="*/ 220057 w 517518"/>
                  <a:gd name="connsiteY57" fmla="*/ 519549 h 525774"/>
                  <a:gd name="connsiteX58" fmla="*/ 211951 w 517518"/>
                  <a:gd name="connsiteY58" fmla="*/ 525636 h 525774"/>
                  <a:gd name="connsiteX59" fmla="*/ 205872 w 517518"/>
                  <a:gd name="connsiteY59" fmla="*/ 517926 h 525774"/>
                  <a:gd name="connsiteX60" fmla="*/ 222893 w 517518"/>
                  <a:gd name="connsiteY60" fmla="*/ 377527 h 525774"/>
                  <a:gd name="connsiteX61" fmla="*/ 218841 w 517518"/>
                  <a:gd name="connsiteY61" fmla="*/ 358050 h 525774"/>
                  <a:gd name="connsiteX62" fmla="*/ 209925 w 517518"/>
                  <a:gd name="connsiteY62" fmla="*/ 342630 h 525774"/>
                  <a:gd name="connsiteX63" fmla="*/ 162104 w 517518"/>
                  <a:gd name="connsiteY63" fmla="*/ 342630 h 525774"/>
                  <a:gd name="connsiteX64" fmla="*/ 144678 w 517518"/>
                  <a:gd name="connsiteY64" fmla="*/ 325182 h 525774"/>
                  <a:gd name="connsiteX65" fmla="*/ 144678 w 517518"/>
                  <a:gd name="connsiteY65" fmla="*/ 280546 h 525774"/>
                  <a:gd name="connsiteX66" fmla="*/ 27558 w 517518"/>
                  <a:gd name="connsiteY66" fmla="*/ 323965 h 525774"/>
                  <a:gd name="connsiteX67" fmla="*/ 14184 w 517518"/>
                  <a:gd name="connsiteY67" fmla="*/ 343036 h 525774"/>
                  <a:gd name="connsiteX68" fmla="*/ 14184 w 517518"/>
                  <a:gd name="connsiteY68" fmla="*/ 518332 h 525774"/>
                  <a:gd name="connsiteX69" fmla="*/ 6889 w 517518"/>
                  <a:gd name="connsiteY69" fmla="*/ 525636 h 525774"/>
                  <a:gd name="connsiteX70" fmla="*/ 0 w 517518"/>
                  <a:gd name="connsiteY70" fmla="*/ 518332 h 525774"/>
                  <a:gd name="connsiteX71" fmla="*/ 0 w 517518"/>
                  <a:gd name="connsiteY71" fmla="*/ 343036 h 525774"/>
                  <a:gd name="connsiteX72" fmla="*/ 23100 w 517518"/>
                  <a:gd name="connsiteY72" fmla="*/ 310168 h 525774"/>
                  <a:gd name="connsiteX73" fmla="*/ 193715 w 517518"/>
                  <a:gd name="connsiteY73" fmla="*/ 248084 h 525774"/>
                  <a:gd name="connsiteX74" fmla="*/ 211141 w 517518"/>
                  <a:gd name="connsiteY74" fmla="*/ 254982 h 525774"/>
                  <a:gd name="connsiteX75" fmla="*/ 245588 w 517518"/>
                  <a:gd name="connsiteY75" fmla="*/ 304487 h 525774"/>
                  <a:gd name="connsiteX76" fmla="*/ 256935 w 517518"/>
                  <a:gd name="connsiteY76" fmla="*/ 319907 h 525774"/>
                  <a:gd name="connsiteX77" fmla="*/ 258962 w 517518"/>
                  <a:gd name="connsiteY77" fmla="*/ 321124 h 525774"/>
                  <a:gd name="connsiteX78" fmla="*/ 260583 w 517518"/>
                  <a:gd name="connsiteY78" fmla="*/ 320313 h 525774"/>
                  <a:gd name="connsiteX79" fmla="*/ 307593 w 517518"/>
                  <a:gd name="connsiteY79" fmla="*/ 255388 h 525774"/>
                  <a:gd name="connsiteX80" fmla="*/ 309214 w 517518"/>
                  <a:gd name="connsiteY80" fmla="*/ 253359 h 525774"/>
                  <a:gd name="connsiteX81" fmla="*/ 325830 w 517518"/>
                  <a:gd name="connsiteY81" fmla="*/ 247678 h 525774"/>
                  <a:gd name="connsiteX82" fmla="*/ 312432 w 517518"/>
                  <a:gd name="connsiteY82" fmla="*/ 105371 h 525774"/>
                  <a:gd name="connsiteX83" fmla="*/ 319284 w 517518"/>
                  <a:gd name="connsiteY83" fmla="*/ 112239 h 525774"/>
                  <a:gd name="connsiteX84" fmla="*/ 259228 w 517518"/>
                  <a:gd name="connsiteY84" fmla="*/ 172834 h 525774"/>
                  <a:gd name="connsiteX85" fmla="*/ 218923 w 517518"/>
                  <a:gd name="connsiteY85" fmla="*/ 157483 h 525774"/>
                  <a:gd name="connsiteX86" fmla="*/ 218923 w 517518"/>
                  <a:gd name="connsiteY86" fmla="*/ 147384 h 525774"/>
                  <a:gd name="connsiteX87" fmla="*/ 228596 w 517518"/>
                  <a:gd name="connsiteY87" fmla="*/ 146980 h 525774"/>
                  <a:gd name="connsiteX88" fmla="*/ 259228 w 517518"/>
                  <a:gd name="connsiteY88" fmla="*/ 158695 h 525774"/>
                  <a:gd name="connsiteX89" fmla="*/ 305177 w 517518"/>
                  <a:gd name="connsiteY89" fmla="*/ 112239 h 525774"/>
                  <a:gd name="connsiteX90" fmla="*/ 312432 w 517518"/>
                  <a:gd name="connsiteY90" fmla="*/ 105371 h 525774"/>
                  <a:gd name="connsiteX91" fmla="*/ 295715 w 517518"/>
                  <a:gd name="connsiteY91" fmla="*/ 53580 h 525774"/>
                  <a:gd name="connsiteX92" fmla="*/ 326238 w 517518"/>
                  <a:gd name="connsiteY92" fmla="*/ 53580 h 525774"/>
                  <a:gd name="connsiteX93" fmla="*/ 333564 w 517518"/>
                  <a:gd name="connsiteY93" fmla="*/ 60903 h 525774"/>
                  <a:gd name="connsiteX94" fmla="*/ 333564 w 517518"/>
                  <a:gd name="connsiteY94" fmla="*/ 91416 h 525774"/>
                  <a:gd name="connsiteX95" fmla="*/ 326238 w 517518"/>
                  <a:gd name="connsiteY95" fmla="*/ 98739 h 525774"/>
                  <a:gd name="connsiteX96" fmla="*/ 318913 w 517518"/>
                  <a:gd name="connsiteY96" fmla="*/ 91416 h 525774"/>
                  <a:gd name="connsiteX97" fmla="*/ 318913 w 517518"/>
                  <a:gd name="connsiteY97" fmla="*/ 78397 h 525774"/>
                  <a:gd name="connsiteX98" fmla="*/ 250540 w 517518"/>
                  <a:gd name="connsiteY98" fmla="*/ 147560 h 525774"/>
                  <a:gd name="connsiteX99" fmla="*/ 240365 w 517518"/>
                  <a:gd name="connsiteY99" fmla="*/ 147560 h 525774"/>
                  <a:gd name="connsiteX100" fmla="*/ 222458 w 517518"/>
                  <a:gd name="connsiteY100" fmla="*/ 129659 h 525774"/>
                  <a:gd name="connsiteX101" fmla="*/ 194784 w 517518"/>
                  <a:gd name="connsiteY101" fmla="*/ 156510 h 525774"/>
                  <a:gd name="connsiteX102" fmla="*/ 189900 w 517518"/>
                  <a:gd name="connsiteY102" fmla="*/ 158544 h 525774"/>
                  <a:gd name="connsiteX103" fmla="*/ 185016 w 517518"/>
                  <a:gd name="connsiteY103" fmla="*/ 156510 h 525774"/>
                  <a:gd name="connsiteX104" fmla="*/ 185016 w 517518"/>
                  <a:gd name="connsiteY104" fmla="*/ 146339 h 525774"/>
                  <a:gd name="connsiteX105" fmla="*/ 217168 w 517518"/>
                  <a:gd name="connsiteY105" fmla="*/ 114199 h 525774"/>
                  <a:gd name="connsiteX106" fmla="*/ 227342 w 517518"/>
                  <a:gd name="connsiteY106" fmla="*/ 114199 h 525774"/>
                  <a:gd name="connsiteX107" fmla="*/ 245249 w 517518"/>
                  <a:gd name="connsiteY107" fmla="*/ 132100 h 525774"/>
                  <a:gd name="connsiteX108" fmla="*/ 309145 w 517518"/>
                  <a:gd name="connsiteY108" fmla="*/ 67819 h 525774"/>
                  <a:gd name="connsiteX109" fmla="*/ 295715 w 517518"/>
                  <a:gd name="connsiteY109" fmla="*/ 67819 h 525774"/>
                  <a:gd name="connsiteX110" fmla="*/ 288389 w 517518"/>
                  <a:gd name="connsiteY110" fmla="*/ 60903 h 525774"/>
                  <a:gd name="connsiteX111" fmla="*/ 295715 w 517518"/>
                  <a:gd name="connsiteY111" fmla="*/ 53580 h 525774"/>
                  <a:gd name="connsiteX112" fmla="*/ 258060 w 517518"/>
                  <a:gd name="connsiteY112" fmla="*/ 53577 h 525774"/>
                  <a:gd name="connsiteX113" fmla="*/ 268165 w 517518"/>
                  <a:gd name="connsiteY113" fmla="*/ 53985 h 525774"/>
                  <a:gd name="connsiteX114" fmla="*/ 274228 w 517518"/>
                  <a:gd name="connsiteY114" fmla="*/ 62543 h 525774"/>
                  <a:gd name="connsiteX115" fmla="*/ 266144 w 517518"/>
                  <a:gd name="connsiteY115" fmla="*/ 68248 h 525774"/>
                  <a:gd name="connsiteX116" fmla="*/ 258060 w 517518"/>
                  <a:gd name="connsiteY116" fmla="*/ 67433 h 525774"/>
                  <a:gd name="connsiteX117" fmla="*/ 212791 w 517518"/>
                  <a:gd name="connsiteY117" fmla="*/ 107779 h 525774"/>
                  <a:gd name="connsiteX118" fmla="*/ 205516 w 517518"/>
                  <a:gd name="connsiteY118" fmla="*/ 113893 h 525774"/>
                  <a:gd name="connsiteX119" fmla="*/ 204303 w 517518"/>
                  <a:gd name="connsiteY119" fmla="*/ 113893 h 525774"/>
                  <a:gd name="connsiteX120" fmla="*/ 198240 w 517518"/>
                  <a:gd name="connsiteY120" fmla="*/ 106149 h 525774"/>
                  <a:gd name="connsiteX121" fmla="*/ 258060 w 517518"/>
                  <a:gd name="connsiteY121" fmla="*/ 53577 h 525774"/>
                  <a:gd name="connsiteX122" fmla="*/ 259653 w 517518"/>
                  <a:gd name="connsiteY122" fmla="*/ 14151 h 525774"/>
                  <a:gd name="connsiteX123" fmla="*/ 161003 w 517518"/>
                  <a:gd name="connsiteY123" fmla="*/ 112801 h 525774"/>
                  <a:gd name="connsiteX124" fmla="*/ 259653 w 517518"/>
                  <a:gd name="connsiteY124" fmla="*/ 211856 h 525774"/>
                  <a:gd name="connsiteX125" fmla="*/ 358708 w 517518"/>
                  <a:gd name="connsiteY125" fmla="*/ 112801 h 525774"/>
                  <a:gd name="connsiteX126" fmla="*/ 259653 w 517518"/>
                  <a:gd name="connsiteY126" fmla="*/ 14151 h 525774"/>
                  <a:gd name="connsiteX127" fmla="*/ 259653 w 517518"/>
                  <a:gd name="connsiteY127" fmla="*/ 0 h 525774"/>
                  <a:gd name="connsiteX128" fmla="*/ 372859 w 517518"/>
                  <a:gd name="connsiteY128" fmla="*/ 112801 h 525774"/>
                  <a:gd name="connsiteX129" fmla="*/ 259653 w 517518"/>
                  <a:gd name="connsiteY129" fmla="*/ 226411 h 525774"/>
                  <a:gd name="connsiteX130" fmla="*/ 146448 w 517518"/>
                  <a:gd name="connsiteY130" fmla="*/ 112801 h 525774"/>
                  <a:gd name="connsiteX131" fmla="*/ 259653 w 517518"/>
                  <a:gd name="connsiteY131" fmla="*/ 0 h 525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</a:cxnLst>
                <a:rect l="l" t="t" r="r" b="b"/>
                <a:pathLst>
                  <a:path w="517518" h="525774">
                    <a:moveTo>
                      <a:pt x="419300" y="419696"/>
                    </a:moveTo>
                    <a:cubicBezTo>
                      <a:pt x="423269" y="419696"/>
                      <a:pt x="426444" y="422522"/>
                      <a:pt x="426444" y="426559"/>
                    </a:cubicBezTo>
                    <a:lnTo>
                      <a:pt x="426444" y="517396"/>
                    </a:lnTo>
                    <a:cubicBezTo>
                      <a:pt x="426444" y="521434"/>
                      <a:pt x="423269" y="524663"/>
                      <a:pt x="419300" y="524663"/>
                    </a:cubicBezTo>
                    <a:cubicBezTo>
                      <a:pt x="415331" y="524663"/>
                      <a:pt x="412553" y="521434"/>
                      <a:pt x="412553" y="517396"/>
                    </a:cubicBezTo>
                    <a:lnTo>
                      <a:pt x="412553" y="426559"/>
                    </a:lnTo>
                    <a:cubicBezTo>
                      <a:pt x="412553" y="422522"/>
                      <a:pt x="415331" y="419696"/>
                      <a:pt x="419300" y="419696"/>
                    </a:cubicBezTo>
                    <a:close/>
                    <a:moveTo>
                      <a:pt x="99616" y="419696"/>
                    </a:moveTo>
                    <a:cubicBezTo>
                      <a:pt x="103585" y="419696"/>
                      <a:pt x="106760" y="422522"/>
                      <a:pt x="106760" y="426559"/>
                    </a:cubicBezTo>
                    <a:lnTo>
                      <a:pt x="106760" y="517396"/>
                    </a:lnTo>
                    <a:cubicBezTo>
                      <a:pt x="106760" y="521434"/>
                      <a:pt x="103585" y="524663"/>
                      <a:pt x="99616" y="524663"/>
                    </a:cubicBezTo>
                    <a:cubicBezTo>
                      <a:pt x="95647" y="524663"/>
                      <a:pt x="92869" y="521434"/>
                      <a:pt x="92869" y="517396"/>
                    </a:cubicBezTo>
                    <a:lnTo>
                      <a:pt x="92869" y="426559"/>
                    </a:lnTo>
                    <a:cubicBezTo>
                      <a:pt x="92869" y="422522"/>
                      <a:pt x="95647" y="419696"/>
                      <a:pt x="99616" y="419696"/>
                    </a:cubicBezTo>
                    <a:close/>
                    <a:moveTo>
                      <a:pt x="226541" y="342630"/>
                    </a:moveTo>
                    <a:lnTo>
                      <a:pt x="231404" y="350746"/>
                    </a:lnTo>
                    <a:cubicBezTo>
                      <a:pt x="232620" y="353181"/>
                      <a:pt x="233835" y="356021"/>
                      <a:pt x="235051" y="358861"/>
                    </a:cubicBezTo>
                    <a:lnTo>
                      <a:pt x="282467" y="358861"/>
                    </a:lnTo>
                    <a:cubicBezTo>
                      <a:pt x="283277" y="356021"/>
                      <a:pt x="284493" y="353181"/>
                      <a:pt x="286114" y="350746"/>
                    </a:cubicBezTo>
                    <a:lnTo>
                      <a:pt x="290572" y="342630"/>
                    </a:lnTo>
                    <a:close/>
                    <a:moveTo>
                      <a:pt x="196957" y="263909"/>
                    </a:moveTo>
                    <a:lnTo>
                      <a:pt x="159267" y="276489"/>
                    </a:lnTo>
                    <a:lnTo>
                      <a:pt x="159267" y="325182"/>
                    </a:lnTo>
                    <a:cubicBezTo>
                      <a:pt x="159267" y="327211"/>
                      <a:pt x="160483" y="328428"/>
                      <a:pt x="162104" y="328428"/>
                    </a:cubicBezTo>
                    <a:lnTo>
                      <a:pt x="244778" y="328428"/>
                    </a:lnTo>
                    <a:lnTo>
                      <a:pt x="232620" y="310574"/>
                    </a:lnTo>
                    <a:lnTo>
                      <a:pt x="200604" y="265127"/>
                    </a:lnTo>
                    <a:cubicBezTo>
                      <a:pt x="199794" y="264315"/>
                      <a:pt x="198578" y="263504"/>
                      <a:pt x="196957" y="263909"/>
                    </a:cubicBezTo>
                    <a:close/>
                    <a:moveTo>
                      <a:pt x="322588" y="262692"/>
                    </a:moveTo>
                    <a:cubicBezTo>
                      <a:pt x="321777" y="262286"/>
                      <a:pt x="320561" y="262692"/>
                      <a:pt x="319751" y="263504"/>
                    </a:cubicBezTo>
                    <a:lnTo>
                      <a:pt x="272740" y="328428"/>
                    </a:lnTo>
                    <a:lnTo>
                      <a:pt x="355414" y="328428"/>
                    </a:lnTo>
                    <a:cubicBezTo>
                      <a:pt x="357035" y="328428"/>
                      <a:pt x="358250" y="327211"/>
                      <a:pt x="358250" y="325182"/>
                    </a:cubicBezTo>
                    <a:lnTo>
                      <a:pt x="358250" y="275677"/>
                    </a:lnTo>
                    <a:close/>
                    <a:moveTo>
                      <a:pt x="325830" y="247678"/>
                    </a:moveTo>
                    <a:lnTo>
                      <a:pt x="327045" y="247678"/>
                    </a:lnTo>
                    <a:lnTo>
                      <a:pt x="495229" y="310574"/>
                    </a:lnTo>
                    <a:cubicBezTo>
                      <a:pt x="509413" y="317472"/>
                      <a:pt x="517518" y="328022"/>
                      <a:pt x="517518" y="340601"/>
                    </a:cubicBezTo>
                    <a:lnTo>
                      <a:pt x="517518" y="518332"/>
                    </a:lnTo>
                    <a:cubicBezTo>
                      <a:pt x="517518" y="522390"/>
                      <a:pt x="513871" y="525636"/>
                      <a:pt x="510223" y="525636"/>
                    </a:cubicBezTo>
                    <a:cubicBezTo>
                      <a:pt x="506171" y="525636"/>
                      <a:pt x="502928" y="522390"/>
                      <a:pt x="502928" y="518332"/>
                    </a:cubicBezTo>
                    <a:lnTo>
                      <a:pt x="502928" y="340601"/>
                    </a:lnTo>
                    <a:cubicBezTo>
                      <a:pt x="502928" y="332080"/>
                      <a:pt x="495634" y="326399"/>
                      <a:pt x="489555" y="323559"/>
                    </a:cubicBezTo>
                    <a:lnTo>
                      <a:pt x="372435" y="280141"/>
                    </a:lnTo>
                    <a:lnTo>
                      <a:pt x="372435" y="325182"/>
                    </a:lnTo>
                    <a:cubicBezTo>
                      <a:pt x="372435" y="334921"/>
                      <a:pt x="364735" y="342630"/>
                      <a:pt x="355414" y="342630"/>
                    </a:cubicBezTo>
                    <a:lnTo>
                      <a:pt x="307593" y="342630"/>
                    </a:lnTo>
                    <a:lnTo>
                      <a:pt x="298272" y="358050"/>
                    </a:lnTo>
                    <a:cubicBezTo>
                      <a:pt x="295030" y="364136"/>
                      <a:pt x="293814" y="371035"/>
                      <a:pt x="294219" y="377527"/>
                    </a:cubicBezTo>
                    <a:lnTo>
                      <a:pt x="311240" y="517926"/>
                    </a:lnTo>
                    <a:cubicBezTo>
                      <a:pt x="312051" y="521984"/>
                      <a:pt x="309214" y="525230"/>
                      <a:pt x="305161" y="525636"/>
                    </a:cubicBezTo>
                    <a:cubicBezTo>
                      <a:pt x="305161" y="525636"/>
                      <a:pt x="304756" y="525636"/>
                      <a:pt x="304351" y="525636"/>
                    </a:cubicBezTo>
                    <a:cubicBezTo>
                      <a:pt x="300703" y="525636"/>
                      <a:pt x="297867" y="523201"/>
                      <a:pt x="297461" y="519549"/>
                    </a:cubicBezTo>
                    <a:lnTo>
                      <a:pt x="280035" y="379150"/>
                    </a:lnTo>
                    <a:cubicBezTo>
                      <a:pt x="280035" y="377527"/>
                      <a:pt x="280035" y="375092"/>
                      <a:pt x="280035" y="373064"/>
                    </a:cubicBezTo>
                    <a:lnTo>
                      <a:pt x="237483" y="373064"/>
                    </a:lnTo>
                    <a:cubicBezTo>
                      <a:pt x="237483" y="375092"/>
                      <a:pt x="237483" y="377527"/>
                      <a:pt x="237078" y="379150"/>
                    </a:cubicBezTo>
                    <a:lnTo>
                      <a:pt x="220057" y="519549"/>
                    </a:lnTo>
                    <a:cubicBezTo>
                      <a:pt x="219651" y="523607"/>
                      <a:pt x="216004" y="526447"/>
                      <a:pt x="211951" y="525636"/>
                    </a:cubicBezTo>
                    <a:cubicBezTo>
                      <a:pt x="208304" y="525230"/>
                      <a:pt x="205467" y="521984"/>
                      <a:pt x="205872" y="517926"/>
                    </a:cubicBezTo>
                    <a:lnTo>
                      <a:pt x="222893" y="377527"/>
                    </a:lnTo>
                    <a:cubicBezTo>
                      <a:pt x="223704" y="371035"/>
                      <a:pt x="222083" y="364136"/>
                      <a:pt x="218841" y="358050"/>
                    </a:cubicBezTo>
                    <a:lnTo>
                      <a:pt x="209925" y="342630"/>
                    </a:lnTo>
                    <a:lnTo>
                      <a:pt x="162104" y="342630"/>
                    </a:lnTo>
                    <a:cubicBezTo>
                      <a:pt x="152378" y="342630"/>
                      <a:pt x="144678" y="334921"/>
                      <a:pt x="144678" y="325182"/>
                    </a:cubicBezTo>
                    <a:lnTo>
                      <a:pt x="144678" y="280546"/>
                    </a:lnTo>
                    <a:lnTo>
                      <a:pt x="27558" y="323965"/>
                    </a:lnTo>
                    <a:cubicBezTo>
                      <a:pt x="21073" y="325993"/>
                      <a:pt x="14184" y="335732"/>
                      <a:pt x="14184" y="343036"/>
                    </a:cubicBezTo>
                    <a:lnTo>
                      <a:pt x="14184" y="518332"/>
                    </a:lnTo>
                    <a:cubicBezTo>
                      <a:pt x="14184" y="522390"/>
                      <a:pt x="10942" y="525636"/>
                      <a:pt x="6889" y="525636"/>
                    </a:cubicBezTo>
                    <a:cubicBezTo>
                      <a:pt x="3242" y="525636"/>
                      <a:pt x="0" y="522390"/>
                      <a:pt x="0" y="518332"/>
                    </a:cubicBezTo>
                    <a:lnTo>
                      <a:pt x="0" y="343036"/>
                    </a:lnTo>
                    <a:cubicBezTo>
                      <a:pt x="0" y="329645"/>
                      <a:pt x="10537" y="314226"/>
                      <a:pt x="23100" y="310168"/>
                    </a:cubicBezTo>
                    <a:lnTo>
                      <a:pt x="193715" y="248084"/>
                    </a:lnTo>
                    <a:cubicBezTo>
                      <a:pt x="200199" y="246461"/>
                      <a:pt x="207088" y="249707"/>
                      <a:pt x="211141" y="254982"/>
                    </a:cubicBezTo>
                    <a:lnTo>
                      <a:pt x="245588" y="304487"/>
                    </a:lnTo>
                    <a:lnTo>
                      <a:pt x="256935" y="319907"/>
                    </a:lnTo>
                    <a:cubicBezTo>
                      <a:pt x="257341" y="321124"/>
                      <a:pt x="258151" y="321124"/>
                      <a:pt x="258962" y="321124"/>
                    </a:cubicBezTo>
                    <a:cubicBezTo>
                      <a:pt x="259367" y="321124"/>
                      <a:pt x="260177" y="321124"/>
                      <a:pt x="260583" y="320313"/>
                    </a:cubicBezTo>
                    <a:lnTo>
                      <a:pt x="307593" y="255388"/>
                    </a:lnTo>
                    <a:cubicBezTo>
                      <a:pt x="307998" y="254982"/>
                      <a:pt x="308809" y="253765"/>
                      <a:pt x="309214" y="253359"/>
                    </a:cubicBezTo>
                    <a:cubicBezTo>
                      <a:pt x="313672" y="248896"/>
                      <a:pt x="319751" y="246461"/>
                      <a:pt x="325830" y="247678"/>
                    </a:cubicBezTo>
                    <a:close/>
                    <a:moveTo>
                      <a:pt x="312432" y="105371"/>
                    </a:moveTo>
                    <a:cubicBezTo>
                      <a:pt x="316463" y="105371"/>
                      <a:pt x="319284" y="108603"/>
                      <a:pt x="319284" y="112239"/>
                    </a:cubicBezTo>
                    <a:cubicBezTo>
                      <a:pt x="319284" y="145768"/>
                      <a:pt x="292279" y="172834"/>
                      <a:pt x="259228" y="172834"/>
                    </a:cubicBezTo>
                    <a:cubicBezTo>
                      <a:pt x="244315" y="172834"/>
                      <a:pt x="230208" y="167582"/>
                      <a:pt x="218923" y="157483"/>
                    </a:cubicBezTo>
                    <a:cubicBezTo>
                      <a:pt x="216504" y="154655"/>
                      <a:pt x="216101" y="150212"/>
                      <a:pt x="218923" y="147384"/>
                    </a:cubicBezTo>
                    <a:cubicBezTo>
                      <a:pt x="221341" y="144556"/>
                      <a:pt x="225775" y="144152"/>
                      <a:pt x="228596" y="146980"/>
                    </a:cubicBezTo>
                    <a:cubicBezTo>
                      <a:pt x="237060" y="154251"/>
                      <a:pt x="247943" y="158695"/>
                      <a:pt x="259228" y="158695"/>
                    </a:cubicBezTo>
                    <a:cubicBezTo>
                      <a:pt x="284621" y="158695"/>
                      <a:pt x="305177" y="138093"/>
                      <a:pt x="305177" y="112239"/>
                    </a:cubicBezTo>
                    <a:cubicBezTo>
                      <a:pt x="305177" y="108603"/>
                      <a:pt x="308401" y="105371"/>
                      <a:pt x="312432" y="105371"/>
                    </a:cubicBezTo>
                    <a:close/>
                    <a:moveTo>
                      <a:pt x="295715" y="53580"/>
                    </a:moveTo>
                    <a:lnTo>
                      <a:pt x="326238" y="53580"/>
                    </a:lnTo>
                    <a:cubicBezTo>
                      <a:pt x="329901" y="53580"/>
                      <a:pt x="333564" y="56835"/>
                      <a:pt x="333564" y="60903"/>
                    </a:cubicBezTo>
                    <a:lnTo>
                      <a:pt x="333564" y="91416"/>
                    </a:lnTo>
                    <a:cubicBezTo>
                      <a:pt x="333564" y="95484"/>
                      <a:pt x="329901" y="98739"/>
                      <a:pt x="326238" y="98739"/>
                    </a:cubicBezTo>
                    <a:cubicBezTo>
                      <a:pt x="322169" y="98739"/>
                      <a:pt x="318913" y="95484"/>
                      <a:pt x="318913" y="91416"/>
                    </a:cubicBezTo>
                    <a:lnTo>
                      <a:pt x="318913" y="78397"/>
                    </a:lnTo>
                    <a:lnTo>
                      <a:pt x="250540" y="147560"/>
                    </a:lnTo>
                    <a:cubicBezTo>
                      <a:pt x="247691" y="150001"/>
                      <a:pt x="243214" y="150001"/>
                      <a:pt x="240365" y="147560"/>
                    </a:cubicBezTo>
                    <a:lnTo>
                      <a:pt x="222458" y="129659"/>
                    </a:lnTo>
                    <a:lnTo>
                      <a:pt x="194784" y="156510"/>
                    </a:lnTo>
                    <a:cubicBezTo>
                      <a:pt x="193563" y="158137"/>
                      <a:pt x="191935" y="158544"/>
                      <a:pt x="189900" y="158544"/>
                    </a:cubicBezTo>
                    <a:cubicBezTo>
                      <a:pt x="187865" y="158544"/>
                      <a:pt x="186237" y="158137"/>
                      <a:pt x="185016" y="156510"/>
                    </a:cubicBezTo>
                    <a:cubicBezTo>
                      <a:pt x="182167" y="153662"/>
                      <a:pt x="182167" y="149187"/>
                      <a:pt x="185016" y="146339"/>
                    </a:cubicBezTo>
                    <a:lnTo>
                      <a:pt x="217168" y="114199"/>
                    </a:lnTo>
                    <a:cubicBezTo>
                      <a:pt x="220016" y="111351"/>
                      <a:pt x="224493" y="111351"/>
                      <a:pt x="227342" y="114199"/>
                    </a:cubicBezTo>
                    <a:lnTo>
                      <a:pt x="245249" y="132100"/>
                    </a:lnTo>
                    <a:lnTo>
                      <a:pt x="309145" y="67819"/>
                    </a:lnTo>
                    <a:lnTo>
                      <a:pt x="295715" y="67819"/>
                    </a:lnTo>
                    <a:cubicBezTo>
                      <a:pt x="291645" y="67819"/>
                      <a:pt x="288389" y="64972"/>
                      <a:pt x="288389" y="60903"/>
                    </a:cubicBezTo>
                    <a:cubicBezTo>
                      <a:pt x="288389" y="56835"/>
                      <a:pt x="291645" y="53580"/>
                      <a:pt x="295715" y="53580"/>
                    </a:cubicBezTo>
                    <a:close/>
                    <a:moveTo>
                      <a:pt x="258060" y="53577"/>
                    </a:moveTo>
                    <a:cubicBezTo>
                      <a:pt x="261294" y="53577"/>
                      <a:pt x="264931" y="53577"/>
                      <a:pt x="268165" y="53985"/>
                    </a:cubicBezTo>
                    <a:cubicBezTo>
                      <a:pt x="272207" y="54800"/>
                      <a:pt x="274632" y="58468"/>
                      <a:pt x="274228" y="62543"/>
                    </a:cubicBezTo>
                    <a:cubicBezTo>
                      <a:pt x="273015" y="66211"/>
                      <a:pt x="269377" y="69063"/>
                      <a:pt x="266144" y="68248"/>
                    </a:cubicBezTo>
                    <a:cubicBezTo>
                      <a:pt x="263315" y="67841"/>
                      <a:pt x="260889" y="67433"/>
                      <a:pt x="258060" y="67433"/>
                    </a:cubicBezTo>
                    <a:cubicBezTo>
                      <a:pt x="235021" y="67433"/>
                      <a:pt x="215620" y="84957"/>
                      <a:pt x="212791" y="107779"/>
                    </a:cubicBezTo>
                    <a:cubicBezTo>
                      <a:pt x="211983" y="111447"/>
                      <a:pt x="209153" y="113893"/>
                      <a:pt x="205516" y="113893"/>
                    </a:cubicBezTo>
                    <a:cubicBezTo>
                      <a:pt x="205111" y="113893"/>
                      <a:pt x="204707" y="113893"/>
                      <a:pt x="204303" y="113893"/>
                    </a:cubicBezTo>
                    <a:cubicBezTo>
                      <a:pt x="200665" y="113893"/>
                      <a:pt x="198240" y="109817"/>
                      <a:pt x="198240" y="106149"/>
                    </a:cubicBezTo>
                    <a:cubicBezTo>
                      <a:pt x="202686" y="75992"/>
                      <a:pt x="228150" y="53577"/>
                      <a:pt x="258060" y="53577"/>
                    </a:cubicBezTo>
                    <a:close/>
                    <a:moveTo>
                      <a:pt x="259653" y="14151"/>
                    </a:moveTo>
                    <a:cubicBezTo>
                      <a:pt x="205477" y="14151"/>
                      <a:pt x="161003" y="58624"/>
                      <a:pt x="161003" y="112801"/>
                    </a:cubicBezTo>
                    <a:cubicBezTo>
                      <a:pt x="161003" y="167787"/>
                      <a:pt x="205477" y="211856"/>
                      <a:pt x="259653" y="211856"/>
                    </a:cubicBezTo>
                    <a:cubicBezTo>
                      <a:pt x="314639" y="211856"/>
                      <a:pt x="358708" y="167787"/>
                      <a:pt x="358708" y="112801"/>
                    </a:cubicBezTo>
                    <a:cubicBezTo>
                      <a:pt x="358708" y="58624"/>
                      <a:pt x="314639" y="14151"/>
                      <a:pt x="259653" y="14151"/>
                    </a:cubicBezTo>
                    <a:close/>
                    <a:moveTo>
                      <a:pt x="259653" y="0"/>
                    </a:moveTo>
                    <a:cubicBezTo>
                      <a:pt x="322321" y="0"/>
                      <a:pt x="372859" y="50942"/>
                      <a:pt x="372859" y="112801"/>
                    </a:cubicBezTo>
                    <a:cubicBezTo>
                      <a:pt x="372859" y="175468"/>
                      <a:pt x="322321" y="226411"/>
                      <a:pt x="259653" y="226411"/>
                    </a:cubicBezTo>
                    <a:cubicBezTo>
                      <a:pt x="197391" y="226411"/>
                      <a:pt x="146448" y="175468"/>
                      <a:pt x="146448" y="112801"/>
                    </a:cubicBezTo>
                    <a:cubicBezTo>
                      <a:pt x="146448" y="50942"/>
                      <a:pt x="197391" y="0"/>
                      <a:pt x="259653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6" name="Freeform 37">
                <a:extLst>
                  <a:ext uri="{FF2B5EF4-FFF2-40B4-BE49-F238E27FC236}">
                    <a16:creationId xmlns:a16="http://schemas.microsoft.com/office/drawing/2014/main" id="{5CB2CFF8-2A9B-9C5F-6D6C-7C9869628E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4205" y="1774266"/>
                <a:ext cx="513314" cy="501477"/>
              </a:xfrm>
              <a:custGeom>
                <a:avLst/>
                <a:gdLst>
                  <a:gd name="connsiteX0" fmla="*/ 406797 w 511452"/>
                  <a:gd name="connsiteY0" fmla="*/ 314325 h 499658"/>
                  <a:gd name="connsiteX1" fmla="*/ 413941 w 511452"/>
                  <a:gd name="connsiteY1" fmla="*/ 321609 h 499658"/>
                  <a:gd name="connsiteX2" fmla="*/ 413941 w 511452"/>
                  <a:gd name="connsiteY2" fmla="*/ 492375 h 499658"/>
                  <a:gd name="connsiteX3" fmla="*/ 406797 w 511452"/>
                  <a:gd name="connsiteY3" fmla="*/ 499658 h 499658"/>
                  <a:gd name="connsiteX4" fmla="*/ 400050 w 511452"/>
                  <a:gd name="connsiteY4" fmla="*/ 492375 h 499658"/>
                  <a:gd name="connsiteX5" fmla="*/ 400050 w 511452"/>
                  <a:gd name="connsiteY5" fmla="*/ 321609 h 499658"/>
                  <a:gd name="connsiteX6" fmla="*/ 406797 w 511452"/>
                  <a:gd name="connsiteY6" fmla="*/ 314325 h 499658"/>
                  <a:gd name="connsiteX7" fmla="*/ 397268 w 511452"/>
                  <a:gd name="connsiteY7" fmla="*/ 161939 h 499658"/>
                  <a:gd name="connsiteX8" fmla="*/ 386750 w 511452"/>
                  <a:gd name="connsiteY8" fmla="*/ 242618 h 499658"/>
                  <a:gd name="connsiteX9" fmla="*/ 387559 w 511452"/>
                  <a:gd name="connsiteY9" fmla="*/ 246267 h 499658"/>
                  <a:gd name="connsiteX10" fmla="*/ 398482 w 511452"/>
                  <a:gd name="connsiteY10" fmla="*/ 275458 h 499658"/>
                  <a:gd name="connsiteX11" fmla="*/ 410214 w 511452"/>
                  <a:gd name="connsiteY11" fmla="*/ 246672 h 499658"/>
                  <a:gd name="connsiteX12" fmla="*/ 410619 w 511452"/>
                  <a:gd name="connsiteY12" fmla="*/ 242618 h 499658"/>
                  <a:gd name="connsiteX13" fmla="*/ 400100 w 511452"/>
                  <a:gd name="connsiteY13" fmla="*/ 161939 h 499658"/>
                  <a:gd name="connsiteX14" fmla="*/ 398887 w 511452"/>
                  <a:gd name="connsiteY14" fmla="*/ 161939 h 499658"/>
                  <a:gd name="connsiteX15" fmla="*/ 397268 w 511452"/>
                  <a:gd name="connsiteY15" fmla="*/ 161939 h 499658"/>
                  <a:gd name="connsiteX16" fmla="*/ 393223 w 511452"/>
                  <a:gd name="connsiteY16" fmla="*/ 135586 h 499658"/>
                  <a:gd name="connsiteX17" fmla="*/ 398887 w 511452"/>
                  <a:gd name="connsiteY17" fmla="*/ 145722 h 499658"/>
                  <a:gd name="connsiteX18" fmla="*/ 405764 w 511452"/>
                  <a:gd name="connsiteY18" fmla="*/ 135586 h 499658"/>
                  <a:gd name="connsiteX19" fmla="*/ 397268 w 511452"/>
                  <a:gd name="connsiteY19" fmla="*/ 135586 h 499658"/>
                  <a:gd name="connsiteX20" fmla="*/ 393223 w 511452"/>
                  <a:gd name="connsiteY20" fmla="*/ 135586 h 499658"/>
                  <a:gd name="connsiteX21" fmla="*/ 309076 w 511452"/>
                  <a:gd name="connsiteY21" fmla="*/ 122207 h 499658"/>
                  <a:gd name="connsiteX22" fmla="*/ 171125 w 511452"/>
                  <a:gd name="connsiteY22" fmla="*/ 191535 h 499658"/>
                  <a:gd name="connsiteX23" fmla="*/ 67964 w 511452"/>
                  <a:gd name="connsiteY23" fmla="*/ 294918 h 499658"/>
                  <a:gd name="connsiteX24" fmla="*/ 166675 w 511452"/>
                  <a:gd name="connsiteY24" fmla="*/ 331001 h 499658"/>
                  <a:gd name="connsiteX25" fmla="*/ 259317 w 511452"/>
                  <a:gd name="connsiteY25" fmla="*/ 299783 h 499658"/>
                  <a:gd name="connsiteX26" fmla="*/ 206725 w 511452"/>
                  <a:gd name="connsiteY26" fmla="*/ 299783 h 499658"/>
                  <a:gd name="connsiteX27" fmla="*/ 174766 w 511452"/>
                  <a:gd name="connsiteY27" fmla="*/ 267755 h 499658"/>
                  <a:gd name="connsiteX28" fmla="*/ 174766 w 511452"/>
                  <a:gd name="connsiteY28" fmla="*/ 256808 h 499658"/>
                  <a:gd name="connsiteX29" fmla="*/ 206725 w 511452"/>
                  <a:gd name="connsiteY29" fmla="*/ 224374 h 499658"/>
                  <a:gd name="connsiteX30" fmla="*/ 261744 w 511452"/>
                  <a:gd name="connsiteY30" fmla="*/ 224374 h 499658"/>
                  <a:gd name="connsiteX31" fmla="*/ 274689 w 511452"/>
                  <a:gd name="connsiteY31" fmla="*/ 217482 h 499658"/>
                  <a:gd name="connsiteX32" fmla="*/ 305840 w 511452"/>
                  <a:gd name="connsiteY32" fmla="*/ 168425 h 499658"/>
                  <a:gd name="connsiteX33" fmla="*/ 317167 w 511452"/>
                  <a:gd name="connsiteY33" fmla="*/ 152614 h 499658"/>
                  <a:gd name="connsiteX34" fmla="*/ 309076 w 511452"/>
                  <a:gd name="connsiteY34" fmla="*/ 122207 h 499658"/>
                  <a:gd name="connsiteX35" fmla="*/ 250416 w 511452"/>
                  <a:gd name="connsiteY35" fmla="*/ 50041 h 499658"/>
                  <a:gd name="connsiteX36" fmla="*/ 184475 w 511452"/>
                  <a:gd name="connsiteY36" fmla="*/ 168831 h 499658"/>
                  <a:gd name="connsiteX37" fmla="*/ 303008 w 511452"/>
                  <a:gd name="connsiteY37" fmla="*/ 109233 h 499658"/>
                  <a:gd name="connsiteX38" fmla="*/ 250416 w 511452"/>
                  <a:gd name="connsiteY38" fmla="*/ 50041 h 499658"/>
                  <a:gd name="connsiteX39" fmla="*/ 173956 w 511452"/>
                  <a:gd name="connsiteY39" fmla="*/ 25310 h 499658"/>
                  <a:gd name="connsiteX40" fmla="*/ 173956 w 511452"/>
                  <a:gd name="connsiteY40" fmla="*/ 158290 h 499658"/>
                  <a:gd name="connsiteX41" fmla="*/ 237875 w 511452"/>
                  <a:gd name="connsiteY41" fmla="*/ 42744 h 499658"/>
                  <a:gd name="connsiteX42" fmla="*/ 173956 w 511452"/>
                  <a:gd name="connsiteY42" fmla="*/ 25310 h 499658"/>
                  <a:gd name="connsiteX43" fmla="*/ 159393 w 511452"/>
                  <a:gd name="connsiteY43" fmla="*/ 25310 h 499658"/>
                  <a:gd name="connsiteX44" fmla="*/ 14159 w 511452"/>
                  <a:gd name="connsiteY44" fmla="*/ 178156 h 499658"/>
                  <a:gd name="connsiteX45" fmla="*/ 57446 w 511452"/>
                  <a:gd name="connsiteY45" fmla="*/ 285188 h 499658"/>
                  <a:gd name="connsiteX46" fmla="*/ 159393 w 511452"/>
                  <a:gd name="connsiteY46" fmla="*/ 183021 h 499658"/>
                  <a:gd name="connsiteX47" fmla="*/ 400542 w 511452"/>
                  <a:gd name="connsiteY47" fmla="*/ 14076 h 499658"/>
                  <a:gd name="connsiteX48" fmla="*/ 362335 w 511452"/>
                  <a:gd name="connsiteY48" fmla="*/ 52283 h 499658"/>
                  <a:gd name="connsiteX49" fmla="*/ 400542 w 511452"/>
                  <a:gd name="connsiteY49" fmla="*/ 90490 h 499658"/>
                  <a:gd name="connsiteX50" fmla="*/ 438749 w 511452"/>
                  <a:gd name="connsiteY50" fmla="*/ 52283 h 499658"/>
                  <a:gd name="connsiteX51" fmla="*/ 400542 w 511452"/>
                  <a:gd name="connsiteY51" fmla="*/ 14076 h 499658"/>
                  <a:gd name="connsiteX52" fmla="*/ 166675 w 511452"/>
                  <a:gd name="connsiteY52" fmla="*/ 10715 h 499658"/>
                  <a:gd name="connsiteX53" fmla="*/ 329708 w 511452"/>
                  <a:gd name="connsiteY53" fmla="*/ 142478 h 499658"/>
                  <a:gd name="connsiteX54" fmla="*/ 336586 w 511452"/>
                  <a:gd name="connsiteY54" fmla="*/ 139640 h 499658"/>
                  <a:gd name="connsiteX55" fmla="*/ 366927 w 511452"/>
                  <a:gd name="connsiteY55" fmla="*/ 127072 h 499658"/>
                  <a:gd name="connsiteX56" fmla="*/ 379468 w 511452"/>
                  <a:gd name="connsiteY56" fmla="*/ 123423 h 499658"/>
                  <a:gd name="connsiteX57" fmla="*/ 380682 w 511452"/>
                  <a:gd name="connsiteY57" fmla="*/ 123018 h 499658"/>
                  <a:gd name="connsiteX58" fmla="*/ 397268 w 511452"/>
                  <a:gd name="connsiteY58" fmla="*/ 121396 h 499658"/>
                  <a:gd name="connsiteX59" fmla="*/ 420328 w 511452"/>
                  <a:gd name="connsiteY59" fmla="*/ 121396 h 499658"/>
                  <a:gd name="connsiteX60" fmla="*/ 450669 w 511452"/>
                  <a:gd name="connsiteY60" fmla="*/ 127072 h 499658"/>
                  <a:gd name="connsiteX61" fmla="*/ 480606 w 511452"/>
                  <a:gd name="connsiteY61" fmla="*/ 139640 h 499658"/>
                  <a:gd name="connsiteX62" fmla="*/ 506092 w 511452"/>
                  <a:gd name="connsiteY62" fmla="*/ 176128 h 499658"/>
                  <a:gd name="connsiteX63" fmla="*/ 511351 w 511452"/>
                  <a:gd name="connsiteY63" fmla="*/ 253970 h 499658"/>
                  <a:gd name="connsiteX64" fmla="*/ 500024 w 511452"/>
                  <a:gd name="connsiteY64" fmla="*/ 282350 h 499658"/>
                  <a:gd name="connsiteX65" fmla="*/ 472919 w 511452"/>
                  <a:gd name="connsiteY65" fmla="*/ 307081 h 499658"/>
                  <a:gd name="connsiteX66" fmla="*/ 472919 w 511452"/>
                  <a:gd name="connsiteY66" fmla="*/ 492360 h 499658"/>
                  <a:gd name="connsiteX67" fmla="*/ 466042 w 511452"/>
                  <a:gd name="connsiteY67" fmla="*/ 499658 h 499658"/>
                  <a:gd name="connsiteX68" fmla="*/ 458760 w 511452"/>
                  <a:gd name="connsiteY68" fmla="*/ 492360 h 499658"/>
                  <a:gd name="connsiteX69" fmla="*/ 458760 w 511452"/>
                  <a:gd name="connsiteY69" fmla="*/ 184237 h 499658"/>
                  <a:gd name="connsiteX70" fmla="*/ 466042 w 511452"/>
                  <a:gd name="connsiteY70" fmla="*/ 176939 h 499658"/>
                  <a:gd name="connsiteX71" fmla="*/ 472919 w 511452"/>
                  <a:gd name="connsiteY71" fmla="*/ 184237 h 499658"/>
                  <a:gd name="connsiteX72" fmla="*/ 472919 w 511452"/>
                  <a:gd name="connsiteY72" fmla="*/ 288026 h 499658"/>
                  <a:gd name="connsiteX73" fmla="*/ 490315 w 511452"/>
                  <a:gd name="connsiteY73" fmla="*/ 271809 h 499658"/>
                  <a:gd name="connsiteX74" fmla="*/ 497192 w 511452"/>
                  <a:gd name="connsiteY74" fmla="*/ 254781 h 499658"/>
                  <a:gd name="connsiteX75" fmla="*/ 491529 w 511452"/>
                  <a:gd name="connsiteY75" fmla="*/ 176534 h 499658"/>
                  <a:gd name="connsiteX76" fmla="*/ 475751 w 511452"/>
                  <a:gd name="connsiteY76" fmla="*/ 152614 h 499658"/>
                  <a:gd name="connsiteX77" fmla="*/ 445410 w 511452"/>
                  <a:gd name="connsiteY77" fmla="*/ 140451 h 499658"/>
                  <a:gd name="connsiteX78" fmla="*/ 422755 w 511452"/>
                  <a:gd name="connsiteY78" fmla="*/ 135586 h 499658"/>
                  <a:gd name="connsiteX79" fmla="*/ 413046 w 511452"/>
                  <a:gd name="connsiteY79" fmla="*/ 150181 h 499658"/>
                  <a:gd name="connsiteX80" fmla="*/ 413450 w 511452"/>
                  <a:gd name="connsiteY80" fmla="*/ 152614 h 499658"/>
                  <a:gd name="connsiteX81" fmla="*/ 425182 w 511452"/>
                  <a:gd name="connsiteY81" fmla="*/ 240591 h 499658"/>
                  <a:gd name="connsiteX82" fmla="*/ 423160 w 511452"/>
                  <a:gd name="connsiteY82" fmla="*/ 252754 h 499658"/>
                  <a:gd name="connsiteX83" fmla="*/ 409405 w 511452"/>
                  <a:gd name="connsiteY83" fmla="*/ 285188 h 499658"/>
                  <a:gd name="connsiteX84" fmla="*/ 398077 w 511452"/>
                  <a:gd name="connsiteY84" fmla="*/ 292485 h 499658"/>
                  <a:gd name="connsiteX85" fmla="*/ 386346 w 511452"/>
                  <a:gd name="connsiteY85" fmla="*/ 284782 h 499658"/>
                  <a:gd name="connsiteX86" fmla="*/ 374209 w 511452"/>
                  <a:gd name="connsiteY86" fmla="*/ 251943 h 499658"/>
                  <a:gd name="connsiteX87" fmla="*/ 372995 w 511452"/>
                  <a:gd name="connsiteY87" fmla="*/ 240996 h 499658"/>
                  <a:gd name="connsiteX88" fmla="*/ 383918 w 511452"/>
                  <a:gd name="connsiteY88" fmla="*/ 153425 h 499658"/>
                  <a:gd name="connsiteX89" fmla="*/ 385132 w 511452"/>
                  <a:gd name="connsiteY89" fmla="*/ 150181 h 499658"/>
                  <a:gd name="connsiteX90" fmla="*/ 378255 w 511452"/>
                  <a:gd name="connsiteY90" fmla="*/ 138424 h 499658"/>
                  <a:gd name="connsiteX91" fmla="*/ 372186 w 511452"/>
                  <a:gd name="connsiteY91" fmla="*/ 140451 h 499658"/>
                  <a:gd name="connsiteX92" fmla="*/ 341440 w 511452"/>
                  <a:gd name="connsiteY92" fmla="*/ 152614 h 499658"/>
                  <a:gd name="connsiteX93" fmla="*/ 317572 w 511452"/>
                  <a:gd name="connsiteY93" fmla="*/ 176128 h 499658"/>
                  <a:gd name="connsiteX94" fmla="*/ 286826 w 511452"/>
                  <a:gd name="connsiteY94" fmla="*/ 225590 h 499658"/>
                  <a:gd name="connsiteX95" fmla="*/ 261744 w 511452"/>
                  <a:gd name="connsiteY95" fmla="*/ 238969 h 499658"/>
                  <a:gd name="connsiteX96" fmla="*/ 206725 w 511452"/>
                  <a:gd name="connsiteY96" fmla="*/ 238969 h 499658"/>
                  <a:gd name="connsiteX97" fmla="*/ 188925 w 511452"/>
                  <a:gd name="connsiteY97" fmla="*/ 256808 h 499658"/>
                  <a:gd name="connsiteX98" fmla="*/ 188925 w 511452"/>
                  <a:gd name="connsiteY98" fmla="*/ 267755 h 499658"/>
                  <a:gd name="connsiteX99" fmla="*/ 206725 w 511452"/>
                  <a:gd name="connsiteY99" fmla="*/ 285188 h 499658"/>
                  <a:gd name="connsiteX100" fmla="*/ 278330 w 511452"/>
                  <a:gd name="connsiteY100" fmla="*/ 285188 h 499658"/>
                  <a:gd name="connsiteX101" fmla="*/ 305840 w 511452"/>
                  <a:gd name="connsiteY101" fmla="*/ 271403 h 499658"/>
                  <a:gd name="connsiteX102" fmla="*/ 339822 w 511452"/>
                  <a:gd name="connsiteY102" fmla="*/ 221942 h 499658"/>
                  <a:gd name="connsiteX103" fmla="*/ 339822 w 511452"/>
                  <a:gd name="connsiteY103" fmla="*/ 184237 h 499658"/>
                  <a:gd name="connsiteX104" fmla="*/ 346699 w 511452"/>
                  <a:gd name="connsiteY104" fmla="*/ 176939 h 499658"/>
                  <a:gd name="connsiteX105" fmla="*/ 353981 w 511452"/>
                  <a:gd name="connsiteY105" fmla="*/ 184237 h 499658"/>
                  <a:gd name="connsiteX106" fmla="*/ 353981 w 511452"/>
                  <a:gd name="connsiteY106" fmla="*/ 224374 h 499658"/>
                  <a:gd name="connsiteX107" fmla="*/ 353981 w 511452"/>
                  <a:gd name="connsiteY107" fmla="*/ 492360 h 499658"/>
                  <a:gd name="connsiteX108" fmla="*/ 346699 w 511452"/>
                  <a:gd name="connsiteY108" fmla="*/ 499658 h 499658"/>
                  <a:gd name="connsiteX109" fmla="*/ 339822 w 511452"/>
                  <a:gd name="connsiteY109" fmla="*/ 492360 h 499658"/>
                  <a:gd name="connsiteX110" fmla="*/ 339822 w 511452"/>
                  <a:gd name="connsiteY110" fmla="*/ 247483 h 499658"/>
                  <a:gd name="connsiteX111" fmla="*/ 317572 w 511452"/>
                  <a:gd name="connsiteY111" fmla="*/ 279512 h 499658"/>
                  <a:gd name="connsiteX112" fmla="*/ 281162 w 511452"/>
                  <a:gd name="connsiteY112" fmla="*/ 299378 h 499658"/>
                  <a:gd name="connsiteX113" fmla="*/ 279949 w 511452"/>
                  <a:gd name="connsiteY113" fmla="*/ 300999 h 499658"/>
                  <a:gd name="connsiteX114" fmla="*/ 166675 w 511452"/>
                  <a:gd name="connsiteY114" fmla="*/ 345596 h 499658"/>
                  <a:gd name="connsiteX115" fmla="*/ 53401 w 511452"/>
                  <a:gd name="connsiteY115" fmla="*/ 300999 h 499658"/>
                  <a:gd name="connsiteX116" fmla="*/ 52187 w 511452"/>
                  <a:gd name="connsiteY116" fmla="*/ 300189 h 499658"/>
                  <a:gd name="connsiteX117" fmla="*/ 52187 w 511452"/>
                  <a:gd name="connsiteY117" fmla="*/ 299378 h 499658"/>
                  <a:gd name="connsiteX118" fmla="*/ 0 w 511452"/>
                  <a:gd name="connsiteY118" fmla="*/ 178156 h 499658"/>
                  <a:gd name="connsiteX119" fmla="*/ 166675 w 511452"/>
                  <a:gd name="connsiteY119" fmla="*/ 10715 h 499658"/>
                  <a:gd name="connsiteX120" fmla="*/ 400542 w 511452"/>
                  <a:gd name="connsiteY120" fmla="*/ 0 h 499658"/>
                  <a:gd name="connsiteX121" fmla="*/ 453228 w 511452"/>
                  <a:gd name="connsiteY121" fmla="*/ 52283 h 499658"/>
                  <a:gd name="connsiteX122" fmla="*/ 400542 w 511452"/>
                  <a:gd name="connsiteY122" fmla="*/ 104969 h 499658"/>
                  <a:gd name="connsiteX123" fmla="*/ 348259 w 511452"/>
                  <a:gd name="connsiteY123" fmla="*/ 52283 h 499658"/>
                  <a:gd name="connsiteX124" fmla="*/ 400542 w 511452"/>
                  <a:gd name="connsiteY124" fmla="*/ 0 h 499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511452" h="499658">
                    <a:moveTo>
                      <a:pt x="406797" y="314325"/>
                    </a:moveTo>
                    <a:cubicBezTo>
                      <a:pt x="410766" y="314325"/>
                      <a:pt x="413941" y="317562"/>
                      <a:pt x="413941" y="321609"/>
                    </a:cubicBezTo>
                    <a:lnTo>
                      <a:pt x="413941" y="492375"/>
                    </a:lnTo>
                    <a:cubicBezTo>
                      <a:pt x="413941" y="496016"/>
                      <a:pt x="410766" y="499658"/>
                      <a:pt x="406797" y="499658"/>
                    </a:cubicBezTo>
                    <a:cubicBezTo>
                      <a:pt x="402828" y="499658"/>
                      <a:pt x="400050" y="496016"/>
                      <a:pt x="400050" y="492375"/>
                    </a:cubicBezTo>
                    <a:lnTo>
                      <a:pt x="400050" y="321609"/>
                    </a:lnTo>
                    <a:cubicBezTo>
                      <a:pt x="400050" y="317562"/>
                      <a:pt x="402828" y="314325"/>
                      <a:pt x="406797" y="314325"/>
                    </a:cubicBezTo>
                    <a:close/>
                    <a:moveTo>
                      <a:pt x="397268" y="161939"/>
                    </a:moveTo>
                    <a:lnTo>
                      <a:pt x="386750" y="242618"/>
                    </a:lnTo>
                    <a:cubicBezTo>
                      <a:pt x="386750" y="243834"/>
                      <a:pt x="386750" y="245051"/>
                      <a:pt x="387559" y="246267"/>
                    </a:cubicBezTo>
                    <a:lnTo>
                      <a:pt x="398482" y="275458"/>
                    </a:lnTo>
                    <a:lnTo>
                      <a:pt x="410214" y="246672"/>
                    </a:lnTo>
                    <a:cubicBezTo>
                      <a:pt x="410619" y="245051"/>
                      <a:pt x="411023" y="243834"/>
                      <a:pt x="410619" y="242618"/>
                    </a:cubicBezTo>
                    <a:lnTo>
                      <a:pt x="400100" y="161939"/>
                    </a:lnTo>
                    <a:cubicBezTo>
                      <a:pt x="399696" y="161939"/>
                      <a:pt x="399291" y="161939"/>
                      <a:pt x="398887" y="161939"/>
                    </a:cubicBezTo>
                    <a:cubicBezTo>
                      <a:pt x="398482" y="161939"/>
                      <a:pt x="397673" y="161939"/>
                      <a:pt x="397268" y="161939"/>
                    </a:cubicBezTo>
                    <a:close/>
                    <a:moveTo>
                      <a:pt x="393223" y="135586"/>
                    </a:moveTo>
                    <a:lnTo>
                      <a:pt x="398887" y="145722"/>
                    </a:lnTo>
                    <a:lnTo>
                      <a:pt x="405764" y="135586"/>
                    </a:lnTo>
                    <a:lnTo>
                      <a:pt x="397268" y="135586"/>
                    </a:lnTo>
                    <a:cubicBezTo>
                      <a:pt x="396055" y="135586"/>
                      <a:pt x="394841" y="135586"/>
                      <a:pt x="393223" y="135586"/>
                    </a:cubicBezTo>
                    <a:close/>
                    <a:moveTo>
                      <a:pt x="309076" y="122207"/>
                    </a:moveTo>
                    <a:lnTo>
                      <a:pt x="171125" y="191535"/>
                    </a:lnTo>
                    <a:lnTo>
                      <a:pt x="67964" y="294918"/>
                    </a:lnTo>
                    <a:cubicBezTo>
                      <a:pt x="94665" y="317622"/>
                      <a:pt x="129051" y="331001"/>
                      <a:pt x="166675" y="331001"/>
                    </a:cubicBezTo>
                    <a:cubicBezTo>
                      <a:pt x="200657" y="331001"/>
                      <a:pt x="232616" y="320054"/>
                      <a:pt x="259317" y="299783"/>
                    </a:cubicBezTo>
                    <a:lnTo>
                      <a:pt x="206725" y="299783"/>
                    </a:lnTo>
                    <a:cubicBezTo>
                      <a:pt x="188925" y="299783"/>
                      <a:pt x="174766" y="285188"/>
                      <a:pt x="174766" y="267755"/>
                    </a:cubicBezTo>
                    <a:lnTo>
                      <a:pt x="174766" y="256808"/>
                    </a:lnTo>
                    <a:cubicBezTo>
                      <a:pt x="174766" y="238969"/>
                      <a:pt x="188925" y="224374"/>
                      <a:pt x="206725" y="224374"/>
                    </a:cubicBezTo>
                    <a:lnTo>
                      <a:pt x="261744" y="224374"/>
                    </a:lnTo>
                    <a:cubicBezTo>
                      <a:pt x="267003" y="224374"/>
                      <a:pt x="271858" y="221942"/>
                      <a:pt x="274689" y="217482"/>
                    </a:cubicBezTo>
                    <a:lnTo>
                      <a:pt x="305840" y="168425"/>
                    </a:lnTo>
                    <a:cubicBezTo>
                      <a:pt x="309481" y="162344"/>
                      <a:pt x="313122" y="157479"/>
                      <a:pt x="317167" y="152614"/>
                    </a:cubicBezTo>
                    <a:cubicBezTo>
                      <a:pt x="315144" y="142073"/>
                      <a:pt x="312717" y="131937"/>
                      <a:pt x="309076" y="122207"/>
                    </a:cubicBezTo>
                    <a:close/>
                    <a:moveTo>
                      <a:pt x="250416" y="50041"/>
                    </a:moveTo>
                    <a:lnTo>
                      <a:pt x="184475" y="168831"/>
                    </a:lnTo>
                    <a:lnTo>
                      <a:pt x="303008" y="109233"/>
                    </a:lnTo>
                    <a:cubicBezTo>
                      <a:pt x="290871" y="84908"/>
                      <a:pt x="272667" y="64637"/>
                      <a:pt x="250416" y="50041"/>
                    </a:cubicBezTo>
                    <a:close/>
                    <a:moveTo>
                      <a:pt x="173956" y="25310"/>
                    </a:moveTo>
                    <a:lnTo>
                      <a:pt x="173956" y="158290"/>
                    </a:lnTo>
                    <a:lnTo>
                      <a:pt x="237875" y="42744"/>
                    </a:lnTo>
                    <a:cubicBezTo>
                      <a:pt x="218862" y="32608"/>
                      <a:pt x="196611" y="26527"/>
                      <a:pt x="173956" y="25310"/>
                    </a:cubicBezTo>
                    <a:close/>
                    <a:moveTo>
                      <a:pt x="159393" y="25310"/>
                    </a:moveTo>
                    <a:cubicBezTo>
                      <a:pt x="78483" y="28959"/>
                      <a:pt x="14159" y="96260"/>
                      <a:pt x="14159" y="178156"/>
                    </a:cubicBezTo>
                    <a:cubicBezTo>
                      <a:pt x="14159" y="219914"/>
                      <a:pt x="30746" y="257213"/>
                      <a:pt x="57446" y="285188"/>
                    </a:cubicBezTo>
                    <a:lnTo>
                      <a:pt x="159393" y="183021"/>
                    </a:lnTo>
                    <a:close/>
                    <a:moveTo>
                      <a:pt x="400542" y="14076"/>
                    </a:moveTo>
                    <a:cubicBezTo>
                      <a:pt x="379629" y="14076"/>
                      <a:pt x="362335" y="30968"/>
                      <a:pt x="362335" y="52283"/>
                    </a:cubicBezTo>
                    <a:cubicBezTo>
                      <a:pt x="362335" y="73599"/>
                      <a:pt x="379629" y="90490"/>
                      <a:pt x="400542" y="90490"/>
                    </a:cubicBezTo>
                    <a:cubicBezTo>
                      <a:pt x="421858" y="90490"/>
                      <a:pt x="438749" y="73599"/>
                      <a:pt x="438749" y="52283"/>
                    </a:cubicBezTo>
                    <a:cubicBezTo>
                      <a:pt x="438749" y="30968"/>
                      <a:pt x="421858" y="14076"/>
                      <a:pt x="400542" y="14076"/>
                    </a:cubicBezTo>
                    <a:close/>
                    <a:moveTo>
                      <a:pt x="166675" y="10715"/>
                    </a:moveTo>
                    <a:cubicBezTo>
                      <a:pt x="245966" y="10715"/>
                      <a:pt x="313122" y="65853"/>
                      <a:pt x="329708" y="142478"/>
                    </a:cubicBezTo>
                    <a:cubicBezTo>
                      <a:pt x="331731" y="141667"/>
                      <a:pt x="334158" y="140451"/>
                      <a:pt x="336586" y="139640"/>
                    </a:cubicBezTo>
                    <a:lnTo>
                      <a:pt x="366927" y="127072"/>
                    </a:lnTo>
                    <a:cubicBezTo>
                      <a:pt x="370973" y="125450"/>
                      <a:pt x="375018" y="124234"/>
                      <a:pt x="379468" y="123423"/>
                    </a:cubicBezTo>
                    <a:cubicBezTo>
                      <a:pt x="379873" y="123018"/>
                      <a:pt x="380277" y="123018"/>
                      <a:pt x="380682" y="123018"/>
                    </a:cubicBezTo>
                    <a:cubicBezTo>
                      <a:pt x="386346" y="121802"/>
                      <a:pt x="391605" y="121396"/>
                      <a:pt x="397268" y="121396"/>
                    </a:cubicBezTo>
                    <a:lnTo>
                      <a:pt x="420328" y="121396"/>
                    </a:lnTo>
                    <a:cubicBezTo>
                      <a:pt x="430441" y="121396"/>
                      <a:pt x="440960" y="123018"/>
                      <a:pt x="450669" y="127072"/>
                    </a:cubicBezTo>
                    <a:lnTo>
                      <a:pt x="480606" y="139640"/>
                    </a:lnTo>
                    <a:cubicBezTo>
                      <a:pt x="495979" y="145722"/>
                      <a:pt x="506092" y="159911"/>
                      <a:pt x="506092" y="176128"/>
                    </a:cubicBezTo>
                    <a:lnTo>
                      <a:pt x="511351" y="253970"/>
                    </a:lnTo>
                    <a:cubicBezTo>
                      <a:pt x="512161" y="264917"/>
                      <a:pt x="508115" y="275052"/>
                      <a:pt x="500024" y="282350"/>
                    </a:cubicBezTo>
                    <a:lnTo>
                      <a:pt x="472919" y="307081"/>
                    </a:lnTo>
                    <a:lnTo>
                      <a:pt x="472919" y="492360"/>
                    </a:lnTo>
                    <a:cubicBezTo>
                      <a:pt x="472919" y="496009"/>
                      <a:pt x="469683" y="499658"/>
                      <a:pt x="466042" y="499658"/>
                    </a:cubicBezTo>
                    <a:cubicBezTo>
                      <a:pt x="461996" y="499658"/>
                      <a:pt x="458760" y="496009"/>
                      <a:pt x="458760" y="492360"/>
                    </a:cubicBezTo>
                    <a:lnTo>
                      <a:pt x="458760" y="184237"/>
                    </a:lnTo>
                    <a:cubicBezTo>
                      <a:pt x="458760" y="180588"/>
                      <a:pt x="461996" y="176939"/>
                      <a:pt x="466042" y="176939"/>
                    </a:cubicBezTo>
                    <a:cubicBezTo>
                      <a:pt x="469683" y="176939"/>
                      <a:pt x="472919" y="180588"/>
                      <a:pt x="472919" y="184237"/>
                    </a:cubicBezTo>
                    <a:lnTo>
                      <a:pt x="472919" y="288026"/>
                    </a:lnTo>
                    <a:lnTo>
                      <a:pt x="490315" y="271809"/>
                    </a:lnTo>
                    <a:cubicBezTo>
                      <a:pt x="495169" y="267349"/>
                      <a:pt x="497597" y="261268"/>
                      <a:pt x="497192" y="254781"/>
                    </a:cubicBezTo>
                    <a:lnTo>
                      <a:pt x="491529" y="176534"/>
                    </a:lnTo>
                    <a:cubicBezTo>
                      <a:pt x="491529" y="165993"/>
                      <a:pt x="485460" y="156263"/>
                      <a:pt x="475751" y="152614"/>
                    </a:cubicBezTo>
                    <a:lnTo>
                      <a:pt x="445410" y="140451"/>
                    </a:lnTo>
                    <a:cubicBezTo>
                      <a:pt x="438128" y="137208"/>
                      <a:pt x="430441" y="135991"/>
                      <a:pt x="422755" y="135586"/>
                    </a:cubicBezTo>
                    <a:lnTo>
                      <a:pt x="413046" y="150181"/>
                    </a:lnTo>
                    <a:cubicBezTo>
                      <a:pt x="413046" y="151398"/>
                      <a:pt x="413450" y="151803"/>
                      <a:pt x="413450" y="152614"/>
                    </a:cubicBezTo>
                    <a:lnTo>
                      <a:pt x="425182" y="240591"/>
                    </a:lnTo>
                    <a:cubicBezTo>
                      <a:pt x="425587" y="244645"/>
                      <a:pt x="425182" y="248700"/>
                      <a:pt x="423160" y="252754"/>
                    </a:cubicBezTo>
                    <a:lnTo>
                      <a:pt x="409405" y="285188"/>
                    </a:lnTo>
                    <a:cubicBezTo>
                      <a:pt x="407382" y="289647"/>
                      <a:pt x="402932" y="292485"/>
                      <a:pt x="398077" y="292485"/>
                    </a:cubicBezTo>
                    <a:cubicBezTo>
                      <a:pt x="392818" y="292485"/>
                      <a:pt x="388773" y="289242"/>
                      <a:pt x="386346" y="284782"/>
                    </a:cubicBezTo>
                    <a:lnTo>
                      <a:pt x="374209" y="251943"/>
                    </a:lnTo>
                    <a:cubicBezTo>
                      <a:pt x="372995" y="248700"/>
                      <a:pt x="372186" y="244645"/>
                      <a:pt x="372995" y="240996"/>
                    </a:cubicBezTo>
                    <a:lnTo>
                      <a:pt x="383918" y="153425"/>
                    </a:lnTo>
                    <a:cubicBezTo>
                      <a:pt x="383918" y="152208"/>
                      <a:pt x="384727" y="151398"/>
                      <a:pt x="385132" y="150181"/>
                    </a:cubicBezTo>
                    <a:lnTo>
                      <a:pt x="378255" y="138424"/>
                    </a:lnTo>
                    <a:cubicBezTo>
                      <a:pt x="376232" y="138829"/>
                      <a:pt x="374209" y="139640"/>
                      <a:pt x="372186" y="140451"/>
                    </a:cubicBezTo>
                    <a:lnTo>
                      <a:pt x="341440" y="152614"/>
                    </a:lnTo>
                    <a:cubicBezTo>
                      <a:pt x="330517" y="156668"/>
                      <a:pt x="325258" y="163560"/>
                      <a:pt x="317572" y="176128"/>
                    </a:cubicBezTo>
                    <a:lnTo>
                      <a:pt x="286826" y="225590"/>
                    </a:lnTo>
                    <a:cubicBezTo>
                      <a:pt x="281162" y="233699"/>
                      <a:pt x="271858" y="238969"/>
                      <a:pt x="261744" y="238969"/>
                    </a:cubicBezTo>
                    <a:lnTo>
                      <a:pt x="206725" y="238969"/>
                    </a:lnTo>
                    <a:cubicBezTo>
                      <a:pt x="197016" y="238969"/>
                      <a:pt x="188925" y="246672"/>
                      <a:pt x="188925" y="256808"/>
                    </a:cubicBezTo>
                    <a:lnTo>
                      <a:pt x="188925" y="267755"/>
                    </a:lnTo>
                    <a:cubicBezTo>
                      <a:pt x="188925" y="277485"/>
                      <a:pt x="197016" y="285188"/>
                      <a:pt x="206725" y="285188"/>
                    </a:cubicBezTo>
                    <a:lnTo>
                      <a:pt x="278330" y="285188"/>
                    </a:lnTo>
                    <a:cubicBezTo>
                      <a:pt x="289253" y="285188"/>
                      <a:pt x="299367" y="280323"/>
                      <a:pt x="305840" y="271403"/>
                    </a:cubicBezTo>
                    <a:lnTo>
                      <a:pt x="339822" y="221942"/>
                    </a:lnTo>
                    <a:lnTo>
                      <a:pt x="339822" y="184237"/>
                    </a:lnTo>
                    <a:cubicBezTo>
                      <a:pt x="339822" y="180588"/>
                      <a:pt x="342654" y="176939"/>
                      <a:pt x="346699" y="176939"/>
                    </a:cubicBezTo>
                    <a:cubicBezTo>
                      <a:pt x="350745" y="176939"/>
                      <a:pt x="353981" y="180588"/>
                      <a:pt x="353981" y="184237"/>
                    </a:cubicBezTo>
                    <a:lnTo>
                      <a:pt x="353981" y="224374"/>
                    </a:lnTo>
                    <a:lnTo>
                      <a:pt x="353981" y="492360"/>
                    </a:lnTo>
                    <a:cubicBezTo>
                      <a:pt x="353981" y="496009"/>
                      <a:pt x="350745" y="499658"/>
                      <a:pt x="346699" y="499658"/>
                    </a:cubicBezTo>
                    <a:cubicBezTo>
                      <a:pt x="342654" y="499658"/>
                      <a:pt x="339822" y="496009"/>
                      <a:pt x="339822" y="492360"/>
                    </a:cubicBezTo>
                    <a:lnTo>
                      <a:pt x="339822" y="247483"/>
                    </a:lnTo>
                    <a:lnTo>
                      <a:pt x="317572" y="279512"/>
                    </a:lnTo>
                    <a:cubicBezTo>
                      <a:pt x="309076" y="291269"/>
                      <a:pt x="295726" y="298972"/>
                      <a:pt x="281162" y="299378"/>
                    </a:cubicBezTo>
                    <a:cubicBezTo>
                      <a:pt x="280758" y="300189"/>
                      <a:pt x="280353" y="300594"/>
                      <a:pt x="279949" y="300999"/>
                    </a:cubicBezTo>
                    <a:cubicBezTo>
                      <a:pt x="249203" y="329785"/>
                      <a:pt x="208748" y="345596"/>
                      <a:pt x="166675" y="345596"/>
                    </a:cubicBezTo>
                    <a:cubicBezTo>
                      <a:pt x="122579" y="345596"/>
                      <a:pt x="83337" y="328568"/>
                      <a:pt x="53401" y="300999"/>
                    </a:cubicBezTo>
                    <a:cubicBezTo>
                      <a:pt x="52996" y="300594"/>
                      <a:pt x="52591" y="300594"/>
                      <a:pt x="52187" y="300189"/>
                    </a:cubicBezTo>
                    <a:cubicBezTo>
                      <a:pt x="52187" y="300189"/>
                      <a:pt x="52187" y="299783"/>
                      <a:pt x="52187" y="299378"/>
                    </a:cubicBezTo>
                    <a:cubicBezTo>
                      <a:pt x="19823" y="269376"/>
                      <a:pt x="0" y="225996"/>
                      <a:pt x="0" y="178156"/>
                    </a:cubicBezTo>
                    <a:cubicBezTo>
                      <a:pt x="0" y="86124"/>
                      <a:pt x="74437" y="10715"/>
                      <a:pt x="166675" y="10715"/>
                    </a:cubicBezTo>
                    <a:close/>
                    <a:moveTo>
                      <a:pt x="400542" y="0"/>
                    </a:moveTo>
                    <a:cubicBezTo>
                      <a:pt x="429499" y="0"/>
                      <a:pt x="453228" y="23729"/>
                      <a:pt x="453228" y="52283"/>
                    </a:cubicBezTo>
                    <a:cubicBezTo>
                      <a:pt x="453228" y="81240"/>
                      <a:pt x="429499" y="104969"/>
                      <a:pt x="400542" y="104969"/>
                    </a:cubicBezTo>
                    <a:cubicBezTo>
                      <a:pt x="371586" y="104969"/>
                      <a:pt x="348259" y="81240"/>
                      <a:pt x="348259" y="52283"/>
                    </a:cubicBezTo>
                    <a:cubicBezTo>
                      <a:pt x="348259" y="23729"/>
                      <a:pt x="371586" y="0"/>
                      <a:pt x="400542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2818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01987-E1D5-13F5-2F9A-5AA053F2B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81F4E8-A210-3AD6-0686-04AEE8AD96B2}"/>
              </a:ext>
            </a:extLst>
          </p:cNvPr>
          <p:cNvSpPr txBox="1"/>
          <p:nvPr/>
        </p:nvSpPr>
        <p:spPr>
          <a:xfrm>
            <a:off x="3456783" y="429753"/>
            <a:ext cx="5278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ACTIVITIES (6 WEEKS)</a:t>
            </a:r>
          </a:p>
        </p:txBody>
      </p: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147068A6-3D1A-C077-6DD7-2A39573D6202}"/>
              </a:ext>
            </a:extLst>
          </p:cNvPr>
          <p:cNvGrpSpPr/>
          <p:nvPr/>
        </p:nvGrpSpPr>
        <p:grpSpPr>
          <a:xfrm>
            <a:off x="333728" y="1351631"/>
            <a:ext cx="11524541" cy="4154738"/>
            <a:chOff x="66459" y="1351631"/>
            <a:chExt cx="11524541" cy="4154738"/>
          </a:xfrm>
        </p:grpSpPr>
        <p:grpSp>
          <p:nvGrpSpPr>
            <p:cNvPr id="18" name="Group 3">
              <a:extLst>
                <a:ext uri="{FF2B5EF4-FFF2-40B4-BE49-F238E27FC236}">
                  <a16:creationId xmlns:a16="http://schemas.microsoft.com/office/drawing/2014/main" id="{05E373EC-2BE2-5D4E-784A-9FE753A5ADA4}"/>
                </a:ext>
              </a:extLst>
            </p:cNvPr>
            <p:cNvGrpSpPr/>
            <p:nvPr/>
          </p:nvGrpSpPr>
          <p:grpSpPr>
            <a:xfrm>
              <a:off x="3763722" y="2596846"/>
              <a:ext cx="1312664" cy="1527464"/>
              <a:chOff x="0" y="0"/>
              <a:chExt cx="698500" cy="812800"/>
            </a:xfrm>
          </p:grpSpPr>
          <p:sp>
            <p:nvSpPr>
              <p:cNvPr id="19" name="Freeform 4">
                <a:extLst>
                  <a:ext uri="{FF2B5EF4-FFF2-40B4-BE49-F238E27FC236}">
                    <a16:creationId xmlns:a16="http://schemas.microsoft.com/office/drawing/2014/main" id="{1A3F6DBA-ECC2-A50A-495F-9430A98432BF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44A796"/>
                </a:solidFill>
                <a:prstDash val="solid"/>
                <a:miter/>
              </a:ln>
            </p:spPr>
          </p:sp>
          <p:sp>
            <p:nvSpPr>
              <p:cNvPr id="20" name="TextBox 5">
                <a:extLst>
                  <a:ext uri="{FF2B5EF4-FFF2-40B4-BE49-F238E27FC236}">
                    <a16:creationId xmlns:a16="http://schemas.microsoft.com/office/drawing/2014/main" id="{C0B70D9A-D2AA-F911-FF5F-1DA4AB0D5FF6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6">
              <a:extLst>
                <a:ext uri="{FF2B5EF4-FFF2-40B4-BE49-F238E27FC236}">
                  <a16:creationId xmlns:a16="http://schemas.microsoft.com/office/drawing/2014/main" id="{0499A9BA-5D78-EAB3-A68C-F8A4A7A30EF4}"/>
                </a:ext>
              </a:extLst>
            </p:cNvPr>
            <p:cNvGrpSpPr/>
            <p:nvPr/>
          </p:nvGrpSpPr>
          <p:grpSpPr>
            <a:xfrm>
              <a:off x="6581575" y="2596846"/>
              <a:ext cx="1312664" cy="1527464"/>
              <a:chOff x="0" y="0"/>
              <a:chExt cx="698500" cy="812800"/>
            </a:xfrm>
          </p:grpSpPr>
          <p:sp>
            <p:nvSpPr>
              <p:cNvPr id="23" name="Freeform 7">
                <a:extLst>
                  <a:ext uri="{FF2B5EF4-FFF2-40B4-BE49-F238E27FC236}">
                    <a16:creationId xmlns:a16="http://schemas.microsoft.com/office/drawing/2014/main" id="{F55B047A-C343-4BE6-FA7B-16E36ED9D4FE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DD8033"/>
                </a:solidFill>
                <a:prstDash val="solid"/>
                <a:miter/>
              </a:ln>
            </p:spPr>
          </p:sp>
          <p:sp>
            <p:nvSpPr>
              <p:cNvPr id="24" name="TextBox 8">
                <a:extLst>
                  <a:ext uri="{FF2B5EF4-FFF2-40B4-BE49-F238E27FC236}">
                    <a16:creationId xmlns:a16="http://schemas.microsoft.com/office/drawing/2014/main" id="{DE248D32-CB3B-5834-EDF1-B6FB3542C0E5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5" name="Group 9">
              <a:extLst>
                <a:ext uri="{FF2B5EF4-FFF2-40B4-BE49-F238E27FC236}">
                  <a16:creationId xmlns:a16="http://schemas.microsoft.com/office/drawing/2014/main" id="{54664D94-18F9-7A51-B423-A9C7B22FA26B}"/>
                </a:ext>
              </a:extLst>
            </p:cNvPr>
            <p:cNvGrpSpPr/>
            <p:nvPr/>
          </p:nvGrpSpPr>
          <p:grpSpPr>
            <a:xfrm>
              <a:off x="4455641" y="1351631"/>
              <a:ext cx="1312664" cy="1527464"/>
              <a:chOff x="0" y="0"/>
              <a:chExt cx="698500" cy="812800"/>
            </a:xfrm>
          </p:grpSpPr>
          <p:sp>
            <p:nvSpPr>
              <p:cNvPr id="26" name="Freeform 10">
                <a:extLst>
                  <a:ext uri="{FF2B5EF4-FFF2-40B4-BE49-F238E27FC236}">
                    <a16:creationId xmlns:a16="http://schemas.microsoft.com/office/drawing/2014/main" id="{E24E3779-8144-385A-4E7C-32CB5B044EF4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2C8BA9"/>
                </a:solidFill>
                <a:prstDash val="solid"/>
                <a:miter/>
              </a:ln>
            </p:spPr>
          </p:sp>
          <p:sp>
            <p:nvSpPr>
              <p:cNvPr id="27" name="TextBox 11">
                <a:extLst>
                  <a:ext uri="{FF2B5EF4-FFF2-40B4-BE49-F238E27FC236}">
                    <a16:creationId xmlns:a16="http://schemas.microsoft.com/office/drawing/2014/main" id="{368338C8-220E-7F48-AD05-214FDCFEB900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id="{FD0E509A-2CB3-11A8-BE40-3D0623F01C21}"/>
                </a:ext>
              </a:extLst>
            </p:cNvPr>
            <p:cNvSpPr/>
            <p:nvPr/>
          </p:nvSpPr>
          <p:spPr>
            <a:xfrm>
              <a:off x="4494513" y="1481500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2" y="0"/>
                  </a:lnTo>
                  <a:lnTo>
                    <a:pt x="1821302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25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9" name="Freeform 13">
              <a:extLst>
                <a:ext uri="{FF2B5EF4-FFF2-40B4-BE49-F238E27FC236}">
                  <a16:creationId xmlns:a16="http://schemas.microsoft.com/office/drawing/2014/main" id="{1E5A448B-83D8-64C1-8848-D842724D4548}"/>
                </a:ext>
              </a:extLst>
            </p:cNvPr>
            <p:cNvSpPr/>
            <p:nvPr/>
          </p:nvSpPr>
          <p:spPr>
            <a:xfrm>
              <a:off x="3835582" y="2752146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3"/>
                  </a:lnTo>
                  <a:lnTo>
                    <a:pt x="0" y="21617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25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0" name="Freeform 14">
              <a:extLst>
                <a:ext uri="{FF2B5EF4-FFF2-40B4-BE49-F238E27FC236}">
                  <a16:creationId xmlns:a16="http://schemas.microsoft.com/office/drawing/2014/main" id="{734326E9-2BBF-3972-D7B2-6F77AD5E3FEE}"/>
                </a:ext>
              </a:extLst>
            </p:cNvPr>
            <p:cNvSpPr/>
            <p:nvPr/>
          </p:nvSpPr>
          <p:spPr>
            <a:xfrm>
              <a:off x="4540041" y="3921466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25000"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1" name="Freeform 15">
              <a:extLst>
                <a:ext uri="{FF2B5EF4-FFF2-40B4-BE49-F238E27FC236}">
                  <a16:creationId xmlns:a16="http://schemas.microsoft.com/office/drawing/2014/main" id="{B46E04B2-CEC9-A97C-54AA-6FB28D831038}"/>
                </a:ext>
              </a:extLst>
            </p:cNvPr>
            <p:cNvSpPr/>
            <p:nvPr/>
          </p:nvSpPr>
          <p:spPr>
            <a:xfrm>
              <a:off x="5922645" y="1460824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2" y="0"/>
                  </a:lnTo>
                  <a:lnTo>
                    <a:pt x="1821302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alphaModFix amt="25000"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2" name="Freeform 16">
              <a:extLst>
                <a:ext uri="{FF2B5EF4-FFF2-40B4-BE49-F238E27FC236}">
                  <a16:creationId xmlns:a16="http://schemas.microsoft.com/office/drawing/2014/main" id="{0EC3D1FA-1897-7042-BDB0-06E6214D1C3F}"/>
                </a:ext>
              </a:extLst>
            </p:cNvPr>
            <p:cNvSpPr/>
            <p:nvPr/>
          </p:nvSpPr>
          <p:spPr>
            <a:xfrm>
              <a:off x="6651116" y="2746170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3"/>
                  </a:lnTo>
                  <a:lnTo>
                    <a:pt x="0" y="21617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alphaModFix amt="25000"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33" name="Group 17">
              <a:extLst>
                <a:ext uri="{FF2B5EF4-FFF2-40B4-BE49-F238E27FC236}">
                  <a16:creationId xmlns:a16="http://schemas.microsoft.com/office/drawing/2014/main" id="{A828C494-BD2E-2CF6-38D4-C08959C26814}"/>
                </a:ext>
              </a:extLst>
            </p:cNvPr>
            <p:cNvGrpSpPr/>
            <p:nvPr/>
          </p:nvGrpSpPr>
          <p:grpSpPr>
            <a:xfrm>
              <a:off x="4525183" y="1432552"/>
              <a:ext cx="1173581" cy="1365621"/>
              <a:chOff x="0" y="0"/>
              <a:chExt cx="698500" cy="812800"/>
            </a:xfrm>
          </p:grpSpPr>
          <p:sp>
            <p:nvSpPr>
              <p:cNvPr id="34" name="Freeform 18">
                <a:extLst>
                  <a:ext uri="{FF2B5EF4-FFF2-40B4-BE49-F238E27FC236}">
                    <a16:creationId xmlns:a16="http://schemas.microsoft.com/office/drawing/2014/main" id="{18224136-2A7D-455A-CFEF-AD9C0A9545D7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18738C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35" name="TextBox 19">
                <a:extLst>
                  <a:ext uri="{FF2B5EF4-FFF2-40B4-BE49-F238E27FC236}">
                    <a16:creationId xmlns:a16="http://schemas.microsoft.com/office/drawing/2014/main" id="{68221444-BEA3-0148-23B0-C87C916A0C21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20">
              <a:extLst>
                <a:ext uri="{FF2B5EF4-FFF2-40B4-BE49-F238E27FC236}">
                  <a16:creationId xmlns:a16="http://schemas.microsoft.com/office/drawing/2014/main" id="{BC1DE743-0AFC-5628-EB73-978A28FF262C}"/>
                </a:ext>
              </a:extLst>
            </p:cNvPr>
            <p:cNvGrpSpPr/>
            <p:nvPr/>
          </p:nvGrpSpPr>
          <p:grpSpPr>
            <a:xfrm>
              <a:off x="4452933" y="3837099"/>
              <a:ext cx="1312664" cy="1527464"/>
              <a:chOff x="0" y="0"/>
              <a:chExt cx="698500" cy="812800"/>
            </a:xfrm>
          </p:grpSpPr>
          <p:sp>
            <p:nvSpPr>
              <p:cNvPr id="37" name="Freeform 21">
                <a:extLst>
                  <a:ext uri="{FF2B5EF4-FFF2-40B4-BE49-F238E27FC236}">
                    <a16:creationId xmlns:a16="http://schemas.microsoft.com/office/drawing/2014/main" id="{F7EEDF2B-D1A5-602B-3BCE-105ABB36A067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9CC147"/>
                </a:solidFill>
                <a:prstDash val="solid"/>
                <a:miter/>
              </a:ln>
            </p:spPr>
          </p:sp>
          <p:sp>
            <p:nvSpPr>
              <p:cNvPr id="38" name="TextBox 22">
                <a:extLst>
                  <a:ext uri="{FF2B5EF4-FFF2-40B4-BE49-F238E27FC236}">
                    <a16:creationId xmlns:a16="http://schemas.microsoft.com/office/drawing/2014/main" id="{958B26CC-C9D9-5766-EACF-EEDE5B87ADEC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9" name="Group 23">
              <a:extLst>
                <a:ext uri="{FF2B5EF4-FFF2-40B4-BE49-F238E27FC236}">
                  <a16:creationId xmlns:a16="http://schemas.microsoft.com/office/drawing/2014/main" id="{33A922E1-B821-56D6-BCB2-26903ECC2351}"/>
                </a:ext>
              </a:extLst>
            </p:cNvPr>
            <p:cNvGrpSpPr/>
            <p:nvPr/>
          </p:nvGrpSpPr>
          <p:grpSpPr>
            <a:xfrm>
              <a:off x="4525183" y="3914574"/>
              <a:ext cx="1173581" cy="1365621"/>
              <a:chOff x="0" y="0"/>
              <a:chExt cx="698500" cy="812800"/>
            </a:xfrm>
          </p:grpSpPr>
          <p:sp>
            <p:nvSpPr>
              <p:cNvPr id="40" name="Freeform 24">
                <a:extLst>
                  <a:ext uri="{FF2B5EF4-FFF2-40B4-BE49-F238E27FC236}">
                    <a16:creationId xmlns:a16="http://schemas.microsoft.com/office/drawing/2014/main" id="{55BAC9E7-2A4C-43BA-058A-2E894C998822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9CC147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41" name="TextBox 25">
                <a:extLst>
                  <a:ext uri="{FF2B5EF4-FFF2-40B4-BE49-F238E27FC236}">
                    <a16:creationId xmlns:a16="http://schemas.microsoft.com/office/drawing/2014/main" id="{732B1C79-EA7C-FE1C-686C-C4756AFA7F4C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2" name="Group 26">
              <a:extLst>
                <a:ext uri="{FF2B5EF4-FFF2-40B4-BE49-F238E27FC236}">
                  <a16:creationId xmlns:a16="http://schemas.microsoft.com/office/drawing/2014/main" id="{2BF3ABFD-7FD0-AA79-7C60-17CDD1E65E4B}"/>
                </a:ext>
              </a:extLst>
            </p:cNvPr>
            <p:cNvGrpSpPr/>
            <p:nvPr/>
          </p:nvGrpSpPr>
          <p:grpSpPr>
            <a:xfrm>
              <a:off x="3833934" y="2677767"/>
              <a:ext cx="1173581" cy="1365621"/>
              <a:chOff x="0" y="0"/>
              <a:chExt cx="698500" cy="812800"/>
            </a:xfrm>
          </p:grpSpPr>
          <p:sp>
            <p:nvSpPr>
              <p:cNvPr id="43" name="Freeform 27">
                <a:extLst>
                  <a:ext uri="{FF2B5EF4-FFF2-40B4-BE49-F238E27FC236}">
                    <a16:creationId xmlns:a16="http://schemas.microsoft.com/office/drawing/2014/main" id="{C611A69C-3922-370B-C38D-EB3468835819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44A796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44" name="TextBox 28">
                <a:extLst>
                  <a:ext uri="{FF2B5EF4-FFF2-40B4-BE49-F238E27FC236}">
                    <a16:creationId xmlns:a16="http://schemas.microsoft.com/office/drawing/2014/main" id="{4F768C72-C139-0BFB-3329-E59A73DC8717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5" name="Group 29">
              <a:extLst>
                <a:ext uri="{FF2B5EF4-FFF2-40B4-BE49-F238E27FC236}">
                  <a16:creationId xmlns:a16="http://schemas.microsoft.com/office/drawing/2014/main" id="{580F163F-3703-7B34-2125-23C7AD4A9B07}"/>
                </a:ext>
              </a:extLst>
            </p:cNvPr>
            <p:cNvGrpSpPr/>
            <p:nvPr/>
          </p:nvGrpSpPr>
          <p:grpSpPr>
            <a:xfrm>
              <a:off x="6651116" y="2677767"/>
              <a:ext cx="1173581" cy="1365621"/>
              <a:chOff x="0" y="0"/>
              <a:chExt cx="698500" cy="812800"/>
            </a:xfrm>
          </p:grpSpPr>
          <p:sp>
            <p:nvSpPr>
              <p:cNvPr id="46" name="Freeform 30">
                <a:extLst>
                  <a:ext uri="{FF2B5EF4-FFF2-40B4-BE49-F238E27FC236}">
                    <a16:creationId xmlns:a16="http://schemas.microsoft.com/office/drawing/2014/main" id="{D62CF6CE-0DB3-E78C-EB54-0E26C52ABA15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DD8033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47" name="TextBox 31">
                <a:extLst>
                  <a:ext uri="{FF2B5EF4-FFF2-40B4-BE49-F238E27FC236}">
                    <a16:creationId xmlns:a16="http://schemas.microsoft.com/office/drawing/2014/main" id="{71AA29C4-8DD9-C406-D924-D7CF5CAD4948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8" name="Group 32">
              <a:extLst>
                <a:ext uri="{FF2B5EF4-FFF2-40B4-BE49-F238E27FC236}">
                  <a16:creationId xmlns:a16="http://schemas.microsoft.com/office/drawing/2014/main" id="{54413E0E-BE0F-F756-CD7B-4CCD8ACCAF50}"/>
                </a:ext>
              </a:extLst>
            </p:cNvPr>
            <p:cNvGrpSpPr/>
            <p:nvPr/>
          </p:nvGrpSpPr>
          <p:grpSpPr>
            <a:xfrm>
              <a:off x="5899256" y="1365415"/>
              <a:ext cx="1312664" cy="1527464"/>
              <a:chOff x="0" y="0"/>
              <a:chExt cx="698500" cy="812800"/>
            </a:xfrm>
          </p:grpSpPr>
          <p:sp>
            <p:nvSpPr>
              <p:cNvPr id="49" name="Freeform 33">
                <a:extLst>
                  <a:ext uri="{FF2B5EF4-FFF2-40B4-BE49-F238E27FC236}">
                    <a16:creationId xmlns:a16="http://schemas.microsoft.com/office/drawing/2014/main" id="{5485DDE4-2C6C-B60F-5013-18001F276B60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D9514B"/>
                </a:solidFill>
                <a:prstDash val="solid"/>
                <a:miter/>
              </a:ln>
            </p:spPr>
          </p:sp>
          <p:sp>
            <p:nvSpPr>
              <p:cNvPr id="50" name="TextBox 34">
                <a:extLst>
                  <a:ext uri="{FF2B5EF4-FFF2-40B4-BE49-F238E27FC236}">
                    <a16:creationId xmlns:a16="http://schemas.microsoft.com/office/drawing/2014/main" id="{608F6E97-80FB-BC47-2283-C5F249CF4D6E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1" name="Group 35">
              <a:extLst>
                <a:ext uri="{FF2B5EF4-FFF2-40B4-BE49-F238E27FC236}">
                  <a16:creationId xmlns:a16="http://schemas.microsoft.com/office/drawing/2014/main" id="{30DDB339-F8DC-AC97-4A14-156941F10C6C}"/>
                </a:ext>
              </a:extLst>
            </p:cNvPr>
            <p:cNvGrpSpPr/>
            <p:nvPr/>
          </p:nvGrpSpPr>
          <p:grpSpPr>
            <a:xfrm>
              <a:off x="5961285" y="1439444"/>
              <a:ext cx="1173581" cy="1365621"/>
              <a:chOff x="0" y="0"/>
              <a:chExt cx="698500" cy="812800"/>
            </a:xfrm>
          </p:grpSpPr>
          <p:sp>
            <p:nvSpPr>
              <p:cNvPr id="52" name="Freeform 36">
                <a:extLst>
                  <a:ext uri="{FF2B5EF4-FFF2-40B4-BE49-F238E27FC236}">
                    <a16:creationId xmlns:a16="http://schemas.microsoft.com/office/drawing/2014/main" id="{C296604D-E95C-F6BB-4903-AC1B1B45E760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D9514B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53" name="TextBox 37">
                <a:extLst>
                  <a:ext uri="{FF2B5EF4-FFF2-40B4-BE49-F238E27FC236}">
                    <a16:creationId xmlns:a16="http://schemas.microsoft.com/office/drawing/2014/main" id="{607E46F7-4B1D-B664-DB8B-B08D34C9F462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54" name="Group 38">
              <a:extLst>
                <a:ext uri="{FF2B5EF4-FFF2-40B4-BE49-F238E27FC236}">
                  <a16:creationId xmlns:a16="http://schemas.microsoft.com/office/drawing/2014/main" id="{F87BBD84-15F5-A4DA-6B2F-871D1FB3C1B4}"/>
                </a:ext>
              </a:extLst>
            </p:cNvPr>
            <p:cNvGrpSpPr/>
            <p:nvPr/>
          </p:nvGrpSpPr>
          <p:grpSpPr>
            <a:xfrm>
              <a:off x="5892363" y="3837099"/>
              <a:ext cx="1312664" cy="1527464"/>
              <a:chOff x="0" y="0"/>
              <a:chExt cx="698500" cy="812800"/>
            </a:xfrm>
          </p:grpSpPr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411010C2-6FF9-1E6C-1B73-7A25353BCC2C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18738C"/>
                </a:solidFill>
                <a:prstDash val="solid"/>
                <a:miter/>
              </a:ln>
            </p:spPr>
          </p:sp>
          <p:sp>
            <p:nvSpPr>
              <p:cNvPr id="56" name="TextBox 40">
                <a:extLst>
                  <a:ext uri="{FF2B5EF4-FFF2-40B4-BE49-F238E27FC236}">
                    <a16:creationId xmlns:a16="http://schemas.microsoft.com/office/drawing/2014/main" id="{381F409C-C780-CD45-2659-C8EF8518C202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7" name="Group 41">
              <a:extLst>
                <a:ext uri="{FF2B5EF4-FFF2-40B4-BE49-F238E27FC236}">
                  <a16:creationId xmlns:a16="http://schemas.microsoft.com/office/drawing/2014/main" id="{45B6B863-5DB0-F268-12A7-93FFBC127D5C}"/>
                </a:ext>
              </a:extLst>
            </p:cNvPr>
            <p:cNvGrpSpPr/>
            <p:nvPr/>
          </p:nvGrpSpPr>
          <p:grpSpPr>
            <a:xfrm>
              <a:off x="3778407" y="1786728"/>
              <a:ext cx="716106" cy="267319"/>
              <a:chOff x="0" y="0"/>
              <a:chExt cx="1319557" cy="492585"/>
            </a:xfrm>
          </p:grpSpPr>
          <p:sp>
            <p:nvSpPr>
              <p:cNvPr id="58" name="AutoShape 42">
                <a:extLst>
                  <a:ext uri="{FF2B5EF4-FFF2-40B4-BE49-F238E27FC236}">
                    <a16:creationId xmlns:a16="http://schemas.microsoft.com/office/drawing/2014/main" id="{8B730BA3-FCD4-A718-5D0E-F9E7CC175876}"/>
                  </a:ext>
                </a:extLst>
              </p:cNvPr>
              <p:cNvSpPr/>
              <p:nvPr/>
            </p:nvSpPr>
            <p:spPr>
              <a:xfrm>
                <a:off x="102318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59" name="Group 43">
                <a:extLst>
                  <a:ext uri="{FF2B5EF4-FFF2-40B4-BE49-F238E27FC236}">
                    <a16:creationId xmlns:a16="http://schemas.microsoft.com/office/drawing/2014/main" id="{A36D4EA9-2A43-A8D0-54A7-29ED43A5EE77}"/>
                  </a:ext>
                </a:extLst>
              </p:cNvPr>
              <p:cNvGrpSpPr/>
              <p:nvPr/>
            </p:nvGrpSpPr>
            <p:grpSpPr>
              <a:xfrm>
                <a:off x="0" y="0"/>
                <a:ext cx="204637" cy="204637"/>
                <a:chOff x="0" y="0"/>
                <a:chExt cx="812800" cy="812800"/>
              </a:xfrm>
            </p:grpSpPr>
            <p:sp>
              <p:nvSpPr>
                <p:cNvPr id="63" name="Freeform 44">
                  <a:extLst>
                    <a:ext uri="{FF2B5EF4-FFF2-40B4-BE49-F238E27FC236}">
                      <a16:creationId xmlns:a16="http://schemas.microsoft.com/office/drawing/2014/main" id="{485D735E-4C3F-F895-9960-F56FB1B3CD9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64" name="TextBox 45">
                  <a:extLst>
                    <a:ext uri="{FF2B5EF4-FFF2-40B4-BE49-F238E27FC236}">
                      <a16:creationId xmlns:a16="http://schemas.microsoft.com/office/drawing/2014/main" id="{B9EAFD88-268A-4B1C-87F7-EB13E7534B86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60" name="Group 46">
                <a:extLst>
                  <a:ext uri="{FF2B5EF4-FFF2-40B4-BE49-F238E27FC236}">
                    <a16:creationId xmlns:a16="http://schemas.microsoft.com/office/drawing/2014/main" id="{57503F06-2782-1289-F1C4-C3D4C13C0AD8}"/>
                  </a:ext>
                </a:extLst>
              </p:cNvPr>
              <p:cNvGrpSpPr/>
              <p:nvPr/>
            </p:nvGrpSpPr>
            <p:grpSpPr>
              <a:xfrm>
                <a:off x="1182352" y="115018"/>
                <a:ext cx="137205" cy="377567"/>
                <a:chOff x="0" y="0"/>
                <a:chExt cx="27102" cy="74581"/>
              </a:xfrm>
            </p:grpSpPr>
            <p:sp>
              <p:nvSpPr>
                <p:cNvPr id="61" name="Freeform 47">
                  <a:extLst>
                    <a:ext uri="{FF2B5EF4-FFF2-40B4-BE49-F238E27FC236}">
                      <a16:creationId xmlns:a16="http://schemas.microsoft.com/office/drawing/2014/main" id="{00ECE84F-AE91-A7AA-4E61-8BD824F2C09D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62" name="TextBox 48">
                  <a:extLst>
                    <a:ext uri="{FF2B5EF4-FFF2-40B4-BE49-F238E27FC236}">
                      <a16:creationId xmlns:a16="http://schemas.microsoft.com/office/drawing/2014/main" id="{A1F65DDF-33F3-03DE-BAED-B67720942A86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65" name="Group 49">
              <a:extLst>
                <a:ext uri="{FF2B5EF4-FFF2-40B4-BE49-F238E27FC236}">
                  <a16:creationId xmlns:a16="http://schemas.microsoft.com/office/drawing/2014/main" id="{DAF1B8D8-811E-9016-FECC-8DE128769816}"/>
                </a:ext>
              </a:extLst>
            </p:cNvPr>
            <p:cNvGrpSpPr/>
            <p:nvPr/>
          </p:nvGrpSpPr>
          <p:grpSpPr>
            <a:xfrm>
              <a:off x="3778407" y="4269044"/>
              <a:ext cx="716106" cy="267319"/>
              <a:chOff x="0" y="0"/>
              <a:chExt cx="1319557" cy="492585"/>
            </a:xfrm>
          </p:grpSpPr>
          <p:sp>
            <p:nvSpPr>
              <p:cNvPr id="66" name="AutoShape 50">
                <a:extLst>
                  <a:ext uri="{FF2B5EF4-FFF2-40B4-BE49-F238E27FC236}">
                    <a16:creationId xmlns:a16="http://schemas.microsoft.com/office/drawing/2014/main" id="{ED8051DD-D3DE-790E-8156-CDD95570D808}"/>
                  </a:ext>
                </a:extLst>
              </p:cNvPr>
              <p:cNvSpPr/>
              <p:nvPr/>
            </p:nvSpPr>
            <p:spPr>
              <a:xfrm>
                <a:off x="102318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9CC147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67" name="Group 51">
                <a:extLst>
                  <a:ext uri="{FF2B5EF4-FFF2-40B4-BE49-F238E27FC236}">
                    <a16:creationId xmlns:a16="http://schemas.microsoft.com/office/drawing/2014/main" id="{C7A3BE60-1DD9-07E1-7127-9771E7B56BC0}"/>
                  </a:ext>
                </a:extLst>
              </p:cNvPr>
              <p:cNvGrpSpPr/>
              <p:nvPr/>
            </p:nvGrpSpPr>
            <p:grpSpPr>
              <a:xfrm>
                <a:off x="0" y="0"/>
                <a:ext cx="204637" cy="204637"/>
                <a:chOff x="0" y="0"/>
                <a:chExt cx="812800" cy="812800"/>
              </a:xfrm>
            </p:grpSpPr>
            <p:sp>
              <p:nvSpPr>
                <p:cNvPr id="71" name="Freeform 52">
                  <a:extLst>
                    <a:ext uri="{FF2B5EF4-FFF2-40B4-BE49-F238E27FC236}">
                      <a16:creationId xmlns:a16="http://schemas.microsoft.com/office/drawing/2014/main" id="{7CD7F155-8996-412A-7944-00497BF79DEA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9CC147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72" name="TextBox 53">
                  <a:extLst>
                    <a:ext uri="{FF2B5EF4-FFF2-40B4-BE49-F238E27FC236}">
                      <a16:creationId xmlns:a16="http://schemas.microsoft.com/office/drawing/2014/main" id="{AC6C711B-5E0B-AEAD-565C-40AEE3C83D09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68" name="Group 54">
                <a:extLst>
                  <a:ext uri="{FF2B5EF4-FFF2-40B4-BE49-F238E27FC236}">
                    <a16:creationId xmlns:a16="http://schemas.microsoft.com/office/drawing/2014/main" id="{E7FE1131-6B28-BA9A-56FF-6729E760463F}"/>
                  </a:ext>
                </a:extLst>
              </p:cNvPr>
              <p:cNvGrpSpPr/>
              <p:nvPr/>
            </p:nvGrpSpPr>
            <p:grpSpPr>
              <a:xfrm>
                <a:off x="1182352" y="115018"/>
                <a:ext cx="137205" cy="377567"/>
                <a:chOff x="0" y="0"/>
                <a:chExt cx="27102" cy="74581"/>
              </a:xfrm>
            </p:grpSpPr>
            <p:sp>
              <p:nvSpPr>
                <p:cNvPr id="69" name="Freeform 55">
                  <a:extLst>
                    <a:ext uri="{FF2B5EF4-FFF2-40B4-BE49-F238E27FC236}">
                      <a16:creationId xmlns:a16="http://schemas.microsoft.com/office/drawing/2014/main" id="{100DA160-8710-AD26-7146-B669069DCDEF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70" name="TextBox 56">
                  <a:extLst>
                    <a:ext uri="{FF2B5EF4-FFF2-40B4-BE49-F238E27FC236}">
                      <a16:creationId xmlns:a16="http://schemas.microsoft.com/office/drawing/2014/main" id="{BD5D03CD-B527-B240-C9D4-E245D63553BB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73" name="Group 57">
              <a:extLst>
                <a:ext uri="{FF2B5EF4-FFF2-40B4-BE49-F238E27FC236}">
                  <a16:creationId xmlns:a16="http://schemas.microsoft.com/office/drawing/2014/main" id="{B2342582-9C4B-2207-965D-81A888FDF63F}"/>
                </a:ext>
              </a:extLst>
            </p:cNvPr>
            <p:cNvGrpSpPr/>
            <p:nvPr/>
          </p:nvGrpSpPr>
          <p:grpSpPr>
            <a:xfrm>
              <a:off x="3085452" y="3025051"/>
              <a:ext cx="716106" cy="267476"/>
              <a:chOff x="0" y="0"/>
              <a:chExt cx="1319557" cy="492874"/>
            </a:xfrm>
          </p:grpSpPr>
          <p:sp>
            <p:nvSpPr>
              <p:cNvPr id="74" name="AutoShape 58">
                <a:extLst>
                  <a:ext uri="{FF2B5EF4-FFF2-40B4-BE49-F238E27FC236}">
                    <a16:creationId xmlns:a16="http://schemas.microsoft.com/office/drawing/2014/main" id="{2E8A7B4C-0607-2A25-9884-56CFDD738240}"/>
                  </a:ext>
                </a:extLst>
              </p:cNvPr>
              <p:cNvSpPr/>
              <p:nvPr/>
            </p:nvSpPr>
            <p:spPr>
              <a:xfrm>
                <a:off x="102318" y="102608"/>
                <a:ext cx="1171696" cy="0"/>
              </a:xfrm>
              <a:prstGeom prst="line">
                <a:avLst/>
              </a:prstGeom>
              <a:ln w="25400" cap="flat">
                <a:solidFill>
                  <a:srgbClr val="44A796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75" name="Group 59">
                <a:extLst>
                  <a:ext uri="{FF2B5EF4-FFF2-40B4-BE49-F238E27FC236}">
                    <a16:creationId xmlns:a16="http://schemas.microsoft.com/office/drawing/2014/main" id="{D39C3991-239C-45E6-C25F-102BBBEC502F}"/>
                  </a:ext>
                </a:extLst>
              </p:cNvPr>
              <p:cNvGrpSpPr/>
              <p:nvPr/>
            </p:nvGrpSpPr>
            <p:grpSpPr>
              <a:xfrm>
                <a:off x="0" y="0"/>
                <a:ext cx="204637" cy="204637"/>
                <a:chOff x="0" y="0"/>
                <a:chExt cx="812800" cy="812800"/>
              </a:xfrm>
            </p:grpSpPr>
            <p:sp>
              <p:nvSpPr>
                <p:cNvPr id="79" name="Freeform 60">
                  <a:extLst>
                    <a:ext uri="{FF2B5EF4-FFF2-40B4-BE49-F238E27FC236}">
                      <a16:creationId xmlns:a16="http://schemas.microsoft.com/office/drawing/2014/main" id="{32EB6892-F1AA-F519-5142-3CFD656D8EE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44A796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80" name="TextBox 61">
                  <a:extLst>
                    <a:ext uri="{FF2B5EF4-FFF2-40B4-BE49-F238E27FC236}">
                      <a16:creationId xmlns:a16="http://schemas.microsoft.com/office/drawing/2014/main" id="{6C9C45C2-4740-D27B-E9B8-20285F31ED74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76" name="Group 62">
                <a:extLst>
                  <a:ext uri="{FF2B5EF4-FFF2-40B4-BE49-F238E27FC236}">
                    <a16:creationId xmlns:a16="http://schemas.microsoft.com/office/drawing/2014/main" id="{EBF7A153-E2E3-0D61-31C7-E6BBF4CC1924}"/>
                  </a:ext>
                </a:extLst>
              </p:cNvPr>
              <p:cNvGrpSpPr/>
              <p:nvPr/>
            </p:nvGrpSpPr>
            <p:grpSpPr>
              <a:xfrm>
                <a:off x="1182352" y="115308"/>
                <a:ext cx="137205" cy="377567"/>
                <a:chOff x="0" y="0"/>
                <a:chExt cx="27102" cy="74581"/>
              </a:xfrm>
            </p:grpSpPr>
            <p:sp>
              <p:nvSpPr>
                <p:cNvPr id="77" name="Freeform 63">
                  <a:extLst>
                    <a:ext uri="{FF2B5EF4-FFF2-40B4-BE49-F238E27FC236}">
                      <a16:creationId xmlns:a16="http://schemas.microsoft.com/office/drawing/2014/main" id="{DD9AB8D8-DCBC-528B-0AC4-ABC2AAEC8AD0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78" name="TextBox 64">
                  <a:extLst>
                    <a:ext uri="{FF2B5EF4-FFF2-40B4-BE49-F238E27FC236}">
                      <a16:creationId xmlns:a16="http://schemas.microsoft.com/office/drawing/2014/main" id="{567233E2-888B-D350-9CAF-0EABAE6CD0EB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81" name="Group 65">
              <a:extLst>
                <a:ext uri="{FF2B5EF4-FFF2-40B4-BE49-F238E27FC236}">
                  <a16:creationId xmlns:a16="http://schemas.microsoft.com/office/drawing/2014/main" id="{6FAB0CBB-CAA6-3B4F-8B7C-825A6E3A7B9A}"/>
                </a:ext>
              </a:extLst>
            </p:cNvPr>
            <p:cNvGrpSpPr/>
            <p:nvPr/>
          </p:nvGrpSpPr>
          <p:grpSpPr>
            <a:xfrm>
              <a:off x="7167798" y="1786728"/>
              <a:ext cx="726441" cy="267319"/>
              <a:chOff x="0" y="0"/>
              <a:chExt cx="1338602" cy="492585"/>
            </a:xfrm>
          </p:grpSpPr>
          <p:sp>
            <p:nvSpPr>
              <p:cNvPr id="82" name="AutoShape 66">
                <a:extLst>
                  <a:ext uri="{FF2B5EF4-FFF2-40B4-BE49-F238E27FC236}">
                    <a16:creationId xmlns:a16="http://schemas.microsoft.com/office/drawing/2014/main" id="{3C9A2AE2-CD57-BA9D-B268-3119E6C6C8A5}"/>
                  </a:ext>
                </a:extLst>
              </p:cNvPr>
              <p:cNvSpPr/>
              <p:nvPr/>
            </p:nvSpPr>
            <p:spPr>
              <a:xfrm>
                <a:off x="53616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D9514B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83" name="Group 67">
                <a:extLst>
                  <a:ext uri="{FF2B5EF4-FFF2-40B4-BE49-F238E27FC236}">
                    <a16:creationId xmlns:a16="http://schemas.microsoft.com/office/drawing/2014/main" id="{21F54C59-AA82-CA73-5962-1A365BB67EF4}"/>
                  </a:ext>
                </a:extLst>
              </p:cNvPr>
              <p:cNvGrpSpPr/>
              <p:nvPr/>
            </p:nvGrpSpPr>
            <p:grpSpPr>
              <a:xfrm>
                <a:off x="0" y="115018"/>
                <a:ext cx="137205" cy="377567"/>
                <a:chOff x="0" y="0"/>
                <a:chExt cx="27102" cy="74581"/>
              </a:xfrm>
            </p:grpSpPr>
            <p:sp>
              <p:nvSpPr>
                <p:cNvPr id="87" name="Freeform 68">
                  <a:extLst>
                    <a:ext uri="{FF2B5EF4-FFF2-40B4-BE49-F238E27FC236}">
                      <a16:creationId xmlns:a16="http://schemas.microsoft.com/office/drawing/2014/main" id="{C71BE8E5-E986-491B-61B2-B83FA10923E8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88" name="TextBox 69">
                  <a:extLst>
                    <a:ext uri="{FF2B5EF4-FFF2-40B4-BE49-F238E27FC236}">
                      <a16:creationId xmlns:a16="http://schemas.microsoft.com/office/drawing/2014/main" id="{535475F5-1069-EAE7-3BC9-37EC22AD10B9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84" name="Group 70">
                <a:extLst>
                  <a:ext uri="{FF2B5EF4-FFF2-40B4-BE49-F238E27FC236}">
                    <a16:creationId xmlns:a16="http://schemas.microsoft.com/office/drawing/2014/main" id="{611692F9-331A-FE1B-0009-6A109A13D62F}"/>
                  </a:ext>
                </a:extLst>
              </p:cNvPr>
              <p:cNvGrpSpPr/>
              <p:nvPr/>
            </p:nvGrpSpPr>
            <p:grpSpPr>
              <a:xfrm>
                <a:off x="1133966" y="0"/>
                <a:ext cx="204637" cy="204637"/>
                <a:chOff x="0" y="0"/>
                <a:chExt cx="812800" cy="812800"/>
              </a:xfrm>
            </p:grpSpPr>
            <p:sp>
              <p:nvSpPr>
                <p:cNvPr id="85" name="Freeform 71">
                  <a:extLst>
                    <a:ext uri="{FF2B5EF4-FFF2-40B4-BE49-F238E27FC236}">
                      <a16:creationId xmlns:a16="http://schemas.microsoft.com/office/drawing/2014/main" id="{9FC1F8BA-3AF9-3A55-6858-AD87903FD1C2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D9514B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86" name="TextBox 72">
                  <a:extLst>
                    <a:ext uri="{FF2B5EF4-FFF2-40B4-BE49-F238E27FC236}">
                      <a16:creationId xmlns:a16="http://schemas.microsoft.com/office/drawing/2014/main" id="{E0EE7E89-F8F9-B161-1E2D-B98D8752E759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89" name="Group 73">
              <a:extLst>
                <a:ext uri="{FF2B5EF4-FFF2-40B4-BE49-F238E27FC236}">
                  <a16:creationId xmlns:a16="http://schemas.microsoft.com/office/drawing/2014/main" id="{BDDF1813-3EBC-4DE2-E765-6DEB2FAAAB4F}"/>
                </a:ext>
              </a:extLst>
            </p:cNvPr>
            <p:cNvGrpSpPr/>
            <p:nvPr/>
          </p:nvGrpSpPr>
          <p:grpSpPr>
            <a:xfrm>
              <a:off x="7167798" y="4269044"/>
              <a:ext cx="726441" cy="267319"/>
              <a:chOff x="0" y="0"/>
              <a:chExt cx="1338602" cy="492585"/>
            </a:xfrm>
          </p:grpSpPr>
          <p:sp>
            <p:nvSpPr>
              <p:cNvPr id="90" name="AutoShape 74">
                <a:extLst>
                  <a:ext uri="{FF2B5EF4-FFF2-40B4-BE49-F238E27FC236}">
                    <a16:creationId xmlns:a16="http://schemas.microsoft.com/office/drawing/2014/main" id="{A973DD14-A55C-27DB-7996-E65E903D9166}"/>
                  </a:ext>
                </a:extLst>
              </p:cNvPr>
              <p:cNvSpPr/>
              <p:nvPr/>
            </p:nvSpPr>
            <p:spPr>
              <a:xfrm>
                <a:off x="53616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91" name="Group 75">
                <a:extLst>
                  <a:ext uri="{FF2B5EF4-FFF2-40B4-BE49-F238E27FC236}">
                    <a16:creationId xmlns:a16="http://schemas.microsoft.com/office/drawing/2014/main" id="{67E29BA7-51A2-4946-0094-C2F3B61CC8C1}"/>
                  </a:ext>
                </a:extLst>
              </p:cNvPr>
              <p:cNvGrpSpPr/>
              <p:nvPr/>
            </p:nvGrpSpPr>
            <p:grpSpPr>
              <a:xfrm>
                <a:off x="0" y="115018"/>
                <a:ext cx="137205" cy="377567"/>
                <a:chOff x="0" y="0"/>
                <a:chExt cx="27102" cy="74581"/>
              </a:xfrm>
            </p:grpSpPr>
            <p:sp>
              <p:nvSpPr>
                <p:cNvPr id="95" name="Freeform 76">
                  <a:extLst>
                    <a:ext uri="{FF2B5EF4-FFF2-40B4-BE49-F238E27FC236}">
                      <a16:creationId xmlns:a16="http://schemas.microsoft.com/office/drawing/2014/main" id="{2527D311-980E-C451-4FAC-647EACA1120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96" name="TextBox 77">
                  <a:extLst>
                    <a:ext uri="{FF2B5EF4-FFF2-40B4-BE49-F238E27FC236}">
                      <a16:creationId xmlns:a16="http://schemas.microsoft.com/office/drawing/2014/main" id="{06694324-0DA5-39D8-4773-3AAC32B2C281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92" name="Group 78">
                <a:extLst>
                  <a:ext uri="{FF2B5EF4-FFF2-40B4-BE49-F238E27FC236}">
                    <a16:creationId xmlns:a16="http://schemas.microsoft.com/office/drawing/2014/main" id="{A888A1D3-EA5A-1264-70C5-AE9AA4C1AB02}"/>
                  </a:ext>
                </a:extLst>
              </p:cNvPr>
              <p:cNvGrpSpPr/>
              <p:nvPr/>
            </p:nvGrpSpPr>
            <p:grpSpPr>
              <a:xfrm>
                <a:off x="1133966" y="0"/>
                <a:ext cx="204637" cy="204637"/>
                <a:chOff x="0" y="0"/>
                <a:chExt cx="812800" cy="812800"/>
              </a:xfrm>
            </p:grpSpPr>
            <p:sp>
              <p:nvSpPr>
                <p:cNvPr id="93" name="Freeform 79">
                  <a:extLst>
                    <a:ext uri="{FF2B5EF4-FFF2-40B4-BE49-F238E27FC236}">
                      <a16:creationId xmlns:a16="http://schemas.microsoft.com/office/drawing/2014/main" id="{A1D975F0-8DA6-FFD5-3365-C412CA66BECA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94" name="TextBox 80">
                  <a:extLst>
                    <a:ext uri="{FF2B5EF4-FFF2-40B4-BE49-F238E27FC236}">
                      <a16:creationId xmlns:a16="http://schemas.microsoft.com/office/drawing/2014/main" id="{E9C9CC2F-7A3A-B61C-1E29-997BD7A83918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97" name="Freeform 81">
              <a:extLst>
                <a:ext uri="{FF2B5EF4-FFF2-40B4-BE49-F238E27FC236}">
                  <a16:creationId xmlns:a16="http://schemas.microsoft.com/office/drawing/2014/main" id="{CC7E223E-FC4D-8188-356E-5622CB603271}"/>
                </a:ext>
              </a:extLst>
            </p:cNvPr>
            <p:cNvSpPr/>
            <p:nvPr/>
          </p:nvSpPr>
          <p:spPr>
            <a:xfrm>
              <a:off x="6012469" y="3942142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25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98" name="Group 82">
              <a:extLst>
                <a:ext uri="{FF2B5EF4-FFF2-40B4-BE49-F238E27FC236}">
                  <a16:creationId xmlns:a16="http://schemas.microsoft.com/office/drawing/2014/main" id="{69624676-70F2-03A3-56C7-C5C6F97FFA00}"/>
                </a:ext>
              </a:extLst>
            </p:cNvPr>
            <p:cNvGrpSpPr/>
            <p:nvPr/>
          </p:nvGrpSpPr>
          <p:grpSpPr>
            <a:xfrm>
              <a:off x="5930963" y="3930394"/>
              <a:ext cx="1203903" cy="1365621"/>
              <a:chOff x="-18047" y="5314"/>
              <a:chExt cx="716547" cy="812800"/>
            </a:xfrm>
          </p:grpSpPr>
          <p:sp>
            <p:nvSpPr>
              <p:cNvPr id="99" name="Freeform 83">
                <a:extLst>
                  <a:ext uri="{FF2B5EF4-FFF2-40B4-BE49-F238E27FC236}">
                    <a16:creationId xmlns:a16="http://schemas.microsoft.com/office/drawing/2014/main" id="{6D96B771-734F-12D7-EEBD-0DEFF7630C9E}"/>
                  </a:ext>
                </a:extLst>
              </p:cNvPr>
              <p:cNvSpPr/>
              <p:nvPr/>
            </p:nvSpPr>
            <p:spPr>
              <a:xfrm>
                <a:off x="-18047" y="5314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18738C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100" name="TextBox 84">
                <a:extLst>
                  <a:ext uri="{FF2B5EF4-FFF2-40B4-BE49-F238E27FC236}">
                    <a16:creationId xmlns:a16="http://schemas.microsoft.com/office/drawing/2014/main" id="{030F4E43-070C-2A36-8BDF-98680982CBC6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2" name="Group 86">
              <a:extLst>
                <a:ext uri="{FF2B5EF4-FFF2-40B4-BE49-F238E27FC236}">
                  <a16:creationId xmlns:a16="http://schemas.microsoft.com/office/drawing/2014/main" id="{0292544E-19B4-9197-264C-5999F1AD27F2}"/>
                </a:ext>
              </a:extLst>
            </p:cNvPr>
            <p:cNvGrpSpPr/>
            <p:nvPr/>
          </p:nvGrpSpPr>
          <p:grpSpPr>
            <a:xfrm>
              <a:off x="7853435" y="3025051"/>
              <a:ext cx="733881" cy="267476"/>
              <a:chOff x="0" y="0"/>
              <a:chExt cx="1352312" cy="492874"/>
            </a:xfrm>
          </p:grpSpPr>
          <p:sp>
            <p:nvSpPr>
              <p:cNvPr id="103" name="AutoShape 87">
                <a:extLst>
                  <a:ext uri="{FF2B5EF4-FFF2-40B4-BE49-F238E27FC236}">
                    <a16:creationId xmlns:a16="http://schemas.microsoft.com/office/drawing/2014/main" id="{D735D569-4EE1-B7C1-F9E4-80AC0CC8A2B4}"/>
                  </a:ext>
                </a:extLst>
              </p:cNvPr>
              <p:cNvSpPr/>
              <p:nvPr/>
            </p:nvSpPr>
            <p:spPr>
              <a:xfrm>
                <a:off x="53616" y="102608"/>
                <a:ext cx="1171696" cy="0"/>
              </a:xfrm>
              <a:prstGeom prst="line">
                <a:avLst/>
              </a:prstGeom>
              <a:ln w="25400" cap="flat">
                <a:solidFill>
                  <a:srgbClr val="DD8033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04" name="Group 88">
                <a:extLst>
                  <a:ext uri="{FF2B5EF4-FFF2-40B4-BE49-F238E27FC236}">
                    <a16:creationId xmlns:a16="http://schemas.microsoft.com/office/drawing/2014/main" id="{394470D7-20B2-F593-78BB-F9A24940508E}"/>
                  </a:ext>
                </a:extLst>
              </p:cNvPr>
              <p:cNvGrpSpPr/>
              <p:nvPr/>
            </p:nvGrpSpPr>
            <p:grpSpPr>
              <a:xfrm>
                <a:off x="1147675" y="0"/>
                <a:ext cx="204637" cy="204637"/>
                <a:chOff x="0" y="0"/>
                <a:chExt cx="812800" cy="812800"/>
              </a:xfrm>
            </p:grpSpPr>
            <p:sp>
              <p:nvSpPr>
                <p:cNvPr id="108" name="Freeform 89">
                  <a:extLst>
                    <a:ext uri="{FF2B5EF4-FFF2-40B4-BE49-F238E27FC236}">
                      <a16:creationId xmlns:a16="http://schemas.microsoft.com/office/drawing/2014/main" id="{D43BAE62-0E59-B51D-AF81-13E0BB6CA82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DD8033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109" name="TextBox 90">
                  <a:extLst>
                    <a:ext uri="{FF2B5EF4-FFF2-40B4-BE49-F238E27FC236}">
                      <a16:creationId xmlns:a16="http://schemas.microsoft.com/office/drawing/2014/main" id="{C2B24729-B104-76FA-58A7-74F1BFABAE2B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105" name="Group 91">
                <a:extLst>
                  <a:ext uri="{FF2B5EF4-FFF2-40B4-BE49-F238E27FC236}">
                    <a16:creationId xmlns:a16="http://schemas.microsoft.com/office/drawing/2014/main" id="{C374164B-047C-9E30-7B24-100420C94ADE}"/>
                  </a:ext>
                </a:extLst>
              </p:cNvPr>
              <p:cNvGrpSpPr/>
              <p:nvPr/>
            </p:nvGrpSpPr>
            <p:grpSpPr>
              <a:xfrm>
                <a:off x="0" y="115308"/>
                <a:ext cx="137205" cy="377567"/>
                <a:chOff x="0" y="0"/>
                <a:chExt cx="27102" cy="74581"/>
              </a:xfrm>
            </p:grpSpPr>
            <p:sp>
              <p:nvSpPr>
                <p:cNvPr id="106" name="Freeform 92">
                  <a:extLst>
                    <a:ext uri="{FF2B5EF4-FFF2-40B4-BE49-F238E27FC236}">
                      <a16:creationId xmlns:a16="http://schemas.microsoft.com/office/drawing/2014/main" id="{FC903E67-E00D-DB74-0010-3C34EE22DC44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107" name="TextBox 93">
                  <a:extLst>
                    <a:ext uri="{FF2B5EF4-FFF2-40B4-BE49-F238E27FC236}">
                      <a16:creationId xmlns:a16="http://schemas.microsoft.com/office/drawing/2014/main" id="{E538050E-7AD2-AB41-08B8-4E64E2AD46E3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115" name="Group 102">
              <a:extLst>
                <a:ext uri="{FF2B5EF4-FFF2-40B4-BE49-F238E27FC236}">
                  <a16:creationId xmlns:a16="http://schemas.microsoft.com/office/drawing/2014/main" id="{BAFD6159-1306-32D8-4996-4136DD93E934}"/>
                </a:ext>
              </a:extLst>
            </p:cNvPr>
            <p:cNvGrpSpPr/>
            <p:nvPr/>
          </p:nvGrpSpPr>
          <p:grpSpPr>
            <a:xfrm>
              <a:off x="747538" y="1662335"/>
              <a:ext cx="2608195" cy="855288"/>
              <a:chOff x="-18422" y="-119446"/>
              <a:chExt cx="4806084" cy="1576028"/>
            </a:xfrm>
          </p:grpSpPr>
          <p:sp>
            <p:nvSpPr>
              <p:cNvPr id="116" name="TextBox 103">
                <a:extLst>
                  <a:ext uri="{FF2B5EF4-FFF2-40B4-BE49-F238E27FC236}">
                    <a16:creationId xmlns:a16="http://schemas.microsoft.com/office/drawing/2014/main" id="{370EE39D-0974-4982-88F7-E7237EF89BDC}"/>
                  </a:ext>
                </a:extLst>
              </p:cNvPr>
              <p:cNvSpPr txBox="1"/>
              <p:nvPr/>
            </p:nvSpPr>
            <p:spPr>
              <a:xfrm>
                <a:off x="-15195" y="-119446"/>
                <a:ext cx="4802857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600" b="1" dirty="0">
                    <a:solidFill>
                      <a:srgbClr val="18738C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1: Sleep science workshop</a:t>
                </a:r>
              </a:p>
            </p:txBody>
          </p:sp>
          <p:sp>
            <p:nvSpPr>
              <p:cNvPr id="117" name="TextBox 104">
                <a:extLst>
                  <a:ext uri="{FF2B5EF4-FFF2-40B4-BE49-F238E27FC236}">
                    <a16:creationId xmlns:a16="http://schemas.microsoft.com/office/drawing/2014/main" id="{A59B32E1-EE6B-D522-6B26-239EC70039AE}"/>
                  </a:ext>
                </a:extLst>
              </p:cNvPr>
              <p:cNvSpPr txBox="1"/>
              <p:nvPr/>
            </p:nvSpPr>
            <p:spPr>
              <a:xfrm>
                <a:off x="-18422" y="776019"/>
                <a:ext cx="4800600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Introduces sleep cycles and why rest is important.</a:t>
                </a:r>
              </a:p>
            </p:txBody>
          </p:sp>
        </p:grpSp>
        <p:grpSp>
          <p:nvGrpSpPr>
            <p:cNvPr id="118" name="Group 105">
              <a:extLst>
                <a:ext uri="{FF2B5EF4-FFF2-40B4-BE49-F238E27FC236}">
                  <a16:creationId xmlns:a16="http://schemas.microsoft.com/office/drawing/2014/main" id="{1D33DD3A-9478-21AA-D667-7861086530DD}"/>
                </a:ext>
              </a:extLst>
            </p:cNvPr>
            <p:cNvGrpSpPr/>
            <p:nvPr/>
          </p:nvGrpSpPr>
          <p:grpSpPr>
            <a:xfrm>
              <a:off x="8293982" y="1706481"/>
              <a:ext cx="2605532" cy="822075"/>
              <a:chOff x="0" y="-38099"/>
              <a:chExt cx="4801176" cy="1514826"/>
            </a:xfrm>
          </p:grpSpPr>
          <p:sp>
            <p:nvSpPr>
              <p:cNvPr id="119" name="TextBox 106">
                <a:extLst>
                  <a:ext uri="{FF2B5EF4-FFF2-40B4-BE49-F238E27FC236}">
                    <a16:creationId xmlns:a16="http://schemas.microsoft.com/office/drawing/2014/main" id="{85D306E6-32A4-1BAB-6A57-79BCCF26B6EA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4801176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600" b="1" dirty="0">
                    <a:solidFill>
                      <a:srgbClr val="D9514B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4: Routines &amp; caffeine</a:t>
                </a:r>
              </a:p>
            </p:txBody>
          </p:sp>
          <p:sp>
            <p:nvSpPr>
              <p:cNvPr id="120" name="TextBox 107">
                <a:extLst>
                  <a:ext uri="{FF2B5EF4-FFF2-40B4-BE49-F238E27FC236}">
                    <a16:creationId xmlns:a16="http://schemas.microsoft.com/office/drawing/2014/main" id="{95DB9379-13FF-2975-41B9-3F7F640E9953}"/>
                  </a:ext>
                </a:extLst>
              </p:cNvPr>
              <p:cNvSpPr txBox="1"/>
              <p:nvPr/>
            </p:nvSpPr>
            <p:spPr>
              <a:xfrm>
                <a:off x="0" y="796164"/>
                <a:ext cx="4800599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Teaches the value of consistent bedtime and limiting stimulants.</a:t>
                </a:r>
              </a:p>
            </p:txBody>
          </p:sp>
        </p:grpSp>
        <p:grpSp>
          <p:nvGrpSpPr>
            <p:cNvPr id="121" name="Group 109">
              <a:extLst>
                <a:ext uri="{FF2B5EF4-FFF2-40B4-BE49-F238E27FC236}">
                  <a16:creationId xmlns:a16="http://schemas.microsoft.com/office/drawing/2014/main" id="{98FDED5A-33D0-94ED-47CE-6464C9F8C93E}"/>
                </a:ext>
              </a:extLst>
            </p:cNvPr>
            <p:cNvGrpSpPr/>
            <p:nvPr/>
          </p:nvGrpSpPr>
          <p:grpSpPr>
            <a:xfrm>
              <a:off x="66459" y="2944803"/>
              <a:ext cx="2605219" cy="997597"/>
              <a:chOff x="0" y="-38099"/>
              <a:chExt cx="4800600" cy="1838259"/>
            </a:xfrm>
          </p:grpSpPr>
          <p:sp>
            <p:nvSpPr>
              <p:cNvPr id="122" name="TextBox 110">
                <a:extLst>
                  <a:ext uri="{FF2B5EF4-FFF2-40B4-BE49-F238E27FC236}">
                    <a16:creationId xmlns:a16="http://schemas.microsoft.com/office/drawing/2014/main" id="{B4D472B0-EAC8-8530-F20E-9FAF53CA3C00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4800600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600" b="1" dirty="0">
                    <a:solidFill>
                      <a:srgbClr val="44A796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2: Sleep logs &amp; goal setting</a:t>
                </a:r>
              </a:p>
            </p:txBody>
          </p:sp>
          <p:sp>
            <p:nvSpPr>
              <p:cNvPr id="123" name="TextBox 111">
                <a:extLst>
                  <a:ext uri="{FF2B5EF4-FFF2-40B4-BE49-F238E27FC236}">
                    <a16:creationId xmlns:a16="http://schemas.microsoft.com/office/drawing/2014/main" id="{1B9A6BF7-1616-900A-383D-FEDC57DB4372}"/>
                  </a:ext>
                </a:extLst>
              </p:cNvPr>
              <p:cNvSpPr txBox="1"/>
              <p:nvPr/>
            </p:nvSpPr>
            <p:spPr>
              <a:xfrm>
                <a:off x="0" y="779315"/>
                <a:ext cx="4800600" cy="102084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Students begin monitoring their routines and setting measurable targets.</a:t>
                </a:r>
              </a:p>
            </p:txBody>
          </p:sp>
        </p:grpSp>
        <p:grpSp>
          <p:nvGrpSpPr>
            <p:cNvPr id="124" name="Group 112">
              <a:extLst>
                <a:ext uri="{FF2B5EF4-FFF2-40B4-BE49-F238E27FC236}">
                  <a16:creationId xmlns:a16="http://schemas.microsoft.com/office/drawing/2014/main" id="{C0F2B708-6E41-A263-F0DB-6768297C03D3}"/>
                </a:ext>
              </a:extLst>
            </p:cNvPr>
            <p:cNvGrpSpPr/>
            <p:nvPr/>
          </p:nvGrpSpPr>
          <p:grpSpPr>
            <a:xfrm>
              <a:off x="8983193" y="2944803"/>
              <a:ext cx="2607807" cy="831219"/>
              <a:chOff x="0" y="-38099"/>
              <a:chExt cx="4805368" cy="1531676"/>
            </a:xfrm>
          </p:grpSpPr>
          <p:sp>
            <p:nvSpPr>
              <p:cNvPr id="125" name="TextBox 113">
                <a:extLst>
                  <a:ext uri="{FF2B5EF4-FFF2-40B4-BE49-F238E27FC236}">
                    <a16:creationId xmlns:a16="http://schemas.microsoft.com/office/drawing/2014/main" id="{358690A3-A392-606E-5382-5B34870D04D7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4805368" cy="90741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600" b="1" dirty="0">
                    <a:solidFill>
                      <a:srgbClr val="DD8033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5: Stress management</a:t>
                </a:r>
              </a:p>
            </p:txBody>
          </p:sp>
          <p:sp>
            <p:nvSpPr>
              <p:cNvPr id="126" name="TextBox 114">
                <a:extLst>
                  <a:ext uri="{FF2B5EF4-FFF2-40B4-BE49-F238E27FC236}">
                    <a16:creationId xmlns:a16="http://schemas.microsoft.com/office/drawing/2014/main" id="{15F0FF8A-A498-0F41-4592-03D6F82447D0}"/>
                  </a:ext>
                </a:extLst>
              </p:cNvPr>
              <p:cNvSpPr txBox="1"/>
              <p:nvPr/>
            </p:nvSpPr>
            <p:spPr>
              <a:xfrm>
                <a:off x="0" y="813014"/>
                <a:ext cx="4800599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Mindfulness and relaxation techniques reduce anxiety before bed.</a:t>
                </a:r>
              </a:p>
            </p:txBody>
          </p:sp>
        </p:grpSp>
        <p:grpSp>
          <p:nvGrpSpPr>
            <p:cNvPr id="127" name="Group 115">
              <a:extLst>
                <a:ext uri="{FF2B5EF4-FFF2-40B4-BE49-F238E27FC236}">
                  <a16:creationId xmlns:a16="http://schemas.microsoft.com/office/drawing/2014/main" id="{CDCD8BB1-9AC6-AE93-4FE2-FD886378AAFE}"/>
                </a:ext>
              </a:extLst>
            </p:cNvPr>
            <p:cNvGrpSpPr/>
            <p:nvPr/>
          </p:nvGrpSpPr>
          <p:grpSpPr>
            <a:xfrm>
              <a:off x="365348" y="4185056"/>
              <a:ext cx="2992010" cy="797480"/>
              <a:chOff x="-712732" y="-38099"/>
              <a:chExt cx="5513333" cy="1469506"/>
            </a:xfrm>
          </p:grpSpPr>
          <p:sp>
            <p:nvSpPr>
              <p:cNvPr id="128" name="TextBox 116">
                <a:extLst>
                  <a:ext uri="{FF2B5EF4-FFF2-40B4-BE49-F238E27FC236}">
                    <a16:creationId xmlns:a16="http://schemas.microsoft.com/office/drawing/2014/main" id="{D7C02FF5-F141-E47A-95D1-EE0879A2F85E}"/>
                  </a:ext>
                </a:extLst>
              </p:cNvPr>
              <p:cNvSpPr txBox="1"/>
              <p:nvPr/>
            </p:nvSpPr>
            <p:spPr>
              <a:xfrm>
                <a:off x="-712732" y="-38099"/>
                <a:ext cx="5513333" cy="599982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r">
                  <a:lnSpc>
                    <a:spcPts val="2940"/>
                  </a:lnSpc>
                </a:pPr>
                <a:r>
                  <a:rPr lang="en-US" sz="1600" b="1" dirty="0">
                    <a:solidFill>
                      <a:srgbClr val="9CC147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3: Improve environment</a:t>
                </a:r>
              </a:p>
            </p:txBody>
          </p:sp>
          <p:sp>
            <p:nvSpPr>
              <p:cNvPr id="129" name="TextBox 117">
                <a:extLst>
                  <a:ext uri="{FF2B5EF4-FFF2-40B4-BE49-F238E27FC236}">
                    <a16:creationId xmlns:a16="http://schemas.microsoft.com/office/drawing/2014/main" id="{6D38F712-7ACC-09D2-D6DF-8208C6FA4E14}"/>
                  </a:ext>
                </a:extLst>
              </p:cNvPr>
              <p:cNvSpPr txBox="1"/>
              <p:nvPr/>
            </p:nvSpPr>
            <p:spPr>
              <a:xfrm>
                <a:off x="-8478" y="750844"/>
                <a:ext cx="4800601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lvl="1" algn="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Focuses on controlling noise, light, and temperature.</a:t>
                </a:r>
              </a:p>
            </p:txBody>
          </p:sp>
        </p:grpSp>
        <p:grpSp>
          <p:nvGrpSpPr>
            <p:cNvPr id="130" name="Group 118">
              <a:extLst>
                <a:ext uri="{FF2B5EF4-FFF2-40B4-BE49-F238E27FC236}">
                  <a16:creationId xmlns:a16="http://schemas.microsoft.com/office/drawing/2014/main" id="{325F4DCE-3E12-E1BD-07A8-B62E3A9F55BE}"/>
                </a:ext>
              </a:extLst>
            </p:cNvPr>
            <p:cNvGrpSpPr/>
            <p:nvPr/>
          </p:nvGrpSpPr>
          <p:grpSpPr>
            <a:xfrm>
              <a:off x="8293982" y="4185056"/>
              <a:ext cx="2804081" cy="840363"/>
              <a:chOff x="0" y="-38099"/>
              <a:chExt cx="5167039" cy="1548525"/>
            </a:xfrm>
          </p:grpSpPr>
          <p:sp>
            <p:nvSpPr>
              <p:cNvPr id="131" name="TextBox 119">
                <a:extLst>
                  <a:ext uri="{FF2B5EF4-FFF2-40B4-BE49-F238E27FC236}">
                    <a16:creationId xmlns:a16="http://schemas.microsoft.com/office/drawing/2014/main" id="{F232FA7A-DC98-0240-DD22-85F3EA0F1AC4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5167039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600" b="1" dirty="0">
                    <a:solidFill>
                      <a:srgbClr val="18738C"/>
                    </a:solidFill>
                    <a:latin typeface="Helvetica World Bold"/>
                    <a:ea typeface="Helvetica World Bold"/>
                    <a:cs typeface="Helvetica World Bold"/>
                    <a:sym typeface="Helvetica World Bold"/>
                  </a:rPr>
                  <a:t>Week 6: Peer sharing &amp; sustainability</a:t>
                </a:r>
              </a:p>
            </p:txBody>
          </p:sp>
          <p:sp>
            <p:nvSpPr>
              <p:cNvPr id="132" name="TextBox 120">
                <a:extLst>
                  <a:ext uri="{FF2B5EF4-FFF2-40B4-BE49-F238E27FC236}">
                    <a16:creationId xmlns:a16="http://schemas.microsoft.com/office/drawing/2014/main" id="{FC69E626-A6EB-D286-936A-37AE969DDA07}"/>
                  </a:ext>
                </a:extLst>
              </p:cNvPr>
              <p:cNvSpPr txBox="1"/>
              <p:nvPr/>
            </p:nvSpPr>
            <p:spPr>
              <a:xfrm>
                <a:off x="0" y="829863"/>
                <a:ext cx="4800601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Students share progress and learn strategies to maintain improvements.</a:t>
                </a:r>
              </a:p>
            </p:txBody>
          </p:sp>
        </p:grpSp>
      </p:grpSp>
      <p:pic>
        <p:nvPicPr>
          <p:cNvPr id="136" name="Picture 135">
            <a:extLst>
              <a:ext uri="{FF2B5EF4-FFF2-40B4-BE49-F238E27FC236}">
                <a16:creationId xmlns:a16="http://schemas.microsoft.com/office/drawing/2014/main" id="{67C21BBB-9FCC-390F-3F48-78F18416B75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7600" y="1695898"/>
            <a:ext cx="845486" cy="845486"/>
          </a:xfrm>
          <a:prstGeom prst="rect">
            <a:avLst/>
          </a:prstGeom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id="{599DCD10-C72E-BE87-53DA-F04C72F2940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1021" y="4213516"/>
            <a:ext cx="842321" cy="842321"/>
          </a:xfrm>
          <a:prstGeom prst="rect">
            <a:avLst/>
          </a:prstGeom>
        </p:spPr>
      </p:pic>
      <p:pic>
        <p:nvPicPr>
          <p:cNvPr id="150" name="Picture 149">
            <a:extLst>
              <a:ext uri="{FF2B5EF4-FFF2-40B4-BE49-F238E27FC236}">
                <a16:creationId xmlns:a16="http://schemas.microsoft.com/office/drawing/2014/main" id="{3D87ABBD-5882-99C7-5381-1762EC60784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2783" y="1784798"/>
            <a:ext cx="697731" cy="697731"/>
          </a:xfrm>
          <a:prstGeom prst="rect">
            <a:avLst/>
          </a:prstGeom>
        </p:spPr>
      </p:pic>
      <p:pic>
        <p:nvPicPr>
          <p:cNvPr id="152" name="Picture 151">
            <a:extLst>
              <a:ext uri="{FF2B5EF4-FFF2-40B4-BE49-F238E27FC236}">
                <a16:creationId xmlns:a16="http://schemas.microsoft.com/office/drawing/2014/main" id="{B2FF5A8C-9E06-1FE8-9CC3-0337A9D80E6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299" y="3047170"/>
            <a:ext cx="624765" cy="624765"/>
          </a:xfrm>
          <a:prstGeom prst="rect">
            <a:avLst/>
          </a:prstGeom>
        </p:spPr>
      </p:pic>
      <p:pic>
        <p:nvPicPr>
          <p:cNvPr id="154" name="Picture 153">
            <a:extLst>
              <a:ext uri="{FF2B5EF4-FFF2-40B4-BE49-F238E27FC236}">
                <a16:creationId xmlns:a16="http://schemas.microsoft.com/office/drawing/2014/main" id="{9940DD2A-E61E-6375-EB82-DE06AE4ED44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2800" y="4238926"/>
            <a:ext cx="786079" cy="786079"/>
          </a:xfrm>
          <a:prstGeom prst="rect">
            <a:avLst/>
          </a:prstGeom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id="{06DE9D04-2DD7-9D80-0C1B-A82B0D8DFC8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184" y="2925564"/>
            <a:ext cx="836638" cy="8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093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5A83A-B9E6-14F2-F806-DDD2DA46E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F8F0F3-88D2-DEE4-211C-C95991F2100A}"/>
              </a:ext>
            </a:extLst>
          </p:cNvPr>
          <p:cNvSpPr txBox="1"/>
          <p:nvPr/>
        </p:nvSpPr>
        <p:spPr>
          <a:xfrm>
            <a:off x="4214298" y="429753"/>
            <a:ext cx="3763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EVALUATION METHODS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D2475CF-82D7-BB4E-4E81-F8BE870DEE52}"/>
              </a:ext>
            </a:extLst>
          </p:cNvPr>
          <p:cNvGrpSpPr/>
          <p:nvPr/>
        </p:nvGrpSpPr>
        <p:grpSpPr>
          <a:xfrm>
            <a:off x="1408268" y="1743762"/>
            <a:ext cx="9375465" cy="3616902"/>
            <a:chOff x="1028700" y="3617140"/>
            <a:chExt cx="13625775" cy="525660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72699AC-525F-6CBF-27AE-5DB5C4E9B4AA}"/>
                </a:ext>
              </a:extLst>
            </p:cNvPr>
            <p:cNvSpPr/>
            <p:nvPr/>
          </p:nvSpPr>
          <p:spPr>
            <a:xfrm>
              <a:off x="1450513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8" y="0"/>
                  </a:lnTo>
                  <a:lnTo>
                    <a:pt x="1716818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78598555-5661-24CA-7CDB-0B8F1EC9B31B}"/>
                </a:ext>
              </a:extLst>
            </p:cNvPr>
            <p:cNvSpPr/>
            <p:nvPr/>
          </p:nvSpPr>
          <p:spPr>
            <a:xfrm>
              <a:off x="1450513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8" y="0"/>
                  </a:lnTo>
                  <a:lnTo>
                    <a:pt x="1716818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200C7832-9418-2A36-5C60-B29BF6453DCE}"/>
                </a:ext>
              </a:extLst>
            </p:cNvPr>
            <p:cNvSpPr/>
            <p:nvPr/>
          </p:nvSpPr>
          <p:spPr>
            <a:xfrm>
              <a:off x="4216845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9" y="0"/>
                  </a:lnTo>
                  <a:lnTo>
                    <a:pt x="1716819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CD1E7548-1698-500F-A64D-65E926F78C65}"/>
                </a:ext>
              </a:extLst>
            </p:cNvPr>
            <p:cNvSpPr/>
            <p:nvPr/>
          </p:nvSpPr>
          <p:spPr>
            <a:xfrm>
              <a:off x="6983178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9" y="0"/>
                  </a:lnTo>
                  <a:lnTo>
                    <a:pt x="1716819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91977F62-145B-CE8B-6AEC-B12E0FA04833}"/>
                </a:ext>
              </a:extLst>
            </p:cNvPr>
            <p:cNvSpPr/>
            <p:nvPr/>
          </p:nvSpPr>
          <p:spPr>
            <a:xfrm>
              <a:off x="9749511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9" y="0"/>
                  </a:lnTo>
                  <a:lnTo>
                    <a:pt x="1716819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1A56EF72-FFDF-DCF5-E10B-A51B96923A31}"/>
                </a:ext>
              </a:extLst>
            </p:cNvPr>
            <p:cNvSpPr/>
            <p:nvPr/>
          </p:nvSpPr>
          <p:spPr>
            <a:xfrm>
              <a:off x="12515844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8" y="0"/>
                  </a:lnTo>
                  <a:lnTo>
                    <a:pt x="1716818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BAB9A82-D431-8C1F-4809-013D8830EED6}"/>
                </a:ext>
              </a:extLst>
            </p:cNvPr>
            <p:cNvSpPr/>
            <p:nvPr/>
          </p:nvSpPr>
          <p:spPr>
            <a:xfrm>
              <a:off x="4216845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9" y="0"/>
                  </a:lnTo>
                  <a:lnTo>
                    <a:pt x="1716819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924B5AAC-B716-E100-FA2D-2404CDF9DC69}"/>
                </a:ext>
              </a:extLst>
            </p:cNvPr>
            <p:cNvSpPr/>
            <p:nvPr/>
          </p:nvSpPr>
          <p:spPr>
            <a:xfrm>
              <a:off x="1335247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alphaModFix amt="50000"/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03295277-E5F2-CC55-E33F-6DAFF98CEC2C}"/>
                </a:ext>
              </a:extLst>
            </p:cNvPr>
            <p:cNvSpPr/>
            <p:nvPr/>
          </p:nvSpPr>
          <p:spPr>
            <a:xfrm>
              <a:off x="4088565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alphaModFix amt="50000"/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EEF11864-07B2-B451-2667-0A368B326B65}"/>
                </a:ext>
              </a:extLst>
            </p:cNvPr>
            <p:cNvSpPr/>
            <p:nvPr/>
          </p:nvSpPr>
          <p:spPr>
            <a:xfrm>
              <a:off x="6841883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alphaModFix amt="50000"/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76047B9-F709-AB24-C221-D6CB8E256EC4}"/>
                </a:ext>
              </a:extLst>
            </p:cNvPr>
            <p:cNvSpPr/>
            <p:nvPr/>
          </p:nvSpPr>
          <p:spPr>
            <a:xfrm>
              <a:off x="9598858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>
                <a:alphaModFix amt="50000"/>
                <a:extLs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72C8EF00-77D1-F34C-D7AA-7746B3A9E3C5}"/>
                </a:ext>
              </a:extLst>
            </p:cNvPr>
            <p:cNvSpPr/>
            <p:nvPr/>
          </p:nvSpPr>
          <p:spPr>
            <a:xfrm>
              <a:off x="12400578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2">
                <a:alphaModFix amt="50000"/>
                <a:extLst>
                  <a:ext uri="{96DAC541-7B7A-43D3-8B79-37D633B846F1}">
                    <asvg:svgBlip xmlns:asvg="http://schemas.microsoft.com/office/drawing/2016/SVG/main" r:embed="rId2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6" name="Group 17">
              <a:extLst>
                <a:ext uri="{FF2B5EF4-FFF2-40B4-BE49-F238E27FC236}">
                  <a16:creationId xmlns:a16="http://schemas.microsoft.com/office/drawing/2014/main" id="{845F11D1-1BAA-52BC-4CE9-2026804AA875}"/>
                </a:ext>
              </a:extLst>
            </p:cNvPr>
            <p:cNvGrpSpPr/>
            <p:nvPr/>
          </p:nvGrpSpPr>
          <p:grpSpPr>
            <a:xfrm>
              <a:off x="1655566" y="3822194"/>
              <a:ext cx="1306712" cy="1306712"/>
              <a:chOff x="0" y="0"/>
              <a:chExt cx="812800" cy="812800"/>
            </a:xfrm>
          </p:grpSpPr>
          <p:sp>
            <p:nvSpPr>
              <p:cNvPr id="207" name="Freeform 18">
                <a:extLst>
                  <a:ext uri="{FF2B5EF4-FFF2-40B4-BE49-F238E27FC236}">
                    <a16:creationId xmlns:a16="http://schemas.microsoft.com/office/drawing/2014/main" id="{7AB84BDB-DAA0-F089-049C-6B9DDCC7373D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8738C"/>
              </a:solidFill>
            </p:spPr>
          </p:sp>
          <p:sp>
            <p:nvSpPr>
              <p:cNvPr id="208" name="TextBox 19">
                <a:extLst>
                  <a:ext uri="{FF2B5EF4-FFF2-40B4-BE49-F238E27FC236}">
                    <a16:creationId xmlns:a16="http://schemas.microsoft.com/office/drawing/2014/main" id="{E07DF9D1-301B-F153-3AC7-F92B7BAF9622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20">
              <a:extLst>
                <a:ext uri="{FF2B5EF4-FFF2-40B4-BE49-F238E27FC236}">
                  <a16:creationId xmlns:a16="http://schemas.microsoft.com/office/drawing/2014/main" id="{B0BE19D9-0EAA-8233-D528-A65BF3BBF6E2}"/>
                </a:ext>
              </a:extLst>
            </p:cNvPr>
            <p:cNvGrpSpPr/>
            <p:nvPr/>
          </p:nvGrpSpPr>
          <p:grpSpPr>
            <a:xfrm>
              <a:off x="4421899" y="3822194"/>
              <a:ext cx="1306712" cy="1306712"/>
              <a:chOff x="0" y="0"/>
              <a:chExt cx="812800" cy="812800"/>
            </a:xfrm>
          </p:grpSpPr>
          <p:sp>
            <p:nvSpPr>
              <p:cNvPr id="205" name="Freeform 21">
                <a:extLst>
                  <a:ext uri="{FF2B5EF4-FFF2-40B4-BE49-F238E27FC236}">
                    <a16:creationId xmlns:a16="http://schemas.microsoft.com/office/drawing/2014/main" id="{B0B00D95-21CB-4821-74E0-87B172420B7D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4A796"/>
              </a:solidFill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206" name="TextBox 22">
                <a:extLst>
                  <a:ext uri="{FF2B5EF4-FFF2-40B4-BE49-F238E27FC236}">
                    <a16:creationId xmlns:a16="http://schemas.microsoft.com/office/drawing/2014/main" id="{38862268-90EA-9C8F-C64D-B73183999022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dirty="0"/>
              </a:p>
            </p:txBody>
          </p:sp>
        </p:grpSp>
        <p:grpSp>
          <p:nvGrpSpPr>
            <p:cNvPr id="22" name="Group 23">
              <a:extLst>
                <a:ext uri="{FF2B5EF4-FFF2-40B4-BE49-F238E27FC236}">
                  <a16:creationId xmlns:a16="http://schemas.microsoft.com/office/drawing/2014/main" id="{A61B0887-8AEA-2F12-22EA-4474F0A6FE0D}"/>
                </a:ext>
              </a:extLst>
            </p:cNvPr>
            <p:cNvGrpSpPr/>
            <p:nvPr/>
          </p:nvGrpSpPr>
          <p:grpSpPr>
            <a:xfrm>
              <a:off x="1028700" y="5772573"/>
              <a:ext cx="2560444" cy="3101168"/>
              <a:chOff x="0" y="0"/>
              <a:chExt cx="623951" cy="755719"/>
            </a:xfrm>
          </p:grpSpPr>
          <p:sp>
            <p:nvSpPr>
              <p:cNvPr id="203" name="Freeform 24">
                <a:extLst>
                  <a:ext uri="{FF2B5EF4-FFF2-40B4-BE49-F238E27FC236}">
                    <a16:creationId xmlns:a16="http://schemas.microsoft.com/office/drawing/2014/main" id="{782DF4CC-B511-A620-1218-297D67E9963E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18738C"/>
                </a:solidFill>
                <a:prstDash val="solid"/>
                <a:miter/>
              </a:ln>
            </p:spPr>
          </p:sp>
          <p:sp>
            <p:nvSpPr>
              <p:cNvPr id="204" name="TextBox 25">
                <a:extLst>
                  <a:ext uri="{FF2B5EF4-FFF2-40B4-BE49-F238E27FC236}">
                    <a16:creationId xmlns:a16="http://schemas.microsoft.com/office/drawing/2014/main" id="{E23D0FF8-C499-3BB6-FD42-0B45EC6D7121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1" name="Group 26">
              <a:extLst>
                <a:ext uri="{FF2B5EF4-FFF2-40B4-BE49-F238E27FC236}">
                  <a16:creationId xmlns:a16="http://schemas.microsoft.com/office/drawing/2014/main" id="{E00F3B30-EEB8-260F-FD30-65BE24B76F66}"/>
                </a:ext>
              </a:extLst>
            </p:cNvPr>
            <p:cNvGrpSpPr/>
            <p:nvPr/>
          </p:nvGrpSpPr>
          <p:grpSpPr>
            <a:xfrm>
              <a:off x="3795033" y="5772573"/>
              <a:ext cx="2560444" cy="3101168"/>
              <a:chOff x="0" y="0"/>
              <a:chExt cx="623951" cy="755719"/>
            </a:xfrm>
          </p:grpSpPr>
          <p:sp>
            <p:nvSpPr>
              <p:cNvPr id="201" name="Freeform 27">
                <a:extLst>
                  <a:ext uri="{FF2B5EF4-FFF2-40B4-BE49-F238E27FC236}">
                    <a16:creationId xmlns:a16="http://schemas.microsoft.com/office/drawing/2014/main" id="{EDF179A9-7903-8EBD-6285-AB56A1DBE54F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44A796"/>
                </a:solidFill>
                <a:prstDash val="solid"/>
                <a:miter/>
              </a:ln>
            </p:spPr>
          </p:sp>
          <p:sp>
            <p:nvSpPr>
              <p:cNvPr id="202" name="TextBox 28">
                <a:extLst>
                  <a:ext uri="{FF2B5EF4-FFF2-40B4-BE49-F238E27FC236}">
                    <a16:creationId xmlns:a16="http://schemas.microsoft.com/office/drawing/2014/main" id="{FECAA63B-FD8E-91F2-8A84-B54F9E283F7F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0" name="Group 29">
              <a:extLst>
                <a:ext uri="{FF2B5EF4-FFF2-40B4-BE49-F238E27FC236}">
                  <a16:creationId xmlns:a16="http://schemas.microsoft.com/office/drawing/2014/main" id="{264D7531-F327-5092-4B29-0591F761C7D6}"/>
                </a:ext>
              </a:extLst>
            </p:cNvPr>
            <p:cNvGrpSpPr/>
            <p:nvPr/>
          </p:nvGrpSpPr>
          <p:grpSpPr>
            <a:xfrm>
              <a:off x="2225984" y="5253050"/>
              <a:ext cx="165876" cy="519523"/>
              <a:chOff x="0" y="0"/>
              <a:chExt cx="221168" cy="692698"/>
            </a:xfrm>
          </p:grpSpPr>
          <p:sp>
            <p:nvSpPr>
              <p:cNvPr id="197" name="AutoShape 30">
                <a:extLst>
                  <a:ext uri="{FF2B5EF4-FFF2-40B4-BE49-F238E27FC236}">
                    <a16:creationId xmlns:a16="http://schemas.microsoft.com/office/drawing/2014/main" id="{1BB07552-18DD-9418-B186-EAB966F09406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98" name="Group 31">
                <a:extLst>
                  <a:ext uri="{FF2B5EF4-FFF2-40B4-BE49-F238E27FC236}">
                    <a16:creationId xmlns:a16="http://schemas.microsoft.com/office/drawing/2014/main" id="{F84F5FD6-1EF6-7D49-9DF6-A1421416D8C1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99" name="Freeform 32">
                  <a:extLst>
                    <a:ext uri="{FF2B5EF4-FFF2-40B4-BE49-F238E27FC236}">
                      <a16:creationId xmlns:a16="http://schemas.microsoft.com/office/drawing/2014/main" id="{361ACB04-C532-1336-2BC1-7D1CF1B31E87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200" name="TextBox 33">
                  <a:extLst>
                    <a:ext uri="{FF2B5EF4-FFF2-40B4-BE49-F238E27FC236}">
                      <a16:creationId xmlns:a16="http://schemas.microsoft.com/office/drawing/2014/main" id="{46EB9DAD-7C5D-7F81-D435-87B46366F0E9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111" name="Group 34">
              <a:extLst>
                <a:ext uri="{FF2B5EF4-FFF2-40B4-BE49-F238E27FC236}">
                  <a16:creationId xmlns:a16="http://schemas.microsoft.com/office/drawing/2014/main" id="{1A9F7867-23F4-7341-24B7-0C2FC6F9E109}"/>
                </a:ext>
              </a:extLst>
            </p:cNvPr>
            <p:cNvGrpSpPr/>
            <p:nvPr/>
          </p:nvGrpSpPr>
          <p:grpSpPr>
            <a:xfrm>
              <a:off x="4992317" y="5253050"/>
              <a:ext cx="165876" cy="519523"/>
              <a:chOff x="0" y="0"/>
              <a:chExt cx="221168" cy="692698"/>
            </a:xfrm>
          </p:grpSpPr>
          <p:sp>
            <p:nvSpPr>
              <p:cNvPr id="193" name="AutoShape 35">
                <a:extLst>
                  <a:ext uri="{FF2B5EF4-FFF2-40B4-BE49-F238E27FC236}">
                    <a16:creationId xmlns:a16="http://schemas.microsoft.com/office/drawing/2014/main" id="{97B5393C-A31D-3C7E-93B7-72A587752A29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44A796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94" name="Group 36">
                <a:extLst>
                  <a:ext uri="{FF2B5EF4-FFF2-40B4-BE49-F238E27FC236}">
                    <a16:creationId xmlns:a16="http://schemas.microsoft.com/office/drawing/2014/main" id="{A513CF4A-F7C4-93EE-7FA9-63EBEB1860C2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95" name="Freeform 37">
                  <a:extLst>
                    <a:ext uri="{FF2B5EF4-FFF2-40B4-BE49-F238E27FC236}">
                      <a16:creationId xmlns:a16="http://schemas.microsoft.com/office/drawing/2014/main" id="{E5AC0908-0FDB-F92D-0DDC-6DFBD35E19FE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44A796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96" name="TextBox 38">
                  <a:extLst>
                    <a:ext uri="{FF2B5EF4-FFF2-40B4-BE49-F238E27FC236}">
                      <a16:creationId xmlns:a16="http://schemas.microsoft.com/office/drawing/2014/main" id="{02194C36-D797-FAD2-0562-0D7271A2825B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112" name="Freeform 39">
              <a:extLst>
                <a:ext uri="{FF2B5EF4-FFF2-40B4-BE49-F238E27FC236}">
                  <a16:creationId xmlns:a16="http://schemas.microsoft.com/office/drawing/2014/main" id="{227D0D8B-9619-5BAA-0ACD-54D205AC8305}"/>
                </a:ext>
              </a:extLst>
            </p:cNvPr>
            <p:cNvSpPr/>
            <p:nvPr/>
          </p:nvSpPr>
          <p:spPr>
            <a:xfrm>
              <a:off x="6983178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9" y="0"/>
                  </a:lnTo>
                  <a:lnTo>
                    <a:pt x="1716819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4">
                <a:extLst>
                  <a:ext uri="{96DAC541-7B7A-43D3-8B79-37D633B846F1}">
                    <asvg:svgBlip xmlns:asvg="http://schemas.microsoft.com/office/drawing/2016/SVG/main" r:embed="rId25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13" name="Group 40">
              <a:extLst>
                <a:ext uri="{FF2B5EF4-FFF2-40B4-BE49-F238E27FC236}">
                  <a16:creationId xmlns:a16="http://schemas.microsoft.com/office/drawing/2014/main" id="{0981B00B-C609-B791-AB1E-86CC909D9318}"/>
                </a:ext>
              </a:extLst>
            </p:cNvPr>
            <p:cNvGrpSpPr/>
            <p:nvPr/>
          </p:nvGrpSpPr>
          <p:grpSpPr>
            <a:xfrm>
              <a:off x="7188231" y="3822194"/>
              <a:ext cx="1306712" cy="1306712"/>
              <a:chOff x="0" y="0"/>
              <a:chExt cx="812800" cy="812800"/>
            </a:xfrm>
          </p:grpSpPr>
          <p:sp>
            <p:nvSpPr>
              <p:cNvPr id="191" name="Freeform 41">
                <a:extLst>
                  <a:ext uri="{FF2B5EF4-FFF2-40B4-BE49-F238E27FC236}">
                    <a16:creationId xmlns:a16="http://schemas.microsoft.com/office/drawing/2014/main" id="{340A50D4-3D25-11EC-0448-8E4CE857D77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9CC147"/>
              </a:solidFill>
            </p:spPr>
          </p:sp>
          <p:sp>
            <p:nvSpPr>
              <p:cNvPr id="192" name="TextBox 42">
                <a:extLst>
                  <a:ext uri="{FF2B5EF4-FFF2-40B4-BE49-F238E27FC236}">
                    <a16:creationId xmlns:a16="http://schemas.microsoft.com/office/drawing/2014/main" id="{A7BF7566-3562-79E6-C669-E695458E6B11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4" name="Group 43">
              <a:extLst>
                <a:ext uri="{FF2B5EF4-FFF2-40B4-BE49-F238E27FC236}">
                  <a16:creationId xmlns:a16="http://schemas.microsoft.com/office/drawing/2014/main" id="{F249985B-7147-6736-A0A0-422F1FAC5663}"/>
                </a:ext>
              </a:extLst>
            </p:cNvPr>
            <p:cNvGrpSpPr/>
            <p:nvPr/>
          </p:nvGrpSpPr>
          <p:grpSpPr>
            <a:xfrm>
              <a:off x="6561366" y="5772573"/>
              <a:ext cx="2560444" cy="3101168"/>
              <a:chOff x="0" y="0"/>
              <a:chExt cx="623951" cy="755719"/>
            </a:xfrm>
          </p:grpSpPr>
          <p:sp>
            <p:nvSpPr>
              <p:cNvPr id="189" name="Freeform 44">
                <a:extLst>
                  <a:ext uri="{FF2B5EF4-FFF2-40B4-BE49-F238E27FC236}">
                    <a16:creationId xmlns:a16="http://schemas.microsoft.com/office/drawing/2014/main" id="{7905D75F-A891-AB21-87E0-4FC895ABDDCB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9CC147"/>
                </a:solidFill>
                <a:prstDash val="solid"/>
                <a:miter/>
              </a:ln>
            </p:spPr>
          </p:sp>
          <p:sp>
            <p:nvSpPr>
              <p:cNvPr id="190" name="TextBox 45">
                <a:extLst>
                  <a:ext uri="{FF2B5EF4-FFF2-40B4-BE49-F238E27FC236}">
                    <a16:creationId xmlns:a16="http://schemas.microsoft.com/office/drawing/2014/main" id="{E7F1AEF4-7665-D98C-199E-A23FC481C904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3" name="Group 46">
              <a:extLst>
                <a:ext uri="{FF2B5EF4-FFF2-40B4-BE49-F238E27FC236}">
                  <a16:creationId xmlns:a16="http://schemas.microsoft.com/office/drawing/2014/main" id="{4D3E2810-A57D-EDCF-F753-78AAFE30D789}"/>
                </a:ext>
              </a:extLst>
            </p:cNvPr>
            <p:cNvGrpSpPr/>
            <p:nvPr/>
          </p:nvGrpSpPr>
          <p:grpSpPr>
            <a:xfrm>
              <a:off x="7758650" y="5253050"/>
              <a:ext cx="165876" cy="519523"/>
              <a:chOff x="0" y="0"/>
              <a:chExt cx="221168" cy="692698"/>
            </a:xfrm>
          </p:grpSpPr>
          <p:sp>
            <p:nvSpPr>
              <p:cNvPr id="185" name="AutoShape 47">
                <a:extLst>
                  <a:ext uri="{FF2B5EF4-FFF2-40B4-BE49-F238E27FC236}">
                    <a16:creationId xmlns:a16="http://schemas.microsoft.com/office/drawing/2014/main" id="{20C4BF85-5ECB-4BDF-D8A2-3B861840A413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9CC147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86" name="Group 48">
                <a:extLst>
                  <a:ext uri="{FF2B5EF4-FFF2-40B4-BE49-F238E27FC236}">
                    <a16:creationId xmlns:a16="http://schemas.microsoft.com/office/drawing/2014/main" id="{DABBF194-7EBC-ED08-3DE2-740AA84E95BE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87" name="Freeform 49">
                  <a:extLst>
                    <a:ext uri="{FF2B5EF4-FFF2-40B4-BE49-F238E27FC236}">
                      <a16:creationId xmlns:a16="http://schemas.microsoft.com/office/drawing/2014/main" id="{997C0E1F-313F-75A9-5A2A-44E3CAA06935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9CC147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88" name="TextBox 50">
                  <a:extLst>
                    <a:ext uri="{FF2B5EF4-FFF2-40B4-BE49-F238E27FC236}">
                      <a16:creationId xmlns:a16="http://schemas.microsoft.com/office/drawing/2014/main" id="{34C1E022-BE37-41A9-F708-71A9441C9AFD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135" name="Freeform 51">
              <a:extLst>
                <a:ext uri="{FF2B5EF4-FFF2-40B4-BE49-F238E27FC236}">
                  <a16:creationId xmlns:a16="http://schemas.microsoft.com/office/drawing/2014/main" id="{79B3F2CE-F3A3-A684-7BFE-C304B7E3DC85}"/>
                </a:ext>
              </a:extLst>
            </p:cNvPr>
            <p:cNvSpPr/>
            <p:nvPr/>
          </p:nvSpPr>
          <p:spPr>
            <a:xfrm>
              <a:off x="9749511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9" y="0"/>
                  </a:lnTo>
                  <a:lnTo>
                    <a:pt x="1716819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37" name="Group 52">
              <a:extLst>
                <a:ext uri="{FF2B5EF4-FFF2-40B4-BE49-F238E27FC236}">
                  <a16:creationId xmlns:a16="http://schemas.microsoft.com/office/drawing/2014/main" id="{1B6CB4FB-DD74-061B-B0FC-2F0CA45C64B8}"/>
                </a:ext>
              </a:extLst>
            </p:cNvPr>
            <p:cNvGrpSpPr/>
            <p:nvPr/>
          </p:nvGrpSpPr>
          <p:grpSpPr>
            <a:xfrm>
              <a:off x="9954564" y="3822194"/>
              <a:ext cx="1306712" cy="1306712"/>
              <a:chOff x="0" y="0"/>
              <a:chExt cx="812800" cy="812800"/>
            </a:xfrm>
          </p:grpSpPr>
          <p:sp>
            <p:nvSpPr>
              <p:cNvPr id="183" name="Freeform 53">
                <a:extLst>
                  <a:ext uri="{FF2B5EF4-FFF2-40B4-BE49-F238E27FC236}">
                    <a16:creationId xmlns:a16="http://schemas.microsoft.com/office/drawing/2014/main" id="{38F1B0DC-3870-5EDA-C6C9-5B8E54CAB409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8738C"/>
              </a:solidFill>
            </p:spPr>
          </p:sp>
          <p:sp>
            <p:nvSpPr>
              <p:cNvPr id="184" name="TextBox 54">
                <a:extLst>
                  <a:ext uri="{FF2B5EF4-FFF2-40B4-BE49-F238E27FC236}">
                    <a16:creationId xmlns:a16="http://schemas.microsoft.com/office/drawing/2014/main" id="{0B1ABB68-7D20-88B6-007B-1DBB1F779A42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8" name="Group 55">
              <a:extLst>
                <a:ext uri="{FF2B5EF4-FFF2-40B4-BE49-F238E27FC236}">
                  <a16:creationId xmlns:a16="http://schemas.microsoft.com/office/drawing/2014/main" id="{8C25E795-46A0-670C-3668-078C2754F8FC}"/>
                </a:ext>
              </a:extLst>
            </p:cNvPr>
            <p:cNvGrpSpPr/>
            <p:nvPr/>
          </p:nvGrpSpPr>
          <p:grpSpPr>
            <a:xfrm>
              <a:off x="9327698" y="5772573"/>
              <a:ext cx="2560444" cy="3101168"/>
              <a:chOff x="0" y="0"/>
              <a:chExt cx="623951" cy="755719"/>
            </a:xfrm>
          </p:grpSpPr>
          <p:sp>
            <p:nvSpPr>
              <p:cNvPr id="181" name="Freeform 56">
                <a:extLst>
                  <a:ext uri="{FF2B5EF4-FFF2-40B4-BE49-F238E27FC236}">
                    <a16:creationId xmlns:a16="http://schemas.microsoft.com/office/drawing/2014/main" id="{1E61FF60-FFFB-49C5-F052-A8B38F532D67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18738C"/>
                </a:solidFill>
                <a:prstDash val="solid"/>
                <a:miter/>
              </a:ln>
            </p:spPr>
          </p:sp>
          <p:sp>
            <p:nvSpPr>
              <p:cNvPr id="182" name="TextBox 57">
                <a:extLst>
                  <a:ext uri="{FF2B5EF4-FFF2-40B4-BE49-F238E27FC236}">
                    <a16:creationId xmlns:a16="http://schemas.microsoft.com/office/drawing/2014/main" id="{4324BF27-7AEC-C1AC-9E8A-4B4D119CDDCC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9" name="Group 58">
              <a:extLst>
                <a:ext uri="{FF2B5EF4-FFF2-40B4-BE49-F238E27FC236}">
                  <a16:creationId xmlns:a16="http://schemas.microsoft.com/office/drawing/2014/main" id="{928B0DED-F196-FBC1-5D5D-D09BCE0EC3AE}"/>
                </a:ext>
              </a:extLst>
            </p:cNvPr>
            <p:cNvGrpSpPr/>
            <p:nvPr/>
          </p:nvGrpSpPr>
          <p:grpSpPr>
            <a:xfrm>
              <a:off x="10524982" y="5253050"/>
              <a:ext cx="165876" cy="519523"/>
              <a:chOff x="0" y="0"/>
              <a:chExt cx="221168" cy="692698"/>
            </a:xfrm>
          </p:grpSpPr>
          <p:sp>
            <p:nvSpPr>
              <p:cNvPr id="177" name="AutoShape 59">
                <a:extLst>
                  <a:ext uri="{FF2B5EF4-FFF2-40B4-BE49-F238E27FC236}">
                    <a16:creationId xmlns:a16="http://schemas.microsoft.com/office/drawing/2014/main" id="{F1B25A5F-2E1C-16DA-9336-FFEC60359821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78" name="Group 60">
                <a:extLst>
                  <a:ext uri="{FF2B5EF4-FFF2-40B4-BE49-F238E27FC236}">
                    <a16:creationId xmlns:a16="http://schemas.microsoft.com/office/drawing/2014/main" id="{EF2FA87A-F7E4-D5DC-DC4F-93AE502E6BB2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79" name="Freeform 61">
                  <a:extLst>
                    <a:ext uri="{FF2B5EF4-FFF2-40B4-BE49-F238E27FC236}">
                      <a16:creationId xmlns:a16="http://schemas.microsoft.com/office/drawing/2014/main" id="{D1A69F91-3429-1E7F-7326-ACD0FEE56142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80" name="TextBox 62">
                  <a:extLst>
                    <a:ext uri="{FF2B5EF4-FFF2-40B4-BE49-F238E27FC236}">
                      <a16:creationId xmlns:a16="http://schemas.microsoft.com/office/drawing/2014/main" id="{56E3AD48-CC0F-0042-42CF-C8C96EE3EE48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140" name="Freeform 63">
              <a:extLst>
                <a:ext uri="{FF2B5EF4-FFF2-40B4-BE49-F238E27FC236}">
                  <a16:creationId xmlns:a16="http://schemas.microsoft.com/office/drawing/2014/main" id="{3BF6A147-4643-6988-2304-5D6DA267D30B}"/>
                </a:ext>
              </a:extLst>
            </p:cNvPr>
            <p:cNvSpPr/>
            <p:nvPr/>
          </p:nvSpPr>
          <p:spPr>
            <a:xfrm>
              <a:off x="12515844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8" y="0"/>
                  </a:lnTo>
                  <a:lnTo>
                    <a:pt x="1716818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6">
                <a:extLst>
                  <a:ext uri="{96DAC541-7B7A-43D3-8B79-37D633B846F1}">
                    <asvg:svgBlip xmlns:asvg="http://schemas.microsoft.com/office/drawing/2016/SVG/main" r:embed="rId27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41" name="Group 64">
              <a:extLst>
                <a:ext uri="{FF2B5EF4-FFF2-40B4-BE49-F238E27FC236}">
                  <a16:creationId xmlns:a16="http://schemas.microsoft.com/office/drawing/2014/main" id="{E155B86A-9082-71DA-D700-56BA3E6E99B3}"/>
                </a:ext>
              </a:extLst>
            </p:cNvPr>
            <p:cNvGrpSpPr/>
            <p:nvPr/>
          </p:nvGrpSpPr>
          <p:grpSpPr>
            <a:xfrm>
              <a:off x="12720897" y="3822194"/>
              <a:ext cx="1306712" cy="1306712"/>
              <a:chOff x="0" y="0"/>
              <a:chExt cx="812800" cy="812800"/>
            </a:xfrm>
          </p:grpSpPr>
          <p:sp>
            <p:nvSpPr>
              <p:cNvPr id="175" name="Freeform 65">
                <a:extLst>
                  <a:ext uri="{FF2B5EF4-FFF2-40B4-BE49-F238E27FC236}">
                    <a16:creationId xmlns:a16="http://schemas.microsoft.com/office/drawing/2014/main" id="{7E6A8106-D14D-3C0C-D434-17FC938F6756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DD8033"/>
              </a:solidFill>
            </p:spPr>
          </p:sp>
          <p:sp>
            <p:nvSpPr>
              <p:cNvPr id="176" name="TextBox 66">
                <a:extLst>
                  <a:ext uri="{FF2B5EF4-FFF2-40B4-BE49-F238E27FC236}">
                    <a16:creationId xmlns:a16="http://schemas.microsoft.com/office/drawing/2014/main" id="{4D8E4229-358F-95C2-BB9C-E12AB25C2990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3" name="Group 68">
              <a:extLst>
                <a:ext uri="{FF2B5EF4-FFF2-40B4-BE49-F238E27FC236}">
                  <a16:creationId xmlns:a16="http://schemas.microsoft.com/office/drawing/2014/main" id="{B3649639-2BE6-2941-E755-312FEA92EF39}"/>
                </a:ext>
              </a:extLst>
            </p:cNvPr>
            <p:cNvGrpSpPr/>
            <p:nvPr/>
          </p:nvGrpSpPr>
          <p:grpSpPr>
            <a:xfrm>
              <a:off x="12094031" y="5772573"/>
              <a:ext cx="2560444" cy="3101168"/>
              <a:chOff x="0" y="0"/>
              <a:chExt cx="623951" cy="755719"/>
            </a:xfrm>
          </p:grpSpPr>
          <p:sp>
            <p:nvSpPr>
              <p:cNvPr id="173" name="Freeform 69">
                <a:extLst>
                  <a:ext uri="{FF2B5EF4-FFF2-40B4-BE49-F238E27FC236}">
                    <a16:creationId xmlns:a16="http://schemas.microsoft.com/office/drawing/2014/main" id="{9A61ECEF-5B06-8966-F803-0036FB82D8B8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DD8033"/>
                </a:solidFill>
                <a:prstDash val="solid"/>
                <a:miter/>
              </a:ln>
            </p:spPr>
          </p:sp>
          <p:sp>
            <p:nvSpPr>
              <p:cNvPr id="174" name="TextBox 70">
                <a:extLst>
                  <a:ext uri="{FF2B5EF4-FFF2-40B4-BE49-F238E27FC236}">
                    <a16:creationId xmlns:a16="http://schemas.microsoft.com/office/drawing/2014/main" id="{7F4292DC-0266-4D84-AEBF-364A20A0D4B4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4" name="Group 71">
              <a:extLst>
                <a:ext uri="{FF2B5EF4-FFF2-40B4-BE49-F238E27FC236}">
                  <a16:creationId xmlns:a16="http://schemas.microsoft.com/office/drawing/2014/main" id="{9C6D7E70-FE95-06A4-8509-60121143740D}"/>
                </a:ext>
              </a:extLst>
            </p:cNvPr>
            <p:cNvGrpSpPr/>
            <p:nvPr/>
          </p:nvGrpSpPr>
          <p:grpSpPr>
            <a:xfrm>
              <a:off x="13291315" y="5253050"/>
              <a:ext cx="165876" cy="519523"/>
              <a:chOff x="0" y="0"/>
              <a:chExt cx="221168" cy="692698"/>
            </a:xfrm>
          </p:grpSpPr>
          <p:sp>
            <p:nvSpPr>
              <p:cNvPr id="169" name="AutoShape 72">
                <a:extLst>
                  <a:ext uri="{FF2B5EF4-FFF2-40B4-BE49-F238E27FC236}">
                    <a16:creationId xmlns:a16="http://schemas.microsoft.com/office/drawing/2014/main" id="{47ECE646-3473-B545-DE45-D5A4ED8C25D4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DD8033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70" name="Group 73">
                <a:extLst>
                  <a:ext uri="{FF2B5EF4-FFF2-40B4-BE49-F238E27FC236}">
                    <a16:creationId xmlns:a16="http://schemas.microsoft.com/office/drawing/2014/main" id="{0B9C856C-5463-71DD-5982-72957C4B5012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71" name="Freeform 74">
                  <a:extLst>
                    <a:ext uri="{FF2B5EF4-FFF2-40B4-BE49-F238E27FC236}">
                      <a16:creationId xmlns:a16="http://schemas.microsoft.com/office/drawing/2014/main" id="{D6D92649-64EE-4ADF-BCDD-ADCFF3B779DA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DD8033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72" name="TextBox 75">
                  <a:extLst>
                    <a:ext uri="{FF2B5EF4-FFF2-40B4-BE49-F238E27FC236}">
                      <a16:creationId xmlns:a16="http://schemas.microsoft.com/office/drawing/2014/main" id="{EA762AB5-35F1-23C2-5133-FFF760FF3210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151" name="Group 97">
              <a:extLst>
                <a:ext uri="{FF2B5EF4-FFF2-40B4-BE49-F238E27FC236}">
                  <a16:creationId xmlns:a16="http://schemas.microsoft.com/office/drawing/2014/main" id="{4D4802ED-7DC7-552E-E4D3-8CD39DB4D3C8}"/>
                </a:ext>
              </a:extLst>
            </p:cNvPr>
            <p:cNvGrpSpPr/>
            <p:nvPr/>
          </p:nvGrpSpPr>
          <p:grpSpPr>
            <a:xfrm>
              <a:off x="1122019" y="6520200"/>
              <a:ext cx="2371434" cy="1636686"/>
              <a:chOff x="-3161" y="0"/>
              <a:chExt cx="3161914" cy="2182248"/>
            </a:xfrm>
          </p:grpSpPr>
          <p:sp>
            <p:nvSpPr>
              <p:cNvPr id="167" name="TextBox 98">
                <a:extLst>
                  <a:ext uri="{FF2B5EF4-FFF2-40B4-BE49-F238E27FC236}">
                    <a16:creationId xmlns:a16="http://schemas.microsoft.com/office/drawing/2014/main" id="{5EDE496B-0DC1-C4D6-2D31-D825AE3F20F4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Validated tools provide reliable measurement of sleep quality.</a:t>
                </a:r>
              </a:p>
            </p:txBody>
          </p:sp>
          <p:sp>
            <p:nvSpPr>
              <p:cNvPr id="168" name="TextBox 99">
                <a:extLst>
                  <a:ext uri="{FF2B5EF4-FFF2-40B4-BE49-F238E27FC236}">
                    <a16:creationId xmlns:a16="http://schemas.microsoft.com/office/drawing/2014/main" id="{6AAFCF0E-0AF6-C680-E4AD-7C4EF72277CA}"/>
                  </a:ext>
                </a:extLst>
              </p:cNvPr>
              <p:cNvSpPr txBox="1"/>
              <p:nvPr/>
            </p:nvSpPr>
            <p:spPr>
              <a:xfrm>
                <a:off x="-3161" y="0"/>
                <a:ext cx="3158753" cy="715688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/>
                <a:r>
                  <a:rPr lang="en-US" sz="1200" b="1" dirty="0">
                    <a:solidFill>
                      <a:srgbClr val="18738C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Sleep questionnaires (PSQI, ESS)</a:t>
                </a:r>
              </a:p>
            </p:txBody>
          </p:sp>
        </p:grpSp>
        <p:grpSp>
          <p:nvGrpSpPr>
            <p:cNvPr id="153" name="Group 100">
              <a:extLst>
                <a:ext uri="{FF2B5EF4-FFF2-40B4-BE49-F238E27FC236}">
                  <a16:creationId xmlns:a16="http://schemas.microsoft.com/office/drawing/2014/main" id="{4420CC71-C599-BB5E-F443-4436EC7F10ED}"/>
                </a:ext>
              </a:extLst>
            </p:cNvPr>
            <p:cNvGrpSpPr/>
            <p:nvPr/>
          </p:nvGrpSpPr>
          <p:grpSpPr>
            <a:xfrm>
              <a:off x="3877708" y="6520200"/>
              <a:ext cx="2369064" cy="1636686"/>
              <a:chOff x="0" y="0"/>
              <a:chExt cx="3158753" cy="2182248"/>
            </a:xfrm>
          </p:grpSpPr>
          <p:sp>
            <p:nvSpPr>
              <p:cNvPr id="165" name="TextBox 101">
                <a:extLst>
                  <a:ext uri="{FF2B5EF4-FFF2-40B4-BE49-F238E27FC236}">
                    <a16:creationId xmlns:a16="http://schemas.microsoft.com/office/drawing/2014/main" id="{8EE3C5A2-5DFB-00FB-5DDC-264695515E1C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Daily tracking allows both self-reflection and researcher monitoring.</a:t>
                </a:r>
              </a:p>
            </p:txBody>
          </p:sp>
          <p:sp>
            <p:nvSpPr>
              <p:cNvPr id="166" name="TextBox 102">
                <a:extLst>
                  <a:ext uri="{FF2B5EF4-FFF2-40B4-BE49-F238E27FC236}">
                    <a16:creationId xmlns:a16="http://schemas.microsoft.com/office/drawing/2014/main" id="{9045A248-19E4-F297-3FAE-CAC3BE5D1E73}"/>
                  </a:ext>
                </a:extLst>
              </p:cNvPr>
              <p:cNvSpPr txBox="1"/>
              <p:nvPr/>
            </p:nvSpPr>
            <p:spPr>
              <a:xfrm>
                <a:off x="208266" y="0"/>
                <a:ext cx="2742219" cy="47712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rgbClr val="44A796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Sleep diaries</a:t>
                </a:r>
              </a:p>
            </p:txBody>
          </p:sp>
        </p:grpSp>
        <p:grpSp>
          <p:nvGrpSpPr>
            <p:cNvPr id="155" name="Group 103">
              <a:extLst>
                <a:ext uri="{FF2B5EF4-FFF2-40B4-BE49-F238E27FC236}">
                  <a16:creationId xmlns:a16="http://schemas.microsoft.com/office/drawing/2014/main" id="{0D829457-AFE2-45EB-ACD0-3325C2F4F45F}"/>
                </a:ext>
              </a:extLst>
            </p:cNvPr>
            <p:cNvGrpSpPr/>
            <p:nvPr/>
          </p:nvGrpSpPr>
          <p:grpSpPr>
            <a:xfrm>
              <a:off x="6631026" y="6520200"/>
              <a:ext cx="2380101" cy="1636685"/>
              <a:chOff x="0" y="0"/>
              <a:chExt cx="3173469" cy="2182249"/>
            </a:xfrm>
          </p:grpSpPr>
          <p:sp>
            <p:nvSpPr>
              <p:cNvPr id="163" name="TextBox 104">
                <a:extLst>
                  <a:ext uri="{FF2B5EF4-FFF2-40B4-BE49-F238E27FC236}">
                    <a16:creationId xmlns:a16="http://schemas.microsoft.com/office/drawing/2014/main" id="{F5E533AE-EB14-D7BA-70F2-619E27160883}"/>
                  </a:ext>
                </a:extLst>
              </p:cNvPr>
              <p:cNvSpPr txBox="1"/>
              <p:nvPr/>
            </p:nvSpPr>
            <p:spPr>
              <a:xfrm>
                <a:off x="0" y="1108716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Participation rates show how widely the campaign is accepted.</a:t>
                </a:r>
              </a:p>
            </p:txBody>
          </p:sp>
          <p:sp>
            <p:nvSpPr>
              <p:cNvPr id="164" name="TextBox 105">
                <a:extLst>
                  <a:ext uri="{FF2B5EF4-FFF2-40B4-BE49-F238E27FC236}">
                    <a16:creationId xmlns:a16="http://schemas.microsoft.com/office/drawing/2014/main" id="{F4833CB4-B079-B25B-08E4-C0FC6F9064A0}"/>
                  </a:ext>
                </a:extLst>
              </p:cNvPr>
              <p:cNvSpPr txBox="1"/>
              <p:nvPr/>
            </p:nvSpPr>
            <p:spPr>
              <a:xfrm>
                <a:off x="60688" y="0"/>
                <a:ext cx="3112781" cy="715689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/>
                <a:r>
                  <a:rPr lang="en-US" sz="1200" b="1" dirty="0">
                    <a:solidFill>
                      <a:srgbClr val="9CC147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Attendance &amp; engagement tracking</a:t>
                </a:r>
              </a:p>
            </p:txBody>
          </p:sp>
        </p:grpSp>
        <p:grpSp>
          <p:nvGrpSpPr>
            <p:cNvPr id="157" name="Group 106">
              <a:extLst>
                <a:ext uri="{FF2B5EF4-FFF2-40B4-BE49-F238E27FC236}">
                  <a16:creationId xmlns:a16="http://schemas.microsoft.com/office/drawing/2014/main" id="{C86AA2D5-B43E-BE5F-2A72-FEC83B3B6A44}"/>
                </a:ext>
              </a:extLst>
            </p:cNvPr>
            <p:cNvGrpSpPr/>
            <p:nvPr/>
          </p:nvGrpSpPr>
          <p:grpSpPr>
            <a:xfrm>
              <a:off x="9384344" y="6520200"/>
              <a:ext cx="2369064" cy="1636686"/>
              <a:chOff x="0" y="0"/>
              <a:chExt cx="3158753" cy="2182248"/>
            </a:xfrm>
          </p:grpSpPr>
          <p:sp>
            <p:nvSpPr>
              <p:cNvPr id="161" name="TextBox 107">
                <a:extLst>
                  <a:ext uri="{FF2B5EF4-FFF2-40B4-BE49-F238E27FC236}">
                    <a16:creationId xmlns:a16="http://schemas.microsoft.com/office/drawing/2014/main" id="{6ED323A1-F4AE-10A1-FBC2-5A0293A0A406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Collect qualitative feedback about student experiences.</a:t>
                </a:r>
              </a:p>
            </p:txBody>
          </p:sp>
          <p:sp>
            <p:nvSpPr>
              <p:cNvPr id="162" name="TextBox 108">
                <a:extLst>
                  <a:ext uri="{FF2B5EF4-FFF2-40B4-BE49-F238E27FC236}">
                    <a16:creationId xmlns:a16="http://schemas.microsoft.com/office/drawing/2014/main" id="{89553183-3859-3A85-474A-472ECCF1E87E}"/>
                  </a:ext>
                </a:extLst>
              </p:cNvPr>
              <p:cNvSpPr txBox="1"/>
              <p:nvPr/>
            </p:nvSpPr>
            <p:spPr>
              <a:xfrm>
                <a:off x="208266" y="0"/>
                <a:ext cx="2742219" cy="47712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rgbClr val="18738C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Focus groups</a:t>
                </a:r>
              </a:p>
            </p:txBody>
          </p:sp>
        </p:grpSp>
        <p:grpSp>
          <p:nvGrpSpPr>
            <p:cNvPr id="158" name="Group 109">
              <a:extLst>
                <a:ext uri="{FF2B5EF4-FFF2-40B4-BE49-F238E27FC236}">
                  <a16:creationId xmlns:a16="http://schemas.microsoft.com/office/drawing/2014/main" id="{CDB78207-7F8D-6F15-535B-09DD291C6504}"/>
                </a:ext>
              </a:extLst>
            </p:cNvPr>
            <p:cNvGrpSpPr/>
            <p:nvPr/>
          </p:nvGrpSpPr>
          <p:grpSpPr>
            <a:xfrm>
              <a:off x="12293862" y="6520200"/>
              <a:ext cx="2056664" cy="2173452"/>
              <a:chOff x="0" y="0"/>
              <a:chExt cx="2742218" cy="2897935"/>
            </a:xfrm>
          </p:grpSpPr>
          <p:sp>
            <p:nvSpPr>
              <p:cNvPr id="159" name="TextBox 110">
                <a:extLst>
                  <a:ext uri="{FF2B5EF4-FFF2-40B4-BE49-F238E27FC236}">
                    <a16:creationId xmlns:a16="http://schemas.microsoft.com/office/drawing/2014/main" id="{831F51F0-2C25-FDF3-966A-5471BC8E4F09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2742218" cy="1789220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Tests whether new habits are sustained long term (Frontiers in Public Health, 2023).</a:t>
                </a:r>
              </a:p>
            </p:txBody>
          </p:sp>
          <p:sp>
            <p:nvSpPr>
              <p:cNvPr id="160" name="TextBox 111">
                <a:extLst>
                  <a:ext uri="{FF2B5EF4-FFF2-40B4-BE49-F238E27FC236}">
                    <a16:creationId xmlns:a16="http://schemas.microsoft.com/office/drawing/2014/main" id="{C18BE836-8123-06B8-87BD-02FBD83D4A51}"/>
                  </a:ext>
                </a:extLst>
              </p:cNvPr>
              <p:cNvSpPr txBox="1"/>
              <p:nvPr/>
            </p:nvSpPr>
            <p:spPr>
              <a:xfrm>
                <a:off x="0" y="0"/>
                <a:ext cx="2742218" cy="95425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rgbClr val="DD8033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3-month follow-up</a:t>
                </a:r>
              </a:p>
            </p:txBody>
          </p:sp>
        </p:grpSp>
      </p:grpSp>
      <p:pic>
        <p:nvPicPr>
          <p:cNvPr id="211" name="Picture 210">
            <a:extLst>
              <a:ext uri="{FF2B5EF4-FFF2-40B4-BE49-F238E27FC236}">
                <a16:creationId xmlns:a16="http://schemas.microsoft.com/office/drawing/2014/main" id="{6416AA03-C512-0498-1D5B-E67CD0752BA4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5381" y="2012033"/>
            <a:ext cx="626457" cy="626457"/>
          </a:xfrm>
          <a:prstGeom prst="rect">
            <a:avLst/>
          </a:prstGeom>
        </p:spPr>
      </p:pic>
      <p:pic>
        <p:nvPicPr>
          <p:cNvPr id="213" name="Picture 212">
            <a:extLst>
              <a:ext uri="{FF2B5EF4-FFF2-40B4-BE49-F238E27FC236}">
                <a16:creationId xmlns:a16="http://schemas.microsoft.com/office/drawing/2014/main" id="{0C5883F0-93A4-B136-C927-8F3B0979AA26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8210" y="2030079"/>
            <a:ext cx="625434" cy="625434"/>
          </a:xfrm>
          <a:prstGeom prst="rect">
            <a:avLst/>
          </a:prstGeom>
        </p:spPr>
      </p:pic>
      <p:pic>
        <p:nvPicPr>
          <p:cNvPr id="215" name="Picture 214">
            <a:extLst>
              <a:ext uri="{FF2B5EF4-FFF2-40B4-BE49-F238E27FC236}">
                <a16:creationId xmlns:a16="http://schemas.microsoft.com/office/drawing/2014/main" id="{D27332FD-33B7-D4D3-4785-EA65AF6A0E1A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3890" y="2066655"/>
            <a:ext cx="556216" cy="556216"/>
          </a:xfrm>
          <a:prstGeom prst="rect">
            <a:avLst/>
          </a:prstGeom>
        </p:spPr>
      </p:pic>
      <p:pic>
        <p:nvPicPr>
          <p:cNvPr id="217" name="Picture 216">
            <a:extLst>
              <a:ext uri="{FF2B5EF4-FFF2-40B4-BE49-F238E27FC236}">
                <a16:creationId xmlns:a16="http://schemas.microsoft.com/office/drawing/2014/main" id="{B268C0C2-D08F-FE5D-B830-845E1AD82DB4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170" y="1980315"/>
            <a:ext cx="668800" cy="668800"/>
          </a:xfrm>
          <a:prstGeom prst="rect">
            <a:avLst/>
          </a:prstGeom>
        </p:spPr>
      </p:pic>
      <p:pic>
        <p:nvPicPr>
          <p:cNvPr id="219" name="Picture 218">
            <a:extLst>
              <a:ext uri="{FF2B5EF4-FFF2-40B4-BE49-F238E27FC236}">
                <a16:creationId xmlns:a16="http://schemas.microsoft.com/office/drawing/2014/main" id="{7D569EDD-D88A-FE27-6600-417DA660E1DE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flipH="1" flipV="1">
            <a:off x="9582071" y="2030079"/>
            <a:ext cx="641561" cy="64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103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5B81B-C280-10D8-87B5-77B589FE6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C67AFD-30E1-4C24-7B38-D10074F71036}"/>
              </a:ext>
            </a:extLst>
          </p:cNvPr>
          <p:cNvSpPr txBox="1"/>
          <p:nvPr/>
        </p:nvSpPr>
        <p:spPr>
          <a:xfrm>
            <a:off x="4501845" y="429753"/>
            <a:ext cx="318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POSTER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FD3518-8B15-0032-374E-5880E8BF6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798" y="1132273"/>
            <a:ext cx="5391151" cy="529597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4341AE0-419E-27D1-B85B-6C69654FE75C}"/>
              </a:ext>
            </a:extLst>
          </p:cNvPr>
          <p:cNvGrpSpPr/>
          <p:nvPr/>
        </p:nvGrpSpPr>
        <p:grpSpPr>
          <a:xfrm>
            <a:off x="6598949" y="1865203"/>
            <a:ext cx="4015278" cy="3352123"/>
            <a:chOff x="9797748" y="2910981"/>
            <a:chExt cx="5604397" cy="4678786"/>
          </a:xfrm>
        </p:grpSpPr>
        <p:sp>
          <p:nvSpPr>
            <p:cNvPr id="7" name="AutoShape 31">
              <a:extLst>
                <a:ext uri="{FF2B5EF4-FFF2-40B4-BE49-F238E27FC236}">
                  <a16:creationId xmlns:a16="http://schemas.microsoft.com/office/drawing/2014/main" id="{FA3CB39B-BEF9-2E3A-F970-30A06FFE25F3}"/>
                </a:ext>
              </a:extLst>
            </p:cNvPr>
            <p:cNvSpPr/>
            <p:nvPr/>
          </p:nvSpPr>
          <p:spPr>
            <a:xfrm rot="16200000">
              <a:off x="9265864" y="3478643"/>
              <a:ext cx="1063767" cy="0"/>
            </a:xfrm>
            <a:prstGeom prst="line">
              <a:avLst/>
            </a:prstGeom>
            <a:ln w="133350" cap="flat">
              <a:solidFill>
                <a:srgbClr val="355764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8" name="AutoShape 32">
              <a:extLst>
                <a:ext uri="{FF2B5EF4-FFF2-40B4-BE49-F238E27FC236}">
                  <a16:creationId xmlns:a16="http://schemas.microsoft.com/office/drawing/2014/main" id="{8E0ADD5A-02DA-9B34-5E6B-970927642C53}"/>
                </a:ext>
              </a:extLst>
            </p:cNvPr>
            <p:cNvSpPr/>
            <p:nvPr/>
          </p:nvSpPr>
          <p:spPr>
            <a:xfrm rot="16200000">
              <a:off x="9265864" y="7057884"/>
              <a:ext cx="1063767" cy="0"/>
            </a:xfrm>
            <a:prstGeom prst="line">
              <a:avLst/>
            </a:prstGeom>
            <a:ln w="133350" cap="flat">
              <a:solidFill>
                <a:srgbClr val="81CAC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9" name="AutoShape 33">
              <a:extLst>
                <a:ext uri="{FF2B5EF4-FFF2-40B4-BE49-F238E27FC236}">
                  <a16:creationId xmlns:a16="http://schemas.microsoft.com/office/drawing/2014/main" id="{23214C4F-F0B7-2648-CB3B-B480A057D18B}"/>
                </a:ext>
              </a:extLst>
            </p:cNvPr>
            <p:cNvSpPr/>
            <p:nvPr/>
          </p:nvSpPr>
          <p:spPr>
            <a:xfrm rot="16200000">
              <a:off x="9265864" y="5268783"/>
              <a:ext cx="1063767" cy="0"/>
            </a:xfrm>
            <a:prstGeom prst="line">
              <a:avLst/>
            </a:prstGeom>
            <a:ln w="133350" cap="flat">
              <a:solidFill>
                <a:srgbClr val="5A8F7B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1" name="TextBox 45">
              <a:extLst>
                <a:ext uri="{FF2B5EF4-FFF2-40B4-BE49-F238E27FC236}">
                  <a16:creationId xmlns:a16="http://schemas.microsoft.com/office/drawing/2014/main" id="{85E40FF9-1331-52C6-699A-AA37723A500A}"/>
                </a:ext>
              </a:extLst>
            </p:cNvPr>
            <p:cNvSpPr txBox="1"/>
            <p:nvPr/>
          </p:nvSpPr>
          <p:spPr>
            <a:xfrm>
              <a:off x="10317774" y="2910981"/>
              <a:ext cx="5084371" cy="6873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Slogan: Recharge Your Brain – Sleep Smart</a:t>
              </a:r>
            </a:p>
          </p:txBody>
        </p:sp>
        <p:sp>
          <p:nvSpPr>
            <p:cNvPr id="12" name="TextBox 46">
              <a:extLst>
                <a:ext uri="{FF2B5EF4-FFF2-40B4-BE49-F238E27FC236}">
                  <a16:creationId xmlns:a16="http://schemas.microsoft.com/office/drawing/2014/main" id="{175E6573-FAA8-5FD9-2104-03C65EFEE581}"/>
                </a:ext>
              </a:extLst>
            </p:cNvPr>
            <p:cNvSpPr txBox="1"/>
            <p:nvPr/>
          </p:nvSpPr>
          <p:spPr>
            <a:xfrm>
              <a:off x="10317774" y="3565529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A motivational message linking sleep with improved brainpower.</a:t>
              </a:r>
            </a:p>
          </p:txBody>
        </p:sp>
        <p:sp>
          <p:nvSpPr>
            <p:cNvPr id="13" name="TextBox 47">
              <a:extLst>
                <a:ext uri="{FF2B5EF4-FFF2-40B4-BE49-F238E27FC236}">
                  <a16:creationId xmlns:a16="http://schemas.microsoft.com/office/drawing/2014/main" id="{EC494C14-845E-D074-B8F6-11C76947733B}"/>
                </a:ext>
              </a:extLst>
            </p:cNvPr>
            <p:cNvSpPr txBox="1"/>
            <p:nvPr/>
          </p:nvSpPr>
          <p:spPr>
            <a:xfrm>
              <a:off x="10317774" y="6543399"/>
              <a:ext cx="5084371" cy="4575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803"/>
                </a:lnSpc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Hashtag: #SleepBetterWeek</a:t>
              </a:r>
            </a:p>
          </p:txBody>
        </p:sp>
        <p:sp>
          <p:nvSpPr>
            <p:cNvPr id="14" name="TextBox 48">
              <a:extLst>
                <a:ext uri="{FF2B5EF4-FFF2-40B4-BE49-F238E27FC236}">
                  <a16:creationId xmlns:a16="http://schemas.microsoft.com/office/drawing/2014/main" id="{2DD07CF8-C916-CC49-CBF4-2350FFF81CAB}"/>
                </a:ext>
              </a:extLst>
            </p:cNvPr>
            <p:cNvSpPr txBox="1"/>
            <p:nvPr/>
          </p:nvSpPr>
          <p:spPr>
            <a:xfrm>
              <a:off x="10317774" y="7038749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Social media provides a sense of community and collective effort.</a:t>
              </a:r>
            </a:p>
          </p:txBody>
        </p:sp>
        <p:sp>
          <p:nvSpPr>
            <p:cNvPr id="15" name="TextBox 49">
              <a:extLst>
                <a:ext uri="{FF2B5EF4-FFF2-40B4-BE49-F238E27FC236}">
                  <a16:creationId xmlns:a16="http://schemas.microsoft.com/office/drawing/2014/main" id="{9C527729-F07C-222C-B147-4B89886AC2D3}"/>
                </a:ext>
              </a:extLst>
            </p:cNvPr>
            <p:cNvSpPr txBox="1"/>
            <p:nvPr/>
          </p:nvSpPr>
          <p:spPr>
            <a:xfrm>
              <a:off x="10317774" y="4754300"/>
              <a:ext cx="5084371" cy="6873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Bricolage Grotesque Bold"/>
                  <a:ea typeface="Bricolage Grotesque Bold"/>
                  <a:cs typeface="Bricolage Grotesque Bold"/>
                  <a:sym typeface="Bricolage Grotesque Bold"/>
                </a:rPr>
                <a:t>Tips: routine, no screens, less caffeine</a:t>
              </a:r>
            </a:p>
          </p:txBody>
        </p:sp>
        <p:sp>
          <p:nvSpPr>
            <p:cNvPr id="16" name="TextBox 50">
              <a:extLst>
                <a:ext uri="{FF2B5EF4-FFF2-40B4-BE49-F238E27FC236}">
                  <a16:creationId xmlns:a16="http://schemas.microsoft.com/office/drawing/2014/main" id="{393A9206-CEAB-ADB4-79F5-E469B93153EB}"/>
                </a:ext>
              </a:extLst>
            </p:cNvPr>
            <p:cNvSpPr txBox="1"/>
            <p:nvPr/>
          </p:nvSpPr>
          <p:spPr>
            <a:xfrm>
              <a:off x="10317774" y="5462364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Simple actions make the message actionable for students.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19991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89512-1448-B989-F550-30A57BC83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AB63E2-D838-3221-C323-2B38809B5D89}"/>
              </a:ext>
            </a:extLst>
          </p:cNvPr>
          <p:cNvSpPr txBox="1"/>
          <p:nvPr/>
        </p:nvSpPr>
        <p:spPr>
          <a:xfrm>
            <a:off x="4493028" y="429753"/>
            <a:ext cx="32059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PARTNERS (LOCAL)</a:t>
            </a: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211A135E-DC42-FE2E-C2CC-BC20854BD689}"/>
              </a:ext>
            </a:extLst>
          </p:cNvPr>
          <p:cNvGrpSpPr/>
          <p:nvPr/>
        </p:nvGrpSpPr>
        <p:grpSpPr>
          <a:xfrm>
            <a:off x="1617868" y="1407852"/>
            <a:ext cx="3618628" cy="2500042"/>
            <a:chOff x="0" y="-38100"/>
            <a:chExt cx="1359042" cy="938936"/>
          </a:xfrm>
        </p:grpSpPr>
        <p:sp>
          <p:nvSpPr>
            <p:cNvPr id="40" name="Freeform 4">
              <a:extLst>
                <a:ext uri="{FF2B5EF4-FFF2-40B4-BE49-F238E27FC236}">
                  <a16:creationId xmlns:a16="http://schemas.microsoft.com/office/drawing/2014/main" id="{76A32169-043F-1EDD-F62C-9C41E1AE453F}"/>
                </a:ext>
              </a:extLst>
            </p:cNvPr>
            <p:cNvSpPr/>
            <p:nvPr/>
          </p:nvSpPr>
          <p:spPr>
            <a:xfrm>
              <a:off x="0" y="0"/>
              <a:ext cx="1359042" cy="900836"/>
            </a:xfrm>
            <a:custGeom>
              <a:avLst/>
              <a:gdLst/>
              <a:ahLst/>
              <a:cxnLst/>
              <a:rect l="l" t="t" r="r" b="b"/>
              <a:pathLst>
                <a:path w="1359042" h="900836">
                  <a:moveTo>
                    <a:pt x="57013" y="0"/>
                  </a:moveTo>
                  <a:lnTo>
                    <a:pt x="1302029" y="0"/>
                  </a:lnTo>
                  <a:cubicBezTo>
                    <a:pt x="1333516" y="0"/>
                    <a:pt x="1359042" y="25526"/>
                    <a:pt x="1359042" y="57013"/>
                  </a:cubicBezTo>
                  <a:lnTo>
                    <a:pt x="1359042" y="843823"/>
                  </a:lnTo>
                  <a:cubicBezTo>
                    <a:pt x="1359042" y="858944"/>
                    <a:pt x="1353035" y="873445"/>
                    <a:pt x="1342343" y="884137"/>
                  </a:cubicBezTo>
                  <a:cubicBezTo>
                    <a:pt x="1331651" y="894829"/>
                    <a:pt x="1317150" y="900836"/>
                    <a:pt x="1302029" y="900836"/>
                  </a:cubicBezTo>
                  <a:lnTo>
                    <a:pt x="57013" y="900836"/>
                  </a:lnTo>
                  <a:cubicBezTo>
                    <a:pt x="41892" y="900836"/>
                    <a:pt x="27391" y="894829"/>
                    <a:pt x="16699" y="884137"/>
                  </a:cubicBezTo>
                  <a:cubicBezTo>
                    <a:pt x="6007" y="873445"/>
                    <a:pt x="0" y="858944"/>
                    <a:pt x="0" y="843823"/>
                  </a:cubicBezTo>
                  <a:lnTo>
                    <a:pt x="0" y="57013"/>
                  </a:lnTo>
                  <a:cubicBezTo>
                    <a:pt x="0" y="41892"/>
                    <a:pt x="6007" y="27391"/>
                    <a:pt x="16699" y="16699"/>
                  </a:cubicBezTo>
                  <a:cubicBezTo>
                    <a:pt x="27391" y="6007"/>
                    <a:pt x="41892" y="0"/>
                    <a:pt x="57013" y="0"/>
                  </a:cubicBezTo>
                  <a:close/>
                </a:path>
              </a:pathLst>
            </a:custGeom>
            <a:solidFill>
              <a:srgbClr val="F6BF46"/>
            </a:solidFill>
          </p:spPr>
        </p:sp>
        <p:sp>
          <p:nvSpPr>
            <p:cNvPr id="41" name="TextBox 5">
              <a:extLst>
                <a:ext uri="{FF2B5EF4-FFF2-40B4-BE49-F238E27FC236}">
                  <a16:creationId xmlns:a16="http://schemas.microsoft.com/office/drawing/2014/main" id="{47241908-F921-B6C0-CE1D-B9BDF3AD9535}"/>
                </a:ext>
              </a:extLst>
            </p:cNvPr>
            <p:cNvSpPr txBox="1"/>
            <p:nvPr/>
          </p:nvSpPr>
          <p:spPr>
            <a:xfrm>
              <a:off x="0" y="-38100"/>
              <a:ext cx="1359042" cy="9389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9">
            <a:extLst>
              <a:ext uri="{FF2B5EF4-FFF2-40B4-BE49-F238E27FC236}">
                <a16:creationId xmlns:a16="http://schemas.microsoft.com/office/drawing/2014/main" id="{A98FEB51-D8F0-7BBD-92E4-B57D558C878E}"/>
              </a:ext>
            </a:extLst>
          </p:cNvPr>
          <p:cNvGrpSpPr/>
          <p:nvPr/>
        </p:nvGrpSpPr>
        <p:grpSpPr>
          <a:xfrm>
            <a:off x="4123931" y="1239111"/>
            <a:ext cx="5519399" cy="5187494"/>
            <a:chOff x="0" y="-110441"/>
            <a:chExt cx="2072911" cy="1948258"/>
          </a:xfrm>
        </p:grpSpPr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98A47FB5-5D80-3164-A35A-2693B55E4FDB}"/>
                </a:ext>
              </a:extLst>
            </p:cNvPr>
            <p:cNvSpPr/>
            <p:nvPr/>
          </p:nvSpPr>
          <p:spPr>
            <a:xfrm>
              <a:off x="713869" y="-110441"/>
              <a:ext cx="1359042" cy="1837817"/>
            </a:xfrm>
            <a:custGeom>
              <a:avLst/>
              <a:gdLst/>
              <a:ahLst/>
              <a:cxnLst/>
              <a:rect l="l" t="t" r="r" b="b"/>
              <a:pathLst>
                <a:path w="1359042" h="1837817">
                  <a:moveTo>
                    <a:pt x="57013" y="0"/>
                  </a:moveTo>
                  <a:lnTo>
                    <a:pt x="1302029" y="0"/>
                  </a:lnTo>
                  <a:cubicBezTo>
                    <a:pt x="1333516" y="0"/>
                    <a:pt x="1359042" y="25526"/>
                    <a:pt x="1359042" y="57013"/>
                  </a:cubicBezTo>
                  <a:lnTo>
                    <a:pt x="1359042" y="1780804"/>
                  </a:lnTo>
                  <a:cubicBezTo>
                    <a:pt x="1359042" y="1795924"/>
                    <a:pt x="1353035" y="1810426"/>
                    <a:pt x="1342343" y="1821118"/>
                  </a:cubicBezTo>
                  <a:cubicBezTo>
                    <a:pt x="1331651" y="1831810"/>
                    <a:pt x="1317150" y="1837817"/>
                    <a:pt x="1302029" y="1837817"/>
                  </a:cubicBezTo>
                  <a:lnTo>
                    <a:pt x="57013" y="1837817"/>
                  </a:lnTo>
                  <a:cubicBezTo>
                    <a:pt x="41892" y="1837817"/>
                    <a:pt x="27391" y="1831810"/>
                    <a:pt x="16699" y="1821118"/>
                  </a:cubicBezTo>
                  <a:cubicBezTo>
                    <a:pt x="6007" y="1810426"/>
                    <a:pt x="0" y="1795924"/>
                    <a:pt x="0" y="1780804"/>
                  </a:cubicBezTo>
                  <a:lnTo>
                    <a:pt x="0" y="57013"/>
                  </a:lnTo>
                  <a:cubicBezTo>
                    <a:pt x="0" y="41892"/>
                    <a:pt x="6007" y="27391"/>
                    <a:pt x="16699" y="16699"/>
                  </a:cubicBezTo>
                  <a:cubicBezTo>
                    <a:pt x="27391" y="6007"/>
                    <a:pt x="41892" y="0"/>
                    <a:pt x="57013" y="0"/>
                  </a:cubicBezTo>
                  <a:close/>
                </a:path>
              </a:pathLst>
            </a:custGeom>
            <a:solidFill>
              <a:srgbClr val="379F60"/>
            </a:solidFill>
          </p:spPr>
        </p:sp>
        <p:sp>
          <p:nvSpPr>
            <p:cNvPr id="39" name="TextBox 11">
              <a:extLst>
                <a:ext uri="{FF2B5EF4-FFF2-40B4-BE49-F238E27FC236}">
                  <a16:creationId xmlns:a16="http://schemas.microsoft.com/office/drawing/2014/main" id="{711FF767-F276-FC87-6D2E-31E8494455D4}"/>
                </a:ext>
              </a:extLst>
            </p:cNvPr>
            <p:cNvSpPr txBox="1"/>
            <p:nvPr/>
          </p:nvSpPr>
          <p:spPr>
            <a:xfrm>
              <a:off x="0" y="-38100"/>
              <a:ext cx="1359042" cy="18759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2">
            <a:extLst>
              <a:ext uri="{FF2B5EF4-FFF2-40B4-BE49-F238E27FC236}">
                <a16:creationId xmlns:a16="http://schemas.microsoft.com/office/drawing/2014/main" id="{978BD542-2033-D34A-365C-77EF8058E0E6}"/>
              </a:ext>
            </a:extLst>
          </p:cNvPr>
          <p:cNvSpPr/>
          <p:nvPr/>
        </p:nvSpPr>
        <p:spPr>
          <a:xfrm>
            <a:off x="3624004" y="4995513"/>
            <a:ext cx="2549829" cy="1431092"/>
          </a:xfrm>
          <a:custGeom>
            <a:avLst/>
            <a:gdLst/>
            <a:ahLst/>
            <a:cxnLst/>
            <a:rect l="l" t="t" r="r" b="b"/>
            <a:pathLst>
              <a:path w="3636019" h="2040716">
                <a:moveTo>
                  <a:pt x="0" y="0"/>
                </a:moveTo>
                <a:lnTo>
                  <a:pt x="3636019" y="0"/>
                </a:lnTo>
                <a:lnTo>
                  <a:pt x="3636019" y="2040715"/>
                </a:lnTo>
                <a:lnTo>
                  <a:pt x="0" y="20407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17" name="Group 14">
            <a:extLst>
              <a:ext uri="{FF2B5EF4-FFF2-40B4-BE49-F238E27FC236}">
                <a16:creationId xmlns:a16="http://schemas.microsoft.com/office/drawing/2014/main" id="{77FD0FDF-BEE9-D06D-4EE7-01C63B9425A2}"/>
              </a:ext>
            </a:extLst>
          </p:cNvPr>
          <p:cNvGrpSpPr/>
          <p:nvPr/>
        </p:nvGrpSpPr>
        <p:grpSpPr>
          <a:xfrm>
            <a:off x="3154906" y="3536541"/>
            <a:ext cx="3618628" cy="2398595"/>
            <a:chOff x="0" y="0"/>
            <a:chExt cx="1359042" cy="900836"/>
          </a:xfrm>
        </p:grpSpPr>
        <p:sp>
          <p:nvSpPr>
            <p:cNvPr id="36" name="Freeform 15">
              <a:extLst>
                <a:ext uri="{FF2B5EF4-FFF2-40B4-BE49-F238E27FC236}">
                  <a16:creationId xmlns:a16="http://schemas.microsoft.com/office/drawing/2014/main" id="{F8A5928B-320B-0076-A5FF-84DD9B89EAE6}"/>
                </a:ext>
              </a:extLst>
            </p:cNvPr>
            <p:cNvSpPr/>
            <p:nvPr/>
          </p:nvSpPr>
          <p:spPr>
            <a:xfrm>
              <a:off x="0" y="0"/>
              <a:ext cx="1359042" cy="900836"/>
            </a:xfrm>
            <a:custGeom>
              <a:avLst/>
              <a:gdLst/>
              <a:ahLst/>
              <a:cxnLst/>
              <a:rect l="l" t="t" r="r" b="b"/>
              <a:pathLst>
                <a:path w="1359042" h="900836">
                  <a:moveTo>
                    <a:pt x="57013" y="0"/>
                  </a:moveTo>
                  <a:lnTo>
                    <a:pt x="1302029" y="0"/>
                  </a:lnTo>
                  <a:cubicBezTo>
                    <a:pt x="1333516" y="0"/>
                    <a:pt x="1359042" y="25526"/>
                    <a:pt x="1359042" y="57013"/>
                  </a:cubicBezTo>
                  <a:lnTo>
                    <a:pt x="1359042" y="843823"/>
                  </a:lnTo>
                  <a:cubicBezTo>
                    <a:pt x="1359042" y="858944"/>
                    <a:pt x="1353035" y="873445"/>
                    <a:pt x="1342343" y="884137"/>
                  </a:cubicBezTo>
                  <a:cubicBezTo>
                    <a:pt x="1331651" y="894829"/>
                    <a:pt x="1317150" y="900836"/>
                    <a:pt x="1302029" y="900836"/>
                  </a:cubicBezTo>
                  <a:lnTo>
                    <a:pt x="57013" y="900836"/>
                  </a:lnTo>
                  <a:cubicBezTo>
                    <a:pt x="41892" y="900836"/>
                    <a:pt x="27391" y="894829"/>
                    <a:pt x="16699" y="884137"/>
                  </a:cubicBezTo>
                  <a:cubicBezTo>
                    <a:pt x="6007" y="873445"/>
                    <a:pt x="0" y="858944"/>
                    <a:pt x="0" y="843823"/>
                  </a:cubicBezTo>
                  <a:lnTo>
                    <a:pt x="0" y="57013"/>
                  </a:lnTo>
                  <a:cubicBezTo>
                    <a:pt x="0" y="41892"/>
                    <a:pt x="6007" y="27391"/>
                    <a:pt x="16699" y="16699"/>
                  </a:cubicBezTo>
                  <a:cubicBezTo>
                    <a:pt x="27391" y="6007"/>
                    <a:pt x="41892" y="0"/>
                    <a:pt x="57013" y="0"/>
                  </a:cubicBezTo>
                  <a:close/>
                </a:path>
              </a:pathLst>
            </a:custGeom>
            <a:solidFill>
              <a:srgbClr val="EA8263"/>
            </a:solidFill>
          </p:spPr>
        </p:sp>
        <p:sp>
          <p:nvSpPr>
            <p:cNvPr id="37" name="TextBox 16">
              <a:extLst>
                <a:ext uri="{FF2B5EF4-FFF2-40B4-BE49-F238E27FC236}">
                  <a16:creationId xmlns:a16="http://schemas.microsoft.com/office/drawing/2014/main" id="{6BBB840A-BF15-E4A3-4CC7-8E4B4C1E15CF}"/>
                </a:ext>
              </a:extLst>
            </p:cNvPr>
            <p:cNvSpPr txBox="1"/>
            <p:nvPr/>
          </p:nvSpPr>
          <p:spPr>
            <a:xfrm>
              <a:off x="0" y="-38100"/>
              <a:ext cx="1359042" cy="9389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20">
            <a:extLst>
              <a:ext uri="{FF2B5EF4-FFF2-40B4-BE49-F238E27FC236}">
                <a16:creationId xmlns:a16="http://schemas.microsoft.com/office/drawing/2014/main" id="{60197C78-7462-AC3E-9C78-4BBEBC6BAB90}"/>
              </a:ext>
            </a:extLst>
          </p:cNvPr>
          <p:cNvSpPr/>
          <p:nvPr/>
        </p:nvSpPr>
        <p:spPr>
          <a:xfrm>
            <a:off x="1893634" y="1736758"/>
            <a:ext cx="834949" cy="834949"/>
          </a:xfrm>
          <a:custGeom>
            <a:avLst/>
            <a:gdLst/>
            <a:ahLst/>
            <a:cxnLst/>
            <a:rect l="l" t="t" r="r" b="b"/>
            <a:pathLst>
              <a:path w="1190625" h="1190625">
                <a:moveTo>
                  <a:pt x="0" y="0"/>
                </a:moveTo>
                <a:lnTo>
                  <a:pt x="1190625" y="0"/>
                </a:lnTo>
                <a:lnTo>
                  <a:pt x="1190625" y="1190625"/>
                </a:lnTo>
                <a:lnTo>
                  <a:pt x="0" y="11906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5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20" name="Group 21">
            <a:extLst>
              <a:ext uri="{FF2B5EF4-FFF2-40B4-BE49-F238E27FC236}">
                <a16:creationId xmlns:a16="http://schemas.microsoft.com/office/drawing/2014/main" id="{D2DD8816-24E4-2CAE-FCBE-072A3AD71DF1}"/>
              </a:ext>
            </a:extLst>
          </p:cNvPr>
          <p:cNvGrpSpPr/>
          <p:nvPr/>
        </p:nvGrpSpPr>
        <p:grpSpPr>
          <a:xfrm>
            <a:off x="1893634" y="1736758"/>
            <a:ext cx="720282" cy="720282"/>
            <a:chOff x="0" y="0"/>
            <a:chExt cx="812800" cy="812800"/>
          </a:xfrm>
        </p:grpSpPr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99E68DA7-6044-5ADD-7BED-92E4B529E91E}"/>
                </a:ext>
              </a:extLst>
            </p:cNvPr>
            <p:cNvSpPr/>
            <p:nvPr/>
          </p:nvSpPr>
          <p:spPr>
            <a:xfrm>
              <a:off x="26554" y="27971"/>
              <a:ext cx="759691" cy="759559"/>
            </a:xfrm>
            <a:custGeom>
              <a:avLst/>
              <a:gdLst/>
              <a:ahLst/>
              <a:cxnLst/>
              <a:rect l="l" t="t" r="r" b="b"/>
              <a:pathLst>
                <a:path w="759691" h="759559">
                  <a:moveTo>
                    <a:pt x="409844" y="15810"/>
                  </a:moveTo>
                  <a:lnTo>
                    <a:pt x="409890" y="15877"/>
                  </a:lnTo>
                  <a:cubicBezTo>
                    <a:pt x="426433" y="40021"/>
                    <a:pt x="459415" y="46186"/>
                    <a:pt x="483563" y="29649"/>
                  </a:cubicBezTo>
                  <a:lnTo>
                    <a:pt x="483563" y="29649"/>
                  </a:lnTo>
                  <a:cubicBezTo>
                    <a:pt x="493450" y="22878"/>
                    <a:pt x="506039" y="21415"/>
                    <a:pt x="517215" y="25738"/>
                  </a:cubicBezTo>
                  <a:cubicBezTo>
                    <a:pt x="528391" y="30061"/>
                    <a:pt x="536719" y="39615"/>
                    <a:pt x="539476" y="51277"/>
                  </a:cubicBezTo>
                  <a:lnTo>
                    <a:pt x="539555" y="51613"/>
                  </a:lnTo>
                  <a:cubicBezTo>
                    <a:pt x="546285" y="80080"/>
                    <a:pt x="574788" y="97728"/>
                    <a:pt x="603271" y="91064"/>
                  </a:cubicBezTo>
                  <a:lnTo>
                    <a:pt x="603271" y="91064"/>
                  </a:lnTo>
                  <a:cubicBezTo>
                    <a:pt x="614942" y="88334"/>
                    <a:pt x="627209" y="91522"/>
                    <a:pt x="636073" y="99591"/>
                  </a:cubicBezTo>
                  <a:cubicBezTo>
                    <a:pt x="644936" y="107659"/>
                    <a:pt x="649261" y="119573"/>
                    <a:pt x="647638" y="131448"/>
                  </a:cubicBezTo>
                  <a:lnTo>
                    <a:pt x="647579" y="131874"/>
                  </a:lnTo>
                  <a:cubicBezTo>
                    <a:pt x="643613" y="160878"/>
                    <a:pt x="663821" y="187639"/>
                    <a:pt x="692804" y="191762"/>
                  </a:cubicBezTo>
                  <a:lnTo>
                    <a:pt x="692804" y="191762"/>
                  </a:lnTo>
                  <a:cubicBezTo>
                    <a:pt x="704686" y="193452"/>
                    <a:pt x="714979" y="200874"/>
                    <a:pt x="720335" y="211615"/>
                  </a:cubicBezTo>
                  <a:cubicBezTo>
                    <a:pt x="725691" y="222355"/>
                    <a:pt x="725427" y="235042"/>
                    <a:pt x="719628" y="245550"/>
                  </a:cubicBezTo>
                  <a:lnTo>
                    <a:pt x="719489" y="245802"/>
                  </a:lnTo>
                  <a:cubicBezTo>
                    <a:pt x="705321" y="271475"/>
                    <a:pt x="714509" y="303770"/>
                    <a:pt x="740070" y="318140"/>
                  </a:cubicBezTo>
                  <a:lnTo>
                    <a:pt x="740070" y="318140"/>
                  </a:lnTo>
                  <a:cubicBezTo>
                    <a:pt x="750551" y="324031"/>
                    <a:pt x="757470" y="334694"/>
                    <a:pt x="758581" y="346666"/>
                  </a:cubicBezTo>
                  <a:cubicBezTo>
                    <a:pt x="759692" y="358637"/>
                    <a:pt x="754853" y="370391"/>
                    <a:pt x="745636" y="378111"/>
                  </a:cubicBezTo>
                  <a:lnTo>
                    <a:pt x="745606" y="378136"/>
                  </a:lnTo>
                  <a:cubicBezTo>
                    <a:pt x="723106" y="396981"/>
                    <a:pt x="720005" y="430442"/>
                    <a:pt x="738660" y="453100"/>
                  </a:cubicBezTo>
                  <a:lnTo>
                    <a:pt x="738757" y="453218"/>
                  </a:lnTo>
                  <a:cubicBezTo>
                    <a:pt x="746392" y="462492"/>
                    <a:pt x="748985" y="474925"/>
                    <a:pt x="745693" y="486478"/>
                  </a:cubicBezTo>
                  <a:cubicBezTo>
                    <a:pt x="742401" y="498031"/>
                    <a:pt x="733644" y="507230"/>
                    <a:pt x="722267" y="511086"/>
                  </a:cubicBezTo>
                  <a:lnTo>
                    <a:pt x="722267" y="511086"/>
                  </a:lnTo>
                  <a:cubicBezTo>
                    <a:pt x="694521" y="520491"/>
                    <a:pt x="679566" y="550526"/>
                    <a:pt x="688782" y="578336"/>
                  </a:cubicBezTo>
                  <a:lnTo>
                    <a:pt x="688903" y="578701"/>
                  </a:lnTo>
                  <a:cubicBezTo>
                    <a:pt x="692676" y="590084"/>
                    <a:pt x="690608" y="602596"/>
                    <a:pt x="683374" y="612161"/>
                  </a:cubicBezTo>
                  <a:cubicBezTo>
                    <a:pt x="676140" y="621726"/>
                    <a:pt x="664664" y="627121"/>
                    <a:pt x="652683" y="626590"/>
                  </a:cubicBezTo>
                  <a:lnTo>
                    <a:pt x="652683" y="626590"/>
                  </a:lnTo>
                  <a:cubicBezTo>
                    <a:pt x="623453" y="625295"/>
                    <a:pt x="598678" y="647880"/>
                    <a:pt x="597271" y="677105"/>
                  </a:cubicBezTo>
                  <a:lnTo>
                    <a:pt x="597251" y="677520"/>
                  </a:lnTo>
                  <a:cubicBezTo>
                    <a:pt x="596675" y="689489"/>
                    <a:pt x="590241" y="700405"/>
                    <a:pt x="580048" y="706706"/>
                  </a:cubicBezTo>
                  <a:cubicBezTo>
                    <a:pt x="569856" y="713008"/>
                    <a:pt x="557215" y="713884"/>
                    <a:pt x="546250" y="709050"/>
                  </a:cubicBezTo>
                  <a:lnTo>
                    <a:pt x="546250" y="709050"/>
                  </a:lnTo>
                  <a:cubicBezTo>
                    <a:pt x="519481" y="697248"/>
                    <a:pt x="488212" y="709362"/>
                    <a:pt x="476381" y="736118"/>
                  </a:cubicBezTo>
                  <a:lnTo>
                    <a:pt x="476288" y="736328"/>
                  </a:lnTo>
                  <a:cubicBezTo>
                    <a:pt x="471440" y="747291"/>
                    <a:pt x="461499" y="755159"/>
                    <a:pt x="449715" y="757359"/>
                  </a:cubicBezTo>
                  <a:cubicBezTo>
                    <a:pt x="437931" y="759558"/>
                    <a:pt x="425820" y="755806"/>
                    <a:pt x="417344" y="747330"/>
                  </a:cubicBezTo>
                  <a:lnTo>
                    <a:pt x="417344" y="747330"/>
                  </a:lnTo>
                  <a:cubicBezTo>
                    <a:pt x="407399" y="737384"/>
                    <a:pt x="393911" y="731797"/>
                    <a:pt x="379846" y="731797"/>
                  </a:cubicBezTo>
                  <a:cubicBezTo>
                    <a:pt x="365781" y="731797"/>
                    <a:pt x="352293" y="737384"/>
                    <a:pt x="342348" y="747330"/>
                  </a:cubicBezTo>
                  <a:lnTo>
                    <a:pt x="342348" y="747330"/>
                  </a:lnTo>
                  <a:cubicBezTo>
                    <a:pt x="333872" y="755806"/>
                    <a:pt x="321761" y="759558"/>
                    <a:pt x="309977" y="757359"/>
                  </a:cubicBezTo>
                  <a:cubicBezTo>
                    <a:pt x="298193" y="755159"/>
                    <a:pt x="288252" y="747291"/>
                    <a:pt x="283404" y="736328"/>
                  </a:cubicBezTo>
                  <a:lnTo>
                    <a:pt x="283311" y="736118"/>
                  </a:lnTo>
                  <a:cubicBezTo>
                    <a:pt x="271480" y="709362"/>
                    <a:pt x="240211" y="697248"/>
                    <a:pt x="213442" y="709050"/>
                  </a:cubicBezTo>
                  <a:lnTo>
                    <a:pt x="213442" y="709050"/>
                  </a:lnTo>
                  <a:cubicBezTo>
                    <a:pt x="202477" y="713884"/>
                    <a:pt x="189836" y="713008"/>
                    <a:pt x="179644" y="706706"/>
                  </a:cubicBezTo>
                  <a:cubicBezTo>
                    <a:pt x="169451" y="700405"/>
                    <a:pt x="163017" y="689489"/>
                    <a:pt x="162441" y="677520"/>
                  </a:cubicBezTo>
                  <a:lnTo>
                    <a:pt x="162421" y="677105"/>
                  </a:lnTo>
                  <a:cubicBezTo>
                    <a:pt x="161014" y="647880"/>
                    <a:pt x="136239" y="625295"/>
                    <a:pt x="107009" y="626590"/>
                  </a:cubicBezTo>
                  <a:lnTo>
                    <a:pt x="107009" y="626590"/>
                  </a:lnTo>
                  <a:cubicBezTo>
                    <a:pt x="95028" y="627121"/>
                    <a:pt x="83552" y="621726"/>
                    <a:pt x="76318" y="612161"/>
                  </a:cubicBezTo>
                  <a:cubicBezTo>
                    <a:pt x="69084" y="602596"/>
                    <a:pt x="67016" y="590085"/>
                    <a:pt x="70789" y="578701"/>
                  </a:cubicBezTo>
                  <a:lnTo>
                    <a:pt x="70910" y="578336"/>
                  </a:lnTo>
                  <a:cubicBezTo>
                    <a:pt x="80126" y="550526"/>
                    <a:pt x="65171" y="520491"/>
                    <a:pt x="37425" y="511086"/>
                  </a:cubicBezTo>
                  <a:lnTo>
                    <a:pt x="37425" y="511086"/>
                  </a:lnTo>
                  <a:cubicBezTo>
                    <a:pt x="26048" y="507230"/>
                    <a:pt x="17291" y="498031"/>
                    <a:pt x="13999" y="486478"/>
                  </a:cubicBezTo>
                  <a:cubicBezTo>
                    <a:pt x="10707" y="474925"/>
                    <a:pt x="13300" y="462493"/>
                    <a:pt x="20935" y="453219"/>
                  </a:cubicBezTo>
                  <a:lnTo>
                    <a:pt x="21032" y="453100"/>
                  </a:lnTo>
                  <a:cubicBezTo>
                    <a:pt x="39687" y="430442"/>
                    <a:pt x="36586" y="396981"/>
                    <a:pt x="14086" y="378136"/>
                  </a:cubicBezTo>
                  <a:lnTo>
                    <a:pt x="14056" y="378111"/>
                  </a:lnTo>
                  <a:cubicBezTo>
                    <a:pt x="4839" y="370391"/>
                    <a:pt x="0" y="358637"/>
                    <a:pt x="1111" y="346666"/>
                  </a:cubicBezTo>
                  <a:cubicBezTo>
                    <a:pt x="2222" y="334694"/>
                    <a:pt x="9141" y="324031"/>
                    <a:pt x="19622" y="318140"/>
                  </a:cubicBezTo>
                  <a:lnTo>
                    <a:pt x="19622" y="318140"/>
                  </a:lnTo>
                  <a:cubicBezTo>
                    <a:pt x="45183" y="303770"/>
                    <a:pt x="54371" y="271475"/>
                    <a:pt x="40203" y="245802"/>
                  </a:cubicBezTo>
                  <a:lnTo>
                    <a:pt x="40064" y="245550"/>
                  </a:lnTo>
                  <a:cubicBezTo>
                    <a:pt x="34265" y="235042"/>
                    <a:pt x="34000" y="222355"/>
                    <a:pt x="39357" y="211615"/>
                  </a:cubicBezTo>
                  <a:cubicBezTo>
                    <a:pt x="44713" y="200874"/>
                    <a:pt x="55005" y="193452"/>
                    <a:pt x="66888" y="191762"/>
                  </a:cubicBezTo>
                  <a:lnTo>
                    <a:pt x="66888" y="191762"/>
                  </a:lnTo>
                  <a:cubicBezTo>
                    <a:pt x="95870" y="187639"/>
                    <a:pt x="116079" y="160878"/>
                    <a:pt x="112113" y="131874"/>
                  </a:cubicBezTo>
                  <a:lnTo>
                    <a:pt x="112054" y="131448"/>
                  </a:lnTo>
                  <a:cubicBezTo>
                    <a:pt x="110431" y="119573"/>
                    <a:pt x="114756" y="107659"/>
                    <a:pt x="123619" y="99591"/>
                  </a:cubicBezTo>
                  <a:cubicBezTo>
                    <a:pt x="132483" y="91522"/>
                    <a:pt x="144750" y="88334"/>
                    <a:pt x="156421" y="91064"/>
                  </a:cubicBezTo>
                  <a:lnTo>
                    <a:pt x="156421" y="91064"/>
                  </a:lnTo>
                  <a:cubicBezTo>
                    <a:pt x="184904" y="97728"/>
                    <a:pt x="213407" y="80080"/>
                    <a:pt x="220137" y="51613"/>
                  </a:cubicBezTo>
                  <a:lnTo>
                    <a:pt x="220216" y="51277"/>
                  </a:lnTo>
                  <a:cubicBezTo>
                    <a:pt x="222973" y="39615"/>
                    <a:pt x="231301" y="30061"/>
                    <a:pt x="242477" y="25738"/>
                  </a:cubicBezTo>
                  <a:cubicBezTo>
                    <a:pt x="253653" y="21415"/>
                    <a:pt x="266242" y="22878"/>
                    <a:pt x="276129" y="29649"/>
                  </a:cubicBezTo>
                  <a:lnTo>
                    <a:pt x="276129" y="29649"/>
                  </a:lnTo>
                  <a:cubicBezTo>
                    <a:pt x="300277" y="46186"/>
                    <a:pt x="333259" y="40021"/>
                    <a:pt x="349802" y="15877"/>
                  </a:cubicBezTo>
                  <a:lnTo>
                    <a:pt x="349848" y="15810"/>
                  </a:lnTo>
                  <a:cubicBezTo>
                    <a:pt x="356628" y="5915"/>
                    <a:pt x="367851" y="0"/>
                    <a:pt x="379846" y="0"/>
                  </a:cubicBezTo>
                  <a:cubicBezTo>
                    <a:pt x="391841" y="0"/>
                    <a:pt x="403064" y="5915"/>
                    <a:pt x="409844" y="1581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5" name="TextBox 23">
              <a:extLst>
                <a:ext uri="{FF2B5EF4-FFF2-40B4-BE49-F238E27FC236}">
                  <a16:creationId xmlns:a16="http://schemas.microsoft.com/office/drawing/2014/main" id="{25075376-57DA-1733-D189-986EF782E82B}"/>
                </a:ext>
              </a:extLst>
            </p:cNvPr>
            <p:cNvSpPr txBox="1"/>
            <p:nvPr/>
          </p:nvSpPr>
          <p:spPr>
            <a:xfrm>
              <a:off x="127000" y="127000"/>
              <a:ext cx="558800" cy="558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21" name="Freeform 32">
            <a:extLst>
              <a:ext uri="{FF2B5EF4-FFF2-40B4-BE49-F238E27FC236}">
                <a16:creationId xmlns:a16="http://schemas.microsoft.com/office/drawing/2014/main" id="{ABDA9480-CFA2-C663-17BF-B5B7C5911EA2}"/>
              </a:ext>
            </a:extLst>
          </p:cNvPr>
          <p:cNvSpPr/>
          <p:nvPr/>
        </p:nvSpPr>
        <p:spPr>
          <a:xfrm>
            <a:off x="3427182" y="3654814"/>
            <a:ext cx="834949" cy="834949"/>
          </a:xfrm>
          <a:custGeom>
            <a:avLst/>
            <a:gdLst/>
            <a:ahLst/>
            <a:cxnLst/>
            <a:rect l="l" t="t" r="r" b="b"/>
            <a:pathLst>
              <a:path w="1190625" h="1190625">
                <a:moveTo>
                  <a:pt x="0" y="0"/>
                </a:moveTo>
                <a:lnTo>
                  <a:pt x="1190625" y="0"/>
                </a:lnTo>
                <a:lnTo>
                  <a:pt x="1190625" y="1190625"/>
                </a:lnTo>
                <a:lnTo>
                  <a:pt x="0" y="11906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22" name="Group 33">
            <a:extLst>
              <a:ext uri="{FF2B5EF4-FFF2-40B4-BE49-F238E27FC236}">
                <a16:creationId xmlns:a16="http://schemas.microsoft.com/office/drawing/2014/main" id="{D0FD20C8-763D-1091-3852-EF924618D845}"/>
              </a:ext>
            </a:extLst>
          </p:cNvPr>
          <p:cNvGrpSpPr/>
          <p:nvPr/>
        </p:nvGrpSpPr>
        <p:grpSpPr>
          <a:xfrm>
            <a:off x="3427182" y="3654814"/>
            <a:ext cx="720282" cy="720282"/>
            <a:chOff x="0" y="0"/>
            <a:chExt cx="812800" cy="812800"/>
          </a:xfrm>
        </p:grpSpPr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BD8023E6-E821-E1B9-0CF2-2B6B8D1EC2B2}"/>
                </a:ext>
              </a:extLst>
            </p:cNvPr>
            <p:cNvSpPr/>
            <p:nvPr/>
          </p:nvSpPr>
          <p:spPr>
            <a:xfrm>
              <a:off x="26554" y="27971"/>
              <a:ext cx="759691" cy="759559"/>
            </a:xfrm>
            <a:custGeom>
              <a:avLst/>
              <a:gdLst/>
              <a:ahLst/>
              <a:cxnLst/>
              <a:rect l="l" t="t" r="r" b="b"/>
              <a:pathLst>
                <a:path w="759691" h="759559">
                  <a:moveTo>
                    <a:pt x="409844" y="15810"/>
                  </a:moveTo>
                  <a:lnTo>
                    <a:pt x="409890" y="15877"/>
                  </a:lnTo>
                  <a:cubicBezTo>
                    <a:pt x="426433" y="40021"/>
                    <a:pt x="459415" y="46186"/>
                    <a:pt x="483563" y="29649"/>
                  </a:cubicBezTo>
                  <a:lnTo>
                    <a:pt x="483563" y="29649"/>
                  </a:lnTo>
                  <a:cubicBezTo>
                    <a:pt x="493450" y="22878"/>
                    <a:pt x="506039" y="21415"/>
                    <a:pt x="517215" y="25738"/>
                  </a:cubicBezTo>
                  <a:cubicBezTo>
                    <a:pt x="528391" y="30061"/>
                    <a:pt x="536719" y="39615"/>
                    <a:pt x="539476" y="51277"/>
                  </a:cubicBezTo>
                  <a:lnTo>
                    <a:pt x="539555" y="51613"/>
                  </a:lnTo>
                  <a:cubicBezTo>
                    <a:pt x="546285" y="80080"/>
                    <a:pt x="574788" y="97728"/>
                    <a:pt x="603271" y="91064"/>
                  </a:cubicBezTo>
                  <a:lnTo>
                    <a:pt x="603271" y="91064"/>
                  </a:lnTo>
                  <a:cubicBezTo>
                    <a:pt x="614942" y="88334"/>
                    <a:pt x="627209" y="91522"/>
                    <a:pt x="636073" y="99591"/>
                  </a:cubicBezTo>
                  <a:cubicBezTo>
                    <a:pt x="644936" y="107659"/>
                    <a:pt x="649261" y="119573"/>
                    <a:pt x="647638" y="131448"/>
                  </a:cubicBezTo>
                  <a:lnTo>
                    <a:pt x="647579" y="131874"/>
                  </a:lnTo>
                  <a:cubicBezTo>
                    <a:pt x="643613" y="160878"/>
                    <a:pt x="663821" y="187639"/>
                    <a:pt x="692804" y="191762"/>
                  </a:cubicBezTo>
                  <a:lnTo>
                    <a:pt x="692804" y="191762"/>
                  </a:lnTo>
                  <a:cubicBezTo>
                    <a:pt x="704686" y="193452"/>
                    <a:pt x="714979" y="200874"/>
                    <a:pt x="720335" y="211615"/>
                  </a:cubicBezTo>
                  <a:cubicBezTo>
                    <a:pt x="725691" y="222355"/>
                    <a:pt x="725427" y="235042"/>
                    <a:pt x="719628" y="245550"/>
                  </a:cubicBezTo>
                  <a:lnTo>
                    <a:pt x="719489" y="245802"/>
                  </a:lnTo>
                  <a:cubicBezTo>
                    <a:pt x="705321" y="271475"/>
                    <a:pt x="714509" y="303770"/>
                    <a:pt x="740070" y="318140"/>
                  </a:cubicBezTo>
                  <a:lnTo>
                    <a:pt x="740070" y="318140"/>
                  </a:lnTo>
                  <a:cubicBezTo>
                    <a:pt x="750551" y="324031"/>
                    <a:pt x="757470" y="334694"/>
                    <a:pt x="758581" y="346666"/>
                  </a:cubicBezTo>
                  <a:cubicBezTo>
                    <a:pt x="759692" y="358637"/>
                    <a:pt x="754853" y="370391"/>
                    <a:pt x="745636" y="378111"/>
                  </a:cubicBezTo>
                  <a:lnTo>
                    <a:pt x="745606" y="378136"/>
                  </a:lnTo>
                  <a:cubicBezTo>
                    <a:pt x="723106" y="396981"/>
                    <a:pt x="720005" y="430442"/>
                    <a:pt x="738660" y="453100"/>
                  </a:cubicBezTo>
                  <a:lnTo>
                    <a:pt x="738757" y="453218"/>
                  </a:lnTo>
                  <a:cubicBezTo>
                    <a:pt x="746392" y="462492"/>
                    <a:pt x="748985" y="474925"/>
                    <a:pt x="745693" y="486478"/>
                  </a:cubicBezTo>
                  <a:cubicBezTo>
                    <a:pt x="742401" y="498031"/>
                    <a:pt x="733644" y="507230"/>
                    <a:pt x="722267" y="511086"/>
                  </a:cubicBezTo>
                  <a:lnTo>
                    <a:pt x="722267" y="511086"/>
                  </a:lnTo>
                  <a:cubicBezTo>
                    <a:pt x="694521" y="520491"/>
                    <a:pt x="679566" y="550526"/>
                    <a:pt x="688782" y="578336"/>
                  </a:cubicBezTo>
                  <a:lnTo>
                    <a:pt x="688903" y="578701"/>
                  </a:lnTo>
                  <a:cubicBezTo>
                    <a:pt x="692676" y="590084"/>
                    <a:pt x="690608" y="602596"/>
                    <a:pt x="683374" y="612161"/>
                  </a:cubicBezTo>
                  <a:cubicBezTo>
                    <a:pt x="676140" y="621726"/>
                    <a:pt x="664664" y="627121"/>
                    <a:pt x="652683" y="626590"/>
                  </a:cubicBezTo>
                  <a:lnTo>
                    <a:pt x="652683" y="626590"/>
                  </a:lnTo>
                  <a:cubicBezTo>
                    <a:pt x="623453" y="625295"/>
                    <a:pt x="598678" y="647880"/>
                    <a:pt x="597271" y="677105"/>
                  </a:cubicBezTo>
                  <a:lnTo>
                    <a:pt x="597251" y="677520"/>
                  </a:lnTo>
                  <a:cubicBezTo>
                    <a:pt x="596675" y="689489"/>
                    <a:pt x="590241" y="700405"/>
                    <a:pt x="580048" y="706706"/>
                  </a:cubicBezTo>
                  <a:cubicBezTo>
                    <a:pt x="569856" y="713008"/>
                    <a:pt x="557215" y="713884"/>
                    <a:pt x="546250" y="709050"/>
                  </a:cubicBezTo>
                  <a:lnTo>
                    <a:pt x="546250" y="709050"/>
                  </a:lnTo>
                  <a:cubicBezTo>
                    <a:pt x="519481" y="697248"/>
                    <a:pt x="488212" y="709362"/>
                    <a:pt x="476381" y="736118"/>
                  </a:cubicBezTo>
                  <a:lnTo>
                    <a:pt x="476288" y="736328"/>
                  </a:lnTo>
                  <a:cubicBezTo>
                    <a:pt x="471440" y="747291"/>
                    <a:pt x="461499" y="755159"/>
                    <a:pt x="449715" y="757359"/>
                  </a:cubicBezTo>
                  <a:cubicBezTo>
                    <a:pt x="437931" y="759558"/>
                    <a:pt x="425820" y="755806"/>
                    <a:pt x="417344" y="747330"/>
                  </a:cubicBezTo>
                  <a:lnTo>
                    <a:pt x="417344" y="747330"/>
                  </a:lnTo>
                  <a:cubicBezTo>
                    <a:pt x="407399" y="737384"/>
                    <a:pt x="393911" y="731797"/>
                    <a:pt x="379846" y="731797"/>
                  </a:cubicBezTo>
                  <a:cubicBezTo>
                    <a:pt x="365781" y="731797"/>
                    <a:pt x="352293" y="737384"/>
                    <a:pt x="342348" y="747330"/>
                  </a:cubicBezTo>
                  <a:lnTo>
                    <a:pt x="342348" y="747330"/>
                  </a:lnTo>
                  <a:cubicBezTo>
                    <a:pt x="333872" y="755806"/>
                    <a:pt x="321761" y="759558"/>
                    <a:pt x="309977" y="757359"/>
                  </a:cubicBezTo>
                  <a:cubicBezTo>
                    <a:pt x="298193" y="755159"/>
                    <a:pt x="288252" y="747291"/>
                    <a:pt x="283404" y="736328"/>
                  </a:cubicBezTo>
                  <a:lnTo>
                    <a:pt x="283311" y="736118"/>
                  </a:lnTo>
                  <a:cubicBezTo>
                    <a:pt x="271480" y="709362"/>
                    <a:pt x="240211" y="697248"/>
                    <a:pt x="213442" y="709050"/>
                  </a:cubicBezTo>
                  <a:lnTo>
                    <a:pt x="213442" y="709050"/>
                  </a:lnTo>
                  <a:cubicBezTo>
                    <a:pt x="202477" y="713884"/>
                    <a:pt x="189836" y="713008"/>
                    <a:pt x="179644" y="706706"/>
                  </a:cubicBezTo>
                  <a:cubicBezTo>
                    <a:pt x="169451" y="700405"/>
                    <a:pt x="163017" y="689489"/>
                    <a:pt x="162441" y="677520"/>
                  </a:cubicBezTo>
                  <a:lnTo>
                    <a:pt x="162421" y="677105"/>
                  </a:lnTo>
                  <a:cubicBezTo>
                    <a:pt x="161014" y="647880"/>
                    <a:pt x="136239" y="625295"/>
                    <a:pt x="107009" y="626590"/>
                  </a:cubicBezTo>
                  <a:lnTo>
                    <a:pt x="107009" y="626590"/>
                  </a:lnTo>
                  <a:cubicBezTo>
                    <a:pt x="95028" y="627121"/>
                    <a:pt x="83552" y="621726"/>
                    <a:pt x="76318" y="612161"/>
                  </a:cubicBezTo>
                  <a:cubicBezTo>
                    <a:pt x="69084" y="602596"/>
                    <a:pt x="67016" y="590085"/>
                    <a:pt x="70789" y="578701"/>
                  </a:cubicBezTo>
                  <a:lnTo>
                    <a:pt x="70910" y="578336"/>
                  </a:lnTo>
                  <a:cubicBezTo>
                    <a:pt x="80126" y="550526"/>
                    <a:pt x="65171" y="520491"/>
                    <a:pt x="37425" y="511086"/>
                  </a:cubicBezTo>
                  <a:lnTo>
                    <a:pt x="37425" y="511086"/>
                  </a:lnTo>
                  <a:cubicBezTo>
                    <a:pt x="26048" y="507230"/>
                    <a:pt x="17291" y="498031"/>
                    <a:pt x="13999" y="486478"/>
                  </a:cubicBezTo>
                  <a:cubicBezTo>
                    <a:pt x="10707" y="474925"/>
                    <a:pt x="13300" y="462493"/>
                    <a:pt x="20935" y="453219"/>
                  </a:cubicBezTo>
                  <a:lnTo>
                    <a:pt x="21032" y="453100"/>
                  </a:lnTo>
                  <a:cubicBezTo>
                    <a:pt x="39687" y="430442"/>
                    <a:pt x="36586" y="396981"/>
                    <a:pt x="14086" y="378136"/>
                  </a:cubicBezTo>
                  <a:lnTo>
                    <a:pt x="14056" y="378111"/>
                  </a:lnTo>
                  <a:cubicBezTo>
                    <a:pt x="4839" y="370391"/>
                    <a:pt x="0" y="358637"/>
                    <a:pt x="1111" y="346666"/>
                  </a:cubicBezTo>
                  <a:cubicBezTo>
                    <a:pt x="2222" y="334694"/>
                    <a:pt x="9141" y="324031"/>
                    <a:pt x="19622" y="318140"/>
                  </a:cubicBezTo>
                  <a:lnTo>
                    <a:pt x="19622" y="318140"/>
                  </a:lnTo>
                  <a:cubicBezTo>
                    <a:pt x="45183" y="303770"/>
                    <a:pt x="54371" y="271475"/>
                    <a:pt x="40203" y="245802"/>
                  </a:cubicBezTo>
                  <a:lnTo>
                    <a:pt x="40064" y="245550"/>
                  </a:lnTo>
                  <a:cubicBezTo>
                    <a:pt x="34265" y="235042"/>
                    <a:pt x="34000" y="222355"/>
                    <a:pt x="39357" y="211615"/>
                  </a:cubicBezTo>
                  <a:cubicBezTo>
                    <a:pt x="44713" y="200874"/>
                    <a:pt x="55005" y="193452"/>
                    <a:pt x="66888" y="191762"/>
                  </a:cubicBezTo>
                  <a:lnTo>
                    <a:pt x="66888" y="191762"/>
                  </a:lnTo>
                  <a:cubicBezTo>
                    <a:pt x="95870" y="187639"/>
                    <a:pt x="116079" y="160878"/>
                    <a:pt x="112113" y="131874"/>
                  </a:cubicBezTo>
                  <a:lnTo>
                    <a:pt x="112054" y="131448"/>
                  </a:lnTo>
                  <a:cubicBezTo>
                    <a:pt x="110431" y="119573"/>
                    <a:pt x="114756" y="107659"/>
                    <a:pt x="123619" y="99591"/>
                  </a:cubicBezTo>
                  <a:cubicBezTo>
                    <a:pt x="132483" y="91522"/>
                    <a:pt x="144750" y="88334"/>
                    <a:pt x="156421" y="91064"/>
                  </a:cubicBezTo>
                  <a:lnTo>
                    <a:pt x="156421" y="91064"/>
                  </a:lnTo>
                  <a:cubicBezTo>
                    <a:pt x="184904" y="97728"/>
                    <a:pt x="213407" y="80080"/>
                    <a:pt x="220137" y="51613"/>
                  </a:cubicBezTo>
                  <a:lnTo>
                    <a:pt x="220216" y="51277"/>
                  </a:lnTo>
                  <a:cubicBezTo>
                    <a:pt x="222973" y="39615"/>
                    <a:pt x="231301" y="30061"/>
                    <a:pt x="242477" y="25738"/>
                  </a:cubicBezTo>
                  <a:cubicBezTo>
                    <a:pt x="253653" y="21415"/>
                    <a:pt x="266242" y="22878"/>
                    <a:pt x="276129" y="29649"/>
                  </a:cubicBezTo>
                  <a:lnTo>
                    <a:pt x="276129" y="29649"/>
                  </a:lnTo>
                  <a:cubicBezTo>
                    <a:pt x="300277" y="46186"/>
                    <a:pt x="333259" y="40021"/>
                    <a:pt x="349802" y="15877"/>
                  </a:cubicBezTo>
                  <a:lnTo>
                    <a:pt x="349848" y="15810"/>
                  </a:lnTo>
                  <a:cubicBezTo>
                    <a:pt x="356628" y="5915"/>
                    <a:pt x="367851" y="0"/>
                    <a:pt x="379846" y="0"/>
                  </a:cubicBezTo>
                  <a:cubicBezTo>
                    <a:pt x="391841" y="0"/>
                    <a:pt x="403064" y="5915"/>
                    <a:pt x="409844" y="1581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3" name="TextBox 35">
              <a:extLst>
                <a:ext uri="{FF2B5EF4-FFF2-40B4-BE49-F238E27FC236}">
                  <a16:creationId xmlns:a16="http://schemas.microsoft.com/office/drawing/2014/main" id="{8E0053CA-9997-DDBF-0814-10D3239484A0}"/>
                </a:ext>
              </a:extLst>
            </p:cNvPr>
            <p:cNvSpPr txBox="1"/>
            <p:nvPr/>
          </p:nvSpPr>
          <p:spPr>
            <a:xfrm>
              <a:off x="127000" y="127000"/>
              <a:ext cx="558800" cy="558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23" name="Freeform 36">
            <a:extLst>
              <a:ext uri="{FF2B5EF4-FFF2-40B4-BE49-F238E27FC236}">
                <a16:creationId xmlns:a16="http://schemas.microsoft.com/office/drawing/2014/main" id="{4E212FB5-2698-38CC-6997-BA32EE395BEA}"/>
              </a:ext>
            </a:extLst>
          </p:cNvPr>
          <p:cNvSpPr/>
          <p:nvPr/>
        </p:nvSpPr>
        <p:spPr>
          <a:xfrm>
            <a:off x="2079685" y="1906531"/>
            <a:ext cx="341202" cy="367378"/>
          </a:xfrm>
          <a:custGeom>
            <a:avLst/>
            <a:gdLst/>
            <a:ahLst/>
            <a:cxnLst/>
            <a:rect l="l" t="t" r="r" b="b"/>
            <a:pathLst>
              <a:path w="486549" h="523875">
                <a:moveTo>
                  <a:pt x="0" y="0"/>
                </a:moveTo>
                <a:lnTo>
                  <a:pt x="486549" y="0"/>
                </a:lnTo>
                <a:lnTo>
                  <a:pt x="486549" y="523875"/>
                </a:lnTo>
                <a:lnTo>
                  <a:pt x="0" y="52387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39">
            <a:extLst>
              <a:ext uri="{FF2B5EF4-FFF2-40B4-BE49-F238E27FC236}">
                <a16:creationId xmlns:a16="http://schemas.microsoft.com/office/drawing/2014/main" id="{3D0C7A46-90A5-251E-81FC-01CD16436218}"/>
              </a:ext>
            </a:extLst>
          </p:cNvPr>
          <p:cNvSpPr/>
          <p:nvPr/>
        </p:nvSpPr>
        <p:spPr>
          <a:xfrm>
            <a:off x="3582863" y="3844626"/>
            <a:ext cx="395562" cy="367378"/>
          </a:xfrm>
          <a:custGeom>
            <a:avLst/>
            <a:gdLst/>
            <a:ahLst/>
            <a:cxnLst/>
            <a:rect l="l" t="t" r="r" b="b"/>
            <a:pathLst>
              <a:path w="564065" h="523875">
                <a:moveTo>
                  <a:pt x="0" y="0"/>
                </a:moveTo>
                <a:lnTo>
                  <a:pt x="564065" y="0"/>
                </a:lnTo>
                <a:lnTo>
                  <a:pt x="564065" y="523875"/>
                </a:lnTo>
                <a:lnTo>
                  <a:pt x="0" y="52387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25" name="Freeform 40">
            <a:extLst>
              <a:ext uri="{FF2B5EF4-FFF2-40B4-BE49-F238E27FC236}">
                <a16:creationId xmlns:a16="http://schemas.microsoft.com/office/drawing/2014/main" id="{54369FD9-34C5-AB3C-119B-F23D519FECF4}"/>
              </a:ext>
            </a:extLst>
          </p:cNvPr>
          <p:cNvSpPr/>
          <p:nvPr/>
        </p:nvSpPr>
        <p:spPr>
          <a:xfrm>
            <a:off x="6912435" y="1951590"/>
            <a:ext cx="4189772" cy="2795720"/>
          </a:xfrm>
          <a:custGeom>
            <a:avLst/>
            <a:gdLst/>
            <a:ahLst/>
            <a:cxnLst/>
            <a:rect l="l" t="t" r="r" b="b"/>
            <a:pathLst>
              <a:path w="4210054" h="2809254">
                <a:moveTo>
                  <a:pt x="0" y="0"/>
                </a:moveTo>
                <a:lnTo>
                  <a:pt x="4210054" y="0"/>
                </a:lnTo>
                <a:lnTo>
                  <a:pt x="4210054" y="2809255"/>
                </a:lnTo>
                <a:lnTo>
                  <a:pt x="0" y="280925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26" name="TextBox 46">
            <a:extLst>
              <a:ext uri="{FF2B5EF4-FFF2-40B4-BE49-F238E27FC236}">
                <a16:creationId xmlns:a16="http://schemas.microsoft.com/office/drawing/2014/main" id="{B4DFB720-A4AA-4E20-CC27-1631820A67F1}"/>
              </a:ext>
            </a:extLst>
          </p:cNvPr>
          <p:cNvSpPr txBox="1"/>
          <p:nvPr/>
        </p:nvSpPr>
        <p:spPr>
          <a:xfrm>
            <a:off x="1890144" y="2510477"/>
            <a:ext cx="2943472" cy="293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52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University Health Services</a:t>
            </a:r>
            <a:endParaRPr lang="en-US" b="1" dirty="0">
              <a:solidFill>
                <a:srgbClr val="FFFFFF"/>
              </a:solidFill>
              <a:latin typeface="Arial" panose="020B0604020202020204" pitchFamily="34" charset="0"/>
              <a:ea typeface="Helvetica World Bold"/>
              <a:cs typeface="Arial" panose="020B0604020202020204" pitchFamily="34" charset="0"/>
              <a:sym typeface="Helvetica World Bold"/>
            </a:endParaRPr>
          </a:p>
        </p:txBody>
      </p:sp>
      <p:sp>
        <p:nvSpPr>
          <p:cNvPr id="27" name="TextBox 47">
            <a:extLst>
              <a:ext uri="{FF2B5EF4-FFF2-40B4-BE49-F238E27FC236}">
                <a16:creationId xmlns:a16="http://schemas.microsoft.com/office/drawing/2014/main" id="{F0F5B64D-3663-B797-F56F-E144C66F36CF}"/>
              </a:ext>
            </a:extLst>
          </p:cNvPr>
          <p:cNvSpPr txBox="1"/>
          <p:nvPr/>
        </p:nvSpPr>
        <p:spPr>
          <a:xfrm>
            <a:off x="3427182" y="4428578"/>
            <a:ext cx="3036558" cy="29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520"/>
              </a:lnSpc>
            </a:pPr>
            <a:r>
              <a:rPr lang="en-US" b="1" dirty="0">
                <a:latin typeface="Arial" panose="020B0604020202020204" pitchFamily="34" charset="0"/>
                <a:ea typeface="Helvetica World Bold"/>
                <a:cs typeface="Arial" panose="020B0604020202020204" pitchFamily="34" charset="0"/>
                <a:sym typeface="Helvetica World Bold"/>
              </a:rPr>
              <a:t>Student Union</a:t>
            </a:r>
          </a:p>
        </p:txBody>
      </p:sp>
      <p:sp>
        <p:nvSpPr>
          <p:cNvPr id="29" name="TextBox 51">
            <a:extLst>
              <a:ext uri="{FF2B5EF4-FFF2-40B4-BE49-F238E27FC236}">
                <a16:creationId xmlns:a16="http://schemas.microsoft.com/office/drawing/2014/main" id="{B6736E09-5662-002B-C46C-95568A57332B}"/>
              </a:ext>
            </a:extLst>
          </p:cNvPr>
          <p:cNvSpPr txBox="1"/>
          <p:nvPr/>
        </p:nvSpPr>
        <p:spPr>
          <a:xfrm>
            <a:off x="1890144" y="2851586"/>
            <a:ext cx="2943472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/>
            <a:r>
              <a:rPr lang="en-US" sz="1500" dirty="0">
                <a:latin typeface="Arial" panose="020B0604020202020204" pitchFamily="34" charset="0"/>
                <a:ea typeface="Helvetica World"/>
                <a:cs typeface="Arial" panose="020B0604020202020204" pitchFamily="34" charset="0"/>
                <a:sym typeface="Helvetica World"/>
              </a:rPr>
              <a:t>Offers workshops, one-to-one advice, and referral to sleep clinics.</a:t>
            </a:r>
          </a:p>
        </p:txBody>
      </p:sp>
      <p:sp>
        <p:nvSpPr>
          <p:cNvPr id="30" name="TextBox 52">
            <a:extLst>
              <a:ext uri="{FF2B5EF4-FFF2-40B4-BE49-F238E27FC236}">
                <a16:creationId xmlns:a16="http://schemas.microsoft.com/office/drawing/2014/main" id="{66C4234D-4538-2512-1652-797841BA1527}"/>
              </a:ext>
            </a:extLst>
          </p:cNvPr>
          <p:cNvSpPr txBox="1"/>
          <p:nvPr/>
        </p:nvSpPr>
        <p:spPr>
          <a:xfrm>
            <a:off x="3450713" y="4822819"/>
            <a:ext cx="3036558" cy="646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/>
            <a:r>
              <a:rPr lang="en-US" sz="1400" dirty="0">
                <a:latin typeface="Arial" panose="020B0604020202020204" pitchFamily="34" charset="0"/>
                <a:ea typeface="Helvetica World"/>
                <a:cs typeface="Arial" panose="020B0604020202020204" pitchFamily="34" charset="0"/>
                <a:sym typeface="Helvetica World"/>
              </a:rPr>
              <a:t>Mobilizes peer leaders, student societies, and provides venues for campaign activities.</a:t>
            </a:r>
          </a:p>
        </p:txBody>
      </p:sp>
    </p:spTree>
    <p:extLst>
      <p:ext uri="{BB962C8B-B14F-4D97-AF65-F5344CB8AC3E}">
        <p14:creationId xmlns:p14="http://schemas.microsoft.com/office/powerpoint/2010/main" val="2633763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784456-A9AA-D0B8-D064-1563D8894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C4034B0-90BF-E62D-25B6-DB2F048EEDEA}"/>
              </a:ext>
            </a:extLst>
          </p:cNvPr>
          <p:cNvSpPr txBox="1"/>
          <p:nvPr/>
        </p:nvSpPr>
        <p:spPr>
          <a:xfrm>
            <a:off x="4239145" y="429753"/>
            <a:ext cx="3713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PARTNERS (NATIONAL)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E27A38C-9D46-8C79-3484-7260B4A544B7}"/>
              </a:ext>
            </a:extLst>
          </p:cNvPr>
          <p:cNvGrpSpPr/>
          <p:nvPr/>
        </p:nvGrpSpPr>
        <p:grpSpPr>
          <a:xfrm>
            <a:off x="2073792" y="1578382"/>
            <a:ext cx="8044414" cy="5095447"/>
            <a:chOff x="693247" y="3150070"/>
            <a:chExt cx="10005407" cy="6337567"/>
          </a:xfrm>
        </p:grpSpPr>
        <p:grpSp>
          <p:nvGrpSpPr>
            <p:cNvPr id="2" name="Group 3">
              <a:extLst>
                <a:ext uri="{FF2B5EF4-FFF2-40B4-BE49-F238E27FC236}">
                  <a16:creationId xmlns:a16="http://schemas.microsoft.com/office/drawing/2014/main" id="{3E9A95FC-D3F3-902C-7ABF-9E19BDA98407}"/>
                </a:ext>
              </a:extLst>
            </p:cNvPr>
            <p:cNvGrpSpPr/>
            <p:nvPr/>
          </p:nvGrpSpPr>
          <p:grpSpPr>
            <a:xfrm>
              <a:off x="693247" y="7247290"/>
              <a:ext cx="3099328" cy="2240347"/>
              <a:chOff x="-3484" y="-323055"/>
              <a:chExt cx="816284" cy="590051"/>
            </a:xfrm>
          </p:grpSpPr>
          <p:sp>
            <p:nvSpPr>
              <p:cNvPr id="6" name="Freeform 4">
                <a:extLst>
                  <a:ext uri="{FF2B5EF4-FFF2-40B4-BE49-F238E27FC236}">
                    <a16:creationId xmlns:a16="http://schemas.microsoft.com/office/drawing/2014/main" id="{8C6A6E58-D798-0090-EB4C-FB2B7A702C49}"/>
                  </a:ext>
                </a:extLst>
              </p:cNvPr>
              <p:cNvSpPr/>
              <p:nvPr/>
            </p:nvSpPr>
            <p:spPr>
              <a:xfrm>
                <a:off x="-3484" y="-323055"/>
                <a:ext cx="812800" cy="266996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266996">
                    <a:moveTo>
                      <a:pt x="57699" y="0"/>
                    </a:moveTo>
                    <a:lnTo>
                      <a:pt x="755101" y="0"/>
                    </a:lnTo>
                    <a:cubicBezTo>
                      <a:pt x="786967" y="0"/>
                      <a:pt x="812800" y="25833"/>
                      <a:pt x="812800" y="57699"/>
                    </a:cubicBezTo>
                    <a:lnTo>
                      <a:pt x="812800" y="209297"/>
                    </a:lnTo>
                    <a:cubicBezTo>
                      <a:pt x="812800" y="241163"/>
                      <a:pt x="786967" y="266996"/>
                      <a:pt x="755101" y="266996"/>
                    </a:cubicBezTo>
                    <a:lnTo>
                      <a:pt x="57699" y="266996"/>
                    </a:lnTo>
                    <a:cubicBezTo>
                      <a:pt x="25833" y="266996"/>
                      <a:pt x="0" y="241163"/>
                      <a:pt x="0" y="209297"/>
                    </a:cubicBezTo>
                    <a:lnTo>
                      <a:pt x="0" y="57699"/>
                    </a:lnTo>
                    <a:cubicBezTo>
                      <a:pt x="0" y="25833"/>
                      <a:pt x="25833" y="0"/>
                      <a:pt x="57699" y="0"/>
                    </a:cubicBezTo>
                    <a:close/>
                  </a:path>
                </a:pathLst>
              </a:custGeom>
              <a:solidFill>
                <a:srgbClr val="379F60"/>
              </a:solidFill>
            </p:spPr>
          </p:sp>
          <p:sp>
            <p:nvSpPr>
              <p:cNvPr id="7" name="TextBox 5">
                <a:extLst>
                  <a:ext uri="{FF2B5EF4-FFF2-40B4-BE49-F238E27FC236}">
                    <a16:creationId xmlns:a16="http://schemas.microsoft.com/office/drawing/2014/main" id="{2CB846CC-A352-23D5-CB63-297F8525723A}"/>
                  </a:ext>
                </a:extLst>
              </p:cNvPr>
              <p:cNvSpPr txBox="1"/>
              <p:nvPr/>
            </p:nvSpPr>
            <p:spPr>
              <a:xfrm>
                <a:off x="0" y="0"/>
                <a:ext cx="812800" cy="2669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 lang="en-US" sz="2100" b="1" dirty="0">
                  <a:solidFill>
                    <a:srgbClr val="FFFFFF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endParaRPr>
              </a:p>
            </p:txBody>
          </p:sp>
        </p:grpSp>
        <p:grpSp>
          <p:nvGrpSpPr>
            <p:cNvPr id="8" name="Group 6">
              <a:extLst>
                <a:ext uri="{FF2B5EF4-FFF2-40B4-BE49-F238E27FC236}">
                  <a16:creationId xmlns:a16="http://schemas.microsoft.com/office/drawing/2014/main" id="{91C4CE54-4375-C2F5-59D2-745D39F46B75}"/>
                </a:ext>
              </a:extLst>
            </p:cNvPr>
            <p:cNvGrpSpPr/>
            <p:nvPr/>
          </p:nvGrpSpPr>
          <p:grpSpPr>
            <a:xfrm>
              <a:off x="4151275" y="4702830"/>
              <a:ext cx="3086100" cy="4247307"/>
              <a:chOff x="0" y="0"/>
              <a:chExt cx="4114800" cy="5663077"/>
            </a:xfrm>
          </p:grpSpPr>
          <p:grpSp>
            <p:nvGrpSpPr>
              <p:cNvPr id="9" name="Group 7">
                <a:extLst>
                  <a:ext uri="{FF2B5EF4-FFF2-40B4-BE49-F238E27FC236}">
                    <a16:creationId xmlns:a16="http://schemas.microsoft.com/office/drawing/2014/main" id="{C109288F-F3A5-DFA4-5EB3-D52980249A6D}"/>
                  </a:ext>
                </a:extLst>
              </p:cNvPr>
              <p:cNvGrpSpPr/>
              <p:nvPr/>
            </p:nvGrpSpPr>
            <p:grpSpPr>
              <a:xfrm>
                <a:off x="0" y="3062030"/>
                <a:ext cx="4114800" cy="2601047"/>
                <a:chOff x="0" y="-246792"/>
                <a:chExt cx="812800" cy="513788"/>
              </a:xfrm>
            </p:grpSpPr>
            <p:sp>
              <p:nvSpPr>
                <p:cNvPr id="13" name="Freeform 8">
                  <a:extLst>
                    <a:ext uri="{FF2B5EF4-FFF2-40B4-BE49-F238E27FC236}">
                      <a16:creationId xmlns:a16="http://schemas.microsoft.com/office/drawing/2014/main" id="{2AFA9D81-3C75-A8BA-5E7C-2D02E4945B70}"/>
                    </a:ext>
                  </a:extLst>
                </p:cNvPr>
                <p:cNvSpPr/>
                <p:nvPr/>
              </p:nvSpPr>
              <p:spPr>
                <a:xfrm>
                  <a:off x="0" y="-246792"/>
                  <a:ext cx="812800" cy="2669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266996">
                      <a:moveTo>
                        <a:pt x="57699" y="0"/>
                      </a:moveTo>
                      <a:lnTo>
                        <a:pt x="755101" y="0"/>
                      </a:lnTo>
                      <a:cubicBezTo>
                        <a:pt x="786967" y="0"/>
                        <a:pt x="812800" y="25833"/>
                        <a:pt x="812800" y="57699"/>
                      </a:cubicBezTo>
                      <a:lnTo>
                        <a:pt x="812800" y="209297"/>
                      </a:lnTo>
                      <a:cubicBezTo>
                        <a:pt x="812800" y="241163"/>
                        <a:pt x="786967" y="266996"/>
                        <a:pt x="755101" y="266996"/>
                      </a:cubicBezTo>
                      <a:lnTo>
                        <a:pt x="57699" y="266996"/>
                      </a:lnTo>
                      <a:cubicBezTo>
                        <a:pt x="25833" y="266996"/>
                        <a:pt x="0" y="241163"/>
                        <a:pt x="0" y="209297"/>
                      </a:cubicBezTo>
                      <a:lnTo>
                        <a:pt x="0" y="57699"/>
                      </a:lnTo>
                      <a:cubicBezTo>
                        <a:pt x="0" y="25833"/>
                        <a:pt x="25833" y="0"/>
                        <a:pt x="57699" y="0"/>
                      </a:cubicBezTo>
                      <a:close/>
                    </a:path>
                  </a:pathLst>
                </a:custGeom>
                <a:solidFill>
                  <a:srgbClr val="F6BF46"/>
                </a:solidFill>
              </p:spPr>
            </p:sp>
            <p:sp>
              <p:nvSpPr>
                <p:cNvPr id="14" name="TextBox 9">
                  <a:extLst>
                    <a:ext uri="{FF2B5EF4-FFF2-40B4-BE49-F238E27FC236}">
                      <a16:creationId xmlns:a16="http://schemas.microsoft.com/office/drawing/2014/main" id="{7B18EC02-EB9A-56F6-86E1-AE21735C15B1}"/>
                    </a:ext>
                  </a:extLst>
                </p:cNvPr>
                <p:cNvSpPr txBox="1"/>
                <p:nvPr/>
              </p:nvSpPr>
              <p:spPr>
                <a:xfrm>
                  <a:off x="0" y="0"/>
                  <a:ext cx="812800" cy="26699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520"/>
                    </a:lnSpc>
                  </a:pPr>
                  <a:endParaRPr lang="en-US" sz="2100" b="1" dirty="0">
                    <a:solidFill>
                      <a:srgbClr val="FFFFFF"/>
                    </a:solidFill>
                    <a:latin typeface="Helvetica World Bold"/>
                    <a:ea typeface="Helvetica World Bold"/>
                    <a:cs typeface="Helvetica World Bold"/>
                    <a:sym typeface="Helvetica World Bold"/>
                  </a:endParaRPr>
                </a:p>
              </p:txBody>
            </p:sp>
          </p:grp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7B0E043E-66E6-D81D-0758-F11695A67F8C}"/>
                  </a:ext>
                </a:extLst>
              </p:cNvPr>
              <p:cNvSpPr txBox="1"/>
              <p:nvPr/>
            </p:nvSpPr>
            <p:spPr>
              <a:xfrm>
                <a:off x="0" y="0"/>
                <a:ext cx="4114800" cy="53167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520"/>
                  </a:lnSpc>
                </a:pPr>
                <a:r>
                  <a:rPr lang="en-US" sz="21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Mind (charity)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37E30FB-E134-6469-BC90-839455BE5A42}"/>
                  </a:ext>
                </a:extLst>
              </p:cNvPr>
              <p:cNvSpPr txBox="1"/>
              <p:nvPr/>
            </p:nvSpPr>
            <p:spPr>
              <a:xfrm>
                <a:off x="0" y="774562"/>
                <a:ext cx="4114800" cy="190689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250"/>
                  </a:lnSpc>
                </a:pPr>
                <a:r>
                  <a:rPr lang="en-US" sz="1500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"/>
                    <a:cs typeface="Arial" panose="020B0604020202020204" pitchFamily="34" charset="0"/>
                    <a:sym typeface="Helvetica World"/>
                  </a:rPr>
                  <a:t>Supports mental health, recognizing the link between poor sleep and psychological wellbeing.</a:t>
                </a:r>
              </a:p>
            </p:txBody>
          </p:sp>
        </p:grpSp>
        <p:grpSp>
          <p:nvGrpSpPr>
            <p:cNvPr id="15" name="Group 12">
              <a:extLst>
                <a:ext uri="{FF2B5EF4-FFF2-40B4-BE49-F238E27FC236}">
                  <a16:creationId xmlns:a16="http://schemas.microsoft.com/office/drawing/2014/main" id="{4AAEA729-77B1-54BD-4200-C03FC0B1E801}"/>
                </a:ext>
              </a:extLst>
            </p:cNvPr>
            <p:cNvGrpSpPr/>
            <p:nvPr/>
          </p:nvGrpSpPr>
          <p:grpSpPr>
            <a:xfrm>
              <a:off x="7599325" y="4138177"/>
              <a:ext cx="3099329" cy="4249213"/>
              <a:chOff x="0" y="0"/>
              <a:chExt cx="4132438" cy="5665617"/>
            </a:xfrm>
          </p:grpSpPr>
          <p:grpSp>
            <p:nvGrpSpPr>
              <p:cNvPr id="16" name="Group 13">
                <a:extLst>
                  <a:ext uri="{FF2B5EF4-FFF2-40B4-BE49-F238E27FC236}">
                    <a16:creationId xmlns:a16="http://schemas.microsoft.com/office/drawing/2014/main" id="{3F8FAFC8-9BE2-D923-97AF-848103917FFE}"/>
                  </a:ext>
                </a:extLst>
              </p:cNvPr>
              <p:cNvGrpSpPr/>
              <p:nvPr/>
            </p:nvGrpSpPr>
            <p:grpSpPr>
              <a:xfrm>
                <a:off x="0" y="3434329"/>
                <a:ext cx="4132438" cy="2231288"/>
                <a:chOff x="0" y="-173753"/>
                <a:chExt cx="816284" cy="440749"/>
              </a:xfrm>
            </p:grpSpPr>
            <p:sp>
              <p:nvSpPr>
                <p:cNvPr id="31" name="Freeform 14">
                  <a:extLst>
                    <a:ext uri="{FF2B5EF4-FFF2-40B4-BE49-F238E27FC236}">
                      <a16:creationId xmlns:a16="http://schemas.microsoft.com/office/drawing/2014/main" id="{D3A43951-84A7-22A3-FB82-B9E3224A3B02}"/>
                    </a:ext>
                  </a:extLst>
                </p:cNvPr>
                <p:cNvSpPr/>
                <p:nvPr/>
              </p:nvSpPr>
              <p:spPr>
                <a:xfrm>
                  <a:off x="3484" y="-173753"/>
                  <a:ext cx="812800" cy="2669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266996">
                      <a:moveTo>
                        <a:pt x="57699" y="0"/>
                      </a:moveTo>
                      <a:lnTo>
                        <a:pt x="755101" y="0"/>
                      </a:lnTo>
                      <a:cubicBezTo>
                        <a:pt x="786967" y="0"/>
                        <a:pt x="812800" y="25833"/>
                        <a:pt x="812800" y="57699"/>
                      </a:cubicBezTo>
                      <a:lnTo>
                        <a:pt x="812800" y="209297"/>
                      </a:lnTo>
                      <a:cubicBezTo>
                        <a:pt x="812800" y="241163"/>
                        <a:pt x="786967" y="266996"/>
                        <a:pt x="755101" y="266996"/>
                      </a:cubicBezTo>
                      <a:lnTo>
                        <a:pt x="57699" y="266996"/>
                      </a:lnTo>
                      <a:cubicBezTo>
                        <a:pt x="25833" y="266996"/>
                        <a:pt x="0" y="241163"/>
                        <a:pt x="0" y="209297"/>
                      </a:cubicBezTo>
                      <a:lnTo>
                        <a:pt x="0" y="57699"/>
                      </a:lnTo>
                      <a:cubicBezTo>
                        <a:pt x="0" y="25833"/>
                        <a:pt x="25833" y="0"/>
                        <a:pt x="57699" y="0"/>
                      </a:cubicBezTo>
                      <a:close/>
                    </a:path>
                  </a:pathLst>
                </a:custGeom>
                <a:solidFill>
                  <a:srgbClr val="EA8263"/>
                </a:solidFill>
              </p:spPr>
            </p:sp>
            <p:sp>
              <p:nvSpPr>
                <p:cNvPr id="42" name="TextBox 15">
                  <a:extLst>
                    <a:ext uri="{FF2B5EF4-FFF2-40B4-BE49-F238E27FC236}">
                      <a16:creationId xmlns:a16="http://schemas.microsoft.com/office/drawing/2014/main" id="{1A34C9BF-3935-B543-EA8D-0CFB6A0CC4CA}"/>
                    </a:ext>
                  </a:extLst>
                </p:cNvPr>
                <p:cNvSpPr txBox="1"/>
                <p:nvPr/>
              </p:nvSpPr>
              <p:spPr>
                <a:xfrm>
                  <a:off x="0" y="0"/>
                  <a:ext cx="812800" cy="26699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520"/>
                    </a:lnSpc>
                  </a:pPr>
                  <a:endParaRPr lang="en-US" sz="2100" b="1" dirty="0">
                    <a:solidFill>
                      <a:srgbClr val="FFFFFF"/>
                    </a:solidFill>
                    <a:latin typeface="Helvetica World Bold"/>
                    <a:ea typeface="Helvetica World Bold"/>
                    <a:cs typeface="Helvetica World Bold"/>
                    <a:sym typeface="Helvetica World Bold"/>
                  </a:endParaRPr>
                </a:p>
              </p:txBody>
            </p:sp>
          </p:grpSp>
          <p:sp>
            <p:nvSpPr>
              <p:cNvPr id="19" name="TextBox 16">
                <a:extLst>
                  <a:ext uri="{FF2B5EF4-FFF2-40B4-BE49-F238E27FC236}">
                    <a16:creationId xmlns:a16="http://schemas.microsoft.com/office/drawing/2014/main" id="{3FDD0F56-9A11-13C9-683D-60CF1B28D99E}"/>
                  </a:ext>
                </a:extLst>
              </p:cNvPr>
              <p:cNvSpPr txBox="1"/>
              <p:nvPr/>
            </p:nvSpPr>
            <p:spPr>
              <a:xfrm>
                <a:off x="0" y="0"/>
                <a:ext cx="4114800" cy="159501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520"/>
                  </a:lnSpc>
                </a:pPr>
                <a:r>
                  <a:rPr lang="en-US" sz="21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The Sleep Charity (formerly Sleep Council)</a:t>
                </a:r>
              </a:p>
            </p:txBody>
          </p:sp>
          <p:sp>
            <p:nvSpPr>
              <p:cNvPr id="28" name="TextBox 17">
                <a:extLst>
                  <a:ext uri="{FF2B5EF4-FFF2-40B4-BE49-F238E27FC236}">
                    <a16:creationId xmlns:a16="http://schemas.microsoft.com/office/drawing/2014/main" id="{222FCC55-DCCA-4E62-8059-932761A3DD75}"/>
                  </a:ext>
                </a:extLst>
              </p:cNvPr>
              <p:cNvSpPr txBox="1"/>
              <p:nvPr/>
            </p:nvSpPr>
            <p:spPr>
              <a:xfrm>
                <a:off x="0" y="1712596"/>
                <a:ext cx="4114800" cy="141775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25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"/>
                    <a:cs typeface="Arial" panose="020B0604020202020204" pitchFamily="34" charset="0"/>
                    <a:sym typeface="Helvetica World"/>
                  </a:rPr>
                  <a:t>Focuses on nationwide sleep awareness and provides educational toolkits.</a:t>
                </a:r>
              </a:p>
            </p:txBody>
          </p:sp>
        </p:grp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41DEEC97-D5D4-D315-2D63-632891D67B63}"/>
                </a:ext>
              </a:extLst>
            </p:cNvPr>
            <p:cNvSpPr/>
            <p:nvPr/>
          </p:nvSpPr>
          <p:spPr>
            <a:xfrm>
              <a:off x="801725" y="4320345"/>
              <a:ext cx="764971" cy="764971"/>
            </a:xfrm>
            <a:custGeom>
              <a:avLst/>
              <a:gdLst/>
              <a:ahLst/>
              <a:cxnLst/>
              <a:rect l="l" t="t" r="r" b="b"/>
              <a:pathLst>
                <a:path w="764971" h="764971">
                  <a:moveTo>
                    <a:pt x="0" y="0"/>
                  </a:moveTo>
                  <a:lnTo>
                    <a:pt x="764972" y="0"/>
                  </a:lnTo>
                  <a:lnTo>
                    <a:pt x="764972" y="764971"/>
                  </a:lnTo>
                  <a:lnTo>
                    <a:pt x="0" y="7649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615066A9-93C3-5D91-E6A0-DEA9A5BAEDE1}"/>
                </a:ext>
              </a:extLst>
            </p:cNvPr>
            <p:cNvSpPr/>
            <p:nvPr/>
          </p:nvSpPr>
          <p:spPr>
            <a:xfrm>
              <a:off x="4151275" y="3754853"/>
              <a:ext cx="765809" cy="765809"/>
            </a:xfrm>
            <a:custGeom>
              <a:avLst/>
              <a:gdLst/>
              <a:ahLst/>
              <a:cxnLst/>
              <a:rect l="l" t="t" r="r" b="b"/>
              <a:pathLst>
                <a:path w="765809" h="765809">
                  <a:moveTo>
                    <a:pt x="0" y="0"/>
                  </a:moveTo>
                  <a:lnTo>
                    <a:pt x="765809" y="0"/>
                  </a:lnTo>
                  <a:lnTo>
                    <a:pt x="765809" y="765809"/>
                  </a:lnTo>
                  <a:lnTo>
                    <a:pt x="0" y="765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5" name="Freeform 33">
              <a:extLst>
                <a:ext uri="{FF2B5EF4-FFF2-40B4-BE49-F238E27FC236}">
                  <a16:creationId xmlns:a16="http://schemas.microsoft.com/office/drawing/2014/main" id="{B8DDA13A-E859-3E7D-9F03-23A0FE53A268}"/>
                </a:ext>
              </a:extLst>
            </p:cNvPr>
            <p:cNvSpPr/>
            <p:nvPr/>
          </p:nvSpPr>
          <p:spPr>
            <a:xfrm>
              <a:off x="7612554" y="3150070"/>
              <a:ext cx="739351" cy="739351"/>
            </a:xfrm>
            <a:custGeom>
              <a:avLst/>
              <a:gdLst/>
              <a:ahLst/>
              <a:cxnLst/>
              <a:rect l="l" t="t" r="r" b="b"/>
              <a:pathLst>
                <a:path w="739351" h="739351">
                  <a:moveTo>
                    <a:pt x="0" y="0"/>
                  </a:moveTo>
                  <a:lnTo>
                    <a:pt x="739351" y="0"/>
                  </a:lnTo>
                  <a:lnTo>
                    <a:pt x="739351" y="739352"/>
                  </a:lnTo>
                  <a:lnTo>
                    <a:pt x="0" y="7393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6" name="TextBox 37">
              <a:extLst>
                <a:ext uri="{FF2B5EF4-FFF2-40B4-BE49-F238E27FC236}">
                  <a16:creationId xmlns:a16="http://schemas.microsoft.com/office/drawing/2014/main" id="{69E45DC0-7471-80D3-1800-EC7B3F1105BA}"/>
                </a:ext>
              </a:extLst>
            </p:cNvPr>
            <p:cNvSpPr txBox="1"/>
            <p:nvPr/>
          </p:nvSpPr>
          <p:spPr>
            <a:xfrm>
              <a:off x="706475" y="5333673"/>
              <a:ext cx="3086100" cy="3987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100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NHS Digital</a:t>
              </a:r>
            </a:p>
          </p:txBody>
        </p:sp>
        <p:sp>
          <p:nvSpPr>
            <p:cNvPr id="47" name="TextBox 38">
              <a:extLst>
                <a:ext uri="{FF2B5EF4-FFF2-40B4-BE49-F238E27FC236}">
                  <a16:creationId xmlns:a16="http://schemas.microsoft.com/office/drawing/2014/main" id="{5FD46B00-D7A6-EA65-BD7A-96D6587AF737}"/>
                </a:ext>
              </a:extLst>
            </p:cNvPr>
            <p:cNvSpPr txBox="1"/>
            <p:nvPr/>
          </p:nvSpPr>
          <p:spPr>
            <a:xfrm>
              <a:off x="706475" y="5925691"/>
              <a:ext cx="3086100" cy="10633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Provides authoritative resources and national health guidance.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5857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99B4A5-A015-B87E-96A5-12F3484ED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F352E1F-1969-F611-C86D-7C11400F4B74}"/>
              </a:ext>
            </a:extLst>
          </p:cNvPr>
          <p:cNvSpPr txBox="1"/>
          <p:nvPr/>
        </p:nvSpPr>
        <p:spPr>
          <a:xfrm>
            <a:off x="2979794" y="429753"/>
            <a:ext cx="6232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RESOURCES FROM OTHER CAMPAIGNS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F3F282B-E4B0-5F0B-92B9-E17427289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068" y="977129"/>
            <a:ext cx="3193849" cy="319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A653AD2A-956C-F56A-0189-9D81592CF7D3}"/>
              </a:ext>
            </a:extLst>
          </p:cNvPr>
          <p:cNvGrpSpPr/>
          <p:nvPr/>
        </p:nvGrpSpPr>
        <p:grpSpPr>
          <a:xfrm>
            <a:off x="1471488" y="1727200"/>
            <a:ext cx="9249024" cy="4136650"/>
            <a:chOff x="1552611" y="3795852"/>
            <a:chExt cx="15182779" cy="6410507"/>
          </a:xfrm>
        </p:grpSpPr>
        <p:grpSp>
          <p:nvGrpSpPr>
            <p:cNvPr id="5" name="Group 3">
              <a:extLst>
                <a:ext uri="{FF2B5EF4-FFF2-40B4-BE49-F238E27FC236}">
                  <a16:creationId xmlns:a16="http://schemas.microsoft.com/office/drawing/2014/main" id="{902A296F-F3C2-1C3C-FB08-4B022A4D1C3D}"/>
                </a:ext>
              </a:extLst>
            </p:cNvPr>
            <p:cNvGrpSpPr/>
            <p:nvPr/>
          </p:nvGrpSpPr>
          <p:grpSpPr>
            <a:xfrm>
              <a:off x="1552611" y="3795852"/>
              <a:ext cx="7405253" cy="2695297"/>
              <a:chOff x="0" y="0"/>
              <a:chExt cx="1950355" cy="709872"/>
            </a:xfrm>
          </p:grpSpPr>
          <p:sp>
            <p:nvSpPr>
              <p:cNvPr id="55" name="Freeform 4">
                <a:extLst>
                  <a:ext uri="{FF2B5EF4-FFF2-40B4-BE49-F238E27FC236}">
                    <a16:creationId xmlns:a16="http://schemas.microsoft.com/office/drawing/2014/main" id="{0EC41E52-E5B6-6ECD-C9FF-8D2E94D4111A}"/>
                  </a:ext>
                </a:extLst>
              </p:cNvPr>
              <p:cNvSpPr/>
              <p:nvPr/>
            </p:nvSpPr>
            <p:spPr>
              <a:xfrm>
                <a:off x="0" y="0"/>
                <a:ext cx="1950355" cy="709872"/>
              </a:xfrm>
              <a:custGeom>
                <a:avLst/>
                <a:gdLst/>
                <a:ahLst/>
                <a:cxnLst/>
                <a:rect l="l" t="t" r="r" b="b"/>
                <a:pathLst>
                  <a:path w="1950355" h="709872">
                    <a:moveTo>
                      <a:pt x="38682" y="0"/>
                    </a:moveTo>
                    <a:lnTo>
                      <a:pt x="1911672" y="0"/>
                    </a:lnTo>
                    <a:cubicBezTo>
                      <a:pt x="1921932" y="0"/>
                      <a:pt x="1931771" y="4075"/>
                      <a:pt x="1939025" y="11330"/>
                    </a:cubicBezTo>
                    <a:cubicBezTo>
                      <a:pt x="1946279" y="18584"/>
                      <a:pt x="1950355" y="28423"/>
                      <a:pt x="1950355" y="38682"/>
                    </a:cubicBezTo>
                    <a:lnTo>
                      <a:pt x="1950355" y="671190"/>
                    </a:lnTo>
                    <a:cubicBezTo>
                      <a:pt x="1950355" y="681449"/>
                      <a:pt x="1946279" y="691288"/>
                      <a:pt x="1939025" y="698543"/>
                    </a:cubicBezTo>
                    <a:cubicBezTo>
                      <a:pt x="1931771" y="705797"/>
                      <a:pt x="1921932" y="709872"/>
                      <a:pt x="1911672" y="709872"/>
                    </a:cubicBezTo>
                    <a:lnTo>
                      <a:pt x="38682" y="709872"/>
                    </a:lnTo>
                    <a:cubicBezTo>
                      <a:pt x="28423" y="709872"/>
                      <a:pt x="18584" y="705797"/>
                      <a:pt x="11330" y="698543"/>
                    </a:cubicBezTo>
                    <a:cubicBezTo>
                      <a:pt x="4075" y="691288"/>
                      <a:pt x="0" y="681449"/>
                      <a:pt x="0" y="671190"/>
                    </a:cubicBezTo>
                    <a:lnTo>
                      <a:pt x="0" y="38682"/>
                    </a:lnTo>
                    <a:cubicBezTo>
                      <a:pt x="0" y="28423"/>
                      <a:pt x="4075" y="18584"/>
                      <a:pt x="11330" y="11330"/>
                    </a:cubicBezTo>
                    <a:cubicBezTo>
                      <a:pt x="18584" y="4075"/>
                      <a:pt x="28423" y="0"/>
                      <a:pt x="38682" y="0"/>
                    </a:cubicBezTo>
                    <a:close/>
                  </a:path>
                </a:pathLst>
              </a:custGeom>
              <a:solidFill>
                <a:srgbClr val="379F60"/>
              </a:solidFill>
            </p:spPr>
          </p:sp>
          <p:sp>
            <p:nvSpPr>
              <p:cNvPr id="56" name="TextBox 5">
                <a:extLst>
                  <a:ext uri="{FF2B5EF4-FFF2-40B4-BE49-F238E27FC236}">
                    <a16:creationId xmlns:a16="http://schemas.microsoft.com/office/drawing/2014/main" id="{A394D97F-7446-5CB9-6428-B292798D528C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950355" cy="7479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BB289A90-6458-DED2-CE77-92F6BA017F0A}"/>
                </a:ext>
              </a:extLst>
            </p:cNvPr>
            <p:cNvSpPr/>
            <p:nvPr/>
          </p:nvSpPr>
          <p:spPr>
            <a:xfrm>
              <a:off x="2989192" y="7662723"/>
              <a:ext cx="4532090" cy="2543636"/>
            </a:xfrm>
            <a:custGeom>
              <a:avLst/>
              <a:gdLst/>
              <a:ahLst/>
              <a:cxnLst/>
              <a:rect l="l" t="t" r="r" b="b"/>
              <a:pathLst>
                <a:path w="4532090" h="2543636">
                  <a:moveTo>
                    <a:pt x="0" y="0"/>
                  </a:moveTo>
                  <a:lnTo>
                    <a:pt x="4532090" y="0"/>
                  </a:lnTo>
                  <a:lnTo>
                    <a:pt x="4532090" y="2543636"/>
                  </a:lnTo>
                  <a:lnTo>
                    <a:pt x="0" y="2543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3500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17" name="Group 7">
              <a:extLst>
                <a:ext uri="{FF2B5EF4-FFF2-40B4-BE49-F238E27FC236}">
                  <a16:creationId xmlns:a16="http://schemas.microsoft.com/office/drawing/2014/main" id="{7140C9E1-0D38-E7B2-4BA7-55EFE53D264B}"/>
                </a:ext>
              </a:extLst>
            </p:cNvPr>
            <p:cNvGrpSpPr/>
            <p:nvPr/>
          </p:nvGrpSpPr>
          <p:grpSpPr>
            <a:xfrm>
              <a:off x="1552611" y="6653073"/>
              <a:ext cx="7405253" cy="2695297"/>
              <a:chOff x="0" y="0"/>
              <a:chExt cx="1950355" cy="709872"/>
            </a:xfrm>
          </p:grpSpPr>
          <p:sp>
            <p:nvSpPr>
              <p:cNvPr id="53" name="Freeform 8">
                <a:extLst>
                  <a:ext uri="{FF2B5EF4-FFF2-40B4-BE49-F238E27FC236}">
                    <a16:creationId xmlns:a16="http://schemas.microsoft.com/office/drawing/2014/main" id="{5F0DB27A-F4DB-8AB6-4441-8D8401F5C73B}"/>
                  </a:ext>
                </a:extLst>
              </p:cNvPr>
              <p:cNvSpPr/>
              <p:nvPr/>
            </p:nvSpPr>
            <p:spPr>
              <a:xfrm>
                <a:off x="0" y="0"/>
                <a:ext cx="1950355" cy="709872"/>
              </a:xfrm>
              <a:custGeom>
                <a:avLst/>
                <a:gdLst/>
                <a:ahLst/>
                <a:cxnLst/>
                <a:rect l="l" t="t" r="r" b="b"/>
                <a:pathLst>
                  <a:path w="1950355" h="709872">
                    <a:moveTo>
                      <a:pt x="38682" y="0"/>
                    </a:moveTo>
                    <a:lnTo>
                      <a:pt x="1911672" y="0"/>
                    </a:lnTo>
                    <a:cubicBezTo>
                      <a:pt x="1921932" y="0"/>
                      <a:pt x="1931771" y="4075"/>
                      <a:pt x="1939025" y="11330"/>
                    </a:cubicBezTo>
                    <a:cubicBezTo>
                      <a:pt x="1946279" y="18584"/>
                      <a:pt x="1950355" y="28423"/>
                      <a:pt x="1950355" y="38682"/>
                    </a:cubicBezTo>
                    <a:lnTo>
                      <a:pt x="1950355" y="671190"/>
                    </a:lnTo>
                    <a:cubicBezTo>
                      <a:pt x="1950355" y="681449"/>
                      <a:pt x="1946279" y="691288"/>
                      <a:pt x="1939025" y="698543"/>
                    </a:cubicBezTo>
                    <a:cubicBezTo>
                      <a:pt x="1931771" y="705797"/>
                      <a:pt x="1921932" y="709872"/>
                      <a:pt x="1911672" y="709872"/>
                    </a:cubicBezTo>
                    <a:lnTo>
                      <a:pt x="38682" y="709872"/>
                    </a:lnTo>
                    <a:cubicBezTo>
                      <a:pt x="28423" y="709872"/>
                      <a:pt x="18584" y="705797"/>
                      <a:pt x="11330" y="698543"/>
                    </a:cubicBezTo>
                    <a:cubicBezTo>
                      <a:pt x="4075" y="691288"/>
                      <a:pt x="0" y="681449"/>
                      <a:pt x="0" y="671190"/>
                    </a:cubicBezTo>
                    <a:lnTo>
                      <a:pt x="0" y="38682"/>
                    </a:lnTo>
                    <a:cubicBezTo>
                      <a:pt x="0" y="28423"/>
                      <a:pt x="4075" y="18584"/>
                      <a:pt x="11330" y="11330"/>
                    </a:cubicBezTo>
                    <a:cubicBezTo>
                      <a:pt x="18584" y="4075"/>
                      <a:pt x="28423" y="0"/>
                      <a:pt x="38682" y="0"/>
                    </a:cubicBezTo>
                    <a:close/>
                  </a:path>
                </a:pathLst>
              </a:custGeom>
              <a:solidFill>
                <a:srgbClr val="F6BF46"/>
              </a:solidFill>
            </p:spPr>
          </p:sp>
          <p:sp>
            <p:nvSpPr>
              <p:cNvPr id="54" name="TextBox 9">
                <a:extLst>
                  <a:ext uri="{FF2B5EF4-FFF2-40B4-BE49-F238E27FC236}">
                    <a16:creationId xmlns:a16="http://schemas.microsoft.com/office/drawing/2014/main" id="{3D6C0B84-9C10-2E14-22DF-29E4D130AEFA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950355" cy="7479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AFAC98E4-FFC1-5449-130E-FF1A710CC96D}"/>
                </a:ext>
              </a:extLst>
            </p:cNvPr>
            <p:cNvSpPr/>
            <p:nvPr/>
          </p:nvSpPr>
          <p:spPr>
            <a:xfrm>
              <a:off x="10967139" y="7820699"/>
              <a:ext cx="4131249" cy="2318663"/>
            </a:xfrm>
            <a:custGeom>
              <a:avLst/>
              <a:gdLst/>
              <a:ahLst/>
              <a:cxnLst/>
              <a:rect l="l" t="t" r="r" b="b"/>
              <a:pathLst>
                <a:path w="4131249" h="2318663">
                  <a:moveTo>
                    <a:pt x="0" y="0"/>
                  </a:moveTo>
                  <a:lnTo>
                    <a:pt x="4131248" y="0"/>
                  </a:lnTo>
                  <a:lnTo>
                    <a:pt x="4131248" y="2318663"/>
                  </a:lnTo>
                  <a:lnTo>
                    <a:pt x="0" y="23186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3500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0" name="Group 17">
              <a:extLst>
                <a:ext uri="{FF2B5EF4-FFF2-40B4-BE49-F238E27FC236}">
                  <a16:creationId xmlns:a16="http://schemas.microsoft.com/office/drawing/2014/main" id="{238558B3-966B-B4EB-1EF5-659D5B24DD73}"/>
                </a:ext>
              </a:extLst>
            </p:cNvPr>
            <p:cNvGrpSpPr/>
            <p:nvPr/>
          </p:nvGrpSpPr>
          <p:grpSpPr>
            <a:xfrm>
              <a:off x="9330137" y="6653073"/>
              <a:ext cx="7405253" cy="2695297"/>
              <a:chOff x="0" y="0"/>
              <a:chExt cx="1950355" cy="709872"/>
            </a:xfrm>
          </p:grpSpPr>
          <p:sp>
            <p:nvSpPr>
              <p:cNvPr id="51" name="Freeform 18">
                <a:extLst>
                  <a:ext uri="{FF2B5EF4-FFF2-40B4-BE49-F238E27FC236}">
                    <a16:creationId xmlns:a16="http://schemas.microsoft.com/office/drawing/2014/main" id="{C4E34DF3-3B78-BA3B-D167-8DD13D849E97}"/>
                  </a:ext>
                </a:extLst>
              </p:cNvPr>
              <p:cNvSpPr/>
              <p:nvPr/>
            </p:nvSpPr>
            <p:spPr>
              <a:xfrm>
                <a:off x="0" y="0"/>
                <a:ext cx="1950355" cy="709872"/>
              </a:xfrm>
              <a:custGeom>
                <a:avLst/>
                <a:gdLst/>
                <a:ahLst/>
                <a:cxnLst/>
                <a:rect l="l" t="t" r="r" b="b"/>
                <a:pathLst>
                  <a:path w="1950355" h="709872">
                    <a:moveTo>
                      <a:pt x="38682" y="0"/>
                    </a:moveTo>
                    <a:lnTo>
                      <a:pt x="1911672" y="0"/>
                    </a:lnTo>
                    <a:cubicBezTo>
                      <a:pt x="1921932" y="0"/>
                      <a:pt x="1931771" y="4075"/>
                      <a:pt x="1939025" y="11330"/>
                    </a:cubicBezTo>
                    <a:cubicBezTo>
                      <a:pt x="1946279" y="18584"/>
                      <a:pt x="1950355" y="28423"/>
                      <a:pt x="1950355" y="38682"/>
                    </a:cubicBezTo>
                    <a:lnTo>
                      <a:pt x="1950355" y="671190"/>
                    </a:lnTo>
                    <a:cubicBezTo>
                      <a:pt x="1950355" y="681449"/>
                      <a:pt x="1946279" y="691288"/>
                      <a:pt x="1939025" y="698543"/>
                    </a:cubicBezTo>
                    <a:cubicBezTo>
                      <a:pt x="1931771" y="705797"/>
                      <a:pt x="1921932" y="709872"/>
                      <a:pt x="1911672" y="709872"/>
                    </a:cubicBezTo>
                    <a:lnTo>
                      <a:pt x="38682" y="709872"/>
                    </a:lnTo>
                    <a:cubicBezTo>
                      <a:pt x="28423" y="709872"/>
                      <a:pt x="18584" y="705797"/>
                      <a:pt x="11330" y="698543"/>
                    </a:cubicBezTo>
                    <a:cubicBezTo>
                      <a:pt x="4075" y="691288"/>
                      <a:pt x="0" y="681449"/>
                      <a:pt x="0" y="671190"/>
                    </a:cubicBezTo>
                    <a:lnTo>
                      <a:pt x="0" y="38682"/>
                    </a:lnTo>
                    <a:cubicBezTo>
                      <a:pt x="0" y="28423"/>
                      <a:pt x="4075" y="18584"/>
                      <a:pt x="11330" y="11330"/>
                    </a:cubicBezTo>
                    <a:cubicBezTo>
                      <a:pt x="18584" y="4075"/>
                      <a:pt x="28423" y="0"/>
                      <a:pt x="38682" y="0"/>
                    </a:cubicBezTo>
                    <a:close/>
                  </a:path>
                </a:pathLst>
              </a:custGeom>
              <a:solidFill>
                <a:srgbClr val="928AE0"/>
              </a:solidFill>
            </p:spPr>
          </p:sp>
          <p:sp>
            <p:nvSpPr>
              <p:cNvPr id="52" name="TextBox 19">
                <a:extLst>
                  <a:ext uri="{FF2B5EF4-FFF2-40B4-BE49-F238E27FC236}">
                    <a16:creationId xmlns:a16="http://schemas.microsoft.com/office/drawing/2014/main" id="{16C01F72-BF1C-05C5-1160-843B0E300E7D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950355" cy="7479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551180B-F095-2312-0BA6-D0F9F07F9ABF}"/>
                </a:ext>
              </a:extLst>
            </p:cNvPr>
            <p:cNvSpPr/>
            <p:nvPr/>
          </p:nvSpPr>
          <p:spPr>
            <a:xfrm>
              <a:off x="2106327" y="4348974"/>
              <a:ext cx="1381125" cy="1381125"/>
            </a:xfrm>
            <a:custGeom>
              <a:avLst/>
              <a:gdLst/>
              <a:ahLst/>
              <a:cxnLst/>
              <a:rect l="l" t="t" r="r" b="b"/>
              <a:pathLst>
                <a:path w="1381125" h="1381125">
                  <a:moveTo>
                    <a:pt x="0" y="0"/>
                  </a:moveTo>
                  <a:lnTo>
                    <a:pt x="1381125" y="0"/>
                  </a:lnTo>
                  <a:lnTo>
                    <a:pt x="1381125" y="1381125"/>
                  </a:lnTo>
                  <a:lnTo>
                    <a:pt x="0" y="1381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35000"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7AF84FA-3E3C-1B3E-C941-75315ECE01BB}"/>
                </a:ext>
              </a:extLst>
            </p:cNvPr>
            <p:cNvGrpSpPr/>
            <p:nvPr/>
          </p:nvGrpSpPr>
          <p:grpSpPr>
            <a:xfrm>
              <a:off x="2106327" y="4348974"/>
              <a:ext cx="1123138" cy="1123138"/>
              <a:chOff x="0" y="0"/>
              <a:chExt cx="812800" cy="812800"/>
            </a:xfrm>
          </p:grpSpPr>
          <p:sp>
            <p:nvSpPr>
              <p:cNvPr id="49" name="Freeform 22">
                <a:extLst>
                  <a:ext uri="{FF2B5EF4-FFF2-40B4-BE49-F238E27FC236}">
                    <a16:creationId xmlns:a16="http://schemas.microsoft.com/office/drawing/2014/main" id="{9B480F65-ACDA-8765-A8E3-0A5F35902A90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50" name="TextBox 23">
                <a:extLst>
                  <a:ext uri="{FF2B5EF4-FFF2-40B4-BE49-F238E27FC236}">
                    <a16:creationId xmlns:a16="http://schemas.microsoft.com/office/drawing/2014/main" id="{B6453C1F-7C09-1EC4-BBF9-48162DCC127C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3" name="Freeform 32">
              <a:extLst>
                <a:ext uri="{FF2B5EF4-FFF2-40B4-BE49-F238E27FC236}">
                  <a16:creationId xmlns:a16="http://schemas.microsoft.com/office/drawing/2014/main" id="{481B7E8C-ED02-67F4-8452-87FA9D9CD2A9}"/>
                </a:ext>
              </a:extLst>
            </p:cNvPr>
            <p:cNvSpPr/>
            <p:nvPr/>
          </p:nvSpPr>
          <p:spPr>
            <a:xfrm>
              <a:off x="9883853" y="7377785"/>
              <a:ext cx="1381125" cy="1381125"/>
            </a:xfrm>
            <a:custGeom>
              <a:avLst/>
              <a:gdLst/>
              <a:ahLst/>
              <a:cxnLst/>
              <a:rect l="l" t="t" r="r" b="b"/>
              <a:pathLst>
                <a:path w="1381125" h="1381125">
                  <a:moveTo>
                    <a:pt x="0" y="0"/>
                  </a:moveTo>
                  <a:lnTo>
                    <a:pt x="1381125" y="0"/>
                  </a:lnTo>
                  <a:lnTo>
                    <a:pt x="1381125" y="1381125"/>
                  </a:lnTo>
                  <a:lnTo>
                    <a:pt x="0" y="1381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35000"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4" name="Group 33">
              <a:extLst>
                <a:ext uri="{FF2B5EF4-FFF2-40B4-BE49-F238E27FC236}">
                  <a16:creationId xmlns:a16="http://schemas.microsoft.com/office/drawing/2014/main" id="{4F7912A6-2977-F782-E6A2-72F767027765}"/>
                </a:ext>
              </a:extLst>
            </p:cNvPr>
            <p:cNvGrpSpPr/>
            <p:nvPr/>
          </p:nvGrpSpPr>
          <p:grpSpPr>
            <a:xfrm>
              <a:off x="9883853" y="7377785"/>
              <a:ext cx="1123138" cy="1123138"/>
              <a:chOff x="0" y="0"/>
              <a:chExt cx="812800" cy="812800"/>
            </a:xfrm>
          </p:grpSpPr>
          <p:sp>
            <p:nvSpPr>
              <p:cNvPr id="40" name="Freeform 34">
                <a:extLst>
                  <a:ext uri="{FF2B5EF4-FFF2-40B4-BE49-F238E27FC236}">
                    <a16:creationId xmlns:a16="http://schemas.microsoft.com/office/drawing/2014/main" id="{72BF2C82-BD18-CC83-28F9-8B5232F8FBC0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1" name="TextBox 35">
                <a:extLst>
                  <a:ext uri="{FF2B5EF4-FFF2-40B4-BE49-F238E27FC236}">
                    <a16:creationId xmlns:a16="http://schemas.microsoft.com/office/drawing/2014/main" id="{01A927C7-C0FE-BDFF-2F7C-36DFA2D2F594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5" name="Freeform 36">
              <a:extLst>
                <a:ext uri="{FF2B5EF4-FFF2-40B4-BE49-F238E27FC236}">
                  <a16:creationId xmlns:a16="http://schemas.microsoft.com/office/drawing/2014/main" id="{2FD4DC45-3D1E-8585-9ECD-660A677DDED8}"/>
                </a:ext>
              </a:extLst>
            </p:cNvPr>
            <p:cNvSpPr/>
            <p:nvPr/>
          </p:nvSpPr>
          <p:spPr>
            <a:xfrm>
              <a:off x="2106327" y="7503656"/>
              <a:ext cx="1381125" cy="1381125"/>
            </a:xfrm>
            <a:custGeom>
              <a:avLst/>
              <a:gdLst/>
              <a:ahLst/>
              <a:cxnLst/>
              <a:rect l="l" t="t" r="r" b="b"/>
              <a:pathLst>
                <a:path w="1381125" h="1381125">
                  <a:moveTo>
                    <a:pt x="0" y="0"/>
                  </a:moveTo>
                  <a:lnTo>
                    <a:pt x="1381125" y="0"/>
                  </a:lnTo>
                  <a:lnTo>
                    <a:pt x="1381125" y="1381125"/>
                  </a:lnTo>
                  <a:lnTo>
                    <a:pt x="0" y="1381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alphaModFix amt="35000"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6" name="Group 37">
              <a:extLst>
                <a:ext uri="{FF2B5EF4-FFF2-40B4-BE49-F238E27FC236}">
                  <a16:creationId xmlns:a16="http://schemas.microsoft.com/office/drawing/2014/main" id="{21457B8A-DB56-CD67-A87B-9D925E9A921F}"/>
                </a:ext>
              </a:extLst>
            </p:cNvPr>
            <p:cNvGrpSpPr/>
            <p:nvPr/>
          </p:nvGrpSpPr>
          <p:grpSpPr>
            <a:xfrm>
              <a:off x="2106327" y="7503656"/>
              <a:ext cx="1123138" cy="1123138"/>
              <a:chOff x="0" y="0"/>
              <a:chExt cx="812800" cy="812800"/>
            </a:xfrm>
          </p:grpSpPr>
          <p:sp>
            <p:nvSpPr>
              <p:cNvPr id="38" name="Freeform 38">
                <a:extLst>
                  <a:ext uri="{FF2B5EF4-FFF2-40B4-BE49-F238E27FC236}">
                    <a16:creationId xmlns:a16="http://schemas.microsoft.com/office/drawing/2014/main" id="{2F9976C2-5122-7D87-0DD6-9A620BDDE0FF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39" name="TextBox 39">
                <a:extLst>
                  <a:ext uri="{FF2B5EF4-FFF2-40B4-BE49-F238E27FC236}">
                    <a16:creationId xmlns:a16="http://schemas.microsoft.com/office/drawing/2014/main" id="{F429784D-70A3-CC61-E042-998A9447CECB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7" name="Freeform 40">
              <a:extLst>
                <a:ext uri="{FF2B5EF4-FFF2-40B4-BE49-F238E27FC236}">
                  <a16:creationId xmlns:a16="http://schemas.microsoft.com/office/drawing/2014/main" id="{973A204E-8D67-A6BF-39CF-D18918438B6E}"/>
                </a:ext>
              </a:extLst>
            </p:cNvPr>
            <p:cNvSpPr/>
            <p:nvPr/>
          </p:nvSpPr>
          <p:spPr>
            <a:xfrm>
              <a:off x="2310708" y="4553356"/>
              <a:ext cx="714375" cy="714375"/>
            </a:xfrm>
            <a:custGeom>
              <a:avLst/>
              <a:gdLst/>
              <a:ahLst/>
              <a:cxnLst/>
              <a:rect l="l" t="t" r="r" b="b"/>
              <a:pathLst>
                <a:path w="714375" h="714375">
                  <a:moveTo>
                    <a:pt x="0" y="0"/>
                  </a:moveTo>
                  <a:lnTo>
                    <a:pt x="714375" y="0"/>
                  </a:lnTo>
                  <a:lnTo>
                    <a:pt x="714375" y="714375"/>
                  </a:lnTo>
                  <a:lnTo>
                    <a:pt x="0" y="7143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9" name="Freeform 41">
              <a:extLst>
                <a:ext uri="{FF2B5EF4-FFF2-40B4-BE49-F238E27FC236}">
                  <a16:creationId xmlns:a16="http://schemas.microsoft.com/office/drawing/2014/main" id="{E2FD386E-94FC-7D61-41D6-92FE7F7543FC}"/>
                </a:ext>
              </a:extLst>
            </p:cNvPr>
            <p:cNvSpPr/>
            <p:nvPr/>
          </p:nvSpPr>
          <p:spPr>
            <a:xfrm>
              <a:off x="2353273" y="7691298"/>
              <a:ext cx="648295" cy="714375"/>
            </a:xfrm>
            <a:custGeom>
              <a:avLst/>
              <a:gdLst/>
              <a:ahLst/>
              <a:cxnLst/>
              <a:rect l="l" t="t" r="r" b="b"/>
              <a:pathLst>
                <a:path w="648295" h="714375">
                  <a:moveTo>
                    <a:pt x="0" y="0"/>
                  </a:moveTo>
                  <a:lnTo>
                    <a:pt x="648295" y="0"/>
                  </a:lnTo>
                  <a:lnTo>
                    <a:pt x="648295" y="714375"/>
                  </a:lnTo>
                  <a:lnTo>
                    <a:pt x="0" y="7143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0" name="Freeform 44">
              <a:extLst>
                <a:ext uri="{FF2B5EF4-FFF2-40B4-BE49-F238E27FC236}">
                  <a16:creationId xmlns:a16="http://schemas.microsoft.com/office/drawing/2014/main" id="{635CC1DE-A2F1-168C-661B-2D4877FD162E}"/>
                </a:ext>
              </a:extLst>
            </p:cNvPr>
            <p:cNvSpPr/>
            <p:nvPr/>
          </p:nvSpPr>
          <p:spPr>
            <a:xfrm>
              <a:off x="10165387" y="7639317"/>
              <a:ext cx="619125" cy="619125"/>
            </a:xfrm>
            <a:custGeom>
              <a:avLst/>
              <a:gdLst/>
              <a:ahLst/>
              <a:cxnLst/>
              <a:rect l="l" t="t" r="r" b="b"/>
              <a:pathLst>
                <a:path w="619125" h="619125">
                  <a:moveTo>
                    <a:pt x="0" y="0"/>
                  </a:moveTo>
                  <a:lnTo>
                    <a:pt x="619125" y="0"/>
                  </a:lnTo>
                  <a:lnTo>
                    <a:pt x="619125" y="619125"/>
                  </a:lnTo>
                  <a:lnTo>
                    <a:pt x="0" y="619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2" name="TextBox 50">
              <a:extLst>
                <a:ext uri="{FF2B5EF4-FFF2-40B4-BE49-F238E27FC236}">
                  <a16:creationId xmlns:a16="http://schemas.microsoft.com/office/drawing/2014/main" id="{38C0B50D-0AD9-D662-E235-1D4B4CEA7AF5}"/>
                </a:ext>
              </a:extLst>
            </p:cNvPr>
            <p:cNvSpPr txBox="1"/>
            <p:nvPr/>
          </p:nvSpPr>
          <p:spPr>
            <a:xfrm>
              <a:off x="3543979" y="4281488"/>
              <a:ext cx="4764141" cy="560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999"/>
                </a:lnSpc>
              </a:pPr>
              <a:r>
                <a:rPr lang="en-US" sz="24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NHS leaflets</a:t>
              </a:r>
            </a:p>
          </p:txBody>
        </p:sp>
        <p:sp>
          <p:nvSpPr>
            <p:cNvPr id="33" name="TextBox 53">
              <a:extLst>
                <a:ext uri="{FF2B5EF4-FFF2-40B4-BE49-F238E27FC236}">
                  <a16:creationId xmlns:a16="http://schemas.microsoft.com/office/drawing/2014/main" id="{43BFC890-0F88-474B-F5DA-C70FC0C27B8F}"/>
                </a:ext>
              </a:extLst>
            </p:cNvPr>
            <p:cNvSpPr txBox="1"/>
            <p:nvPr/>
          </p:nvSpPr>
          <p:spPr>
            <a:xfrm>
              <a:off x="11321505" y="7062882"/>
              <a:ext cx="4764141" cy="560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999"/>
                </a:lnSpc>
              </a:pPr>
              <a:r>
                <a:rPr lang="en-US" sz="24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Digital tools</a:t>
              </a:r>
            </a:p>
          </p:txBody>
        </p:sp>
        <p:sp>
          <p:nvSpPr>
            <p:cNvPr id="34" name="TextBox 54">
              <a:extLst>
                <a:ext uri="{FF2B5EF4-FFF2-40B4-BE49-F238E27FC236}">
                  <a16:creationId xmlns:a16="http://schemas.microsoft.com/office/drawing/2014/main" id="{0B99E374-4E2F-1362-B864-B8713F570E0E}"/>
                </a:ext>
              </a:extLst>
            </p:cNvPr>
            <p:cNvSpPr txBox="1"/>
            <p:nvPr/>
          </p:nvSpPr>
          <p:spPr>
            <a:xfrm>
              <a:off x="3561357" y="6801752"/>
              <a:ext cx="4764141" cy="11564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999"/>
                </a:lnSpc>
              </a:pPr>
              <a:r>
                <a:rPr lang="en-US" sz="24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Sleep Council guides</a:t>
              </a:r>
            </a:p>
          </p:txBody>
        </p:sp>
        <p:sp>
          <p:nvSpPr>
            <p:cNvPr id="35" name="TextBox 55">
              <a:extLst>
                <a:ext uri="{FF2B5EF4-FFF2-40B4-BE49-F238E27FC236}">
                  <a16:creationId xmlns:a16="http://schemas.microsoft.com/office/drawing/2014/main" id="{8042EB5A-5AFA-5CDE-4AD9-FA8D5A75C73B}"/>
                </a:ext>
              </a:extLst>
            </p:cNvPr>
            <p:cNvSpPr txBox="1"/>
            <p:nvPr/>
          </p:nvSpPr>
          <p:spPr>
            <a:xfrm>
              <a:off x="3543979" y="4881562"/>
              <a:ext cx="4764141" cy="8677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5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NHS “Sleep Hygiene” leaflets can be adapted for university use.</a:t>
              </a:r>
            </a:p>
          </p:txBody>
        </p:sp>
        <p:sp>
          <p:nvSpPr>
            <p:cNvPr id="36" name="TextBox 58">
              <a:extLst>
                <a:ext uri="{FF2B5EF4-FFF2-40B4-BE49-F238E27FC236}">
                  <a16:creationId xmlns:a16="http://schemas.microsoft.com/office/drawing/2014/main" id="{DC7942D5-1905-463E-34CC-3FA5C02BB9D1}"/>
                </a:ext>
              </a:extLst>
            </p:cNvPr>
            <p:cNvSpPr txBox="1"/>
            <p:nvPr/>
          </p:nvSpPr>
          <p:spPr>
            <a:xfrm>
              <a:off x="11321505" y="7707943"/>
              <a:ext cx="4764141" cy="13248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500" dirty="0">
                  <a:solidFill>
                    <a:srgbClr val="FFFFFF"/>
                  </a:solidFill>
                  <a:latin typeface="Helvetica World"/>
                  <a:ea typeface="Helvetica World"/>
                  <a:cs typeface="Helvetica World"/>
                  <a:sym typeface="Helvetica World"/>
                </a:rPr>
                <a:t>Sleep tracking apps and blue-light filter tools can be integrated into campaign promotion.</a:t>
              </a:r>
            </a:p>
          </p:txBody>
        </p:sp>
        <p:sp>
          <p:nvSpPr>
            <p:cNvPr id="37" name="TextBox 59">
              <a:extLst>
                <a:ext uri="{FF2B5EF4-FFF2-40B4-BE49-F238E27FC236}">
                  <a16:creationId xmlns:a16="http://schemas.microsoft.com/office/drawing/2014/main" id="{84C9F05C-7E16-80C5-084E-695BFBDF5AD6}"/>
                </a:ext>
              </a:extLst>
            </p:cNvPr>
            <p:cNvSpPr txBox="1"/>
            <p:nvPr/>
          </p:nvSpPr>
          <p:spPr>
            <a:xfrm>
              <a:off x="3534581" y="7932657"/>
              <a:ext cx="4764141" cy="13248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5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Offer practical tips on bedtime routines, environment, and lifestyle factors.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94642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BF184-A353-9371-DABB-02ECB4155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8F0F50-7949-FAA3-5599-228F6C806A04}"/>
              </a:ext>
            </a:extLst>
          </p:cNvPr>
          <p:cNvSpPr txBox="1"/>
          <p:nvPr/>
        </p:nvSpPr>
        <p:spPr>
          <a:xfrm>
            <a:off x="3930567" y="429753"/>
            <a:ext cx="4330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</a:t>
            </a:r>
          </a:p>
        </p:txBody>
      </p:sp>
      <p:grpSp>
        <p:nvGrpSpPr>
          <p:cNvPr id="3079" name="Group 3078">
            <a:extLst>
              <a:ext uri="{FF2B5EF4-FFF2-40B4-BE49-F238E27FC236}">
                <a16:creationId xmlns:a16="http://schemas.microsoft.com/office/drawing/2014/main" id="{DF9F94F5-5B34-9C5C-5367-C638C4D3F5A9}"/>
              </a:ext>
            </a:extLst>
          </p:cNvPr>
          <p:cNvGrpSpPr/>
          <p:nvPr/>
        </p:nvGrpSpPr>
        <p:grpSpPr>
          <a:xfrm>
            <a:off x="3930567" y="1179362"/>
            <a:ext cx="2864607" cy="2171025"/>
            <a:chOff x="6789145" y="1300484"/>
            <a:chExt cx="2864607" cy="2171025"/>
          </a:xfrm>
        </p:grpSpPr>
        <p:grpSp>
          <p:nvGrpSpPr>
            <p:cNvPr id="2" name="Group 19">
              <a:extLst>
                <a:ext uri="{FF2B5EF4-FFF2-40B4-BE49-F238E27FC236}">
                  <a16:creationId xmlns:a16="http://schemas.microsoft.com/office/drawing/2014/main" id="{E8A4E9AC-6E8B-ADE8-BB11-9E100A96A39B}"/>
                </a:ext>
              </a:extLst>
            </p:cNvPr>
            <p:cNvGrpSpPr/>
            <p:nvPr/>
          </p:nvGrpSpPr>
          <p:grpSpPr>
            <a:xfrm>
              <a:off x="6789145" y="1300484"/>
              <a:ext cx="944053" cy="620028"/>
              <a:chOff x="0" y="0"/>
              <a:chExt cx="654977" cy="430170"/>
            </a:xfrm>
          </p:grpSpPr>
          <p:sp>
            <p:nvSpPr>
              <p:cNvPr id="6" name="Freeform 20">
                <a:extLst>
                  <a:ext uri="{FF2B5EF4-FFF2-40B4-BE49-F238E27FC236}">
                    <a16:creationId xmlns:a16="http://schemas.microsoft.com/office/drawing/2014/main" id="{962D0E6C-ED47-1CBA-48AD-B6B18A8B5B5E}"/>
                  </a:ext>
                </a:extLst>
              </p:cNvPr>
              <p:cNvSpPr/>
              <p:nvPr/>
            </p:nvSpPr>
            <p:spPr>
              <a:xfrm>
                <a:off x="0" y="0"/>
                <a:ext cx="654977" cy="430170"/>
              </a:xfrm>
              <a:custGeom>
                <a:avLst/>
                <a:gdLst/>
                <a:ahLst/>
                <a:cxnLst/>
                <a:rect l="l" t="t" r="r" b="b"/>
                <a:pathLst>
                  <a:path w="654977" h="430170">
                    <a:moveTo>
                      <a:pt x="203200" y="0"/>
                    </a:moveTo>
                    <a:lnTo>
                      <a:pt x="654977" y="0"/>
                    </a:lnTo>
                    <a:lnTo>
                      <a:pt x="451777" y="430170"/>
                    </a:lnTo>
                    <a:lnTo>
                      <a:pt x="0" y="430170"/>
                    </a:lnTo>
                    <a:lnTo>
                      <a:pt x="203200" y="0"/>
                    </a:lnTo>
                    <a:close/>
                  </a:path>
                </a:pathLst>
              </a:custGeom>
              <a:solidFill>
                <a:srgbClr val="355764"/>
              </a:solidFill>
            </p:spPr>
          </p:sp>
          <p:sp>
            <p:nvSpPr>
              <p:cNvPr id="7" name="TextBox 21">
                <a:extLst>
                  <a:ext uri="{FF2B5EF4-FFF2-40B4-BE49-F238E27FC236}">
                    <a16:creationId xmlns:a16="http://schemas.microsoft.com/office/drawing/2014/main" id="{7A648C68-D21B-33AC-37EB-5641A92EF51D}"/>
                  </a:ext>
                </a:extLst>
              </p:cNvPr>
              <p:cNvSpPr txBox="1"/>
              <p:nvPr/>
            </p:nvSpPr>
            <p:spPr>
              <a:xfrm>
                <a:off x="101600" y="-47625"/>
                <a:ext cx="451777" cy="4777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12" name="Group 32">
              <a:extLst>
                <a:ext uri="{FF2B5EF4-FFF2-40B4-BE49-F238E27FC236}">
                  <a16:creationId xmlns:a16="http://schemas.microsoft.com/office/drawing/2014/main" id="{AEB60F67-9DD0-EEE6-0AC0-4241C406BB78}"/>
                </a:ext>
              </a:extLst>
            </p:cNvPr>
            <p:cNvGrpSpPr/>
            <p:nvPr/>
          </p:nvGrpSpPr>
          <p:grpSpPr>
            <a:xfrm>
              <a:off x="6789145" y="2129253"/>
              <a:ext cx="2864607" cy="1342256"/>
              <a:chOff x="0" y="-47625"/>
              <a:chExt cx="5080170" cy="2380392"/>
            </a:xfrm>
          </p:grpSpPr>
          <p:sp>
            <p:nvSpPr>
              <p:cNvPr id="13" name="TextBox 33">
                <a:extLst>
                  <a:ext uri="{FF2B5EF4-FFF2-40B4-BE49-F238E27FC236}">
                    <a16:creationId xmlns:a16="http://schemas.microsoft.com/office/drawing/2014/main" id="{630F500D-C986-939A-1650-A7E1DF07382C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080170" cy="63235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3079"/>
                  </a:lnSpc>
                  <a:spcBef>
                    <a:spcPct val="0"/>
                  </a:spcBef>
                </a:pPr>
                <a:r>
                  <a:rPr lang="en-US" sz="2000" b="1" spc="70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Boosts energy levels</a:t>
                </a:r>
              </a:p>
            </p:txBody>
          </p:sp>
          <p:sp>
            <p:nvSpPr>
              <p:cNvPr id="14" name="TextBox 34">
                <a:extLst>
                  <a:ext uri="{FF2B5EF4-FFF2-40B4-BE49-F238E27FC236}">
                    <a16:creationId xmlns:a16="http://schemas.microsoft.com/office/drawing/2014/main" id="{9541E4ED-F34C-7228-EAF1-B23C41E27F95}"/>
                  </a:ext>
                </a:extLst>
              </p:cNvPr>
              <p:cNvSpPr txBox="1"/>
              <p:nvPr/>
            </p:nvSpPr>
            <p:spPr>
              <a:xfrm>
                <a:off x="0" y="804474"/>
                <a:ext cx="4448986" cy="152829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>
                  <a:spcBef>
                    <a:spcPct val="0"/>
                  </a:spcBef>
                </a:pPr>
                <a:r>
                  <a:rPr lang="en-US" sz="1400" spc="83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Sleep restores physical energy, making students more active and alert during the day.</a:t>
                </a:r>
              </a:p>
            </p:txBody>
          </p:sp>
        </p:grpSp>
        <p:sp>
          <p:nvSpPr>
            <p:cNvPr id="15" name="TextBox 35">
              <a:extLst>
                <a:ext uri="{FF2B5EF4-FFF2-40B4-BE49-F238E27FC236}">
                  <a16:creationId xmlns:a16="http://schemas.microsoft.com/office/drawing/2014/main" id="{7FBBFDE7-E66D-48BE-FA98-B03AF5C04C0B}"/>
                </a:ext>
              </a:extLst>
            </p:cNvPr>
            <p:cNvSpPr txBox="1"/>
            <p:nvPr/>
          </p:nvSpPr>
          <p:spPr>
            <a:xfrm>
              <a:off x="6956412" y="1379666"/>
              <a:ext cx="609518" cy="4115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 dirty="0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01</a:t>
              </a:r>
            </a:p>
          </p:txBody>
        </p:sp>
      </p:grpSp>
      <p:grpSp>
        <p:nvGrpSpPr>
          <p:cNvPr id="3078" name="Group 3077">
            <a:extLst>
              <a:ext uri="{FF2B5EF4-FFF2-40B4-BE49-F238E27FC236}">
                <a16:creationId xmlns:a16="http://schemas.microsoft.com/office/drawing/2014/main" id="{9209B8E5-EA04-2F99-16B9-90B1652F6EDF}"/>
              </a:ext>
            </a:extLst>
          </p:cNvPr>
          <p:cNvGrpSpPr/>
          <p:nvPr/>
        </p:nvGrpSpPr>
        <p:grpSpPr>
          <a:xfrm>
            <a:off x="1815849" y="2774815"/>
            <a:ext cx="2508695" cy="2464640"/>
            <a:chOff x="6764645" y="3685001"/>
            <a:chExt cx="2508695" cy="2464640"/>
          </a:xfrm>
        </p:grpSpPr>
        <p:grpSp>
          <p:nvGrpSpPr>
            <p:cNvPr id="8" name="Group 22">
              <a:extLst>
                <a:ext uri="{FF2B5EF4-FFF2-40B4-BE49-F238E27FC236}">
                  <a16:creationId xmlns:a16="http://schemas.microsoft.com/office/drawing/2014/main" id="{A163933C-6FEC-53CF-0F87-368F7E2A77A2}"/>
                </a:ext>
              </a:extLst>
            </p:cNvPr>
            <p:cNvGrpSpPr/>
            <p:nvPr/>
          </p:nvGrpSpPr>
          <p:grpSpPr>
            <a:xfrm>
              <a:off x="6764645" y="3685001"/>
              <a:ext cx="944053" cy="620028"/>
              <a:chOff x="0" y="0"/>
              <a:chExt cx="654977" cy="430170"/>
            </a:xfrm>
          </p:grpSpPr>
          <p:sp>
            <p:nvSpPr>
              <p:cNvPr id="9" name="Freeform 23">
                <a:extLst>
                  <a:ext uri="{FF2B5EF4-FFF2-40B4-BE49-F238E27FC236}">
                    <a16:creationId xmlns:a16="http://schemas.microsoft.com/office/drawing/2014/main" id="{F7ED1C61-F7FE-179E-8733-723015B9149A}"/>
                  </a:ext>
                </a:extLst>
              </p:cNvPr>
              <p:cNvSpPr/>
              <p:nvPr/>
            </p:nvSpPr>
            <p:spPr>
              <a:xfrm>
                <a:off x="0" y="0"/>
                <a:ext cx="654977" cy="430170"/>
              </a:xfrm>
              <a:custGeom>
                <a:avLst/>
                <a:gdLst/>
                <a:ahLst/>
                <a:cxnLst/>
                <a:rect l="l" t="t" r="r" b="b"/>
                <a:pathLst>
                  <a:path w="654977" h="430170">
                    <a:moveTo>
                      <a:pt x="203200" y="0"/>
                    </a:moveTo>
                    <a:lnTo>
                      <a:pt x="654977" y="0"/>
                    </a:lnTo>
                    <a:lnTo>
                      <a:pt x="451777" y="430170"/>
                    </a:lnTo>
                    <a:lnTo>
                      <a:pt x="0" y="430170"/>
                    </a:lnTo>
                    <a:lnTo>
                      <a:pt x="203200" y="0"/>
                    </a:lnTo>
                    <a:close/>
                  </a:path>
                </a:pathLst>
              </a:custGeom>
              <a:solidFill>
                <a:srgbClr val="81CACF"/>
              </a:solidFill>
            </p:spPr>
          </p:sp>
          <p:sp>
            <p:nvSpPr>
              <p:cNvPr id="11" name="TextBox 24">
                <a:extLst>
                  <a:ext uri="{FF2B5EF4-FFF2-40B4-BE49-F238E27FC236}">
                    <a16:creationId xmlns:a16="http://schemas.microsoft.com/office/drawing/2014/main" id="{FA74E00A-2932-2369-D48B-A3DDE37BEAC9}"/>
                  </a:ext>
                </a:extLst>
              </p:cNvPr>
              <p:cNvSpPr txBox="1"/>
              <p:nvPr/>
            </p:nvSpPr>
            <p:spPr>
              <a:xfrm>
                <a:off x="101600" y="-47625"/>
                <a:ext cx="451777" cy="4777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16" name="Group 36">
              <a:extLst>
                <a:ext uri="{FF2B5EF4-FFF2-40B4-BE49-F238E27FC236}">
                  <a16:creationId xmlns:a16="http://schemas.microsoft.com/office/drawing/2014/main" id="{B12867DA-09C8-AFE9-F0DC-7C7920F65AC4}"/>
                </a:ext>
              </a:extLst>
            </p:cNvPr>
            <p:cNvGrpSpPr/>
            <p:nvPr/>
          </p:nvGrpSpPr>
          <p:grpSpPr>
            <a:xfrm>
              <a:off x="6764645" y="4513771"/>
              <a:ext cx="2508695" cy="1635870"/>
              <a:chOff x="0" y="-47625"/>
              <a:chExt cx="4448987" cy="2901094"/>
            </a:xfrm>
          </p:grpSpPr>
          <p:sp>
            <p:nvSpPr>
              <p:cNvPr id="19" name="TextBox 37">
                <a:extLst>
                  <a:ext uri="{FF2B5EF4-FFF2-40B4-BE49-F238E27FC236}">
                    <a16:creationId xmlns:a16="http://schemas.microsoft.com/office/drawing/2014/main" id="{04F04A12-79D6-E84E-74ED-777D51B567C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4448987" cy="109163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spcBef>
                    <a:spcPct val="0"/>
                  </a:spcBef>
                </a:pPr>
                <a:r>
                  <a:rPr lang="en-US" sz="2000" b="1" spc="70" dirty="0">
                    <a:solidFill>
                      <a:srgbClr val="000000"/>
                    </a:solidFill>
                    <a:latin typeface="Bricolage Grotesque Bold"/>
                    <a:ea typeface="Bricolage Grotesque Bold"/>
                    <a:cs typeface="Bricolage Grotesque Bold"/>
                    <a:sym typeface="Bricolage Grotesque Bold"/>
                  </a:rPr>
                  <a:t>Reduces chronic disease risk</a:t>
                </a:r>
              </a:p>
            </p:txBody>
          </p:sp>
          <p:sp>
            <p:nvSpPr>
              <p:cNvPr id="28" name="TextBox 38">
                <a:extLst>
                  <a:ext uri="{FF2B5EF4-FFF2-40B4-BE49-F238E27FC236}">
                    <a16:creationId xmlns:a16="http://schemas.microsoft.com/office/drawing/2014/main" id="{795176DB-1483-C892-55A8-34D87E2E24E3}"/>
                  </a:ext>
                </a:extLst>
              </p:cNvPr>
              <p:cNvSpPr txBox="1"/>
              <p:nvPr/>
            </p:nvSpPr>
            <p:spPr>
              <a:xfrm>
                <a:off x="0" y="1325176"/>
                <a:ext cx="4448987" cy="152829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>
                  <a:spcBef>
                    <a:spcPct val="0"/>
                  </a:spcBef>
                </a:pPr>
                <a:r>
                  <a:rPr lang="en-US" sz="1400" spc="83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Poor sleep is associated with heart disease, obesity, and diabetes (NHLBI, 2022).</a:t>
                </a:r>
              </a:p>
            </p:txBody>
          </p:sp>
        </p:grpSp>
        <p:sp>
          <p:nvSpPr>
            <p:cNvPr id="31" name="TextBox 39">
              <a:extLst>
                <a:ext uri="{FF2B5EF4-FFF2-40B4-BE49-F238E27FC236}">
                  <a16:creationId xmlns:a16="http://schemas.microsoft.com/office/drawing/2014/main" id="{A93AA728-B4FB-F0F5-1B3F-8EC47ED0DF16}"/>
                </a:ext>
              </a:extLst>
            </p:cNvPr>
            <p:cNvSpPr txBox="1"/>
            <p:nvPr/>
          </p:nvSpPr>
          <p:spPr>
            <a:xfrm>
              <a:off x="6931912" y="3764184"/>
              <a:ext cx="609518" cy="4115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 dirty="0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02</a:t>
              </a:r>
            </a:p>
          </p:txBody>
        </p:sp>
      </p:grpSp>
      <p:grpSp>
        <p:nvGrpSpPr>
          <p:cNvPr id="3080" name="Group 3079">
            <a:extLst>
              <a:ext uri="{FF2B5EF4-FFF2-40B4-BE49-F238E27FC236}">
                <a16:creationId xmlns:a16="http://schemas.microsoft.com/office/drawing/2014/main" id="{4DC483BD-CE86-D015-56EB-85EF1105D840}"/>
              </a:ext>
            </a:extLst>
          </p:cNvPr>
          <p:cNvGrpSpPr/>
          <p:nvPr/>
        </p:nvGrpSpPr>
        <p:grpSpPr>
          <a:xfrm>
            <a:off x="4601741" y="4016374"/>
            <a:ext cx="2768785" cy="2446162"/>
            <a:chOff x="2538247" y="3616357"/>
            <a:chExt cx="2768785" cy="2446162"/>
          </a:xfrm>
        </p:grpSpPr>
        <p:grpSp>
          <p:nvGrpSpPr>
            <p:cNvPr id="58" name="Group 25">
              <a:extLst>
                <a:ext uri="{FF2B5EF4-FFF2-40B4-BE49-F238E27FC236}">
                  <a16:creationId xmlns:a16="http://schemas.microsoft.com/office/drawing/2014/main" id="{AD43724E-56B2-78FC-0854-FEFF44AA24A6}"/>
                </a:ext>
              </a:extLst>
            </p:cNvPr>
            <p:cNvGrpSpPr/>
            <p:nvPr/>
          </p:nvGrpSpPr>
          <p:grpSpPr>
            <a:xfrm>
              <a:off x="2538247" y="3616357"/>
              <a:ext cx="944054" cy="688672"/>
              <a:chOff x="0" y="-47625"/>
              <a:chExt cx="654977" cy="477795"/>
            </a:xfrm>
          </p:grpSpPr>
          <p:sp>
            <p:nvSpPr>
              <p:cNvPr id="59" name="Freeform 26">
                <a:extLst>
                  <a:ext uri="{FF2B5EF4-FFF2-40B4-BE49-F238E27FC236}">
                    <a16:creationId xmlns:a16="http://schemas.microsoft.com/office/drawing/2014/main" id="{68472737-2A3B-7F73-FB87-0848482D9C8E}"/>
                  </a:ext>
                </a:extLst>
              </p:cNvPr>
              <p:cNvSpPr/>
              <p:nvPr/>
            </p:nvSpPr>
            <p:spPr>
              <a:xfrm>
                <a:off x="0" y="0"/>
                <a:ext cx="654977" cy="430170"/>
              </a:xfrm>
              <a:custGeom>
                <a:avLst/>
                <a:gdLst/>
                <a:ahLst/>
                <a:cxnLst/>
                <a:rect l="l" t="t" r="r" b="b"/>
                <a:pathLst>
                  <a:path w="654977" h="430170">
                    <a:moveTo>
                      <a:pt x="203200" y="0"/>
                    </a:moveTo>
                    <a:lnTo>
                      <a:pt x="654977" y="0"/>
                    </a:lnTo>
                    <a:lnTo>
                      <a:pt x="451777" y="430170"/>
                    </a:lnTo>
                    <a:lnTo>
                      <a:pt x="0" y="430170"/>
                    </a:lnTo>
                    <a:lnTo>
                      <a:pt x="203200" y="0"/>
                    </a:ln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60" name="TextBox 27">
                <a:extLst>
                  <a:ext uri="{FF2B5EF4-FFF2-40B4-BE49-F238E27FC236}">
                    <a16:creationId xmlns:a16="http://schemas.microsoft.com/office/drawing/2014/main" id="{649169A7-97A4-21A0-C282-A519D768BE80}"/>
                  </a:ext>
                </a:extLst>
              </p:cNvPr>
              <p:cNvSpPr txBox="1"/>
              <p:nvPr/>
            </p:nvSpPr>
            <p:spPr>
              <a:xfrm>
                <a:off x="101600" y="-47625"/>
                <a:ext cx="451777" cy="4777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sp>
          <p:nvSpPr>
            <p:cNvPr id="61" name="TextBox 40">
              <a:extLst>
                <a:ext uri="{FF2B5EF4-FFF2-40B4-BE49-F238E27FC236}">
                  <a16:creationId xmlns:a16="http://schemas.microsoft.com/office/drawing/2014/main" id="{8A3F7F7A-13C0-A2C3-EA79-3B3F9655F600}"/>
                </a:ext>
              </a:extLst>
            </p:cNvPr>
            <p:cNvSpPr txBox="1"/>
            <p:nvPr/>
          </p:nvSpPr>
          <p:spPr>
            <a:xfrm>
              <a:off x="2538247" y="4504819"/>
              <a:ext cx="2768785" cy="3623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000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Improves immunity</a:t>
              </a:r>
            </a:p>
          </p:txBody>
        </p:sp>
        <p:sp>
          <p:nvSpPr>
            <p:cNvPr id="62" name="TextBox 41">
              <a:extLst>
                <a:ext uri="{FF2B5EF4-FFF2-40B4-BE49-F238E27FC236}">
                  <a16:creationId xmlns:a16="http://schemas.microsoft.com/office/drawing/2014/main" id="{25BDD1EE-17FF-F565-C7B1-91AE998D3AB6}"/>
                </a:ext>
              </a:extLst>
            </p:cNvPr>
            <p:cNvSpPr txBox="1"/>
            <p:nvPr/>
          </p:nvSpPr>
          <p:spPr>
            <a:xfrm>
              <a:off x="2538247" y="4985301"/>
              <a:ext cx="2508696" cy="1077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4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Adequate sleep strengthens the immune system, reducing the risk of infections (Irish et al., 2015).</a:t>
              </a:r>
            </a:p>
          </p:txBody>
        </p:sp>
        <p:sp>
          <p:nvSpPr>
            <p:cNvPr id="63" name="TextBox 42">
              <a:extLst>
                <a:ext uri="{FF2B5EF4-FFF2-40B4-BE49-F238E27FC236}">
                  <a16:creationId xmlns:a16="http://schemas.microsoft.com/office/drawing/2014/main" id="{86CE7849-1BA5-1994-56A5-BA9F8C4D6D7D}"/>
                </a:ext>
              </a:extLst>
            </p:cNvPr>
            <p:cNvSpPr txBox="1"/>
            <p:nvPr/>
          </p:nvSpPr>
          <p:spPr>
            <a:xfrm>
              <a:off x="2705515" y="3764183"/>
              <a:ext cx="609518" cy="4115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 dirty="0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03</a:t>
              </a:r>
            </a:p>
          </p:txBody>
        </p:sp>
      </p:grpSp>
      <p:pic>
        <p:nvPicPr>
          <p:cNvPr id="3086" name="Picture 3085">
            <a:extLst>
              <a:ext uri="{FF2B5EF4-FFF2-40B4-BE49-F238E27FC236}">
                <a16:creationId xmlns:a16="http://schemas.microsoft.com/office/drawing/2014/main" id="{6F3FB319-2C10-B0FD-E871-E6D764484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0434" y="3067518"/>
            <a:ext cx="2831031" cy="2831031"/>
          </a:xfrm>
          <a:prstGeom prst="rect">
            <a:avLst/>
          </a:prstGeom>
        </p:spPr>
      </p:pic>
      <p:pic>
        <p:nvPicPr>
          <p:cNvPr id="3082" name="Picture 3081">
            <a:extLst>
              <a:ext uri="{FF2B5EF4-FFF2-40B4-BE49-F238E27FC236}">
                <a16:creationId xmlns:a16="http://schemas.microsoft.com/office/drawing/2014/main" id="{76A2E751-4AA0-6C78-0B94-8C6B9CEF7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5072" y="1670079"/>
            <a:ext cx="2623605" cy="262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817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B2C0BD-E77D-D5F6-1AE2-F63C438AC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620866A-EC58-B6CD-E8B8-2BCA280C2273}"/>
              </a:ext>
            </a:extLst>
          </p:cNvPr>
          <p:cNvSpPr txBox="1"/>
          <p:nvPr/>
        </p:nvSpPr>
        <p:spPr>
          <a:xfrm>
            <a:off x="3861638" y="429753"/>
            <a:ext cx="4468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</a:t>
            </a:r>
          </a:p>
        </p:txBody>
      </p:sp>
      <p:sp>
        <p:nvSpPr>
          <p:cNvPr id="18" name="TextBox 16">
            <a:extLst>
              <a:ext uri="{FF2B5EF4-FFF2-40B4-BE49-F238E27FC236}">
                <a16:creationId xmlns:a16="http://schemas.microsoft.com/office/drawing/2014/main" id="{FDB9DAB9-5FF9-DB92-1891-AB445E07D869}"/>
              </a:ext>
            </a:extLst>
          </p:cNvPr>
          <p:cNvSpPr txBox="1"/>
          <p:nvPr/>
        </p:nvSpPr>
        <p:spPr>
          <a:xfrm>
            <a:off x="2635518" y="3429000"/>
            <a:ext cx="1464604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Improves mood</a:t>
            </a:r>
          </a:p>
        </p:txBody>
      </p:sp>
      <p:sp>
        <p:nvSpPr>
          <p:cNvPr id="20" name="TextBox 17">
            <a:extLst>
              <a:ext uri="{FF2B5EF4-FFF2-40B4-BE49-F238E27FC236}">
                <a16:creationId xmlns:a16="http://schemas.microsoft.com/office/drawing/2014/main" id="{EA639710-B695-A798-0171-219C4BC11935}"/>
              </a:ext>
            </a:extLst>
          </p:cNvPr>
          <p:cNvSpPr txBox="1"/>
          <p:nvPr/>
        </p:nvSpPr>
        <p:spPr>
          <a:xfrm>
            <a:off x="2313529" y="4073171"/>
            <a:ext cx="2068008" cy="8617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1400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Good sleep helps regulate emotions and decreases irritability (Beattie et al., 2015).</a:t>
            </a:r>
          </a:p>
        </p:txBody>
      </p:sp>
      <p:sp>
        <p:nvSpPr>
          <p:cNvPr id="21" name="TextBox 18">
            <a:extLst>
              <a:ext uri="{FF2B5EF4-FFF2-40B4-BE49-F238E27FC236}">
                <a16:creationId xmlns:a16="http://schemas.microsoft.com/office/drawing/2014/main" id="{5B1B6AA1-82EB-77F3-32DF-787FEF94C875}"/>
              </a:ext>
            </a:extLst>
          </p:cNvPr>
          <p:cNvSpPr txBox="1"/>
          <p:nvPr/>
        </p:nvSpPr>
        <p:spPr>
          <a:xfrm>
            <a:off x="4990558" y="3429000"/>
            <a:ext cx="2195944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ctr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Reduces anxiety and stress</a:t>
            </a:r>
          </a:p>
        </p:txBody>
      </p:sp>
      <p:sp>
        <p:nvSpPr>
          <p:cNvPr id="22" name="TextBox 19">
            <a:extLst>
              <a:ext uri="{FF2B5EF4-FFF2-40B4-BE49-F238E27FC236}">
                <a16:creationId xmlns:a16="http://schemas.microsoft.com/office/drawing/2014/main" id="{4D4F5366-93C4-9416-BDF4-A2B336204744}"/>
              </a:ext>
            </a:extLst>
          </p:cNvPr>
          <p:cNvSpPr txBox="1"/>
          <p:nvPr/>
        </p:nvSpPr>
        <p:spPr>
          <a:xfrm>
            <a:off x="5054526" y="4072160"/>
            <a:ext cx="2195944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1400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Sleep is protective against anxiety disorders and stress reactivity (Hershner &amp; Chervin, 2014).</a:t>
            </a:r>
          </a:p>
        </p:txBody>
      </p:sp>
      <p:sp>
        <p:nvSpPr>
          <p:cNvPr id="23" name="TextBox 20">
            <a:extLst>
              <a:ext uri="{FF2B5EF4-FFF2-40B4-BE49-F238E27FC236}">
                <a16:creationId xmlns:a16="http://schemas.microsoft.com/office/drawing/2014/main" id="{137B7043-2ABF-F5E9-23B5-60493F60043A}"/>
              </a:ext>
            </a:extLst>
          </p:cNvPr>
          <p:cNvSpPr txBox="1"/>
          <p:nvPr/>
        </p:nvSpPr>
        <p:spPr>
          <a:xfrm>
            <a:off x="7695102" y="3427699"/>
            <a:ext cx="2149521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ctr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Supports mental health resilience</a:t>
            </a:r>
          </a:p>
        </p:txBody>
      </p:sp>
      <p:sp>
        <p:nvSpPr>
          <p:cNvPr id="24" name="TextBox 21">
            <a:extLst>
              <a:ext uri="{FF2B5EF4-FFF2-40B4-BE49-F238E27FC236}">
                <a16:creationId xmlns:a16="http://schemas.microsoft.com/office/drawing/2014/main" id="{E217D779-0EEA-4F2B-81FA-C8A9946E6A89}"/>
              </a:ext>
            </a:extLst>
          </p:cNvPr>
          <p:cNvSpPr txBox="1"/>
          <p:nvPr/>
        </p:nvSpPr>
        <p:spPr>
          <a:xfrm>
            <a:off x="7584635" y="4067559"/>
            <a:ext cx="2370453" cy="6463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1400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Quality rest enhances coping skills and lowers risk of depression.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113FDAE-9CF1-023F-5677-46B7734BED34}"/>
              </a:ext>
            </a:extLst>
          </p:cNvPr>
          <p:cNvGrpSpPr/>
          <p:nvPr/>
        </p:nvGrpSpPr>
        <p:grpSpPr>
          <a:xfrm rot="18900000">
            <a:off x="2657480" y="1621837"/>
            <a:ext cx="1420680" cy="1420680"/>
            <a:chOff x="0" y="0"/>
            <a:chExt cx="812800" cy="812800"/>
          </a:xfrm>
        </p:grpSpPr>
        <p:sp>
          <p:nvSpPr>
            <p:cNvPr id="46" name="Freeform 5">
              <a:extLst>
                <a:ext uri="{FF2B5EF4-FFF2-40B4-BE49-F238E27FC236}">
                  <a16:creationId xmlns:a16="http://schemas.microsoft.com/office/drawing/2014/main" id="{A7B74E39-BE76-5EFB-7AA0-C33E59C5D7B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3448" y="0"/>
                  </a:moveTo>
                  <a:lnTo>
                    <a:pt x="759352" y="0"/>
                  </a:lnTo>
                  <a:cubicBezTo>
                    <a:pt x="788870" y="0"/>
                    <a:pt x="812800" y="23930"/>
                    <a:pt x="812800" y="53448"/>
                  </a:cubicBezTo>
                  <a:lnTo>
                    <a:pt x="812800" y="759352"/>
                  </a:lnTo>
                  <a:cubicBezTo>
                    <a:pt x="812800" y="788870"/>
                    <a:pt x="788870" y="812800"/>
                    <a:pt x="759352" y="812800"/>
                  </a:cubicBezTo>
                  <a:lnTo>
                    <a:pt x="53448" y="812800"/>
                  </a:lnTo>
                  <a:cubicBezTo>
                    <a:pt x="23930" y="812800"/>
                    <a:pt x="0" y="788870"/>
                    <a:pt x="0" y="759352"/>
                  </a:cubicBezTo>
                  <a:lnTo>
                    <a:pt x="0" y="53448"/>
                  </a:lnTo>
                  <a:cubicBezTo>
                    <a:pt x="0" y="23930"/>
                    <a:pt x="23930" y="0"/>
                    <a:pt x="53448" y="0"/>
                  </a:cubicBezTo>
                  <a:close/>
                </a:path>
              </a:pathLst>
            </a:custGeom>
            <a:solidFill>
              <a:srgbClr val="355764"/>
            </a:solidFill>
          </p:spPr>
        </p:sp>
        <p:sp>
          <p:nvSpPr>
            <p:cNvPr id="47" name="TextBox 6">
              <a:extLst>
                <a:ext uri="{FF2B5EF4-FFF2-40B4-BE49-F238E27FC236}">
                  <a16:creationId xmlns:a16="http://schemas.microsoft.com/office/drawing/2014/main" id="{642091EA-0687-55FE-5159-B7C528ABC4C7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0" name="Group 7">
            <a:extLst>
              <a:ext uri="{FF2B5EF4-FFF2-40B4-BE49-F238E27FC236}">
                <a16:creationId xmlns:a16="http://schemas.microsoft.com/office/drawing/2014/main" id="{FCD5368D-5895-8CB9-871C-AF425631F45C}"/>
              </a:ext>
            </a:extLst>
          </p:cNvPr>
          <p:cNvGrpSpPr/>
          <p:nvPr/>
        </p:nvGrpSpPr>
        <p:grpSpPr>
          <a:xfrm rot="18900000">
            <a:off x="5407621" y="1592406"/>
            <a:ext cx="1420680" cy="1420680"/>
            <a:chOff x="0" y="0"/>
            <a:chExt cx="812800" cy="812800"/>
          </a:xfrm>
        </p:grpSpPr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AFCD3257-4FCD-8DD4-7112-9CD869CCD1B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3448" y="0"/>
                  </a:moveTo>
                  <a:lnTo>
                    <a:pt x="759352" y="0"/>
                  </a:lnTo>
                  <a:cubicBezTo>
                    <a:pt x="788870" y="0"/>
                    <a:pt x="812800" y="23930"/>
                    <a:pt x="812800" y="53448"/>
                  </a:cubicBezTo>
                  <a:lnTo>
                    <a:pt x="812800" y="759352"/>
                  </a:lnTo>
                  <a:cubicBezTo>
                    <a:pt x="812800" y="788870"/>
                    <a:pt x="788870" y="812800"/>
                    <a:pt x="759352" y="812800"/>
                  </a:cubicBezTo>
                  <a:lnTo>
                    <a:pt x="53448" y="812800"/>
                  </a:lnTo>
                  <a:cubicBezTo>
                    <a:pt x="23930" y="812800"/>
                    <a:pt x="0" y="788870"/>
                    <a:pt x="0" y="759352"/>
                  </a:cubicBezTo>
                  <a:lnTo>
                    <a:pt x="0" y="53448"/>
                  </a:lnTo>
                  <a:cubicBezTo>
                    <a:pt x="0" y="23930"/>
                    <a:pt x="23930" y="0"/>
                    <a:pt x="53448" y="0"/>
                  </a:cubicBezTo>
                  <a:close/>
                </a:path>
              </a:pathLst>
            </a:custGeom>
            <a:solidFill>
              <a:srgbClr val="5A8F7B"/>
            </a:solidFill>
          </p:spPr>
        </p:sp>
        <p:sp>
          <p:nvSpPr>
            <p:cNvPr id="45" name="TextBox 9">
              <a:extLst>
                <a:ext uri="{FF2B5EF4-FFF2-40B4-BE49-F238E27FC236}">
                  <a16:creationId xmlns:a16="http://schemas.microsoft.com/office/drawing/2014/main" id="{7F3439E3-AA20-FEFE-7AA5-A1B0D06F1F34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7" name="Group 10">
            <a:extLst>
              <a:ext uri="{FF2B5EF4-FFF2-40B4-BE49-F238E27FC236}">
                <a16:creationId xmlns:a16="http://schemas.microsoft.com/office/drawing/2014/main" id="{AB02F4C0-1145-2CDE-B154-C9DA7200CF9D}"/>
              </a:ext>
            </a:extLst>
          </p:cNvPr>
          <p:cNvGrpSpPr/>
          <p:nvPr/>
        </p:nvGrpSpPr>
        <p:grpSpPr>
          <a:xfrm rot="18900000">
            <a:off x="8030092" y="1550785"/>
            <a:ext cx="1420680" cy="1503923"/>
            <a:chOff x="0" y="-47625"/>
            <a:chExt cx="812800" cy="860425"/>
          </a:xfrm>
        </p:grpSpPr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81650CC7-0E5E-5699-F703-D50799E0AB5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3448" y="0"/>
                  </a:moveTo>
                  <a:lnTo>
                    <a:pt x="759352" y="0"/>
                  </a:lnTo>
                  <a:cubicBezTo>
                    <a:pt x="788870" y="0"/>
                    <a:pt x="812800" y="23930"/>
                    <a:pt x="812800" y="53448"/>
                  </a:cubicBezTo>
                  <a:lnTo>
                    <a:pt x="812800" y="759352"/>
                  </a:lnTo>
                  <a:cubicBezTo>
                    <a:pt x="812800" y="788870"/>
                    <a:pt x="788870" y="812800"/>
                    <a:pt x="759352" y="812800"/>
                  </a:cubicBezTo>
                  <a:lnTo>
                    <a:pt x="53448" y="812800"/>
                  </a:lnTo>
                  <a:cubicBezTo>
                    <a:pt x="23930" y="812800"/>
                    <a:pt x="0" y="788870"/>
                    <a:pt x="0" y="759352"/>
                  </a:cubicBezTo>
                  <a:lnTo>
                    <a:pt x="0" y="53448"/>
                  </a:lnTo>
                  <a:cubicBezTo>
                    <a:pt x="0" y="23930"/>
                    <a:pt x="23930" y="0"/>
                    <a:pt x="53448" y="0"/>
                  </a:cubicBezTo>
                  <a:close/>
                </a:path>
              </a:pathLst>
            </a:custGeom>
            <a:solidFill>
              <a:srgbClr val="81CACF"/>
            </a:solidFill>
          </p:spPr>
        </p:sp>
        <p:sp>
          <p:nvSpPr>
            <p:cNvPr id="43" name="TextBox 12">
              <a:extLst>
                <a:ext uri="{FF2B5EF4-FFF2-40B4-BE49-F238E27FC236}">
                  <a16:creationId xmlns:a16="http://schemas.microsoft.com/office/drawing/2014/main" id="{00859409-DDF8-9D70-1187-DFA9D49EFB78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90162176-4FFB-5701-2702-EE0C901B6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950" y="1627839"/>
            <a:ext cx="1360313" cy="13603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BD6620B-6FF7-A07C-A387-047672D2B3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9663" y="1370362"/>
            <a:ext cx="1344057" cy="134405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EFBDE06-A207-A2CD-85F9-47C8E3B7B2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1126" y="1536804"/>
            <a:ext cx="1451348" cy="145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7951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C7998-98CB-63F3-2429-FCBFF98CB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449477-F0E0-C3E2-578D-87CC2BD9B5C0}"/>
              </a:ext>
            </a:extLst>
          </p:cNvPr>
          <p:cNvSpPr txBox="1"/>
          <p:nvPr/>
        </p:nvSpPr>
        <p:spPr>
          <a:xfrm>
            <a:off x="2989604" y="429753"/>
            <a:ext cx="6212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ACADEMIC &amp; SOCIOLOGICAL BENEFITS</a:t>
            </a:r>
          </a:p>
        </p:txBody>
      </p:sp>
      <p:pic>
        <p:nvPicPr>
          <p:cNvPr id="4099" name="Picture 3">
            <a:extLst>
              <a:ext uri="{FF2B5EF4-FFF2-40B4-BE49-F238E27FC236}">
                <a16:creationId xmlns:a16="http://schemas.microsoft.com/office/drawing/2014/main" id="{473904AC-809C-C0E3-4DDB-6EE3FD1ED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161" y="1619206"/>
            <a:ext cx="3619587" cy="361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CB7A2EBC-9529-6F37-82AE-FE405C1AFABC}"/>
              </a:ext>
            </a:extLst>
          </p:cNvPr>
          <p:cNvGrpSpPr/>
          <p:nvPr/>
        </p:nvGrpSpPr>
        <p:grpSpPr>
          <a:xfrm>
            <a:off x="692805" y="1770158"/>
            <a:ext cx="6882392" cy="3317681"/>
            <a:chOff x="1330980" y="1844828"/>
            <a:chExt cx="6882392" cy="331768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E8FD083-39B8-865B-E283-8C6D3667BE88}"/>
                </a:ext>
              </a:extLst>
            </p:cNvPr>
            <p:cNvGrpSpPr/>
            <p:nvPr/>
          </p:nvGrpSpPr>
          <p:grpSpPr>
            <a:xfrm>
              <a:off x="1330980" y="1844828"/>
              <a:ext cx="6882392" cy="2442027"/>
              <a:chOff x="-19283" y="2489443"/>
              <a:chExt cx="11573598" cy="4106571"/>
            </a:xfrm>
          </p:grpSpPr>
          <p:sp>
            <p:nvSpPr>
              <p:cNvPr id="7" name="Freeform 3">
                <a:extLst>
                  <a:ext uri="{FF2B5EF4-FFF2-40B4-BE49-F238E27FC236}">
                    <a16:creationId xmlns:a16="http://schemas.microsoft.com/office/drawing/2014/main" id="{D26829DA-DE8B-B41E-D52D-3462326FFD1D}"/>
                  </a:ext>
                </a:extLst>
              </p:cNvPr>
              <p:cNvSpPr/>
              <p:nvPr/>
            </p:nvSpPr>
            <p:spPr>
              <a:xfrm rot="21584665">
                <a:off x="3451031" y="2489443"/>
                <a:ext cx="2583058" cy="2583058"/>
              </a:xfrm>
              <a:custGeom>
                <a:avLst/>
                <a:gdLst/>
                <a:ahLst/>
                <a:cxnLst/>
                <a:rect l="l" t="t" r="r" b="b"/>
                <a:pathLst>
                  <a:path w="2583058" h="2583058">
                    <a:moveTo>
                      <a:pt x="0" y="0"/>
                    </a:moveTo>
                    <a:lnTo>
                      <a:pt x="2583058" y="0"/>
                    </a:lnTo>
                    <a:lnTo>
                      <a:pt x="2583058" y="2583059"/>
                    </a:lnTo>
                    <a:lnTo>
                      <a:pt x="0" y="258305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85000"/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9" name="Freeform 5">
                <a:extLst>
                  <a:ext uri="{FF2B5EF4-FFF2-40B4-BE49-F238E27FC236}">
                    <a16:creationId xmlns:a16="http://schemas.microsoft.com/office/drawing/2014/main" id="{51B768BD-0E6B-6F66-6184-8BD8CE0BD7F1}"/>
                  </a:ext>
                </a:extLst>
              </p:cNvPr>
              <p:cNvSpPr/>
              <p:nvPr/>
            </p:nvSpPr>
            <p:spPr>
              <a:xfrm rot="21584665">
                <a:off x="5643355" y="4007206"/>
                <a:ext cx="2583058" cy="2583058"/>
              </a:xfrm>
              <a:custGeom>
                <a:avLst/>
                <a:gdLst/>
                <a:ahLst/>
                <a:cxnLst/>
                <a:rect l="l" t="t" r="r" b="b"/>
                <a:pathLst>
                  <a:path w="2583058" h="2583058">
                    <a:moveTo>
                      <a:pt x="0" y="0"/>
                    </a:moveTo>
                    <a:lnTo>
                      <a:pt x="2583059" y="0"/>
                    </a:lnTo>
                    <a:lnTo>
                      <a:pt x="2583059" y="2583058"/>
                    </a:lnTo>
                    <a:lnTo>
                      <a:pt x="0" y="258305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85000"/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12" name="Freeform 8">
                <a:extLst>
                  <a:ext uri="{FF2B5EF4-FFF2-40B4-BE49-F238E27FC236}">
                    <a16:creationId xmlns:a16="http://schemas.microsoft.com/office/drawing/2014/main" id="{93614F9C-E6EC-C00B-D180-9E61B14785D9}"/>
                  </a:ext>
                </a:extLst>
              </p:cNvPr>
              <p:cNvSpPr/>
              <p:nvPr/>
            </p:nvSpPr>
            <p:spPr>
              <a:xfrm rot="21584665">
                <a:off x="6243258" y="3323500"/>
                <a:ext cx="491668" cy="491668"/>
              </a:xfrm>
              <a:custGeom>
                <a:avLst/>
                <a:gdLst/>
                <a:ahLst/>
                <a:cxnLst/>
                <a:rect l="l" t="t" r="r" b="b"/>
                <a:pathLst>
                  <a:path w="491668" h="491668">
                    <a:moveTo>
                      <a:pt x="0" y="0"/>
                    </a:moveTo>
                    <a:lnTo>
                      <a:pt x="491667" y="0"/>
                    </a:lnTo>
                    <a:lnTo>
                      <a:pt x="491667" y="491667"/>
                    </a:lnTo>
                    <a:lnTo>
                      <a:pt x="0" y="49166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28000"/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13" name="TextBox 9">
                <a:extLst>
                  <a:ext uri="{FF2B5EF4-FFF2-40B4-BE49-F238E27FC236}">
                    <a16:creationId xmlns:a16="http://schemas.microsoft.com/office/drawing/2014/main" id="{6917F9C4-2E52-8534-D8EE-54290A59983E}"/>
                  </a:ext>
                </a:extLst>
              </p:cNvPr>
              <p:cNvSpPr txBox="1"/>
              <p:nvPr/>
            </p:nvSpPr>
            <p:spPr>
              <a:xfrm>
                <a:off x="-14680" y="2660073"/>
                <a:ext cx="2879255" cy="82810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600" b="1" spc="34" dirty="0">
                    <a:solidFill>
                      <a:srgbClr val="E86A8A"/>
                    </a:solidFill>
                    <a:latin typeface="Arial" panose="020B0604020202020204" pitchFamily="34" charset="0"/>
                    <a:ea typeface="Alegreya Bold"/>
                    <a:cs typeface="Arial" panose="020B0604020202020204" pitchFamily="34" charset="0"/>
                    <a:sym typeface="Alegreya Bold"/>
                  </a:rPr>
                  <a:t>Better focus &amp; concentration</a:t>
                </a:r>
              </a:p>
            </p:txBody>
          </p:sp>
          <p:sp>
            <p:nvSpPr>
              <p:cNvPr id="14" name="TextBox 10">
                <a:extLst>
                  <a:ext uri="{FF2B5EF4-FFF2-40B4-BE49-F238E27FC236}">
                    <a16:creationId xmlns:a16="http://schemas.microsoft.com/office/drawing/2014/main" id="{F49D9B0C-E8B3-D2E3-7637-07F51F16394D}"/>
                  </a:ext>
                </a:extLst>
              </p:cNvPr>
              <p:cNvSpPr txBox="1"/>
              <p:nvPr/>
            </p:nvSpPr>
            <p:spPr>
              <a:xfrm>
                <a:off x="-19283" y="3569333"/>
                <a:ext cx="2883858" cy="124215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r"/>
                <a:r>
                  <a:rPr lang="en-US" sz="1200" spc="16" dirty="0">
                    <a:latin typeface="Arial" panose="020B0604020202020204" pitchFamily="34" charset="0"/>
                    <a:ea typeface="Inter"/>
                    <a:cs typeface="Arial" panose="020B0604020202020204" pitchFamily="34" charset="0"/>
                    <a:sym typeface="Inter"/>
                  </a:rPr>
                  <a:t>Students with consistent sleep perform better in attention-demanding tasks.</a:t>
                </a:r>
              </a:p>
            </p:txBody>
          </p:sp>
          <p:sp>
            <p:nvSpPr>
              <p:cNvPr id="15" name="TextBox 11">
                <a:extLst>
                  <a:ext uri="{FF2B5EF4-FFF2-40B4-BE49-F238E27FC236}">
                    <a16:creationId xmlns:a16="http://schemas.microsoft.com/office/drawing/2014/main" id="{D543B158-B1B9-8AA1-0E2F-82CB8C016E76}"/>
                  </a:ext>
                </a:extLst>
              </p:cNvPr>
              <p:cNvSpPr txBox="1"/>
              <p:nvPr/>
            </p:nvSpPr>
            <p:spPr>
              <a:xfrm>
                <a:off x="8680666" y="4044797"/>
                <a:ext cx="2873649" cy="82810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just"/>
                <a:r>
                  <a:rPr lang="en-US" sz="1600" b="1" spc="34" dirty="0">
                    <a:solidFill>
                      <a:srgbClr val="CADB7F"/>
                    </a:solidFill>
                    <a:latin typeface="Arial" panose="020B0604020202020204" pitchFamily="34" charset="0"/>
                    <a:ea typeface="Alegreya Bold"/>
                    <a:cs typeface="Arial" panose="020B0604020202020204" pitchFamily="34" charset="0"/>
                    <a:sym typeface="Alegreya Bold"/>
                  </a:rPr>
                  <a:t>Improved memory</a:t>
                </a:r>
              </a:p>
            </p:txBody>
          </p:sp>
          <p:sp>
            <p:nvSpPr>
              <p:cNvPr id="16" name="TextBox 12">
                <a:extLst>
                  <a:ext uri="{FF2B5EF4-FFF2-40B4-BE49-F238E27FC236}">
                    <a16:creationId xmlns:a16="http://schemas.microsoft.com/office/drawing/2014/main" id="{D5C2F0BD-304A-5354-7EB3-1CC21989768F}"/>
                  </a:ext>
                </a:extLst>
              </p:cNvPr>
              <p:cNvSpPr txBox="1"/>
              <p:nvPr/>
            </p:nvSpPr>
            <p:spPr>
              <a:xfrm>
                <a:off x="8680666" y="5043320"/>
                <a:ext cx="2594556" cy="155269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r>
                  <a:rPr lang="en-US" sz="1200" spc="16" dirty="0">
                    <a:latin typeface="Arial" panose="020B0604020202020204" pitchFamily="34" charset="0"/>
                    <a:ea typeface="Inter"/>
                    <a:cs typeface="Arial" panose="020B0604020202020204" pitchFamily="34" charset="0"/>
                    <a:sym typeface="Inter"/>
                  </a:rPr>
                  <a:t>Sleep supports memory consolidation, crucial for exam success (Becker et al., 2018).</a:t>
                </a:r>
              </a:p>
            </p:txBody>
          </p:sp>
        </p:grpSp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2E8CFEBC-82A5-32C1-E856-7EBD7832BC35}"/>
                </a:ext>
              </a:extLst>
            </p:cNvPr>
            <p:cNvSpPr/>
            <p:nvPr/>
          </p:nvSpPr>
          <p:spPr>
            <a:xfrm>
              <a:off x="3391858" y="3620251"/>
              <a:ext cx="1542258" cy="1542258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  <a:alpha val="46000"/>
              </a:schemeClr>
            </a:solidFill>
            <a:ln w="190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9">
            <a:extLst>
              <a:ext uri="{FF2B5EF4-FFF2-40B4-BE49-F238E27FC236}">
                <a16:creationId xmlns:a16="http://schemas.microsoft.com/office/drawing/2014/main" id="{BBB1E264-74B6-3510-0C49-D8A78B367019}"/>
              </a:ext>
            </a:extLst>
          </p:cNvPr>
          <p:cNvSpPr txBox="1"/>
          <p:nvPr/>
        </p:nvSpPr>
        <p:spPr>
          <a:xfrm>
            <a:off x="692805" y="3574404"/>
            <a:ext cx="1712187" cy="492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/>
            <a:r>
              <a:rPr lang="en-US" sz="1600" b="1" spc="34" dirty="0">
                <a:solidFill>
                  <a:srgbClr val="FFD966"/>
                </a:solidFill>
                <a:latin typeface="Arial" panose="020B0604020202020204" pitchFamily="34" charset="0"/>
                <a:ea typeface="Alegreya Bold"/>
                <a:cs typeface="Arial" panose="020B0604020202020204" pitchFamily="34" charset="0"/>
                <a:sym typeface="Alegreya Bold"/>
              </a:rPr>
              <a:t>Stronger relationships</a:t>
            </a:r>
          </a:p>
        </p:txBody>
      </p:sp>
      <p:sp>
        <p:nvSpPr>
          <p:cNvPr id="18" name="TextBox 10">
            <a:extLst>
              <a:ext uri="{FF2B5EF4-FFF2-40B4-BE49-F238E27FC236}">
                <a16:creationId xmlns:a16="http://schemas.microsoft.com/office/drawing/2014/main" id="{87D665B9-51A9-E930-A0E4-BCF2DCA8E12B}"/>
              </a:ext>
            </a:extLst>
          </p:cNvPr>
          <p:cNvSpPr txBox="1"/>
          <p:nvPr/>
        </p:nvSpPr>
        <p:spPr>
          <a:xfrm>
            <a:off x="690068" y="4115108"/>
            <a:ext cx="1714924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/>
            <a:r>
              <a:rPr lang="en-US" sz="1200" spc="16" dirty="0"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Rested individuals communicate better and build healthier peer relationships.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2249BA5-1FC9-F8BB-8379-22491B04CA2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61320" y="1995992"/>
            <a:ext cx="1126354" cy="112635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1172A69-8996-6441-092D-33896ED6D12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4226460" y="2817883"/>
            <a:ext cx="1036356" cy="109361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E04678E5-47C9-CA2D-FBE9-AE4D0FAC948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38298" y="3830511"/>
            <a:ext cx="972398" cy="97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2472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4C2C5-978C-7F18-5EBF-CE2EC5020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3ADF7D9-91A0-8B00-34B7-9CBD0ABD061A}"/>
              </a:ext>
            </a:extLst>
          </p:cNvPr>
          <p:cNvSpPr txBox="1"/>
          <p:nvPr/>
        </p:nvSpPr>
        <p:spPr>
          <a:xfrm>
            <a:off x="3710347" y="429753"/>
            <a:ext cx="4771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HEALTH BELIEF MODEL (HBM)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2435867-7DE4-91A8-F119-2BDFD7270A3C}"/>
              </a:ext>
            </a:extLst>
          </p:cNvPr>
          <p:cNvGrpSpPr/>
          <p:nvPr/>
        </p:nvGrpSpPr>
        <p:grpSpPr>
          <a:xfrm>
            <a:off x="757762" y="2289124"/>
            <a:ext cx="10676477" cy="5297273"/>
            <a:chOff x="944576" y="2293199"/>
            <a:chExt cx="10676477" cy="529727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9F224C2-BDA5-DC62-C2EB-35D3CA12F109}"/>
                </a:ext>
              </a:extLst>
            </p:cNvPr>
            <p:cNvSpPr/>
            <p:nvPr/>
          </p:nvSpPr>
          <p:spPr>
            <a:xfrm rot="16200000">
              <a:off x="4248512" y="3098996"/>
              <a:ext cx="3694975" cy="5287978"/>
            </a:xfrm>
            <a:custGeom>
              <a:avLst/>
              <a:gdLst/>
              <a:ahLst/>
              <a:cxnLst/>
              <a:rect l="l" t="t" r="r" b="b"/>
              <a:pathLst>
                <a:path w="5090772" h="7285541">
                  <a:moveTo>
                    <a:pt x="0" y="0"/>
                  </a:moveTo>
                  <a:lnTo>
                    <a:pt x="5090772" y="0"/>
                  </a:lnTo>
                  <a:lnTo>
                    <a:pt x="5090772" y="7285541"/>
                  </a:lnTo>
                  <a:lnTo>
                    <a:pt x="0" y="72855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FECA2656-4AAF-F3B7-FEE6-45613DDB3DD1}"/>
                </a:ext>
              </a:extLst>
            </p:cNvPr>
            <p:cNvSpPr/>
            <p:nvPr/>
          </p:nvSpPr>
          <p:spPr>
            <a:xfrm>
              <a:off x="4101187" y="5573645"/>
              <a:ext cx="437868" cy="459704"/>
            </a:xfrm>
            <a:custGeom>
              <a:avLst/>
              <a:gdLst/>
              <a:ahLst/>
              <a:cxnLst/>
              <a:rect l="l" t="t" r="r" b="b"/>
              <a:pathLst>
                <a:path w="603275" h="633360">
                  <a:moveTo>
                    <a:pt x="0" y="0"/>
                  </a:moveTo>
                  <a:lnTo>
                    <a:pt x="603275" y="0"/>
                  </a:lnTo>
                  <a:lnTo>
                    <a:pt x="603275" y="633360"/>
                  </a:lnTo>
                  <a:lnTo>
                    <a:pt x="0" y="6333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EFCAB05-69AE-561D-2783-EDA208F3BE10}"/>
                </a:ext>
              </a:extLst>
            </p:cNvPr>
            <p:cNvSpPr/>
            <p:nvPr/>
          </p:nvSpPr>
          <p:spPr>
            <a:xfrm>
              <a:off x="5102435" y="4487401"/>
              <a:ext cx="447296" cy="464121"/>
            </a:xfrm>
            <a:custGeom>
              <a:avLst/>
              <a:gdLst/>
              <a:ahLst/>
              <a:cxnLst/>
              <a:rect l="l" t="t" r="r" b="b"/>
              <a:pathLst>
                <a:path w="616265" h="639445">
                  <a:moveTo>
                    <a:pt x="0" y="0"/>
                  </a:moveTo>
                  <a:lnTo>
                    <a:pt x="616265" y="0"/>
                  </a:lnTo>
                  <a:lnTo>
                    <a:pt x="616265" y="639446"/>
                  </a:lnTo>
                  <a:lnTo>
                    <a:pt x="0" y="6394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3AACD071-AE62-2B1A-90B7-B75F338F09D8}"/>
                </a:ext>
              </a:extLst>
            </p:cNvPr>
            <p:cNvSpPr/>
            <p:nvPr/>
          </p:nvSpPr>
          <p:spPr>
            <a:xfrm>
              <a:off x="6588931" y="4445999"/>
              <a:ext cx="491697" cy="491697"/>
            </a:xfrm>
            <a:custGeom>
              <a:avLst/>
              <a:gdLst/>
              <a:ahLst/>
              <a:cxnLst/>
              <a:rect l="l" t="t" r="r" b="b"/>
              <a:pathLst>
                <a:path w="677438" h="677438">
                  <a:moveTo>
                    <a:pt x="0" y="0"/>
                  </a:moveTo>
                  <a:lnTo>
                    <a:pt x="677437" y="0"/>
                  </a:lnTo>
                  <a:lnTo>
                    <a:pt x="677437" y="677438"/>
                  </a:lnTo>
                  <a:lnTo>
                    <a:pt x="0" y="6774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9854448A-377B-699B-F74B-D1C90156A876}"/>
                </a:ext>
              </a:extLst>
            </p:cNvPr>
            <p:cNvSpPr/>
            <p:nvPr/>
          </p:nvSpPr>
          <p:spPr>
            <a:xfrm>
              <a:off x="7720604" y="5599249"/>
              <a:ext cx="434100" cy="434100"/>
            </a:xfrm>
            <a:custGeom>
              <a:avLst/>
              <a:gdLst/>
              <a:ahLst/>
              <a:cxnLst/>
              <a:rect l="l" t="t" r="r" b="b"/>
              <a:pathLst>
                <a:path w="598083" h="598083">
                  <a:moveTo>
                    <a:pt x="0" y="0"/>
                  </a:moveTo>
                  <a:lnTo>
                    <a:pt x="598083" y="0"/>
                  </a:lnTo>
                  <a:lnTo>
                    <a:pt x="598083" y="598083"/>
                  </a:lnTo>
                  <a:lnTo>
                    <a:pt x="0" y="5980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0DF0EB93-A811-3DCA-3F31-BBA532FB9715}"/>
                </a:ext>
              </a:extLst>
            </p:cNvPr>
            <p:cNvSpPr/>
            <p:nvPr/>
          </p:nvSpPr>
          <p:spPr>
            <a:xfrm>
              <a:off x="5854078" y="6129799"/>
              <a:ext cx="483843" cy="483843"/>
            </a:xfrm>
            <a:custGeom>
              <a:avLst/>
              <a:gdLst/>
              <a:ahLst/>
              <a:cxnLst/>
              <a:rect l="l" t="t" r="r" b="b"/>
              <a:pathLst>
                <a:path w="666617" h="666617">
                  <a:moveTo>
                    <a:pt x="0" y="0"/>
                  </a:moveTo>
                  <a:lnTo>
                    <a:pt x="666616" y="0"/>
                  </a:lnTo>
                  <a:lnTo>
                    <a:pt x="666616" y="666617"/>
                  </a:lnTo>
                  <a:lnTo>
                    <a:pt x="0" y="6666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314C3FA4-1089-8F34-FBAF-3364C2A45554}"/>
                </a:ext>
              </a:extLst>
            </p:cNvPr>
            <p:cNvSpPr txBox="1"/>
            <p:nvPr/>
          </p:nvSpPr>
          <p:spPr>
            <a:xfrm>
              <a:off x="944576" y="3863539"/>
              <a:ext cx="2934401" cy="2988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Perceived risk</a:t>
              </a:r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96C5F2EF-0D75-7925-DAF6-6D9C55F809B5}"/>
                </a:ext>
              </a:extLst>
            </p:cNvPr>
            <p:cNvSpPr txBox="1"/>
            <p:nvPr/>
          </p:nvSpPr>
          <p:spPr>
            <a:xfrm>
              <a:off x="3036350" y="2297176"/>
              <a:ext cx="2934401" cy="2988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Perceived benefits</a:t>
              </a:r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527D13C9-E45F-4681-ABC4-B3BC3D6D709D}"/>
                </a:ext>
              </a:extLst>
            </p:cNvPr>
            <p:cNvSpPr txBox="1"/>
            <p:nvPr/>
          </p:nvSpPr>
          <p:spPr>
            <a:xfrm>
              <a:off x="6221249" y="2293199"/>
              <a:ext cx="2934401" cy="2988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Perceived barriers</a:t>
              </a:r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A0BDE7E6-C64E-5C25-9580-7246910A6559}"/>
                </a:ext>
              </a:extLst>
            </p:cNvPr>
            <p:cNvSpPr txBox="1"/>
            <p:nvPr/>
          </p:nvSpPr>
          <p:spPr>
            <a:xfrm>
              <a:off x="8686652" y="3709214"/>
              <a:ext cx="2934401" cy="6136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Cues to action &amp; self-efficacy</a:t>
              </a:r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333DC43C-6A6E-3F56-0B99-2AEFA536C476}"/>
                </a:ext>
              </a:extLst>
            </p:cNvPr>
            <p:cNvSpPr txBox="1"/>
            <p:nvPr/>
          </p:nvSpPr>
          <p:spPr>
            <a:xfrm>
              <a:off x="1106485" y="4181689"/>
              <a:ext cx="2610585" cy="43088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Students must understand how poor sleep harms health.</a:t>
              </a:r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0F99BF9E-E61D-76C5-4EEE-BB671AE4421A}"/>
                </a:ext>
              </a:extLst>
            </p:cNvPr>
            <p:cNvSpPr txBox="1"/>
            <p:nvPr/>
          </p:nvSpPr>
          <p:spPr>
            <a:xfrm>
              <a:off x="3036350" y="2616616"/>
              <a:ext cx="2934401" cy="4308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Highlight improved energy, mood, and academic outcomes.</a:t>
              </a:r>
            </a:p>
          </p:txBody>
        </p:sp>
        <p:sp>
          <p:nvSpPr>
            <p:cNvPr id="17" name="TextBox 17">
              <a:extLst>
                <a:ext uri="{FF2B5EF4-FFF2-40B4-BE49-F238E27FC236}">
                  <a16:creationId xmlns:a16="http://schemas.microsoft.com/office/drawing/2014/main" id="{10150652-2898-9233-C30A-7E38D6EE8E39}"/>
                </a:ext>
              </a:extLst>
            </p:cNvPr>
            <p:cNvSpPr txBox="1"/>
            <p:nvPr/>
          </p:nvSpPr>
          <p:spPr>
            <a:xfrm>
              <a:off x="6253403" y="2596040"/>
              <a:ext cx="2934401" cy="4308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Barriers like noisy dorms or phone addiction must be addressed.</a:t>
              </a:r>
            </a:p>
          </p:txBody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7C9F2CDF-15BD-CB13-48F3-88D28741FDCE}"/>
                </a:ext>
              </a:extLst>
            </p:cNvPr>
            <p:cNvSpPr txBox="1"/>
            <p:nvPr/>
          </p:nvSpPr>
          <p:spPr>
            <a:xfrm>
              <a:off x="8686652" y="4305191"/>
              <a:ext cx="2934401" cy="6463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Reminders, posters, and peer role models help students believe they can change.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371188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0F88F-FD6C-A6D2-E6A5-12C19FD61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43D3A0-AF9D-3729-55A5-D56CC7B29622}"/>
              </a:ext>
            </a:extLst>
          </p:cNvPr>
          <p:cNvSpPr txBox="1"/>
          <p:nvPr/>
        </p:nvSpPr>
        <p:spPr>
          <a:xfrm>
            <a:off x="2054830" y="429753"/>
            <a:ext cx="8082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TRANSTHEORETICAL MODEL (STAGES OF CHANGE)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BA9F71B-B62E-C064-A606-A80D4B4DAE5F}"/>
              </a:ext>
            </a:extLst>
          </p:cNvPr>
          <p:cNvGrpSpPr/>
          <p:nvPr/>
        </p:nvGrpSpPr>
        <p:grpSpPr>
          <a:xfrm>
            <a:off x="1541874" y="1722933"/>
            <a:ext cx="9019206" cy="3412133"/>
            <a:chOff x="2297866" y="3381093"/>
            <a:chExt cx="13867364" cy="5246281"/>
          </a:xfrm>
        </p:grpSpPr>
        <p:sp>
          <p:nvSpPr>
            <p:cNvPr id="14" name="TextBox 4">
              <a:extLst>
                <a:ext uri="{FF2B5EF4-FFF2-40B4-BE49-F238E27FC236}">
                  <a16:creationId xmlns:a16="http://schemas.microsoft.com/office/drawing/2014/main" id="{C7E20EDA-65CA-31DC-A199-D83663499DF4}"/>
                </a:ext>
              </a:extLst>
            </p:cNvPr>
            <p:cNvSpPr txBox="1"/>
            <p:nvPr/>
          </p:nvSpPr>
          <p:spPr>
            <a:xfrm>
              <a:off x="2308560" y="3679401"/>
              <a:ext cx="3374697" cy="5392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Precontemplation</a:t>
              </a:r>
            </a:p>
          </p:txBody>
        </p:sp>
        <p:sp>
          <p:nvSpPr>
            <p:cNvPr id="19" name="TextBox 5">
              <a:extLst>
                <a:ext uri="{FF2B5EF4-FFF2-40B4-BE49-F238E27FC236}">
                  <a16:creationId xmlns:a16="http://schemas.microsoft.com/office/drawing/2014/main" id="{817F2B83-6321-B4D5-1D7A-5411CAD72FAF}"/>
                </a:ext>
              </a:extLst>
            </p:cNvPr>
            <p:cNvSpPr txBox="1"/>
            <p:nvPr/>
          </p:nvSpPr>
          <p:spPr>
            <a:xfrm>
              <a:off x="2308560" y="4312593"/>
              <a:ext cx="3374697" cy="1135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Some students don’t realize sleep is a problem.</a:t>
              </a:r>
            </a:p>
          </p:txBody>
        </p:sp>
        <p:grpSp>
          <p:nvGrpSpPr>
            <p:cNvPr id="21" name="Group 6">
              <a:extLst>
                <a:ext uri="{FF2B5EF4-FFF2-40B4-BE49-F238E27FC236}">
                  <a16:creationId xmlns:a16="http://schemas.microsoft.com/office/drawing/2014/main" id="{3C1ADD1C-0AB1-AE97-2CD3-743B0BC2CA58}"/>
                </a:ext>
              </a:extLst>
            </p:cNvPr>
            <p:cNvGrpSpPr/>
            <p:nvPr/>
          </p:nvGrpSpPr>
          <p:grpSpPr>
            <a:xfrm rot="5400000">
              <a:off x="9119702" y="3427547"/>
              <a:ext cx="2475501" cy="2382593"/>
              <a:chOff x="0" y="0"/>
              <a:chExt cx="3130550" cy="3013057"/>
            </a:xfrm>
          </p:grpSpPr>
          <p:sp>
            <p:nvSpPr>
              <p:cNvPr id="39" name="Freeform 7">
                <a:extLst>
                  <a:ext uri="{FF2B5EF4-FFF2-40B4-BE49-F238E27FC236}">
                    <a16:creationId xmlns:a16="http://schemas.microsoft.com/office/drawing/2014/main" id="{084A7354-08AE-7734-C38C-2D8D6BF8778D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5A8F7B"/>
              </a:solidFill>
            </p:spPr>
            <p:txBody>
              <a:bodyPr/>
              <a:lstStyle/>
              <a:p>
                <a:endParaRPr lang="en-US" dirty="0"/>
              </a:p>
            </p:txBody>
          </p:sp>
        </p:grpSp>
        <p:grpSp>
          <p:nvGrpSpPr>
            <p:cNvPr id="22" name="Group 8">
              <a:extLst>
                <a:ext uri="{FF2B5EF4-FFF2-40B4-BE49-F238E27FC236}">
                  <a16:creationId xmlns:a16="http://schemas.microsoft.com/office/drawing/2014/main" id="{9D2F5BAA-21B4-6E96-3903-96A46845FDD3}"/>
                </a:ext>
              </a:extLst>
            </p:cNvPr>
            <p:cNvGrpSpPr/>
            <p:nvPr/>
          </p:nvGrpSpPr>
          <p:grpSpPr>
            <a:xfrm rot="-5400000">
              <a:off x="6689484" y="6198327"/>
              <a:ext cx="2475501" cy="2382593"/>
              <a:chOff x="0" y="0"/>
              <a:chExt cx="3130550" cy="3013057"/>
            </a:xfrm>
          </p:grpSpPr>
          <p:sp>
            <p:nvSpPr>
              <p:cNvPr id="38" name="Freeform 9">
                <a:extLst>
                  <a:ext uri="{FF2B5EF4-FFF2-40B4-BE49-F238E27FC236}">
                    <a16:creationId xmlns:a16="http://schemas.microsoft.com/office/drawing/2014/main" id="{67BE15AD-229B-0CCA-E3EB-650FA4B5E2CA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355764"/>
              </a:solidFill>
            </p:spPr>
          </p:sp>
        </p:grpSp>
        <p:grpSp>
          <p:nvGrpSpPr>
            <p:cNvPr id="23" name="Group 10">
              <a:extLst>
                <a:ext uri="{FF2B5EF4-FFF2-40B4-BE49-F238E27FC236}">
                  <a16:creationId xmlns:a16="http://schemas.microsoft.com/office/drawing/2014/main" id="{1DF00D5B-D509-EA40-58FC-D79959BA82E3}"/>
                </a:ext>
              </a:extLst>
            </p:cNvPr>
            <p:cNvGrpSpPr/>
            <p:nvPr/>
          </p:nvGrpSpPr>
          <p:grpSpPr>
            <a:xfrm>
              <a:off x="6398692" y="3474001"/>
              <a:ext cx="2475501" cy="2382593"/>
              <a:chOff x="0" y="0"/>
              <a:chExt cx="3130550" cy="3013057"/>
            </a:xfrm>
          </p:grpSpPr>
          <p:sp>
            <p:nvSpPr>
              <p:cNvPr id="37" name="Freeform 11">
                <a:extLst>
                  <a:ext uri="{FF2B5EF4-FFF2-40B4-BE49-F238E27FC236}">
                    <a16:creationId xmlns:a16="http://schemas.microsoft.com/office/drawing/2014/main" id="{965AE10C-C154-6E3D-5957-7CD8AA1504A6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81CACF"/>
              </a:solidFill>
            </p:spPr>
          </p:sp>
        </p:grpSp>
        <p:grpSp>
          <p:nvGrpSpPr>
            <p:cNvPr id="24" name="Group 12">
              <a:extLst>
                <a:ext uri="{FF2B5EF4-FFF2-40B4-BE49-F238E27FC236}">
                  <a16:creationId xmlns:a16="http://schemas.microsoft.com/office/drawing/2014/main" id="{FADBA601-36A0-611E-15BE-96A7881D5DC8}"/>
                </a:ext>
              </a:extLst>
            </p:cNvPr>
            <p:cNvGrpSpPr/>
            <p:nvPr/>
          </p:nvGrpSpPr>
          <p:grpSpPr>
            <a:xfrm rot="-10800000">
              <a:off x="9413808" y="6151873"/>
              <a:ext cx="2475501" cy="2382593"/>
              <a:chOff x="0" y="0"/>
              <a:chExt cx="3130550" cy="3013057"/>
            </a:xfrm>
          </p:grpSpPr>
          <p:sp>
            <p:nvSpPr>
              <p:cNvPr id="36" name="Freeform 13">
                <a:extLst>
                  <a:ext uri="{FF2B5EF4-FFF2-40B4-BE49-F238E27FC236}">
                    <a16:creationId xmlns:a16="http://schemas.microsoft.com/office/drawing/2014/main" id="{9B1449F6-79DE-6163-F8E1-26780B7A0743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FFBD59"/>
              </a:solidFill>
            </p:spPr>
          </p:sp>
        </p:grpSp>
        <p:grpSp>
          <p:nvGrpSpPr>
            <p:cNvPr id="25" name="Group 14">
              <a:extLst>
                <a:ext uri="{FF2B5EF4-FFF2-40B4-BE49-F238E27FC236}">
                  <a16:creationId xmlns:a16="http://schemas.microsoft.com/office/drawing/2014/main" id="{5C55001E-F793-EF31-18FC-8F030CF47837}"/>
                </a:ext>
              </a:extLst>
            </p:cNvPr>
            <p:cNvGrpSpPr/>
            <p:nvPr/>
          </p:nvGrpSpPr>
          <p:grpSpPr>
            <a:xfrm>
              <a:off x="2297866" y="6742523"/>
              <a:ext cx="3381339" cy="1782825"/>
              <a:chOff x="869783" y="191347"/>
              <a:chExt cx="4508453" cy="2377099"/>
            </a:xfrm>
          </p:grpSpPr>
          <p:sp>
            <p:nvSpPr>
              <p:cNvPr id="34" name="TextBox 15">
                <a:extLst>
                  <a:ext uri="{FF2B5EF4-FFF2-40B4-BE49-F238E27FC236}">
                    <a16:creationId xmlns:a16="http://schemas.microsoft.com/office/drawing/2014/main" id="{D5C407A0-F108-FF4B-3FAD-ACB173C16D11}"/>
                  </a:ext>
                </a:extLst>
              </p:cNvPr>
              <p:cNvSpPr txBox="1"/>
              <p:nvPr/>
            </p:nvSpPr>
            <p:spPr>
              <a:xfrm>
                <a:off x="878639" y="191347"/>
                <a:ext cx="4499597" cy="74282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3079"/>
                  </a:lnSpc>
                  <a:spcBef>
                    <a:spcPct val="0"/>
                  </a:spcBef>
                </a:pPr>
                <a:r>
                  <a:rPr lang="en-US" b="1" spc="70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Contemplation</a:t>
                </a:r>
              </a:p>
            </p:txBody>
          </p:sp>
          <p:sp>
            <p:nvSpPr>
              <p:cNvPr id="35" name="TextBox 16">
                <a:extLst>
                  <a:ext uri="{FF2B5EF4-FFF2-40B4-BE49-F238E27FC236}">
                    <a16:creationId xmlns:a16="http://schemas.microsoft.com/office/drawing/2014/main" id="{CA9F9994-31F6-2A2B-BE4C-7220CF1B19B4}"/>
                  </a:ext>
                </a:extLst>
              </p:cNvPr>
              <p:cNvSpPr txBox="1"/>
              <p:nvPr/>
            </p:nvSpPr>
            <p:spPr>
              <a:xfrm>
                <a:off x="869783" y="1054147"/>
                <a:ext cx="4499597" cy="151429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>
                  <a:spcBef>
                    <a:spcPct val="0"/>
                  </a:spcBef>
                </a:pPr>
                <a:r>
                  <a:rPr lang="en-US" sz="1600" spc="83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Students begin to see the risks of poor habits</a:t>
                </a:r>
              </a:p>
            </p:txBody>
          </p:sp>
        </p:grpSp>
        <p:sp>
          <p:nvSpPr>
            <p:cNvPr id="26" name="TextBox 17">
              <a:extLst>
                <a:ext uri="{FF2B5EF4-FFF2-40B4-BE49-F238E27FC236}">
                  <a16:creationId xmlns:a16="http://schemas.microsoft.com/office/drawing/2014/main" id="{7A459542-90E9-D620-D621-4B9FEC862B06}"/>
                </a:ext>
              </a:extLst>
            </p:cNvPr>
            <p:cNvSpPr txBox="1"/>
            <p:nvPr/>
          </p:nvSpPr>
          <p:spPr>
            <a:xfrm>
              <a:off x="12499216" y="3735955"/>
              <a:ext cx="3666013" cy="5392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r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Preparation</a:t>
              </a:r>
            </a:p>
          </p:txBody>
        </p:sp>
        <p:sp>
          <p:nvSpPr>
            <p:cNvPr id="27" name="TextBox 18">
              <a:extLst>
                <a:ext uri="{FF2B5EF4-FFF2-40B4-BE49-F238E27FC236}">
                  <a16:creationId xmlns:a16="http://schemas.microsoft.com/office/drawing/2014/main" id="{2743E9EF-163A-BD84-6185-CA4DB19089C7}"/>
                </a:ext>
              </a:extLst>
            </p:cNvPr>
            <p:cNvSpPr txBox="1"/>
            <p:nvPr/>
          </p:nvSpPr>
          <p:spPr>
            <a:xfrm>
              <a:off x="12790533" y="4341984"/>
              <a:ext cx="3374697" cy="757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Setting goals like reducing screen time.</a:t>
              </a:r>
            </a:p>
          </p:txBody>
        </p:sp>
        <p:sp>
          <p:nvSpPr>
            <p:cNvPr id="28" name="TextBox 19">
              <a:extLst>
                <a:ext uri="{FF2B5EF4-FFF2-40B4-BE49-F238E27FC236}">
                  <a16:creationId xmlns:a16="http://schemas.microsoft.com/office/drawing/2014/main" id="{A9447744-E1C1-B804-DD60-B3E9DEC1217C}"/>
                </a:ext>
              </a:extLst>
            </p:cNvPr>
            <p:cNvSpPr txBox="1"/>
            <p:nvPr/>
          </p:nvSpPr>
          <p:spPr>
            <a:xfrm>
              <a:off x="12499217" y="6447846"/>
              <a:ext cx="3666013" cy="851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r"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Action &amp; Maintenance</a:t>
              </a:r>
            </a:p>
          </p:txBody>
        </p:sp>
        <p:sp>
          <p:nvSpPr>
            <p:cNvPr id="29" name="TextBox 20">
              <a:extLst>
                <a:ext uri="{FF2B5EF4-FFF2-40B4-BE49-F238E27FC236}">
                  <a16:creationId xmlns:a16="http://schemas.microsoft.com/office/drawing/2014/main" id="{53EDE713-05ED-CC17-D83C-170BA28FE993}"/>
                </a:ext>
              </a:extLst>
            </p:cNvPr>
            <p:cNvSpPr txBox="1"/>
            <p:nvPr/>
          </p:nvSpPr>
          <p:spPr>
            <a:xfrm>
              <a:off x="12790533" y="7287292"/>
              <a:ext cx="3374697" cy="1135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spcBef>
                  <a:spcPct val="0"/>
                </a:spcBef>
              </a:pPr>
              <a:r>
                <a:rPr lang="en-US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Actively improving habits and sustaining them over time.</a:t>
              </a:r>
            </a:p>
          </p:txBody>
        </p:sp>
      </p:grpSp>
      <p:pic>
        <p:nvPicPr>
          <p:cNvPr id="41" name="Picture 40">
            <a:extLst>
              <a:ext uri="{FF2B5EF4-FFF2-40B4-BE49-F238E27FC236}">
                <a16:creationId xmlns:a16="http://schemas.microsoft.com/office/drawing/2014/main" id="{25CE507F-8FA0-E6E0-19BD-C7722402CB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8981" y="2056012"/>
            <a:ext cx="1140076" cy="1140076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449C9264-9C6A-3DD2-2A9D-BE081C7FC0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0879" y="2129100"/>
            <a:ext cx="1171892" cy="1171892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4AA8521B-3181-732F-932C-FC9C4B1D6C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3984" y="3886384"/>
            <a:ext cx="826895" cy="826895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DCDE1AFF-9C38-BEAD-3C1C-8C1A295455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3715" y="3585061"/>
            <a:ext cx="1158860" cy="1158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634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BBF2D-249C-02E5-D947-B694E34DD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5EE254-2E60-BB86-2DFE-7D5F20C2319D}"/>
              </a:ext>
            </a:extLst>
          </p:cNvPr>
          <p:cNvSpPr txBox="1"/>
          <p:nvPr/>
        </p:nvSpPr>
        <p:spPr>
          <a:xfrm>
            <a:off x="3859331" y="429753"/>
            <a:ext cx="4473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COGNITIVE THEORY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A7028E8-6744-ED82-FFF4-9F52328BB5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37" y="1719262"/>
            <a:ext cx="6101953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05933737-6884-A754-C41C-998CC5F7C9A2}"/>
              </a:ext>
            </a:extLst>
          </p:cNvPr>
          <p:cNvGrpSpPr/>
          <p:nvPr/>
        </p:nvGrpSpPr>
        <p:grpSpPr>
          <a:xfrm>
            <a:off x="6456074" y="1939014"/>
            <a:ext cx="4015278" cy="3352123"/>
            <a:chOff x="9797748" y="2910981"/>
            <a:chExt cx="5604397" cy="4678786"/>
          </a:xfrm>
        </p:grpSpPr>
        <p:sp>
          <p:nvSpPr>
            <p:cNvPr id="5" name="AutoShape 31">
              <a:extLst>
                <a:ext uri="{FF2B5EF4-FFF2-40B4-BE49-F238E27FC236}">
                  <a16:creationId xmlns:a16="http://schemas.microsoft.com/office/drawing/2014/main" id="{2F7B160F-1877-CD89-3B43-BDFBD58A18EE}"/>
                </a:ext>
              </a:extLst>
            </p:cNvPr>
            <p:cNvSpPr/>
            <p:nvPr/>
          </p:nvSpPr>
          <p:spPr>
            <a:xfrm rot="16200000">
              <a:off x="9265864" y="3478643"/>
              <a:ext cx="1063767" cy="0"/>
            </a:xfrm>
            <a:prstGeom prst="line">
              <a:avLst/>
            </a:prstGeom>
            <a:ln w="133350" cap="flat">
              <a:solidFill>
                <a:srgbClr val="355764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6" name="AutoShape 32">
              <a:extLst>
                <a:ext uri="{FF2B5EF4-FFF2-40B4-BE49-F238E27FC236}">
                  <a16:creationId xmlns:a16="http://schemas.microsoft.com/office/drawing/2014/main" id="{2AF0AF80-CE58-DF82-A076-AD0A8E285738}"/>
                </a:ext>
              </a:extLst>
            </p:cNvPr>
            <p:cNvSpPr/>
            <p:nvPr/>
          </p:nvSpPr>
          <p:spPr>
            <a:xfrm rot="16200000">
              <a:off x="9265864" y="7057884"/>
              <a:ext cx="1063767" cy="0"/>
            </a:xfrm>
            <a:prstGeom prst="line">
              <a:avLst/>
            </a:prstGeom>
            <a:ln w="133350" cap="flat">
              <a:solidFill>
                <a:srgbClr val="81CAC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7" name="AutoShape 33">
              <a:extLst>
                <a:ext uri="{FF2B5EF4-FFF2-40B4-BE49-F238E27FC236}">
                  <a16:creationId xmlns:a16="http://schemas.microsoft.com/office/drawing/2014/main" id="{3E52D864-411B-738A-67BA-7802D6A1B169}"/>
                </a:ext>
              </a:extLst>
            </p:cNvPr>
            <p:cNvSpPr/>
            <p:nvPr/>
          </p:nvSpPr>
          <p:spPr>
            <a:xfrm rot="16200000">
              <a:off x="9265864" y="5268783"/>
              <a:ext cx="1063767" cy="0"/>
            </a:xfrm>
            <a:prstGeom prst="line">
              <a:avLst/>
            </a:prstGeom>
            <a:ln w="133350" cap="flat">
              <a:solidFill>
                <a:srgbClr val="5A8F7B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8" name="TextBox 45">
              <a:extLst>
                <a:ext uri="{FF2B5EF4-FFF2-40B4-BE49-F238E27FC236}">
                  <a16:creationId xmlns:a16="http://schemas.microsoft.com/office/drawing/2014/main" id="{99C77C27-AB43-1DC3-03FA-F414BAD1BD64}"/>
                </a:ext>
              </a:extLst>
            </p:cNvPr>
            <p:cNvSpPr txBox="1"/>
            <p:nvPr/>
          </p:nvSpPr>
          <p:spPr>
            <a:xfrm>
              <a:off x="10317774" y="2910981"/>
              <a:ext cx="5084371" cy="3436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Peer role models</a:t>
              </a:r>
            </a:p>
          </p:txBody>
        </p:sp>
        <p:sp>
          <p:nvSpPr>
            <p:cNvPr id="9" name="TextBox 46">
              <a:extLst>
                <a:ext uri="{FF2B5EF4-FFF2-40B4-BE49-F238E27FC236}">
                  <a16:creationId xmlns:a16="http://schemas.microsoft.com/office/drawing/2014/main" id="{D50C88DE-BBB1-C506-8433-4EABE1CA91B3}"/>
                </a:ext>
              </a:extLst>
            </p:cNvPr>
            <p:cNvSpPr txBox="1"/>
            <p:nvPr/>
          </p:nvSpPr>
          <p:spPr>
            <a:xfrm>
              <a:off x="10317774" y="3304680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Students learn from observing healthy behaviors in their peers (Bandura, 1986).</a:t>
              </a:r>
            </a:p>
          </p:txBody>
        </p:sp>
        <p:sp>
          <p:nvSpPr>
            <p:cNvPr id="10" name="TextBox 47">
              <a:extLst>
                <a:ext uri="{FF2B5EF4-FFF2-40B4-BE49-F238E27FC236}">
                  <a16:creationId xmlns:a16="http://schemas.microsoft.com/office/drawing/2014/main" id="{FB96A5D9-58F0-9C43-0973-09214FEEF98E}"/>
                </a:ext>
              </a:extLst>
            </p:cNvPr>
            <p:cNvSpPr txBox="1"/>
            <p:nvPr/>
          </p:nvSpPr>
          <p:spPr>
            <a:xfrm>
              <a:off x="10317774" y="6543399"/>
              <a:ext cx="5084371" cy="4575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803"/>
                </a:lnSpc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Reinforcement</a:t>
              </a:r>
            </a:p>
          </p:txBody>
        </p:sp>
        <p:sp>
          <p:nvSpPr>
            <p:cNvPr id="11" name="TextBox 48">
              <a:extLst>
                <a:ext uri="{FF2B5EF4-FFF2-40B4-BE49-F238E27FC236}">
                  <a16:creationId xmlns:a16="http://schemas.microsoft.com/office/drawing/2014/main" id="{150D46BD-C0A9-086E-95BF-5E04E8CCC767}"/>
                </a:ext>
              </a:extLst>
            </p:cNvPr>
            <p:cNvSpPr txBox="1"/>
            <p:nvPr/>
          </p:nvSpPr>
          <p:spPr>
            <a:xfrm>
              <a:off x="10317774" y="7038749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Rewards and group recognition encourage behavior change.</a:t>
              </a:r>
            </a:p>
          </p:txBody>
        </p:sp>
        <p:sp>
          <p:nvSpPr>
            <p:cNvPr id="12" name="TextBox 49">
              <a:extLst>
                <a:ext uri="{FF2B5EF4-FFF2-40B4-BE49-F238E27FC236}">
                  <a16:creationId xmlns:a16="http://schemas.microsoft.com/office/drawing/2014/main" id="{22BFBBC7-7990-444F-2CC6-D89DBE9A69BE}"/>
                </a:ext>
              </a:extLst>
            </p:cNvPr>
            <p:cNvSpPr txBox="1"/>
            <p:nvPr/>
          </p:nvSpPr>
          <p:spPr>
            <a:xfrm>
              <a:off x="10317774" y="4754301"/>
              <a:ext cx="5084371" cy="3436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Bricolage Grotesque Bold"/>
                  <a:ea typeface="Bricolage Grotesque Bold"/>
                  <a:cs typeface="Bricolage Grotesque Bold"/>
                  <a:sym typeface="Bricolage Grotesque Bold"/>
                </a:rPr>
                <a:t>Observational learning</a:t>
              </a:r>
            </a:p>
          </p:txBody>
        </p:sp>
        <p:sp>
          <p:nvSpPr>
            <p:cNvPr id="13" name="TextBox 50">
              <a:extLst>
                <a:ext uri="{FF2B5EF4-FFF2-40B4-BE49-F238E27FC236}">
                  <a16:creationId xmlns:a16="http://schemas.microsoft.com/office/drawing/2014/main" id="{04C2FC67-F465-A5AA-CBB6-9B23A02BC02A}"/>
                </a:ext>
              </a:extLst>
            </p:cNvPr>
            <p:cNvSpPr txBox="1"/>
            <p:nvPr/>
          </p:nvSpPr>
          <p:spPr>
            <a:xfrm>
              <a:off x="10317774" y="5265612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Campaign posters, workshops, and peer leaders model good practices.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54159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46E31-F4ED-4665-53CC-766DC85BD6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D2CD4C-0A67-DE15-3A0D-7029B9DF31B6}"/>
              </a:ext>
            </a:extLst>
          </p:cNvPr>
          <p:cNvSpPr txBox="1"/>
          <p:nvPr/>
        </p:nvSpPr>
        <p:spPr>
          <a:xfrm>
            <a:off x="4235940" y="429753"/>
            <a:ext cx="3720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BARRIERS TO CHANGE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D21AB2F-847A-764D-DE34-D1494E55D23B}"/>
              </a:ext>
            </a:extLst>
          </p:cNvPr>
          <p:cNvGrpSpPr/>
          <p:nvPr/>
        </p:nvGrpSpPr>
        <p:grpSpPr>
          <a:xfrm>
            <a:off x="993689" y="1413775"/>
            <a:ext cx="10204622" cy="4840300"/>
            <a:chOff x="617795" y="2664272"/>
            <a:chExt cx="13622878" cy="6461663"/>
          </a:xfrm>
        </p:grpSpPr>
        <p:grpSp>
          <p:nvGrpSpPr>
            <p:cNvPr id="14" name="Group 3">
              <a:extLst>
                <a:ext uri="{FF2B5EF4-FFF2-40B4-BE49-F238E27FC236}">
                  <a16:creationId xmlns:a16="http://schemas.microsoft.com/office/drawing/2014/main" id="{FEAC6395-76FB-D60C-92F5-622E9BE0A5FD}"/>
                </a:ext>
              </a:extLst>
            </p:cNvPr>
            <p:cNvGrpSpPr/>
            <p:nvPr/>
          </p:nvGrpSpPr>
          <p:grpSpPr>
            <a:xfrm>
              <a:off x="617795" y="2664272"/>
              <a:ext cx="3334282" cy="5711738"/>
              <a:chOff x="0" y="0"/>
              <a:chExt cx="878165" cy="1504326"/>
            </a:xfrm>
          </p:grpSpPr>
          <p:sp>
            <p:nvSpPr>
              <p:cNvPr id="1025" name="Freeform 4">
                <a:extLst>
                  <a:ext uri="{FF2B5EF4-FFF2-40B4-BE49-F238E27FC236}">
                    <a16:creationId xmlns:a16="http://schemas.microsoft.com/office/drawing/2014/main" id="{633BFBF5-1FC6-052A-0B60-70110983BCB7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379F60"/>
              </a:solidFill>
            </p:spPr>
          </p:sp>
          <p:sp>
            <p:nvSpPr>
              <p:cNvPr id="1027" name="TextBox 5">
                <a:extLst>
                  <a:ext uri="{FF2B5EF4-FFF2-40B4-BE49-F238E27FC236}">
                    <a16:creationId xmlns:a16="http://schemas.microsoft.com/office/drawing/2014/main" id="{E88B4949-87F2-6146-C165-67388E1D0FC2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6">
              <a:extLst>
                <a:ext uri="{FF2B5EF4-FFF2-40B4-BE49-F238E27FC236}">
                  <a16:creationId xmlns:a16="http://schemas.microsoft.com/office/drawing/2014/main" id="{722247A9-E3D7-9E37-31D0-1F4C98D8AEFB}"/>
                </a:ext>
              </a:extLst>
            </p:cNvPr>
            <p:cNvGrpSpPr/>
            <p:nvPr/>
          </p:nvGrpSpPr>
          <p:grpSpPr>
            <a:xfrm>
              <a:off x="4047327" y="2664272"/>
              <a:ext cx="3334282" cy="5711738"/>
              <a:chOff x="0" y="0"/>
              <a:chExt cx="878165" cy="1504326"/>
            </a:xfrm>
          </p:grpSpPr>
          <p:sp>
            <p:nvSpPr>
              <p:cNvPr id="63" name="Freeform 7">
                <a:extLst>
                  <a:ext uri="{FF2B5EF4-FFF2-40B4-BE49-F238E27FC236}">
                    <a16:creationId xmlns:a16="http://schemas.microsoft.com/office/drawing/2014/main" id="{D5C1A7B3-B485-C0D6-E617-E108857C1F02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F6BF46"/>
              </a:solidFill>
            </p:spPr>
          </p:sp>
          <p:sp>
            <p:nvSpPr>
              <p:cNvPr id="1024" name="TextBox 8">
                <a:extLst>
                  <a:ext uri="{FF2B5EF4-FFF2-40B4-BE49-F238E27FC236}">
                    <a16:creationId xmlns:a16="http://schemas.microsoft.com/office/drawing/2014/main" id="{D3909C53-62AF-0E31-CB14-F6B20F38500E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9701151E-ADCB-C318-9A1C-290FF4130630}"/>
                </a:ext>
              </a:extLst>
            </p:cNvPr>
            <p:cNvSpPr/>
            <p:nvPr/>
          </p:nvSpPr>
          <p:spPr>
            <a:xfrm>
              <a:off x="1076261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17" name="Group 10">
              <a:extLst>
                <a:ext uri="{FF2B5EF4-FFF2-40B4-BE49-F238E27FC236}">
                  <a16:creationId xmlns:a16="http://schemas.microsoft.com/office/drawing/2014/main" id="{B526B02B-50ED-BEEB-5730-3546E25B13A3}"/>
                </a:ext>
              </a:extLst>
            </p:cNvPr>
            <p:cNvGrpSpPr/>
            <p:nvPr/>
          </p:nvGrpSpPr>
          <p:grpSpPr>
            <a:xfrm>
              <a:off x="1112954" y="3290597"/>
              <a:ext cx="1049751" cy="1049569"/>
              <a:chOff x="26554" y="27970"/>
              <a:chExt cx="759691" cy="759559"/>
            </a:xfrm>
          </p:grpSpPr>
          <p:sp>
            <p:nvSpPr>
              <p:cNvPr id="61" name="Freeform 11">
                <a:extLst>
                  <a:ext uri="{FF2B5EF4-FFF2-40B4-BE49-F238E27FC236}">
                    <a16:creationId xmlns:a16="http://schemas.microsoft.com/office/drawing/2014/main" id="{9A02EEAC-EBCC-F184-5885-69D10267461F}"/>
                  </a:ext>
                </a:extLst>
              </p:cNvPr>
              <p:cNvSpPr/>
              <p:nvPr/>
            </p:nvSpPr>
            <p:spPr>
              <a:xfrm>
                <a:off x="26554" y="27970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62" name="TextBox 12">
                <a:extLst>
                  <a:ext uri="{FF2B5EF4-FFF2-40B4-BE49-F238E27FC236}">
                    <a16:creationId xmlns:a16="http://schemas.microsoft.com/office/drawing/2014/main" id="{BD26D218-3DD7-7D85-63BA-0BFB53F720E2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49632F03-3597-7EA0-8420-B6A764ACF185}"/>
                </a:ext>
              </a:extLst>
            </p:cNvPr>
            <p:cNvSpPr/>
            <p:nvPr/>
          </p:nvSpPr>
          <p:spPr>
            <a:xfrm>
              <a:off x="4505793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19" name="Group 14">
              <a:extLst>
                <a:ext uri="{FF2B5EF4-FFF2-40B4-BE49-F238E27FC236}">
                  <a16:creationId xmlns:a16="http://schemas.microsoft.com/office/drawing/2014/main" id="{6D4CF429-2018-90DD-9AFF-7C56D885FC7A}"/>
                </a:ext>
              </a:extLst>
            </p:cNvPr>
            <p:cNvGrpSpPr/>
            <p:nvPr/>
          </p:nvGrpSpPr>
          <p:grpSpPr>
            <a:xfrm>
              <a:off x="4505793" y="3251947"/>
              <a:ext cx="1123138" cy="1123138"/>
              <a:chOff x="0" y="0"/>
              <a:chExt cx="812800" cy="812800"/>
            </a:xfrm>
          </p:grpSpPr>
          <p:sp>
            <p:nvSpPr>
              <p:cNvPr id="59" name="Freeform 15">
                <a:extLst>
                  <a:ext uri="{FF2B5EF4-FFF2-40B4-BE49-F238E27FC236}">
                    <a16:creationId xmlns:a16="http://schemas.microsoft.com/office/drawing/2014/main" id="{C3DC577E-07B5-B15D-F1E9-40D3D0D0C4C7}"/>
                  </a:ext>
                </a:extLst>
              </p:cNvPr>
              <p:cNvSpPr/>
              <p:nvPr/>
            </p:nvSpPr>
            <p:spPr>
              <a:xfrm>
                <a:off x="26554" y="27971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60" name="TextBox 16">
                <a:extLst>
                  <a:ext uri="{FF2B5EF4-FFF2-40B4-BE49-F238E27FC236}">
                    <a16:creationId xmlns:a16="http://schemas.microsoft.com/office/drawing/2014/main" id="{1A2D9F34-7C80-68D6-5E2F-647A74EA4A23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0" name="Group 17">
              <a:extLst>
                <a:ext uri="{FF2B5EF4-FFF2-40B4-BE49-F238E27FC236}">
                  <a16:creationId xmlns:a16="http://schemas.microsoft.com/office/drawing/2014/main" id="{A28A0B5A-61C3-98E7-8E6C-3594C8ACE44A}"/>
                </a:ext>
              </a:extLst>
            </p:cNvPr>
            <p:cNvGrpSpPr/>
            <p:nvPr/>
          </p:nvGrpSpPr>
          <p:grpSpPr>
            <a:xfrm>
              <a:off x="7476859" y="2664272"/>
              <a:ext cx="3334282" cy="5711738"/>
              <a:chOff x="0" y="0"/>
              <a:chExt cx="878165" cy="1504326"/>
            </a:xfrm>
          </p:grpSpPr>
          <p:sp>
            <p:nvSpPr>
              <p:cNvPr id="57" name="Freeform 18">
                <a:extLst>
                  <a:ext uri="{FF2B5EF4-FFF2-40B4-BE49-F238E27FC236}">
                    <a16:creationId xmlns:a16="http://schemas.microsoft.com/office/drawing/2014/main" id="{D7061307-BF0B-089D-EC65-C915B5090541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EA8263"/>
              </a:solidFill>
            </p:spPr>
          </p:sp>
          <p:sp>
            <p:nvSpPr>
              <p:cNvPr id="58" name="TextBox 19">
                <a:extLst>
                  <a:ext uri="{FF2B5EF4-FFF2-40B4-BE49-F238E27FC236}">
                    <a16:creationId xmlns:a16="http://schemas.microsoft.com/office/drawing/2014/main" id="{06F90D24-8C5E-1398-70D0-4C516D07C6AE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02B9E44-61A9-1E5F-61C8-45CFD32A39B6}"/>
                </a:ext>
              </a:extLst>
            </p:cNvPr>
            <p:cNvSpPr/>
            <p:nvPr/>
          </p:nvSpPr>
          <p:spPr>
            <a:xfrm>
              <a:off x="7935325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A765262F-E155-4F76-B1A4-C4B7D6F31AA8}"/>
                </a:ext>
              </a:extLst>
            </p:cNvPr>
            <p:cNvGrpSpPr/>
            <p:nvPr/>
          </p:nvGrpSpPr>
          <p:grpSpPr>
            <a:xfrm>
              <a:off x="7935325" y="3251947"/>
              <a:ext cx="1123138" cy="1123138"/>
              <a:chOff x="0" y="0"/>
              <a:chExt cx="812800" cy="812800"/>
            </a:xfrm>
          </p:grpSpPr>
          <p:sp>
            <p:nvSpPr>
              <p:cNvPr id="55" name="Freeform 22">
                <a:extLst>
                  <a:ext uri="{FF2B5EF4-FFF2-40B4-BE49-F238E27FC236}">
                    <a16:creationId xmlns:a16="http://schemas.microsoft.com/office/drawing/2014/main" id="{BF1A9EC8-3BC9-EDB8-585F-89E26F9CD285}"/>
                  </a:ext>
                </a:extLst>
              </p:cNvPr>
              <p:cNvSpPr/>
              <p:nvPr/>
            </p:nvSpPr>
            <p:spPr>
              <a:xfrm>
                <a:off x="26554" y="27971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56" name="TextBox 23">
                <a:extLst>
                  <a:ext uri="{FF2B5EF4-FFF2-40B4-BE49-F238E27FC236}">
                    <a16:creationId xmlns:a16="http://schemas.microsoft.com/office/drawing/2014/main" id="{0B1A25B5-CD85-4E1C-7C4C-14E24BDE75D7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3" name="Group 24">
              <a:extLst>
                <a:ext uri="{FF2B5EF4-FFF2-40B4-BE49-F238E27FC236}">
                  <a16:creationId xmlns:a16="http://schemas.microsoft.com/office/drawing/2014/main" id="{1406BB40-3BD7-C3D3-B3A0-193FBE92C4E0}"/>
                </a:ext>
              </a:extLst>
            </p:cNvPr>
            <p:cNvGrpSpPr/>
            <p:nvPr/>
          </p:nvGrpSpPr>
          <p:grpSpPr>
            <a:xfrm>
              <a:off x="10906391" y="2664272"/>
              <a:ext cx="3334282" cy="5711738"/>
              <a:chOff x="0" y="0"/>
              <a:chExt cx="878165" cy="1504326"/>
            </a:xfrm>
          </p:grpSpPr>
          <p:sp>
            <p:nvSpPr>
              <p:cNvPr id="53" name="Freeform 25">
                <a:extLst>
                  <a:ext uri="{FF2B5EF4-FFF2-40B4-BE49-F238E27FC236}">
                    <a16:creationId xmlns:a16="http://schemas.microsoft.com/office/drawing/2014/main" id="{997C76E2-571D-D752-5760-571E6971DE01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B22222"/>
              </a:solidFill>
            </p:spPr>
          </p:sp>
          <p:sp>
            <p:nvSpPr>
              <p:cNvPr id="54" name="TextBox 26">
                <a:extLst>
                  <a:ext uri="{FF2B5EF4-FFF2-40B4-BE49-F238E27FC236}">
                    <a16:creationId xmlns:a16="http://schemas.microsoft.com/office/drawing/2014/main" id="{179478BC-0684-EB0B-7BA7-6F4B3ACCF3B7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19477FA1-F154-84EB-4880-B49589092C84}"/>
                </a:ext>
              </a:extLst>
            </p:cNvPr>
            <p:cNvSpPr/>
            <p:nvPr/>
          </p:nvSpPr>
          <p:spPr>
            <a:xfrm>
              <a:off x="11364857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5" name="Group 28">
              <a:extLst>
                <a:ext uri="{FF2B5EF4-FFF2-40B4-BE49-F238E27FC236}">
                  <a16:creationId xmlns:a16="http://schemas.microsoft.com/office/drawing/2014/main" id="{D328F984-0040-A550-F9EF-6600BC935D22}"/>
                </a:ext>
              </a:extLst>
            </p:cNvPr>
            <p:cNvGrpSpPr/>
            <p:nvPr/>
          </p:nvGrpSpPr>
          <p:grpSpPr>
            <a:xfrm>
              <a:off x="11364857" y="3251947"/>
              <a:ext cx="1123138" cy="1123138"/>
              <a:chOff x="0" y="0"/>
              <a:chExt cx="812800" cy="812800"/>
            </a:xfrm>
          </p:grpSpPr>
          <p:sp>
            <p:nvSpPr>
              <p:cNvPr id="51" name="Freeform 29">
                <a:extLst>
                  <a:ext uri="{FF2B5EF4-FFF2-40B4-BE49-F238E27FC236}">
                    <a16:creationId xmlns:a16="http://schemas.microsoft.com/office/drawing/2014/main" id="{390C2A4E-7BE4-91AF-FF2A-242C224BE9F0}"/>
                  </a:ext>
                </a:extLst>
              </p:cNvPr>
              <p:cNvSpPr/>
              <p:nvPr/>
            </p:nvSpPr>
            <p:spPr>
              <a:xfrm>
                <a:off x="26554" y="27971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52" name="TextBox 30">
                <a:extLst>
                  <a:ext uri="{FF2B5EF4-FFF2-40B4-BE49-F238E27FC236}">
                    <a16:creationId xmlns:a16="http://schemas.microsoft.com/office/drawing/2014/main" id="{366C4F8C-7E9F-C699-352D-7EE33A60CD0C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6" name="AutoShape 39">
              <a:extLst>
                <a:ext uri="{FF2B5EF4-FFF2-40B4-BE49-F238E27FC236}">
                  <a16:creationId xmlns:a16="http://schemas.microsoft.com/office/drawing/2014/main" id="{2ED982FD-8777-2632-6165-A2AA368E89A2}"/>
                </a:ext>
              </a:extLst>
            </p:cNvPr>
            <p:cNvSpPr/>
            <p:nvPr/>
          </p:nvSpPr>
          <p:spPr>
            <a:xfrm flipV="1">
              <a:off x="2284936" y="8954489"/>
              <a:ext cx="10365796" cy="21595"/>
            </a:xfrm>
            <a:prstGeom prst="line">
              <a:avLst/>
            </a:prstGeom>
            <a:ln w="38100" cap="flat">
              <a:solidFill>
                <a:srgbClr val="8E93A9"/>
              </a:solidFill>
              <a:prstDash val="sysDash"/>
              <a:headEnd type="none" w="sm" len="sm"/>
              <a:tailEnd type="none" w="sm" len="sm"/>
            </a:ln>
          </p:spPr>
        </p:sp>
        <p:grpSp>
          <p:nvGrpSpPr>
            <p:cNvPr id="27" name="Group 40">
              <a:extLst>
                <a:ext uri="{FF2B5EF4-FFF2-40B4-BE49-F238E27FC236}">
                  <a16:creationId xmlns:a16="http://schemas.microsoft.com/office/drawing/2014/main" id="{F5F3EE11-44AE-140D-2259-69A3F50B77DF}"/>
                </a:ext>
              </a:extLst>
            </p:cNvPr>
            <p:cNvGrpSpPr/>
            <p:nvPr/>
          </p:nvGrpSpPr>
          <p:grpSpPr>
            <a:xfrm>
              <a:off x="2115232" y="8786528"/>
              <a:ext cx="339407" cy="339407"/>
              <a:chOff x="0" y="0"/>
              <a:chExt cx="812800" cy="812800"/>
            </a:xfrm>
          </p:grpSpPr>
          <p:sp>
            <p:nvSpPr>
              <p:cNvPr id="49" name="Freeform 41">
                <a:extLst>
                  <a:ext uri="{FF2B5EF4-FFF2-40B4-BE49-F238E27FC236}">
                    <a16:creationId xmlns:a16="http://schemas.microsoft.com/office/drawing/2014/main" id="{09CC0E85-A656-0243-5162-2617B0D27CC9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379F60"/>
                </a:solidFill>
                <a:prstDash val="solid"/>
                <a:miter/>
              </a:ln>
            </p:spPr>
          </p:sp>
          <p:sp>
            <p:nvSpPr>
              <p:cNvPr id="50" name="TextBox 42">
                <a:extLst>
                  <a:ext uri="{FF2B5EF4-FFF2-40B4-BE49-F238E27FC236}">
                    <a16:creationId xmlns:a16="http://schemas.microsoft.com/office/drawing/2014/main" id="{3FCD9F02-839D-FAF0-7993-368DA1EF96AF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8" name="Group 43">
              <a:extLst>
                <a:ext uri="{FF2B5EF4-FFF2-40B4-BE49-F238E27FC236}">
                  <a16:creationId xmlns:a16="http://schemas.microsoft.com/office/drawing/2014/main" id="{F1DD0624-4A19-123D-25C8-45FBAC93CE44}"/>
                </a:ext>
              </a:extLst>
            </p:cNvPr>
            <p:cNvGrpSpPr/>
            <p:nvPr/>
          </p:nvGrpSpPr>
          <p:grpSpPr>
            <a:xfrm>
              <a:off x="5580362" y="8786528"/>
              <a:ext cx="339407" cy="339407"/>
              <a:chOff x="0" y="0"/>
              <a:chExt cx="812800" cy="812800"/>
            </a:xfrm>
          </p:grpSpPr>
          <p:sp>
            <p:nvSpPr>
              <p:cNvPr id="47" name="Freeform 44">
                <a:extLst>
                  <a:ext uri="{FF2B5EF4-FFF2-40B4-BE49-F238E27FC236}">
                    <a16:creationId xmlns:a16="http://schemas.microsoft.com/office/drawing/2014/main" id="{8CEA480F-30FB-335F-1786-47E4C231C506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F6BF46"/>
                </a:solidFill>
                <a:prstDash val="solid"/>
                <a:miter/>
              </a:ln>
            </p:spPr>
          </p:sp>
          <p:sp>
            <p:nvSpPr>
              <p:cNvPr id="48" name="TextBox 45">
                <a:extLst>
                  <a:ext uri="{FF2B5EF4-FFF2-40B4-BE49-F238E27FC236}">
                    <a16:creationId xmlns:a16="http://schemas.microsoft.com/office/drawing/2014/main" id="{514352FD-593E-32DD-83E5-B5682208D7CD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9" name="Group 46">
              <a:extLst>
                <a:ext uri="{FF2B5EF4-FFF2-40B4-BE49-F238E27FC236}">
                  <a16:creationId xmlns:a16="http://schemas.microsoft.com/office/drawing/2014/main" id="{A6A665D0-A365-23BE-E764-B569A12B87BF}"/>
                </a:ext>
              </a:extLst>
            </p:cNvPr>
            <p:cNvGrpSpPr/>
            <p:nvPr/>
          </p:nvGrpSpPr>
          <p:grpSpPr>
            <a:xfrm>
              <a:off x="9045492" y="8786528"/>
              <a:ext cx="339407" cy="339407"/>
              <a:chOff x="0" y="0"/>
              <a:chExt cx="812800" cy="812800"/>
            </a:xfrm>
          </p:grpSpPr>
          <p:sp>
            <p:nvSpPr>
              <p:cNvPr id="45" name="Freeform 47">
                <a:extLst>
                  <a:ext uri="{FF2B5EF4-FFF2-40B4-BE49-F238E27FC236}">
                    <a16:creationId xmlns:a16="http://schemas.microsoft.com/office/drawing/2014/main" id="{FDFCCA46-9E19-3BD0-7D77-D295290C60E1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EA8263"/>
                </a:solidFill>
                <a:prstDash val="solid"/>
                <a:miter/>
              </a:ln>
            </p:spPr>
          </p:sp>
          <p:sp>
            <p:nvSpPr>
              <p:cNvPr id="46" name="TextBox 48">
                <a:extLst>
                  <a:ext uri="{FF2B5EF4-FFF2-40B4-BE49-F238E27FC236}">
                    <a16:creationId xmlns:a16="http://schemas.microsoft.com/office/drawing/2014/main" id="{E3949250-94BF-9B8B-656A-CCD015116933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30" name="Group 49">
              <a:extLst>
                <a:ext uri="{FF2B5EF4-FFF2-40B4-BE49-F238E27FC236}">
                  <a16:creationId xmlns:a16="http://schemas.microsoft.com/office/drawing/2014/main" id="{F61DE921-930C-33F5-D4F5-2D9CCC2221C6}"/>
                </a:ext>
              </a:extLst>
            </p:cNvPr>
            <p:cNvGrpSpPr/>
            <p:nvPr/>
          </p:nvGrpSpPr>
          <p:grpSpPr>
            <a:xfrm>
              <a:off x="12510622" y="8786528"/>
              <a:ext cx="339407" cy="339407"/>
              <a:chOff x="0" y="0"/>
              <a:chExt cx="812800" cy="812800"/>
            </a:xfrm>
          </p:grpSpPr>
          <p:sp>
            <p:nvSpPr>
              <p:cNvPr id="43" name="Freeform 50">
                <a:extLst>
                  <a:ext uri="{FF2B5EF4-FFF2-40B4-BE49-F238E27FC236}">
                    <a16:creationId xmlns:a16="http://schemas.microsoft.com/office/drawing/2014/main" id="{56DF0CD1-9C0E-7C90-E07B-BC49C5A1C821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B22222"/>
                </a:solidFill>
                <a:prstDash val="solid"/>
                <a:miter/>
              </a:ln>
            </p:spPr>
          </p:sp>
          <p:sp>
            <p:nvSpPr>
              <p:cNvPr id="44" name="TextBox 51">
                <a:extLst>
                  <a:ext uri="{FF2B5EF4-FFF2-40B4-BE49-F238E27FC236}">
                    <a16:creationId xmlns:a16="http://schemas.microsoft.com/office/drawing/2014/main" id="{1563C36D-C150-5BC9-C58B-96B4F261D787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35" name="TextBox 65">
              <a:extLst>
                <a:ext uri="{FF2B5EF4-FFF2-40B4-BE49-F238E27FC236}">
                  <a16:creationId xmlns:a16="http://schemas.microsoft.com/office/drawing/2014/main" id="{A51978DF-00C7-7751-2800-7963E0E706B4}"/>
                </a:ext>
              </a:extLst>
            </p:cNvPr>
            <p:cNvSpPr txBox="1"/>
            <p:nvPr/>
          </p:nvSpPr>
          <p:spPr>
            <a:xfrm>
              <a:off x="1076262" y="4952244"/>
              <a:ext cx="2488545" cy="39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Noise in dorms</a:t>
              </a:r>
            </a:p>
          </p:txBody>
        </p:sp>
        <p:sp>
          <p:nvSpPr>
            <p:cNvPr id="36" name="TextBox 66">
              <a:extLst>
                <a:ext uri="{FF2B5EF4-FFF2-40B4-BE49-F238E27FC236}">
                  <a16:creationId xmlns:a16="http://schemas.microsoft.com/office/drawing/2014/main" id="{81F689E4-5D54-D3F3-4439-18CDC29C371A}"/>
                </a:ext>
              </a:extLst>
            </p:cNvPr>
            <p:cNvSpPr txBox="1"/>
            <p:nvPr/>
          </p:nvSpPr>
          <p:spPr>
            <a:xfrm>
              <a:off x="4505794" y="4952244"/>
              <a:ext cx="2488545" cy="855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Screen overuse</a:t>
              </a:r>
            </a:p>
          </p:txBody>
        </p:sp>
        <p:sp>
          <p:nvSpPr>
            <p:cNvPr id="37" name="TextBox 67">
              <a:extLst>
                <a:ext uri="{FF2B5EF4-FFF2-40B4-BE49-F238E27FC236}">
                  <a16:creationId xmlns:a16="http://schemas.microsoft.com/office/drawing/2014/main" id="{12521ECE-E83B-F7A0-2031-BEE510C09F08}"/>
                </a:ext>
              </a:extLst>
            </p:cNvPr>
            <p:cNvSpPr txBox="1"/>
            <p:nvPr/>
          </p:nvSpPr>
          <p:spPr>
            <a:xfrm>
              <a:off x="1076262" y="5957132"/>
              <a:ext cx="2488545" cy="15350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Shared accommodation often disrupts sleep patterns.</a:t>
              </a:r>
            </a:p>
          </p:txBody>
        </p:sp>
        <p:sp>
          <p:nvSpPr>
            <p:cNvPr id="38" name="TextBox 68">
              <a:extLst>
                <a:ext uri="{FF2B5EF4-FFF2-40B4-BE49-F238E27FC236}">
                  <a16:creationId xmlns:a16="http://schemas.microsoft.com/office/drawing/2014/main" id="{6948E759-DD40-620A-B696-FF40E44D78A2}"/>
                </a:ext>
              </a:extLst>
            </p:cNvPr>
            <p:cNvSpPr txBox="1"/>
            <p:nvPr/>
          </p:nvSpPr>
          <p:spPr>
            <a:xfrm>
              <a:off x="4505794" y="5957132"/>
              <a:ext cx="2488545" cy="11412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Smartphones delay sleep onset due to blue light exposure.</a:t>
              </a:r>
            </a:p>
          </p:txBody>
        </p:sp>
        <p:sp>
          <p:nvSpPr>
            <p:cNvPr id="39" name="TextBox 69">
              <a:extLst>
                <a:ext uri="{FF2B5EF4-FFF2-40B4-BE49-F238E27FC236}">
                  <a16:creationId xmlns:a16="http://schemas.microsoft.com/office/drawing/2014/main" id="{36675442-C2C2-D3E1-D66A-1624BC7F804F}"/>
                </a:ext>
              </a:extLst>
            </p:cNvPr>
            <p:cNvSpPr txBox="1"/>
            <p:nvPr/>
          </p:nvSpPr>
          <p:spPr>
            <a:xfrm>
              <a:off x="7935326" y="4952244"/>
              <a:ext cx="2488545" cy="855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Academic stress</a:t>
              </a:r>
            </a:p>
          </p:txBody>
        </p:sp>
        <p:sp>
          <p:nvSpPr>
            <p:cNvPr id="40" name="TextBox 70">
              <a:extLst>
                <a:ext uri="{FF2B5EF4-FFF2-40B4-BE49-F238E27FC236}">
                  <a16:creationId xmlns:a16="http://schemas.microsoft.com/office/drawing/2014/main" id="{DB95FAB9-D33D-52C0-D74A-EC518787475C}"/>
                </a:ext>
              </a:extLst>
            </p:cNvPr>
            <p:cNvSpPr txBox="1"/>
            <p:nvPr/>
          </p:nvSpPr>
          <p:spPr>
            <a:xfrm>
              <a:off x="7935326" y="5957132"/>
              <a:ext cx="2488545" cy="15350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Deadlines and late-night study sessions cause irregular routines.</a:t>
              </a:r>
            </a:p>
          </p:txBody>
        </p:sp>
        <p:sp>
          <p:nvSpPr>
            <p:cNvPr id="41" name="TextBox 71">
              <a:extLst>
                <a:ext uri="{FF2B5EF4-FFF2-40B4-BE49-F238E27FC236}">
                  <a16:creationId xmlns:a16="http://schemas.microsoft.com/office/drawing/2014/main" id="{4CEE2339-96BA-E3F0-BF4D-B995B1D9615D}"/>
                </a:ext>
              </a:extLst>
            </p:cNvPr>
            <p:cNvSpPr txBox="1"/>
            <p:nvPr/>
          </p:nvSpPr>
          <p:spPr>
            <a:xfrm>
              <a:off x="11364856" y="4779842"/>
              <a:ext cx="2488545" cy="855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Anxiety &amp; worry</a:t>
              </a:r>
            </a:p>
          </p:txBody>
        </p:sp>
        <p:sp>
          <p:nvSpPr>
            <p:cNvPr id="42" name="TextBox 72">
              <a:extLst>
                <a:ext uri="{FF2B5EF4-FFF2-40B4-BE49-F238E27FC236}">
                  <a16:creationId xmlns:a16="http://schemas.microsoft.com/office/drawing/2014/main" id="{D3F814B8-CC29-905D-125F-8A02C440F219}"/>
                </a:ext>
              </a:extLst>
            </p:cNvPr>
            <p:cNvSpPr txBox="1"/>
            <p:nvPr/>
          </p:nvSpPr>
          <p:spPr>
            <a:xfrm>
              <a:off x="11364856" y="5957132"/>
              <a:ext cx="2488545" cy="15388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Mental health struggles make sleep initiation difficult.</a:t>
              </a:r>
            </a:p>
          </p:txBody>
        </p:sp>
      </p:grpSp>
      <p:pic>
        <p:nvPicPr>
          <p:cNvPr id="1029" name="Picture 1028">
            <a:extLst>
              <a:ext uri="{FF2B5EF4-FFF2-40B4-BE49-F238E27FC236}">
                <a16:creationId xmlns:a16="http://schemas.microsoft.com/office/drawing/2014/main" id="{6325F062-5F7C-0178-2A63-6D1C5738B1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487742" y="1901975"/>
            <a:ext cx="767178" cy="767178"/>
          </a:xfrm>
          <a:prstGeom prst="rect">
            <a:avLst/>
          </a:prstGeom>
        </p:spPr>
      </p:pic>
      <p:pic>
        <p:nvPicPr>
          <p:cNvPr id="1031" name="Picture 1030">
            <a:extLst>
              <a:ext uri="{FF2B5EF4-FFF2-40B4-BE49-F238E27FC236}">
                <a16:creationId xmlns:a16="http://schemas.microsoft.com/office/drawing/2014/main" id="{15505010-6A38-5EDF-B2CC-6F78A0446D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02067" y="1765575"/>
            <a:ext cx="963223" cy="963223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90445B9A-39FE-4968-6CF0-085F9A0CEF1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02370" y="1830154"/>
            <a:ext cx="804792" cy="804792"/>
          </a:xfrm>
          <a:prstGeom prst="rect">
            <a:avLst/>
          </a:prstGeom>
        </p:spPr>
      </p:pic>
      <p:pic>
        <p:nvPicPr>
          <p:cNvPr id="1039" name="Picture 1038">
            <a:extLst>
              <a:ext uri="{FF2B5EF4-FFF2-40B4-BE49-F238E27FC236}">
                <a16:creationId xmlns:a16="http://schemas.microsoft.com/office/drawing/2014/main" id="{E4D22092-C4CE-BB8B-11E7-BFE0537202A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01434" y="1882942"/>
            <a:ext cx="774720" cy="77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8603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F3999-DC89-C091-4CB5-EBDF40250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6215EB8-A1D3-5214-7431-9185CACC013E}"/>
              </a:ext>
            </a:extLst>
          </p:cNvPr>
          <p:cNvSpPr txBox="1"/>
          <p:nvPr/>
        </p:nvSpPr>
        <p:spPr>
          <a:xfrm>
            <a:off x="4237349" y="429753"/>
            <a:ext cx="3717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SOLUTIONS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A4F9F03-E2D5-93BF-A8E1-2A395C4D7287}"/>
              </a:ext>
            </a:extLst>
          </p:cNvPr>
          <p:cNvGrpSpPr/>
          <p:nvPr/>
        </p:nvGrpSpPr>
        <p:grpSpPr>
          <a:xfrm>
            <a:off x="4810045" y="2426604"/>
            <a:ext cx="2571910" cy="2775729"/>
            <a:chOff x="4691123" y="2153953"/>
            <a:chExt cx="2571910" cy="2775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6EFB4BB-AAB7-9BAE-CFDA-796DE23FCF47}"/>
                </a:ext>
              </a:extLst>
            </p:cNvPr>
            <p:cNvSpPr/>
            <p:nvPr/>
          </p:nvSpPr>
          <p:spPr>
            <a:xfrm flipH="1">
              <a:off x="6083068" y="2902280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D6045CCE-CB08-E149-7324-2F2778DEC9AB}"/>
                </a:ext>
              </a:extLst>
            </p:cNvPr>
            <p:cNvSpPr/>
            <p:nvPr/>
          </p:nvSpPr>
          <p:spPr>
            <a:xfrm flipH="1">
              <a:off x="4726966" y="4295451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591E9CB2-1298-AD40-3BE0-B672D69D5A10}"/>
                </a:ext>
              </a:extLst>
            </p:cNvPr>
            <p:cNvSpPr/>
            <p:nvPr/>
          </p:nvSpPr>
          <p:spPr>
            <a:xfrm flipH="1">
              <a:off x="4726966" y="2902280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8" name="Group 6">
              <a:extLst>
                <a:ext uri="{FF2B5EF4-FFF2-40B4-BE49-F238E27FC236}">
                  <a16:creationId xmlns:a16="http://schemas.microsoft.com/office/drawing/2014/main" id="{F60C5B4D-B25C-3381-CEAF-A05D36F344AA}"/>
                </a:ext>
              </a:extLst>
            </p:cNvPr>
            <p:cNvGrpSpPr/>
            <p:nvPr/>
          </p:nvGrpSpPr>
          <p:grpSpPr>
            <a:xfrm>
              <a:off x="4691123" y="2153953"/>
              <a:ext cx="1215808" cy="1215808"/>
              <a:chOff x="0" y="0"/>
              <a:chExt cx="812800" cy="812800"/>
            </a:xfrm>
          </p:grpSpPr>
          <p:sp>
            <p:nvSpPr>
              <p:cNvPr id="49" name="Freeform 7">
                <a:extLst>
                  <a:ext uri="{FF2B5EF4-FFF2-40B4-BE49-F238E27FC236}">
                    <a16:creationId xmlns:a16="http://schemas.microsoft.com/office/drawing/2014/main" id="{FA06449D-C263-07B2-B13A-8C2788F941B0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355764"/>
              </a:solidFill>
            </p:spPr>
          </p:sp>
          <p:sp>
            <p:nvSpPr>
              <p:cNvPr id="50" name="TextBox 8">
                <a:extLst>
                  <a:ext uri="{FF2B5EF4-FFF2-40B4-BE49-F238E27FC236}">
                    <a16:creationId xmlns:a16="http://schemas.microsoft.com/office/drawing/2014/main" id="{DC185C36-A3C4-5FC3-3E77-D6F2DD248603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9" name="Group 9">
              <a:extLst>
                <a:ext uri="{FF2B5EF4-FFF2-40B4-BE49-F238E27FC236}">
                  <a16:creationId xmlns:a16="http://schemas.microsoft.com/office/drawing/2014/main" id="{10CA0C13-0944-637A-963B-31A98233EDDA}"/>
                </a:ext>
              </a:extLst>
            </p:cNvPr>
            <p:cNvGrpSpPr/>
            <p:nvPr/>
          </p:nvGrpSpPr>
          <p:grpSpPr>
            <a:xfrm>
              <a:off x="6047225" y="2153953"/>
              <a:ext cx="1215808" cy="1215808"/>
              <a:chOff x="0" y="0"/>
              <a:chExt cx="812800" cy="812800"/>
            </a:xfrm>
          </p:grpSpPr>
          <p:sp>
            <p:nvSpPr>
              <p:cNvPr id="47" name="Freeform 10">
                <a:extLst>
                  <a:ext uri="{FF2B5EF4-FFF2-40B4-BE49-F238E27FC236}">
                    <a16:creationId xmlns:a16="http://schemas.microsoft.com/office/drawing/2014/main" id="{65C0F7FD-3AC5-E84A-EBBB-4613E4230CD1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48" name="TextBox 11">
                <a:extLst>
                  <a:ext uri="{FF2B5EF4-FFF2-40B4-BE49-F238E27FC236}">
                    <a16:creationId xmlns:a16="http://schemas.microsoft.com/office/drawing/2014/main" id="{EF69EECF-0C66-0C5D-9A4A-6023788ABF19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10" name="Group 12">
              <a:extLst>
                <a:ext uri="{FF2B5EF4-FFF2-40B4-BE49-F238E27FC236}">
                  <a16:creationId xmlns:a16="http://schemas.microsoft.com/office/drawing/2014/main" id="{7832CD79-DEB2-5DDD-B2F9-DC7C45757839}"/>
                </a:ext>
              </a:extLst>
            </p:cNvPr>
            <p:cNvGrpSpPr/>
            <p:nvPr/>
          </p:nvGrpSpPr>
          <p:grpSpPr>
            <a:xfrm>
              <a:off x="4691123" y="3507075"/>
              <a:ext cx="1215808" cy="1215808"/>
              <a:chOff x="0" y="0"/>
              <a:chExt cx="812800" cy="812800"/>
            </a:xfrm>
          </p:grpSpPr>
          <p:sp>
            <p:nvSpPr>
              <p:cNvPr id="45" name="Freeform 13">
                <a:extLst>
                  <a:ext uri="{FF2B5EF4-FFF2-40B4-BE49-F238E27FC236}">
                    <a16:creationId xmlns:a16="http://schemas.microsoft.com/office/drawing/2014/main" id="{729773A9-9506-AFB8-0BC6-00C5E8D19CB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81CACF"/>
              </a:solidFill>
            </p:spPr>
          </p:sp>
          <p:sp>
            <p:nvSpPr>
              <p:cNvPr id="46" name="TextBox 14">
                <a:extLst>
                  <a:ext uri="{FF2B5EF4-FFF2-40B4-BE49-F238E27FC236}">
                    <a16:creationId xmlns:a16="http://schemas.microsoft.com/office/drawing/2014/main" id="{42179BCE-7479-B516-5DC4-7B26017590D5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423BC465-5839-159D-9AF0-3186EF7DED6F}"/>
                </a:ext>
              </a:extLst>
            </p:cNvPr>
            <p:cNvSpPr/>
            <p:nvPr/>
          </p:nvSpPr>
          <p:spPr>
            <a:xfrm flipH="1">
              <a:off x="6083068" y="4295451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>
                <a:alphaModFix amt="5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2" name="Group 16">
              <a:extLst>
                <a:ext uri="{FF2B5EF4-FFF2-40B4-BE49-F238E27FC236}">
                  <a16:creationId xmlns:a16="http://schemas.microsoft.com/office/drawing/2014/main" id="{3E21DF9B-8087-FF95-B4F7-FEE9E7636605}"/>
                </a:ext>
              </a:extLst>
            </p:cNvPr>
            <p:cNvGrpSpPr/>
            <p:nvPr/>
          </p:nvGrpSpPr>
          <p:grpSpPr>
            <a:xfrm>
              <a:off x="6047225" y="3507075"/>
              <a:ext cx="1215808" cy="1215808"/>
              <a:chOff x="0" y="0"/>
              <a:chExt cx="812800" cy="812800"/>
            </a:xfrm>
          </p:grpSpPr>
          <p:sp>
            <p:nvSpPr>
              <p:cNvPr id="43" name="Freeform 17">
                <a:extLst>
                  <a:ext uri="{FF2B5EF4-FFF2-40B4-BE49-F238E27FC236}">
                    <a16:creationId xmlns:a16="http://schemas.microsoft.com/office/drawing/2014/main" id="{847FC6F1-4096-1AB9-69CB-C592B85EE807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  <p:sp>
            <p:nvSpPr>
              <p:cNvPr id="44" name="TextBox 18">
                <a:extLst>
                  <a:ext uri="{FF2B5EF4-FFF2-40B4-BE49-F238E27FC236}">
                    <a16:creationId xmlns:a16="http://schemas.microsoft.com/office/drawing/2014/main" id="{CE2F90A2-6D37-4FB8-915E-5C989DF3B86C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</p:grpSp>
      <p:grpSp>
        <p:nvGrpSpPr>
          <p:cNvPr id="13" name="Group 19">
            <a:extLst>
              <a:ext uri="{FF2B5EF4-FFF2-40B4-BE49-F238E27FC236}">
                <a16:creationId xmlns:a16="http://schemas.microsoft.com/office/drawing/2014/main" id="{D5417DB9-5052-E255-FE19-3227B00DA710}"/>
              </a:ext>
            </a:extLst>
          </p:cNvPr>
          <p:cNvGrpSpPr/>
          <p:nvPr/>
        </p:nvGrpSpPr>
        <p:grpSpPr>
          <a:xfrm>
            <a:off x="1270632" y="1374231"/>
            <a:ext cx="863302" cy="629765"/>
            <a:chOff x="0" y="-47625"/>
            <a:chExt cx="654977" cy="477795"/>
          </a:xfrm>
        </p:grpSpPr>
        <p:sp>
          <p:nvSpPr>
            <p:cNvPr id="41" name="Freeform 20">
              <a:extLst>
                <a:ext uri="{FF2B5EF4-FFF2-40B4-BE49-F238E27FC236}">
                  <a16:creationId xmlns:a16="http://schemas.microsoft.com/office/drawing/2014/main" id="{17F1BF2A-5986-0BA5-AA93-476C9D128F01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355764"/>
            </a:solidFill>
          </p:spPr>
        </p:sp>
        <p:sp>
          <p:nvSpPr>
            <p:cNvPr id="42" name="TextBox 21">
              <a:extLst>
                <a:ext uri="{FF2B5EF4-FFF2-40B4-BE49-F238E27FC236}">
                  <a16:creationId xmlns:a16="http://schemas.microsoft.com/office/drawing/2014/main" id="{6D1152BF-5786-7397-76A7-F7A125A823ED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4" name="Group 22">
            <a:extLst>
              <a:ext uri="{FF2B5EF4-FFF2-40B4-BE49-F238E27FC236}">
                <a16:creationId xmlns:a16="http://schemas.microsoft.com/office/drawing/2014/main" id="{834B930C-5DB1-5782-C50A-6E2C0F172091}"/>
              </a:ext>
            </a:extLst>
          </p:cNvPr>
          <p:cNvGrpSpPr/>
          <p:nvPr/>
        </p:nvGrpSpPr>
        <p:grpSpPr>
          <a:xfrm>
            <a:off x="1248228" y="3617557"/>
            <a:ext cx="863302" cy="566993"/>
            <a:chOff x="0" y="0"/>
            <a:chExt cx="654977" cy="430170"/>
          </a:xfrm>
        </p:grpSpPr>
        <p:sp>
          <p:nvSpPr>
            <p:cNvPr id="39" name="Freeform 23">
              <a:extLst>
                <a:ext uri="{FF2B5EF4-FFF2-40B4-BE49-F238E27FC236}">
                  <a16:creationId xmlns:a16="http://schemas.microsoft.com/office/drawing/2014/main" id="{971BDDE1-C45F-C6E6-639C-44B3715CD527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81CACF"/>
            </a:solidFill>
          </p:spPr>
        </p:sp>
        <p:sp>
          <p:nvSpPr>
            <p:cNvPr id="40" name="TextBox 24">
              <a:extLst>
                <a:ext uri="{FF2B5EF4-FFF2-40B4-BE49-F238E27FC236}">
                  <a16:creationId xmlns:a16="http://schemas.microsoft.com/office/drawing/2014/main" id="{C35B8670-3544-6354-A153-085509D8CF55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5" name="Group 25">
            <a:extLst>
              <a:ext uri="{FF2B5EF4-FFF2-40B4-BE49-F238E27FC236}">
                <a16:creationId xmlns:a16="http://schemas.microsoft.com/office/drawing/2014/main" id="{2E25386F-A2CF-6492-4627-9603E83877B2}"/>
              </a:ext>
            </a:extLst>
          </p:cNvPr>
          <p:cNvGrpSpPr/>
          <p:nvPr/>
        </p:nvGrpSpPr>
        <p:grpSpPr>
          <a:xfrm>
            <a:off x="8411818" y="1437004"/>
            <a:ext cx="863302" cy="566993"/>
            <a:chOff x="0" y="0"/>
            <a:chExt cx="654977" cy="430170"/>
          </a:xfrm>
        </p:grpSpPr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id="{0613E77F-9DF0-4B8C-7618-DB6BC1352120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5A8F7B"/>
            </a:solidFill>
          </p:spPr>
        </p:sp>
        <p:sp>
          <p:nvSpPr>
            <p:cNvPr id="38" name="TextBox 27">
              <a:extLst>
                <a:ext uri="{FF2B5EF4-FFF2-40B4-BE49-F238E27FC236}">
                  <a16:creationId xmlns:a16="http://schemas.microsoft.com/office/drawing/2014/main" id="{5E2CCB90-1F1C-3BAE-9D89-9558EBDB3729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6" name="Group 28">
            <a:extLst>
              <a:ext uri="{FF2B5EF4-FFF2-40B4-BE49-F238E27FC236}">
                <a16:creationId xmlns:a16="http://schemas.microsoft.com/office/drawing/2014/main" id="{C582891B-5462-983A-EA6A-706D5DF81EAA}"/>
              </a:ext>
            </a:extLst>
          </p:cNvPr>
          <p:cNvGrpSpPr/>
          <p:nvPr/>
        </p:nvGrpSpPr>
        <p:grpSpPr>
          <a:xfrm>
            <a:off x="8389413" y="3617557"/>
            <a:ext cx="863302" cy="566993"/>
            <a:chOff x="0" y="0"/>
            <a:chExt cx="654977" cy="430170"/>
          </a:xfrm>
        </p:grpSpPr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0C7F16F4-A85C-8BDC-6B09-402B2CC02A2D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FFBD59"/>
            </a:solidFill>
          </p:spPr>
        </p:sp>
        <p:sp>
          <p:nvSpPr>
            <p:cNvPr id="36" name="TextBox 30">
              <a:extLst>
                <a:ext uri="{FF2B5EF4-FFF2-40B4-BE49-F238E27FC236}">
                  <a16:creationId xmlns:a16="http://schemas.microsoft.com/office/drawing/2014/main" id="{DCCBB6FF-38EF-5FBA-9734-AEC3F3103105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7" name="Group 32">
            <a:extLst>
              <a:ext uri="{FF2B5EF4-FFF2-40B4-BE49-F238E27FC236}">
                <a16:creationId xmlns:a16="http://schemas.microsoft.com/office/drawing/2014/main" id="{6C8890EB-C525-62FE-56D8-766DB29A0D98}"/>
              </a:ext>
            </a:extLst>
          </p:cNvPr>
          <p:cNvGrpSpPr/>
          <p:nvPr/>
        </p:nvGrpSpPr>
        <p:grpSpPr>
          <a:xfrm>
            <a:off x="1270632" y="2194882"/>
            <a:ext cx="2966716" cy="1177663"/>
            <a:chOff x="0" y="-47626"/>
            <a:chExt cx="5753378" cy="2283851"/>
          </a:xfrm>
        </p:grpSpPr>
        <p:sp>
          <p:nvSpPr>
            <p:cNvPr id="33" name="TextBox 33">
              <a:extLst>
                <a:ext uri="{FF2B5EF4-FFF2-40B4-BE49-F238E27FC236}">
                  <a16:creationId xmlns:a16="http://schemas.microsoft.com/office/drawing/2014/main" id="{1056B591-F06C-E6BC-8E23-2C0CDC8260D9}"/>
                </a:ext>
              </a:extLst>
            </p:cNvPr>
            <p:cNvSpPr txBox="1"/>
            <p:nvPr/>
          </p:nvSpPr>
          <p:spPr>
            <a:xfrm>
              <a:off x="0" y="-47626"/>
              <a:ext cx="5753378" cy="68018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Earplugs &amp; quiet hours</a:t>
              </a:r>
            </a:p>
          </p:txBody>
        </p:sp>
        <p:sp>
          <p:nvSpPr>
            <p:cNvPr id="34" name="TextBox 34">
              <a:extLst>
                <a:ext uri="{FF2B5EF4-FFF2-40B4-BE49-F238E27FC236}">
                  <a16:creationId xmlns:a16="http://schemas.microsoft.com/office/drawing/2014/main" id="{0F4BF2A8-6C8E-4CF6-F2AE-313AC04E002D}"/>
                </a:ext>
              </a:extLst>
            </p:cNvPr>
            <p:cNvSpPr txBox="1"/>
            <p:nvPr/>
          </p:nvSpPr>
          <p:spPr>
            <a:xfrm>
              <a:off x="0" y="804475"/>
              <a:ext cx="4448987" cy="1431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fr-FR" sz="1599" spc="83" dirty="0" err="1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Practical</a:t>
              </a:r>
              <a:r>
                <a:rPr lang="fr-FR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 solutions </a:t>
              </a:r>
              <a:r>
                <a:rPr lang="fr-FR" sz="1599" spc="83" dirty="0" err="1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reduce</a:t>
              </a:r>
              <a:r>
                <a:rPr lang="fr-FR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 </a:t>
              </a:r>
              <a:r>
                <a:rPr lang="fr-FR" sz="1599" spc="83" dirty="0" err="1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environmental</a:t>
              </a:r>
              <a:r>
                <a:rPr lang="fr-FR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 noise.</a:t>
              </a:r>
              <a:endParaRPr lang="en-US" sz="1599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endParaRPr>
            </a:p>
          </p:txBody>
        </p:sp>
      </p:grpSp>
      <p:sp>
        <p:nvSpPr>
          <p:cNvPr id="18" name="TextBox 35">
            <a:extLst>
              <a:ext uri="{FF2B5EF4-FFF2-40B4-BE49-F238E27FC236}">
                <a16:creationId xmlns:a16="http://schemas.microsoft.com/office/drawing/2014/main" id="{69151816-4AF6-A0B9-3A9A-6EFB786FF1E0}"/>
              </a:ext>
            </a:extLst>
          </p:cNvPr>
          <p:cNvSpPr txBox="1"/>
          <p:nvPr/>
        </p:nvSpPr>
        <p:spPr>
          <a:xfrm>
            <a:off x="1436292" y="1445913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 dirty="0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01</a:t>
            </a:r>
          </a:p>
        </p:txBody>
      </p:sp>
      <p:grpSp>
        <p:nvGrpSpPr>
          <p:cNvPr id="19" name="Group 36">
            <a:extLst>
              <a:ext uri="{FF2B5EF4-FFF2-40B4-BE49-F238E27FC236}">
                <a16:creationId xmlns:a16="http://schemas.microsoft.com/office/drawing/2014/main" id="{86CC2162-DA3E-C876-AFEA-4D6BEE053C85}"/>
              </a:ext>
            </a:extLst>
          </p:cNvPr>
          <p:cNvGrpSpPr/>
          <p:nvPr/>
        </p:nvGrpSpPr>
        <p:grpSpPr>
          <a:xfrm>
            <a:off x="1248227" y="4375436"/>
            <a:ext cx="2612061" cy="1446161"/>
            <a:chOff x="-2" y="-47626"/>
            <a:chExt cx="5065592" cy="2804551"/>
          </a:xfrm>
        </p:grpSpPr>
        <p:sp>
          <p:nvSpPr>
            <p:cNvPr id="31" name="TextBox 37">
              <a:extLst>
                <a:ext uri="{FF2B5EF4-FFF2-40B4-BE49-F238E27FC236}">
                  <a16:creationId xmlns:a16="http://schemas.microsoft.com/office/drawing/2014/main" id="{55F2EA69-1BAD-8F8D-75F3-FA48A1B3ECCF}"/>
                </a:ext>
              </a:extLst>
            </p:cNvPr>
            <p:cNvSpPr txBox="1"/>
            <p:nvPr/>
          </p:nvSpPr>
          <p:spPr>
            <a:xfrm>
              <a:off x="-2" y="-47626"/>
              <a:ext cx="5065592" cy="107437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Digital curfew &amp; lock apps</a:t>
              </a:r>
            </a:p>
          </p:txBody>
        </p:sp>
        <p:sp>
          <p:nvSpPr>
            <p:cNvPr id="32" name="TextBox 38">
              <a:extLst>
                <a:ext uri="{FF2B5EF4-FFF2-40B4-BE49-F238E27FC236}">
                  <a16:creationId xmlns:a16="http://schemas.microsoft.com/office/drawing/2014/main" id="{4C2D9D5B-DACE-7681-BBF9-4050895B414C}"/>
                </a:ext>
              </a:extLst>
            </p:cNvPr>
            <p:cNvSpPr txBox="1"/>
            <p:nvPr/>
          </p:nvSpPr>
          <p:spPr>
            <a:xfrm>
              <a:off x="0" y="1325175"/>
              <a:ext cx="4448987" cy="1431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Encourages students to reduce screen time before bed.</a:t>
              </a:r>
            </a:p>
          </p:txBody>
        </p:sp>
      </p:grpSp>
      <p:sp>
        <p:nvSpPr>
          <p:cNvPr id="20" name="TextBox 39">
            <a:extLst>
              <a:ext uri="{FF2B5EF4-FFF2-40B4-BE49-F238E27FC236}">
                <a16:creationId xmlns:a16="http://schemas.microsoft.com/office/drawing/2014/main" id="{97779B69-54CA-A9D7-0F7F-00644C241C26}"/>
              </a:ext>
            </a:extLst>
          </p:cNvPr>
          <p:cNvSpPr txBox="1"/>
          <p:nvPr/>
        </p:nvSpPr>
        <p:spPr>
          <a:xfrm>
            <a:off x="1401187" y="3613767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 dirty="0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02</a:t>
            </a:r>
          </a:p>
        </p:txBody>
      </p:sp>
      <p:sp>
        <p:nvSpPr>
          <p:cNvPr id="21" name="TextBox 40">
            <a:extLst>
              <a:ext uri="{FF2B5EF4-FFF2-40B4-BE49-F238E27FC236}">
                <a16:creationId xmlns:a16="http://schemas.microsoft.com/office/drawing/2014/main" id="{7CFE19DC-5D49-8421-9BD7-C78425728191}"/>
              </a:ext>
            </a:extLst>
          </p:cNvPr>
          <p:cNvSpPr txBox="1"/>
          <p:nvPr/>
        </p:nvSpPr>
        <p:spPr>
          <a:xfrm>
            <a:off x="8411818" y="2186697"/>
            <a:ext cx="2531952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Time management workshops</a:t>
            </a:r>
          </a:p>
        </p:txBody>
      </p:sp>
      <p:sp>
        <p:nvSpPr>
          <p:cNvPr id="22" name="TextBox 41">
            <a:extLst>
              <a:ext uri="{FF2B5EF4-FFF2-40B4-BE49-F238E27FC236}">
                <a16:creationId xmlns:a16="http://schemas.microsoft.com/office/drawing/2014/main" id="{80F954A1-34AD-0D51-9E6B-7D3CBCC2BFE8}"/>
              </a:ext>
            </a:extLst>
          </p:cNvPr>
          <p:cNvSpPr txBox="1"/>
          <p:nvPr/>
        </p:nvSpPr>
        <p:spPr>
          <a:xfrm>
            <a:off x="8411818" y="2740380"/>
            <a:ext cx="2294110" cy="7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1599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Helps balance study workload and avoid last-minute cramming.</a:t>
            </a:r>
          </a:p>
        </p:txBody>
      </p:sp>
      <p:sp>
        <p:nvSpPr>
          <p:cNvPr id="23" name="TextBox 42">
            <a:extLst>
              <a:ext uri="{FF2B5EF4-FFF2-40B4-BE49-F238E27FC236}">
                <a16:creationId xmlns:a16="http://schemas.microsoft.com/office/drawing/2014/main" id="{63773ABE-9744-6F50-738A-920A8FFEE812}"/>
              </a:ext>
            </a:extLst>
          </p:cNvPr>
          <p:cNvSpPr txBox="1"/>
          <p:nvPr/>
        </p:nvSpPr>
        <p:spPr>
          <a:xfrm>
            <a:off x="8564778" y="1509413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03</a:t>
            </a:r>
          </a:p>
        </p:txBody>
      </p:sp>
      <p:sp>
        <p:nvSpPr>
          <p:cNvPr id="24" name="TextBox 43">
            <a:extLst>
              <a:ext uri="{FF2B5EF4-FFF2-40B4-BE49-F238E27FC236}">
                <a16:creationId xmlns:a16="http://schemas.microsoft.com/office/drawing/2014/main" id="{9A62217D-78D2-E64D-9CF1-D531DEFFCD19}"/>
              </a:ext>
            </a:extLst>
          </p:cNvPr>
          <p:cNvSpPr txBox="1"/>
          <p:nvPr/>
        </p:nvSpPr>
        <p:spPr>
          <a:xfrm>
            <a:off x="8389413" y="4367251"/>
            <a:ext cx="3129487" cy="27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Relaxation &amp; mindfulness</a:t>
            </a:r>
          </a:p>
        </p:txBody>
      </p:sp>
      <p:sp>
        <p:nvSpPr>
          <p:cNvPr id="25" name="TextBox 44">
            <a:extLst>
              <a:ext uri="{FF2B5EF4-FFF2-40B4-BE49-F238E27FC236}">
                <a16:creationId xmlns:a16="http://schemas.microsoft.com/office/drawing/2014/main" id="{1DB70F97-CA31-4225-E83D-574E22461382}"/>
              </a:ext>
            </a:extLst>
          </p:cNvPr>
          <p:cNvSpPr txBox="1"/>
          <p:nvPr/>
        </p:nvSpPr>
        <p:spPr>
          <a:xfrm>
            <a:off x="8389412" y="4806633"/>
            <a:ext cx="3129487" cy="12304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1599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Breathing exercises, meditation, and mindfulness improve sleep readiness (Frontiers in Public Health, 2023).</a:t>
            </a:r>
          </a:p>
        </p:txBody>
      </p:sp>
      <p:sp>
        <p:nvSpPr>
          <p:cNvPr id="26" name="TextBox 45">
            <a:extLst>
              <a:ext uri="{FF2B5EF4-FFF2-40B4-BE49-F238E27FC236}">
                <a16:creationId xmlns:a16="http://schemas.microsoft.com/office/drawing/2014/main" id="{ED7730B5-342F-EF20-8000-1544075F2E15}"/>
              </a:ext>
            </a:extLst>
          </p:cNvPr>
          <p:cNvSpPr txBox="1"/>
          <p:nvPr/>
        </p:nvSpPr>
        <p:spPr>
          <a:xfrm>
            <a:off x="8542374" y="3689967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04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EE286220-5857-4D15-DF8F-A1C77E103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281" y="2642924"/>
            <a:ext cx="4001438" cy="2094086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99694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90353-8A57-2C42-1CAB-D3D096108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2051F7-6F49-C095-2F07-5EF1429939EC}"/>
              </a:ext>
            </a:extLst>
          </p:cNvPr>
          <p:cNvSpPr txBox="1"/>
          <p:nvPr/>
        </p:nvSpPr>
        <p:spPr>
          <a:xfrm>
            <a:off x="4951295" y="429753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14047E-A2AB-B8E5-953B-C2026FC1B2C1}"/>
              </a:ext>
            </a:extLst>
          </p:cNvPr>
          <p:cNvSpPr txBox="1"/>
          <p:nvPr/>
        </p:nvSpPr>
        <p:spPr>
          <a:xfrm>
            <a:off x="552449" y="993018"/>
            <a:ext cx="11087100" cy="5599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Bandura, A. (1986) Social foundations of thought and action: A social cognitive theory. Englewood Cliffs, NJ: Prentice-Hall.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Beattie, L., Kyle, S.D., Espie, C.A. and Biello, S.M. (2015) ‘Social interactions, emotion, and sleep: A systematic review and research agenda’, Sleep Medicine Reviews, 24, pp. 83–100. doi:10.1016/j.smrv.2014.12.005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Becker, S.P.,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Sidol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C.A., Van Dyk, T.R., et al. (2018) ‘Sleep problems and academic performance across college: A wake-up call for students, parents, and administrators’, Journal of Youth and Adolescence, 47(4), pp. 928–938. doi:10.1007/s10964-017-0729-2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Frontiers in Public Health (2023) ‘Evaluation of the effectiveness of sleep hygiene education: A systematic review’, Frontiers in Public Health, 11, 1182758. Available at: https://www.frontiersin.org/journals/public-health/articles/10.3389/fpubh.2023.1182758/full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Hershner, S. and Chervin, R. (2014) ‘Causes and consequences of sleepiness among college students’, Nature and Science of Sleep, 6, pp. 73–84. doi:10.2147/NSS.S62907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Irish, L.A., Kline, C.E., Gunn, H.E., Buysse, D.J. and Hall, M.H. (2015) ‘The role of sleep hygiene in promoting public health: A review of empirical evidence’, Sleep Medicine Reviews, 22, pp. 23–36. doi:10.1016/j.smrv.2014.10.001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Knowlden, A.P. and Sharma, M. (2019) ‘Sleep hygiene intervention for college students using the multi-theory model of health behavior change’, Journal of American College Health, 67(6), pp. 565–574. doi:10.1080/07448481.2018.1499655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Mental Health Foundation (2020) Taking Sleep Seriously. London: Mental Health Foundation. Available at: https://www.mentalhealth.org.uk/sites/default/files/2022-07/MHF-Taking-Sleep-Seriously-Publication-2020.pdf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(2024) How to fall asleep faster and sleep better. Available at: https://www.nhs.uk/every-mind-matters/mental-wellbeing-tips/how-to-fall-asleep-faster-and-sleep-better/ (Accessed: 9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30436194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EC875-3312-4573-66F3-EE78A16061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71C223-A514-531C-F9EB-28618DB195AD}"/>
              </a:ext>
            </a:extLst>
          </p:cNvPr>
          <p:cNvSpPr txBox="1"/>
          <p:nvPr/>
        </p:nvSpPr>
        <p:spPr>
          <a:xfrm>
            <a:off x="4951295" y="429753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247481-3C5B-98C8-2CBE-8E0EBEC62C6E}"/>
              </a:ext>
            </a:extLst>
          </p:cNvPr>
          <p:cNvSpPr txBox="1"/>
          <p:nvPr/>
        </p:nvSpPr>
        <p:spPr>
          <a:xfrm>
            <a:off x="552449" y="1285118"/>
            <a:ext cx="11087100" cy="4505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(2024) Insomnia. Available at: https://www.nhs.uk/conditions/insomnia/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Digital (2023) Mental Health of Children and Young People in England 2023 – Wave 4 follow up to the 2017 survey. Available at: https://digital.nhs.uk/data-and-information/publications/statistical/mental-health-of-children-and-young-people-in-england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Heart, Lung, and Blood Institute (2022) How much sleep do you need?. Available at: https://www.nhlbi.nih.gov/health/sleep/how-much-sleep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Prochaska, J.O. and DiClemente, C.C. (1983) ‘Stages and processes of self-change in smoking: Toward an integrative model of change’, Journal of Consulting and Clinical Psychology, 51(3), pp. 390–395. doi:10.1037/0022-006X.51.3.390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Berkshire NHS Foundation Trust (2023) Sleep hygiene guidance. Available at: https://www.royalberkshire.nhs.uk/media/qowjobz5/sleep-hygiene_dec23.pdf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Hospital Southampton NHS Foundation Trust (2024) Sleep hygiene patient information leaflet. Available at: https://www.uhs.nhs.uk/Media/UHS-website-2019/Patientinformation/Other/Sleep-hygiene-3276-PIL.pdf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UWS London (2024) Why is sleep important?. Available at: https://www.uwslondon.ac.uk/blog/why-is-sleep-important/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(2023) Guidelines on physical activity, sedentary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behaviour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sleep. Geneva: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587756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2225</Words>
  <Application>Microsoft Office PowerPoint</Application>
  <PresentationFormat>Widescreen</PresentationFormat>
  <Paragraphs>225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Arial</vt:lpstr>
      <vt:lpstr>Bricolage Grotesque</vt:lpstr>
      <vt:lpstr>Bricolage Grotesque Bold</vt:lpstr>
      <vt:lpstr>Calibri</vt:lpstr>
      <vt:lpstr>Calibri Light</vt:lpstr>
      <vt:lpstr>Helvetica World</vt:lpstr>
      <vt:lpstr>Helvetica World Bold</vt:lpstr>
      <vt:lpstr>Open Sans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Imtiaz Shoaib</dc:creator>
  <cp:lastModifiedBy>Imtiaz Shoaib</cp:lastModifiedBy>
  <cp:revision>46</cp:revision>
  <dcterms:created xsi:type="dcterms:W3CDTF">2025-10-06T13:44:28Z</dcterms:created>
  <dcterms:modified xsi:type="dcterms:W3CDTF">2025-10-10T09:25:51Z</dcterms:modified>
</cp:coreProperties>
</file>