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9" r:id="rId12"/>
    <p:sldId id="266" r:id="rId13"/>
    <p:sldId id="267" r:id="rId14"/>
  </p:sldIdLst>
  <p:sldSz cx="18288000" cy="10287000"/>
  <p:notesSz cx="6858000" cy="9144000"/>
  <p:embeddedFontLst>
    <p:embeddedFont>
      <p:font typeface="Canva Sans" panose="020B0604020202020204" charset="0"/>
      <p:regular r:id="rId16"/>
    </p:embeddedFont>
    <p:embeddedFont>
      <p:font typeface="Glacial Indifference Bold" panose="020B0604020202020204" charset="0"/>
      <p:regular r:id="rId17"/>
      <p:bold r:id="rId18"/>
    </p:embeddedFont>
    <p:embeddedFont>
      <p:font typeface="Mali Bold" panose="020B0604020202020204" charset="0"/>
      <p:regular r:id="rId19"/>
      <p:bold r:id="rId20"/>
      <p:italic r:id="rId21"/>
      <p:boldItalic r:id="rId22"/>
    </p:embeddedFont>
    <p:embeddedFont>
      <p:font typeface="PT Sans" panose="020B0503020203020204" pitchFamily="34" charset="0"/>
      <p:regular r:id="rId23"/>
      <p:bold r:id="rId24"/>
    </p:embeddedFont>
    <p:embeddedFont>
      <p:font typeface="Public Sans Bold" panose="020B0604020202020204" charset="0"/>
      <p:regular r:id="rId25"/>
    </p:embeddedFont>
    <p:embeddedFont>
      <p:font typeface="Public Sans Medium" panose="020B0604020202020204" charset="0"/>
      <p:regular r:id="rId2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55" autoAdjust="0"/>
    <p:restoredTop sz="91784" autoAdjust="0"/>
  </p:normalViewPr>
  <p:slideViewPr>
    <p:cSldViewPr>
      <p:cViewPr>
        <p:scale>
          <a:sx n="50" d="100"/>
          <a:sy n="50" d="100"/>
        </p:scale>
        <p:origin x="204" y="-1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font" Target="fonts/font11.fntdata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font" Target="fonts/font10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9.fntdata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font" Target="fonts/font8.fntdata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16.07.2026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A3C410-ADD0-6CEF-F5C6-3EC19707F2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434150D-FF50-E53B-D403-111E6301773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FCBEE-82EA-BBE9-DCAC-392ACB26F664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84DF9ADE-8CF1-B761-B893-EE08F912E9F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DEA20793-68B6-AA58-C067-4E0FDCC8711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651C6B-8C0B-E25F-222C-2EA8FD8B0F87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18F6C0-CB66-6EAE-4116-B9375BBD35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  <p:extLst>
      <p:ext uri="{BB962C8B-B14F-4D97-AF65-F5344CB8AC3E}">
        <p14:creationId xmlns:p14="http://schemas.microsoft.com/office/powerpoint/2010/main" val="26375752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png"/><Relationship Id="rId7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8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6.png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7.sv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8.png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7.svg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3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8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5" Type="http://schemas.openxmlformats.org/officeDocument/2006/relationships/image" Target="../media/image1.png"/><Relationship Id="rId4" Type="http://schemas.openxmlformats.org/officeDocument/2006/relationships/image" Target="../media/image7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.png"/><Relationship Id="rId5" Type="http://schemas.openxmlformats.org/officeDocument/2006/relationships/image" Target="../media/image3.png"/><Relationship Id="rId4" Type="http://schemas.openxmlformats.org/officeDocument/2006/relationships/image" Target="../media/image7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FF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651304">
            <a:off x="15423423" y="5649337"/>
            <a:ext cx="2473983" cy="4457626"/>
          </a:xfrm>
          <a:custGeom>
            <a:avLst/>
            <a:gdLst/>
            <a:ahLst/>
            <a:cxnLst/>
            <a:rect l="l" t="t" r="r" b="b"/>
            <a:pathLst>
              <a:path w="2473983" h="4457626">
                <a:moveTo>
                  <a:pt x="0" y="0"/>
                </a:moveTo>
                <a:lnTo>
                  <a:pt x="2473983" y="0"/>
                </a:lnTo>
                <a:lnTo>
                  <a:pt x="2473983" y="4457626"/>
                </a:lnTo>
                <a:lnTo>
                  <a:pt x="0" y="4457626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H="1">
            <a:off x="-382473" y="-316472"/>
            <a:ext cx="4625174" cy="11255954"/>
          </a:xfrm>
          <a:custGeom>
            <a:avLst/>
            <a:gdLst/>
            <a:ahLst/>
            <a:cxnLst/>
            <a:rect l="l" t="t" r="r" b="b"/>
            <a:pathLst>
              <a:path w="4625174" h="11255954">
                <a:moveTo>
                  <a:pt x="4625174" y="0"/>
                </a:moveTo>
                <a:lnTo>
                  <a:pt x="0" y="0"/>
                </a:lnTo>
                <a:lnTo>
                  <a:pt x="0" y="11255955"/>
                </a:lnTo>
                <a:lnTo>
                  <a:pt x="4625174" y="11255955"/>
                </a:lnTo>
                <a:lnTo>
                  <a:pt x="4625174" y="0"/>
                </a:lnTo>
                <a:close/>
              </a:path>
            </a:pathLst>
          </a:custGeom>
          <a:blipFill>
            <a:blip r:embed="rId4">
              <a:alphaModFix amt="60000"/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0" y="58146"/>
            <a:ext cx="1587999" cy="2374578"/>
          </a:xfrm>
          <a:custGeom>
            <a:avLst/>
            <a:gdLst/>
            <a:ahLst/>
            <a:cxnLst/>
            <a:rect l="l" t="t" r="r" b="b"/>
            <a:pathLst>
              <a:path w="1587999" h="2374578">
                <a:moveTo>
                  <a:pt x="0" y="0"/>
                </a:moveTo>
                <a:lnTo>
                  <a:pt x="1587999" y="0"/>
                </a:lnTo>
                <a:lnTo>
                  <a:pt x="1587999" y="2374577"/>
                </a:lnTo>
                <a:lnTo>
                  <a:pt x="0" y="237457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>
            <a:off x="913310" y="3286254"/>
            <a:ext cx="4894127" cy="4894127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6"/>
              <a:stretch>
                <a:fillRect l="-1140" t="-2850" r="-4845" b="-3135"/>
              </a:stretch>
            </a:blipFill>
            <a:ln w="76200" cap="sq">
              <a:solidFill>
                <a:srgbClr val="39AD17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4242701" y="6003952"/>
            <a:ext cx="2958286" cy="2958286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7"/>
              <a:stretch>
                <a:fillRect l="-73118" t="-19866" r="-25789" b="-12859"/>
              </a:stretch>
            </a:blipFill>
            <a:ln w="76200" cap="sq">
              <a:solidFill>
                <a:srgbClr val="39AD17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4242701" y="3107179"/>
            <a:ext cx="1382298" cy="1382298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3523019" y="2072883"/>
            <a:ext cx="719682" cy="719682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6973628" y="5212164"/>
            <a:ext cx="8953176" cy="4894127"/>
            <a:chOff x="0" y="0"/>
            <a:chExt cx="1681953" cy="19241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681953" cy="192410"/>
            </a:xfrm>
            <a:custGeom>
              <a:avLst/>
              <a:gdLst/>
              <a:ahLst/>
              <a:cxnLst/>
              <a:rect l="l" t="t" r="r" b="b"/>
              <a:pathLst>
                <a:path w="1681953" h="192410">
                  <a:moveTo>
                    <a:pt x="31521" y="0"/>
                  </a:moveTo>
                  <a:lnTo>
                    <a:pt x="1650432" y="0"/>
                  </a:lnTo>
                  <a:cubicBezTo>
                    <a:pt x="1667841" y="0"/>
                    <a:pt x="1681953" y="14112"/>
                    <a:pt x="1681953" y="31521"/>
                  </a:cubicBezTo>
                  <a:lnTo>
                    <a:pt x="1681953" y="160890"/>
                  </a:lnTo>
                  <a:cubicBezTo>
                    <a:pt x="1681953" y="178298"/>
                    <a:pt x="1667841" y="192410"/>
                    <a:pt x="1650432" y="192410"/>
                  </a:cubicBezTo>
                  <a:lnTo>
                    <a:pt x="31521" y="192410"/>
                  </a:lnTo>
                  <a:cubicBezTo>
                    <a:pt x="14112" y="192410"/>
                    <a:pt x="0" y="178298"/>
                    <a:pt x="0" y="160890"/>
                  </a:cubicBezTo>
                  <a:lnTo>
                    <a:pt x="0" y="31521"/>
                  </a:lnTo>
                  <a:cubicBezTo>
                    <a:pt x="0" y="14112"/>
                    <a:pt x="14112" y="0"/>
                    <a:pt x="31521" y="0"/>
                  </a:cubicBezTo>
                  <a:close/>
                </a:path>
              </a:pathLst>
            </a:custGeom>
            <a:solidFill>
              <a:srgbClr val="FFF792"/>
            </a:solidFill>
            <a:ln w="57150" cap="rnd">
              <a:solidFill>
                <a:srgbClr val="278F09"/>
              </a:solidFill>
              <a:prstDash val="solid"/>
              <a:rou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38100"/>
              <a:ext cx="1681953" cy="23051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8" name="Freeform 18"/>
          <p:cNvSpPr/>
          <p:nvPr/>
        </p:nvSpPr>
        <p:spPr>
          <a:xfrm rot="-6298775">
            <a:off x="15500909" y="-580924"/>
            <a:ext cx="2027258" cy="3652717"/>
          </a:xfrm>
          <a:custGeom>
            <a:avLst/>
            <a:gdLst/>
            <a:ahLst/>
            <a:cxnLst/>
            <a:rect l="l" t="t" r="r" b="b"/>
            <a:pathLst>
              <a:path w="2027258" h="3652717">
                <a:moveTo>
                  <a:pt x="0" y="0"/>
                </a:moveTo>
                <a:lnTo>
                  <a:pt x="2027258" y="0"/>
                </a:lnTo>
                <a:lnTo>
                  <a:pt x="2027258" y="3652717"/>
                </a:lnTo>
                <a:lnTo>
                  <a:pt x="0" y="365271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0" y="7827204"/>
            <a:ext cx="2876954" cy="2459796"/>
          </a:xfrm>
          <a:custGeom>
            <a:avLst/>
            <a:gdLst/>
            <a:ahLst/>
            <a:cxnLst/>
            <a:rect l="l" t="t" r="r" b="b"/>
            <a:pathLst>
              <a:path w="2876954" h="2459796">
                <a:moveTo>
                  <a:pt x="0" y="0"/>
                </a:moveTo>
                <a:lnTo>
                  <a:pt x="2876954" y="0"/>
                </a:lnTo>
                <a:lnTo>
                  <a:pt x="2876954" y="2459796"/>
                </a:lnTo>
                <a:lnTo>
                  <a:pt x="0" y="2459796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TextBox 20"/>
          <p:cNvSpPr txBox="1"/>
          <p:nvPr/>
        </p:nvSpPr>
        <p:spPr>
          <a:xfrm>
            <a:off x="7103220" y="2201610"/>
            <a:ext cx="8856835" cy="35379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960"/>
              </a:lnSpc>
            </a:pPr>
            <a:r>
              <a:rPr lang="en-US" sz="4000" b="1" dirty="0">
                <a:solidFill>
                  <a:srgbClr val="278F09"/>
                </a:solidFill>
                <a:latin typeface="Mali Bold"/>
                <a:ea typeface="Mali Bold"/>
                <a:cs typeface="Mali Bold"/>
                <a:sym typeface="Mali Bold"/>
              </a:rPr>
              <a:t>Strong Fuel: Healthy and Sustainable Takeaway Business Plan</a:t>
            </a:r>
          </a:p>
          <a:p>
            <a:pPr algn="l">
              <a:lnSpc>
                <a:spcPts val="6960"/>
              </a:lnSpc>
            </a:pPr>
            <a:endParaRPr lang="en-US" sz="5800" b="1" dirty="0">
              <a:solidFill>
                <a:srgbClr val="278F09"/>
              </a:solidFill>
              <a:latin typeface="Mali Bold"/>
              <a:ea typeface="Mali Bold"/>
              <a:cs typeface="Mali Bold"/>
              <a:sym typeface="Mali Bold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641004" y="1466458"/>
            <a:ext cx="9005993" cy="6064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900"/>
              </a:lnSpc>
            </a:pPr>
            <a:r>
              <a:rPr lang="en-US" sz="3500" b="1">
                <a:solidFill>
                  <a:srgbClr val="0E3D01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BUSINESS PROPOSAL PRESENTATION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704999" y="5477738"/>
            <a:ext cx="7866209" cy="401071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5276"/>
              </a:lnSpc>
            </a:pPr>
            <a:r>
              <a:rPr lang="en-US" sz="3200" b="1" dirty="0">
                <a:solidFill>
                  <a:srgbClr val="0E3D01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Presented by:</a:t>
            </a:r>
          </a:p>
          <a:p>
            <a:pPr algn="l">
              <a:lnSpc>
                <a:spcPts val="5276"/>
              </a:lnSpc>
            </a:pPr>
            <a:r>
              <a:rPr lang="en-US" sz="3200" b="1" dirty="0">
                <a:solidFill>
                  <a:srgbClr val="0E3D01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Tariq Hussain</a:t>
            </a:r>
          </a:p>
          <a:p>
            <a:pPr algn="l">
              <a:lnSpc>
                <a:spcPts val="5276"/>
              </a:lnSpc>
            </a:pPr>
            <a:r>
              <a:rPr lang="en-US" sz="3200" b="1" dirty="0">
                <a:solidFill>
                  <a:srgbClr val="0E3D01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Student ID number: 202506992</a:t>
            </a:r>
          </a:p>
          <a:p>
            <a:pPr algn="l">
              <a:lnSpc>
                <a:spcPts val="5276"/>
              </a:lnSpc>
            </a:pPr>
            <a:r>
              <a:rPr lang="en-US" sz="3200" b="1" dirty="0">
                <a:solidFill>
                  <a:srgbClr val="0E3D01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Module : Enterprise and Entrepreneurship</a:t>
            </a:r>
          </a:p>
          <a:p>
            <a:pPr algn="l">
              <a:lnSpc>
                <a:spcPts val="5276"/>
              </a:lnSpc>
            </a:pPr>
            <a:r>
              <a:rPr lang="en-US" sz="3200" b="1" dirty="0">
                <a:solidFill>
                  <a:srgbClr val="0E3D01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Module code: LCLM4006</a:t>
            </a:r>
          </a:p>
          <a:p>
            <a:pPr algn="l">
              <a:lnSpc>
                <a:spcPts val="5276"/>
              </a:lnSpc>
            </a:pPr>
            <a:r>
              <a:rPr lang="en-US" sz="3200" b="1" dirty="0">
                <a:solidFill>
                  <a:srgbClr val="0E3D01"/>
                </a:solidFill>
                <a:latin typeface="Glacial Indifference Bold"/>
                <a:ea typeface="Glacial Indifference Bold"/>
                <a:cs typeface="Glacial Indifference Bold"/>
                <a:sym typeface="Glacial Indifference Bold"/>
              </a:rPr>
              <a:t> Lecture: Mucahit Ozden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FF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87340" y="209537"/>
            <a:ext cx="9440865" cy="5759402"/>
          </a:xfrm>
          <a:custGeom>
            <a:avLst/>
            <a:gdLst/>
            <a:ahLst/>
            <a:cxnLst/>
            <a:rect l="l" t="t" r="r" b="b"/>
            <a:pathLst>
              <a:path w="9440865" h="5759402">
                <a:moveTo>
                  <a:pt x="0" y="0"/>
                </a:moveTo>
                <a:lnTo>
                  <a:pt x="9440865" y="0"/>
                </a:lnTo>
                <a:lnTo>
                  <a:pt x="9440865" y="5759402"/>
                </a:lnTo>
                <a:lnTo>
                  <a:pt x="0" y="575940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48844" y="2927196"/>
            <a:ext cx="6586496" cy="6586496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4"/>
              <a:stretch>
                <a:fillRect l="-24931" r="-2493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Freeform 5"/>
          <p:cNvSpPr/>
          <p:nvPr/>
        </p:nvSpPr>
        <p:spPr>
          <a:xfrm rot="9223400" flipH="1">
            <a:off x="15156214" y="640194"/>
            <a:ext cx="2823874" cy="2841634"/>
          </a:xfrm>
          <a:custGeom>
            <a:avLst/>
            <a:gdLst/>
            <a:ahLst/>
            <a:cxnLst/>
            <a:rect l="l" t="t" r="r" b="b"/>
            <a:pathLst>
              <a:path w="2823874" h="2841634">
                <a:moveTo>
                  <a:pt x="2823874" y="0"/>
                </a:moveTo>
                <a:lnTo>
                  <a:pt x="0" y="0"/>
                </a:lnTo>
                <a:lnTo>
                  <a:pt x="0" y="2841634"/>
                </a:lnTo>
                <a:lnTo>
                  <a:pt x="2823874" y="2841634"/>
                </a:lnTo>
                <a:lnTo>
                  <a:pt x="2823874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6298775">
            <a:off x="15437755" y="-222990"/>
            <a:ext cx="1793502" cy="3231534"/>
          </a:xfrm>
          <a:custGeom>
            <a:avLst/>
            <a:gdLst/>
            <a:ahLst/>
            <a:cxnLst/>
            <a:rect l="l" t="t" r="r" b="b"/>
            <a:pathLst>
              <a:path w="1793502" h="3231534">
                <a:moveTo>
                  <a:pt x="0" y="0"/>
                </a:moveTo>
                <a:lnTo>
                  <a:pt x="1793502" y="0"/>
                </a:lnTo>
                <a:lnTo>
                  <a:pt x="1793502" y="3231535"/>
                </a:lnTo>
                <a:lnTo>
                  <a:pt x="0" y="323153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flipH="1" flipV="1">
            <a:off x="8998366" y="4194533"/>
            <a:ext cx="9440865" cy="5759402"/>
          </a:xfrm>
          <a:custGeom>
            <a:avLst/>
            <a:gdLst/>
            <a:ahLst/>
            <a:cxnLst/>
            <a:rect l="l" t="t" r="r" b="b"/>
            <a:pathLst>
              <a:path w="9440865" h="5759402">
                <a:moveTo>
                  <a:pt x="9440865" y="5759402"/>
                </a:moveTo>
                <a:lnTo>
                  <a:pt x="0" y="5759402"/>
                </a:lnTo>
                <a:lnTo>
                  <a:pt x="0" y="0"/>
                </a:lnTo>
                <a:lnTo>
                  <a:pt x="9440865" y="0"/>
                </a:lnTo>
                <a:lnTo>
                  <a:pt x="9440865" y="5759402"/>
                </a:lnTo>
                <a:close/>
              </a:path>
            </a:pathLst>
          </a:custGeom>
          <a:blipFill>
            <a:blip>
              <a:alphaModFix amt="4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3342092" y="1622715"/>
            <a:ext cx="11603815" cy="1047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</a:pPr>
            <a:r>
              <a:rPr lang="en-US" sz="6999" b="1">
                <a:solidFill>
                  <a:srgbClr val="278F09"/>
                </a:solidFill>
                <a:latin typeface="Mali Bold"/>
                <a:ea typeface="Mali Bold"/>
                <a:cs typeface="Mali Bold"/>
                <a:sym typeface="Mali Bold"/>
              </a:rPr>
              <a:t>Business Idea Overview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6289" y="3556658"/>
            <a:ext cx="7830349" cy="45196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PT Sans" panose="020B0503020203020204" pitchFamily="34" charset="77"/>
              </a:rPr>
              <a:t>Strong Fuel is a healthy takeaway business created to provide nutritious and convenient meals for busy urban consumers who are looking for healthier alternatives to traditional fast food.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PT Sans" panose="020B0503020203020204" pitchFamily="34" charset="77"/>
              </a:rPr>
              <a:t>The business focuses on serving freshly prepared meals made with high-quality ingredients, ensuring that customers receive food that is both enjoyable and nutritionally balanced.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PT Sans" panose="020B0503020203020204" pitchFamily="34" charset="77"/>
              </a:rPr>
              <a:t>Strong Fuel operates from a commercial kitchen based in Selly Oak, Birmingham, an area with a large population of university students, local residents, and office workers.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PT Sans" panose="020B0503020203020204" pitchFamily="34" charset="77"/>
              </a:rPr>
              <a:t>The business mainly operates as a takeaway and delivery service, giving customers the option to collect their meals or place orders through online food delivery platforms such as Deliveroo and Uber Eats.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PT Sans" panose="020B0503020203020204" pitchFamily="34" charset="77"/>
              </a:rPr>
              <a:t>Strong Fuel aims to combine affordability, convenience, quality, and sustainability in order to build a competitive advantage within the growing health-conscious food market.</a:t>
            </a:r>
          </a:p>
          <a:p>
            <a:pPr marL="172719" lvl="1" algn="l">
              <a:lnSpc>
                <a:spcPct val="150000"/>
              </a:lnSpc>
            </a:pPr>
            <a:endParaRPr lang="en-US" dirty="0">
              <a:solidFill>
                <a:srgbClr val="000000"/>
              </a:solidFill>
              <a:latin typeface="Public Sans Medium"/>
              <a:ea typeface="Public Sans Medium"/>
              <a:cs typeface="Public Sans Medium"/>
              <a:sym typeface="Public Sans Medium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6077221" y="8822543"/>
            <a:ext cx="1382298" cy="1382298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16568151" y="8077817"/>
            <a:ext cx="891368" cy="891368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7259300" y="8670143"/>
            <a:ext cx="598084" cy="598084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FF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V="1">
            <a:off x="149995" y="2816848"/>
            <a:ext cx="9440865" cy="5759402"/>
          </a:xfrm>
          <a:custGeom>
            <a:avLst/>
            <a:gdLst/>
            <a:ahLst/>
            <a:cxnLst/>
            <a:rect l="l" t="t" r="r" b="b"/>
            <a:pathLst>
              <a:path w="9440865" h="5759402">
                <a:moveTo>
                  <a:pt x="0" y="5759402"/>
                </a:moveTo>
                <a:lnTo>
                  <a:pt x="9440865" y="5759402"/>
                </a:lnTo>
                <a:lnTo>
                  <a:pt x="9440865" y="0"/>
                </a:lnTo>
                <a:lnTo>
                  <a:pt x="0" y="0"/>
                </a:lnTo>
                <a:lnTo>
                  <a:pt x="0" y="5759402"/>
                </a:lnTo>
                <a:close/>
              </a:path>
            </a:pathLst>
          </a:custGeom>
          <a:blipFill>
            <a:blip>
              <a:alphaModFix amt="4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H="1">
            <a:off x="9144000" y="-253978"/>
            <a:ext cx="9440865" cy="5759402"/>
          </a:xfrm>
          <a:custGeom>
            <a:avLst/>
            <a:gdLst/>
            <a:ahLst/>
            <a:cxnLst/>
            <a:rect l="l" t="t" r="r" b="b"/>
            <a:pathLst>
              <a:path w="9440865" h="5759402">
                <a:moveTo>
                  <a:pt x="9440865" y="0"/>
                </a:moveTo>
                <a:lnTo>
                  <a:pt x="0" y="0"/>
                </a:lnTo>
                <a:lnTo>
                  <a:pt x="0" y="5759402"/>
                </a:lnTo>
                <a:lnTo>
                  <a:pt x="9440865" y="5759402"/>
                </a:lnTo>
                <a:lnTo>
                  <a:pt x="9440865" y="0"/>
                </a:lnTo>
                <a:close/>
              </a:path>
            </a:pathLst>
          </a:custGeom>
          <a:blipFill>
            <a:blip>
              <a:alphaModFix amt="4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102099">
            <a:off x="16038641" y="6866789"/>
            <a:ext cx="1787445" cy="3220622"/>
          </a:xfrm>
          <a:custGeom>
            <a:avLst/>
            <a:gdLst/>
            <a:ahLst/>
            <a:cxnLst/>
            <a:rect l="l" t="t" r="r" b="b"/>
            <a:pathLst>
              <a:path w="1787445" h="3220622">
                <a:moveTo>
                  <a:pt x="0" y="0"/>
                </a:moveTo>
                <a:lnTo>
                  <a:pt x="1787446" y="0"/>
                </a:lnTo>
                <a:lnTo>
                  <a:pt x="1787446" y="3220622"/>
                </a:lnTo>
                <a:lnTo>
                  <a:pt x="0" y="322062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287147" y="0"/>
            <a:ext cx="1999363" cy="2989701"/>
          </a:xfrm>
          <a:custGeom>
            <a:avLst/>
            <a:gdLst/>
            <a:ahLst/>
            <a:cxnLst/>
            <a:rect l="l" t="t" r="r" b="b"/>
            <a:pathLst>
              <a:path w="1999363" h="2989701">
                <a:moveTo>
                  <a:pt x="0" y="0"/>
                </a:moveTo>
                <a:lnTo>
                  <a:pt x="1999363" y="0"/>
                </a:lnTo>
                <a:lnTo>
                  <a:pt x="1999363" y="2989701"/>
                </a:lnTo>
                <a:lnTo>
                  <a:pt x="0" y="298970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-95470" y="7785951"/>
            <a:ext cx="1382298" cy="1382298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841144" y="9395632"/>
            <a:ext cx="445684" cy="445684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277392" y="7978167"/>
            <a:ext cx="754162" cy="754162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2286510" y="5505424"/>
            <a:ext cx="5736474" cy="2233369"/>
          </a:xfrm>
          <a:custGeom>
            <a:avLst/>
            <a:gdLst/>
            <a:ahLst/>
            <a:cxnLst/>
            <a:rect l="l" t="t" r="r" b="b"/>
            <a:pathLst>
              <a:path w="5736474" h="2233369">
                <a:moveTo>
                  <a:pt x="0" y="0"/>
                </a:moveTo>
                <a:lnTo>
                  <a:pt x="5736474" y="0"/>
                </a:lnTo>
                <a:lnTo>
                  <a:pt x="5736474" y="2233369"/>
                </a:lnTo>
                <a:lnTo>
                  <a:pt x="0" y="223336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3939" b="-393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8941601" y="5505424"/>
            <a:ext cx="6492302" cy="2233369"/>
          </a:xfrm>
          <a:custGeom>
            <a:avLst/>
            <a:gdLst/>
            <a:ahLst/>
            <a:cxnLst/>
            <a:rect l="l" t="t" r="r" b="b"/>
            <a:pathLst>
              <a:path w="6492302" h="2233369">
                <a:moveTo>
                  <a:pt x="0" y="0"/>
                </a:moveTo>
                <a:lnTo>
                  <a:pt x="6492303" y="0"/>
                </a:lnTo>
                <a:lnTo>
                  <a:pt x="6492303" y="2233369"/>
                </a:lnTo>
                <a:lnTo>
                  <a:pt x="0" y="2233369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b="-6387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3342092" y="1622715"/>
            <a:ext cx="11603815" cy="1047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</a:pPr>
            <a:r>
              <a:rPr lang="en-US" sz="6999" b="1">
                <a:solidFill>
                  <a:srgbClr val="278F09"/>
                </a:solidFill>
                <a:latin typeface="Mali Bold"/>
                <a:ea typeface="Mali Bold"/>
                <a:cs typeface="Mali Bold"/>
                <a:sym typeface="Mali Bold"/>
              </a:rPr>
              <a:t>Products and Services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217485" y="3323503"/>
            <a:ext cx="11853029" cy="1661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PT Sans" panose="020B0503020203020204" pitchFamily="34" charset="77"/>
              </a:rPr>
              <a:t>Strong Fuel offers a menu that focuses on nutritious meals for customers who are looking for healthy food options that are both quick and convenient.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PT Sans" panose="020B0503020203020204" pitchFamily="34" charset="77"/>
              </a:rPr>
              <a:t>The main menu includes fresh salads made with seasonal vegetables, providing balanced meals that are rich in essential vitamins and nutrients.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PT Sans" panose="020B0503020203020204" pitchFamily="34" charset="77"/>
              </a:rPr>
              <a:t>Grain bowls are also available, combining whole grains, protein sources, and vegetables to create filling and nutritious meal options for customers who want sustained energy and a balanced diet.</a:t>
            </a:r>
          </a:p>
        </p:txBody>
      </p:sp>
      <p:sp>
        <p:nvSpPr>
          <p:cNvPr id="21" name="Rectangle 2">
            <a:extLst>
              <a:ext uri="{FF2B5EF4-FFF2-40B4-BE49-F238E27FC236}">
                <a16:creationId xmlns:a16="http://schemas.microsoft.com/office/drawing/2014/main" id="{EB2B2C18-05EC-DE4E-FA16-27C0B957A5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510" y="8384950"/>
            <a:ext cx="13964241" cy="1477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PT Sans" panose="020B0503020203020204" pitchFamily="34" charset="77"/>
              </a:rPr>
              <a:t>Low-calorie hot meals will be prepared daily, providing customers with warm and satisfying options while maintaining healthy nutritional standards.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PT Sans" panose="020B0503020203020204" pitchFamily="34" charset="77"/>
            </a:endParaRP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PT Sans" panose="020B0503020203020204" pitchFamily="34" charset="77"/>
              </a:rPr>
              <a:t>Fresh smoothies made from fruit and natural ingredients will also be available to complement the meals and offer customers a refreshing and nutritious drink option.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PT Sans" panose="020B0503020203020204" pitchFamily="34" charset="77"/>
            </a:endParaRPr>
          </a:p>
          <a:p>
            <a:pPr marL="285750" marR="0" lvl="0" indent="-28575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PT Sans" panose="020B0503020203020204" pitchFamily="34" charset="77"/>
              </a:rPr>
              <a:t>Meals will be priced between £6 and £9 to ensure they remain affordable, particularly for university students and young professionals.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PT Sans" panose="020B0503020203020204" pitchFamily="34" charset="77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FF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8641501" y="2670465"/>
            <a:ext cx="9440865" cy="5759402"/>
          </a:xfrm>
          <a:custGeom>
            <a:avLst/>
            <a:gdLst/>
            <a:ahLst/>
            <a:cxnLst/>
            <a:rect l="l" t="t" r="r" b="b"/>
            <a:pathLst>
              <a:path w="9440865" h="5759402">
                <a:moveTo>
                  <a:pt x="9440865" y="5759402"/>
                </a:moveTo>
                <a:lnTo>
                  <a:pt x="0" y="5759402"/>
                </a:lnTo>
                <a:lnTo>
                  <a:pt x="0" y="0"/>
                </a:lnTo>
                <a:lnTo>
                  <a:pt x="9440865" y="0"/>
                </a:lnTo>
                <a:lnTo>
                  <a:pt x="9440865" y="5759402"/>
                </a:lnTo>
                <a:close/>
              </a:path>
            </a:pathLst>
          </a:custGeom>
          <a:blipFill>
            <a:blip>
              <a:alphaModFix amt="4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V="1">
            <a:off x="0" y="4287628"/>
            <a:ext cx="9440865" cy="5759402"/>
          </a:xfrm>
          <a:custGeom>
            <a:avLst/>
            <a:gdLst/>
            <a:ahLst/>
            <a:cxnLst/>
            <a:rect l="l" t="t" r="r" b="b"/>
            <a:pathLst>
              <a:path w="9440865" h="5759402">
                <a:moveTo>
                  <a:pt x="0" y="5759402"/>
                </a:moveTo>
                <a:lnTo>
                  <a:pt x="9440865" y="5759402"/>
                </a:lnTo>
                <a:lnTo>
                  <a:pt x="9440865" y="0"/>
                </a:lnTo>
                <a:lnTo>
                  <a:pt x="0" y="0"/>
                </a:lnTo>
                <a:lnTo>
                  <a:pt x="0" y="5759402"/>
                </a:lnTo>
                <a:close/>
              </a:path>
            </a:pathLst>
          </a:custGeom>
          <a:blipFill>
            <a:blip>
              <a:alphaModFix amt="4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5877002" y="8822543"/>
            <a:ext cx="1382298" cy="1382298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6568151" y="8077817"/>
            <a:ext cx="891368" cy="891368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7988958" y="8523501"/>
            <a:ext cx="598084" cy="598084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-296865" y="7885101"/>
            <a:ext cx="1382298" cy="1382298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841144" y="9395632"/>
            <a:ext cx="445684" cy="445684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277392" y="7978167"/>
            <a:ext cx="754162" cy="754162"/>
            <a:chOff x="0" y="0"/>
            <a:chExt cx="8128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2" name="Freeform 22"/>
          <p:cNvSpPr/>
          <p:nvPr/>
        </p:nvSpPr>
        <p:spPr>
          <a:xfrm>
            <a:off x="287147" y="0"/>
            <a:ext cx="1999363" cy="2989701"/>
          </a:xfrm>
          <a:custGeom>
            <a:avLst/>
            <a:gdLst/>
            <a:ahLst/>
            <a:cxnLst/>
            <a:rect l="l" t="t" r="r" b="b"/>
            <a:pathLst>
              <a:path w="1999363" h="2989701">
                <a:moveTo>
                  <a:pt x="0" y="0"/>
                </a:moveTo>
                <a:lnTo>
                  <a:pt x="1999363" y="0"/>
                </a:lnTo>
                <a:lnTo>
                  <a:pt x="1999363" y="2989701"/>
                </a:lnTo>
                <a:lnTo>
                  <a:pt x="0" y="298970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 rot="-1102099">
            <a:off x="16038641" y="6866789"/>
            <a:ext cx="1787445" cy="3220622"/>
          </a:xfrm>
          <a:custGeom>
            <a:avLst/>
            <a:gdLst/>
            <a:ahLst/>
            <a:cxnLst/>
            <a:rect l="l" t="t" r="r" b="b"/>
            <a:pathLst>
              <a:path w="1787445" h="3220622">
                <a:moveTo>
                  <a:pt x="0" y="0"/>
                </a:moveTo>
                <a:lnTo>
                  <a:pt x="1787446" y="0"/>
                </a:lnTo>
                <a:lnTo>
                  <a:pt x="1787446" y="3220622"/>
                </a:lnTo>
                <a:lnTo>
                  <a:pt x="0" y="322062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TextBox 25"/>
          <p:cNvSpPr txBox="1"/>
          <p:nvPr/>
        </p:nvSpPr>
        <p:spPr>
          <a:xfrm>
            <a:off x="5410020" y="1494850"/>
            <a:ext cx="11603815" cy="1047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399"/>
              </a:lnSpc>
            </a:pPr>
            <a:r>
              <a:rPr lang="en-US" sz="6999" b="1" dirty="0">
                <a:solidFill>
                  <a:srgbClr val="278F09"/>
                </a:solidFill>
                <a:latin typeface="Mali Bold"/>
                <a:ea typeface="Mali Bold"/>
                <a:cs typeface="Mali Bold"/>
                <a:sym typeface="Mali Bold"/>
              </a:rPr>
              <a:t>Target Market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889372" y="3190030"/>
            <a:ext cx="13149339" cy="49262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5439" lvl="1" indent="-172720">
              <a:lnSpc>
                <a:spcPct val="150000"/>
              </a:lnSpc>
              <a:buFont typeface="Arial"/>
              <a:buChar char="•"/>
            </a:pPr>
            <a:r>
              <a:rPr lang="en-GB" sz="2400" dirty="0">
                <a:latin typeface="PT Sans" panose="020B0503020203020204" pitchFamily="34" charset="77"/>
              </a:rPr>
              <a:t>Young professionals working in offices around Selly Oak and Birmingham also represent an important customer segment, as they often require convenient takeaway meals during working hours</a:t>
            </a:r>
          </a:p>
          <a:p>
            <a:pPr marL="345439" lvl="1" indent="-172720">
              <a:lnSpc>
                <a:spcPct val="150000"/>
              </a:lnSpc>
              <a:buFont typeface="Arial"/>
              <a:buChar char="•"/>
            </a:pPr>
            <a:r>
              <a:rPr lang="en-GB" sz="2400" dirty="0">
                <a:latin typeface="PT Sans" panose="020B0503020203020204" pitchFamily="34" charset="77"/>
              </a:rPr>
              <a:t>The business will primarily target customers aged between 18 and 30, as research suggests that this age group has a strong interest in healthier eating habits</a:t>
            </a:r>
          </a:p>
          <a:p>
            <a:pPr marL="345439" lvl="1" indent="-172720">
              <a:lnSpc>
                <a:spcPct val="150000"/>
              </a:lnSpc>
              <a:buFont typeface="Arial"/>
              <a:buChar char="•"/>
            </a:pPr>
            <a:r>
              <a:rPr lang="en-GB" sz="2400" dirty="0">
                <a:latin typeface="PT Sans" panose="020B0503020203020204" pitchFamily="34" charset="77"/>
              </a:rPr>
              <a:t>Health-conscious individuals who actively look for nutritious and balanced food options will also form an important part of the target customer base</a:t>
            </a:r>
          </a:p>
          <a:p>
            <a:pPr marL="345439" lvl="1" indent="-172720">
              <a:lnSpc>
                <a:spcPct val="150000"/>
              </a:lnSpc>
              <a:buFont typeface="Arial"/>
              <a:buChar char="•"/>
            </a:pPr>
            <a:r>
              <a:rPr lang="en-GB" sz="2400" dirty="0">
                <a:latin typeface="PT Sans" panose="020B0503020203020204" pitchFamily="34" charset="77"/>
              </a:rPr>
              <a:t>Selly Oak is considered a strategic location because the area contains universities, residential buildings, offices, and retail centres, creating strong potential demand for the business</a:t>
            </a:r>
            <a:endParaRPr lang="en-US" sz="2400" dirty="0">
              <a:solidFill>
                <a:srgbClr val="000000"/>
              </a:solidFill>
              <a:latin typeface="PT Sans" panose="020B0503020203020204" pitchFamily="34" charset="77"/>
              <a:ea typeface="Public Sans Medium"/>
              <a:cs typeface="Public Sans Medium"/>
              <a:sym typeface="Public Sans Medium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FF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8657017" y="2465966"/>
            <a:ext cx="9440865" cy="5759402"/>
          </a:xfrm>
          <a:custGeom>
            <a:avLst/>
            <a:gdLst/>
            <a:ahLst/>
            <a:cxnLst/>
            <a:rect l="l" t="t" r="r" b="b"/>
            <a:pathLst>
              <a:path w="9440865" h="5759402">
                <a:moveTo>
                  <a:pt x="9440865" y="0"/>
                </a:moveTo>
                <a:lnTo>
                  <a:pt x="0" y="0"/>
                </a:lnTo>
                <a:lnTo>
                  <a:pt x="0" y="5759402"/>
                </a:lnTo>
                <a:lnTo>
                  <a:pt x="9440865" y="5759402"/>
                </a:lnTo>
                <a:lnTo>
                  <a:pt x="9440865" y="0"/>
                </a:lnTo>
                <a:close/>
              </a:path>
            </a:pathLst>
          </a:custGeom>
          <a:blipFill>
            <a:blip>
              <a:alphaModFix amt="4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296865" y="-413735"/>
            <a:ext cx="9440865" cy="5759402"/>
          </a:xfrm>
          <a:custGeom>
            <a:avLst/>
            <a:gdLst/>
            <a:ahLst/>
            <a:cxnLst/>
            <a:rect l="l" t="t" r="r" b="b"/>
            <a:pathLst>
              <a:path w="9440865" h="5759402">
                <a:moveTo>
                  <a:pt x="0" y="0"/>
                </a:moveTo>
                <a:lnTo>
                  <a:pt x="9440865" y="0"/>
                </a:lnTo>
                <a:lnTo>
                  <a:pt x="9440865" y="5759402"/>
                </a:lnTo>
                <a:lnTo>
                  <a:pt x="0" y="575940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651304">
            <a:off x="15480148" y="7287050"/>
            <a:ext cx="2517381" cy="2393972"/>
          </a:xfrm>
          <a:custGeom>
            <a:avLst/>
            <a:gdLst/>
            <a:ahLst/>
            <a:cxnLst/>
            <a:rect l="l" t="t" r="r" b="b"/>
            <a:pathLst>
              <a:path w="2517381" h="2393972">
                <a:moveTo>
                  <a:pt x="0" y="0"/>
                </a:moveTo>
                <a:lnTo>
                  <a:pt x="2517381" y="0"/>
                </a:lnTo>
                <a:lnTo>
                  <a:pt x="2517381" y="2393973"/>
                </a:lnTo>
                <a:lnTo>
                  <a:pt x="0" y="239397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44734" b="-4473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9532" y="7214128"/>
            <a:ext cx="3407088" cy="2913060"/>
          </a:xfrm>
          <a:custGeom>
            <a:avLst/>
            <a:gdLst/>
            <a:ahLst/>
            <a:cxnLst/>
            <a:rect l="l" t="t" r="r" b="b"/>
            <a:pathLst>
              <a:path w="3407088" h="2913060">
                <a:moveTo>
                  <a:pt x="0" y="0"/>
                </a:moveTo>
                <a:lnTo>
                  <a:pt x="3407088" y="0"/>
                </a:lnTo>
                <a:lnTo>
                  <a:pt x="3407088" y="2913061"/>
                </a:lnTo>
                <a:lnTo>
                  <a:pt x="0" y="291306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15877002" y="1083668"/>
            <a:ext cx="1382298" cy="1382298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6568151" y="46951"/>
            <a:ext cx="891368" cy="891368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7988958" y="170969"/>
            <a:ext cx="598084" cy="598084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-541154" y="470011"/>
            <a:ext cx="1382298" cy="1382298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277392" y="938318"/>
            <a:ext cx="445684" cy="445684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277392" y="-374365"/>
            <a:ext cx="754162" cy="754162"/>
            <a:chOff x="0" y="0"/>
            <a:chExt cx="812800" cy="8128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4" name="Freeform 24"/>
          <p:cNvSpPr/>
          <p:nvPr/>
        </p:nvSpPr>
        <p:spPr>
          <a:xfrm>
            <a:off x="9932553" y="2900692"/>
            <a:ext cx="7326747" cy="5987449"/>
          </a:xfrm>
          <a:custGeom>
            <a:avLst/>
            <a:gdLst/>
            <a:ahLst/>
            <a:cxnLst/>
            <a:rect l="l" t="t" r="r" b="b"/>
            <a:pathLst>
              <a:path w="7326747" h="5987449">
                <a:moveTo>
                  <a:pt x="0" y="0"/>
                </a:moveTo>
                <a:lnTo>
                  <a:pt x="7326747" y="0"/>
                </a:lnTo>
                <a:lnTo>
                  <a:pt x="7326747" y="5987449"/>
                </a:lnTo>
                <a:lnTo>
                  <a:pt x="0" y="5987449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25" name="TextBox 25"/>
          <p:cNvSpPr txBox="1"/>
          <p:nvPr/>
        </p:nvSpPr>
        <p:spPr>
          <a:xfrm>
            <a:off x="3342092" y="502159"/>
            <a:ext cx="11603815" cy="2105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</a:pPr>
            <a:r>
              <a:rPr lang="en-US" sz="6999" b="1">
                <a:solidFill>
                  <a:srgbClr val="278F09"/>
                </a:solidFill>
                <a:latin typeface="Mali Bold"/>
                <a:ea typeface="Mali Bold"/>
                <a:cs typeface="Mali Bold"/>
                <a:sym typeface="Mali Bold"/>
              </a:rPr>
              <a:t> Unique Selling Proposition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008616" y="3117834"/>
            <a:ext cx="6366212" cy="27699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PT Sans" panose="020B0503020203020204" pitchFamily="34" charset="77"/>
              </a:rPr>
              <a:t>Strong Fuel differentiates itself from traditional fast-food businesses by focusing on nutritious meals that support healthier lifestyles.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PT Sans" panose="020B0503020203020204" pitchFamily="34" charset="77"/>
              </a:rPr>
              <a:t>Meals will be freshly prepared each day to maintain a high standard of quality and freshness for customers.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PT Sans" panose="020B0503020203020204" pitchFamily="34" charset="77"/>
              </a:rPr>
              <a:t>Affordable pricing will also allow customers, particularly university students, to access healthy meals without having to pay premium prices.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28" name="TextBox 28"/>
          <p:cNvSpPr txBox="1"/>
          <p:nvPr/>
        </p:nvSpPr>
        <p:spPr>
          <a:xfrm>
            <a:off x="8657017" y="8850041"/>
            <a:ext cx="944086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dirty="0">
                <a:solidFill>
                  <a:srgbClr val="000000"/>
                </a:solidFill>
                <a:latin typeface="PT Sans" panose="020B0503020203020204" pitchFamily="34" charset="77"/>
                <a:ea typeface="Canva Sans"/>
                <a:cs typeface="Canva Sans"/>
                <a:sym typeface="Canva Sans"/>
              </a:rPr>
              <a:t>Fig: Competitor positioning map for healthy food</a:t>
            </a:r>
          </a:p>
        </p:txBody>
      </p:sp>
      <p:sp>
        <p:nvSpPr>
          <p:cNvPr id="32" name="Rectangle 2">
            <a:extLst>
              <a:ext uri="{FF2B5EF4-FFF2-40B4-BE49-F238E27FC236}">
                <a16:creationId xmlns:a16="http://schemas.microsoft.com/office/drawing/2014/main" id="{5C8D12B4-CCC5-A295-D5CC-CAABBF7801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28815" y="5440206"/>
            <a:ext cx="6135384" cy="203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PT Sans" panose="020B0503020203020204" pitchFamily="34" charset="77"/>
              </a:rPr>
              <a:t>Sustainable packaging will be used for all meals and beverages to reduce environmental impact and support more environmentally responsible consumption (Kumar et al., 2025).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PT Sans" panose="020B0503020203020204" pitchFamily="34" charset="77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PT Sans" panose="020B0503020203020204" pitchFamily="34" charset="77"/>
              </a:rPr>
              <a:t>Strong Fuel’s menu is designed to balance taste, nutrition, and convenience, allowing customers to enjoy healthier food while managing busy lifestyles.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PT Sans" panose="020B0503020203020204" pitchFamily="34" charset="77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FF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96865" y="-253978"/>
            <a:ext cx="9440865" cy="5759402"/>
          </a:xfrm>
          <a:custGeom>
            <a:avLst/>
            <a:gdLst/>
            <a:ahLst/>
            <a:cxnLst/>
            <a:rect l="l" t="t" r="r" b="b"/>
            <a:pathLst>
              <a:path w="9440865" h="5759402">
                <a:moveTo>
                  <a:pt x="0" y="0"/>
                </a:moveTo>
                <a:lnTo>
                  <a:pt x="9440865" y="0"/>
                </a:lnTo>
                <a:lnTo>
                  <a:pt x="9440865" y="5759402"/>
                </a:lnTo>
                <a:lnTo>
                  <a:pt x="0" y="575940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>
            <a:off x="0" y="4247006"/>
            <a:ext cx="6039994" cy="6039994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  <a:ln w="76200" cap="sq">
              <a:solidFill>
                <a:srgbClr val="278F09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5" name="Freeform 5"/>
          <p:cNvSpPr/>
          <p:nvPr/>
        </p:nvSpPr>
        <p:spPr>
          <a:xfrm rot="9223400" flipH="1">
            <a:off x="15380562" y="521361"/>
            <a:ext cx="2484992" cy="2500621"/>
          </a:xfrm>
          <a:custGeom>
            <a:avLst/>
            <a:gdLst/>
            <a:ahLst/>
            <a:cxnLst/>
            <a:rect l="l" t="t" r="r" b="b"/>
            <a:pathLst>
              <a:path w="2484992" h="2500621">
                <a:moveTo>
                  <a:pt x="2484992" y="0"/>
                </a:moveTo>
                <a:lnTo>
                  <a:pt x="0" y="0"/>
                </a:lnTo>
                <a:lnTo>
                  <a:pt x="0" y="2500622"/>
                </a:lnTo>
                <a:lnTo>
                  <a:pt x="2484992" y="2500622"/>
                </a:lnTo>
                <a:lnTo>
                  <a:pt x="2484992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6298775">
            <a:off x="15547121" y="-301490"/>
            <a:ext cx="2027258" cy="3652717"/>
          </a:xfrm>
          <a:custGeom>
            <a:avLst/>
            <a:gdLst/>
            <a:ahLst/>
            <a:cxnLst/>
            <a:rect l="l" t="t" r="r" b="b"/>
            <a:pathLst>
              <a:path w="2027258" h="3652717">
                <a:moveTo>
                  <a:pt x="0" y="0"/>
                </a:moveTo>
                <a:lnTo>
                  <a:pt x="2027257" y="0"/>
                </a:lnTo>
                <a:lnTo>
                  <a:pt x="2027257" y="3652716"/>
                </a:lnTo>
                <a:lnTo>
                  <a:pt x="0" y="365271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flipH="1" flipV="1">
            <a:off x="8691976" y="3498898"/>
            <a:ext cx="9440865" cy="5759402"/>
          </a:xfrm>
          <a:custGeom>
            <a:avLst/>
            <a:gdLst/>
            <a:ahLst/>
            <a:cxnLst/>
            <a:rect l="l" t="t" r="r" b="b"/>
            <a:pathLst>
              <a:path w="9440865" h="5759402">
                <a:moveTo>
                  <a:pt x="9440865" y="5759402"/>
                </a:moveTo>
                <a:lnTo>
                  <a:pt x="0" y="5759402"/>
                </a:lnTo>
                <a:lnTo>
                  <a:pt x="0" y="0"/>
                </a:lnTo>
                <a:lnTo>
                  <a:pt x="9440865" y="0"/>
                </a:lnTo>
                <a:lnTo>
                  <a:pt x="9440865" y="5759402"/>
                </a:lnTo>
                <a:close/>
              </a:path>
            </a:pathLst>
          </a:custGeom>
          <a:blipFill>
            <a:blip>
              <a:alphaModFix amt="4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16077221" y="8822543"/>
            <a:ext cx="1382298" cy="1382298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6568151" y="8077817"/>
            <a:ext cx="891368" cy="891368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7988958" y="8523501"/>
            <a:ext cx="598084" cy="598084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258122" y="2383242"/>
            <a:ext cx="3654370" cy="3654370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7"/>
              <a:stretch>
                <a:fillRect l="-114197" t="-40762" r="-9556" b="-8542"/>
              </a:stretch>
            </a:blipFill>
            <a:ln w="76200" cap="sq">
              <a:solidFill>
                <a:srgbClr val="278F09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9" name="Freeform 19"/>
          <p:cNvSpPr/>
          <p:nvPr/>
        </p:nvSpPr>
        <p:spPr>
          <a:xfrm>
            <a:off x="8441429" y="5785699"/>
            <a:ext cx="7146095" cy="3876087"/>
          </a:xfrm>
          <a:custGeom>
            <a:avLst/>
            <a:gdLst/>
            <a:ahLst/>
            <a:cxnLst/>
            <a:rect l="l" t="t" r="r" b="b"/>
            <a:pathLst>
              <a:path w="7146095" h="3876087">
                <a:moveTo>
                  <a:pt x="0" y="0"/>
                </a:moveTo>
                <a:lnTo>
                  <a:pt x="7146095" y="0"/>
                </a:lnTo>
                <a:lnTo>
                  <a:pt x="7146095" y="3876087"/>
                </a:lnTo>
                <a:lnTo>
                  <a:pt x="0" y="3876087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TextBox 20"/>
          <p:cNvSpPr txBox="1"/>
          <p:nvPr/>
        </p:nvSpPr>
        <p:spPr>
          <a:xfrm>
            <a:off x="3165427" y="901048"/>
            <a:ext cx="11603815" cy="1047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</a:pPr>
            <a:r>
              <a:rPr lang="en-US" sz="6999" b="1">
                <a:solidFill>
                  <a:srgbClr val="278F09"/>
                </a:solidFill>
                <a:latin typeface="Mali Bold"/>
                <a:ea typeface="Mali Bold"/>
                <a:cs typeface="Mali Bold"/>
                <a:sym typeface="Mali Bold"/>
              </a:rPr>
              <a:t>PESTEL Factor: Social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5533956" y="2811522"/>
            <a:ext cx="10027226" cy="27699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PT Sans" panose="020B0503020203020204" pitchFamily="34" charset="77"/>
              </a:rPr>
              <a:t>Social trends are increasingly encouraging healthier eating habits as consumers become more aware of the importance of maintaining a balanced diet.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PT Sans" panose="020B0503020203020204" pitchFamily="34" charset="77"/>
              </a:rPr>
              <a:t>Many individuals are now actively looking for healthier alternatives to traditional fast food because of growing concerns surrounding obesity and lifestyle-related diseases (Adamson, 2025).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PT Sans" panose="020B0503020203020204" pitchFamily="34" charset="77"/>
              </a:rPr>
              <a:t>Younger consumers, in particular, show a strong interest in food choices that support both physical health and overall wellbeing.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PT Sans" panose="020B0503020203020204" pitchFamily="34" charset="77"/>
              </a:rPr>
              <a:t>Urban lifestyles often leave people with limited time to prepare meals, which increases demand for convenient takeaway options that are also healthy.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PT Sans" panose="020B0503020203020204" pitchFamily="34" charset="77"/>
              </a:rPr>
              <a:t>Strong Fuel responds to these changing social trends by providing nutritious and convenient meals that meet the needs and expectations of health-conscious consumers.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572970" y="9680836"/>
            <a:ext cx="9440865" cy="323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659"/>
              </a:lnSpc>
              <a:spcBef>
                <a:spcPct val="0"/>
              </a:spcBef>
            </a:pPr>
            <a:r>
              <a:rPr lang="en-US" dirty="0">
                <a:solidFill>
                  <a:srgbClr val="000000"/>
                </a:solidFill>
                <a:latin typeface="PT Sans" panose="020B0503020203020204" pitchFamily="34" charset="77"/>
                <a:ea typeface="Canva Sans"/>
                <a:cs typeface="Canva Sans"/>
                <a:sym typeface="Canva Sans"/>
              </a:rPr>
              <a:t>Fig: Consumer attitudes on diet and fitness; Source: (Adamson, 2025)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FF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V="1">
            <a:off x="-1005" y="3442844"/>
            <a:ext cx="9440865" cy="5759402"/>
          </a:xfrm>
          <a:custGeom>
            <a:avLst/>
            <a:gdLst/>
            <a:ahLst/>
            <a:cxnLst/>
            <a:rect l="l" t="t" r="r" b="b"/>
            <a:pathLst>
              <a:path w="9440865" h="5759402">
                <a:moveTo>
                  <a:pt x="0" y="5759403"/>
                </a:moveTo>
                <a:lnTo>
                  <a:pt x="9440865" y="5759403"/>
                </a:lnTo>
                <a:lnTo>
                  <a:pt x="9440865" y="0"/>
                </a:lnTo>
                <a:lnTo>
                  <a:pt x="0" y="0"/>
                </a:lnTo>
                <a:lnTo>
                  <a:pt x="0" y="5759403"/>
                </a:lnTo>
                <a:close/>
              </a:path>
            </a:pathLst>
          </a:custGeom>
          <a:blipFill>
            <a:blip>
              <a:alphaModFix amt="4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H="1">
            <a:off x="8719958" y="242530"/>
            <a:ext cx="9440865" cy="5759402"/>
          </a:xfrm>
          <a:custGeom>
            <a:avLst/>
            <a:gdLst/>
            <a:ahLst/>
            <a:cxnLst/>
            <a:rect l="l" t="t" r="r" b="b"/>
            <a:pathLst>
              <a:path w="9440865" h="5759402">
                <a:moveTo>
                  <a:pt x="9440865" y="0"/>
                </a:moveTo>
                <a:lnTo>
                  <a:pt x="0" y="0"/>
                </a:lnTo>
                <a:lnTo>
                  <a:pt x="0" y="5759402"/>
                </a:lnTo>
                <a:lnTo>
                  <a:pt x="9440865" y="5759402"/>
                </a:lnTo>
                <a:lnTo>
                  <a:pt x="9440865" y="0"/>
                </a:lnTo>
                <a:close/>
              </a:path>
            </a:pathLst>
          </a:custGeom>
          <a:blipFill>
            <a:blip>
              <a:alphaModFix amt="4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102099">
            <a:off x="15963438" y="7433009"/>
            <a:ext cx="1829143" cy="2632859"/>
          </a:xfrm>
          <a:custGeom>
            <a:avLst/>
            <a:gdLst/>
            <a:ahLst/>
            <a:cxnLst/>
            <a:rect l="l" t="t" r="r" b="b"/>
            <a:pathLst>
              <a:path w="1829143" h="2632859">
                <a:moveTo>
                  <a:pt x="0" y="0"/>
                </a:moveTo>
                <a:lnTo>
                  <a:pt x="1829143" y="0"/>
                </a:lnTo>
                <a:lnTo>
                  <a:pt x="1829143" y="2632859"/>
                </a:lnTo>
                <a:lnTo>
                  <a:pt x="0" y="263285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b="-2517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-1005" y="-100608"/>
            <a:ext cx="1853155" cy="2771073"/>
          </a:xfrm>
          <a:custGeom>
            <a:avLst/>
            <a:gdLst/>
            <a:ahLst/>
            <a:cxnLst/>
            <a:rect l="l" t="t" r="r" b="b"/>
            <a:pathLst>
              <a:path w="1853155" h="2771073">
                <a:moveTo>
                  <a:pt x="0" y="0"/>
                </a:moveTo>
                <a:lnTo>
                  <a:pt x="1853155" y="0"/>
                </a:lnTo>
                <a:lnTo>
                  <a:pt x="1853155" y="2771073"/>
                </a:lnTo>
                <a:lnTo>
                  <a:pt x="0" y="277107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6" name="Group 6"/>
          <p:cNvGrpSpPr/>
          <p:nvPr/>
        </p:nvGrpSpPr>
        <p:grpSpPr>
          <a:xfrm>
            <a:off x="-353598" y="7876002"/>
            <a:ext cx="1382298" cy="1382298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841144" y="9395632"/>
            <a:ext cx="445684" cy="445684"/>
            <a:chOff x="0" y="0"/>
            <a:chExt cx="812800" cy="8128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277392" y="7978167"/>
            <a:ext cx="754162" cy="754162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2667779" y="6322546"/>
            <a:ext cx="7474591" cy="3111299"/>
          </a:xfrm>
          <a:custGeom>
            <a:avLst/>
            <a:gdLst/>
            <a:ahLst/>
            <a:cxnLst/>
            <a:rect l="l" t="t" r="r" b="b"/>
            <a:pathLst>
              <a:path w="7474591" h="3111299">
                <a:moveTo>
                  <a:pt x="0" y="0"/>
                </a:moveTo>
                <a:lnTo>
                  <a:pt x="7474591" y="0"/>
                </a:lnTo>
                <a:lnTo>
                  <a:pt x="7474591" y="3111298"/>
                </a:lnTo>
                <a:lnTo>
                  <a:pt x="0" y="311129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10830679" y="2927526"/>
            <a:ext cx="6952074" cy="4431947"/>
          </a:xfrm>
          <a:custGeom>
            <a:avLst/>
            <a:gdLst/>
            <a:ahLst/>
            <a:cxnLst/>
            <a:rect l="l" t="t" r="r" b="b"/>
            <a:pathLst>
              <a:path w="6952074" h="4431947">
                <a:moveTo>
                  <a:pt x="0" y="0"/>
                </a:moveTo>
                <a:lnTo>
                  <a:pt x="6952073" y="0"/>
                </a:lnTo>
                <a:lnTo>
                  <a:pt x="6952073" y="4431948"/>
                </a:lnTo>
                <a:lnTo>
                  <a:pt x="0" y="443194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2873857" y="565440"/>
            <a:ext cx="12540286" cy="2105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</a:pPr>
            <a:r>
              <a:rPr lang="en-US" sz="6999" b="1">
                <a:solidFill>
                  <a:srgbClr val="278F09"/>
                </a:solidFill>
                <a:latin typeface="Mali Bold"/>
                <a:ea typeface="Mali Bold"/>
                <a:cs typeface="Mali Bold"/>
                <a:sym typeface="Mali Bold"/>
              </a:rPr>
              <a:t>PESTEL Factor: Technological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031554" y="3122888"/>
            <a:ext cx="8571922" cy="24929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PT Sans" panose="020B0503020203020204" pitchFamily="34" charset="77"/>
              </a:rPr>
              <a:t>Technology plays an important role in helping small businesses reach customers and promote their products effectively.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PT Sans" panose="020B0503020203020204" pitchFamily="34" charset="77"/>
              </a:rPr>
              <a:t>Strong Fuel will use social media platforms such as Instagram to advertise its meals and communicate with potential customers.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PT Sans" panose="020B0503020203020204" pitchFamily="34" charset="77"/>
              </a:rPr>
              <a:t>Online delivery platforms such as Deliveroo and Uber Eats will enable the business to reach a wider customer base beyond those who visit the takeaway in person (Lord et al.,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PT Sans" panose="020B0503020203020204" pitchFamily="34" charset="77"/>
              </a:rPr>
              <a:t>Digital marketing will also allow the business to target specific customer groups, particularly younger consumers who frequently use social media platforms.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FF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342092" y="869678"/>
            <a:ext cx="11603815" cy="2105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</a:pPr>
            <a:r>
              <a:rPr lang="en-US" sz="6999" b="1" dirty="0">
                <a:solidFill>
                  <a:srgbClr val="278F09"/>
                </a:solidFill>
                <a:latin typeface="Mali Bold"/>
                <a:ea typeface="Mali Bold"/>
                <a:cs typeface="Mali Bold"/>
                <a:sym typeface="Mali Bold"/>
              </a:rPr>
              <a:t>PESTEL Factor: Environmental</a:t>
            </a:r>
          </a:p>
        </p:txBody>
      </p:sp>
      <p:sp>
        <p:nvSpPr>
          <p:cNvPr id="3" name="Freeform 3"/>
          <p:cNvSpPr/>
          <p:nvPr/>
        </p:nvSpPr>
        <p:spPr>
          <a:xfrm flipH="1" flipV="1">
            <a:off x="8453787" y="3498898"/>
            <a:ext cx="9440865" cy="5759402"/>
          </a:xfrm>
          <a:custGeom>
            <a:avLst/>
            <a:gdLst/>
            <a:ahLst/>
            <a:cxnLst/>
            <a:rect l="l" t="t" r="r" b="b"/>
            <a:pathLst>
              <a:path w="9440865" h="5759402">
                <a:moveTo>
                  <a:pt x="9440865" y="5759402"/>
                </a:moveTo>
                <a:lnTo>
                  <a:pt x="0" y="5759402"/>
                </a:lnTo>
                <a:lnTo>
                  <a:pt x="0" y="0"/>
                </a:lnTo>
                <a:lnTo>
                  <a:pt x="9440865" y="0"/>
                </a:lnTo>
                <a:lnTo>
                  <a:pt x="9440865" y="5759402"/>
                </a:lnTo>
                <a:close/>
              </a:path>
            </a:pathLst>
          </a:custGeom>
          <a:blipFill>
            <a:blip>
              <a:alphaModFix amt="4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flipV="1">
            <a:off x="0" y="3694754"/>
            <a:ext cx="9440865" cy="5759402"/>
          </a:xfrm>
          <a:custGeom>
            <a:avLst/>
            <a:gdLst/>
            <a:ahLst/>
            <a:cxnLst/>
            <a:rect l="l" t="t" r="r" b="b"/>
            <a:pathLst>
              <a:path w="9440865" h="5759402">
                <a:moveTo>
                  <a:pt x="0" y="5759402"/>
                </a:moveTo>
                <a:lnTo>
                  <a:pt x="9440865" y="5759402"/>
                </a:lnTo>
                <a:lnTo>
                  <a:pt x="9440865" y="0"/>
                </a:lnTo>
                <a:lnTo>
                  <a:pt x="0" y="0"/>
                </a:lnTo>
                <a:lnTo>
                  <a:pt x="0" y="5759402"/>
                </a:lnTo>
                <a:close/>
              </a:path>
            </a:pathLst>
          </a:custGeom>
          <a:blipFill>
            <a:blip>
              <a:alphaModFix amt="4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9223400" flipH="1">
            <a:off x="15102772" y="394641"/>
            <a:ext cx="2930759" cy="2949191"/>
          </a:xfrm>
          <a:custGeom>
            <a:avLst/>
            <a:gdLst/>
            <a:ahLst/>
            <a:cxnLst/>
            <a:rect l="l" t="t" r="r" b="b"/>
            <a:pathLst>
              <a:path w="2930759" h="2949191">
                <a:moveTo>
                  <a:pt x="2930758" y="0"/>
                </a:moveTo>
                <a:lnTo>
                  <a:pt x="0" y="0"/>
                </a:lnTo>
                <a:lnTo>
                  <a:pt x="0" y="2949191"/>
                </a:lnTo>
                <a:lnTo>
                  <a:pt x="2930758" y="2949191"/>
                </a:lnTo>
                <a:lnTo>
                  <a:pt x="2930758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0" y="71001"/>
            <a:ext cx="2054566" cy="3072249"/>
          </a:xfrm>
          <a:custGeom>
            <a:avLst/>
            <a:gdLst/>
            <a:ahLst/>
            <a:cxnLst/>
            <a:rect l="l" t="t" r="r" b="b"/>
            <a:pathLst>
              <a:path w="2054566" h="3072249">
                <a:moveTo>
                  <a:pt x="0" y="0"/>
                </a:moveTo>
                <a:lnTo>
                  <a:pt x="2054566" y="0"/>
                </a:lnTo>
                <a:lnTo>
                  <a:pt x="2054566" y="3072249"/>
                </a:lnTo>
                <a:lnTo>
                  <a:pt x="0" y="307224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6298775">
            <a:off x="15144044" y="-966205"/>
            <a:ext cx="2027258" cy="3652717"/>
          </a:xfrm>
          <a:custGeom>
            <a:avLst/>
            <a:gdLst/>
            <a:ahLst/>
            <a:cxnLst/>
            <a:rect l="l" t="t" r="r" b="b"/>
            <a:pathLst>
              <a:path w="2027258" h="3652717">
                <a:moveTo>
                  <a:pt x="0" y="0"/>
                </a:moveTo>
                <a:lnTo>
                  <a:pt x="2027258" y="0"/>
                </a:lnTo>
                <a:lnTo>
                  <a:pt x="2027258" y="3652716"/>
                </a:lnTo>
                <a:lnTo>
                  <a:pt x="0" y="365271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15877002" y="9121585"/>
            <a:ext cx="1382298" cy="1382298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6568151" y="8077817"/>
            <a:ext cx="891368" cy="891368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17988958" y="8523501"/>
            <a:ext cx="598084" cy="598084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149995" y="7876002"/>
            <a:ext cx="1382298" cy="1382298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841144" y="9395632"/>
            <a:ext cx="445684" cy="445684"/>
            <a:chOff x="0" y="0"/>
            <a:chExt cx="812800" cy="812800"/>
          </a:xfrm>
        </p:grpSpPr>
        <p:sp>
          <p:nvSpPr>
            <p:cNvPr id="21" name="Freeform 2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1532293" y="8744504"/>
            <a:ext cx="754162" cy="754162"/>
            <a:chOff x="0" y="0"/>
            <a:chExt cx="812800" cy="8128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12339288" y="3471269"/>
            <a:ext cx="2606620" cy="2606620"/>
            <a:chOff x="0" y="0"/>
            <a:chExt cx="812800" cy="812800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7"/>
              <a:stretch>
                <a:fillRect l="-24931" r="-24931"/>
              </a:stretch>
            </a:blipFill>
            <a:ln w="76200" cap="sq">
              <a:solidFill>
                <a:srgbClr val="278F09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342092" y="6774507"/>
            <a:ext cx="2606620" cy="2606620"/>
            <a:chOff x="0" y="0"/>
            <a:chExt cx="812800" cy="812800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8"/>
              <a:stretch>
                <a:fillRect l="-38757" r="-38757"/>
              </a:stretch>
            </a:blipFill>
            <a:ln w="76200" cap="sq">
              <a:solidFill>
                <a:srgbClr val="278F09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2686823" y="4165022"/>
            <a:ext cx="9039927" cy="16619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r>
              <a:rPr lang="en-GB" dirty="0">
                <a:latin typeface="PT Sans" panose="020B0503020203020204" pitchFamily="34" charset="77"/>
              </a:rPr>
              <a:t>Environmental sustainability is becoming an increasingly important factor for consumers when choosing where to purchase food.</a:t>
            </a:r>
          </a:p>
          <a:p>
            <a:r>
              <a:rPr lang="en-GB" dirty="0">
                <a:latin typeface="PT Sans" panose="020B0503020203020204" pitchFamily="34" charset="77"/>
              </a:rPr>
              <a:t>Many customers prefer businesses that adopt environmentally responsible practices, such as reducing the use of plastic and minimising waste.</a:t>
            </a:r>
          </a:p>
          <a:p>
            <a:r>
              <a:rPr lang="en-GB" dirty="0">
                <a:latin typeface="PT Sans" panose="020B0503020203020204" pitchFamily="34" charset="77"/>
              </a:rPr>
              <a:t>Strong Fuel responds to this concern by using biodegradable and recyclable packaging materials for all takeaway meals</a:t>
            </a:r>
            <a:r>
              <a:rPr lang="en-US" dirty="0">
                <a:solidFill>
                  <a:srgbClr val="000000"/>
                </a:solidFill>
                <a:latin typeface="PT Sans" panose="020B0503020203020204" pitchFamily="34" charset="77"/>
                <a:sym typeface="Public Sans Medium"/>
              </a:rPr>
              <a:t>.</a:t>
            </a:r>
            <a:endParaRPr lang="en-GB" dirty="0">
              <a:latin typeface="PT Sans" panose="020B0503020203020204" pitchFamily="34" charset="77"/>
            </a:endParaRPr>
          </a:p>
        </p:txBody>
      </p:sp>
      <p:sp>
        <p:nvSpPr>
          <p:cNvPr id="34" name="Rectangle 2">
            <a:extLst>
              <a:ext uri="{FF2B5EF4-FFF2-40B4-BE49-F238E27FC236}">
                <a16:creationId xmlns:a16="http://schemas.microsoft.com/office/drawing/2014/main" id="{C4F8A517-805D-AC4E-AAAB-0F8656BE0A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48400" y="7613151"/>
            <a:ext cx="8839200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PT Sans" panose="020B0503020203020204" pitchFamily="34" charset="77"/>
              </a:rPr>
              <a:t>Sustainable packaging helps to reduce the business’s environmental impact while also strengthening its ethical brand image.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PT Sans" panose="020B0503020203020204" pitchFamily="34" charset="77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PT Sans" panose="020B0503020203020204" pitchFamily="34" charset="77"/>
              </a:rPr>
              <a:t>By incorporating sustainability into its operations, Strong Fuel responds to the growing consumer demand for environmentally responsible businesses.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PT Sans" panose="020B0503020203020204" pitchFamily="34" charset="77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FF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9153525" y="-413735"/>
            <a:ext cx="9440865" cy="5759402"/>
          </a:xfrm>
          <a:custGeom>
            <a:avLst/>
            <a:gdLst/>
            <a:ahLst/>
            <a:cxnLst/>
            <a:rect l="l" t="t" r="r" b="b"/>
            <a:pathLst>
              <a:path w="9440865" h="5759402">
                <a:moveTo>
                  <a:pt x="9440865" y="0"/>
                </a:moveTo>
                <a:lnTo>
                  <a:pt x="0" y="0"/>
                </a:lnTo>
                <a:lnTo>
                  <a:pt x="0" y="5759402"/>
                </a:lnTo>
                <a:lnTo>
                  <a:pt x="9440865" y="5759402"/>
                </a:lnTo>
                <a:lnTo>
                  <a:pt x="9440865" y="0"/>
                </a:lnTo>
                <a:close/>
              </a:path>
            </a:pathLst>
          </a:custGeom>
          <a:blipFill>
            <a:blip>
              <a:alphaModFix amt="4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232935" y="170969"/>
            <a:ext cx="9440865" cy="5759402"/>
          </a:xfrm>
          <a:custGeom>
            <a:avLst/>
            <a:gdLst/>
            <a:ahLst/>
            <a:cxnLst/>
            <a:rect l="l" t="t" r="r" b="b"/>
            <a:pathLst>
              <a:path w="9440865" h="5759402">
                <a:moveTo>
                  <a:pt x="0" y="0"/>
                </a:moveTo>
                <a:lnTo>
                  <a:pt x="9440865" y="0"/>
                </a:lnTo>
                <a:lnTo>
                  <a:pt x="9440865" y="5759402"/>
                </a:lnTo>
                <a:lnTo>
                  <a:pt x="0" y="575940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15877002" y="1083668"/>
            <a:ext cx="1382298" cy="1382298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6568151" y="-274715"/>
            <a:ext cx="891368" cy="891368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7988958" y="170969"/>
            <a:ext cx="598084" cy="598084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-541154" y="470011"/>
            <a:ext cx="1382298" cy="1382298"/>
            <a:chOff x="0" y="0"/>
            <a:chExt cx="812800" cy="8128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1277392" y="938318"/>
            <a:ext cx="445684" cy="445684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277392" y="-374365"/>
            <a:ext cx="754162" cy="754162"/>
            <a:chOff x="0" y="0"/>
            <a:chExt cx="8128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3" name="TextBox 23"/>
          <p:cNvSpPr txBox="1"/>
          <p:nvPr/>
        </p:nvSpPr>
        <p:spPr>
          <a:xfrm>
            <a:off x="3342092" y="1622715"/>
            <a:ext cx="11603815" cy="1047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</a:pPr>
            <a:r>
              <a:rPr lang="en-US" sz="6999" b="1">
                <a:solidFill>
                  <a:srgbClr val="278F09"/>
                </a:solidFill>
                <a:latin typeface="Mali Bold"/>
                <a:ea typeface="Mali Bold"/>
                <a:cs typeface="Mali Bold"/>
                <a:sym typeface="Mali Bold"/>
              </a:rPr>
              <a:t>Marketing Strategies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031554" y="2815147"/>
            <a:ext cx="14421550" cy="37835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239"/>
              </a:lnSpc>
            </a:pPr>
            <a:r>
              <a:rPr lang="en-US" b="1" dirty="0">
                <a:solidFill>
                  <a:srgbClr val="000000"/>
                </a:solidFill>
                <a:latin typeface="PT Sans" panose="020B0503020203020204" pitchFamily="34" charset="77"/>
                <a:ea typeface="Public Sans Bold"/>
                <a:cs typeface="Public Sans Bold"/>
                <a:sym typeface="Public Sans Bold"/>
              </a:rPr>
              <a:t>Marketing Strategy 1 – Social Media Marketing (Instagram)</a:t>
            </a:r>
          </a:p>
          <a:p>
            <a:pPr algn="l">
              <a:lnSpc>
                <a:spcPts val="2239"/>
              </a:lnSpc>
            </a:pPr>
            <a:endParaRPr lang="en-US" sz="2400" b="1" dirty="0">
              <a:solidFill>
                <a:srgbClr val="000000"/>
              </a:solidFill>
              <a:latin typeface="PT Sans" panose="020B0503020203020204" pitchFamily="34" charset="77"/>
              <a:ea typeface="Public Sans Bold"/>
              <a:cs typeface="Public Sans Bold"/>
              <a:sym typeface="Public Sans Bold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PT Sans" panose="020B0503020203020204" pitchFamily="34" charset="77"/>
              </a:rPr>
              <a:t>Strong Fuel will use Instagram to promote its meals through attractive food photography and short video content.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PT Sans" panose="020B0503020203020204" pitchFamily="34" charset="77"/>
              </a:rPr>
              <a:t>Targeted Instagram advertisements will be used to reach students and young professionals living or working in Selly Oak.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PT Sans" panose="020B0503020203020204" pitchFamily="34" charset="77"/>
              </a:rPr>
              <a:t>The business will also share daily menu updates, special promotions, and customer reviews to increase engagement with potential customers.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PT Sans" panose="020B0503020203020204" pitchFamily="34" charset="77"/>
              </a:rPr>
              <a:t>Customers will be encouraged to share their own content and provide feedback, helping to improve brand awareness and build a stronger online presence.</a:t>
            </a:r>
          </a:p>
          <a:p>
            <a:pPr algn="l">
              <a:lnSpc>
                <a:spcPts val="2239"/>
              </a:lnSpc>
            </a:pPr>
            <a:endParaRPr lang="en-US" b="1" dirty="0">
              <a:solidFill>
                <a:srgbClr val="000000"/>
              </a:solidFill>
              <a:latin typeface="Public Sans Bold"/>
              <a:ea typeface="Public Sans Bold"/>
              <a:cs typeface="Public Sans Bold"/>
              <a:sym typeface="Public Sans Bold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982087" y="6515075"/>
            <a:ext cx="15031748" cy="351891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2239"/>
              </a:lnSpc>
            </a:pPr>
            <a:r>
              <a:rPr lang="en-US" b="1" dirty="0">
                <a:solidFill>
                  <a:srgbClr val="000000"/>
                </a:solidFill>
                <a:latin typeface="PT Sans" panose="020B0503020203020204" pitchFamily="34" charset="77"/>
                <a:ea typeface="Public Sans Bold"/>
                <a:cs typeface="Public Sans Bold"/>
                <a:sym typeface="Public Sans Bold"/>
              </a:rPr>
              <a:t>Marketing Strategy 2 – Local Marketing &amp; Student Promotions</a:t>
            </a:r>
          </a:p>
          <a:p>
            <a:pPr algn="l">
              <a:lnSpc>
                <a:spcPts val="2239"/>
              </a:lnSpc>
            </a:pPr>
            <a:endParaRPr lang="en-US" b="1" dirty="0">
              <a:solidFill>
                <a:srgbClr val="000000"/>
              </a:solidFill>
              <a:latin typeface="Public Sans Bold"/>
              <a:ea typeface="Public Sans Bold"/>
              <a:cs typeface="Public Sans Bold"/>
              <a:sym typeface="Public Sans Bold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PT Sans" panose="020B0503020203020204" pitchFamily="34" charset="77"/>
              </a:rPr>
              <a:t>Strong Fuel will distribute flyers and posters across universities, gyms, and coworking spaces to increase awareness of the business.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PT Sans" panose="020B0503020203020204" pitchFamily="34" charset="77"/>
              </a:rPr>
              <a:t>Student discounts and meal deals will be offered to attract first-time customers and encourage them to try the products.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PT Sans" panose="020B0503020203020204" pitchFamily="34" charset="77"/>
              </a:rPr>
              <a:t>The business will also develop partnerships with local gyms and university societies to promote healthy eating and reach its target market.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PT Sans" panose="020B0503020203020204" pitchFamily="34" charset="77"/>
              </a:rPr>
              <a:t>Meal bundle offers and referral promotions will be introduced to encourage repeat purchases and improve customer loyalty.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FF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9223400" flipH="1">
            <a:off x="15621847" y="217989"/>
            <a:ext cx="2772962" cy="2790402"/>
          </a:xfrm>
          <a:custGeom>
            <a:avLst/>
            <a:gdLst/>
            <a:ahLst/>
            <a:cxnLst/>
            <a:rect l="l" t="t" r="r" b="b"/>
            <a:pathLst>
              <a:path w="2772962" h="2790402">
                <a:moveTo>
                  <a:pt x="2772963" y="0"/>
                </a:moveTo>
                <a:lnTo>
                  <a:pt x="0" y="0"/>
                </a:lnTo>
                <a:lnTo>
                  <a:pt x="0" y="2790402"/>
                </a:lnTo>
                <a:lnTo>
                  <a:pt x="2772963" y="2790402"/>
                </a:lnTo>
                <a:lnTo>
                  <a:pt x="2772963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H="1" flipV="1">
            <a:off x="8849612" y="3784138"/>
            <a:ext cx="9440865" cy="5759402"/>
          </a:xfrm>
          <a:custGeom>
            <a:avLst/>
            <a:gdLst/>
            <a:ahLst/>
            <a:cxnLst/>
            <a:rect l="l" t="t" r="r" b="b"/>
            <a:pathLst>
              <a:path w="9440865" h="5759402">
                <a:moveTo>
                  <a:pt x="9440865" y="5759402"/>
                </a:moveTo>
                <a:lnTo>
                  <a:pt x="0" y="5759402"/>
                </a:lnTo>
                <a:lnTo>
                  <a:pt x="0" y="0"/>
                </a:lnTo>
                <a:lnTo>
                  <a:pt x="9440865" y="0"/>
                </a:lnTo>
                <a:lnTo>
                  <a:pt x="9440865" y="5759402"/>
                </a:lnTo>
                <a:close/>
              </a:path>
            </a:pathLst>
          </a:custGeom>
          <a:blipFill>
            <a:blip>
              <a:alphaModFix amt="40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651304">
            <a:off x="16497986" y="7552632"/>
            <a:ext cx="1318289" cy="2375296"/>
          </a:xfrm>
          <a:custGeom>
            <a:avLst/>
            <a:gdLst/>
            <a:ahLst/>
            <a:cxnLst/>
            <a:rect l="l" t="t" r="r" b="b"/>
            <a:pathLst>
              <a:path w="1318289" h="2375296">
                <a:moveTo>
                  <a:pt x="0" y="0"/>
                </a:moveTo>
                <a:lnTo>
                  <a:pt x="1318289" y="0"/>
                </a:lnTo>
                <a:lnTo>
                  <a:pt x="1318289" y="2375296"/>
                </a:lnTo>
                <a:lnTo>
                  <a:pt x="0" y="237529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02697" y="71042"/>
            <a:ext cx="9440865" cy="5759402"/>
          </a:xfrm>
          <a:custGeom>
            <a:avLst/>
            <a:gdLst/>
            <a:ahLst/>
            <a:cxnLst/>
            <a:rect l="l" t="t" r="r" b="b"/>
            <a:pathLst>
              <a:path w="9440865" h="5759402">
                <a:moveTo>
                  <a:pt x="0" y="0"/>
                </a:moveTo>
                <a:lnTo>
                  <a:pt x="9440865" y="0"/>
                </a:lnTo>
                <a:lnTo>
                  <a:pt x="9440865" y="5759402"/>
                </a:lnTo>
                <a:lnTo>
                  <a:pt x="0" y="575940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0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345680" y="0"/>
            <a:ext cx="1674992" cy="2504660"/>
          </a:xfrm>
          <a:custGeom>
            <a:avLst/>
            <a:gdLst/>
            <a:ahLst/>
            <a:cxnLst/>
            <a:rect l="l" t="t" r="r" b="b"/>
            <a:pathLst>
              <a:path w="1674992" h="2504660">
                <a:moveTo>
                  <a:pt x="0" y="0"/>
                </a:moveTo>
                <a:lnTo>
                  <a:pt x="1674991" y="0"/>
                </a:lnTo>
                <a:lnTo>
                  <a:pt x="1674991" y="2504660"/>
                </a:lnTo>
                <a:lnTo>
                  <a:pt x="0" y="250466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7" name="Group 7"/>
          <p:cNvGrpSpPr/>
          <p:nvPr/>
        </p:nvGrpSpPr>
        <p:grpSpPr>
          <a:xfrm>
            <a:off x="102697" y="4135867"/>
            <a:ext cx="1080478" cy="1080478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-406344" y="5657862"/>
            <a:ext cx="719682" cy="719682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3" name="Freeform 13"/>
          <p:cNvSpPr/>
          <p:nvPr/>
        </p:nvSpPr>
        <p:spPr>
          <a:xfrm rot="-6298775">
            <a:off x="15825485" y="-342201"/>
            <a:ext cx="1760832" cy="3172671"/>
          </a:xfrm>
          <a:custGeom>
            <a:avLst/>
            <a:gdLst/>
            <a:ahLst/>
            <a:cxnLst/>
            <a:rect l="l" t="t" r="r" b="b"/>
            <a:pathLst>
              <a:path w="1760832" h="3172671">
                <a:moveTo>
                  <a:pt x="0" y="0"/>
                </a:moveTo>
                <a:lnTo>
                  <a:pt x="1760833" y="0"/>
                </a:lnTo>
                <a:lnTo>
                  <a:pt x="1760833" y="3172671"/>
                </a:lnTo>
                <a:lnTo>
                  <a:pt x="0" y="317267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-104833" y="8220751"/>
            <a:ext cx="2427015" cy="2075098"/>
          </a:xfrm>
          <a:custGeom>
            <a:avLst/>
            <a:gdLst/>
            <a:ahLst/>
            <a:cxnLst/>
            <a:rect l="l" t="t" r="r" b="b"/>
            <a:pathLst>
              <a:path w="2427015" h="2075098">
                <a:moveTo>
                  <a:pt x="0" y="0"/>
                </a:moveTo>
                <a:lnTo>
                  <a:pt x="2427015" y="0"/>
                </a:lnTo>
                <a:lnTo>
                  <a:pt x="2427015" y="2075098"/>
                </a:lnTo>
                <a:lnTo>
                  <a:pt x="0" y="207509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5" name="Group 15"/>
          <p:cNvGrpSpPr/>
          <p:nvPr/>
        </p:nvGrpSpPr>
        <p:grpSpPr>
          <a:xfrm>
            <a:off x="642936" y="5657862"/>
            <a:ext cx="465738" cy="465738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7517370" y="6123600"/>
            <a:ext cx="1080478" cy="1080478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7008328" y="7645595"/>
            <a:ext cx="719682" cy="719682"/>
            <a:chOff x="0" y="0"/>
            <a:chExt cx="812800" cy="8128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8057609" y="7645595"/>
            <a:ext cx="465738" cy="465738"/>
            <a:chOff x="0" y="0"/>
            <a:chExt cx="812800" cy="81280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7" name="Freeform 27"/>
          <p:cNvSpPr/>
          <p:nvPr/>
        </p:nvSpPr>
        <p:spPr>
          <a:xfrm>
            <a:off x="10573599" y="3538382"/>
            <a:ext cx="6943770" cy="3686511"/>
          </a:xfrm>
          <a:custGeom>
            <a:avLst/>
            <a:gdLst/>
            <a:ahLst/>
            <a:cxnLst/>
            <a:rect l="l" t="t" r="r" b="b"/>
            <a:pathLst>
              <a:path w="6943770" h="3686511">
                <a:moveTo>
                  <a:pt x="0" y="0"/>
                </a:moveTo>
                <a:lnTo>
                  <a:pt x="6943771" y="0"/>
                </a:lnTo>
                <a:lnTo>
                  <a:pt x="6943771" y="3686511"/>
                </a:lnTo>
                <a:lnTo>
                  <a:pt x="0" y="3686511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TextBox 28"/>
          <p:cNvSpPr txBox="1"/>
          <p:nvPr/>
        </p:nvSpPr>
        <p:spPr>
          <a:xfrm>
            <a:off x="3342092" y="1622715"/>
            <a:ext cx="11603815" cy="10477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</a:pPr>
            <a:r>
              <a:rPr lang="en-US" sz="6999" b="1">
                <a:solidFill>
                  <a:srgbClr val="278F09"/>
                </a:solidFill>
                <a:latin typeface="Mali Bold"/>
                <a:ea typeface="Mali Bold"/>
                <a:cs typeface="Mali Bold"/>
                <a:sym typeface="Mali Bold"/>
              </a:rPr>
              <a:t>Funding Requirements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755186" y="3450602"/>
            <a:ext cx="7273633" cy="19514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5439" lvl="1" indent="-172720" algn="l">
              <a:lnSpc>
                <a:spcPts val="2239"/>
              </a:lnSpc>
              <a:buFont typeface="Arial"/>
              <a:buChar char="•"/>
            </a:pPr>
            <a:r>
              <a:rPr lang="en-US" dirty="0">
                <a:solidFill>
                  <a:srgbClr val="000000"/>
                </a:solidFill>
                <a:latin typeface="Public Sans Medium"/>
                <a:ea typeface="Public Sans Medium"/>
                <a:cs typeface="Public Sans Medium"/>
                <a:sym typeface="Public Sans Medium"/>
              </a:rPr>
              <a:t>Strong Fuel requires approximately £15,000 in start-up funding to establish the business and begin operations.</a:t>
            </a:r>
          </a:p>
          <a:p>
            <a:pPr marL="345439" lvl="1" indent="-172720" algn="l">
              <a:lnSpc>
                <a:spcPts val="2239"/>
              </a:lnSpc>
              <a:buFont typeface="Arial"/>
              <a:buChar char="•"/>
            </a:pPr>
            <a:r>
              <a:rPr lang="en-US" dirty="0">
                <a:solidFill>
                  <a:srgbClr val="000000"/>
                </a:solidFill>
                <a:latin typeface="Public Sans Medium"/>
                <a:ea typeface="Public Sans Medium"/>
                <a:cs typeface="Public Sans Medium"/>
                <a:sym typeface="Public Sans Medium"/>
              </a:rPr>
              <a:t>The funding will be obtained through a UK Government Start-Up Loan, which provides financial support for new small businesses.</a:t>
            </a:r>
          </a:p>
          <a:p>
            <a:pPr marL="345439" lvl="1" indent="-172720" algn="l">
              <a:lnSpc>
                <a:spcPts val="2239"/>
              </a:lnSpc>
              <a:buFont typeface="Arial"/>
              <a:buChar char="•"/>
            </a:pPr>
            <a:r>
              <a:rPr lang="en-US" dirty="0">
                <a:solidFill>
                  <a:srgbClr val="000000"/>
                </a:solidFill>
                <a:latin typeface="Public Sans Medium"/>
                <a:ea typeface="Public Sans Medium"/>
                <a:cs typeface="Public Sans Medium"/>
                <a:sym typeface="Public Sans Medium"/>
              </a:rPr>
              <a:t>A large portion of the investment will be allocated to kitchen equipment required to prepare meals safely and efficiently.</a:t>
            </a:r>
          </a:p>
          <a:p>
            <a:pPr algn="l">
              <a:lnSpc>
                <a:spcPts val="2239"/>
              </a:lnSpc>
            </a:pPr>
            <a:endParaRPr lang="en-US" dirty="0">
              <a:solidFill>
                <a:srgbClr val="000000"/>
              </a:solidFill>
              <a:latin typeface="Public Sans Medium"/>
              <a:ea typeface="Public Sans Medium"/>
              <a:cs typeface="Public Sans Medium"/>
              <a:sym typeface="Public Sans Medium"/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2755186" y="5852631"/>
            <a:ext cx="7032732" cy="22395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45439" lvl="1" indent="-172720" algn="l">
              <a:lnSpc>
                <a:spcPts val="2239"/>
              </a:lnSpc>
              <a:buFont typeface="Arial"/>
              <a:buChar char="•"/>
            </a:pPr>
            <a:r>
              <a:rPr lang="en-US" dirty="0">
                <a:solidFill>
                  <a:srgbClr val="000000"/>
                </a:solidFill>
                <a:latin typeface="Public Sans Medium"/>
                <a:ea typeface="Public Sans Medium"/>
                <a:cs typeface="Public Sans Medium"/>
                <a:sym typeface="Public Sans Medium"/>
              </a:rPr>
              <a:t>Initial ingredients and food inventory will also require funding to ensure the business can operate immediately after launch.</a:t>
            </a:r>
          </a:p>
          <a:p>
            <a:pPr marL="345439" lvl="1" indent="-172720" algn="l">
              <a:lnSpc>
                <a:spcPts val="2239"/>
              </a:lnSpc>
              <a:buFont typeface="Arial"/>
              <a:buChar char="•"/>
            </a:pPr>
            <a:r>
              <a:rPr lang="en-US" dirty="0">
                <a:solidFill>
                  <a:srgbClr val="000000"/>
                </a:solidFill>
                <a:latin typeface="Public Sans Medium"/>
                <a:ea typeface="Public Sans Medium"/>
                <a:cs typeface="Public Sans Medium"/>
                <a:sym typeface="Public Sans Medium"/>
              </a:rPr>
              <a:t>Marketing expenses will support promotional campaigns that introduce the brand to potential customers.</a:t>
            </a:r>
          </a:p>
          <a:p>
            <a:pPr marL="345439" lvl="1" indent="-172720" algn="l">
              <a:lnSpc>
                <a:spcPts val="2239"/>
              </a:lnSpc>
              <a:buFont typeface="Arial"/>
              <a:buChar char="•"/>
            </a:pPr>
            <a:r>
              <a:rPr lang="en-US" dirty="0">
                <a:solidFill>
                  <a:srgbClr val="000000"/>
                </a:solidFill>
                <a:latin typeface="Public Sans Medium"/>
                <a:ea typeface="Public Sans Medium"/>
                <a:cs typeface="Public Sans Medium"/>
                <a:sym typeface="Public Sans Medium"/>
              </a:rPr>
              <a:t>Licensing, insurance, and regulatory compliance costs are necessary to ensure the business meets food safety and legal requirements.</a:t>
            </a:r>
          </a:p>
          <a:p>
            <a:pPr algn="l">
              <a:lnSpc>
                <a:spcPts val="2239"/>
              </a:lnSpc>
            </a:pPr>
            <a:endParaRPr lang="en-US" dirty="0">
              <a:solidFill>
                <a:srgbClr val="000000"/>
              </a:solidFill>
              <a:latin typeface="Public Sans Medium"/>
              <a:ea typeface="Public Sans Medium"/>
              <a:cs typeface="Public Sans Medium"/>
              <a:sym typeface="Public Sans Medium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852428" y="7353876"/>
            <a:ext cx="6047825" cy="5403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40"/>
              </a:lnSpc>
              <a:spcBef>
                <a:spcPct val="0"/>
              </a:spcBef>
            </a:pPr>
            <a:r>
              <a:rPr lang="en-US" sz="1600" dirty="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Fig: Initial Start-Up Costs; Source: FreshFuel Business Plan (Author, 2026)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FFD9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6AC17D5-8EA0-D94A-BA8E-B7192DF1D9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3C8A9EC7-1E35-F790-5D41-D1152C97D0EF}"/>
              </a:ext>
            </a:extLst>
          </p:cNvPr>
          <p:cNvSpPr/>
          <p:nvPr/>
        </p:nvSpPr>
        <p:spPr>
          <a:xfrm rot="9223400" flipH="1">
            <a:off x="15621847" y="217989"/>
            <a:ext cx="2772962" cy="2790402"/>
          </a:xfrm>
          <a:custGeom>
            <a:avLst/>
            <a:gdLst/>
            <a:ahLst/>
            <a:cxnLst/>
            <a:rect l="l" t="t" r="r" b="b"/>
            <a:pathLst>
              <a:path w="2772962" h="2790402">
                <a:moveTo>
                  <a:pt x="2772963" y="0"/>
                </a:moveTo>
                <a:lnTo>
                  <a:pt x="0" y="0"/>
                </a:lnTo>
                <a:lnTo>
                  <a:pt x="0" y="2790402"/>
                </a:lnTo>
                <a:lnTo>
                  <a:pt x="2772963" y="2790402"/>
                </a:lnTo>
                <a:lnTo>
                  <a:pt x="2772963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D8548430-312F-E8BB-40C4-5CF0846189C0}"/>
              </a:ext>
            </a:extLst>
          </p:cNvPr>
          <p:cNvSpPr/>
          <p:nvPr/>
        </p:nvSpPr>
        <p:spPr>
          <a:xfrm flipH="1" flipV="1">
            <a:off x="8849612" y="3784138"/>
            <a:ext cx="9440865" cy="5759402"/>
          </a:xfrm>
          <a:custGeom>
            <a:avLst/>
            <a:gdLst/>
            <a:ahLst/>
            <a:cxnLst/>
            <a:rect l="l" t="t" r="r" b="b"/>
            <a:pathLst>
              <a:path w="9440865" h="5759402">
                <a:moveTo>
                  <a:pt x="9440865" y="5759402"/>
                </a:moveTo>
                <a:lnTo>
                  <a:pt x="0" y="5759402"/>
                </a:lnTo>
                <a:lnTo>
                  <a:pt x="0" y="0"/>
                </a:lnTo>
                <a:lnTo>
                  <a:pt x="9440865" y="0"/>
                </a:lnTo>
                <a:lnTo>
                  <a:pt x="9440865" y="5759402"/>
                </a:lnTo>
                <a:close/>
              </a:path>
            </a:pathLst>
          </a:custGeom>
          <a:blipFill>
            <a:blip>
              <a:alphaModFix amt="40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344D2839-68CD-E64B-24A7-50AC04783718}"/>
              </a:ext>
            </a:extLst>
          </p:cNvPr>
          <p:cNvSpPr/>
          <p:nvPr/>
        </p:nvSpPr>
        <p:spPr>
          <a:xfrm>
            <a:off x="102697" y="71042"/>
            <a:ext cx="9440865" cy="5759402"/>
          </a:xfrm>
          <a:custGeom>
            <a:avLst/>
            <a:gdLst/>
            <a:ahLst/>
            <a:cxnLst/>
            <a:rect l="l" t="t" r="r" b="b"/>
            <a:pathLst>
              <a:path w="9440865" h="5759402">
                <a:moveTo>
                  <a:pt x="0" y="0"/>
                </a:moveTo>
                <a:lnTo>
                  <a:pt x="9440865" y="0"/>
                </a:lnTo>
                <a:lnTo>
                  <a:pt x="9440865" y="5759402"/>
                </a:lnTo>
                <a:lnTo>
                  <a:pt x="0" y="575940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0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51DA13A0-3639-D95B-B86C-6D1C74B1CBD7}"/>
              </a:ext>
            </a:extLst>
          </p:cNvPr>
          <p:cNvSpPr/>
          <p:nvPr/>
        </p:nvSpPr>
        <p:spPr>
          <a:xfrm>
            <a:off x="345680" y="0"/>
            <a:ext cx="1674992" cy="2504660"/>
          </a:xfrm>
          <a:custGeom>
            <a:avLst/>
            <a:gdLst/>
            <a:ahLst/>
            <a:cxnLst/>
            <a:rect l="l" t="t" r="r" b="b"/>
            <a:pathLst>
              <a:path w="1674992" h="2504660">
                <a:moveTo>
                  <a:pt x="0" y="0"/>
                </a:moveTo>
                <a:lnTo>
                  <a:pt x="1674991" y="0"/>
                </a:lnTo>
                <a:lnTo>
                  <a:pt x="1674991" y="2504660"/>
                </a:lnTo>
                <a:lnTo>
                  <a:pt x="0" y="250466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>
            <a:extLst>
              <a:ext uri="{FF2B5EF4-FFF2-40B4-BE49-F238E27FC236}">
                <a16:creationId xmlns:a16="http://schemas.microsoft.com/office/drawing/2014/main" id="{4708AB57-9199-FCFF-FEAD-7DFD4855E481}"/>
              </a:ext>
            </a:extLst>
          </p:cNvPr>
          <p:cNvSpPr/>
          <p:nvPr/>
        </p:nvSpPr>
        <p:spPr>
          <a:xfrm rot="-6298775">
            <a:off x="15825485" y="-342201"/>
            <a:ext cx="1760832" cy="3172671"/>
          </a:xfrm>
          <a:custGeom>
            <a:avLst/>
            <a:gdLst/>
            <a:ahLst/>
            <a:cxnLst/>
            <a:rect l="l" t="t" r="r" b="b"/>
            <a:pathLst>
              <a:path w="1760832" h="3172671">
                <a:moveTo>
                  <a:pt x="0" y="0"/>
                </a:moveTo>
                <a:lnTo>
                  <a:pt x="1760833" y="0"/>
                </a:lnTo>
                <a:lnTo>
                  <a:pt x="1760833" y="3172671"/>
                </a:lnTo>
                <a:lnTo>
                  <a:pt x="0" y="317267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8" name="TextBox 28">
            <a:extLst>
              <a:ext uri="{FF2B5EF4-FFF2-40B4-BE49-F238E27FC236}">
                <a16:creationId xmlns:a16="http://schemas.microsoft.com/office/drawing/2014/main" id="{4984D3F3-EA54-0E9D-173A-1A4B3540D736}"/>
              </a:ext>
            </a:extLst>
          </p:cNvPr>
          <p:cNvSpPr txBox="1"/>
          <p:nvPr/>
        </p:nvSpPr>
        <p:spPr>
          <a:xfrm>
            <a:off x="3241318" y="752439"/>
            <a:ext cx="11603815" cy="21544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99"/>
              </a:lnSpc>
            </a:pPr>
            <a:r>
              <a:rPr lang="en-US" sz="6999" b="1" dirty="0">
                <a:solidFill>
                  <a:srgbClr val="278F09"/>
                </a:solidFill>
                <a:latin typeface="Mali Bold"/>
                <a:ea typeface="Mali Bold"/>
                <a:cs typeface="Mali Bold"/>
                <a:sym typeface="Mali Bold"/>
              </a:rPr>
              <a:t>Legal Status and Management Structure</a:t>
            </a:r>
          </a:p>
        </p:txBody>
      </p:sp>
      <p:sp>
        <p:nvSpPr>
          <p:cNvPr id="29" name="TextBox 29">
            <a:extLst>
              <a:ext uri="{FF2B5EF4-FFF2-40B4-BE49-F238E27FC236}">
                <a16:creationId xmlns:a16="http://schemas.microsoft.com/office/drawing/2014/main" id="{606851DB-69F0-0109-BC13-5E3A6E893A0C}"/>
              </a:ext>
            </a:extLst>
          </p:cNvPr>
          <p:cNvSpPr txBox="1"/>
          <p:nvPr/>
        </p:nvSpPr>
        <p:spPr>
          <a:xfrm>
            <a:off x="811732" y="3170247"/>
            <a:ext cx="8405501" cy="166199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GB" b="1" dirty="0">
                <a:latin typeface="PT Sans" panose="020B0503020203020204" pitchFamily="34" charset="77"/>
              </a:rPr>
              <a:t>Legal Status – Sole Trader</a:t>
            </a:r>
            <a:endParaRPr lang="en-GB" sz="2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PT Sans" panose="020B0503020203020204" pitchFamily="34" charset="77"/>
              </a:rPr>
              <a:t>Strong Fuel will operate as a sole trader business, meaning that it will be owned and managed by one individual.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PT Sans" panose="020B0503020203020204" pitchFamily="34" charset="77"/>
              </a:rPr>
              <a:t>This business structure is commonly used by small start-up businesses because it is simple to establish and provides flexibility in the management of daily operations.</a:t>
            </a:r>
          </a:p>
        </p:txBody>
      </p:sp>
      <p:sp>
        <p:nvSpPr>
          <p:cNvPr id="30" name="TextBox 30">
            <a:extLst>
              <a:ext uri="{FF2B5EF4-FFF2-40B4-BE49-F238E27FC236}">
                <a16:creationId xmlns:a16="http://schemas.microsoft.com/office/drawing/2014/main" id="{5AC6E7E1-EA5B-B6D9-EDDC-6E9BA69D646C}"/>
              </a:ext>
            </a:extLst>
          </p:cNvPr>
          <p:cNvSpPr txBox="1"/>
          <p:nvPr/>
        </p:nvSpPr>
        <p:spPr>
          <a:xfrm>
            <a:off x="842211" y="5347395"/>
            <a:ext cx="8405502" cy="55399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endParaRPr lang="en-GB" b="1" dirty="0">
              <a:latin typeface="PT Sans" panose="020B0503020203020204" pitchFamily="34" charset="77"/>
            </a:endParaRPr>
          </a:p>
          <a:p>
            <a:endParaRPr lang="en-GB" dirty="0">
              <a:latin typeface="PT Sans" panose="020B0503020203020204" pitchFamily="34" charset="77"/>
            </a:endParaRPr>
          </a:p>
        </p:txBody>
      </p:sp>
      <p:sp>
        <p:nvSpPr>
          <p:cNvPr id="32" name="TextBox 30">
            <a:extLst>
              <a:ext uri="{FF2B5EF4-FFF2-40B4-BE49-F238E27FC236}">
                <a16:creationId xmlns:a16="http://schemas.microsoft.com/office/drawing/2014/main" id="{63FAE162-4B14-5E51-FDD2-6D08C4E8808E}"/>
              </a:ext>
            </a:extLst>
          </p:cNvPr>
          <p:cNvSpPr txBox="1"/>
          <p:nvPr/>
        </p:nvSpPr>
        <p:spPr>
          <a:xfrm>
            <a:off x="826972" y="7863513"/>
            <a:ext cx="8007401" cy="13849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r>
              <a:rPr lang="en-GB" b="1" dirty="0">
                <a:latin typeface="PT Sans" panose="020B0503020203020204" pitchFamily="34" charset="77"/>
              </a:rPr>
              <a:t>Management Structure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PT Sans" panose="020B0503020203020204" pitchFamily="34" charset="77"/>
              </a:rPr>
              <a:t>The business will be managed by the owner, who will be responsible for overseeing daily operations, purchasing supplies, marketing, and customer service. As the business grows, part-time kitchen staff will be employed to support food preparation and other operational duties.</a:t>
            </a:r>
          </a:p>
        </p:txBody>
      </p:sp>
      <p:pic>
        <p:nvPicPr>
          <p:cNvPr id="1030" name="Picture 6" descr="Sole Proprietorship Vs Partnership - Difference and Comparison -The  Investors Book">
            <a:extLst>
              <a:ext uri="{FF2B5EF4-FFF2-40B4-BE49-F238E27FC236}">
                <a16:creationId xmlns:a16="http://schemas.microsoft.com/office/drawing/2014/main" id="{A619E9C6-0550-D1F7-2082-BA468F8AC5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68432" y="3044894"/>
            <a:ext cx="5974975" cy="659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1DF96B52-3ACD-0E60-F55C-140AA4AB51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1732" y="5055215"/>
            <a:ext cx="8794392" cy="2585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PT Sans" panose="020B0503020203020204" pitchFamily="34" charset="77"/>
              </a:rPr>
              <a:t>Benefits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PT Sans" panose="020B0503020203020204" pitchFamily="34" charset="77"/>
              </a:rPr>
              <a:t>• Easy and inexpensive to establish, with minimal legal paperwork and registration requirements.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PT Sans" panose="020B0503020203020204" pitchFamily="34" charset="77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PT Sans" panose="020B0503020203020204" pitchFamily="34" charset="77"/>
              </a:rPr>
              <a:t>• Full control over business decisions, allowing the owner to respond quickly to changes in the market.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PT Sans" panose="020B0503020203020204" pitchFamily="34" charset="77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PT Sans" panose="020B0503020203020204" pitchFamily="34" charset="77"/>
              </a:rPr>
              <a:t>• All profits belong to the owner, providing strong financial motivation for the success of the business.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PT Sans" panose="020B0503020203020204" pitchFamily="34" charset="77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PT Sans" panose="020B0503020203020204" pitchFamily="34" charset="77"/>
              </a:rPr>
              <a:t>• Financial management and taxation are generally simpler compared with operating as a limited company.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PT Sans" panose="020B0503020203020204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1191272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FF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8847135" y="3498898"/>
            <a:ext cx="9440865" cy="5759402"/>
          </a:xfrm>
          <a:custGeom>
            <a:avLst/>
            <a:gdLst/>
            <a:ahLst/>
            <a:cxnLst/>
            <a:rect l="l" t="t" r="r" b="b"/>
            <a:pathLst>
              <a:path w="9440865" h="5759402">
                <a:moveTo>
                  <a:pt x="9440865" y="5759402"/>
                </a:moveTo>
                <a:lnTo>
                  <a:pt x="0" y="5759402"/>
                </a:lnTo>
                <a:lnTo>
                  <a:pt x="0" y="0"/>
                </a:lnTo>
                <a:lnTo>
                  <a:pt x="9440865" y="0"/>
                </a:lnTo>
                <a:lnTo>
                  <a:pt x="9440865" y="5759402"/>
                </a:lnTo>
                <a:close/>
              </a:path>
            </a:pathLst>
          </a:custGeom>
          <a:blipFill>
            <a:blip>
              <a:alphaModFix amt="4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flipH="1">
            <a:off x="0" y="884021"/>
            <a:ext cx="4625174" cy="8819963"/>
          </a:xfrm>
          <a:custGeom>
            <a:avLst/>
            <a:gdLst/>
            <a:ahLst/>
            <a:cxnLst/>
            <a:rect l="l" t="t" r="r" b="b"/>
            <a:pathLst>
              <a:path w="4625174" h="8819963">
                <a:moveTo>
                  <a:pt x="4625174" y="0"/>
                </a:moveTo>
                <a:lnTo>
                  <a:pt x="0" y="0"/>
                </a:lnTo>
                <a:lnTo>
                  <a:pt x="0" y="8819963"/>
                </a:lnTo>
                <a:lnTo>
                  <a:pt x="4625174" y="8819963"/>
                </a:lnTo>
                <a:lnTo>
                  <a:pt x="4625174" y="0"/>
                </a:lnTo>
                <a:close/>
              </a:path>
            </a:pathLst>
          </a:custGeom>
          <a:blipFill>
            <a:blip r:embed="rId4">
              <a:alphaModFix amt="60000"/>
            </a:blip>
            <a:stretch>
              <a:fillRect b="-27619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913310" y="3286254"/>
            <a:ext cx="4894127" cy="4894127"/>
            <a:chOff x="0" y="0"/>
            <a:chExt cx="812800" cy="8128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5"/>
              <a:stretch>
                <a:fillRect l="-1140" t="-2850" r="-4845" b="-3135"/>
              </a:stretch>
            </a:blipFill>
            <a:ln w="76200" cap="sq">
              <a:solidFill>
                <a:srgbClr val="39AD17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242701" y="6003952"/>
            <a:ext cx="2958286" cy="2958286"/>
            <a:chOff x="0" y="0"/>
            <a:chExt cx="812800" cy="8128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6"/>
              <a:stretch>
                <a:fillRect l="-73118" t="-19866" r="-25789" b="-12859"/>
              </a:stretch>
            </a:blipFill>
            <a:ln w="76200" cap="sq">
              <a:solidFill>
                <a:srgbClr val="39AD17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242701" y="3107179"/>
            <a:ext cx="1382298" cy="1382298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3523019" y="2072883"/>
            <a:ext cx="719682" cy="719682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5968033" y="1028700"/>
            <a:ext cx="8856835" cy="16309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922"/>
              </a:lnSpc>
            </a:pPr>
            <a:r>
              <a:rPr lang="en-US" sz="10768" b="1">
                <a:solidFill>
                  <a:srgbClr val="278F09"/>
                </a:solidFill>
                <a:latin typeface="Mali Bold"/>
                <a:ea typeface="Mali Bold"/>
                <a:cs typeface="Mali Bold"/>
                <a:sym typeface="Mali Bold"/>
              </a:rPr>
              <a:t>Conclusion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14824868" y="8812616"/>
            <a:ext cx="1382298" cy="1382298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13864432" y="8812616"/>
            <a:ext cx="891368" cy="891368"/>
            <a:chOff x="0" y="0"/>
            <a:chExt cx="812800" cy="8128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5204139" y="8374540"/>
            <a:ext cx="598084" cy="598084"/>
            <a:chOff x="0" y="0"/>
            <a:chExt cx="812800" cy="8128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9AD17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5" name="Rectangle 1">
            <a:extLst>
              <a:ext uri="{FF2B5EF4-FFF2-40B4-BE49-F238E27FC236}">
                <a16:creationId xmlns:a16="http://schemas.microsoft.com/office/drawing/2014/main" id="{EEEE3937-118D-D80B-F054-9D44653ECD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30577" y="3771131"/>
            <a:ext cx="9440864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PT Sans" panose="020B0503020203020204" pitchFamily="34" charset="77"/>
              </a:rPr>
              <a:t>Strong Fuel provides a healthy and sustainable takeaway option for students and young professionals living or working in Selly Oak.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PT Sans" panose="020B0503020203020204" pitchFamily="34" charset="77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PT Sans" panose="020B0503020203020204" pitchFamily="34" charset="77"/>
              </a:rPr>
              <a:t>The business offers nutritious meals at affordable prices while using environmentally friendly packaging to support sustainability.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PT Sans" panose="020B0503020203020204" pitchFamily="34" charset="77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PT Sans" panose="020B0503020203020204" pitchFamily="34" charset="77"/>
              </a:rPr>
              <a:t>Growing social interest in healthier eating habits creates a strong market opportunity for the business.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PT Sans" panose="020B0503020203020204" pitchFamily="34" charset="77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PT Sans" panose="020B0503020203020204" pitchFamily="34" charset="77"/>
              </a:rPr>
              <a:t>Effective marketing through social media platforms and local promotional activities will help Strong Fuel reach and attract its target customers.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PT Sans" panose="020B0503020203020204" pitchFamily="34" charset="77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PT Sans" panose="020B0503020203020204" pitchFamily="34" charset="77"/>
              </a:rPr>
              <a:t>With a clear business concept, a focused marketing strategy, and £15,000 in start-up funding, Strong Fuel has strong potential for future growth and long-term success.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PT Sans" panose="020B0503020203020204" pitchFamily="34" charset="77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7FF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715582" y="1028700"/>
            <a:ext cx="8856835" cy="16383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922"/>
              </a:lnSpc>
            </a:pPr>
            <a:r>
              <a:rPr lang="en-US" sz="10768" b="1">
                <a:solidFill>
                  <a:srgbClr val="278F09"/>
                </a:solidFill>
                <a:latin typeface="Mali Bold"/>
                <a:ea typeface="Mali Bold"/>
                <a:cs typeface="Mali Bold"/>
                <a:sym typeface="Mali Bold"/>
              </a:rPr>
              <a:t>References</a:t>
            </a:r>
          </a:p>
        </p:txBody>
      </p:sp>
      <p:sp>
        <p:nvSpPr>
          <p:cNvPr id="3" name="Freeform 3"/>
          <p:cNvSpPr/>
          <p:nvPr/>
        </p:nvSpPr>
        <p:spPr>
          <a:xfrm flipH="1">
            <a:off x="0" y="884021"/>
            <a:ext cx="4625174" cy="8819963"/>
          </a:xfrm>
          <a:custGeom>
            <a:avLst/>
            <a:gdLst/>
            <a:ahLst/>
            <a:cxnLst/>
            <a:rect l="l" t="t" r="r" b="b"/>
            <a:pathLst>
              <a:path w="4625174" h="8819963">
                <a:moveTo>
                  <a:pt x="4625174" y="0"/>
                </a:moveTo>
                <a:lnTo>
                  <a:pt x="0" y="0"/>
                </a:lnTo>
                <a:lnTo>
                  <a:pt x="0" y="8819963"/>
                </a:lnTo>
                <a:lnTo>
                  <a:pt x="4625174" y="8819963"/>
                </a:lnTo>
                <a:lnTo>
                  <a:pt x="4625174" y="0"/>
                </a:lnTo>
                <a:close/>
              </a:path>
            </a:pathLst>
          </a:custGeom>
          <a:blipFill>
            <a:blip r:embed="rId2">
              <a:alphaModFix amt="60000"/>
            </a:blip>
            <a:stretch>
              <a:fillRect b="-2761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flipH="1">
            <a:off x="13662826" y="884021"/>
            <a:ext cx="4625174" cy="8819963"/>
          </a:xfrm>
          <a:custGeom>
            <a:avLst/>
            <a:gdLst/>
            <a:ahLst/>
            <a:cxnLst/>
            <a:rect l="l" t="t" r="r" b="b"/>
            <a:pathLst>
              <a:path w="4625174" h="8819963">
                <a:moveTo>
                  <a:pt x="4625174" y="0"/>
                </a:moveTo>
                <a:lnTo>
                  <a:pt x="0" y="0"/>
                </a:lnTo>
                <a:lnTo>
                  <a:pt x="0" y="8819963"/>
                </a:lnTo>
                <a:lnTo>
                  <a:pt x="4625174" y="8819963"/>
                </a:lnTo>
                <a:lnTo>
                  <a:pt x="4625174" y="0"/>
                </a:lnTo>
                <a:close/>
              </a:path>
            </a:pathLst>
          </a:custGeom>
          <a:blipFill>
            <a:blip r:embed="rId2">
              <a:alphaModFix amt="60000"/>
            </a:blip>
            <a:stretch>
              <a:fillRect b="-2761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3048000" y="3009900"/>
            <a:ext cx="11835877" cy="47367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367029" lvl="1" indent="-183514" algn="l">
              <a:lnSpc>
                <a:spcPts val="3059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PT Sans" panose="020B0503020203020204" pitchFamily="34" charset="77"/>
                <a:ea typeface="Canva Sans"/>
                <a:cs typeface="Canva Sans"/>
                <a:sym typeface="Canva Sans"/>
              </a:rPr>
              <a:t>Adamson, V. (2025). Consumer attitudes show health is all about balance | AHDB. [online] Ahdb.org.uk. Available at: https://ahdb.org.uk/news/consumer-insight-consumer-attitudes-show-health-is-all-about-balance.</a:t>
            </a:r>
          </a:p>
          <a:p>
            <a:pPr algn="l">
              <a:lnSpc>
                <a:spcPts val="3059"/>
              </a:lnSpc>
            </a:pPr>
            <a:endParaRPr lang="en-US" sz="2000" dirty="0">
              <a:solidFill>
                <a:srgbClr val="000000"/>
              </a:solidFill>
              <a:latin typeface="PT Sans" panose="020B0503020203020204" pitchFamily="34" charset="77"/>
              <a:ea typeface="Canva Sans"/>
              <a:cs typeface="Canva Sans"/>
              <a:sym typeface="Canva Sans"/>
            </a:endParaRPr>
          </a:p>
          <a:p>
            <a:pPr marL="367029" lvl="1" indent="-183514" algn="l">
              <a:lnSpc>
                <a:spcPts val="3059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PT Sans" panose="020B0503020203020204" pitchFamily="34" charset="77"/>
                <a:ea typeface="Canva Sans"/>
                <a:cs typeface="Canva Sans"/>
                <a:sym typeface="Canva Sans"/>
              </a:rPr>
              <a:t>Kumar, V., Ram, D.K., Sahu, G., Sahu, N.K. and Verma, S.K. (2025). Sustainable Modifications in Food Packaging: A Comprehensive Review of Biodegradable Material Revolutions. Applied Food Research, [online] p.101385. </a:t>
            </a:r>
            <a:r>
              <a:rPr lang="en-US" sz="2000" dirty="0" err="1">
                <a:solidFill>
                  <a:srgbClr val="000000"/>
                </a:solidFill>
                <a:latin typeface="PT Sans" panose="020B0503020203020204" pitchFamily="34" charset="77"/>
                <a:ea typeface="Canva Sans"/>
                <a:cs typeface="Canva Sans"/>
                <a:sym typeface="Canva Sans"/>
              </a:rPr>
              <a:t>doi:https</a:t>
            </a:r>
            <a:r>
              <a:rPr lang="en-US" sz="2000" dirty="0">
                <a:solidFill>
                  <a:srgbClr val="000000"/>
                </a:solidFill>
                <a:latin typeface="PT Sans" panose="020B0503020203020204" pitchFamily="34" charset="77"/>
                <a:ea typeface="Canva Sans"/>
                <a:cs typeface="Canva Sans"/>
                <a:sym typeface="Canva Sans"/>
              </a:rPr>
              <a:t>://doi.org/10.1016/j.afres.2025.101385</a:t>
            </a:r>
          </a:p>
          <a:p>
            <a:pPr algn="l">
              <a:lnSpc>
                <a:spcPts val="3059"/>
              </a:lnSpc>
            </a:pPr>
            <a:endParaRPr lang="en-US" sz="2000" dirty="0">
              <a:solidFill>
                <a:srgbClr val="000000"/>
              </a:solidFill>
              <a:latin typeface="PT Sans" panose="020B0503020203020204" pitchFamily="34" charset="77"/>
              <a:ea typeface="Canva Sans"/>
              <a:cs typeface="Canva Sans"/>
              <a:sym typeface="Canva Sans"/>
            </a:endParaRPr>
          </a:p>
          <a:p>
            <a:pPr marL="367029" lvl="1" indent="-183514" algn="l">
              <a:lnSpc>
                <a:spcPts val="3059"/>
              </a:lnSpc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PT Sans" panose="020B0503020203020204" pitchFamily="34" charset="77"/>
                <a:ea typeface="Canva Sans"/>
                <a:cs typeface="Canva Sans"/>
                <a:sym typeface="Canva Sans"/>
              </a:rPr>
              <a:t>Lord, C., Bates, O., Friday, A., McLeod, F., </a:t>
            </a:r>
            <a:r>
              <a:rPr lang="en-US" sz="2000" dirty="0" err="1">
                <a:solidFill>
                  <a:srgbClr val="000000"/>
                </a:solidFill>
                <a:latin typeface="PT Sans" panose="020B0503020203020204" pitchFamily="34" charset="77"/>
                <a:ea typeface="Canva Sans"/>
                <a:cs typeface="Canva Sans"/>
                <a:sym typeface="Canva Sans"/>
              </a:rPr>
              <a:t>Cherrett</a:t>
            </a:r>
            <a:r>
              <a:rPr lang="en-US" sz="2000" dirty="0">
                <a:solidFill>
                  <a:srgbClr val="000000"/>
                </a:solidFill>
                <a:latin typeface="PT Sans" panose="020B0503020203020204" pitchFamily="34" charset="77"/>
                <a:ea typeface="Canva Sans"/>
                <a:cs typeface="Canva Sans"/>
                <a:sym typeface="Canva Sans"/>
              </a:rPr>
              <a:t>, T., Martinez-Sykora, A. and Oakey, A. (2022). The sustainability of the gig economy food delivery system (Deliveroo, UberEATS and Just-Eat): Histories and futures of rebound, lock-in and path dependency. International Journal of Sustainable Transportation, [online] 17(5), pp.1–13. Available at: https://doi.org/10.1080/15568318.2022.2066583.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298</TotalTime>
  <Words>1728</Words>
  <Application>Microsoft Office PowerPoint</Application>
  <PresentationFormat>Custom</PresentationFormat>
  <Paragraphs>119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2" baseType="lpstr">
      <vt:lpstr>Glacial Indifference Bold</vt:lpstr>
      <vt:lpstr>Mali Bold</vt:lpstr>
      <vt:lpstr>Calibri</vt:lpstr>
      <vt:lpstr>Public Sans Bold</vt:lpstr>
      <vt:lpstr>PT Sans</vt:lpstr>
      <vt:lpstr>Public Sans Medium</vt:lpstr>
      <vt:lpstr>Arial</vt:lpstr>
      <vt:lpstr>Canva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My PC</dc:creator>
  <cp:lastModifiedBy>Tariq Hussain (2506992)</cp:lastModifiedBy>
  <cp:revision>13</cp:revision>
  <dcterms:created xsi:type="dcterms:W3CDTF">2006-08-16T00:00:00Z</dcterms:created>
  <dcterms:modified xsi:type="dcterms:W3CDTF">2026-07-15T23:28:11Z</dcterms:modified>
  <dc:identifier>DAHDuUCO14g</dc:identifier>
</cp:coreProperties>
</file>