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86292B-BA5B-C176-FE59-EC151718AB9B}" v="229" dt="2026-07-01T07:34:18.226"/>
    <p1510:client id="{DBC79334-174B-4816-FEA1-6BC17C9AE726}" v="1090" dt="2026-07-01T09:21:11.4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10973 1879 16383 0 0,'18'-4'0'0'0,"-25"16"0"0"0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11097 1954 16383 0 0,'0'-4'0'0'0,"0"2"0"0"0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1T07:26:31.7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11173 1926 16383 0 0,'-4'0'0'0'0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5"/>
          </a:xfrm>
        </p:spPr>
        <p:txBody>
          <a:bodyPr anchor="b"/>
          <a:lstStyle>
            <a:lvl1pPr algn="ctr">
              <a:defRPr sz="2742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097"/>
            </a:lvl1pPr>
            <a:lvl2pPr marL="208955" indent="0" algn="ctr">
              <a:buNone/>
              <a:defRPr sz="914"/>
            </a:lvl2pPr>
            <a:lvl3pPr marL="417909" indent="0" algn="ctr">
              <a:buNone/>
              <a:defRPr sz="823"/>
            </a:lvl3pPr>
            <a:lvl4pPr marL="626864" indent="0" algn="ctr">
              <a:buNone/>
              <a:defRPr sz="731"/>
            </a:lvl4pPr>
            <a:lvl5pPr marL="835819" indent="0" algn="ctr">
              <a:buNone/>
              <a:defRPr sz="731"/>
            </a:lvl5pPr>
            <a:lvl6pPr marL="1044773" indent="0" algn="ctr">
              <a:buNone/>
              <a:defRPr sz="731"/>
            </a:lvl6pPr>
            <a:lvl7pPr marL="1253728" indent="0" algn="ctr">
              <a:buNone/>
              <a:defRPr sz="731"/>
            </a:lvl7pPr>
            <a:lvl8pPr marL="1462683" indent="0" algn="ctr">
              <a:buNone/>
              <a:defRPr sz="731"/>
            </a:lvl8pPr>
            <a:lvl9pPr marL="1671638" indent="0" algn="ctr">
              <a:buNone/>
              <a:defRPr sz="731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7" y="2469622"/>
            <a:ext cx="5915025" cy="4120620"/>
          </a:xfrm>
        </p:spPr>
        <p:txBody>
          <a:bodyPr anchor="b"/>
          <a:lstStyle>
            <a:lvl1pPr>
              <a:defRPr sz="2742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7" y="6629225"/>
            <a:ext cx="5915025" cy="2166937"/>
          </a:xfrm>
        </p:spPr>
        <p:txBody>
          <a:bodyPr/>
          <a:lstStyle>
            <a:lvl1pPr marL="0" indent="0">
              <a:buNone/>
              <a:defRPr sz="1097">
                <a:solidFill>
                  <a:schemeClr val="tx1">
                    <a:tint val="82000"/>
                  </a:schemeClr>
                </a:solidFill>
              </a:defRPr>
            </a:lvl1pPr>
            <a:lvl2pPr marL="208955" indent="0">
              <a:buNone/>
              <a:defRPr sz="914">
                <a:solidFill>
                  <a:schemeClr val="tx1">
                    <a:tint val="82000"/>
                  </a:schemeClr>
                </a:solidFill>
              </a:defRPr>
            </a:lvl2pPr>
            <a:lvl3pPr marL="417909" indent="0">
              <a:buNone/>
              <a:defRPr sz="823">
                <a:solidFill>
                  <a:schemeClr val="tx1">
                    <a:tint val="82000"/>
                  </a:schemeClr>
                </a:solidFill>
              </a:defRPr>
            </a:lvl3pPr>
            <a:lvl4pPr marL="626864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4pPr>
            <a:lvl5pPr marL="835819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5pPr>
            <a:lvl6pPr marL="1044773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6pPr>
            <a:lvl7pPr marL="1253728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7pPr>
            <a:lvl8pPr marL="1462683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8pPr>
            <a:lvl9pPr marL="1671638" indent="0">
              <a:buNone/>
              <a:defRPr sz="731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527403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6"/>
            <a:ext cx="2901255" cy="1190095"/>
          </a:xfrm>
        </p:spPr>
        <p:txBody>
          <a:bodyPr anchor="b"/>
          <a:lstStyle>
            <a:lvl1pPr marL="0" indent="0">
              <a:buNone/>
              <a:defRPr sz="1097" b="1"/>
            </a:lvl1pPr>
            <a:lvl2pPr marL="208955" indent="0">
              <a:buNone/>
              <a:defRPr sz="914" b="1"/>
            </a:lvl2pPr>
            <a:lvl3pPr marL="417909" indent="0">
              <a:buNone/>
              <a:defRPr sz="823" b="1"/>
            </a:lvl3pPr>
            <a:lvl4pPr marL="626864" indent="0">
              <a:buNone/>
              <a:defRPr sz="731" b="1"/>
            </a:lvl4pPr>
            <a:lvl5pPr marL="835819" indent="0">
              <a:buNone/>
              <a:defRPr sz="731" b="1"/>
            </a:lvl5pPr>
            <a:lvl6pPr marL="1044773" indent="0">
              <a:buNone/>
              <a:defRPr sz="731" b="1"/>
            </a:lvl6pPr>
            <a:lvl7pPr marL="1253728" indent="0">
              <a:buNone/>
              <a:defRPr sz="731" b="1"/>
            </a:lvl7pPr>
            <a:lvl8pPr marL="1462683" indent="0">
              <a:buNone/>
              <a:defRPr sz="731" b="1"/>
            </a:lvl8pPr>
            <a:lvl9pPr marL="1671638" indent="0">
              <a:buNone/>
              <a:defRPr sz="73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428346"/>
            <a:ext cx="2915543" cy="1190095"/>
          </a:xfrm>
        </p:spPr>
        <p:txBody>
          <a:bodyPr anchor="b"/>
          <a:lstStyle>
            <a:lvl1pPr marL="0" indent="0">
              <a:buNone/>
              <a:defRPr sz="1097" b="1"/>
            </a:lvl1pPr>
            <a:lvl2pPr marL="208955" indent="0">
              <a:buNone/>
              <a:defRPr sz="914" b="1"/>
            </a:lvl2pPr>
            <a:lvl3pPr marL="417909" indent="0">
              <a:buNone/>
              <a:defRPr sz="823" b="1"/>
            </a:lvl3pPr>
            <a:lvl4pPr marL="626864" indent="0">
              <a:buNone/>
              <a:defRPr sz="731" b="1"/>
            </a:lvl4pPr>
            <a:lvl5pPr marL="835819" indent="0">
              <a:buNone/>
              <a:defRPr sz="731" b="1"/>
            </a:lvl5pPr>
            <a:lvl6pPr marL="1044773" indent="0">
              <a:buNone/>
              <a:defRPr sz="731" b="1"/>
            </a:lvl6pPr>
            <a:lvl7pPr marL="1253728" indent="0">
              <a:buNone/>
              <a:defRPr sz="731" b="1"/>
            </a:lvl7pPr>
            <a:lvl8pPr marL="1462683" indent="0">
              <a:buNone/>
              <a:defRPr sz="731" b="1"/>
            </a:lvl8pPr>
            <a:lvl9pPr marL="1671638" indent="0">
              <a:buNone/>
              <a:defRPr sz="73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660400"/>
            <a:ext cx="2211883" cy="2311400"/>
          </a:xfrm>
        </p:spPr>
        <p:txBody>
          <a:bodyPr anchor="b"/>
          <a:lstStyle>
            <a:lvl1pPr>
              <a:defRPr sz="1463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4" y="1426281"/>
            <a:ext cx="3471863" cy="7039680"/>
          </a:xfrm>
        </p:spPr>
        <p:txBody>
          <a:bodyPr/>
          <a:lstStyle>
            <a:lvl1pPr>
              <a:defRPr sz="1463"/>
            </a:lvl1pPr>
            <a:lvl2pPr>
              <a:defRPr sz="1280"/>
            </a:lvl2pPr>
            <a:lvl3pPr>
              <a:defRPr sz="1097"/>
            </a:lvl3pPr>
            <a:lvl4pPr>
              <a:defRPr sz="914"/>
            </a:lvl4pPr>
            <a:lvl5pPr>
              <a:defRPr sz="914"/>
            </a:lvl5pPr>
            <a:lvl6pPr>
              <a:defRPr sz="914"/>
            </a:lvl6pPr>
            <a:lvl7pPr>
              <a:defRPr sz="914"/>
            </a:lvl7pPr>
            <a:lvl8pPr>
              <a:defRPr sz="914"/>
            </a:lvl8pPr>
            <a:lvl9pPr>
              <a:defRPr sz="91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2" y="2971800"/>
            <a:ext cx="2211883" cy="5505627"/>
          </a:xfrm>
        </p:spPr>
        <p:txBody>
          <a:bodyPr/>
          <a:lstStyle>
            <a:lvl1pPr marL="0" indent="0">
              <a:buNone/>
              <a:defRPr sz="731"/>
            </a:lvl1pPr>
            <a:lvl2pPr marL="208955" indent="0">
              <a:buNone/>
              <a:defRPr sz="640"/>
            </a:lvl2pPr>
            <a:lvl3pPr marL="417909" indent="0">
              <a:buNone/>
              <a:defRPr sz="548"/>
            </a:lvl3pPr>
            <a:lvl4pPr marL="626864" indent="0">
              <a:buNone/>
              <a:defRPr sz="457"/>
            </a:lvl4pPr>
            <a:lvl5pPr marL="835819" indent="0">
              <a:buNone/>
              <a:defRPr sz="457"/>
            </a:lvl5pPr>
            <a:lvl6pPr marL="1044773" indent="0">
              <a:buNone/>
              <a:defRPr sz="457"/>
            </a:lvl6pPr>
            <a:lvl7pPr marL="1253728" indent="0">
              <a:buNone/>
              <a:defRPr sz="457"/>
            </a:lvl7pPr>
            <a:lvl8pPr marL="1462683" indent="0">
              <a:buNone/>
              <a:defRPr sz="457"/>
            </a:lvl8pPr>
            <a:lvl9pPr marL="1671638" indent="0">
              <a:buNone/>
              <a:defRPr sz="4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660400"/>
            <a:ext cx="2211883" cy="2311400"/>
          </a:xfrm>
        </p:spPr>
        <p:txBody>
          <a:bodyPr anchor="b"/>
          <a:lstStyle>
            <a:lvl1pPr>
              <a:defRPr sz="1463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4" y="1426281"/>
            <a:ext cx="3471863" cy="7039680"/>
          </a:xfrm>
        </p:spPr>
        <p:txBody>
          <a:bodyPr anchor="t"/>
          <a:lstStyle>
            <a:lvl1pPr marL="0" indent="0">
              <a:buNone/>
              <a:defRPr sz="1463"/>
            </a:lvl1pPr>
            <a:lvl2pPr marL="208955" indent="0">
              <a:buNone/>
              <a:defRPr sz="1280"/>
            </a:lvl2pPr>
            <a:lvl3pPr marL="417909" indent="0">
              <a:buNone/>
              <a:defRPr sz="1097"/>
            </a:lvl3pPr>
            <a:lvl4pPr marL="626864" indent="0">
              <a:buNone/>
              <a:defRPr sz="914"/>
            </a:lvl4pPr>
            <a:lvl5pPr marL="835819" indent="0">
              <a:buNone/>
              <a:defRPr sz="914"/>
            </a:lvl5pPr>
            <a:lvl6pPr marL="1044773" indent="0">
              <a:buNone/>
              <a:defRPr sz="914"/>
            </a:lvl6pPr>
            <a:lvl7pPr marL="1253728" indent="0">
              <a:buNone/>
              <a:defRPr sz="914"/>
            </a:lvl7pPr>
            <a:lvl8pPr marL="1462683" indent="0">
              <a:buNone/>
              <a:defRPr sz="914"/>
            </a:lvl8pPr>
            <a:lvl9pPr marL="1671638" indent="0">
              <a:buNone/>
              <a:defRPr sz="914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2" y="2971800"/>
            <a:ext cx="2211883" cy="5505627"/>
          </a:xfrm>
        </p:spPr>
        <p:txBody>
          <a:bodyPr/>
          <a:lstStyle>
            <a:lvl1pPr marL="0" indent="0">
              <a:buNone/>
              <a:defRPr sz="731"/>
            </a:lvl1pPr>
            <a:lvl2pPr marL="208955" indent="0">
              <a:buNone/>
              <a:defRPr sz="640"/>
            </a:lvl2pPr>
            <a:lvl3pPr marL="417909" indent="0">
              <a:buNone/>
              <a:defRPr sz="548"/>
            </a:lvl3pPr>
            <a:lvl4pPr marL="626864" indent="0">
              <a:buNone/>
              <a:defRPr sz="457"/>
            </a:lvl4pPr>
            <a:lvl5pPr marL="835819" indent="0">
              <a:buNone/>
              <a:defRPr sz="457"/>
            </a:lvl5pPr>
            <a:lvl6pPr marL="1044773" indent="0">
              <a:buNone/>
              <a:defRPr sz="457"/>
            </a:lvl6pPr>
            <a:lvl7pPr marL="1253728" indent="0">
              <a:buNone/>
              <a:defRPr sz="457"/>
            </a:lvl7pPr>
            <a:lvl8pPr marL="1462683" indent="0">
              <a:buNone/>
              <a:defRPr sz="457"/>
            </a:lvl8pPr>
            <a:lvl9pPr marL="1671638" indent="0">
              <a:buNone/>
              <a:defRPr sz="4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9" y="527403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9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4" y="9181396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4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2.jpeg"/><Relationship Id="rId7" Type="http://schemas.openxmlformats.org/officeDocument/2006/relationships/image" Target="../media/image3.png"/><Relationship Id="rId12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11" Type="http://schemas.openxmlformats.org/officeDocument/2006/relationships/image" Target="../media/image5.png"/><Relationship Id="rId10" Type="http://schemas.openxmlformats.org/officeDocument/2006/relationships/customXml" Target="../ink/ink3.xml"/><Relationship Id="rId4" Type="http://schemas.openxmlformats.org/officeDocument/2006/relationships/customXml" Target="../ink/ink1.xm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832" y="155212"/>
            <a:ext cx="6461358" cy="14383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2700" b="1">
                <a:latin typeface="Sitka Heading"/>
                <a:ea typeface="+mj-lt"/>
                <a:cs typeface="+mj-lt"/>
              </a:rPr>
              <a:t>Obsessive-Compulsive Disorder (OCD): A Critical Examination of Historical and Contemporary Treatment and Care</a:t>
            </a:r>
            <a:endParaRPr lang="en-US" b="1">
              <a:latin typeface="Sitka Heading"/>
            </a:endParaRP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224491" y="1590945"/>
            <a:ext cx="5018437" cy="1414107"/>
          </a:xfrm>
          <a:solidFill>
            <a:schemeClr val="accent4">
              <a:lumMod val="20000"/>
              <a:lumOff val="80000"/>
            </a:schemeClr>
          </a:solidFill>
        </p:spPr>
        <p:txBody>
          <a:bodyPr vert="horz" lIns="74295" tIns="37148" rIns="74295" bIns="37148" rtlCol="0" anchor="t">
            <a:noAutofit/>
          </a:bodyPr>
          <a:lstStyle/>
          <a:p>
            <a:r>
              <a:rPr lang="en-GB" sz="1400" b="1">
                <a:latin typeface="Cooper Black"/>
              </a:rPr>
              <a:t>INTRODUCTION </a:t>
            </a:r>
          </a:p>
          <a:p>
            <a:r>
              <a:rPr lang="en-GB" sz="1400">
                <a:ea typeface="+mn-lt"/>
                <a:cs typeface="+mn-lt"/>
              </a:rPr>
              <a:t>OCD is characterised by persistent obsessions and compulsions (WHO, 2022).</a:t>
            </a:r>
          </a:p>
          <a:p>
            <a:r>
              <a:rPr lang="en-GB" sz="1400">
                <a:ea typeface="+mn-lt"/>
                <a:cs typeface="+mn-lt"/>
              </a:rPr>
              <a:t>OCD is classified in ICD-11 as an Obsessive-Compulsive or Related Disorder (WHO, 2022).</a:t>
            </a:r>
            <a:endParaRPr lang="en-GB" sz="1400">
              <a:latin typeface="Aptos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FE95E9B-79A7-3732-AB2E-545D5D6D8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07718" y="3919649"/>
            <a:ext cx="4212502" cy="2323737"/>
          </a:xfrm>
          <a:solidFill>
            <a:schemeClr val="tx2">
              <a:lumMod val="10000"/>
              <a:lumOff val="90000"/>
            </a:schemeClr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600">
                <a:latin typeface="Cooper Black"/>
                <a:ea typeface="+mn-lt"/>
                <a:cs typeface="+mn-lt"/>
              </a:rPr>
              <a:t>Possession, sin &amp; exorcisms </a:t>
            </a:r>
            <a:r>
              <a:rPr lang="en-GB" sz="1600" b="1">
                <a:ea typeface="+mn-lt"/>
                <a:cs typeface="+mn-lt"/>
              </a:rPr>
              <a:t>(Veale and Roberts, 2014).</a:t>
            </a:r>
            <a:endParaRPr lang="en-US" b="1"/>
          </a:p>
          <a:p>
            <a:pPr marL="285750" indent="-285750"/>
            <a:endParaRPr lang="en-GB" sz="1600" dirty="0">
              <a:latin typeface="Cooper Black"/>
              <a:ea typeface="+mn-lt"/>
              <a:cs typeface="+mn-lt"/>
            </a:endParaRP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Medical model and asylum care </a:t>
            </a:r>
            <a:r>
              <a:rPr lang="en-GB" sz="1600" b="1">
                <a:ea typeface="+mn-lt"/>
                <a:cs typeface="+mn-lt"/>
              </a:rPr>
              <a:t>(Veale and Roberts, 2014).</a:t>
            </a:r>
            <a:endParaRPr lang="en-GB" b="1">
              <a:latin typeface="Cooper Black"/>
            </a:endParaRP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Recognition of OCD, CBT and medication </a:t>
            </a:r>
            <a:r>
              <a:rPr lang="en-GB" sz="1600" b="1">
                <a:ea typeface="+mn-lt"/>
                <a:cs typeface="+mn-lt"/>
              </a:rPr>
              <a:t>(APA, 2022).</a:t>
            </a:r>
          </a:p>
          <a:p>
            <a:pPr marL="285750" indent="-285750"/>
            <a:r>
              <a:rPr lang="en-GB" sz="1600">
                <a:latin typeface="Cooper Black"/>
                <a:ea typeface="+mn-lt"/>
                <a:cs typeface="+mn-lt"/>
              </a:rPr>
              <a:t>Evidence-based treatment (ERP &amp; SSRIs) </a:t>
            </a:r>
            <a:r>
              <a:rPr lang="en-GB" sz="1600" b="1">
                <a:ea typeface="+mn-lt"/>
                <a:cs typeface="+mn-lt"/>
              </a:rPr>
              <a:t>(NICE, 2022)</a:t>
            </a:r>
            <a:r>
              <a:rPr lang="en-GB" sz="1600" dirty="0">
                <a:ea typeface="+mn-lt"/>
                <a:cs typeface="+mn-lt"/>
              </a:rPr>
              <a:t>.</a:t>
            </a:r>
            <a:endParaRPr lang="en-GB" sz="1600" dirty="0">
              <a:latin typeface="Cooper Black"/>
            </a:endParaRPr>
          </a:p>
        </p:txBody>
      </p:sp>
      <p:pic>
        <p:nvPicPr>
          <p:cNvPr id="6" name="Picture 5" descr="A black and white drawing of a human head with arrows&#10;&#10;AI-generated content may be incorrect.">
            <a:extLst>
              <a:ext uri="{FF2B5EF4-FFF2-40B4-BE49-F238E27FC236}">
                <a16:creationId xmlns:a16="http://schemas.microsoft.com/office/drawing/2014/main" id="{A0600715-7E85-F3D5-D8A5-F829E9DC3E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9250" y="2519776"/>
            <a:ext cx="1363562" cy="14058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4A2174-8077-9A02-8F6F-0317B8031462}"/>
              </a:ext>
            </a:extLst>
          </p:cNvPr>
          <p:cNvSpPr txBox="1"/>
          <p:nvPr/>
        </p:nvSpPr>
        <p:spPr>
          <a:xfrm>
            <a:off x="120610" y="3056564"/>
            <a:ext cx="3210822" cy="52129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74295" tIns="37148" rIns="74295" bIns="3714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450" b="1">
                <a:solidFill>
                  <a:schemeClr val="tx1">
                    <a:lumMod val="95000"/>
                    <a:lumOff val="5000"/>
                  </a:schemeClr>
                </a:solidFill>
                <a:latin typeface="Cooper Black"/>
                <a:ea typeface="+mn-lt"/>
                <a:cs typeface="+mn-lt"/>
              </a:rPr>
              <a:t>Knowledge of the Past</a:t>
            </a:r>
            <a:endParaRPr lang="en-US" sz="2800" b="1">
              <a:solidFill>
                <a:schemeClr val="tx1">
                  <a:lumMod val="95000"/>
                  <a:lumOff val="5000"/>
                </a:schemeClr>
              </a:solidFill>
              <a:latin typeface="Cooper Black"/>
            </a:endParaRPr>
          </a:p>
          <a:p>
            <a:pPr marL="285750" indent="-285750" algn="just">
              <a:buFont typeface="Arial"/>
              <a:buChar char="•"/>
            </a:pPr>
            <a:endParaRPr lang="en-GB" sz="1450" b="1" dirty="0">
              <a:solidFill>
                <a:srgbClr val="FF0000"/>
              </a:solidFill>
              <a:latin typeface="Sitka Heading"/>
            </a:endParaRPr>
          </a:p>
        </p:txBody>
      </p:sp>
      <p:pic>
        <p:nvPicPr>
          <p:cNvPr id="9" name="Picture 8" descr="A diagram of a circle with arrows&#10;&#10;AI-generated content may be incorrect.">
            <a:extLst>
              <a:ext uri="{FF2B5EF4-FFF2-40B4-BE49-F238E27FC236}">
                <a16:creationId xmlns:a16="http://schemas.microsoft.com/office/drawing/2014/main" id="{F7FCC02C-A74D-BEAA-88BA-3FC82CC74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1" y="5993487"/>
            <a:ext cx="1313179" cy="79407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AF638EA-0469-7F27-12DA-BA0D2CF513A5}"/>
                  </a:ext>
                </a:extLst>
              </p14:cNvPr>
              <p14:cNvContentPartPr/>
              <p14:nvPr/>
            </p14:nvContentPartPr>
            <p14:xfrm>
              <a:off x="1221548" y="671865"/>
              <a:ext cx="20450" cy="2045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AF638EA-0469-7F27-12DA-BA0D2CF513A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67732" y="594784"/>
                <a:ext cx="127005" cy="1761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3D7D9A4-D9DE-FA32-EFE1-6FE02E649A68}"/>
                  </a:ext>
                </a:extLst>
              </p14:cNvPr>
              <p14:cNvContentPartPr/>
              <p14:nvPr/>
            </p14:nvContentPartPr>
            <p14:xfrm>
              <a:off x="1316981" y="728590"/>
              <a:ext cx="20450" cy="2045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3D7D9A4-D9DE-FA32-EFE1-6FE02E649A6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14931" y="582519"/>
                <a:ext cx="2045000" cy="3096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BDBAAD3-4748-8A2F-94A7-465A5D731268}"/>
                  </a:ext>
                </a:extLst>
              </p14:cNvPr>
              <p14:cNvContentPartPr/>
              <p14:nvPr/>
            </p14:nvContentPartPr>
            <p14:xfrm>
              <a:off x="1372620" y="711661"/>
              <a:ext cx="20450" cy="2045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BDBAAD3-4748-8A2F-94A7-465A5D73126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205612" y="-310839"/>
                <a:ext cx="357875" cy="2045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060D21A8-FB2B-95BA-BAD8-FCBB708E86E1}"/>
              </a:ext>
            </a:extLst>
          </p:cNvPr>
          <p:cNvSpPr txBox="1"/>
          <p:nvPr/>
        </p:nvSpPr>
        <p:spPr>
          <a:xfrm>
            <a:off x="-90872" y="3921274"/>
            <a:ext cx="2494862" cy="206210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ooper Black"/>
                <a:ea typeface="+mn-lt"/>
                <a:cs typeface="+mn-lt"/>
              </a:rPr>
              <a:t>Early and Middle Ages</a:t>
            </a:r>
            <a:endParaRPr lang="en-US" sz="1600">
              <a:latin typeface="Cooper Black"/>
            </a:endParaRPr>
          </a:p>
          <a:p>
            <a:endParaRPr lang="en-GB" sz="1600" dirty="0">
              <a:latin typeface="Cooper Blac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ooper Black"/>
                <a:ea typeface="+mn-lt"/>
                <a:cs typeface="+mn-lt"/>
              </a:rPr>
              <a:t>18th–19th Century</a:t>
            </a:r>
            <a:endParaRPr lang="en-GB" sz="1600" dirty="0">
              <a:latin typeface="Cooper Black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Cooper Black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ooper Black"/>
                <a:ea typeface="+mn-lt"/>
                <a:cs typeface="+mn-lt"/>
              </a:rPr>
              <a:t>20th Century</a:t>
            </a:r>
            <a:endParaRPr lang="en-GB" sz="1600" dirty="0">
              <a:latin typeface="Cooper Black"/>
              <a:ea typeface="+mn-lt"/>
              <a:cs typeface="+mn-lt"/>
            </a:endParaRPr>
          </a:p>
          <a:p>
            <a:endParaRPr lang="en-GB" sz="1600" dirty="0">
              <a:latin typeface="Cooper Black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ooper Black"/>
                <a:ea typeface="+mn-lt"/>
                <a:cs typeface="+mn-lt"/>
              </a:rPr>
              <a:t>Today (ICD-11)</a:t>
            </a:r>
            <a:endParaRPr lang="en-GB" sz="1600" dirty="0">
              <a:latin typeface="Cooper Black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B5B58E-6934-9D36-E1F9-04C5655D35C0}"/>
              </a:ext>
            </a:extLst>
          </p:cNvPr>
          <p:cNvSpPr txBox="1"/>
          <p:nvPr/>
        </p:nvSpPr>
        <p:spPr>
          <a:xfrm>
            <a:off x="20720" y="3364210"/>
            <a:ext cx="522263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Period</a:t>
            </a:r>
            <a:r>
              <a:rPr lang="en-GB" b="1">
                <a:solidFill>
                  <a:schemeClr val="tx1">
                    <a:lumMod val="95000"/>
                    <a:lumOff val="5000"/>
                  </a:schemeClr>
                </a:solidFill>
              </a:rPr>
              <a:t>​                                            </a:t>
            </a:r>
            <a:r>
              <a:rPr lang="en-GB" b="1">
                <a:ea typeface="+mn-lt"/>
                <a:cs typeface="+mn-lt"/>
              </a:rPr>
              <a:t>Key Development</a:t>
            </a:r>
            <a:r>
              <a:rPr lang="en-GB" b="1" dirty="0"/>
              <a:t>  </a:t>
            </a:r>
            <a:endParaRPr lang="en-US" b="1">
              <a:solidFill>
                <a:schemeClr val="accent5"/>
              </a:solidFill>
            </a:endParaRPr>
          </a:p>
        </p:txBody>
      </p:sp>
      <p:pic>
        <p:nvPicPr>
          <p:cNvPr id="17" name="Picture 16" descr="A cartoon of a face with different colored objects&#10;&#10;AI-generated content may be incorrect.">
            <a:extLst>
              <a:ext uri="{FF2B5EF4-FFF2-40B4-BE49-F238E27FC236}">
                <a16:creationId xmlns:a16="http://schemas.microsoft.com/office/drawing/2014/main" id="{4C07A1A5-682B-CF4B-59A0-0BF4E627573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83398" y="1373071"/>
            <a:ext cx="973571" cy="96362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FE13642-D062-24CD-CA43-332DF416A0A8}"/>
              </a:ext>
            </a:extLst>
          </p:cNvPr>
          <p:cNvSpPr txBox="1"/>
          <p:nvPr/>
        </p:nvSpPr>
        <p:spPr>
          <a:xfrm>
            <a:off x="2069547" y="6185773"/>
            <a:ext cx="2444858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u="sng">
                <a:latin typeface="Cooper Black"/>
                <a:ea typeface="+mn-lt"/>
                <a:cs typeface="+mn-lt"/>
              </a:rPr>
              <a:t>Contemporary </a:t>
            </a:r>
            <a:r>
              <a:rPr lang="en-GB" sz="1400" b="1" u="sng">
                <a:latin typeface="Cooper Black"/>
                <a:ea typeface="+mn-lt"/>
                <a:cs typeface="+mn-lt"/>
              </a:rPr>
              <a:t>Treatment and Care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CBT (ERP) (NICE, 2022).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SSRIs (NICE, 2022).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Person-centred care. (NICE, 2022).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MDT support (NICE, 2022).</a:t>
            </a:r>
            <a:endParaRPr lang="en-GB" sz="1400" dirty="0"/>
          </a:p>
          <a:p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A08D145-C129-15A2-A5DB-DE841B4BFDBF}"/>
              </a:ext>
            </a:extLst>
          </p:cNvPr>
          <p:cNvSpPr txBox="1"/>
          <p:nvPr/>
        </p:nvSpPr>
        <p:spPr>
          <a:xfrm>
            <a:off x="4383434" y="6192082"/>
            <a:ext cx="2484903" cy="18158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Cooper Black"/>
                <a:ea typeface="+mn-lt"/>
                <a:cs typeface="+mn-lt"/>
              </a:rPr>
              <a:t>Stigma &amp; Inequalities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Stigma (Veale and Roberts, 2014).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Social isolation (WHO, 2022).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Limited CBT access (NICE, 2022).</a:t>
            </a:r>
            <a:endParaRPr lang="en-GB" sz="16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6174EEE-1E0A-CC34-373F-C962B6358B32}"/>
              </a:ext>
            </a:extLst>
          </p:cNvPr>
          <p:cNvSpPr txBox="1"/>
          <p:nvPr/>
        </p:nvSpPr>
        <p:spPr>
          <a:xfrm>
            <a:off x="103712" y="6812504"/>
            <a:ext cx="1961302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>
                <a:latin typeface="Consolas"/>
                <a:ea typeface="+mn-lt"/>
                <a:cs typeface="+mn-lt"/>
              </a:rPr>
              <a:t>Recommendations</a:t>
            </a:r>
            <a:endParaRPr lang="en-US" sz="1600" b="1">
              <a:latin typeface="Consola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Improve CBT access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Reduce stigma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Earlier diagnosis</a:t>
            </a:r>
            <a:endParaRPr lang="en-GB" sz="1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53EE948-60CC-1E90-4C66-D08F754CA91B}"/>
              </a:ext>
            </a:extLst>
          </p:cNvPr>
          <p:cNvSpPr txBox="1"/>
          <p:nvPr/>
        </p:nvSpPr>
        <p:spPr>
          <a:xfrm>
            <a:off x="17422" y="8063597"/>
            <a:ext cx="1927354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ea typeface="+mn-lt"/>
                <a:cs typeface="+mn-lt"/>
              </a:rPr>
              <a:t>Conclusion</a:t>
            </a:r>
            <a:endParaRPr lang="en-US" sz="1600" b="1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Early intervention and evidence-based care improve outcomes in OCD.</a:t>
            </a:r>
            <a:endParaRPr lang="en-GB"/>
          </a:p>
          <a:p>
            <a:endParaRPr lang="en-US" sz="16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D0B89F-0A91-4D9F-2D0B-460F5A80CFEA}"/>
              </a:ext>
            </a:extLst>
          </p:cNvPr>
          <p:cNvSpPr txBox="1"/>
          <p:nvPr/>
        </p:nvSpPr>
        <p:spPr>
          <a:xfrm>
            <a:off x="1939973" y="8065176"/>
            <a:ext cx="4780641" cy="203132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>
                <a:ea typeface="+mn-lt"/>
                <a:cs typeface="+mn-lt"/>
              </a:rPr>
              <a:t>References</a:t>
            </a:r>
          </a:p>
          <a:p>
            <a:r>
              <a:rPr lang="en-GB" sz="1000">
                <a:ea typeface="+mn-lt"/>
                <a:cs typeface="+mn-lt"/>
              </a:rPr>
              <a:t>Abramowitz, J.S., Taylor, S. and McKay, D. (2009) ‘Obsessive-compulsive disorder’, </a:t>
            </a:r>
            <a:r>
              <a:rPr lang="en-GB" sz="1000" i="1">
                <a:ea typeface="+mn-lt"/>
                <a:cs typeface="+mn-lt"/>
              </a:rPr>
              <a:t>The Lancet</a:t>
            </a:r>
            <a:r>
              <a:rPr lang="en-GB" sz="1000">
                <a:ea typeface="+mn-lt"/>
                <a:cs typeface="+mn-lt"/>
              </a:rPr>
              <a:t>, 374(9688), pp. 491–499.</a:t>
            </a:r>
            <a:endParaRPr lang="en-GB" sz="1000" dirty="0"/>
          </a:p>
          <a:p>
            <a:r>
              <a:rPr lang="en-GB" sz="1000" dirty="0">
                <a:ea typeface="+mn-lt"/>
                <a:cs typeface="+mn-lt"/>
              </a:rPr>
              <a:t>American Psychiatric Association (2022) </a:t>
            </a:r>
            <a:r>
              <a:rPr lang="en-GB" sz="1000" i="1" dirty="0">
                <a:ea typeface="+mn-lt"/>
                <a:cs typeface="+mn-lt"/>
              </a:rPr>
              <a:t>Diagnostic and Statistical Manual of Mental Disorders</a:t>
            </a:r>
            <a:r>
              <a:rPr lang="en-GB" sz="1000" dirty="0">
                <a:ea typeface="+mn-lt"/>
                <a:cs typeface="+mn-lt"/>
              </a:rPr>
              <a:t>. 5th </a:t>
            </a:r>
            <a:r>
              <a:rPr lang="en-GB" sz="1000" dirty="0" err="1">
                <a:ea typeface="+mn-lt"/>
                <a:cs typeface="+mn-lt"/>
              </a:rPr>
              <a:t>edn</a:t>
            </a:r>
            <a:r>
              <a:rPr lang="en-GB" sz="1000" dirty="0">
                <a:ea typeface="+mn-lt"/>
                <a:cs typeface="+mn-lt"/>
              </a:rPr>
              <a:t>, text revision (DSM-5-TR). Washington, DC: American Psychiatric Association.</a:t>
            </a:r>
            <a:endParaRPr lang="en-GB" sz="1000" dirty="0"/>
          </a:p>
          <a:p>
            <a:r>
              <a:rPr lang="en-GB" sz="1000">
                <a:ea typeface="+mn-lt"/>
                <a:cs typeface="+mn-lt"/>
              </a:rPr>
              <a:t>National Institute for Health and Care Excellence (2022) </a:t>
            </a:r>
            <a:r>
              <a:rPr lang="en-GB" sz="1000" i="1">
                <a:ea typeface="+mn-lt"/>
                <a:cs typeface="+mn-lt"/>
              </a:rPr>
              <a:t>Obsessive-compulsive disorder and body dysmorphic disorder: treatment (NG31).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>
                <a:ea typeface="+mn-lt"/>
                <a:cs typeface="+mn-lt"/>
              </a:rPr>
              <a:t>London: NICE.</a:t>
            </a:r>
            <a:endParaRPr lang="en-GB" sz="1000" dirty="0"/>
          </a:p>
          <a:p>
            <a:r>
              <a:rPr lang="en-GB" sz="1000">
                <a:ea typeface="+mn-lt"/>
                <a:cs typeface="+mn-lt"/>
              </a:rPr>
              <a:t>Veale, D. and Roberts, A. (2014) ‘Obsessive-compulsive disorder’, </a:t>
            </a:r>
            <a:r>
              <a:rPr lang="en-GB" sz="1000" i="1">
                <a:ea typeface="+mn-lt"/>
                <a:cs typeface="+mn-lt"/>
              </a:rPr>
              <a:t>BMJ</a:t>
            </a:r>
            <a:r>
              <a:rPr lang="en-GB" sz="1000">
                <a:ea typeface="+mn-lt"/>
                <a:cs typeface="+mn-lt"/>
              </a:rPr>
              <a:t>, 348, g2183.</a:t>
            </a:r>
            <a:endParaRPr lang="en-GB" sz="1000" dirty="0"/>
          </a:p>
          <a:p>
            <a:r>
              <a:rPr lang="en-GB" sz="1000">
                <a:ea typeface="+mn-lt"/>
                <a:cs typeface="+mn-lt"/>
              </a:rPr>
              <a:t>World Health Organization (2022) </a:t>
            </a:r>
            <a:r>
              <a:rPr lang="en-GB" sz="1000" i="1">
                <a:ea typeface="+mn-lt"/>
                <a:cs typeface="+mn-lt"/>
              </a:rPr>
              <a:t>International Classification of Diseases 11th Revision (ICD-11).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>
                <a:ea typeface="+mn-lt"/>
                <a:cs typeface="+mn-lt"/>
              </a:rPr>
              <a:t>Geneva: World Health Organization.</a:t>
            </a:r>
            <a:endParaRPr lang="en-GB" sz="1000" dirty="0"/>
          </a:p>
          <a:p>
            <a:endParaRPr lang="en-GB" sz="1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80B858-AC7A-7970-3C0E-BE0702AAAFAB}"/>
              </a:ext>
            </a:extLst>
          </p:cNvPr>
          <p:cNvSpPr txBox="1"/>
          <p:nvPr/>
        </p:nvSpPr>
        <p:spPr>
          <a:xfrm rot="10800000" flipV="1">
            <a:off x="1250019" y="6163531"/>
            <a:ext cx="895576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 (Adapted </a:t>
            </a:r>
            <a:r>
              <a:rPr lang="en-GB" sz="1000" dirty="0">
                <a:ea typeface="+mn-lt"/>
                <a:cs typeface="+mn-lt"/>
              </a:rPr>
              <a:t>from NICE, 2022</a:t>
            </a:r>
            <a:r>
              <a:rPr lang="en-GB" dirty="0">
                <a:ea typeface="+mn-lt"/>
                <a:cs typeface="+mn-lt"/>
              </a:rPr>
              <a:t>).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1C1C3FB-DF62-BF75-B8C0-9C37DDFB8899}"/>
              </a:ext>
            </a:extLst>
          </p:cNvPr>
          <p:cNvSpPr txBox="1"/>
          <p:nvPr/>
        </p:nvSpPr>
        <p:spPr>
          <a:xfrm>
            <a:off x="4174956" y="3017930"/>
            <a:ext cx="164679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Representation of intrusive thoughts.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Obsessive-Compulsive Disorder (OCD): A Critical Examination of Historical and Contemporary Treatment and 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596</cp:revision>
  <dcterms:created xsi:type="dcterms:W3CDTF">2026-06-28T20:34:28Z</dcterms:created>
  <dcterms:modified xsi:type="dcterms:W3CDTF">2026-07-01T09:21:34Z</dcterms:modified>
</cp:coreProperties>
</file>