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48065" autoAdjust="0"/>
  </p:normalViewPr>
  <p:slideViewPr>
    <p:cSldViewPr snapToGrid="0" snapToObjects="1">
      <p:cViewPr varScale="1">
        <p:scale>
          <a:sx n="50" d="100"/>
          <a:sy n="50" d="100"/>
        </p:scale>
        <p:origin x="2314" y="3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0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NOTES - SLIDE 1 (Title)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 [morning/afternoon]. My name is [Your Name], and I will be presenting Task 1 of my LCHS4001 portfolio on Academic and Employability Skills.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have selected the job role of the Complex Needs Support Worker to explore. I selected this role because I felt it would enable me to learn about the design process and implement a strategy to convey that information to the audience. I also felt that it would allow me to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utilise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skills and knowledge I gained as a child in constructing a project. I also wanted to be able to try to explain to the audience something that they don't know. 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chose this role because I felt that I could explain to the audience what I learned about the design process and how I could use a strategy to convey this information, and how I could use the skills and knowledge I acquired as a child to construct a project, and how I could try to explain to the audience something that they do not know.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2 (The Chosen Role)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have selected Complex Needs Support Worker as my role. The role is based in health and social care environments, including supported living, residential and community outreach.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Complex needs workers work with people with two or more intersecting conditions, such as a person with mental health issues and a learning disability. This is 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recognised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expanding specialist and provision area for the National Health Service and social care sector (Skills for Care, 2023).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the job that I would want to go for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three main reasons: First, I'm interested in helping people who are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marginalised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vulnerable. Secondly, this role has a direct link to a health and social care career path. Thirdly, the role involves a variety of competencies: communication, safeguarding, resilience, and so much more, which makes it intellectually stimulating for study. It is also a role that is in high demand, as Skills for Care (2023) found that there is a large skills gap in complex needs provision in England.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3 (Research Process)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did a systematic search when I first started researching. The sites I began with were authoritative websites in their respective sectors – Skills for Care, the Strategic Workforce Academy for Adult Social Care in England, NHS Careers and the Social Care Institute for Excellence (SCIE), which produce evidence-based guidance.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have also used specific keywords and phrases in Google Scholar, including: complex needs support worker and multiple and complex needs health care. I used quote marks around phrases to be more precise when using the search.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date, I have found the official NHS role description for this role, the Skills for Care Annual Report 2023, which provides data on the workforce, and SCIE guidance on complex needs. I have also identified relevant academic articles relating to communication skills and those relating to safeguarding in health and social care settings.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4 (CRAAP Test)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did an analysis of my sources using the CRAAP test: Currency, Relevance, Authority, Accuracy, and Purpose.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have selected the Skills for Care Annual Report 2023, ‘The State of the Adult Social Care Sector and Workforce in England', to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Currency: The publication date of this document is 2023, and it is quite recent; it has met the 5-year requirement.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Relevance: It is relevant and directly targets the social care workforce, particularly those with complex needs, which is the area I am researching.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Authority: Skills for Care is the Government-funded, strategic body for adult social care in England. This means that the source has a really high authoritative status.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Accuracy: National employer surveys and official data; Methodology is fully explained and transparent for the report.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Purpose: The aim of the report is to provide information for workforce planning, policy and practice. It is not of a commercial nature and so is objective.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Overall, I found this source to be extremely trustworthy and suitable for writing an academic report as part of my Task 3.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5 (Challenges)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While conducting my research, I have faced three major challenges.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first issue was that too many results were coming up when searching for a broad search, which did not relate to the role of Complex Needs Support Worker. I fixed this by being more specific with my keywords – I added phrases in quotation marks to get more focused results.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other challenge was to differentiate what is credible and what is not credible. A number of websites lacked an identifiable person and/or date. The CRAAP test was used to systematically assess each of the sources, and official government and sector body publications were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prioritised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third challenge was with the academic paywalls and technical terminology of some journal articles. This was done by using the full university library database and also by finding high-quality sources that are not journals, such as SCIE and NHS Careers, which the assignment brief states is acceptable.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6 (Next Steps)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next steps are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into three distinct stages to support the written report Task 3.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first step is to keep conducting in-depth research, particularly on the three skills required for the job that I would like to discuss: communication, safeguarding awareness and emotional resilience. They are expected to have at least five sources that are credible.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Step 2, I will make annotated notes from my sources and practice paraphrasing. It will save time compiling the reference list when all the information is recorded at this stage.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next step is to carefully plan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report (Step 3). The report should be 1200 words and contain a title page, table of contents and reference list. The following headings will be used as recommended in the module brief – Introduction, Role Description, Skills, Improvement Strategies and Conclusion. I believe this will help me create a well-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distinguished-level report.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7 (Summary)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summarise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Introduced chosen role and explained own personal and professional reasons for choosing it (Complex Needs Support Worker).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have explained my research process, including where I went to find websites and online databases, how I applied keywords and what I've found so far in my research.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evaluated one key source - the Skills for Care Annual Report 2023 - using the CRAAP test and found it to be highly credible.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Identified three research challenges and how I addressed each.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Last but not least, I described three clear steps to take in order to prepare the written report for Task 3.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Thank you for listening! Feel free to ask me any questions.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justteachers.co.uk/the-role-of-special-educational-needs-support-worke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brucewilliams.com.au/the-craap-test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23E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C32D6B-3EAF-C7BB-83B5-2C5D04BBDCC2}"/>
              </a:ext>
            </a:extLst>
          </p:cNvPr>
          <p:cNvGrpSpPr/>
          <p:nvPr/>
        </p:nvGrpSpPr>
        <p:grpSpPr>
          <a:xfrm>
            <a:off x="7449120" y="228600"/>
            <a:ext cx="1808018" cy="1828800"/>
            <a:chOff x="7335982" y="200891"/>
            <a:chExt cx="1808018" cy="18288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F48743E-B847-8A14-1326-A8383A1D4034}"/>
                </a:ext>
              </a:extLst>
            </p:cNvPr>
            <p:cNvSpPr/>
            <p:nvPr/>
          </p:nvSpPr>
          <p:spPr>
            <a:xfrm>
              <a:off x="7335982" y="200891"/>
              <a:ext cx="1808018" cy="1828800"/>
            </a:xfrm>
            <a:prstGeom prst="ellipse">
              <a:avLst/>
            </a:prstGeom>
            <a:solidFill>
              <a:srgbClr val="00B050">
                <a:alpha val="61000"/>
              </a:srgbClr>
            </a:solidFill>
            <a:ln>
              <a:noFill/>
            </a:ln>
            <a:effectLst>
              <a:reflection endPos="65000" dist="50800" dir="5400000" sy="-100000" algn="bl" rotWithShape="0"/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D6C12C6-08FB-64C5-517D-FD871CB43DDE}"/>
                </a:ext>
              </a:extLst>
            </p:cNvPr>
            <p:cNvSpPr/>
            <p:nvPr/>
          </p:nvSpPr>
          <p:spPr>
            <a:xfrm>
              <a:off x="7787640" y="663634"/>
              <a:ext cx="904702" cy="907472"/>
            </a:xfrm>
            <a:prstGeom prst="ellipse">
              <a:avLst/>
            </a:prstGeom>
            <a:solidFill>
              <a:srgbClr val="00206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73152" cy="5143500"/>
          </a:xfrm>
          <a:prstGeom prst="rect">
            <a:avLst/>
          </a:prstGeom>
          <a:solidFill>
            <a:srgbClr val="00A896"/>
          </a:solidFill>
          <a:ln w="12700">
            <a:solidFill>
              <a:srgbClr val="00A89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02920" y="493222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LCHS4001: Academic &amp; Employability Skills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502920" y="1143000"/>
            <a:ext cx="82296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Complex Needs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 Worker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02920" y="301752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0A8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Task 1 - Individual Video Presentation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2920" y="34747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Introducing My Chosen Role &amp; Research Journey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02920" y="443484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A7A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 Code: LCHS4001   |   Certificate of Higher Education - Health and Social Care</a:t>
            </a:r>
            <a:endParaRPr lang="en-US" sz="1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F346D4-17E5-1F95-0694-6DE2D6E86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695" y="1107792"/>
            <a:ext cx="3836434" cy="25553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91440"/>
            <a:ext cx="8321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Chosen Role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365760" y="960120"/>
            <a:ext cx="4114800" cy="365760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75488" y="904076"/>
            <a:ext cx="393192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Complex Needs</a:t>
            </a:r>
            <a:endParaRPr lang="en-US" sz="2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 Worker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521208" y="1955636"/>
            <a:ext cx="384048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b="1" dirty="0">
                <a:solidFill>
                  <a:srgbClr val="00A8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Sector: </a:t>
            </a:r>
            <a:r>
              <a:rPr lang="en-US" sz="120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&amp; Social Care
</a:t>
            </a:r>
            <a:r>
              <a:rPr lang="en-US" sz="1200" b="1" dirty="0">
                <a:solidFill>
                  <a:srgbClr val="00A8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Setting: </a:t>
            </a:r>
            <a:r>
              <a:rPr lang="en-US" sz="120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Supported living, community care, residential services
</a:t>
            </a:r>
            <a:r>
              <a:rPr lang="en-US" sz="1200" b="1" dirty="0">
                <a:solidFill>
                  <a:srgbClr val="00A8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Focus: </a:t>
            </a:r>
            <a:r>
              <a:rPr lang="en-US" sz="120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Supporting individuals with multiple/complex needs including mental health, learning disabilities, physical disabilities, and substance misuse.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754880" y="960120"/>
            <a:ext cx="4023360" cy="365760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051560"/>
            <a:ext cx="3840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I Chose This Role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846320" y="1600200"/>
            <a:ext cx="3794760" cy="2880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 motivation: 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am drawn to working with vulnerable individuals and want to understand the skills required to provide effective, person-centred support.</a:t>
            </a:r>
            <a:endParaRPr lang="en-US" sz="1150" dirty="0"/>
          </a:p>
          <a:p>
            <a:pPr marL="0" indent="0">
              <a:buNone/>
            </a:pPr>
            <a:endParaRPr lang="en-US" sz="1150" dirty="0"/>
          </a:p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Career relevance: 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role sits at the heart of health and social care delivery and offers a strong foundation for a professional career in this sector.</a:t>
            </a:r>
            <a:endParaRPr lang="en-US" sz="1150" dirty="0"/>
          </a:p>
          <a:p>
            <a:pPr marL="0" indent="0">
              <a:buNone/>
            </a:pPr>
            <a:endParaRPr lang="en-US" sz="1150" dirty="0"/>
          </a:p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Scope of learning: 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role demands a diverse range of skills - communication, safeguarding, and resilience - making it an ideal subject for academic investigation.</a:t>
            </a:r>
            <a:endParaRPr lang="en-US" sz="1150" dirty="0"/>
          </a:p>
        </p:txBody>
      </p:sp>
      <p:pic>
        <p:nvPicPr>
          <p:cNvPr id="2050" name="Picture 2" descr="Special Educational Needs Support Worker with pupil and medical profession">
            <a:extLst>
              <a:ext uri="{FF2B5EF4-FFF2-40B4-BE49-F238E27FC236}">
                <a16:creationId xmlns:a16="http://schemas.microsoft.com/office/drawing/2014/main" id="{47DF28D2-CC7A-6677-27B9-336D412A2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92" y="3190517"/>
            <a:ext cx="3465871" cy="11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1A512A4-EFB2-9672-FDB8-1DD268E90CC7}"/>
              </a:ext>
            </a:extLst>
          </p:cNvPr>
          <p:cNvSpPr txBox="1"/>
          <p:nvPr/>
        </p:nvSpPr>
        <p:spPr>
          <a:xfrm>
            <a:off x="365760" y="4617720"/>
            <a:ext cx="4653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Source: </a:t>
            </a:r>
            <a:r>
              <a:rPr lang="en-US" sz="800" dirty="0">
                <a:hlinkClick r:id="rId4"/>
              </a:rPr>
              <a:t>https://www.justteachers.co.uk/the-role-of-special-educational-needs-support-worker/</a:t>
            </a:r>
            <a:r>
              <a:rPr lang="en-US" sz="800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91440"/>
            <a:ext cx="8321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I Started My Research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8412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Process Overview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320040" y="1325880"/>
            <a:ext cx="2743200" cy="342900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11480" y="1371600"/>
            <a:ext cx="411480" cy="411480"/>
          </a:xfrm>
          <a:prstGeom prst="ellipse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11480" y="137160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11480" y="187452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I Looked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11480" y="2331720"/>
            <a:ext cx="256032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Skills for Care website (skillsforcare.org.uk)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NHS Careers portal (healthcareers.nhs.uk)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Social Care Institute for Excellence (SCIE)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Google Scholar for peer-reviewed articles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University library catalogue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246120" y="1325880"/>
            <a:ext cx="2743200" cy="342900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337560" y="1371600"/>
            <a:ext cx="411480" cy="411480"/>
          </a:xfrm>
          <a:prstGeom prst="ellipse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337560" y="137160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337560" y="187452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Keywords Used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337560" y="2331720"/>
            <a:ext cx="256032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"Complex needs support worker"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"Multiple and complex needs health care"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"Person-centred support learning disability"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"Support worker skills mental health"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"Social care workforce 2023/2024"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6172200" y="1325880"/>
            <a:ext cx="2743200" cy="3429000"/>
          </a:xfrm>
          <a:prstGeom prst="rect">
            <a:avLst/>
          </a:prstGeom>
          <a:solidFill>
            <a:srgbClr val="023058"/>
          </a:solidFill>
          <a:ln w="12700">
            <a:solidFill>
              <a:srgbClr val="02305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263640" y="1371600"/>
            <a:ext cx="411480" cy="411480"/>
          </a:xfrm>
          <a:prstGeom prst="ellipse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263640" y="137160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6263640" y="187452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 Found So Far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263640" y="2331720"/>
            <a:ext cx="256032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Clear job description on NHS Careers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Skills for Care (2023) annual report on workforce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SCIE guidance on complex needs frameworks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Academic articles on communication &amp; safeguarding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Job adverts listing responsibilities &amp; person specifications</a:t>
            </a:r>
            <a:endParaRPr lang="en-US" sz="105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080E614-827F-24C5-2601-CE8CAFCA4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765" y="3257609"/>
            <a:ext cx="241574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91440"/>
            <a:ext cx="8321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 Evaluation Using the CRAAP Test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8412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 Evaluated: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118872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A7A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for Care (2023) The State of the Adult Social Care Sector and Workforce in England. Leeds: Skills for Care.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320040" y="1600200"/>
            <a:ext cx="2489528" cy="56692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11480" y="1645920"/>
            <a:ext cx="2743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  Currency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320040" y="2249424"/>
            <a:ext cx="2489528" cy="56692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11480" y="2295144"/>
            <a:ext cx="2743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  Relevance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320040" y="2898648"/>
            <a:ext cx="2489528" cy="56692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11480" y="2944368"/>
            <a:ext cx="2743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 Authority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320040" y="3547872"/>
            <a:ext cx="2489528" cy="56692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11480" y="3593592"/>
            <a:ext cx="2743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 Accuracy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320040" y="4197096"/>
            <a:ext cx="2489528" cy="56692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11480" y="4242816"/>
            <a:ext cx="2743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  Purpose</a:t>
            </a:r>
            <a:endParaRPr lang="en-US" sz="1100" dirty="0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F3454BE-1C2C-57DB-78B3-CF7FA1E83936}"/>
              </a:ext>
            </a:extLst>
          </p:cNvPr>
          <p:cNvGrpSpPr/>
          <p:nvPr/>
        </p:nvGrpSpPr>
        <p:grpSpPr>
          <a:xfrm>
            <a:off x="2923868" y="1600200"/>
            <a:ext cx="1188720" cy="3163824"/>
            <a:chOff x="3291840" y="1600200"/>
            <a:chExt cx="1188720" cy="3163824"/>
          </a:xfrm>
        </p:grpSpPr>
        <p:sp>
          <p:nvSpPr>
            <p:cNvPr id="8" name="Shape 6"/>
            <p:cNvSpPr/>
            <p:nvPr/>
          </p:nvSpPr>
          <p:spPr>
            <a:xfrm>
              <a:off x="3291840" y="1600200"/>
              <a:ext cx="1188720" cy="566928"/>
            </a:xfrm>
            <a:prstGeom prst="rect">
              <a:avLst/>
            </a:prstGeom>
            <a:solidFill>
              <a:srgbClr val="1A7A52"/>
            </a:solidFill>
            <a:ln w="12700">
              <a:solidFill>
                <a:srgbClr val="1A7A52"/>
              </a:solidFill>
              <a:prstDash val="solid"/>
            </a:ln>
          </p:spPr>
        </p:sp>
        <p:sp>
          <p:nvSpPr>
            <p:cNvPr id="9" name="Text 7"/>
            <p:cNvSpPr/>
            <p:nvPr/>
          </p:nvSpPr>
          <p:spPr>
            <a:xfrm>
              <a:off x="3310128" y="1645920"/>
              <a:ext cx="1143000" cy="47548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000" b="1" dirty="0">
                  <a:solidFill>
                    <a:srgbClr val="FFFFFF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✔ HIGH</a:t>
              </a:r>
              <a:endParaRPr lang="en-US" sz="1000" dirty="0"/>
            </a:p>
          </p:txBody>
        </p:sp>
        <p:sp>
          <p:nvSpPr>
            <p:cNvPr id="13" name="Shape 11"/>
            <p:cNvSpPr/>
            <p:nvPr/>
          </p:nvSpPr>
          <p:spPr>
            <a:xfrm>
              <a:off x="3291840" y="2249424"/>
              <a:ext cx="1188720" cy="566928"/>
            </a:xfrm>
            <a:prstGeom prst="rect">
              <a:avLst/>
            </a:prstGeom>
            <a:solidFill>
              <a:srgbClr val="1A7A52"/>
            </a:solidFill>
            <a:ln w="12700">
              <a:solidFill>
                <a:srgbClr val="1A7A52"/>
              </a:solidFill>
              <a:prstDash val="solid"/>
            </a:ln>
          </p:spPr>
        </p:sp>
        <p:sp>
          <p:nvSpPr>
            <p:cNvPr id="14" name="Text 12"/>
            <p:cNvSpPr/>
            <p:nvPr/>
          </p:nvSpPr>
          <p:spPr>
            <a:xfrm>
              <a:off x="3310128" y="2295144"/>
              <a:ext cx="1143000" cy="47548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000" b="1" dirty="0">
                  <a:solidFill>
                    <a:srgbClr val="FFFFFF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✔ HIGH</a:t>
              </a:r>
              <a:endParaRPr lang="en-US" sz="1000" dirty="0"/>
            </a:p>
          </p:txBody>
        </p:sp>
        <p:sp>
          <p:nvSpPr>
            <p:cNvPr id="18" name="Shape 16"/>
            <p:cNvSpPr/>
            <p:nvPr/>
          </p:nvSpPr>
          <p:spPr>
            <a:xfrm>
              <a:off x="3291840" y="2898648"/>
              <a:ext cx="1188720" cy="566928"/>
            </a:xfrm>
            <a:prstGeom prst="rect">
              <a:avLst/>
            </a:prstGeom>
            <a:solidFill>
              <a:srgbClr val="1A7A52"/>
            </a:solidFill>
            <a:ln w="12700">
              <a:solidFill>
                <a:srgbClr val="1A7A52"/>
              </a:solidFill>
              <a:prstDash val="solid"/>
            </a:ln>
          </p:spPr>
        </p:sp>
        <p:sp>
          <p:nvSpPr>
            <p:cNvPr id="19" name="Text 17"/>
            <p:cNvSpPr/>
            <p:nvPr/>
          </p:nvSpPr>
          <p:spPr>
            <a:xfrm>
              <a:off x="3310128" y="2944368"/>
              <a:ext cx="1143000" cy="47548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000" b="1" dirty="0">
                  <a:solidFill>
                    <a:srgbClr val="FFFFFF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✔ HIGH</a:t>
              </a:r>
              <a:endParaRPr lang="en-US" sz="1000" dirty="0"/>
            </a:p>
          </p:txBody>
        </p:sp>
        <p:sp>
          <p:nvSpPr>
            <p:cNvPr id="23" name="Shape 21"/>
            <p:cNvSpPr/>
            <p:nvPr/>
          </p:nvSpPr>
          <p:spPr>
            <a:xfrm>
              <a:off x="3291840" y="3547872"/>
              <a:ext cx="1188720" cy="566928"/>
            </a:xfrm>
            <a:prstGeom prst="rect">
              <a:avLst/>
            </a:prstGeom>
            <a:solidFill>
              <a:srgbClr val="1A7A52"/>
            </a:solidFill>
            <a:ln w="12700">
              <a:solidFill>
                <a:srgbClr val="1A7A52"/>
              </a:solidFill>
              <a:prstDash val="solid"/>
            </a:ln>
          </p:spPr>
        </p:sp>
        <p:sp>
          <p:nvSpPr>
            <p:cNvPr id="24" name="Text 22"/>
            <p:cNvSpPr/>
            <p:nvPr/>
          </p:nvSpPr>
          <p:spPr>
            <a:xfrm>
              <a:off x="3310128" y="3593592"/>
              <a:ext cx="1143000" cy="47548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000" b="1" dirty="0">
                  <a:solidFill>
                    <a:srgbClr val="FFFFFF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✔ HIGH</a:t>
              </a:r>
              <a:endParaRPr lang="en-US" sz="1000" dirty="0"/>
            </a:p>
          </p:txBody>
        </p:sp>
        <p:sp>
          <p:nvSpPr>
            <p:cNvPr id="28" name="Shape 26"/>
            <p:cNvSpPr/>
            <p:nvPr/>
          </p:nvSpPr>
          <p:spPr>
            <a:xfrm>
              <a:off x="3291840" y="4197096"/>
              <a:ext cx="1188720" cy="566928"/>
            </a:xfrm>
            <a:prstGeom prst="rect">
              <a:avLst/>
            </a:prstGeom>
            <a:solidFill>
              <a:srgbClr val="1A7A52"/>
            </a:solidFill>
            <a:ln w="12700">
              <a:solidFill>
                <a:srgbClr val="1A7A52"/>
              </a:solidFill>
              <a:prstDash val="solid"/>
            </a:ln>
          </p:spPr>
        </p:sp>
        <p:sp>
          <p:nvSpPr>
            <p:cNvPr id="29" name="Text 27"/>
            <p:cNvSpPr/>
            <p:nvPr/>
          </p:nvSpPr>
          <p:spPr>
            <a:xfrm>
              <a:off x="3310128" y="4242816"/>
              <a:ext cx="1143000" cy="47548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000" b="1" dirty="0">
                  <a:solidFill>
                    <a:srgbClr val="FFFFFF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✔ HIGH</a:t>
              </a:r>
              <a:endParaRPr lang="en-US" sz="1000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BBA24B36-30E2-8B23-C0A3-F956B1F05068}"/>
              </a:ext>
            </a:extLst>
          </p:cNvPr>
          <p:cNvGrpSpPr/>
          <p:nvPr/>
        </p:nvGrpSpPr>
        <p:grpSpPr>
          <a:xfrm>
            <a:off x="4226888" y="1612884"/>
            <a:ext cx="2920181" cy="3108960"/>
            <a:chOff x="4572000" y="1636776"/>
            <a:chExt cx="2920181" cy="3108960"/>
          </a:xfrm>
        </p:grpSpPr>
        <p:sp>
          <p:nvSpPr>
            <p:cNvPr id="10" name="Text 8"/>
            <p:cNvSpPr/>
            <p:nvPr/>
          </p:nvSpPr>
          <p:spPr>
            <a:xfrm>
              <a:off x="4572000" y="1636776"/>
              <a:ext cx="2868561" cy="51206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050" dirty="0">
                  <a:solidFill>
                    <a:srgbClr val="333333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Published 2023 - within the last five years, current, highly relevant.</a:t>
              </a:r>
              <a:endParaRPr lang="en-US" sz="1050" dirty="0"/>
            </a:p>
          </p:txBody>
        </p:sp>
        <p:sp>
          <p:nvSpPr>
            <p:cNvPr id="15" name="Text 13"/>
            <p:cNvSpPr/>
            <p:nvPr/>
          </p:nvSpPr>
          <p:spPr>
            <a:xfrm>
              <a:off x="4572000" y="2286000"/>
              <a:ext cx="2868561" cy="51206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050" dirty="0">
                  <a:solidFill>
                    <a:srgbClr val="333333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Directly addresses the adult social care workforce, including complex needs roles.</a:t>
              </a:r>
              <a:endParaRPr lang="en-US" sz="1050" dirty="0"/>
            </a:p>
          </p:txBody>
        </p:sp>
        <p:sp>
          <p:nvSpPr>
            <p:cNvPr id="20" name="Text 18"/>
            <p:cNvSpPr/>
            <p:nvPr/>
          </p:nvSpPr>
          <p:spPr>
            <a:xfrm>
              <a:off x="4572000" y="2935224"/>
              <a:ext cx="2920181" cy="51206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050" dirty="0">
                  <a:solidFill>
                    <a:srgbClr val="333333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Skills for Care is the official workforce development body for adult social care in England (government-funded).</a:t>
              </a:r>
              <a:endParaRPr lang="en-US" sz="1050" dirty="0"/>
            </a:p>
          </p:txBody>
        </p:sp>
        <p:sp>
          <p:nvSpPr>
            <p:cNvPr id="25" name="Text 23"/>
            <p:cNvSpPr/>
            <p:nvPr/>
          </p:nvSpPr>
          <p:spPr>
            <a:xfrm>
              <a:off x="4572000" y="3584448"/>
              <a:ext cx="2787445" cy="51206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050" dirty="0">
                  <a:solidFill>
                    <a:srgbClr val="333333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Findings are based on national workforce surveys and official government data; methodology is transparent.</a:t>
              </a:r>
              <a:endParaRPr lang="en-US" sz="1050" dirty="0"/>
            </a:p>
          </p:txBody>
        </p:sp>
        <p:sp>
          <p:nvSpPr>
            <p:cNvPr id="30" name="Text 28"/>
            <p:cNvSpPr/>
            <p:nvPr/>
          </p:nvSpPr>
          <p:spPr>
            <a:xfrm>
              <a:off x="4572000" y="4233672"/>
              <a:ext cx="2920181" cy="512064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050" dirty="0">
                  <a:solidFill>
                    <a:srgbClr val="333333"/>
                  </a:solidFill>
                  <a:latin typeface="Calibri" pitchFamily="34" charset="0"/>
                  <a:ea typeface="Calibri" pitchFamily="34" charset="-122"/>
                  <a:cs typeface="Calibri" pitchFamily="34" charset="-120"/>
                </a:rPr>
                <a:t>Intended to inform policymakers and practitioners - objective, evidence-based, non-commercial.</a:t>
              </a:r>
              <a:endParaRPr lang="en-US" sz="1050" dirty="0"/>
            </a:p>
          </p:txBody>
        </p:sp>
      </p:grpSp>
      <p:sp>
        <p:nvSpPr>
          <p:cNvPr id="31" name="Text 29"/>
          <p:cNvSpPr/>
          <p:nvPr/>
        </p:nvSpPr>
        <p:spPr>
          <a:xfrm>
            <a:off x="320040" y="4828032"/>
            <a:ext cx="8503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verdict: HIGH CREDIBILITY - suitable for academic use in Task 3.</a:t>
            </a:r>
            <a:endParaRPr lang="en-US" sz="11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D32F8D9-E3E8-B1D7-1585-BAB24614F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037657" y="2167608"/>
            <a:ext cx="4001237" cy="155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20295E2F-4657-9F45-789C-66543A94B99D}"/>
              </a:ext>
            </a:extLst>
          </p:cNvPr>
          <p:cNvSpPr txBox="1"/>
          <p:nvPr/>
        </p:nvSpPr>
        <p:spPr>
          <a:xfrm rot="16200000">
            <a:off x="7339240" y="2770549"/>
            <a:ext cx="29054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Source: </a:t>
            </a:r>
            <a:r>
              <a:rPr lang="en-US" sz="900" dirty="0">
                <a:hlinkClick r:id="rId4"/>
              </a:rPr>
              <a:t>https://brucewilliams.com.au/the-craap-test/</a:t>
            </a:r>
            <a:r>
              <a:rPr lang="en-US" sz="900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91440"/>
            <a:ext cx="8321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Challenges Faced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Identifying and Overcoming Research Challenges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320040" y="1298448"/>
            <a:ext cx="8503920" cy="109728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11480" y="1389888"/>
            <a:ext cx="6858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299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1188720" y="1389888"/>
            <a:ext cx="7406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Broad Search Results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188720" y="1773936"/>
            <a:ext cx="7406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Initial searches using only 'support worker' returned thousands of results, many irrelevant. I refined my strategy by using more specific keyword phrases in quotation marks, which significantly improved precision.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20040" y="2532888"/>
            <a:ext cx="8503920" cy="109728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11480" y="2624328"/>
            <a:ext cx="6858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299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800" dirty="0"/>
          </a:p>
        </p:txBody>
      </p:sp>
      <p:sp>
        <p:nvSpPr>
          <p:cNvPr id="11" name="Text 9"/>
          <p:cNvSpPr/>
          <p:nvPr/>
        </p:nvSpPr>
        <p:spPr>
          <a:xfrm>
            <a:off x="1188720" y="2624328"/>
            <a:ext cx="7406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Distinguishing Credible from Non-Credible Sources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188720" y="3008376"/>
            <a:ext cx="7406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Some websites lacked clear authorship or publication dates. I applied the CRAAP test criteria to filter sources, prioritising government, NHS, and Skills for Care publications over anonymous blog content.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320040" y="3767328"/>
            <a:ext cx="8503920" cy="1097280"/>
          </a:xfrm>
          <a:prstGeom prst="rect">
            <a:avLst/>
          </a:prstGeom>
          <a:solidFill>
            <a:srgbClr val="023058"/>
          </a:solidFill>
          <a:ln w="12700">
            <a:solidFill>
              <a:srgbClr val="02305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11480" y="3858768"/>
            <a:ext cx="6858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299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1188720" y="3858768"/>
            <a:ext cx="7406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Academic Journals vs Accessible Sources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1188720" y="4242816"/>
            <a:ext cx="74066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Some academic journal articles were behind paywalls or used highly technical language. I addressed this by accessing the university library database and also using the SCIE and NHS Careers websites as credible non-journal alternatives.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91440"/>
            <a:ext cx="8321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Steps Towards Task 3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365760" y="86868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Here to the Written Report - My Action Plan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320040" y="1325880"/>
            <a:ext cx="2651760" cy="216948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320040" y="1325880"/>
            <a:ext cx="2651760" cy="50292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65760" y="1344168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11480" y="1920240"/>
            <a:ext cx="2468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299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Deep-Dive Research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11480" y="2423160"/>
            <a:ext cx="246888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Continue sourcing and reading material on the three essential skills for the role (communication, safeguarding, and emotional resilience). I will identify at least five credible sources for the report.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154680" y="1325880"/>
            <a:ext cx="2651760" cy="216948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154680" y="1325880"/>
            <a:ext cx="2651760" cy="50292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200400" y="1344168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3246120" y="1920240"/>
            <a:ext cx="2468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299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Annotated Notes &amp; Paraphrasing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246120" y="2423160"/>
            <a:ext cx="246888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Summarise each source in my own words to support paraphrasing in the report. I will record full Harvard reference details for each source at this stage.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5989320" y="1325880"/>
            <a:ext cx="2651760" cy="2169488"/>
          </a:xfrm>
          <a:prstGeom prst="rect">
            <a:avLst/>
          </a:prstGeom>
          <a:solidFill>
            <a:srgbClr val="023E58"/>
          </a:solidFill>
          <a:ln w="12700">
            <a:solidFill>
              <a:srgbClr val="023E5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989320" y="1325880"/>
            <a:ext cx="2651760" cy="50292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035040" y="1344168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3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080760" y="1920240"/>
            <a:ext cx="2468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299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Planning &amp; Structuring the Report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080760" y="2423160"/>
            <a:ext cx="246888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D0EA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 a detailed outline with headings: Introduction, Role Description, Skills (x3 with strategies), and Conclusion. I will follow the 1,200-word limit and include a title page, table of contents, and reference list.</a:t>
            </a:r>
            <a:endParaRPr lang="en-US" sz="1050" dirty="0"/>
          </a:p>
        </p:txBody>
      </p:sp>
      <p:pic>
        <p:nvPicPr>
          <p:cNvPr id="4102" name="Picture 6" descr="Deep dive analysis discover business problem and improvement research and  strategy to develop and | Premium AI-generated vector">
            <a:extLst>
              <a:ext uri="{FF2B5EF4-FFF2-40B4-BE49-F238E27FC236}">
                <a16:creationId xmlns:a16="http://schemas.microsoft.com/office/drawing/2014/main" id="{7A12C7C4-6D42-93FE-32C5-A6E464F14C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41" b="5519"/>
          <a:stretch>
            <a:fillRect/>
          </a:stretch>
        </p:blipFill>
        <p:spPr bwMode="auto">
          <a:xfrm>
            <a:off x="686537" y="3541088"/>
            <a:ext cx="1918765" cy="151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Opinion: People Should Annotate Books, Even For Fun - Pepperdine Graphic">
            <a:extLst>
              <a:ext uri="{FF2B5EF4-FFF2-40B4-BE49-F238E27FC236}">
                <a16:creationId xmlns:a16="http://schemas.microsoft.com/office/drawing/2014/main" id="{B29402DE-0E58-570A-FD67-6C1961AD9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052" y="3541088"/>
            <a:ext cx="2025015" cy="151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hoosing the Right Graphic for your Report or Presentation - SmartDraw Blog  | Collaboration">
            <a:extLst>
              <a:ext uri="{FF2B5EF4-FFF2-40B4-BE49-F238E27FC236}">
                <a16:creationId xmlns:a16="http://schemas.microsoft.com/office/drawing/2014/main" id="{76E9DF80-276A-82C7-353C-0A1B535A41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0" r="9135"/>
          <a:stretch>
            <a:fillRect/>
          </a:stretch>
        </p:blipFill>
        <p:spPr bwMode="auto">
          <a:xfrm>
            <a:off x="6155429" y="3538138"/>
            <a:ext cx="2319542" cy="150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23E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73152" cy="5143500"/>
          </a:xfrm>
          <a:prstGeom prst="rect">
            <a:avLst/>
          </a:prstGeom>
          <a:solidFill>
            <a:srgbClr val="00A896"/>
          </a:solidFill>
          <a:ln w="12700">
            <a:solidFill>
              <a:srgbClr val="00A89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02920" y="411480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Summary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502920" y="1051560"/>
            <a:ext cx="73152" cy="594360"/>
          </a:xfrm>
          <a:prstGeom prst="rect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85800" y="1051560"/>
            <a:ext cx="8138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Chosen role: Complex Needs Support Worker - a specialist, high-demand position in health and social care.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502920" y="1810512"/>
            <a:ext cx="73152" cy="594360"/>
          </a:xfrm>
          <a:prstGeom prst="rect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810512"/>
            <a:ext cx="8138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started via Skills for Care, NHS Careers, SCIE, and Google Scholar using targeted keyword searches.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02920" y="2569464"/>
            <a:ext cx="73152" cy="594360"/>
          </a:xfrm>
          <a:prstGeom prst="rect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85800" y="2569464"/>
            <a:ext cx="8138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source evaluated using CRAAP test: Skills for Care (2023) - rated HIGH credibility across all five criteria.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02920" y="3328416"/>
            <a:ext cx="73152" cy="594360"/>
          </a:xfrm>
          <a:prstGeom prst="rect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85800" y="3328416"/>
            <a:ext cx="8138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 faced: broad searches, non-credible sources, and journal paywalls - all addressed systematically.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02920" y="4087368"/>
            <a:ext cx="73152" cy="594360"/>
          </a:xfrm>
          <a:prstGeom prst="rect">
            <a:avLst/>
          </a:prstGeom>
          <a:solidFill>
            <a:srgbClr val="F2994A"/>
          </a:solidFill>
          <a:ln w="12700">
            <a:solidFill>
              <a:srgbClr val="F2994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" y="4087368"/>
            <a:ext cx="8138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steps: in-depth research on three skills, annotated notes, Harvard referencing, and structured report planning.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502920" y="475488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00A8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 for listening. I am happy to take any questions.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2112</Words>
  <PresentationFormat>On-screen Show (16:9)</PresentationFormat>
  <Paragraphs>136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2026-06-06T12:02:13Z</dcterms:created>
  <dcterms:modified xsi:type="dcterms:W3CDTF">2026-06-06T12:50:46Z</dcterms:modified>
</cp:coreProperties>
</file>