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60" r:id="rId5"/>
    <p:sldId id="450" r:id="rId6"/>
    <p:sldId id="452" r:id="rId7"/>
    <p:sldId id="453" r:id="rId8"/>
    <p:sldId id="493" r:id="rId9"/>
    <p:sldId id="492" r:id="rId10"/>
    <p:sldId id="462" r:id="rId11"/>
    <p:sldId id="454" r:id="rId12"/>
    <p:sldId id="455" r:id="rId13"/>
    <p:sldId id="456" r:id="rId14"/>
    <p:sldId id="458" r:id="rId15"/>
    <p:sldId id="461" r:id="rId16"/>
    <p:sldId id="459" r:id="rId17"/>
    <p:sldId id="460" r:id="rId18"/>
    <p:sldId id="491" r:id="rId19"/>
    <p:sldId id="463" r:id="rId20"/>
    <p:sldId id="457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9406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NB: This internet of thing still requires human interaction to set up, give access or give instructions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2923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s9ucSDH8s4" TargetMode="External"/><Relationship Id="rId2" Type="http://schemas.openxmlformats.org/officeDocument/2006/relationships/hyperlink" Target="https://www.youtube.com/watch?v=6YaXKxXSli0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chtarget.com/iotagenda/definition/Internet-of-Things-IoT" TargetMode="External"/><Relationship Id="rId2" Type="http://schemas.openxmlformats.org/officeDocument/2006/relationships/hyperlink" Target="https://www.oracle.com/uk/internet-of-things/what-is-io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3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Internet of Things (IoT) and Health Promotion 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Opeyemi Odejimi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 the end of this session, student should be able to: 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Understand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the concept of Internet of Things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Discuss the use of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Internet of Things in </a:t>
            </a: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health promotion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Apply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Internet of Things in delivery health promotion intervention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BBF76-4E34-B871-9F10-E28747AEE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7EB43-4DFB-D5F0-C2BF-E2BD311E15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term “Internet of Thing (IoT)” was first used in 1999 by computer scientist Kevin </a:t>
            </a:r>
            <a:r>
              <a:rPr lang="en-GB" dirty="0" err="1"/>
              <a:t>Asthon</a:t>
            </a:r>
            <a:r>
              <a:rPr lang="en-GB" dirty="0"/>
              <a:t>. </a:t>
            </a:r>
          </a:p>
          <a:p>
            <a:r>
              <a:rPr lang="en-GB" dirty="0"/>
              <a:t>With the growing use of sensors, software and other forms of data generating technology based devices and systems. The need for IoT is fast becoming a necessity. 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Yuehong et al (2016)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9394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9E2FA-BE46-0D15-2A54-7A5E1B50D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FB29B-5624-84E2-5C15-8B3D2015BD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IoT refers to the </a:t>
            </a:r>
            <a:r>
              <a:rPr lang="en-GB" b="1" dirty="0">
                <a:solidFill>
                  <a:srgbClr val="FF0000"/>
                </a:solidFill>
              </a:rPr>
              <a:t>interconnection</a:t>
            </a:r>
            <a:r>
              <a:rPr lang="en-GB" dirty="0"/>
              <a:t>/ </a:t>
            </a:r>
            <a:r>
              <a:rPr lang="en-GB" b="1" dirty="0">
                <a:solidFill>
                  <a:srgbClr val="FF0000"/>
                </a:solidFill>
              </a:rPr>
              <a:t>interrelation</a:t>
            </a:r>
            <a:r>
              <a:rPr lang="en-GB" dirty="0"/>
              <a:t>/ </a:t>
            </a:r>
            <a:r>
              <a:rPr lang="en-GB" b="1" dirty="0">
                <a:solidFill>
                  <a:srgbClr val="FF0000"/>
                </a:solidFill>
              </a:rPr>
              <a:t>intercommunication </a:t>
            </a:r>
            <a:r>
              <a:rPr lang="en-GB" dirty="0"/>
              <a:t>of “things” for the purpose of connecting and exchanging data over the internet. </a:t>
            </a:r>
          </a:p>
          <a:p>
            <a:r>
              <a:rPr lang="en-GB" dirty="0"/>
              <a:t>These things ranges from: devices, machines, objects, animals or people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TechTarget (2022)</a:t>
            </a:r>
          </a:p>
        </p:txBody>
      </p:sp>
    </p:spTree>
    <p:extLst>
      <p:ext uri="{BB962C8B-B14F-4D97-AF65-F5344CB8AC3E}">
        <p14:creationId xmlns:p14="http://schemas.microsoft.com/office/powerpoint/2010/main" val="2623286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FCF57-21DA-398B-C802-D3C6CDA17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82595E-4F1B-1D3D-03A4-FCA0B0470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Using the definition provided earlier.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i="1" dirty="0">
                <a:solidFill>
                  <a:schemeClr val="accent5">
                    <a:lumMod val="75000"/>
                  </a:schemeClr>
                </a:solidFill>
              </a:rPr>
              <a:t>Give at least 5 examples of “things” that can be controlled or connected to the internet.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NB:  These things ranges from: devices, machines, objects, animals or people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1940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759BD-0EB9-B0B1-DF7C-9A6AE54C3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“Things”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DCF5687-DF08-1D4F-FA9C-7047CFA05F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0984" y="1320184"/>
            <a:ext cx="6814979" cy="4413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5139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C5D27-1D4E-47E9-7ED0-EF8DBAB78F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How IoT works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4F3BED9-1693-6E50-1FE9-2DBF3319E4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9204" t="20954" r="9060" b="13446"/>
          <a:stretch/>
        </p:blipFill>
        <p:spPr>
          <a:xfrm>
            <a:off x="1259632" y="1213346"/>
            <a:ext cx="6408712" cy="4431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4407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B9D92-2CE4-9142-9084-A59C2371AC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IoT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4206A3-2076-FD61-3D46-4D97D92A0C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“Things” have Unique Identifiers (UID) </a:t>
            </a:r>
          </a:p>
          <a:p>
            <a:r>
              <a:rPr lang="en-GB" dirty="0"/>
              <a:t>The “Things” are web enabled </a:t>
            </a:r>
          </a:p>
          <a:p>
            <a:r>
              <a:rPr lang="en-GB" dirty="0"/>
              <a:t>Requires no human-to human or human to computer interactions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658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0CF8A-BB54-6B64-8DA4-2C262E144B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86D8A8-93E3-E0DC-FFFA-EC68BFB25F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What is IoT (Internet of Things)? – YouTube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IoT In 2 Minutes | What Is IoT? | Introduction To IoT | IoT Explained | </a:t>
            </a:r>
            <a:r>
              <a:rPr lang="en-GB" dirty="0" err="1">
                <a:hlinkClick r:id="rId3"/>
              </a:rPr>
              <a:t>Simplilearn</a:t>
            </a:r>
            <a:r>
              <a:rPr lang="en-GB" dirty="0">
                <a:hlinkClick r:id="rId3"/>
              </a:rPr>
              <a:t> – YouTube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8917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98F65-77CC-5B63-3954-3ADEADD9A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r>
              <a:rPr lang="en-GB" dirty="0"/>
              <a:t>Technological Drive of IoT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2C4794-D75B-6E64-1363-8F58BFEFD3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Connectivity </a:t>
            </a:r>
          </a:p>
          <a:p>
            <a:r>
              <a:rPr lang="en-GB" dirty="0"/>
              <a:t>Access to low cost, low power wearable devices with sensors and software </a:t>
            </a:r>
          </a:p>
          <a:p>
            <a:r>
              <a:rPr lang="en-GB" dirty="0"/>
              <a:t>Cloud computing platforms </a:t>
            </a:r>
          </a:p>
          <a:p>
            <a:r>
              <a:rPr lang="en-GB" dirty="0"/>
              <a:t>Artificial intelligence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Oracle (2022) </a:t>
            </a:r>
          </a:p>
        </p:txBody>
      </p:sp>
    </p:spTree>
    <p:extLst>
      <p:ext uri="{BB962C8B-B14F-4D97-AF65-F5344CB8AC3E}">
        <p14:creationId xmlns:p14="http://schemas.microsoft.com/office/powerpoint/2010/main" val="204654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90E96-A68B-8EF8-71F7-0FC194CD7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healthcare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6F93E7-0EB7-3471-F818-DBD146377F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High volume of data generated</a:t>
            </a:r>
          </a:p>
          <a:p>
            <a:r>
              <a:rPr lang="en-GB" dirty="0"/>
              <a:t>Enhance support and care provided (Growing aging population)</a:t>
            </a:r>
          </a:p>
          <a:p>
            <a:r>
              <a:rPr lang="en-GB" dirty="0"/>
              <a:t>Need for monitoring </a:t>
            </a:r>
          </a:p>
          <a:p>
            <a:r>
              <a:rPr lang="en-GB" dirty="0"/>
              <a:t>Reduce cost and labour </a:t>
            </a:r>
          </a:p>
        </p:txBody>
      </p:sp>
    </p:spTree>
    <p:extLst>
      <p:ext uri="{BB962C8B-B14F-4D97-AF65-F5344CB8AC3E}">
        <p14:creationId xmlns:p14="http://schemas.microsoft.com/office/powerpoint/2010/main" val="3903694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AF914-3EE7-CB8F-34A1-3C144549EE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Opportunities for IoT in Health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D96F1-9A51-1299-F02D-587674AB2B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Remote health monitoring/ tracking </a:t>
            </a:r>
          </a:p>
          <a:p>
            <a:r>
              <a:rPr lang="en-GB" dirty="0"/>
              <a:t>Provide suggestions for health improvement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(O’Neil, 2019; Islam 2015)</a:t>
            </a:r>
          </a:p>
        </p:txBody>
      </p:sp>
    </p:spTree>
    <p:extLst>
      <p:ext uri="{BB962C8B-B14F-4D97-AF65-F5344CB8AC3E}">
        <p14:creationId xmlns:p14="http://schemas.microsoft.com/office/powerpoint/2010/main" val="2251586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7AA84-63FA-8E8B-A7F1-897F6E379A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8E349-1D5F-9546-010F-52E9B4F9F3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Increase access to information </a:t>
            </a:r>
          </a:p>
          <a:p>
            <a:r>
              <a:rPr lang="en-GB" dirty="0"/>
              <a:t>Improve communication </a:t>
            </a:r>
          </a:p>
          <a:p>
            <a:r>
              <a:rPr lang="en-GB" dirty="0"/>
              <a:t>Reduce cost </a:t>
            </a:r>
          </a:p>
        </p:txBody>
      </p:sp>
    </p:spTree>
    <p:extLst>
      <p:ext uri="{BB962C8B-B14F-4D97-AF65-F5344CB8AC3E}">
        <p14:creationId xmlns:p14="http://schemas.microsoft.com/office/powerpoint/2010/main" val="495745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96773-69BA-4F55-A8D9-419FACF1E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97B2B-810E-AD4D-9F2B-5DBE44CA1E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Security </a:t>
            </a:r>
          </a:p>
          <a:p>
            <a:r>
              <a:rPr lang="en-GB" dirty="0"/>
              <a:t>Privacy</a:t>
            </a:r>
          </a:p>
          <a:p>
            <a:r>
              <a:rPr lang="en-GB" dirty="0"/>
              <a:t>Lack of standardisation or incompatibility amongst devices </a:t>
            </a:r>
          </a:p>
        </p:txBody>
      </p:sp>
    </p:spTree>
    <p:extLst>
      <p:ext uri="{BB962C8B-B14F-4D97-AF65-F5344CB8AC3E}">
        <p14:creationId xmlns:p14="http://schemas.microsoft.com/office/powerpoint/2010/main" val="107037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4110C-EA84-F9E9-8BF2-E60F85C24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204864"/>
            <a:ext cx="7772400" cy="1362075"/>
          </a:xfrm>
        </p:spPr>
        <p:txBody>
          <a:bodyPr anchor="t">
            <a:normAutofit/>
          </a:bodyPr>
          <a:lstStyle/>
          <a:p>
            <a:r>
              <a:rPr lang="en-GB" dirty="0"/>
              <a:t>Class activity- 50 mins </a:t>
            </a:r>
          </a:p>
        </p:txBody>
      </p:sp>
    </p:spTree>
    <p:extLst>
      <p:ext uri="{BB962C8B-B14F-4D97-AF65-F5344CB8AC3E}">
        <p14:creationId xmlns:p14="http://schemas.microsoft.com/office/powerpoint/2010/main" val="36199235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1BFF8-A634-2433-0C68-324882D10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089D18-E044-FAE8-875D-E9628C1350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groups of two to three </a:t>
            </a:r>
          </a:p>
          <a:p>
            <a:r>
              <a:rPr lang="en-GB" dirty="0"/>
              <a:t>Pick a health promotion activity </a:t>
            </a:r>
          </a:p>
          <a:p>
            <a:r>
              <a:rPr lang="en-GB" dirty="0"/>
              <a:t>Pick a setting e.g. Workplace, hospital, community group, city, school etc. </a:t>
            </a:r>
          </a:p>
          <a:p>
            <a:r>
              <a:rPr lang="en-GB" dirty="0"/>
              <a:t>Discuss how internet of thing can be use to deliver a digital health promotion intervention </a:t>
            </a:r>
          </a:p>
          <a:p>
            <a:r>
              <a:rPr lang="en-GB" dirty="0"/>
              <a:t>Choose someone to present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69183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491C8-C3F2-1233-D000-86DBA9A17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10722E-B771-57D5-DBFA-0D7815F921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Dash, S.,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Shakyawar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 K., Sharma, M., &amp; Kaushik, S. (2019). Big data in healthcare: management, analysis and future prospects.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Big Data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1-25.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Islam, S. R., Kwak, D., Kabir, M. H., Hossain, M., &amp; Kwak, K. S. (2015). The internet of things for health care: a comprehensive survey.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IEEE access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678-708.</a:t>
            </a:r>
            <a:endParaRPr lang="en-GB" dirty="0"/>
          </a:p>
          <a:p>
            <a:r>
              <a:rPr lang="en-GB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O'Neil, I., 2019. </a:t>
            </a:r>
            <a:r>
              <a:rPr lang="en-GB" sz="3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Digital Health Promotion: A Critical Introduction</a:t>
            </a:r>
            <a:r>
              <a:rPr lang="en-GB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John Wiley &amp; Sons.</a:t>
            </a:r>
            <a:endParaRPr lang="en-GB" dirty="0"/>
          </a:p>
          <a:p>
            <a:r>
              <a:rPr lang="en-GB" dirty="0"/>
              <a:t>Oracle (2022) Internet of Things. Available at: </a:t>
            </a:r>
            <a:r>
              <a:rPr lang="en-GB" dirty="0">
                <a:hlinkClick r:id="rId2"/>
              </a:rPr>
              <a:t>https://www.oracle.com/uk/internet-of-things/what-is-iot/</a:t>
            </a:r>
            <a:r>
              <a:rPr lang="en-GB" dirty="0"/>
              <a:t> </a:t>
            </a:r>
          </a:p>
          <a:p>
            <a:r>
              <a:rPr lang="en-GB" dirty="0"/>
              <a:t>TechTarget (2022) What is the Internet of Things (IoT). Available at: </a:t>
            </a:r>
            <a:r>
              <a:rPr lang="en-GB" dirty="0">
                <a:hlinkClick r:id="rId3"/>
              </a:rPr>
              <a:t>https://www.techtarget.com/iotagenda/definition/Internet-of-Things-IoT</a:t>
            </a:r>
            <a:endParaRPr lang="en-GB" dirty="0"/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Yuehong, Y. I. N., Zeng, Y., Chen, X., &amp; Fan, Y. (2016). The internet of things in healthcare: An overview.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Industrial Information Integration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3-13.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92546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699</TotalTime>
  <Words>647</Words>
  <Application>Microsoft Office PowerPoint</Application>
  <PresentationFormat>On-screen Show (4:3)</PresentationFormat>
  <Paragraphs>74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Myriad Pro</vt:lpstr>
      <vt:lpstr>Wingdings</vt:lpstr>
      <vt:lpstr>20140311PresentationUWTSDTemplate</vt:lpstr>
      <vt:lpstr>  Internet of Things (IoT) and Health Promotion   </vt:lpstr>
      <vt:lpstr>Learning objectives</vt:lpstr>
      <vt:lpstr>Introduction </vt:lpstr>
      <vt:lpstr>Definition </vt:lpstr>
      <vt:lpstr>Activity </vt:lpstr>
      <vt:lpstr>Examples of “Things” </vt:lpstr>
      <vt:lpstr>How IoT works </vt:lpstr>
      <vt:lpstr>Characteristics of IoT</vt:lpstr>
      <vt:lpstr>PowerPoint Presentation</vt:lpstr>
      <vt:lpstr>Technological Drive of IoT</vt:lpstr>
      <vt:lpstr>Why healthcare </vt:lpstr>
      <vt:lpstr>Opportunities for IoT in Health Promotion</vt:lpstr>
      <vt:lpstr>Advantages </vt:lpstr>
      <vt:lpstr>Disadvantages </vt:lpstr>
      <vt:lpstr>Class activity- 50 mins </vt:lpstr>
      <vt:lpstr>Class activity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Opeyemi Odejimi</cp:lastModifiedBy>
  <cp:revision>52</cp:revision>
  <dcterms:created xsi:type="dcterms:W3CDTF">2015-04-14T15:21:28Z</dcterms:created>
  <dcterms:modified xsi:type="dcterms:W3CDTF">2023-02-07T13:39:34Z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