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 id="2147483648" r:id="rId2"/>
    <p:sldMasterId id="2147483669" r:id="rId3"/>
  </p:sldMasterIdLst>
  <p:notesMasterIdLst>
    <p:notesMasterId r:id="rId16"/>
  </p:notesMasterIdLst>
  <p:sldIdLst>
    <p:sldId id="256" r:id="rId4"/>
    <p:sldId id="283" r:id="rId5"/>
    <p:sldId id="284" r:id="rId6"/>
    <p:sldId id="282" r:id="rId7"/>
    <p:sldId id="257" r:id="rId8"/>
    <p:sldId id="280" r:id="rId9"/>
    <p:sldId id="258" r:id="rId10"/>
    <p:sldId id="259" r:id="rId11"/>
    <p:sldId id="278" r:id="rId12"/>
    <p:sldId id="277" r:id="rId13"/>
    <p:sldId id="276" r:id="rId14"/>
    <p:sldId id="27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A39C21-9A4A-46EF-90A4-50BD4F275E6E}" v="247" dt="2022-02-14T14:56:44.4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88776" autoAdjust="0"/>
  </p:normalViewPr>
  <p:slideViewPr>
    <p:cSldViewPr snapToGrid="0">
      <p:cViewPr>
        <p:scale>
          <a:sx n="83" d="100"/>
          <a:sy n="83" d="100"/>
        </p:scale>
        <p:origin x="129"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viewProps" Target="viewProps.xml"/><Relationship Id="rId3" Type="http://schemas.openxmlformats.org/officeDocument/2006/relationships/slideMaster" Target="slideMasters/slideMaster3.xml"/><Relationship Id="rId21" Type="http://schemas.microsoft.com/office/2016/11/relationships/changesInfo" Target="changesInfos/changesInfo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76A39C21-9A4A-46EF-90A4-50BD4F275E6E}"/>
    <pc:docChg chg="custSel addSld delSld modSld">
      <pc:chgData name="Laura Knight" userId="fcc6b1b8-7f69-4c06-9fd3-1a1553b3cd99" providerId="ADAL" clId="{76A39C21-9A4A-46EF-90A4-50BD4F275E6E}" dt="2022-02-14T15:07:30.670" v="3787" actId="20577"/>
      <pc:docMkLst>
        <pc:docMk/>
      </pc:docMkLst>
      <pc:sldChg chg="del">
        <pc:chgData name="Laura Knight" userId="fcc6b1b8-7f69-4c06-9fd3-1a1553b3cd99" providerId="ADAL" clId="{76A39C21-9A4A-46EF-90A4-50BD4F275E6E}" dt="2022-02-14T12:02:52.189" v="0" actId="47"/>
        <pc:sldMkLst>
          <pc:docMk/>
          <pc:sldMk cId="2575277126" sldId="260"/>
        </pc:sldMkLst>
      </pc:sldChg>
      <pc:sldChg chg="modNotesTx">
        <pc:chgData name="Laura Knight" userId="fcc6b1b8-7f69-4c06-9fd3-1a1553b3cd99" providerId="ADAL" clId="{76A39C21-9A4A-46EF-90A4-50BD4F275E6E}" dt="2022-02-14T15:06:05.954" v="3775" actId="20577"/>
        <pc:sldMkLst>
          <pc:docMk/>
          <pc:sldMk cId="3958776200" sldId="276"/>
        </pc:sldMkLst>
      </pc:sldChg>
      <pc:sldChg chg="modSp mod modNotesTx">
        <pc:chgData name="Laura Knight" userId="fcc6b1b8-7f69-4c06-9fd3-1a1553b3cd99" providerId="ADAL" clId="{76A39C21-9A4A-46EF-90A4-50BD4F275E6E}" dt="2022-02-14T15:05:17.074" v="3644" actId="20577"/>
        <pc:sldMkLst>
          <pc:docMk/>
          <pc:sldMk cId="3782130018" sldId="277"/>
        </pc:sldMkLst>
        <pc:spChg chg="mod">
          <ac:chgData name="Laura Knight" userId="fcc6b1b8-7f69-4c06-9fd3-1a1553b3cd99" providerId="ADAL" clId="{76A39C21-9A4A-46EF-90A4-50BD4F275E6E}" dt="2022-02-14T14:39:37.392" v="2222" actId="20577"/>
          <ac:spMkLst>
            <pc:docMk/>
            <pc:sldMk cId="3782130018" sldId="277"/>
            <ac:spMk id="2" creationId="{00000000-0000-0000-0000-000000000000}"/>
          </ac:spMkLst>
        </pc:spChg>
      </pc:sldChg>
      <pc:sldChg chg="addSp modSp mod modNotesTx">
        <pc:chgData name="Laura Knight" userId="fcc6b1b8-7f69-4c06-9fd3-1a1553b3cd99" providerId="ADAL" clId="{76A39C21-9A4A-46EF-90A4-50BD4F275E6E}" dt="2022-02-14T15:04:42.718" v="3622" actId="20577"/>
        <pc:sldMkLst>
          <pc:docMk/>
          <pc:sldMk cId="2390895937" sldId="278"/>
        </pc:sldMkLst>
        <pc:spChg chg="add mod">
          <ac:chgData name="Laura Knight" userId="fcc6b1b8-7f69-4c06-9fd3-1a1553b3cd99" providerId="ADAL" clId="{76A39C21-9A4A-46EF-90A4-50BD4F275E6E}" dt="2022-02-14T15:00:33.369" v="2685" actId="1076"/>
          <ac:spMkLst>
            <pc:docMk/>
            <pc:sldMk cId="2390895937" sldId="278"/>
            <ac:spMk id="4" creationId="{64D50CA8-39BF-4CA6-B30D-94D1E1D49978}"/>
          </ac:spMkLst>
        </pc:spChg>
      </pc:sldChg>
      <pc:sldChg chg="addSp modSp new mod setBg">
        <pc:chgData name="Laura Knight" userId="fcc6b1b8-7f69-4c06-9fd3-1a1553b3cd99" providerId="ADAL" clId="{76A39C21-9A4A-46EF-90A4-50BD4F275E6E}" dt="2022-02-14T12:03:55.968" v="47" actId="1076"/>
        <pc:sldMkLst>
          <pc:docMk/>
          <pc:sldMk cId="1924214024" sldId="279"/>
        </pc:sldMkLst>
        <pc:spChg chg="mod">
          <ac:chgData name="Laura Knight" userId="fcc6b1b8-7f69-4c06-9fd3-1a1553b3cd99" providerId="ADAL" clId="{76A39C21-9A4A-46EF-90A4-50BD4F275E6E}" dt="2022-02-14T12:03:35.139" v="41" actId="26606"/>
          <ac:spMkLst>
            <pc:docMk/>
            <pc:sldMk cId="1924214024" sldId="279"/>
            <ac:spMk id="2" creationId="{DE82BAA3-BF7E-4A7E-8F31-B7E2EBA2FAFD}"/>
          </ac:spMkLst>
        </pc:spChg>
        <pc:spChg chg="mod">
          <ac:chgData name="Laura Knight" userId="fcc6b1b8-7f69-4c06-9fd3-1a1553b3cd99" providerId="ADAL" clId="{76A39C21-9A4A-46EF-90A4-50BD4F275E6E}" dt="2022-02-14T12:03:35.139" v="41" actId="26606"/>
          <ac:spMkLst>
            <pc:docMk/>
            <pc:sldMk cId="1924214024" sldId="279"/>
            <ac:spMk id="3" creationId="{9105C7A5-A853-49AA-80D6-60A7CCB23252}"/>
          </ac:spMkLst>
        </pc:spChg>
        <pc:spChg chg="add">
          <ac:chgData name="Laura Knight" userId="fcc6b1b8-7f69-4c06-9fd3-1a1553b3cd99" providerId="ADAL" clId="{76A39C21-9A4A-46EF-90A4-50BD4F275E6E}" dt="2022-02-14T12:03:35.139" v="41" actId="26606"/>
          <ac:spMkLst>
            <pc:docMk/>
            <pc:sldMk cId="1924214024" sldId="279"/>
            <ac:spMk id="10" creationId="{368A5362-EC3B-4BE3-804B-E6B289AF8A36}"/>
          </ac:spMkLst>
        </pc:spChg>
        <pc:spChg chg="add">
          <ac:chgData name="Laura Knight" userId="fcc6b1b8-7f69-4c06-9fd3-1a1553b3cd99" providerId="ADAL" clId="{76A39C21-9A4A-46EF-90A4-50BD4F275E6E}" dt="2022-02-14T12:03:35.139" v="41" actId="26606"/>
          <ac:spMkLst>
            <pc:docMk/>
            <pc:sldMk cId="1924214024" sldId="279"/>
            <ac:spMk id="12" creationId="{1D37744E-F5F6-4ED5-9F5F-21183A8FE771}"/>
          </ac:spMkLst>
        </pc:spChg>
        <pc:spChg chg="add">
          <ac:chgData name="Laura Knight" userId="fcc6b1b8-7f69-4c06-9fd3-1a1553b3cd99" providerId="ADAL" clId="{76A39C21-9A4A-46EF-90A4-50BD4F275E6E}" dt="2022-02-14T12:03:35.139" v="41" actId="26606"/>
          <ac:spMkLst>
            <pc:docMk/>
            <pc:sldMk cId="1924214024" sldId="279"/>
            <ac:spMk id="16" creationId="{0BCB6D3E-2815-49BC-A13F-4EFD1750965D}"/>
          </ac:spMkLst>
        </pc:spChg>
        <pc:spChg chg="add">
          <ac:chgData name="Laura Knight" userId="fcc6b1b8-7f69-4c06-9fd3-1a1553b3cd99" providerId="ADAL" clId="{76A39C21-9A4A-46EF-90A4-50BD4F275E6E}" dt="2022-02-14T12:03:35.139" v="41" actId="26606"/>
          <ac:spMkLst>
            <pc:docMk/>
            <pc:sldMk cId="1924214024" sldId="279"/>
            <ac:spMk id="18" creationId="{C77A9593-26A9-4234-8351-9339ABF91361}"/>
          </ac:spMkLst>
        </pc:spChg>
        <pc:spChg chg="add">
          <ac:chgData name="Laura Knight" userId="fcc6b1b8-7f69-4c06-9fd3-1a1553b3cd99" providerId="ADAL" clId="{76A39C21-9A4A-46EF-90A4-50BD4F275E6E}" dt="2022-02-14T12:03:35.139" v="41" actId="26606"/>
          <ac:spMkLst>
            <pc:docMk/>
            <pc:sldMk cId="1924214024" sldId="279"/>
            <ac:spMk id="22" creationId="{7723AC0F-348F-4B67-BAC9-F3049BD209A9}"/>
          </ac:spMkLst>
        </pc:spChg>
        <pc:picChg chg="add mod modCrop">
          <ac:chgData name="Laura Knight" userId="fcc6b1b8-7f69-4c06-9fd3-1a1553b3cd99" providerId="ADAL" clId="{76A39C21-9A4A-46EF-90A4-50BD4F275E6E}" dt="2022-02-14T12:03:55.968" v="47" actId="1076"/>
          <ac:picMkLst>
            <pc:docMk/>
            <pc:sldMk cId="1924214024" sldId="279"/>
            <ac:picMk id="5" creationId="{3922B56E-BEA3-4AD6-AFDA-8E02610A690C}"/>
          </ac:picMkLst>
        </pc:picChg>
        <pc:cxnChg chg="add">
          <ac:chgData name="Laura Knight" userId="fcc6b1b8-7f69-4c06-9fd3-1a1553b3cd99" providerId="ADAL" clId="{76A39C21-9A4A-46EF-90A4-50BD4F275E6E}" dt="2022-02-14T12:03:35.139" v="41" actId="26606"/>
          <ac:cxnSpMkLst>
            <pc:docMk/>
            <pc:sldMk cId="1924214024" sldId="279"/>
            <ac:cxnSpMk id="14" creationId="{DD9D7C55-D0C1-4B48-ADC5-A9E322B19608}"/>
          </ac:cxnSpMkLst>
        </pc:cxnChg>
        <pc:cxnChg chg="add">
          <ac:chgData name="Laura Knight" userId="fcc6b1b8-7f69-4c06-9fd3-1a1553b3cd99" providerId="ADAL" clId="{76A39C21-9A4A-46EF-90A4-50BD4F275E6E}" dt="2022-02-14T12:03:35.139" v="41" actId="26606"/>
          <ac:cxnSpMkLst>
            <pc:docMk/>
            <pc:sldMk cId="1924214024" sldId="279"/>
            <ac:cxnSpMk id="20" creationId="{6E1AD3BD-190E-448E-9100-7E7AAB9BB996}"/>
          </ac:cxnSpMkLst>
        </pc:cxnChg>
      </pc:sldChg>
      <pc:sldChg chg="delSp modSp new mod modNotesTx">
        <pc:chgData name="Laura Knight" userId="fcc6b1b8-7f69-4c06-9fd3-1a1553b3cd99" providerId="ADAL" clId="{76A39C21-9A4A-46EF-90A4-50BD4F275E6E}" dt="2022-02-14T15:07:30.670" v="3787" actId="20577"/>
        <pc:sldMkLst>
          <pc:docMk/>
          <pc:sldMk cId="3552993085" sldId="280"/>
        </pc:sldMkLst>
        <pc:spChg chg="del mod">
          <ac:chgData name="Laura Knight" userId="fcc6b1b8-7f69-4c06-9fd3-1a1553b3cd99" providerId="ADAL" clId="{76A39C21-9A4A-46EF-90A4-50BD4F275E6E}" dt="2022-02-14T12:10:32.340" v="54" actId="478"/>
          <ac:spMkLst>
            <pc:docMk/>
            <pc:sldMk cId="3552993085" sldId="280"/>
            <ac:spMk id="2" creationId="{A1CE19E8-0067-4100-8927-A48A73D3EA96}"/>
          </ac:spMkLst>
        </pc:spChg>
        <pc:spChg chg="mod">
          <ac:chgData name="Laura Knight" userId="fcc6b1b8-7f69-4c06-9fd3-1a1553b3cd99" providerId="ADAL" clId="{76A39C21-9A4A-46EF-90A4-50BD4F275E6E}" dt="2022-02-14T12:10:41.094" v="59" actId="27636"/>
          <ac:spMkLst>
            <pc:docMk/>
            <pc:sldMk cId="3552993085" sldId="280"/>
            <ac:spMk id="3" creationId="{71E7705B-1A1E-43EA-895E-C2069100CE10}"/>
          </ac:spMkLst>
        </pc:spChg>
      </pc:sldChg>
      <pc:sldChg chg="addSp delSp modSp new del mod modAnim modNotesTx">
        <pc:chgData name="Laura Knight" userId="fcc6b1b8-7f69-4c06-9fd3-1a1553b3cd99" providerId="ADAL" clId="{76A39C21-9A4A-46EF-90A4-50BD4F275E6E}" dt="2022-02-14T14:36:11.363" v="1935" actId="47"/>
        <pc:sldMkLst>
          <pc:docMk/>
          <pc:sldMk cId="1773547563" sldId="281"/>
        </pc:sldMkLst>
        <pc:spChg chg="mod">
          <ac:chgData name="Laura Knight" userId="fcc6b1b8-7f69-4c06-9fd3-1a1553b3cd99" providerId="ADAL" clId="{76A39C21-9A4A-46EF-90A4-50BD4F275E6E}" dt="2022-02-14T12:11:13.926" v="83" actId="20577"/>
          <ac:spMkLst>
            <pc:docMk/>
            <pc:sldMk cId="1773547563" sldId="281"/>
            <ac:spMk id="2" creationId="{BABE944C-FD71-4C82-890C-6017A04AB023}"/>
          </ac:spMkLst>
        </pc:spChg>
        <pc:spChg chg="mod">
          <ac:chgData name="Laura Knight" userId="fcc6b1b8-7f69-4c06-9fd3-1a1553b3cd99" providerId="ADAL" clId="{76A39C21-9A4A-46EF-90A4-50BD4F275E6E}" dt="2022-02-14T13:23:29.806" v="1685" actId="113"/>
          <ac:spMkLst>
            <pc:docMk/>
            <pc:sldMk cId="1773547563" sldId="281"/>
            <ac:spMk id="3" creationId="{9DF3DAB9-090B-41B3-A693-3B5E4C6C598B}"/>
          </ac:spMkLst>
        </pc:spChg>
        <pc:spChg chg="add mod">
          <ac:chgData name="Laura Knight" userId="fcc6b1b8-7f69-4c06-9fd3-1a1553b3cd99" providerId="ADAL" clId="{76A39C21-9A4A-46EF-90A4-50BD4F275E6E}" dt="2022-02-14T14:34:03.968" v="1856" actId="20577"/>
          <ac:spMkLst>
            <pc:docMk/>
            <pc:sldMk cId="1773547563" sldId="281"/>
            <ac:spMk id="4" creationId="{90E81F64-2819-4297-A76A-8D3614938F1E}"/>
          </ac:spMkLst>
        </pc:spChg>
        <pc:spChg chg="add del mod">
          <ac:chgData name="Laura Knight" userId="fcc6b1b8-7f69-4c06-9fd3-1a1553b3cd99" providerId="ADAL" clId="{76A39C21-9A4A-46EF-90A4-50BD4F275E6E}" dt="2022-02-14T14:27:38.466" v="1708"/>
          <ac:spMkLst>
            <pc:docMk/>
            <pc:sldMk cId="1773547563" sldId="281"/>
            <ac:spMk id="5" creationId="{E1E2317A-64FB-454C-80FB-8AE97B7086BB}"/>
          </ac:spMkLst>
        </pc:spChg>
        <pc:spChg chg="add del mod">
          <ac:chgData name="Laura Knight" userId="fcc6b1b8-7f69-4c06-9fd3-1a1553b3cd99" providerId="ADAL" clId="{76A39C21-9A4A-46EF-90A4-50BD4F275E6E}" dt="2022-02-14T14:27:38.469" v="1710"/>
          <ac:spMkLst>
            <pc:docMk/>
            <pc:sldMk cId="1773547563" sldId="281"/>
            <ac:spMk id="6" creationId="{270D7E9E-BA7C-4BA6-B185-C220D44D2A8A}"/>
          </ac:spMkLst>
        </pc:spChg>
      </pc:sldChg>
      <pc:sldChg chg="addSp delSp modSp new mod">
        <pc:chgData name="Laura Knight" userId="fcc6b1b8-7f69-4c06-9fd3-1a1553b3cd99" providerId="ADAL" clId="{76A39C21-9A4A-46EF-90A4-50BD4F275E6E}" dt="2022-02-14T14:28:19.352" v="1719" actId="14100"/>
        <pc:sldMkLst>
          <pc:docMk/>
          <pc:sldMk cId="2144225639" sldId="282"/>
        </pc:sldMkLst>
        <pc:spChg chg="del mod">
          <ac:chgData name="Laura Knight" userId="fcc6b1b8-7f69-4c06-9fd3-1a1553b3cd99" providerId="ADAL" clId="{76A39C21-9A4A-46EF-90A4-50BD4F275E6E}" dt="2022-02-14T14:27:52.519" v="1715" actId="478"/>
          <ac:spMkLst>
            <pc:docMk/>
            <pc:sldMk cId="2144225639" sldId="282"/>
            <ac:spMk id="2" creationId="{7F0AB839-AAAD-479D-A292-F309F2897625}"/>
          </ac:spMkLst>
        </pc:spChg>
        <pc:spChg chg="del">
          <ac:chgData name="Laura Knight" userId="fcc6b1b8-7f69-4c06-9fd3-1a1553b3cd99" providerId="ADAL" clId="{76A39C21-9A4A-46EF-90A4-50BD4F275E6E}" dt="2022-02-14T14:27:45.637" v="1712"/>
          <ac:spMkLst>
            <pc:docMk/>
            <pc:sldMk cId="2144225639" sldId="282"/>
            <ac:spMk id="3" creationId="{7EDFF562-C559-435A-B94C-ECD00A0CE93F}"/>
          </ac:spMkLst>
        </pc:spChg>
        <pc:picChg chg="add mod">
          <ac:chgData name="Laura Knight" userId="fcc6b1b8-7f69-4c06-9fd3-1a1553b3cd99" providerId="ADAL" clId="{76A39C21-9A4A-46EF-90A4-50BD4F275E6E}" dt="2022-02-14T14:28:19.352" v="1719" actId="14100"/>
          <ac:picMkLst>
            <pc:docMk/>
            <pc:sldMk cId="2144225639" sldId="282"/>
            <ac:picMk id="1026" creationId="{531116A4-B3BE-406B-BF76-C00883046029}"/>
          </ac:picMkLst>
        </pc:picChg>
      </pc:sldChg>
      <pc:sldChg chg="addSp delSp modSp new mod modNotesTx">
        <pc:chgData name="Laura Knight" userId="fcc6b1b8-7f69-4c06-9fd3-1a1553b3cd99" providerId="ADAL" clId="{76A39C21-9A4A-46EF-90A4-50BD4F275E6E}" dt="2022-02-14T15:06:39.568" v="3784" actId="27636"/>
        <pc:sldMkLst>
          <pc:docMk/>
          <pc:sldMk cId="1511420078" sldId="283"/>
        </pc:sldMkLst>
        <pc:spChg chg="del mod">
          <ac:chgData name="Laura Knight" userId="fcc6b1b8-7f69-4c06-9fd3-1a1553b3cd99" providerId="ADAL" clId="{76A39C21-9A4A-46EF-90A4-50BD4F275E6E}" dt="2022-02-14T14:35:59.559" v="1933" actId="478"/>
          <ac:spMkLst>
            <pc:docMk/>
            <pc:sldMk cId="1511420078" sldId="283"/>
            <ac:spMk id="2" creationId="{D64D24F2-4692-4835-9B4A-5A05B2557E15}"/>
          </ac:spMkLst>
        </pc:spChg>
        <pc:spChg chg="mod">
          <ac:chgData name="Laura Knight" userId="fcc6b1b8-7f69-4c06-9fd3-1a1553b3cd99" providerId="ADAL" clId="{76A39C21-9A4A-46EF-90A4-50BD4F275E6E}" dt="2022-02-14T15:06:39.568" v="3784" actId="27636"/>
          <ac:spMkLst>
            <pc:docMk/>
            <pc:sldMk cId="1511420078" sldId="283"/>
            <ac:spMk id="3" creationId="{5136BB84-0695-4BE1-A0C6-844047E92E06}"/>
          </ac:spMkLst>
        </pc:spChg>
        <pc:spChg chg="add mod">
          <ac:chgData name="Laura Knight" userId="fcc6b1b8-7f69-4c06-9fd3-1a1553b3cd99" providerId="ADAL" clId="{76A39C21-9A4A-46EF-90A4-50BD4F275E6E}" dt="2022-02-14T15:06:29.453" v="3776" actId="1076"/>
          <ac:spMkLst>
            <pc:docMk/>
            <pc:sldMk cId="1511420078" sldId="283"/>
            <ac:spMk id="4" creationId="{2B95A0B2-864D-4DC6-9729-5ECDE5156670}"/>
          </ac:spMkLst>
        </pc:spChg>
      </pc:sldChg>
      <pc:sldChg chg="delSp modSp new mod">
        <pc:chgData name="Laura Knight" userId="fcc6b1b8-7f69-4c06-9fd3-1a1553b3cd99" providerId="ADAL" clId="{76A39C21-9A4A-46EF-90A4-50BD4F275E6E}" dt="2022-02-14T14:36:48.916" v="1966" actId="27636"/>
        <pc:sldMkLst>
          <pc:docMk/>
          <pc:sldMk cId="1470792921" sldId="284"/>
        </pc:sldMkLst>
        <pc:spChg chg="del mod">
          <ac:chgData name="Laura Knight" userId="fcc6b1b8-7f69-4c06-9fd3-1a1553b3cd99" providerId="ADAL" clId="{76A39C21-9A4A-46EF-90A4-50BD4F275E6E}" dt="2022-02-14T14:36:44.521" v="1964" actId="478"/>
          <ac:spMkLst>
            <pc:docMk/>
            <pc:sldMk cId="1470792921" sldId="284"/>
            <ac:spMk id="2" creationId="{B2BDCBE6-F4A2-4328-BD6F-2E6EDD3FB863}"/>
          </ac:spMkLst>
        </pc:spChg>
        <pc:spChg chg="mod">
          <ac:chgData name="Laura Knight" userId="fcc6b1b8-7f69-4c06-9fd3-1a1553b3cd99" providerId="ADAL" clId="{76A39C21-9A4A-46EF-90A4-50BD4F275E6E}" dt="2022-02-14T14:36:48.916" v="1966" actId="27636"/>
          <ac:spMkLst>
            <pc:docMk/>
            <pc:sldMk cId="1470792921" sldId="284"/>
            <ac:spMk id="3" creationId="{617359EC-37CF-4CD6-BBC4-D6321B778F8C}"/>
          </ac:spMkLst>
        </pc:spChg>
      </pc:sldChg>
      <pc:sldChg chg="modSp new del mod modNotesTx">
        <pc:chgData name="Laura Knight" userId="fcc6b1b8-7f69-4c06-9fd3-1a1553b3cd99" providerId="ADAL" clId="{76A39C21-9A4A-46EF-90A4-50BD4F275E6E}" dt="2022-02-14T14:55:58.393" v="2630" actId="47"/>
        <pc:sldMkLst>
          <pc:docMk/>
          <pc:sldMk cId="1206213934" sldId="285"/>
        </pc:sldMkLst>
        <pc:spChg chg="mod">
          <ac:chgData name="Laura Knight" userId="fcc6b1b8-7f69-4c06-9fd3-1a1553b3cd99" providerId="ADAL" clId="{76A39C21-9A4A-46EF-90A4-50BD4F275E6E}" dt="2022-02-14T14:39:50.834" v="2237" actId="20577"/>
          <ac:spMkLst>
            <pc:docMk/>
            <pc:sldMk cId="1206213934" sldId="285"/>
            <ac:spMk id="2" creationId="{2C1504CB-77FF-4272-A236-20303BADA4CF}"/>
          </ac:spMkLst>
        </pc:spChg>
        <pc:spChg chg="mod">
          <ac:chgData name="Laura Knight" userId="fcc6b1b8-7f69-4c06-9fd3-1a1553b3cd99" providerId="ADAL" clId="{76A39C21-9A4A-46EF-90A4-50BD4F275E6E}" dt="2022-02-14T14:55:52.738" v="2629" actId="20577"/>
          <ac:spMkLst>
            <pc:docMk/>
            <pc:sldMk cId="1206213934" sldId="285"/>
            <ac:spMk id="3" creationId="{172B7D97-3B4D-4964-AF75-19708BAD765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F0A9E5-69D1-4143-B4A5-80F28808B26C}" type="datetimeFigureOut">
              <a:rPr lang="en-GB" smtClean="0"/>
              <a:t>14/02/2022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D5EB29-AA9A-400B-8292-75D2161D5B8D}" type="slidenum">
              <a:rPr lang="en-GB" smtClean="0"/>
              <a:t>‹#›</a:t>
            </a:fld>
            <a:endParaRPr lang="en-GB"/>
          </a:p>
        </p:txBody>
      </p:sp>
    </p:spTree>
    <p:extLst>
      <p:ext uri="{BB962C8B-B14F-4D97-AF65-F5344CB8AC3E}">
        <p14:creationId xmlns:p14="http://schemas.microsoft.com/office/powerpoint/2010/main" val="6043981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there are some contract cases where the central issue is whether or not there was a valid contract, more often both parties agree that they have made a binding agreement, but disagree as to the content of the agreement. This is obviously more likely to occur where an agreement is purely oral, with nothing in writing; but as we shall see, even where there is a written contract, there may be arguments about what the written terms mean and whether the written document comprises the whole of the contract- if, for example, you are promised a company car during a job interview, but your written employment contract does not mention the car, there may be a disagreement as to whether you are contractually entitled to the car. </a:t>
            </a:r>
          </a:p>
          <a:p>
            <a:r>
              <a:rPr lang="en-GB" dirty="0"/>
              <a:t>In addition, the law tries to control the use of unfair contract terms, so that while a term might appear to be a part of the contract, the law may exclude it because it is unfair to one of the parties. </a:t>
            </a:r>
          </a:p>
          <a:p>
            <a:endParaRPr lang="en-GB" dirty="0"/>
          </a:p>
          <a:p>
            <a:r>
              <a:rPr lang="en-GB" dirty="0"/>
              <a:t>Written terms can be incorporated into a contract in three ways, by signature, by reasonable notice and by a previous consistent course of dealing. This issue most often arises in connection with exclusion clauses. </a:t>
            </a:r>
          </a:p>
          <a:p>
            <a:endParaRPr lang="en-GB" dirty="0"/>
          </a:p>
        </p:txBody>
      </p:sp>
      <p:sp>
        <p:nvSpPr>
          <p:cNvPr id="4" name="Slide Number Placeholder 3"/>
          <p:cNvSpPr>
            <a:spLocks noGrp="1"/>
          </p:cNvSpPr>
          <p:nvPr>
            <p:ph type="sldNum" sz="quarter" idx="5"/>
          </p:nvPr>
        </p:nvSpPr>
        <p:spPr/>
        <p:txBody>
          <a:bodyPr/>
          <a:lstStyle/>
          <a:p>
            <a:fld id="{01D5EB29-AA9A-400B-8292-75D2161D5B8D}" type="slidenum">
              <a:rPr lang="en-GB" smtClean="0"/>
              <a:t>2</a:t>
            </a:fld>
            <a:endParaRPr lang="en-GB"/>
          </a:p>
        </p:txBody>
      </p:sp>
    </p:spTree>
    <p:extLst>
      <p:ext uri="{BB962C8B-B14F-4D97-AF65-F5344CB8AC3E}">
        <p14:creationId xmlns:p14="http://schemas.microsoft.com/office/powerpoint/2010/main" val="5813027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5</a:t>
            </a:fld>
            <a:endParaRPr lang="en-GB"/>
          </a:p>
        </p:txBody>
      </p:sp>
    </p:spTree>
    <p:extLst>
      <p:ext uri="{BB962C8B-B14F-4D97-AF65-F5344CB8AC3E}">
        <p14:creationId xmlns:p14="http://schemas.microsoft.com/office/powerpoint/2010/main" val="11727400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01D5EB29-AA9A-400B-8292-75D2161D5B8D}" type="slidenum">
              <a:rPr lang="en-GB" smtClean="0"/>
              <a:t>6</a:t>
            </a:fld>
            <a:endParaRPr lang="en-GB"/>
          </a:p>
        </p:txBody>
      </p:sp>
    </p:spTree>
    <p:extLst>
      <p:ext uri="{BB962C8B-B14F-4D97-AF65-F5344CB8AC3E}">
        <p14:creationId xmlns:p14="http://schemas.microsoft.com/office/powerpoint/2010/main" val="26216451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The car that Emma purchased</a:t>
            </a:r>
            <a:r>
              <a:rPr lang="en-GB" altLang="en-GB" baseline="0" dirty="0"/>
              <a:t> just the week before and which won’t now start very probably amounts to a breach of both </a:t>
            </a:r>
            <a:r>
              <a:rPr lang="en-GB" altLang="en-GB" b="1" baseline="0" dirty="0"/>
              <a:t>s9 </a:t>
            </a:r>
            <a:r>
              <a:rPr lang="en-GB" altLang="en-GB" b="0" baseline="0" dirty="0"/>
              <a:t>and </a:t>
            </a:r>
            <a:r>
              <a:rPr lang="en-GB" altLang="en-GB" b="1" baseline="0" dirty="0"/>
              <a:t>s10.</a:t>
            </a:r>
          </a:p>
          <a:p>
            <a:r>
              <a:rPr lang="en-GB" altLang="en-GB" b="0" baseline="0" dirty="0"/>
              <a:t>Most reasonable people would not consider a car that will not start as being of satisfactory quality, and a car that does not ‘go’ is clearly not fit for its main purpose of transporting people from A to B. </a:t>
            </a:r>
            <a:endParaRPr lang="en-GB" altLang="en-GB" b="0"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7</a:t>
            </a:fld>
            <a:endParaRPr lang="en-GB" altLang="en-GB"/>
          </a:p>
        </p:txBody>
      </p:sp>
    </p:spTree>
    <p:extLst>
      <p:ext uri="{BB962C8B-B14F-4D97-AF65-F5344CB8AC3E}">
        <p14:creationId xmlns:p14="http://schemas.microsoft.com/office/powerpoint/2010/main" val="37858689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It</a:t>
            </a:r>
            <a:r>
              <a:rPr lang="en-GB" altLang="en-GB" baseline="0" dirty="0"/>
              <a:t> is possible that there has been a breach of s49 CRA 2015, if the hairdresser did not use reasonable care and skill when applying the dye to her hair.</a:t>
            </a:r>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8</a:t>
            </a:fld>
            <a:endParaRPr lang="en-GB" altLang="en-GB"/>
          </a:p>
        </p:txBody>
      </p:sp>
    </p:spTree>
    <p:extLst>
      <p:ext uri="{BB962C8B-B14F-4D97-AF65-F5344CB8AC3E}">
        <p14:creationId xmlns:p14="http://schemas.microsoft.com/office/powerpoint/2010/main" val="30735124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Different terms in a contract (both express and implied) will clearly vary in their level of importance. For example, if I offer to sell you my car with an engine in good condition, the paintwork unscratched, the engine in good condition and the ashtrays empty, clearly the first two terms are of rather more importance to you than the last and my breaching that term will cause you less of a problem than a violation of either of the others. Consequently the law seeks to classify terms according to their importance with the implications of a breach for the innocent party varying according to the type of term breached. </a:t>
            </a:r>
          </a:p>
          <a:p>
            <a:r>
              <a:rPr lang="en-GB" altLang="en-GB" dirty="0"/>
              <a:t>For these purposes there are three types of contractual term: conditions, warranties and innominate terms. </a:t>
            </a:r>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9</a:t>
            </a:fld>
            <a:endParaRPr lang="en-GB" altLang="en-GB"/>
          </a:p>
        </p:txBody>
      </p:sp>
    </p:spTree>
    <p:extLst>
      <p:ext uri="{BB962C8B-B14F-4D97-AF65-F5344CB8AC3E}">
        <p14:creationId xmlns:p14="http://schemas.microsoft.com/office/powerpoint/2010/main" val="31285580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When considering</a:t>
            </a:r>
            <a:r>
              <a:rPr lang="en-GB" altLang="en-GB" baseline="0" dirty="0"/>
              <a:t> the importance or status of a contractual term, conditions and warranties need to be distinguished (note, though, that the terms ‘condition’ and ‘warranties need to be distinguished.</a:t>
            </a:r>
          </a:p>
          <a:p>
            <a:endParaRPr lang="en-GB" altLang="en-GB" baseline="0" dirty="0"/>
          </a:p>
          <a:p>
            <a:r>
              <a:rPr lang="en-GB" altLang="en-GB" baseline="0" dirty="0"/>
              <a:t>The more important contract terms are called </a:t>
            </a:r>
            <a:r>
              <a:rPr lang="en-GB" altLang="en-GB" b="1" baseline="0" dirty="0"/>
              <a:t>conditions</a:t>
            </a:r>
            <a:r>
              <a:rPr lang="en-GB" altLang="en-GB" b="0" baseline="0" dirty="0"/>
              <a:t>. A condition is a term that goes to the very root of the contract; that is, it is of central importance. Breach of a condition will allow the innocent party to treat the contract as at an end if he wants to, which is known as repudiation of contract. He can also, or alternatively sue for damages.</a:t>
            </a:r>
          </a:p>
          <a:p>
            <a:endParaRPr lang="en-GB" altLang="en-GB" b="0" baseline="0" dirty="0"/>
          </a:p>
          <a:p>
            <a:r>
              <a:rPr lang="en-GB" altLang="en-GB" b="0" baseline="0" dirty="0"/>
              <a:t>A warranty on the other hand, is a term of the contract which is less important. If a warranty is broken, the injured party must carry on with the contract, but he can sue for damages for what he has lost. </a:t>
            </a:r>
            <a:r>
              <a:rPr lang="en-GB" altLang="en-GB" b="0" baseline="0" dirty="0" err="1"/>
              <a:t>E.g</a:t>
            </a:r>
            <a:r>
              <a:rPr lang="en-GB" altLang="en-GB" b="0" baseline="0" dirty="0"/>
              <a:t> ashtray example.</a:t>
            </a:r>
          </a:p>
          <a:p>
            <a:endParaRPr lang="en-GB" altLang="en-GB" b="0" baseline="0"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10</a:t>
            </a:fld>
            <a:endParaRPr lang="en-GB" altLang="en-GB"/>
          </a:p>
        </p:txBody>
      </p:sp>
    </p:spTree>
    <p:extLst>
      <p:ext uri="{BB962C8B-B14F-4D97-AF65-F5344CB8AC3E}">
        <p14:creationId xmlns:p14="http://schemas.microsoft.com/office/powerpoint/2010/main" val="14725535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b="0" baseline="0" dirty="0"/>
              <a:t>The difference between a condition and a warranty has been neatly illustrated by </a:t>
            </a:r>
            <a:r>
              <a:rPr lang="en-GB" altLang="en-GB" b="0" baseline="0" dirty="0" err="1"/>
              <a:t>Poussard</a:t>
            </a:r>
            <a:r>
              <a:rPr lang="en-GB" altLang="en-GB" b="0" baseline="0" dirty="0"/>
              <a:t> v </a:t>
            </a:r>
            <a:r>
              <a:rPr lang="en-GB" altLang="en-GB" b="0" baseline="0" dirty="0" err="1"/>
              <a:t>Spiers</a:t>
            </a:r>
            <a:r>
              <a:rPr lang="en-GB" altLang="en-GB" b="0" baseline="0" dirty="0"/>
              <a:t> and Pond [1876] and Bettini v </a:t>
            </a:r>
            <a:r>
              <a:rPr lang="en-GB" altLang="en-GB" b="0" baseline="0" dirty="0" err="1"/>
              <a:t>Gye</a:t>
            </a:r>
            <a:r>
              <a:rPr lang="en-GB" altLang="en-GB" b="0" baseline="0" dirty="0"/>
              <a:t> [1876].</a:t>
            </a:r>
          </a:p>
          <a:p>
            <a:pPr marL="171450" indent="-171450">
              <a:buFontTx/>
              <a:buChar char="-"/>
            </a:pPr>
            <a:r>
              <a:rPr lang="en-GB" altLang="en-GB" b="0" baseline="0" dirty="0"/>
              <a:t>An opera singer was contracted to sing in an opera which was due to start on 28 November.</a:t>
            </a:r>
          </a:p>
          <a:p>
            <a:pPr marL="171450" indent="-171450">
              <a:buFontTx/>
              <a:buChar char="-"/>
            </a:pPr>
            <a:r>
              <a:rPr lang="en-GB" altLang="en-GB" b="0" baseline="0" dirty="0"/>
              <a:t>She was ill and was not available until the 4</a:t>
            </a:r>
            <a:r>
              <a:rPr lang="en-GB" altLang="en-GB" b="0" baseline="30000" dirty="0"/>
              <a:t>th</a:t>
            </a:r>
            <a:r>
              <a:rPr lang="en-GB" altLang="en-GB" b="0" baseline="0" dirty="0"/>
              <a:t> December, by which time the role had been given to someone else.</a:t>
            </a:r>
          </a:p>
          <a:p>
            <a:pPr marL="171450" indent="-171450">
              <a:buFontTx/>
              <a:buChar char="-"/>
            </a:pPr>
            <a:r>
              <a:rPr lang="en-GB" altLang="en-GB" b="0" baseline="0" dirty="0"/>
              <a:t>The court held that the promise to start on 28</a:t>
            </a:r>
            <a:r>
              <a:rPr lang="en-GB" altLang="en-GB" b="0" baseline="30000" dirty="0"/>
              <a:t>th</a:t>
            </a:r>
            <a:r>
              <a:rPr lang="en-GB" altLang="en-GB" b="0" baseline="0" dirty="0"/>
              <a:t> November was a condition, a vital term of the contract, and so the defendants were entitled to treat the contract as ended.</a:t>
            </a:r>
          </a:p>
          <a:p>
            <a:pPr marL="171450" indent="-171450">
              <a:buFontTx/>
              <a:buChar char="-"/>
            </a:pPr>
            <a:endParaRPr lang="en-GB" altLang="en-GB" b="0" baseline="0" dirty="0"/>
          </a:p>
          <a:p>
            <a:pPr marL="0" indent="0">
              <a:buFontTx/>
              <a:buNone/>
            </a:pPr>
            <a:r>
              <a:rPr lang="en-GB" altLang="en-GB" b="0" baseline="0" dirty="0"/>
              <a:t>In Bettini v </a:t>
            </a:r>
            <a:r>
              <a:rPr lang="en-GB" altLang="en-GB" b="0" baseline="0" dirty="0" err="1"/>
              <a:t>Gye</a:t>
            </a:r>
            <a:r>
              <a:rPr lang="en-GB" altLang="en-GB" b="0" baseline="0" dirty="0"/>
              <a:t> [1876]</a:t>
            </a:r>
          </a:p>
          <a:p>
            <a:pPr marL="171450" indent="-171450">
              <a:buFontTx/>
              <a:buChar char="-"/>
            </a:pPr>
            <a:r>
              <a:rPr lang="en-GB" altLang="en-GB" b="0" baseline="0" dirty="0"/>
              <a:t>The facts were similar but the singer was only two days late for the obligatory six-day rehearsal period that preceded the opening of the opera.</a:t>
            </a:r>
          </a:p>
          <a:p>
            <a:pPr marL="171450" indent="-171450">
              <a:buFontTx/>
              <a:buChar char="-"/>
            </a:pPr>
            <a:r>
              <a:rPr lang="en-GB" altLang="en-GB" b="0" baseline="0" dirty="0"/>
              <a:t>The rehearsal clause was not a condition but a warranty and therefore the theatre company could not treat the contract as ended, although it could claim damages to compensate for the two missed days. </a:t>
            </a:r>
            <a:endParaRPr lang="en-GB" altLang="en-GB" dirty="0"/>
          </a:p>
          <a:p>
            <a:endParaRPr lang="en-GB" altLang="en-GB" dirty="0"/>
          </a:p>
          <a:p>
            <a:r>
              <a:rPr lang="en-GB" altLang="en-GB" b="1" u="sng" dirty="0"/>
              <a:t>INNOMINATE</a:t>
            </a:r>
            <a:r>
              <a:rPr lang="en-GB" altLang="en-GB" b="1" u="sng" baseline="0" dirty="0"/>
              <a:t> TERMS</a:t>
            </a:r>
            <a:endParaRPr lang="en-GB" altLang="en-GB" b="1" u="sng" dirty="0"/>
          </a:p>
          <a:p>
            <a:endParaRPr lang="en-GB" altLang="en-GB" dirty="0"/>
          </a:p>
          <a:p>
            <a:r>
              <a:rPr lang="en-GB" altLang="en-GB" dirty="0"/>
              <a:t>Terms which do not fit into</a:t>
            </a:r>
            <a:r>
              <a:rPr lang="en-GB" altLang="en-GB" baseline="0" dirty="0"/>
              <a:t> either the ‘condition’ or ‘warranty’ category are known as intermediate or innominate terms and the courts will decide their status by considering whether the breach of the term which has occurred ‘goes to the root of the contract’ – in other words whether it is fundamental. If the effects of the breach are serious, the term will act as a condition; if they are minor, it acts as a warranty. </a:t>
            </a:r>
          </a:p>
          <a:p>
            <a:endParaRPr lang="en-GB" altLang="en-GB" baseline="0" dirty="0"/>
          </a:p>
          <a:p>
            <a:r>
              <a:rPr lang="en-GB" altLang="en-GB" baseline="0" dirty="0"/>
              <a:t>In </a:t>
            </a:r>
            <a:r>
              <a:rPr lang="en-GB" altLang="en-GB" b="1" baseline="0" dirty="0"/>
              <a:t>Hong Kong Fir Shipping Co Ltd v Kawasaki Kisen Kaisha Ltd [1962] </a:t>
            </a:r>
            <a:r>
              <a:rPr lang="en-GB" altLang="en-GB" baseline="0" dirty="0"/>
              <a:t>the claimant owned a ship which it hired to the defendant for 24 months in February 1957. </a:t>
            </a:r>
          </a:p>
          <a:p>
            <a:pPr marL="171450" indent="-171450">
              <a:buFontTx/>
              <a:buChar char="-"/>
            </a:pPr>
            <a:r>
              <a:rPr lang="en-GB" altLang="en-GB" baseline="0" dirty="0"/>
              <a:t>The contract provided that the ship would be seaworthy, but as a result of problems with the engines and the crew, the ship was delayed for 20 weeks.</a:t>
            </a:r>
          </a:p>
          <a:p>
            <a:pPr marL="171450" indent="-171450">
              <a:buFontTx/>
              <a:buChar char="-"/>
            </a:pPr>
            <a:r>
              <a:rPr lang="en-GB" altLang="en-GB" baseline="0" dirty="0"/>
              <a:t>The defendant repudiated the contract , claiming that the claimant had broken a condition of the contract; the claimant claimed sued for breach.</a:t>
            </a:r>
          </a:p>
          <a:p>
            <a:pPr marL="171450" indent="-171450">
              <a:buFontTx/>
              <a:buChar char="-"/>
            </a:pPr>
            <a:r>
              <a:rPr lang="en-GB" altLang="en-GB" baseline="0" dirty="0"/>
              <a:t>The Court of Appeal held that the term in question was an innominate term because it could be broken in a wide range of ways, of varying seriousness.</a:t>
            </a:r>
          </a:p>
          <a:p>
            <a:pPr marL="171450" indent="-171450">
              <a:buFontTx/>
              <a:buChar char="-"/>
            </a:pPr>
            <a:r>
              <a:rPr lang="en-GB" altLang="en-GB" baseline="0" dirty="0"/>
              <a:t>The effect of the delay in this case was that the ship was still available for 19 out of the 24 months, so the breach did not go to the root of the contract. </a:t>
            </a:r>
          </a:p>
          <a:p>
            <a:pPr marL="171450" indent="-171450">
              <a:buFontTx/>
              <a:buChar char="-"/>
            </a:pPr>
            <a:r>
              <a:rPr lang="en-GB" altLang="en-GB" baseline="0" dirty="0"/>
              <a:t>In these circumstances, the term would be treated as a warranty and so the defendant was not entitled to repudiate the contract, although it could claim damages.</a:t>
            </a:r>
          </a:p>
          <a:p>
            <a:pPr marL="171450" indent="-171450">
              <a:buFontTx/>
              <a:buChar char="-"/>
            </a:pPr>
            <a:endParaRPr lang="en-GB" altLang="en-GB" baseline="0" dirty="0"/>
          </a:p>
          <a:p>
            <a:pPr marL="0" indent="0">
              <a:buFontTx/>
              <a:buNone/>
            </a:pPr>
            <a:r>
              <a:rPr lang="en-GB" altLang="en-GB" baseline="0" dirty="0"/>
              <a:t>As the case shows, in relation to innominate terms, the courts adopt a ‘wait and see’ approach, and classify a term after it has been broken by looking at the severity of the consequences of the breach for the injured party.</a:t>
            </a:r>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11</a:t>
            </a:fld>
            <a:endParaRPr lang="en-GB" altLang="en-GB"/>
          </a:p>
        </p:txBody>
      </p:sp>
    </p:spTree>
    <p:extLst>
      <p:ext uri="{BB962C8B-B14F-4D97-AF65-F5344CB8AC3E}">
        <p14:creationId xmlns:p14="http://schemas.microsoft.com/office/powerpoint/2010/main" val="38921634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81A0-FB7A-4357-8B37-1EC930D1E098}"/>
              </a:ext>
            </a:extLst>
          </p:cNvPr>
          <p:cNvSpPr>
            <a:spLocks noGrp="1"/>
          </p:cNvSpPr>
          <p:nvPr>
            <p:ph type="ctrTitle"/>
          </p:nvPr>
        </p:nvSpPr>
        <p:spPr>
          <a:xfrm>
            <a:off x="762000" y="1523999"/>
            <a:ext cx="10668000" cy="1985963"/>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D3C075C-7238-4F43-87E7-63A35BE6900C}"/>
              </a:ext>
            </a:extLst>
          </p:cNvPr>
          <p:cNvSpPr>
            <a:spLocks noGrp="1"/>
          </p:cNvSpPr>
          <p:nvPr>
            <p:ph type="subTitle" idx="1"/>
          </p:nvPr>
        </p:nvSpPr>
        <p:spPr>
          <a:xfrm>
            <a:off x="762000" y="3809999"/>
            <a:ext cx="10667998" cy="19859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AB67EEB-ABA8-4DA9-803B-0C6CD8A1284C}"/>
              </a:ext>
            </a:extLst>
          </p:cNvPr>
          <p:cNvSpPr>
            <a:spLocks noGrp="1"/>
          </p:cNvSpPr>
          <p:nvPr>
            <p:ph type="dt" sz="half" idx="10"/>
          </p:nvPr>
        </p:nvSpPr>
        <p:spPr/>
        <p:txBody>
          <a:bodyPr anchor="b" anchorCtr="0"/>
          <a:lstStyle/>
          <a:p>
            <a:fld id="{F4D57BDD-E64A-4D27-8978-82FFCA18A12C}" type="datetimeFigureOut">
              <a:rPr lang="en-US" smtClean="0"/>
              <a:t>2/14/2022</a:t>
            </a:fld>
            <a:endParaRPr lang="en-US"/>
          </a:p>
        </p:txBody>
      </p:sp>
      <p:sp>
        <p:nvSpPr>
          <p:cNvPr id="5" name="Footer Placeholder 4">
            <a:extLst>
              <a:ext uri="{FF2B5EF4-FFF2-40B4-BE49-F238E27FC236}">
                <a16:creationId xmlns:a16="http://schemas.microsoft.com/office/drawing/2014/main" id="{0FCFD314-1E75-41B9-A585-4F4A32A347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0CC8E8-C649-4A81-BF53-F078B2A98453}"/>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1918866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A6A6-C260-4F8B-99DF-249C907BE5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6F8CB-5C97-4437-A672-4E43D0E5AE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0C990-05C1-4ECD-A899-722057AEA630}"/>
              </a:ext>
            </a:extLst>
          </p:cNvPr>
          <p:cNvSpPr>
            <a:spLocks noGrp="1"/>
          </p:cNvSpPr>
          <p:nvPr>
            <p:ph type="dt" sz="half" idx="10"/>
          </p:nvPr>
        </p:nvSpPr>
        <p:spPr/>
        <p:txBody>
          <a:bodyPr/>
          <a:lstStyle/>
          <a:p>
            <a:fld id="{F4D57BDD-E64A-4D27-8978-82FFCA18A12C}" type="datetimeFigureOut">
              <a:rPr lang="en-US" smtClean="0"/>
              <a:t>2/14/2022</a:t>
            </a:fld>
            <a:endParaRPr lang="en-US"/>
          </a:p>
        </p:txBody>
      </p:sp>
      <p:sp>
        <p:nvSpPr>
          <p:cNvPr id="5" name="Footer Placeholder 4">
            <a:extLst>
              <a:ext uri="{FF2B5EF4-FFF2-40B4-BE49-F238E27FC236}">
                <a16:creationId xmlns:a16="http://schemas.microsoft.com/office/drawing/2014/main" id="{C5E9811C-37A0-4DD1-8607-EFD4226E5D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CAB506-9570-4D3E-804F-A184A73DBCE6}"/>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112598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69B8-DEA4-4F12-9078-ECD731F2AC92}"/>
              </a:ext>
            </a:extLst>
          </p:cNvPr>
          <p:cNvSpPr>
            <a:spLocks noGrp="1"/>
          </p:cNvSpPr>
          <p:nvPr>
            <p:ph type="title"/>
          </p:nvPr>
        </p:nvSpPr>
        <p:spPr>
          <a:xfrm>
            <a:off x="762000" y="1530351"/>
            <a:ext cx="10668000" cy="2279650"/>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0D1F3B-E79C-4822-999D-205B0E76C66F}"/>
              </a:ext>
            </a:extLst>
          </p:cNvPr>
          <p:cNvSpPr>
            <a:spLocks noGrp="1"/>
          </p:cNvSpPr>
          <p:nvPr>
            <p:ph type="body" idx="1"/>
          </p:nvPr>
        </p:nvSpPr>
        <p:spPr>
          <a:xfrm>
            <a:off x="762000" y="4589464"/>
            <a:ext cx="10668000" cy="118318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145166-621E-4C71-A40F-64E514536729}"/>
              </a:ext>
            </a:extLst>
          </p:cNvPr>
          <p:cNvSpPr>
            <a:spLocks noGrp="1"/>
          </p:cNvSpPr>
          <p:nvPr>
            <p:ph type="dt" sz="half" idx="10"/>
          </p:nvPr>
        </p:nvSpPr>
        <p:spPr/>
        <p:txBody>
          <a:bodyPr/>
          <a:lstStyle/>
          <a:p>
            <a:fld id="{F4D57BDD-E64A-4D27-8978-82FFCA18A12C}" type="datetimeFigureOut">
              <a:rPr lang="en-US" smtClean="0"/>
              <a:t>2/14/2022</a:t>
            </a:fld>
            <a:endParaRPr lang="en-US"/>
          </a:p>
        </p:txBody>
      </p:sp>
      <p:sp>
        <p:nvSpPr>
          <p:cNvPr id="5" name="Footer Placeholder 4">
            <a:extLst>
              <a:ext uri="{FF2B5EF4-FFF2-40B4-BE49-F238E27FC236}">
                <a16:creationId xmlns:a16="http://schemas.microsoft.com/office/drawing/2014/main" id="{44B8A175-E39F-477F-997B-99FF8677A5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69115F-5456-4FA3-8484-B1806E7C48C7}"/>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41865911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BC5C-CCF0-4BA5-B102-213AC6FD5A48}"/>
              </a:ext>
            </a:extLst>
          </p:cNvPr>
          <p:cNvSpPr>
            <a:spLocks noGrp="1"/>
          </p:cNvSpPr>
          <p:nvPr>
            <p:ph type="title"/>
          </p:nvPr>
        </p:nvSpPr>
        <p:spPr>
          <a:xfrm>
            <a:off x="762000" y="1524000"/>
            <a:ext cx="9144000" cy="126364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2237E63-3B4F-4C2F-A87C-9533227EB684}"/>
              </a:ext>
            </a:extLst>
          </p:cNvPr>
          <p:cNvSpPr>
            <a:spLocks noGrp="1"/>
          </p:cNvSpPr>
          <p:nvPr>
            <p:ph sz="half" idx="1"/>
          </p:nvPr>
        </p:nvSpPr>
        <p:spPr>
          <a:xfrm>
            <a:off x="762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78ACE3E-2FED-4289-B138-3EC2826909F5}"/>
              </a:ext>
            </a:extLst>
          </p:cNvPr>
          <p:cNvSpPr>
            <a:spLocks noGrp="1"/>
          </p:cNvSpPr>
          <p:nvPr>
            <p:ph sz="half" idx="2"/>
          </p:nvPr>
        </p:nvSpPr>
        <p:spPr>
          <a:xfrm>
            <a:off x="6858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55DB51-20DA-4BEF-90BA-DDD37DC080CF}"/>
              </a:ext>
            </a:extLst>
          </p:cNvPr>
          <p:cNvSpPr>
            <a:spLocks noGrp="1"/>
          </p:cNvSpPr>
          <p:nvPr>
            <p:ph type="dt" sz="half" idx="10"/>
          </p:nvPr>
        </p:nvSpPr>
        <p:spPr/>
        <p:txBody>
          <a:bodyPr/>
          <a:lstStyle/>
          <a:p>
            <a:fld id="{F4D57BDD-E64A-4D27-8978-82FFCA18A12C}" type="datetimeFigureOut">
              <a:rPr lang="en-US" smtClean="0"/>
              <a:t>2/14/2022</a:t>
            </a:fld>
            <a:endParaRPr lang="en-US"/>
          </a:p>
        </p:txBody>
      </p:sp>
      <p:sp>
        <p:nvSpPr>
          <p:cNvPr id="6" name="Footer Placeholder 5">
            <a:extLst>
              <a:ext uri="{FF2B5EF4-FFF2-40B4-BE49-F238E27FC236}">
                <a16:creationId xmlns:a16="http://schemas.microsoft.com/office/drawing/2014/main" id="{506D22E1-F0DB-4CB7-B2E3-D578EEAA6E5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C29146B-54D6-4291-8EA2-6430024824AE}"/>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416459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4AE7-507A-4E14-96E2-5412FF8EA283}"/>
              </a:ext>
            </a:extLst>
          </p:cNvPr>
          <p:cNvSpPr>
            <a:spLocks noGrp="1"/>
          </p:cNvSpPr>
          <p:nvPr>
            <p:ph type="title"/>
          </p:nvPr>
        </p:nvSpPr>
        <p:spPr>
          <a:xfrm>
            <a:off x="762000" y="1527048"/>
            <a:ext cx="10668000" cy="75895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EDEEE83-2945-4C22-9597-57F1F1262841}"/>
              </a:ext>
            </a:extLst>
          </p:cNvPr>
          <p:cNvSpPr>
            <a:spLocks noGrp="1"/>
          </p:cNvSpPr>
          <p:nvPr>
            <p:ph type="body" idx="1"/>
          </p:nvPr>
        </p:nvSpPr>
        <p:spPr>
          <a:xfrm>
            <a:off x="762000" y="2285999"/>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C2494D-AD1D-4CB7-A17C-B69079113D71}"/>
              </a:ext>
            </a:extLst>
          </p:cNvPr>
          <p:cNvSpPr>
            <a:spLocks noGrp="1"/>
          </p:cNvSpPr>
          <p:nvPr>
            <p:ph sz="half" idx="2"/>
          </p:nvPr>
        </p:nvSpPr>
        <p:spPr>
          <a:xfrm>
            <a:off x="762001" y="3059113"/>
            <a:ext cx="4572000"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B23E4950-830D-4EE3-9F51-DD730255E0CD}"/>
              </a:ext>
            </a:extLst>
          </p:cNvPr>
          <p:cNvSpPr>
            <a:spLocks noGrp="1"/>
          </p:cNvSpPr>
          <p:nvPr>
            <p:ph type="body" sz="quarter" idx="3"/>
          </p:nvPr>
        </p:nvSpPr>
        <p:spPr>
          <a:xfrm>
            <a:off x="6857998" y="2286000"/>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F244AA-BDAA-4FDD-B742-449DF905730C}"/>
              </a:ext>
            </a:extLst>
          </p:cNvPr>
          <p:cNvSpPr>
            <a:spLocks noGrp="1"/>
          </p:cNvSpPr>
          <p:nvPr>
            <p:ph sz="quarter" idx="4"/>
          </p:nvPr>
        </p:nvSpPr>
        <p:spPr>
          <a:xfrm>
            <a:off x="6858000" y="3059113"/>
            <a:ext cx="4571998"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B78494-ECE0-41D2-97E2-CFAC0434A8B8}"/>
              </a:ext>
            </a:extLst>
          </p:cNvPr>
          <p:cNvSpPr>
            <a:spLocks noGrp="1"/>
          </p:cNvSpPr>
          <p:nvPr>
            <p:ph type="dt" sz="half" idx="10"/>
          </p:nvPr>
        </p:nvSpPr>
        <p:spPr/>
        <p:txBody>
          <a:bodyPr/>
          <a:lstStyle/>
          <a:p>
            <a:fld id="{F4D57BDD-E64A-4D27-8978-82FFCA18A12C}" type="datetimeFigureOut">
              <a:rPr lang="en-US" smtClean="0"/>
              <a:t>2/14/2022</a:t>
            </a:fld>
            <a:endParaRPr lang="en-US"/>
          </a:p>
        </p:txBody>
      </p:sp>
      <p:sp>
        <p:nvSpPr>
          <p:cNvPr id="8" name="Footer Placeholder 7">
            <a:extLst>
              <a:ext uri="{FF2B5EF4-FFF2-40B4-BE49-F238E27FC236}">
                <a16:creationId xmlns:a16="http://schemas.microsoft.com/office/drawing/2014/main" id="{185E4C20-6CC5-4259-B554-B19F1A7AA0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09AB13-CCCC-4074-9B66-CE0B37902E3F}"/>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843731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B5FF-4FD1-4CE4-BBC5-E6402FE06F0C}"/>
              </a:ext>
            </a:extLst>
          </p:cNvPr>
          <p:cNvSpPr>
            <a:spLocks noGrp="1"/>
          </p:cNvSpPr>
          <p:nvPr>
            <p:ph type="title"/>
          </p:nvPr>
        </p:nvSpPr>
        <p:spPr>
          <a:xfrm>
            <a:off x="762000" y="1524000"/>
            <a:ext cx="9144000" cy="3810000"/>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E71AAD-C5B9-485B-84DD-60DAFD5F18BC}"/>
              </a:ext>
            </a:extLst>
          </p:cNvPr>
          <p:cNvSpPr>
            <a:spLocks noGrp="1"/>
          </p:cNvSpPr>
          <p:nvPr>
            <p:ph type="dt" sz="half" idx="10"/>
          </p:nvPr>
        </p:nvSpPr>
        <p:spPr/>
        <p:txBody>
          <a:bodyPr/>
          <a:lstStyle/>
          <a:p>
            <a:fld id="{F4D57BDD-E64A-4D27-8978-82FFCA18A12C}" type="datetimeFigureOut">
              <a:rPr lang="en-US" smtClean="0"/>
              <a:t>2/14/2022</a:t>
            </a:fld>
            <a:endParaRPr lang="en-US"/>
          </a:p>
        </p:txBody>
      </p:sp>
      <p:sp>
        <p:nvSpPr>
          <p:cNvPr id="4" name="Footer Placeholder 3">
            <a:extLst>
              <a:ext uri="{FF2B5EF4-FFF2-40B4-BE49-F238E27FC236}">
                <a16:creationId xmlns:a16="http://schemas.microsoft.com/office/drawing/2014/main" id="{9B7CACFF-0406-4EE2-9E8F-F594B952C26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552A47E-1990-4B6B-BCCB-75B6F213A8ED}"/>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148595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C8FE4C-64F1-4C88-9D30-17F8131ED627}"/>
              </a:ext>
            </a:extLst>
          </p:cNvPr>
          <p:cNvSpPr>
            <a:spLocks noGrp="1"/>
          </p:cNvSpPr>
          <p:nvPr>
            <p:ph type="dt" sz="half" idx="10"/>
          </p:nvPr>
        </p:nvSpPr>
        <p:spPr/>
        <p:txBody>
          <a:bodyPr/>
          <a:lstStyle/>
          <a:p>
            <a:fld id="{F4D57BDD-E64A-4D27-8978-82FFCA18A12C}" type="datetimeFigureOut">
              <a:rPr lang="en-US" smtClean="0"/>
              <a:t>2/14/2022</a:t>
            </a:fld>
            <a:endParaRPr lang="en-US"/>
          </a:p>
        </p:txBody>
      </p:sp>
      <p:sp>
        <p:nvSpPr>
          <p:cNvPr id="3" name="Footer Placeholder 2">
            <a:extLst>
              <a:ext uri="{FF2B5EF4-FFF2-40B4-BE49-F238E27FC236}">
                <a16:creationId xmlns:a16="http://schemas.microsoft.com/office/drawing/2014/main" id="{D25D8FB3-6FA4-40A7-BDBF-76CD0F22FE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6649F41-A021-4490-BB80-C89DF0293708}"/>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242402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EF60-874B-45DE-BF65-CF0D08577588}"/>
              </a:ext>
            </a:extLst>
          </p:cNvPr>
          <p:cNvSpPr>
            <a:spLocks noGrp="1"/>
          </p:cNvSpPr>
          <p:nvPr>
            <p:ph type="title"/>
          </p:nvPr>
        </p:nvSpPr>
        <p:spPr>
          <a:xfrm>
            <a:off x="762000" y="1524000"/>
            <a:ext cx="3821113" cy="1524000"/>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CD757B0-722D-425F-8BD4-9CD9093BCBF5}"/>
              </a:ext>
            </a:extLst>
          </p:cNvPr>
          <p:cNvSpPr>
            <a:spLocks noGrp="1"/>
          </p:cNvSpPr>
          <p:nvPr>
            <p:ph idx="1"/>
          </p:nvPr>
        </p:nvSpPr>
        <p:spPr>
          <a:xfrm>
            <a:off x="5334000" y="1524000"/>
            <a:ext cx="6096000" cy="3810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DB0F60-AADF-41C3-8BFC-B405E0A3F9AC}"/>
              </a:ext>
            </a:extLst>
          </p:cNvPr>
          <p:cNvSpPr>
            <a:spLocks noGrp="1"/>
          </p:cNvSpPr>
          <p:nvPr>
            <p:ph type="body" sz="half" idx="2"/>
          </p:nvPr>
        </p:nvSpPr>
        <p:spPr>
          <a:xfrm>
            <a:off x="762000" y="3048000"/>
            <a:ext cx="3821113"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AB1E11-97B6-42FD-9F45-6EDC3B83FABD}"/>
              </a:ext>
            </a:extLst>
          </p:cNvPr>
          <p:cNvSpPr>
            <a:spLocks noGrp="1"/>
          </p:cNvSpPr>
          <p:nvPr>
            <p:ph type="dt" sz="half" idx="10"/>
          </p:nvPr>
        </p:nvSpPr>
        <p:spPr/>
        <p:txBody>
          <a:bodyPr/>
          <a:lstStyle/>
          <a:p>
            <a:fld id="{F4D57BDD-E64A-4D27-8978-82FFCA18A12C}" type="datetimeFigureOut">
              <a:rPr lang="en-US" smtClean="0"/>
              <a:t>2/14/2022</a:t>
            </a:fld>
            <a:endParaRPr lang="en-US"/>
          </a:p>
        </p:txBody>
      </p:sp>
      <p:sp>
        <p:nvSpPr>
          <p:cNvPr id="6" name="Footer Placeholder 5">
            <a:extLst>
              <a:ext uri="{FF2B5EF4-FFF2-40B4-BE49-F238E27FC236}">
                <a16:creationId xmlns:a16="http://schemas.microsoft.com/office/drawing/2014/main" id="{E14D7DA9-F910-4337-99A2-91F4EA3612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93A2F2-339E-4406-9A90-534A38C5A069}"/>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775553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1599-6E07-4A55-9B93-4CA5EFE3FD76}"/>
              </a:ext>
            </a:extLst>
          </p:cNvPr>
          <p:cNvSpPr>
            <a:spLocks noGrp="1"/>
          </p:cNvSpPr>
          <p:nvPr>
            <p:ph type="title"/>
          </p:nvPr>
        </p:nvSpPr>
        <p:spPr>
          <a:xfrm>
            <a:off x="762001" y="1524000"/>
            <a:ext cx="3810000" cy="15240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92C2D26-DACA-4941-955E-18F7E236758C}"/>
              </a:ext>
            </a:extLst>
          </p:cNvPr>
          <p:cNvSpPr>
            <a:spLocks noGrp="1"/>
          </p:cNvSpPr>
          <p:nvPr>
            <p:ph type="pic" idx="1"/>
          </p:nvPr>
        </p:nvSpPr>
        <p:spPr>
          <a:xfrm>
            <a:off x="5333999" y="1524000"/>
            <a:ext cx="6095999" cy="3810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7EDB26D-C5B0-41D6-A75F-F89A87BE243A}"/>
              </a:ext>
            </a:extLst>
          </p:cNvPr>
          <p:cNvSpPr>
            <a:spLocks noGrp="1"/>
          </p:cNvSpPr>
          <p:nvPr>
            <p:ph type="body" sz="half" idx="2"/>
          </p:nvPr>
        </p:nvSpPr>
        <p:spPr>
          <a:xfrm>
            <a:off x="762001" y="3048000"/>
            <a:ext cx="3810000"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9304B6-48DF-41FA-A089-8C83BBA63673}"/>
              </a:ext>
            </a:extLst>
          </p:cNvPr>
          <p:cNvSpPr>
            <a:spLocks noGrp="1"/>
          </p:cNvSpPr>
          <p:nvPr>
            <p:ph type="dt" sz="half" idx="10"/>
          </p:nvPr>
        </p:nvSpPr>
        <p:spPr/>
        <p:txBody>
          <a:bodyPr/>
          <a:lstStyle/>
          <a:p>
            <a:fld id="{F4D57BDD-E64A-4D27-8978-82FFCA18A12C}" type="datetimeFigureOut">
              <a:rPr lang="en-US" smtClean="0"/>
              <a:t>2/14/2022</a:t>
            </a:fld>
            <a:endParaRPr lang="en-US"/>
          </a:p>
        </p:txBody>
      </p:sp>
      <p:sp>
        <p:nvSpPr>
          <p:cNvPr id="6" name="Footer Placeholder 5">
            <a:extLst>
              <a:ext uri="{FF2B5EF4-FFF2-40B4-BE49-F238E27FC236}">
                <a16:creationId xmlns:a16="http://schemas.microsoft.com/office/drawing/2014/main" id="{14DFB82F-A17A-4BC7-A522-CD934BC35C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CC530C-8824-4BE3-884E-2AFF30B572BC}"/>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6519458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E73F-2F7C-4941-9B13-ACB43A4983EC}"/>
              </a:ext>
            </a:extLst>
          </p:cNvPr>
          <p:cNvSpPr>
            <a:spLocks noGrp="1"/>
          </p:cNvSpPr>
          <p:nvPr>
            <p:ph type="title"/>
          </p:nvPr>
        </p:nvSpPr>
        <p:spPr>
          <a:xfrm>
            <a:off x="762000" y="1524000"/>
            <a:ext cx="9144000" cy="152399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8BC107E-F2BE-4057-B06B-1E50FD12B561}"/>
              </a:ext>
            </a:extLst>
          </p:cNvPr>
          <p:cNvSpPr>
            <a:spLocks noGrp="1"/>
          </p:cNvSpPr>
          <p:nvPr>
            <p:ph type="body" orient="vert" idx="1"/>
          </p:nvPr>
        </p:nvSpPr>
        <p:spPr>
          <a:xfrm>
            <a:off x="762000" y="3048000"/>
            <a:ext cx="10668000" cy="3048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B9D7D8-1932-4215-A6E0-C16DA0DDB8B8}"/>
              </a:ext>
            </a:extLst>
          </p:cNvPr>
          <p:cNvSpPr>
            <a:spLocks noGrp="1"/>
          </p:cNvSpPr>
          <p:nvPr>
            <p:ph type="dt" sz="half" idx="10"/>
          </p:nvPr>
        </p:nvSpPr>
        <p:spPr/>
        <p:txBody>
          <a:bodyPr/>
          <a:lstStyle/>
          <a:p>
            <a:fld id="{F4D57BDD-E64A-4D27-8978-82FFCA18A12C}" type="datetimeFigureOut">
              <a:rPr lang="en-US" smtClean="0"/>
              <a:t>2/14/2022</a:t>
            </a:fld>
            <a:endParaRPr lang="en-US"/>
          </a:p>
        </p:txBody>
      </p:sp>
      <p:sp>
        <p:nvSpPr>
          <p:cNvPr id="5" name="Footer Placeholder 4">
            <a:extLst>
              <a:ext uri="{FF2B5EF4-FFF2-40B4-BE49-F238E27FC236}">
                <a16:creationId xmlns:a16="http://schemas.microsoft.com/office/drawing/2014/main" id="{4378B662-65E3-47B2-AD95-B041B57F3B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93DBC5-88B5-4F2A-A0E3-752CB421737A}"/>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4929637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6599DF-5B13-4800-ADD7-3A2A2F1C4889}"/>
              </a:ext>
            </a:extLst>
          </p:cNvPr>
          <p:cNvSpPr>
            <a:spLocks noGrp="1"/>
          </p:cNvSpPr>
          <p:nvPr>
            <p:ph type="title" orient="vert"/>
          </p:nvPr>
        </p:nvSpPr>
        <p:spPr>
          <a:xfrm>
            <a:off x="8724900" y="1523999"/>
            <a:ext cx="2705100" cy="4572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B191E12-22D9-4DA9-A336-EA6A8B9B55B8}"/>
              </a:ext>
            </a:extLst>
          </p:cNvPr>
          <p:cNvSpPr>
            <a:spLocks noGrp="1"/>
          </p:cNvSpPr>
          <p:nvPr>
            <p:ph type="body" orient="vert" idx="1"/>
          </p:nvPr>
        </p:nvSpPr>
        <p:spPr>
          <a:xfrm>
            <a:off x="762000" y="1524000"/>
            <a:ext cx="7620000" cy="457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22A1D5-B7EF-43A4-81EF-B5A7EA35616B}"/>
              </a:ext>
            </a:extLst>
          </p:cNvPr>
          <p:cNvSpPr>
            <a:spLocks noGrp="1"/>
          </p:cNvSpPr>
          <p:nvPr>
            <p:ph type="dt" sz="half" idx="10"/>
          </p:nvPr>
        </p:nvSpPr>
        <p:spPr/>
        <p:txBody>
          <a:bodyPr/>
          <a:lstStyle/>
          <a:p>
            <a:fld id="{F4D57BDD-E64A-4D27-8978-82FFCA18A12C}" type="datetimeFigureOut">
              <a:rPr lang="en-US" smtClean="0"/>
              <a:t>2/14/2022</a:t>
            </a:fld>
            <a:endParaRPr lang="en-US"/>
          </a:p>
        </p:txBody>
      </p:sp>
      <p:sp>
        <p:nvSpPr>
          <p:cNvPr id="5" name="Footer Placeholder 4">
            <a:extLst>
              <a:ext uri="{FF2B5EF4-FFF2-40B4-BE49-F238E27FC236}">
                <a16:creationId xmlns:a16="http://schemas.microsoft.com/office/drawing/2014/main" id="{66809DFB-4410-42BF-B886-C984E3A53F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487E8-E9A0-429E-88E5-34B1BE86BD2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221351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2/14/2022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numCol="1"/>
          <a:lstStyle/>
          <a:p>
            <a:fld id="{96DFF08F-DC6B-4601-B491-B0F83F6DD2DA}" type="datetimeFigureOut">
              <a:rPr lang="en-US" dirty="0"/>
              <a:t>2/14/2022</a:t>
            </a:fld>
            <a:endParaRPr lang="en-US" dirty="0"/>
          </a:p>
        </p:txBody>
      </p:sp>
      <p:sp>
        <p:nvSpPr>
          <p:cNvPr id="3" name="Footer Placeholder 2"/>
          <p:cNvSpPr>
            <a:spLocks noGrp="1"/>
          </p:cNvSpPr>
          <p:nvPr>
            <p:ph type="ftr" sz="quarter" idx="11"/>
          </p:nvPr>
        </p:nvSpPr>
        <p:spPr/>
        <p:txBody>
          <a:bodyPr numCol="1"/>
          <a:lstStyle/>
          <a:p>
            <a:endParaRPr lang="en-US" dirty="0"/>
          </a:p>
        </p:txBody>
      </p:sp>
      <p:sp>
        <p:nvSpPr>
          <p:cNvPr id="4" name="Slide Number Placeholder 3"/>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3" name="Content Placeholder 2"/>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numCol="1"/>
          <a:lstStyle/>
          <a:p>
            <a:fld id="{96DFF08F-DC6B-4601-B491-B0F83F6DD2DA}" type="datetimeFigureOut">
              <a:rPr lang="en-US" dirty="0"/>
              <a:t>2/14/2022</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762000" y="1524000"/>
            <a:ext cx="9144000" cy="1263649"/>
          </a:xfrm>
          <a:prstGeom prst="rect">
            <a:avLst/>
          </a:prstGeom>
        </p:spPr>
        <p:txBody>
          <a:bodyPr vert="horz" lIns="91440" tIns="45720" rIns="91440" bIns="4572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762000" y="3047999"/>
            <a:ext cx="10668000" cy="3048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762000" y="401594"/>
            <a:ext cx="3048000" cy="365125"/>
          </a:xfrm>
          <a:prstGeom prst="rect">
            <a:avLst/>
          </a:prstGeom>
        </p:spPr>
        <p:txBody>
          <a:bodyPr vert="horz" lIns="91440" tIns="45720" rIns="91440" bIns="45720" rtlCol="0" anchor="b" anchorCtr="0"/>
          <a:lstStyle>
            <a:lvl1pPr algn="l">
              <a:defRPr sz="900">
                <a:solidFill>
                  <a:schemeClr val="tx1"/>
                </a:solidFill>
              </a:defRPr>
            </a:lvl1pPr>
          </a:lstStyle>
          <a:p>
            <a:fld id="{F4D57BDD-E64A-4D27-8978-82FFCA18A12C}" type="datetimeFigureOut">
              <a:rPr lang="en-US" smtClean="0"/>
              <a:pPr/>
              <a:t>2/14/2022</a:t>
            </a:fld>
            <a:endParaRPr lang="en-US" dirty="0"/>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6858000" y="6096000"/>
            <a:ext cx="4572000" cy="365125"/>
          </a:xfrm>
          <a:prstGeom prst="rect">
            <a:avLst/>
          </a:prstGeom>
        </p:spPr>
        <p:txBody>
          <a:bodyPr vert="horz" lIns="91440" tIns="45720" rIns="91440" bIns="45720" rtlCol="0" anchor="t" anchorCtr="0"/>
          <a:lstStyle>
            <a:lvl1pPr algn="r">
              <a:defRPr sz="8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9144000" y="401594"/>
            <a:ext cx="2286000" cy="762000"/>
          </a:xfrm>
          <a:prstGeom prst="rect">
            <a:avLst/>
          </a:prstGeom>
        </p:spPr>
        <p:txBody>
          <a:bodyPr vert="horz" lIns="91440" tIns="45720" rIns="91440" bIns="45720" rtlCol="0" anchor="t" anchorCtr="0"/>
          <a:lstStyle>
            <a:lvl1pPr algn="r">
              <a:defRPr sz="3600">
                <a:solidFill>
                  <a:schemeClr val="tx1"/>
                </a:solidFill>
                <a:latin typeface="+mj-lt"/>
              </a:defRPr>
            </a:lvl1p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3545470376"/>
      </p:ext>
    </p:extLst>
  </p:cSld>
  <p:clrMap bg1="dk1" tx1="lt1" bg2="dk2" tx2="lt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01" r:id="rId5"/>
    <p:sldLayoutId id="2147483702" r:id="rId6"/>
    <p:sldLayoutId id="2147483707" r:id="rId7"/>
    <p:sldLayoutId id="2147483703" r:id="rId8"/>
    <p:sldLayoutId id="2147483704" r:id="rId9"/>
    <p:sldLayoutId id="2147483705" r:id="rId10"/>
    <p:sldLayoutId id="214748370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2/14/2022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65" r:id="rId1"/>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numCol="1"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numCol="1"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numCol="1" rtlCol="0" anchor="ctr"/>
          <a:lstStyle>
            <a:lvl1pPr algn="l">
              <a:defRPr sz="1200">
                <a:solidFill>
                  <a:schemeClr val="accent1"/>
                </a:solidFill>
              </a:defRPr>
            </a:lvl1pPr>
          </a:lstStyle>
          <a:p>
            <a:fld id="{96DFF08F-DC6B-4601-B491-B0F83F6DD2DA}" type="datetimeFigureOut">
              <a:rPr lang="en-US" dirty="0"/>
              <a:pPr/>
              <a:t>2/14/2022</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numCol="1"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numCol="1"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74" r:id="rId1"/>
    <p:sldLayoutId id="2147483671" r:id="rId2"/>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D371CC-B840-4CF9-B8D0-B29D907C0E20}"/>
              </a:ext>
            </a:extLst>
          </p:cNvPr>
          <p:cNvSpPr>
            <a:spLocks noGrp="1"/>
          </p:cNvSpPr>
          <p:nvPr>
            <p:ph type="ctrTitle"/>
          </p:nvPr>
        </p:nvSpPr>
        <p:spPr>
          <a:xfrm>
            <a:off x="5334000" y="1062038"/>
            <a:ext cx="6096000" cy="2881311"/>
          </a:xfrm>
        </p:spPr>
        <p:txBody>
          <a:bodyPr>
            <a:normAutofit/>
          </a:bodyPr>
          <a:lstStyle/>
          <a:p>
            <a:pPr algn="r"/>
            <a:r>
              <a:rPr lang="en-GB" sz="8000" dirty="0"/>
              <a:t>Contract law workshop 4</a:t>
            </a:r>
          </a:p>
        </p:txBody>
      </p:sp>
      <p:sp>
        <p:nvSpPr>
          <p:cNvPr id="3" name="Subtitle 2">
            <a:extLst>
              <a:ext uri="{FF2B5EF4-FFF2-40B4-BE49-F238E27FC236}">
                <a16:creationId xmlns:a16="http://schemas.microsoft.com/office/drawing/2014/main" id="{24A7661E-D6F7-413A-B6A5-B5FA3E96B824}"/>
              </a:ext>
            </a:extLst>
          </p:cNvPr>
          <p:cNvSpPr>
            <a:spLocks noGrp="1"/>
          </p:cNvSpPr>
          <p:nvPr>
            <p:ph type="subTitle" idx="1"/>
          </p:nvPr>
        </p:nvSpPr>
        <p:spPr>
          <a:xfrm>
            <a:off x="5334000" y="4170408"/>
            <a:ext cx="6096000" cy="1625554"/>
          </a:xfrm>
        </p:spPr>
        <p:txBody>
          <a:bodyPr>
            <a:normAutofit/>
          </a:bodyPr>
          <a:lstStyle/>
          <a:p>
            <a:pPr algn="r"/>
            <a:r>
              <a:rPr lang="en-GB" dirty="0"/>
              <a:t>Express and Implied Terms</a:t>
            </a:r>
          </a:p>
        </p:txBody>
      </p:sp>
      <p:pic>
        <p:nvPicPr>
          <p:cNvPr id="4" name="Picture 3">
            <a:extLst>
              <a:ext uri="{FF2B5EF4-FFF2-40B4-BE49-F238E27FC236}">
                <a16:creationId xmlns:a16="http://schemas.microsoft.com/office/drawing/2014/main" id="{EFF9DB70-1FD0-4002-A3EA-01214396D4AA}"/>
              </a:ext>
            </a:extLst>
          </p:cNvPr>
          <p:cNvPicPr>
            <a:picLocks noChangeAspect="1"/>
          </p:cNvPicPr>
          <p:nvPr/>
        </p:nvPicPr>
        <p:blipFill rotWithShape="1">
          <a:blip r:embed="rId2"/>
          <a:srcRect l="20783" r="34716" b="-2"/>
          <a:stretch/>
        </p:blipFill>
        <p:spPr>
          <a:xfrm>
            <a:off x="-2" y="-1"/>
            <a:ext cx="4572002" cy="6858002"/>
          </a:xfrm>
          <a:custGeom>
            <a:avLst/>
            <a:gdLst/>
            <a:ahLst/>
            <a:cxnLst/>
            <a:rect l="l" t="t" r="r" b="b"/>
            <a:pathLst>
              <a:path w="4572002" h="6858002">
                <a:moveTo>
                  <a:pt x="4295315" y="6438981"/>
                </a:moveTo>
                <a:lnTo>
                  <a:pt x="4275384" y="6463840"/>
                </a:lnTo>
                <a:lnTo>
                  <a:pt x="4275382" y="6463849"/>
                </a:lnTo>
                <a:lnTo>
                  <a:pt x="4261586" y="6513012"/>
                </a:lnTo>
                <a:lnTo>
                  <a:pt x="4242781" y="6546194"/>
                </a:lnTo>
                <a:lnTo>
                  <a:pt x="4242781" y="6546195"/>
                </a:lnTo>
                <a:lnTo>
                  <a:pt x="4259119" y="6521804"/>
                </a:lnTo>
                <a:lnTo>
                  <a:pt x="4261586"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4"/>
                </a:cubicBezTo>
                <a:lnTo>
                  <a:pt x="4158155" y="4933805"/>
                </a:lnTo>
                <a:lnTo>
                  <a:pt x="4158155" y="4933805"/>
                </a:lnTo>
                <a:cubicBezTo>
                  <a:pt x="4160163" y="4953853"/>
                  <a:pt x="4171415" y="4969749"/>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8"/>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2"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289" y="6365204"/>
                </a:lnTo>
                <a:lnTo>
                  <a:pt x="4380007" y="6387910"/>
                </a:lnTo>
                <a:lnTo>
                  <a:pt x="4378243" y="6391549"/>
                </a:lnTo>
                <a:lnTo>
                  <a:pt x="4370589" y="6407332"/>
                </a:lnTo>
                <a:lnTo>
                  <a:pt x="4370589" y="6407333"/>
                </a:lnTo>
                <a:lnTo>
                  <a:pt x="4378243" y="6391549"/>
                </a:lnTo>
                <a:lnTo>
                  <a:pt x="4380008" y="6387910"/>
                </a:lnTo>
                <a:lnTo>
                  <a:pt x="4381289" y="6365204"/>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8"/>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6"/>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1"/>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4"/>
                  <a:pt x="4125838" y="2518264"/>
                </a:cubicBezTo>
                <a:cubicBezTo>
                  <a:pt x="4123171" y="2527790"/>
                  <a:pt x="4122027" y="2536457"/>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8"/>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1" y="2463018"/>
                </a:cubicBez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5402" y="228949"/>
                </a:lnTo>
                <a:lnTo>
                  <a:pt x="3785402" y="228948"/>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1"/>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6"/>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p:spPr>
      </p:pic>
      <p:grpSp>
        <p:nvGrpSpPr>
          <p:cNvPr id="11" name="Group 10">
            <a:extLst>
              <a:ext uri="{FF2B5EF4-FFF2-40B4-BE49-F238E27FC236}">
                <a16:creationId xmlns:a16="http://schemas.microsoft.com/office/drawing/2014/main" id="{A7900967-84CA-47B4-9F1C-E787BAC149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12" name="Freeform: Shape 11">
              <a:extLst>
                <a:ext uri="{FF2B5EF4-FFF2-40B4-BE49-F238E27FC236}">
                  <a16:creationId xmlns:a16="http://schemas.microsoft.com/office/drawing/2014/main" id="{CAB3C749-6482-440B-9386-94091006D6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C5C6B36-2238-4BBF-87F8-B1B3F5DD56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664765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36BB84-0695-4BE1-A0C6-844047E92E06}"/>
              </a:ext>
            </a:extLst>
          </p:cNvPr>
          <p:cNvSpPr>
            <a:spLocks noGrp="1"/>
          </p:cNvSpPr>
          <p:nvPr>
            <p:ph idx="1"/>
          </p:nvPr>
        </p:nvSpPr>
        <p:spPr>
          <a:xfrm>
            <a:off x="258791" y="971909"/>
            <a:ext cx="9632831" cy="6009736"/>
          </a:xfrm>
        </p:spPr>
        <p:txBody>
          <a:bodyPr>
            <a:normAutofit/>
          </a:bodyPr>
          <a:lstStyle/>
          <a:p>
            <a:pPr marL="762000" indent="-304800" algn="just"/>
            <a:r>
              <a:rPr lang="en-GB" sz="2000" b="0" i="0" dirty="0">
                <a:solidFill>
                  <a:srgbClr val="000000"/>
                </a:solidFill>
                <a:effectLst/>
                <a:latin typeface="Symbol" panose="05050102010706020507" pitchFamily="18" charset="2"/>
              </a:rPr>
              <a:t>·</a:t>
            </a:r>
            <a:r>
              <a:rPr lang="en-GB" sz="2000" b="0" i="0" dirty="0">
                <a:solidFill>
                  <a:srgbClr val="000000"/>
                </a:solidFill>
                <a:effectLst/>
                <a:latin typeface="Times New Roman" panose="02020603050405020304" pitchFamily="18" charset="0"/>
              </a:rPr>
              <a:t>           1)   The law distinguishes between </a:t>
            </a:r>
            <a:r>
              <a:rPr lang="en-GB" sz="2000" b="1" i="0" dirty="0">
                <a:solidFill>
                  <a:srgbClr val="000000"/>
                </a:solidFill>
                <a:effectLst/>
                <a:latin typeface="inherit"/>
              </a:rPr>
              <a:t>mere puffs</a:t>
            </a:r>
            <a:r>
              <a:rPr lang="en-GB" sz="2000" b="0" i="0" dirty="0">
                <a:solidFill>
                  <a:srgbClr val="000000"/>
                </a:solidFill>
                <a:effectLst/>
                <a:latin typeface="Times New Roman" panose="02020603050405020304" pitchFamily="18" charset="0"/>
              </a:rPr>
              <a:t>, which have traditionally had no legal effect, </a:t>
            </a:r>
            <a:r>
              <a:rPr lang="en-GB" sz="2000" b="1" i="0" dirty="0">
                <a:solidFill>
                  <a:srgbClr val="000000"/>
                </a:solidFill>
                <a:effectLst/>
                <a:latin typeface="inherit"/>
              </a:rPr>
              <a:t>representations</a:t>
            </a:r>
            <a:r>
              <a:rPr lang="en-GB" sz="2000" b="0" i="0" dirty="0">
                <a:solidFill>
                  <a:srgbClr val="000000"/>
                </a:solidFill>
                <a:effectLst/>
                <a:latin typeface="Times New Roman" panose="02020603050405020304" pitchFamily="18" charset="0"/>
              </a:rPr>
              <a:t> (called misrepresentations if they are untrue) and </a:t>
            </a:r>
            <a:r>
              <a:rPr lang="en-GB" sz="2000" b="1" i="0" dirty="0">
                <a:solidFill>
                  <a:srgbClr val="000000"/>
                </a:solidFill>
                <a:effectLst/>
                <a:latin typeface="inherit"/>
              </a:rPr>
              <a:t>terms</a:t>
            </a:r>
            <a:r>
              <a:rPr lang="en-GB" sz="2000" b="0" i="0" dirty="0">
                <a:solidFill>
                  <a:srgbClr val="000000"/>
                </a:solidFill>
                <a:effectLst/>
                <a:latin typeface="Times New Roman" panose="02020603050405020304" pitchFamily="18" charset="0"/>
              </a:rPr>
              <a:t> of the contract. The distinction is very important because only a breach of term entitles the injured party to sue for breach of contract.</a:t>
            </a:r>
            <a:endParaRPr lang="en-GB" sz="2000" b="0" i="0" dirty="0">
              <a:solidFill>
                <a:srgbClr val="201F1E"/>
              </a:solidFill>
              <a:effectLst/>
              <a:latin typeface="Calibri" panose="020F0502020204030204" pitchFamily="34" charset="0"/>
            </a:endParaRPr>
          </a:p>
          <a:p>
            <a:pPr marL="762000" indent="-304800" algn="just"/>
            <a:r>
              <a:rPr lang="en-GB" sz="2000" b="0" i="0" dirty="0">
                <a:solidFill>
                  <a:srgbClr val="000000"/>
                </a:solidFill>
                <a:effectLst/>
                <a:latin typeface="Symbol" panose="05050102010706020507" pitchFamily="18" charset="2"/>
              </a:rPr>
              <a:t>·</a:t>
            </a:r>
            <a:r>
              <a:rPr lang="en-GB" sz="2000" b="0" i="0" dirty="0">
                <a:solidFill>
                  <a:srgbClr val="000000"/>
                </a:solidFill>
                <a:effectLst/>
                <a:latin typeface="Times New Roman" panose="02020603050405020304" pitchFamily="18" charset="0"/>
              </a:rPr>
              <a:t>           (2)   The distinction between a representation and a term is established by considering:</a:t>
            </a:r>
            <a:endParaRPr lang="en-GB" sz="2000" b="0" i="0" dirty="0">
              <a:solidFill>
                <a:srgbClr val="201F1E"/>
              </a:solidFill>
              <a:effectLst/>
              <a:latin typeface="Calibri" panose="020F0502020204030204" pitchFamily="34" charset="0"/>
            </a:endParaRPr>
          </a:p>
          <a:p>
            <a:pPr marL="1219200" indent="-304800" algn="just"/>
            <a:r>
              <a:rPr lang="en-GB" sz="2000" b="0" i="0" dirty="0">
                <a:solidFill>
                  <a:srgbClr val="000000"/>
                </a:solidFill>
                <a:effectLst/>
                <a:latin typeface="Courier New" panose="02070309020205020404" pitchFamily="49" charset="0"/>
              </a:rPr>
              <a:t>o</a:t>
            </a:r>
            <a:r>
              <a:rPr lang="en-GB" sz="2000" b="0" i="0" dirty="0">
                <a:solidFill>
                  <a:srgbClr val="000000"/>
                </a:solidFill>
                <a:effectLst/>
                <a:latin typeface="Times New Roman" panose="02020603050405020304" pitchFamily="18" charset="0"/>
              </a:rPr>
              <a:t>     (a)   the importance that the parties attach to the statement;</a:t>
            </a:r>
            <a:endParaRPr lang="en-GB" sz="2000" b="0" i="0" dirty="0">
              <a:solidFill>
                <a:srgbClr val="201F1E"/>
              </a:solidFill>
              <a:effectLst/>
              <a:latin typeface="Calibri" panose="020F0502020204030204" pitchFamily="34" charset="0"/>
            </a:endParaRPr>
          </a:p>
          <a:p>
            <a:pPr marL="1219200" indent="-304800" algn="just"/>
            <a:r>
              <a:rPr lang="en-GB" sz="2000" b="0" i="0" dirty="0">
                <a:solidFill>
                  <a:srgbClr val="000000"/>
                </a:solidFill>
                <a:effectLst/>
                <a:latin typeface="Courier New" panose="02070309020205020404" pitchFamily="49" charset="0"/>
              </a:rPr>
              <a:t>o</a:t>
            </a:r>
            <a:r>
              <a:rPr lang="en-GB" sz="2000" b="0" i="0" dirty="0">
                <a:solidFill>
                  <a:srgbClr val="000000"/>
                </a:solidFill>
                <a:effectLst/>
                <a:latin typeface="Times New Roman" panose="02020603050405020304" pitchFamily="18" charset="0"/>
              </a:rPr>
              <a:t>     (b)   whether the statement has been reduced into </a:t>
            </a:r>
            <a:r>
              <a:rPr lang="en-GB" sz="2000" b="1" i="0" dirty="0">
                <a:solidFill>
                  <a:srgbClr val="000000"/>
                </a:solidFill>
                <a:effectLst/>
                <a:latin typeface="inherit"/>
              </a:rPr>
              <a:t>writing</a:t>
            </a:r>
            <a:r>
              <a:rPr lang="en-GB" sz="2000" b="0" i="0" dirty="0">
                <a:solidFill>
                  <a:srgbClr val="000000"/>
                </a:solidFill>
                <a:effectLst/>
                <a:latin typeface="Times New Roman" panose="02020603050405020304" pitchFamily="18" charset="0"/>
              </a:rPr>
              <a:t>;</a:t>
            </a:r>
            <a:endParaRPr lang="en-GB" sz="2000" b="0" i="0" dirty="0">
              <a:solidFill>
                <a:srgbClr val="201F1E"/>
              </a:solidFill>
              <a:effectLst/>
              <a:latin typeface="Calibri" panose="020F0502020204030204" pitchFamily="34" charset="0"/>
            </a:endParaRPr>
          </a:p>
          <a:p>
            <a:pPr marL="1219200" indent="-304800" algn="just"/>
            <a:r>
              <a:rPr lang="en-GB" sz="2000" b="0" i="0" dirty="0">
                <a:solidFill>
                  <a:srgbClr val="000000"/>
                </a:solidFill>
                <a:effectLst/>
                <a:latin typeface="Courier New" panose="02070309020205020404" pitchFamily="49" charset="0"/>
              </a:rPr>
              <a:t>o</a:t>
            </a:r>
            <a:r>
              <a:rPr lang="en-GB" sz="2000" b="0" i="0" dirty="0">
                <a:solidFill>
                  <a:srgbClr val="000000"/>
                </a:solidFill>
                <a:effectLst/>
                <a:latin typeface="Times New Roman" panose="02020603050405020304" pitchFamily="18" charset="0"/>
              </a:rPr>
              <a:t>     (c)   the timing of the statement;</a:t>
            </a:r>
            <a:endParaRPr lang="en-GB" sz="2000" b="0" i="0" dirty="0">
              <a:solidFill>
                <a:srgbClr val="201F1E"/>
              </a:solidFill>
              <a:effectLst/>
              <a:latin typeface="Calibri" panose="020F0502020204030204" pitchFamily="34" charset="0"/>
            </a:endParaRPr>
          </a:p>
          <a:p>
            <a:pPr marL="1219200" indent="-304800" algn="just"/>
            <a:r>
              <a:rPr lang="en-GB" sz="2000" b="0" i="0" dirty="0">
                <a:solidFill>
                  <a:srgbClr val="000000"/>
                </a:solidFill>
                <a:effectLst/>
                <a:latin typeface="Courier New" panose="02070309020205020404" pitchFamily="49" charset="0"/>
              </a:rPr>
              <a:t>o</a:t>
            </a:r>
            <a:r>
              <a:rPr lang="en-GB" sz="2000" b="0" i="0" dirty="0">
                <a:solidFill>
                  <a:srgbClr val="000000"/>
                </a:solidFill>
                <a:effectLst/>
                <a:latin typeface="Times New Roman" panose="02020603050405020304" pitchFamily="18" charset="0"/>
              </a:rPr>
              <a:t>     (d)   and whether either of the parties involved in the negotiations had </a:t>
            </a:r>
            <a:r>
              <a:rPr lang="en-GB" sz="2000" b="1" i="0" dirty="0">
                <a:solidFill>
                  <a:srgbClr val="000000"/>
                </a:solidFill>
                <a:effectLst/>
                <a:latin typeface="inherit"/>
              </a:rPr>
              <a:t>specialist knowledge or skills</a:t>
            </a:r>
            <a:r>
              <a:rPr lang="en-GB" sz="2000" b="0" i="0" dirty="0">
                <a:solidFill>
                  <a:srgbClr val="000000"/>
                </a:solidFill>
                <a:effectLst/>
                <a:latin typeface="Times New Roman" panose="02020603050405020304" pitchFamily="18" charset="0"/>
              </a:rPr>
              <a:t>.</a:t>
            </a:r>
            <a:endParaRPr lang="en-GB" sz="2000" b="0" i="0" dirty="0">
              <a:solidFill>
                <a:srgbClr val="201F1E"/>
              </a:solidFill>
              <a:effectLst/>
              <a:latin typeface="Calibri" panose="020F0502020204030204" pitchFamily="34" charset="0"/>
            </a:endParaRPr>
          </a:p>
          <a:p>
            <a:pPr marL="762000" indent="-304800" algn="just"/>
            <a:r>
              <a:rPr lang="en-GB" sz="2000" b="0" i="0" dirty="0">
                <a:solidFill>
                  <a:srgbClr val="000000"/>
                </a:solidFill>
                <a:effectLst/>
                <a:latin typeface="Symbol" panose="05050102010706020507" pitchFamily="18" charset="2"/>
              </a:rPr>
              <a:t>·</a:t>
            </a:r>
            <a:r>
              <a:rPr lang="en-GB" sz="2000" b="0" i="0" dirty="0">
                <a:solidFill>
                  <a:srgbClr val="000000"/>
                </a:solidFill>
                <a:effectLst/>
                <a:latin typeface="Times New Roman" panose="02020603050405020304" pitchFamily="18" charset="0"/>
              </a:rPr>
              <a:t>           (3)   Terms may be </a:t>
            </a:r>
            <a:r>
              <a:rPr lang="en-GB" sz="2000" b="1" i="0" dirty="0">
                <a:solidFill>
                  <a:srgbClr val="000000"/>
                </a:solidFill>
                <a:effectLst/>
                <a:latin typeface="inherit"/>
              </a:rPr>
              <a:t>express</a:t>
            </a:r>
            <a:r>
              <a:rPr lang="en-GB" sz="2000" b="0" i="0" dirty="0">
                <a:solidFill>
                  <a:srgbClr val="000000"/>
                </a:solidFill>
                <a:effectLst/>
                <a:latin typeface="Times New Roman" panose="02020603050405020304" pitchFamily="18" charset="0"/>
              </a:rPr>
              <a:t> (spelt out by the parties) or </a:t>
            </a:r>
            <a:r>
              <a:rPr lang="en-GB" sz="2000" b="1" i="0" dirty="0">
                <a:solidFill>
                  <a:srgbClr val="000000"/>
                </a:solidFill>
                <a:effectLst/>
                <a:latin typeface="inherit"/>
              </a:rPr>
              <a:t>implied</a:t>
            </a:r>
            <a:r>
              <a:rPr lang="en-GB" sz="2000" b="0" i="0" dirty="0">
                <a:solidFill>
                  <a:srgbClr val="000000"/>
                </a:solidFill>
                <a:effectLst/>
                <a:latin typeface="Times New Roman" panose="02020603050405020304" pitchFamily="18" charset="0"/>
              </a:rPr>
              <a:t> (read into the contract).</a:t>
            </a:r>
            <a:endParaRPr lang="en-GB" sz="2000" b="0" i="0" dirty="0">
              <a:solidFill>
                <a:srgbClr val="201F1E"/>
              </a:solidFill>
              <a:effectLst/>
              <a:latin typeface="Calibri" panose="020F0502020204030204" pitchFamily="34" charset="0"/>
            </a:endParaRPr>
          </a:p>
          <a:p>
            <a:pPr marL="762000" indent="-304800" algn="just"/>
            <a:r>
              <a:rPr lang="en-GB" sz="2000" b="0" i="0" dirty="0">
                <a:solidFill>
                  <a:srgbClr val="000000"/>
                </a:solidFill>
                <a:effectLst/>
                <a:latin typeface="Symbol" panose="05050102010706020507" pitchFamily="18" charset="2"/>
              </a:rPr>
              <a:t>·</a:t>
            </a:r>
            <a:r>
              <a:rPr lang="en-GB" sz="2000" b="0" i="0" dirty="0">
                <a:solidFill>
                  <a:srgbClr val="000000"/>
                </a:solidFill>
                <a:effectLst/>
                <a:latin typeface="Times New Roman" panose="02020603050405020304" pitchFamily="18" charset="0"/>
              </a:rPr>
              <a:t>           (4)   </a:t>
            </a:r>
            <a:r>
              <a:rPr lang="en-GB" sz="2000" b="1" i="0" dirty="0">
                <a:solidFill>
                  <a:srgbClr val="000000"/>
                </a:solidFill>
                <a:effectLst/>
                <a:latin typeface="inherit"/>
              </a:rPr>
              <a:t>Express</a:t>
            </a:r>
            <a:r>
              <a:rPr lang="en-GB" sz="2000" b="0" i="0" dirty="0">
                <a:solidFill>
                  <a:srgbClr val="000000"/>
                </a:solidFill>
                <a:effectLst/>
                <a:latin typeface="Times New Roman" panose="02020603050405020304" pitchFamily="18" charset="0"/>
              </a:rPr>
              <a:t> terms need to be shown to have been incorporated into the contract.</a:t>
            </a:r>
            <a:endParaRPr lang="en-GB" sz="2000" b="0" i="0" dirty="0">
              <a:solidFill>
                <a:srgbClr val="201F1E"/>
              </a:solidFill>
              <a:effectLst/>
              <a:latin typeface="Calibri" panose="020F0502020204030204" pitchFamily="34" charset="0"/>
            </a:endParaRPr>
          </a:p>
        </p:txBody>
      </p:sp>
      <p:sp>
        <p:nvSpPr>
          <p:cNvPr id="4" name="TextBox 3">
            <a:extLst>
              <a:ext uri="{FF2B5EF4-FFF2-40B4-BE49-F238E27FC236}">
                <a16:creationId xmlns:a16="http://schemas.microsoft.com/office/drawing/2014/main" id="{2B95A0B2-864D-4DC6-9729-5ECDE5156670}"/>
              </a:ext>
            </a:extLst>
          </p:cNvPr>
          <p:cNvSpPr txBox="1"/>
          <p:nvPr/>
        </p:nvSpPr>
        <p:spPr>
          <a:xfrm>
            <a:off x="2932981" y="108751"/>
            <a:ext cx="5871713" cy="707886"/>
          </a:xfrm>
          <a:prstGeom prst="rect">
            <a:avLst/>
          </a:prstGeom>
          <a:noFill/>
        </p:spPr>
        <p:txBody>
          <a:bodyPr wrap="square" rtlCol="0">
            <a:spAutoFit/>
          </a:bodyPr>
          <a:lstStyle/>
          <a:p>
            <a:r>
              <a:rPr lang="en-GB" sz="4000" dirty="0">
                <a:solidFill>
                  <a:schemeClr val="accent2"/>
                </a:solidFill>
              </a:rPr>
              <a:t>Lecture recap</a:t>
            </a:r>
          </a:p>
        </p:txBody>
      </p:sp>
    </p:spTree>
    <p:extLst>
      <p:ext uri="{BB962C8B-B14F-4D97-AF65-F5344CB8AC3E}">
        <p14:creationId xmlns:p14="http://schemas.microsoft.com/office/powerpoint/2010/main" val="15114200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7359EC-37CF-4CD6-BBC4-D6321B778F8C}"/>
              </a:ext>
            </a:extLst>
          </p:cNvPr>
          <p:cNvSpPr>
            <a:spLocks noGrp="1"/>
          </p:cNvSpPr>
          <p:nvPr>
            <p:ph idx="1"/>
          </p:nvPr>
        </p:nvSpPr>
        <p:spPr>
          <a:xfrm>
            <a:off x="677334" y="902899"/>
            <a:ext cx="8596668" cy="5138464"/>
          </a:xfrm>
        </p:spPr>
        <p:txBody>
          <a:bodyPr>
            <a:normAutofit fontScale="92500"/>
          </a:bodyPr>
          <a:lstStyle/>
          <a:p>
            <a:pPr marL="762000" indent="-304800" algn="just"/>
            <a:r>
              <a:rPr lang="en-GB" sz="1800" b="0" i="0" dirty="0">
                <a:solidFill>
                  <a:srgbClr val="000000"/>
                </a:solidFill>
                <a:effectLst/>
                <a:latin typeface="Times New Roman" panose="02020603050405020304" pitchFamily="18" charset="0"/>
              </a:rPr>
              <a:t>   (5)   </a:t>
            </a:r>
            <a:r>
              <a:rPr lang="en-GB" sz="1800" b="1" i="0" dirty="0">
                <a:solidFill>
                  <a:srgbClr val="000000"/>
                </a:solidFill>
                <a:effectLst/>
                <a:latin typeface="inherit"/>
              </a:rPr>
              <a:t>Implied</a:t>
            </a:r>
            <a:r>
              <a:rPr lang="en-GB" sz="1800" b="0" i="0" dirty="0">
                <a:solidFill>
                  <a:srgbClr val="000000"/>
                </a:solidFill>
                <a:effectLst/>
                <a:latin typeface="Times New Roman" panose="02020603050405020304" pitchFamily="18" charset="0"/>
              </a:rPr>
              <a:t> terms can be incorporated into a contract via:</a:t>
            </a:r>
            <a:endParaRPr lang="en-GB" sz="1800" b="0" i="0" dirty="0">
              <a:solidFill>
                <a:srgbClr val="201F1E"/>
              </a:solidFill>
              <a:effectLst/>
              <a:latin typeface="Calibri" panose="020F0502020204030204" pitchFamily="34" charset="0"/>
            </a:endParaRPr>
          </a:p>
          <a:p>
            <a:pPr marL="1219200" indent="-304800" algn="just"/>
            <a:r>
              <a:rPr lang="en-GB" sz="1800" b="0" i="0" dirty="0">
                <a:solidFill>
                  <a:srgbClr val="000000"/>
                </a:solidFill>
                <a:effectLst/>
                <a:latin typeface="Courier New" panose="02070309020205020404" pitchFamily="49" charset="0"/>
              </a:rPr>
              <a:t>o</a:t>
            </a:r>
            <a:r>
              <a:rPr lang="en-GB" sz="1800" b="0" i="0" dirty="0">
                <a:solidFill>
                  <a:srgbClr val="000000"/>
                </a:solidFill>
                <a:effectLst/>
                <a:latin typeface="Times New Roman" panose="02020603050405020304" pitchFamily="18" charset="0"/>
              </a:rPr>
              <a:t>     (a)   statute and the key examples here are </a:t>
            </a:r>
            <a:r>
              <a:rPr lang="en-GB" sz="1800" b="1" i="0" dirty="0">
                <a:solidFill>
                  <a:srgbClr val="000000"/>
                </a:solidFill>
                <a:effectLst/>
                <a:latin typeface="inherit"/>
              </a:rPr>
              <a:t>CRA 2015</a:t>
            </a:r>
            <a:r>
              <a:rPr lang="en-GB" sz="1800" b="0" i="0" dirty="0">
                <a:solidFill>
                  <a:srgbClr val="000000"/>
                </a:solidFill>
                <a:effectLst/>
                <a:latin typeface="Times New Roman" panose="02020603050405020304" pitchFamily="18" charset="0"/>
              </a:rPr>
              <a:t>, </a:t>
            </a:r>
            <a:r>
              <a:rPr lang="en-GB" sz="1800" b="1" i="0" dirty="0">
                <a:solidFill>
                  <a:srgbClr val="000000"/>
                </a:solidFill>
                <a:effectLst/>
                <a:latin typeface="inherit"/>
              </a:rPr>
              <a:t>SGA 1979</a:t>
            </a:r>
            <a:r>
              <a:rPr lang="en-GB" sz="1800" b="0" i="0" dirty="0">
                <a:solidFill>
                  <a:srgbClr val="000000"/>
                </a:solidFill>
                <a:effectLst/>
                <a:latin typeface="Times New Roman" panose="02020603050405020304" pitchFamily="18" charset="0"/>
              </a:rPr>
              <a:t> and </a:t>
            </a:r>
            <a:r>
              <a:rPr lang="en-GB" sz="1800" b="1" i="0" dirty="0">
                <a:solidFill>
                  <a:srgbClr val="000000"/>
                </a:solidFill>
                <a:effectLst/>
                <a:latin typeface="inherit"/>
              </a:rPr>
              <a:t>SGSA 1982</a:t>
            </a:r>
            <a:r>
              <a:rPr lang="en-GB" sz="1800" b="0" i="0" dirty="0">
                <a:solidFill>
                  <a:srgbClr val="000000"/>
                </a:solidFill>
                <a:effectLst/>
                <a:latin typeface="Times New Roman" panose="02020603050405020304" pitchFamily="18" charset="0"/>
              </a:rPr>
              <a:t>;</a:t>
            </a:r>
            <a:endParaRPr lang="en-GB" sz="1800" b="0" i="0" dirty="0">
              <a:solidFill>
                <a:srgbClr val="201F1E"/>
              </a:solidFill>
              <a:effectLst/>
              <a:latin typeface="Calibri" panose="020F0502020204030204" pitchFamily="34" charset="0"/>
            </a:endParaRPr>
          </a:p>
          <a:p>
            <a:pPr marL="1219200" indent="-304800" algn="just"/>
            <a:r>
              <a:rPr lang="en-GB" sz="1800" b="0" i="0" dirty="0">
                <a:solidFill>
                  <a:srgbClr val="000000"/>
                </a:solidFill>
                <a:effectLst/>
                <a:latin typeface="Courier New" panose="02070309020205020404" pitchFamily="49" charset="0"/>
              </a:rPr>
              <a:t>o</a:t>
            </a:r>
            <a:r>
              <a:rPr lang="en-GB" sz="1800" b="0" i="0" dirty="0">
                <a:solidFill>
                  <a:srgbClr val="000000"/>
                </a:solidFill>
                <a:effectLst/>
                <a:latin typeface="Times New Roman" panose="02020603050405020304" pitchFamily="18" charset="0"/>
              </a:rPr>
              <a:t>     (b)   custom; or the courts.</a:t>
            </a:r>
            <a:endParaRPr lang="en-GB" sz="1800" b="0" i="0" dirty="0">
              <a:solidFill>
                <a:srgbClr val="201F1E"/>
              </a:solidFill>
              <a:effectLst/>
              <a:latin typeface="Calibri" panose="020F0502020204030204" pitchFamily="34" charset="0"/>
            </a:endParaRPr>
          </a:p>
          <a:p>
            <a:pPr marL="762000" indent="-304800" algn="just"/>
            <a:r>
              <a:rPr lang="en-GB" sz="1800" b="0" i="0" dirty="0">
                <a:solidFill>
                  <a:srgbClr val="000000"/>
                </a:solidFill>
                <a:effectLst/>
                <a:latin typeface="Symbol" panose="05050102010706020507" pitchFamily="18" charset="2"/>
              </a:rPr>
              <a:t>·</a:t>
            </a:r>
            <a:r>
              <a:rPr lang="en-GB" sz="1800" b="0" i="0" dirty="0">
                <a:solidFill>
                  <a:srgbClr val="000000"/>
                </a:solidFill>
                <a:effectLst/>
                <a:latin typeface="Times New Roman" panose="02020603050405020304" pitchFamily="18" charset="0"/>
              </a:rPr>
              <a:t>           (6)   Some terms are more important than others. The law distinguishes between:</a:t>
            </a:r>
            <a:endParaRPr lang="en-GB" sz="1800" b="0" i="0" dirty="0">
              <a:solidFill>
                <a:srgbClr val="201F1E"/>
              </a:solidFill>
              <a:effectLst/>
              <a:latin typeface="Calibri" panose="020F0502020204030204" pitchFamily="34" charset="0"/>
            </a:endParaRPr>
          </a:p>
          <a:p>
            <a:pPr marL="1219200" indent="-304800" algn="just"/>
            <a:r>
              <a:rPr lang="en-GB" sz="1800" b="0" i="0" dirty="0">
                <a:solidFill>
                  <a:srgbClr val="000000"/>
                </a:solidFill>
                <a:effectLst/>
                <a:latin typeface="Courier New" panose="02070309020205020404" pitchFamily="49" charset="0"/>
              </a:rPr>
              <a:t>o</a:t>
            </a:r>
            <a:r>
              <a:rPr lang="en-GB" sz="1800" b="0" i="0" dirty="0">
                <a:solidFill>
                  <a:srgbClr val="000000"/>
                </a:solidFill>
                <a:effectLst/>
                <a:latin typeface="Times New Roman" panose="02020603050405020304" pitchFamily="18" charset="0"/>
              </a:rPr>
              <a:t>     (a)   conditions, breach of which entitles the injured party to treat the contract as ended and/or claim damages;</a:t>
            </a:r>
            <a:endParaRPr lang="en-GB" sz="1800" b="0" i="0" dirty="0">
              <a:solidFill>
                <a:srgbClr val="201F1E"/>
              </a:solidFill>
              <a:effectLst/>
              <a:latin typeface="Calibri" panose="020F0502020204030204" pitchFamily="34" charset="0"/>
            </a:endParaRPr>
          </a:p>
          <a:p>
            <a:pPr marL="1219200" indent="-304800" algn="just"/>
            <a:r>
              <a:rPr lang="en-GB" sz="1800" b="0" i="0" dirty="0">
                <a:solidFill>
                  <a:srgbClr val="000000"/>
                </a:solidFill>
                <a:effectLst/>
                <a:latin typeface="Courier New" panose="02070309020205020404" pitchFamily="49" charset="0"/>
              </a:rPr>
              <a:t>o</a:t>
            </a:r>
            <a:r>
              <a:rPr lang="en-GB" sz="1800" b="0" i="0" dirty="0">
                <a:solidFill>
                  <a:srgbClr val="000000"/>
                </a:solidFill>
                <a:effectLst/>
                <a:latin typeface="Times New Roman" panose="02020603050405020304" pitchFamily="18" charset="0"/>
              </a:rPr>
              <a:t>     (b)   and </a:t>
            </a:r>
            <a:r>
              <a:rPr lang="en-GB" sz="1800" b="1" i="0" dirty="0">
                <a:solidFill>
                  <a:srgbClr val="000000"/>
                </a:solidFill>
                <a:effectLst/>
                <a:latin typeface="inherit"/>
              </a:rPr>
              <a:t>warranties</a:t>
            </a:r>
            <a:r>
              <a:rPr lang="en-GB" sz="1800" b="0" i="0" dirty="0">
                <a:solidFill>
                  <a:srgbClr val="000000"/>
                </a:solidFill>
                <a:effectLst/>
                <a:latin typeface="Times New Roman" panose="02020603050405020304" pitchFamily="18" charset="0"/>
              </a:rPr>
              <a:t>, breach of which entitles the injured party to damages only.</a:t>
            </a:r>
            <a:endParaRPr lang="en-GB" sz="1800" b="0" i="0" dirty="0">
              <a:solidFill>
                <a:srgbClr val="201F1E"/>
              </a:solidFill>
              <a:effectLst/>
              <a:latin typeface="Calibri" panose="020F0502020204030204" pitchFamily="34" charset="0"/>
            </a:endParaRPr>
          </a:p>
          <a:p>
            <a:pPr marL="762000" indent="-304800" algn="just"/>
            <a:r>
              <a:rPr lang="en-GB" sz="1800" b="0" i="0" dirty="0">
                <a:solidFill>
                  <a:srgbClr val="000000"/>
                </a:solidFill>
                <a:effectLst/>
                <a:latin typeface="Symbol" panose="05050102010706020507" pitchFamily="18" charset="2"/>
              </a:rPr>
              <a:t>·</a:t>
            </a:r>
            <a:r>
              <a:rPr lang="en-GB" sz="1800" b="0" i="0" dirty="0">
                <a:solidFill>
                  <a:srgbClr val="000000"/>
                </a:solidFill>
                <a:effectLst/>
                <a:latin typeface="Times New Roman" panose="02020603050405020304" pitchFamily="18" charset="0"/>
              </a:rPr>
              <a:t>           (7)   Sometimes, it is not possible to know the status of a term (whether a term is a condition or a warranty) until after it has been broken. Such terms are called </a:t>
            </a:r>
            <a:r>
              <a:rPr lang="en-GB" sz="1800" b="1" i="0" dirty="0">
                <a:solidFill>
                  <a:srgbClr val="000000"/>
                </a:solidFill>
                <a:effectLst/>
                <a:latin typeface="inherit"/>
              </a:rPr>
              <a:t>innominate</a:t>
            </a:r>
            <a:r>
              <a:rPr lang="en-GB" sz="1800" b="0" i="0" dirty="0">
                <a:solidFill>
                  <a:srgbClr val="000000"/>
                </a:solidFill>
                <a:effectLst/>
                <a:latin typeface="Times New Roman" panose="02020603050405020304" pitchFamily="18" charset="0"/>
              </a:rPr>
              <a:t> or </a:t>
            </a:r>
            <a:r>
              <a:rPr lang="en-GB" sz="1800" b="1" i="0" dirty="0">
                <a:solidFill>
                  <a:srgbClr val="000000"/>
                </a:solidFill>
                <a:effectLst/>
                <a:latin typeface="inherit"/>
              </a:rPr>
              <a:t>intermediate</a:t>
            </a:r>
            <a:r>
              <a:rPr lang="en-GB" sz="1800" b="0" i="0" dirty="0">
                <a:solidFill>
                  <a:srgbClr val="000000"/>
                </a:solidFill>
                <a:effectLst/>
                <a:latin typeface="Times New Roman" panose="02020603050405020304" pitchFamily="18" charset="0"/>
              </a:rPr>
              <a:t> and the court will decide whether a breach of such terms goes “to the root of the contract”. The remedy depends on the effect of the breach.</a:t>
            </a:r>
            <a:endParaRPr lang="en-GB" sz="1800" b="0" i="0" dirty="0">
              <a:solidFill>
                <a:srgbClr val="201F1E"/>
              </a:solidFill>
              <a:effectLst/>
              <a:latin typeface="Calibri" panose="020F0502020204030204" pitchFamily="34" charset="0"/>
            </a:endParaRPr>
          </a:p>
          <a:p>
            <a:pPr marL="762000" indent="-304800" algn="just"/>
            <a:r>
              <a:rPr lang="en-GB" sz="1800" b="0" i="0" dirty="0">
                <a:solidFill>
                  <a:srgbClr val="000000"/>
                </a:solidFill>
                <a:effectLst/>
                <a:latin typeface="Symbol" panose="05050102010706020507" pitchFamily="18" charset="2"/>
              </a:rPr>
              <a:t>·</a:t>
            </a:r>
            <a:r>
              <a:rPr lang="en-GB" sz="1800" b="0" i="0" dirty="0">
                <a:solidFill>
                  <a:srgbClr val="000000"/>
                </a:solidFill>
                <a:effectLst/>
                <a:latin typeface="Times New Roman" panose="02020603050405020304" pitchFamily="18" charset="0"/>
              </a:rPr>
              <a:t>           (8)   The court will take an objective approach to the interpretation of contractual terms</a:t>
            </a:r>
            <a:endParaRPr lang="en-GB" sz="1800" b="0" i="0" dirty="0">
              <a:solidFill>
                <a:srgbClr val="201F1E"/>
              </a:solidFill>
              <a:effectLst/>
              <a:latin typeface="Calibri" panose="020F0502020204030204" pitchFamily="34" charset="0"/>
            </a:endParaRPr>
          </a:p>
        </p:txBody>
      </p:sp>
    </p:spTree>
    <p:extLst>
      <p:ext uri="{BB962C8B-B14F-4D97-AF65-F5344CB8AC3E}">
        <p14:creationId xmlns:p14="http://schemas.microsoft.com/office/powerpoint/2010/main" val="14707929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preview">
            <a:extLst>
              <a:ext uri="{FF2B5EF4-FFF2-40B4-BE49-F238E27FC236}">
                <a16:creationId xmlns:a16="http://schemas.microsoft.com/office/drawing/2014/main" id="{531116A4-B3BE-406B-BF76-C0088304602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74179" y="362030"/>
            <a:ext cx="4239482" cy="630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42256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599"/>
            <a:ext cx="8596668" cy="2326105"/>
          </a:xfrm>
        </p:spPr>
        <p:txBody>
          <a:bodyPr>
            <a:normAutofit fontScale="90000"/>
          </a:bodyPr>
          <a:lstStyle/>
          <a:p>
            <a:r>
              <a:rPr lang="en-GB" dirty="0">
                <a:solidFill>
                  <a:srgbClr val="92D050"/>
                </a:solidFill>
              </a:rPr>
              <a:t>EXPRESS TERM: </a:t>
            </a:r>
            <a:r>
              <a:rPr lang="en-GB" dirty="0"/>
              <a:t>A term that has been clearly 							 and distinctly discussed</a:t>
            </a:r>
            <a:br>
              <a:rPr lang="en-GB" dirty="0"/>
            </a:br>
            <a:r>
              <a:rPr lang="en-GB" dirty="0">
                <a:solidFill>
                  <a:srgbClr val="92D050"/>
                </a:solidFill>
              </a:rPr>
              <a:t>IMPLIED TERM: </a:t>
            </a:r>
            <a:r>
              <a:rPr lang="en-GB" dirty="0"/>
              <a:t>A term that has not been                       						openly considered by the        						parties</a:t>
            </a:r>
          </a:p>
        </p:txBody>
      </p:sp>
      <p:graphicFrame>
        <p:nvGraphicFramePr>
          <p:cNvPr id="4" name="Table 3"/>
          <p:cNvGraphicFramePr>
            <a:graphicFrameLocks noGrp="1"/>
          </p:cNvGraphicFramePr>
          <p:nvPr/>
        </p:nvGraphicFramePr>
        <p:xfrm>
          <a:off x="1564104" y="3342551"/>
          <a:ext cx="5217696" cy="2613081"/>
        </p:xfrm>
        <a:graphic>
          <a:graphicData uri="http://schemas.openxmlformats.org/drawingml/2006/table">
            <a:tbl>
              <a:tblPr firstRow="1" bandRow="1">
                <a:tableStyleId>{5C22544A-7EE6-4342-B048-85BDC9FD1C3A}</a:tableStyleId>
              </a:tblPr>
              <a:tblGrid>
                <a:gridCol w="2608848">
                  <a:extLst>
                    <a:ext uri="{9D8B030D-6E8A-4147-A177-3AD203B41FA5}">
                      <a16:colId xmlns:a16="http://schemas.microsoft.com/office/drawing/2014/main" val="20000"/>
                    </a:ext>
                  </a:extLst>
                </a:gridCol>
                <a:gridCol w="2608848">
                  <a:extLst>
                    <a:ext uri="{9D8B030D-6E8A-4147-A177-3AD203B41FA5}">
                      <a16:colId xmlns:a16="http://schemas.microsoft.com/office/drawing/2014/main" val="20001"/>
                    </a:ext>
                  </a:extLst>
                </a:gridCol>
              </a:tblGrid>
              <a:tr h="367456">
                <a:tc>
                  <a:txBody>
                    <a:bodyPr/>
                    <a:lstStyle/>
                    <a:p>
                      <a:r>
                        <a:rPr lang="en-GB" dirty="0"/>
                        <a:t>EXPRESS</a:t>
                      </a:r>
                      <a:r>
                        <a:rPr lang="en-GB" baseline="0" dirty="0"/>
                        <a:t> TERM</a:t>
                      </a:r>
                      <a:endParaRPr lang="en-GB" dirty="0"/>
                    </a:p>
                  </a:txBody>
                  <a:tcPr/>
                </a:tc>
                <a:tc>
                  <a:txBody>
                    <a:bodyPr/>
                    <a:lstStyle/>
                    <a:p>
                      <a:r>
                        <a:rPr lang="en-GB" dirty="0"/>
                        <a:t>IMPLIED TERM</a:t>
                      </a:r>
                    </a:p>
                  </a:txBody>
                  <a:tcPr/>
                </a:tc>
                <a:extLst>
                  <a:ext uri="{0D108BD9-81ED-4DB2-BD59-A6C34878D82A}">
                    <a16:rowId xmlns:a16="http://schemas.microsoft.com/office/drawing/2014/main" val="10000"/>
                  </a:ext>
                </a:extLst>
              </a:tr>
              <a:tr h="367456">
                <a:tc>
                  <a:txBody>
                    <a:bodyPr/>
                    <a:lstStyle/>
                    <a:p>
                      <a:endParaRPr lang="en-GB" dirty="0"/>
                    </a:p>
                  </a:txBody>
                  <a:tcPr/>
                </a:tc>
                <a:tc>
                  <a:txBody>
                    <a:bodyPr/>
                    <a:lstStyle/>
                    <a:p>
                      <a:endParaRPr lang="en-GB"/>
                    </a:p>
                  </a:txBody>
                  <a:tcPr/>
                </a:tc>
                <a:extLst>
                  <a:ext uri="{0D108BD9-81ED-4DB2-BD59-A6C34878D82A}">
                    <a16:rowId xmlns:a16="http://schemas.microsoft.com/office/drawing/2014/main" val="10001"/>
                  </a:ext>
                </a:extLst>
              </a:tr>
              <a:tr h="367456">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367456">
                <a:tc>
                  <a:txBody>
                    <a:bodyPr/>
                    <a:lstStyle/>
                    <a:p>
                      <a:endParaRPr lang="en-GB"/>
                    </a:p>
                  </a:txBody>
                  <a:tcPr/>
                </a:tc>
                <a:tc>
                  <a:txBody>
                    <a:bodyPr/>
                    <a:lstStyle/>
                    <a:p>
                      <a:endParaRPr lang="en-GB"/>
                    </a:p>
                  </a:txBody>
                  <a:tcPr/>
                </a:tc>
                <a:extLst>
                  <a:ext uri="{0D108BD9-81ED-4DB2-BD59-A6C34878D82A}">
                    <a16:rowId xmlns:a16="http://schemas.microsoft.com/office/drawing/2014/main" val="10003"/>
                  </a:ext>
                </a:extLst>
              </a:tr>
              <a:tr h="367456">
                <a:tc>
                  <a:txBody>
                    <a:bodyPr/>
                    <a:lstStyle/>
                    <a:p>
                      <a:endParaRPr lang="en-GB"/>
                    </a:p>
                  </a:txBody>
                  <a:tcPr/>
                </a:tc>
                <a:tc>
                  <a:txBody>
                    <a:bodyPr/>
                    <a:lstStyle/>
                    <a:p>
                      <a:endParaRPr lang="en-GB"/>
                    </a:p>
                  </a:txBody>
                  <a:tcPr/>
                </a:tc>
                <a:extLst>
                  <a:ext uri="{0D108BD9-81ED-4DB2-BD59-A6C34878D82A}">
                    <a16:rowId xmlns:a16="http://schemas.microsoft.com/office/drawing/2014/main" val="10004"/>
                  </a:ext>
                </a:extLst>
              </a:tr>
              <a:tr h="775801">
                <a:tc>
                  <a:txBody>
                    <a:bodyPr/>
                    <a:lstStyle/>
                    <a:p>
                      <a:endParaRPr lang="en-GB"/>
                    </a:p>
                  </a:txBody>
                  <a:tcPr/>
                </a:tc>
                <a:tc>
                  <a:txBody>
                    <a:bodyPr/>
                    <a:lstStyle/>
                    <a:p>
                      <a:endParaRPr lang="en-GB" dirty="0"/>
                    </a:p>
                  </a:txBody>
                  <a:tcPr/>
                </a:tc>
                <a:extLst>
                  <a:ext uri="{0D108BD9-81ED-4DB2-BD59-A6C34878D82A}">
                    <a16:rowId xmlns:a16="http://schemas.microsoft.com/office/drawing/2014/main" val="10005"/>
                  </a:ext>
                </a:extLst>
              </a:tr>
            </a:tbl>
          </a:graphicData>
        </a:graphic>
      </p:graphicFrame>
      <p:sp>
        <p:nvSpPr>
          <p:cNvPr id="5" name="TextBox 4"/>
          <p:cNvSpPr txBox="1"/>
          <p:nvPr/>
        </p:nvSpPr>
        <p:spPr>
          <a:xfrm>
            <a:off x="7796464" y="3705724"/>
            <a:ext cx="1780674" cy="369332"/>
          </a:xfrm>
          <a:prstGeom prst="rect">
            <a:avLst/>
          </a:prstGeom>
          <a:solidFill>
            <a:srgbClr val="FFFF00"/>
          </a:solidFill>
        </p:spPr>
        <p:txBody>
          <a:bodyPr wrap="square" rtlCol="0">
            <a:spAutoFit/>
          </a:bodyPr>
          <a:lstStyle/>
          <a:p>
            <a:r>
              <a:rPr lang="en-GB" dirty="0"/>
              <a:t>Task sheet</a:t>
            </a:r>
          </a:p>
        </p:txBody>
      </p:sp>
      <p:pic>
        <p:nvPicPr>
          <p:cNvPr id="6" name="Picture 5"/>
          <p:cNvPicPr>
            <a:picLocks noChangeAspect="1"/>
          </p:cNvPicPr>
          <p:nvPr/>
        </p:nvPicPr>
        <p:blipFill>
          <a:blip r:embed="rId3"/>
          <a:stretch>
            <a:fillRect/>
          </a:stretch>
        </p:blipFill>
        <p:spPr>
          <a:xfrm>
            <a:off x="7837230" y="4649091"/>
            <a:ext cx="2873543" cy="1919527"/>
          </a:xfrm>
          <a:prstGeom prst="rect">
            <a:avLst/>
          </a:prstGeom>
        </p:spPr>
      </p:pic>
    </p:spTree>
    <p:extLst>
      <p:ext uri="{BB962C8B-B14F-4D97-AF65-F5344CB8AC3E}">
        <p14:creationId xmlns:p14="http://schemas.microsoft.com/office/powerpoint/2010/main" val="5515150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E7705B-1A1E-43EA-895E-C2069100CE10}"/>
              </a:ext>
            </a:extLst>
          </p:cNvPr>
          <p:cNvSpPr>
            <a:spLocks noGrp="1"/>
          </p:cNvSpPr>
          <p:nvPr>
            <p:ph idx="1"/>
          </p:nvPr>
        </p:nvSpPr>
        <p:spPr>
          <a:xfrm>
            <a:off x="677334" y="566591"/>
            <a:ext cx="8596668" cy="6075431"/>
          </a:xfrm>
        </p:spPr>
        <p:txBody>
          <a:bodyPr>
            <a:normAutofit/>
          </a:bodyPr>
          <a:lstStyle/>
          <a:p>
            <a:pPr marL="0" indent="0">
              <a:lnSpc>
                <a:spcPct val="107000"/>
              </a:lnSpc>
              <a:spcAft>
                <a:spcPts val="800"/>
              </a:spcAft>
              <a:buNone/>
            </a:pPr>
            <a:r>
              <a:rPr lang="en-GB" sz="1800" b="1" dirty="0">
                <a:effectLst/>
                <a:latin typeface="Calibri" panose="020F0502020204030204" pitchFamily="34" charset="0"/>
                <a:ea typeface="Calibri" panose="020F0502020204030204" pitchFamily="34" charset="0"/>
                <a:cs typeface="Arial" panose="020B0604020202020204" pitchFamily="34" charset="0"/>
              </a:rPr>
              <a:t>WHICH OF THE FOLLOWING TERMS IN EMMAS EMPLOYMENT CONTRACT WOULD BE EXPRESS TERMS AND WHICH WOULD BE IMPLIED TERMS?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Her job title and, usually a brief description of her role;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Implied duties for the solicitors’ firm to pay wages, provide a safe working environment, and provide a reasonable amount of work for Emma to do.</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Her usual place of work and expected hours of work;</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Details of entitlements, such as sick pay, holidays and pension;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Expectations regarding the giving of notice to end the contract.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Implied duties for Emma to obey all reasonable and lawful orders, exercise all reasonable skill in the performance of her role, and a duty of fidelity to her employer;</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Details of her pay – for example, how much she will be paid and how often;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A duty of mutual trust and confidence between her and her employer;</a:t>
            </a:r>
          </a:p>
          <a:p>
            <a:endParaRPr lang="en-GB" dirty="0"/>
          </a:p>
        </p:txBody>
      </p:sp>
    </p:spTree>
    <p:extLst>
      <p:ext uri="{BB962C8B-B14F-4D97-AF65-F5344CB8AC3E}">
        <p14:creationId xmlns:p14="http://schemas.microsoft.com/office/powerpoint/2010/main" val="35529930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GB" altLang="en-GB" dirty="0"/>
              <a:t>TASK: Emma’s day</a:t>
            </a:r>
          </a:p>
        </p:txBody>
      </p:sp>
      <p:sp>
        <p:nvSpPr>
          <p:cNvPr id="3" name="Content Placeholder 2"/>
          <p:cNvSpPr>
            <a:spLocks noGrp="1"/>
          </p:cNvSpPr>
          <p:nvPr>
            <p:ph idx="1"/>
          </p:nvPr>
        </p:nvSpPr>
        <p:spPr/>
        <p:txBody>
          <a:bodyPr numCol="1">
            <a:normAutofit/>
          </a:bodyPr>
          <a:lstStyle/>
          <a:p>
            <a:pPr marL="45720" indent="0" algn="ctr">
              <a:buNone/>
            </a:pPr>
            <a:r>
              <a:rPr lang="en-GB" altLang="en-GB" sz="4000" dirty="0">
                <a:solidFill>
                  <a:schemeClr val="tx1"/>
                </a:solidFill>
              </a:rPr>
              <a:t>Would the car that Emma purchased amount to a breach of s9, s,10 or both? Why?</a:t>
            </a:r>
          </a:p>
        </p:txBody>
      </p:sp>
      <p:pic>
        <p:nvPicPr>
          <p:cNvPr id="4" name="Picture 3"/>
          <p:cNvPicPr>
            <a:picLocks noChangeAspect="1"/>
          </p:cNvPicPr>
          <p:nvPr/>
        </p:nvPicPr>
        <p:blipFill>
          <a:blip r:embed="rId3"/>
          <a:stretch>
            <a:fillRect/>
          </a:stretch>
        </p:blipFill>
        <p:spPr>
          <a:xfrm>
            <a:off x="3837709" y="3674274"/>
            <a:ext cx="3718101" cy="1955001"/>
          </a:xfrm>
          <a:prstGeom prst="rect">
            <a:avLst/>
          </a:prstGeom>
        </p:spPr>
      </p:pic>
    </p:spTree>
    <p:extLst>
      <p:ext uri="{BB962C8B-B14F-4D97-AF65-F5344CB8AC3E}">
        <p14:creationId xmlns:p14="http://schemas.microsoft.com/office/powerpoint/2010/main" val="1035505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GB" altLang="en-GB" dirty="0"/>
              <a:t>TASK</a:t>
            </a:r>
          </a:p>
        </p:txBody>
      </p:sp>
      <p:sp>
        <p:nvSpPr>
          <p:cNvPr id="3" name="Content Placeholder 2"/>
          <p:cNvSpPr>
            <a:spLocks noGrp="1"/>
          </p:cNvSpPr>
          <p:nvPr>
            <p:ph idx="1"/>
          </p:nvPr>
        </p:nvSpPr>
        <p:spPr/>
        <p:txBody>
          <a:bodyPr numCol="1">
            <a:normAutofit/>
          </a:bodyPr>
          <a:lstStyle/>
          <a:p>
            <a:pPr marL="45720" indent="0" algn="ctr">
              <a:buNone/>
            </a:pPr>
            <a:r>
              <a:rPr lang="en-GB" altLang="en-GB" sz="4000" dirty="0">
                <a:solidFill>
                  <a:schemeClr val="tx1"/>
                </a:solidFill>
              </a:rPr>
              <a:t>In relation to Emma’s highlights that she had done at the hairdressing salon, could you argue that CRA has been breached? If so, how?</a:t>
            </a:r>
          </a:p>
        </p:txBody>
      </p:sp>
      <p:pic>
        <p:nvPicPr>
          <p:cNvPr id="4" name="Picture 3"/>
          <p:cNvPicPr>
            <a:picLocks noChangeAspect="1"/>
          </p:cNvPicPr>
          <p:nvPr/>
        </p:nvPicPr>
        <p:blipFill>
          <a:blip r:embed="rId3"/>
          <a:stretch>
            <a:fillRect/>
          </a:stretch>
        </p:blipFill>
        <p:spPr>
          <a:xfrm>
            <a:off x="4396219" y="4530437"/>
            <a:ext cx="3084945" cy="1850967"/>
          </a:xfrm>
          <a:prstGeom prst="rect">
            <a:avLst/>
          </a:prstGeom>
        </p:spPr>
      </p:pic>
    </p:spTree>
    <p:extLst>
      <p:ext uri="{BB962C8B-B14F-4D97-AF65-F5344CB8AC3E}">
        <p14:creationId xmlns:p14="http://schemas.microsoft.com/office/powerpoint/2010/main" val="6787009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11236" y="2341417"/>
            <a:ext cx="6137564" cy="2308324"/>
          </a:xfrm>
          <a:prstGeom prst="rect">
            <a:avLst/>
          </a:prstGeom>
          <a:noFill/>
        </p:spPr>
        <p:txBody>
          <a:bodyPr wrap="square" numCol="1" rtlCol="0">
            <a:spAutoFit/>
          </a:bodyPr>
          <a:lstStyle/>
          <a:p>
            <a:pPr algn="ctr"/>
            <a:r>
              <a:rPr lang="en-GB" altLang="en-GB" sz="4800" dirty="0"/>
              <a:t>CONDITIONS, WARRANTIES AND INNOMINATE TERMS</a:t>
            </a:r>
          </a:p>
        </p:txBody>
      </p:sp>
      <p:pic>
        <p:nvPicPr>
          <p:cNvPr id="3" name="Audio 2">
            <a:hlinkClick r:id="" action="ppaction://media"/>
            <a:extLst>
              <a:ext uri="{FF2B5EF4-FFF2-40B4-BE49-F238E27FC236}">
                <a16:creationId xmlns:a16="http://schemas.microsoft.com/office/drawing/2014/main" id="{E44022D0-7C7D-482D-8B95-28723D92837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
        <p:nvSpPr>
          <p:cNvPr id="4" name="TextBox 3">
            <a:extLst>
              <a:ext uri="{FF2B5EF4-FFF2-40B4-BE49-F238E27FC236}">
                <a16:creationId xmlns:a16="http://schemas.microsoft.com/office/drawing/2014/main" id="{64D50CA8-39BF-4CA6-B30D-94D1E1D49978}"/>
              </a:ext>
            </a:extLst>
          </p:cNvPr>
          <p:cNvSpPr txBox="1"/>
          <p:nvPr/>
        </p:nvSpPr>
        <p:spPr>
          <a:xfrm>
            <a:off x="2961736" y="1529750"/>
            <a:ext cx="8551653" cy="584775"/>
          </a:xfrm>
          <a:prstGeom prst="rect">
            <a:avLst/>
          </a:prstGeom>
          <a:noFill/>
        </p:spPr>
        <p:txBody>
          <a:bodyPr wrap="square" rtlCol="0">
            <a:spAutoFit/>
          </a:bodyPr>
          <a:lstStyle/>
          <a:p>
            <a:r>
              <a:rPr lang="en-GB" sz="3200" dirty="0">
                <a:highlight>
                  <a:srgbClr val="FFFF00"/>
                </a:highlight>
              </a:rPr>
              <a:t>The relative importance of contractual terms</a:t>
            </a:r>
          </a:p>
        </p:txBody>
      </p:sp>
    </p:spTree>
    <p:extLst>
      <p:ext uri="{BB962C8B-B14F-4D97-AF65-F5344CB8AC3E}">
        <p14:creationId xmlns:p14="http://schemas.microsoft.com/office/powerpoint/2010/main" val="2390895937"/>
      </p:ext>
    </p:extLst>
  </p:cSld>
  <p:clrMapOvr>
    <a:masterClrMapping/>
  </p:clrMapOvr>
  <mc:AlternateContent xmlns:mc="http://schemas.openxmlformats.org/markup-compatibility/2006" xmlns:p14="http://schemas.microsoft.com/office/powerpoint/2010/main">
    <mc:Choice Requires="p14">
      <p:transition spd="slow" p14:dur="2000" advTm="16439"/>
    </mc:Choice>
    <mc:Fallback xmlns="">
      <p:transition spd="slow" advTm="164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28254" y="1288473"/>
            <a:ext cx="10487891" cy="1384995"/>
          </a:xfrm>
          <a:prstGeom prst="rect">
            <a:avLst/>
          </a:prstGeom>
          <a:noFill/>
        </p:spPr>
        <p:txBody>
          <a:bodyPr wrap="square" numCol="1" rtlCol="0">
            <a:spAutoFit/>
          </a:bodyPr>
          <a:lstStyle/>
          <a:p>
            <a:r>
              <a:rPr lang="en-GB" altLang="en-GB" sz="2800" b="1" dirty="0"/>
              <a:t>Conditions</a:t>
            </a:r>
            <a:r>
              <a:rPr lang="en-GB" altLang="en-GB" sz="2800" dirty="0"/>
              <a:t>: - a term which is of central importance to the contract</a:t>
            </a:r>
          </a:p>
          <a:p>
            <a:r>
              <a:rPr lang="en-GB" altLang="en-GB" sz="2800" dirty="0"/>
              <a:t>		     - Breach of a condition will allow the innocent party to treat the contract as at an end if he wants to (repudiation of contract)</a:t>
            </a:r>
          </a:p>
        </p:txBody>
      </p:sp>
      <p:sp>
        <p:nvSpPr>
          <p:cNvPr id="3" name="TextBox 2"/>
          <p:cNvSpPr txBox="1"/>
          <p:nvPr/>
        </p:nvSpPr>
        <p:spPr>
          <a:xfrm>
            <a:off x="651165" y="4073235"/>
            <a:ext cx="10764980" cy="1384995"/>
          </a:xfrm>
          <a:prstGeom prst="rect">
            <a:avLst/>
          </a:prstGeom>
          <a:noFill/>
        </p:spPr>
        <p:txBody>
          <a:bodyPr wrap="square" numCol="1" rtlCol="0">
            <a:spAutoFit/>
          </a:bodyPr>
          <a:lstStyle/>
          <a:p>
            <a:r>
              <a:rPr lang="en-GB" altLang="en-GB" sz="2800" b="1" dirty="0">
                <a:solidFill>
                  <a:srgbClr val="0070C0"/>
                </a:solidFill>
              </a:rPr>
              <a:t>Warranties:      </a:t>
            </a:r>
            <a:r>
              <a:rPr lang="en-GB" altLang="en-GB" sz="2800" dirty="0">
                <a:solidFill>
                  <a:srgbClr val="0070C0"/>
                </a:solidFill>
              </a:rPr>
              <a:t>- of less importance than a condition.</a:t>
            </a:r>
          </a:p>
          <a:p>
            <a:r>
              <a:rPr lang="en-GB" altLang="en-GB" sz="2800" dirty="0">
                <a:solidFill>
                  <a:srgbClr val="0070C0"/>
                </a:solidFill>
              </a:rPr>
              <a:t>			- If a warranty is broken, the injured party must carry on with the contract, but can sue for damages for what he has lost </a:t>
            </a:r>
          </a:p>
        </p:txBody>
      </p:sp>
    </p:spTree>
    <p:extLst>
      <p:ext uri="{BB962C8B-B14F-4D97-AF65-F5344CB8AC3E}">
        <p14:creationId xmlns:p14="http://schemas.microsoft.com/office/powerpoint/2010/main" val="37821300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137564" y="1427018"/>
            <a:ext cx="5569527" cy="4364182"/>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GB" altLang="en-GB"/>
          </a:p>
        </p:txBody>
      </p:sp>
      <p:sp>
        <p:nvSpPr>
          <p:cNvPr id="2" name="TextBox 1"/>
          <p:cNvSpPr txBox="1"/>
          <p:nvPr/>
        </p:nvSpPr>
        <p:spPr>
          <a:xfrm>
            <a:off x="526473" y="651163"/>
            <a:ext cx="5334000" cy="5416868"/>
          </a:xfrm>
          <a:prstGeom prst="rect">
            <a:avLst/>
          </a:prstGeom>
          <a:noFill/>
        </p:spPr>
        <p:txBody>
          <a:bodyPr wrap="square" numCol="1" rtlCol="0">
            <a:spAutoFit/>
          </a:bodyPr>
          <a:lstStyle/>
          <a:p>
            <a:pPr algn="ctr"/>
            <a:r>
              <a:rPr lang="en-GB" altLang="en-GB" sz="3200" b="1" u="sng" dirty="0"/>
              <a:t>Condition vs Warranty</a:t>
            </a:r>
          </a:p>
          <a:p>
            <a:endParaRPr lang="en-GB" altLang="en-GB" dirty="0"/>
          </a:p>
          <a:p>
            <a:r>
              <a:rPr lang="en-GB" altLang="en-GB" sz="2800" i="1" dirty="0" err="1">
                <a:solidFill>
                  <a:srgbClr val="00B050"/>
                </a:solidFill>
              </a:rPr>
              <a:t>Poussard</a:t>
            </a:r>
            <a:r>
              <a:rPr lang="en-GB" altLang="en-GB" sz="2800" i="1" dirty="0">
                <a:solidFill>
                  <a:srgbClr val="00B050"/>
                </a:solidFill>
              </a:rPr>
              <a:t> v </a:t>
            </a:r>
            <a:r>
              <a:rPr lang="en-GB" altLang="en-GB" sz="2800" i="1" dirty="0" err="1">
                <a:solidFill>
                  <a:srgbClr val="00B050"/>
                </a:solidFill>
              </a:rPr>
              <a:t>Spiers</a:t>
            </a:r>
            <a:r>
              <a:rPr lang="en-GB" altLang="en-GB" sz="2800" i="1" dirty="0">
                <a:solidFill>
                  <a:srgbClr val="00B050"/>
                </a:solidFill>
              </a:rPr>
              <a:t> and Pond [1876]</a:t>
            </a:r>
          </a:p>
          <a:p>
            <a:endParaRPr lang="en-GB" altLang="en-GB" sz="2800" dirty="0"/>
          </a:p>
          <a:p>
            <a:endParaRPr lang="en-GB" altLang="en-GB" sz="2800" dirty="0"/>
          </a:p>
          <a:p>
            <a:endParaRPr lang="en-GB" altLang="en-GB" sz="2800" dirty="0"/>
          </a:p>
          <a:p>
            <a:endParaRPr lang="en-GB" altLang="en-GB" sz="2800" dirty="0"/>
          </a:p>
          <a:p>
            <a:endParaRPr lang="en-GB" altLang="en-GB" sz="2800" dirty="0"/>
          </a:p>
          <a:p>
            <a:endParaRPr lang="en-GB" altLang="en-GB" sz="2800" dirty="0"/>
          </a:p>
          <a:p>
            <a:r>
              <a:rPr lang="en-GB" altLang="en-GB" sz="2800" i="1" dirty="0">
                <a:solidFill>
                  <a:srgbClr val="00B050"/>
                </a:solidFill>
              </a:rPr>
              <a:t>Bettini v </a:t>
            </a:r>
            <a:r>
              <a:rPr lang="en-GB" altLang="en-GB" sz="2800" i="1" dirty="0" err="1">
                <a:solidFill>
                  <a:srgbClr val="00B050"/>
                </a:solidFill>
              </a:rPr>
              <a:t>Gye</a:t>
            </a:r>
            <a:r>
              <a:rPr lang="en-GB" altLang="en-GB" sz="2800" i="1" dirty="0">
                <a:solidFill>
                  <a:srgbClr val="00B050"/>
                </a:solidFill>
              </a:rPr>
              <a:t> [1876]</a:t>
            </a:r>
          </a:p>
          <a:p>
            <a:endParaRPr lang="en-GB" altLang="en-GB" dirty="0"/>
          </a:p>
          <a:p>
            <a:endParaRPr lang="en-GB" altLang="en-GB" dirty="0"/>
          </a:p>
          <a:p>
            <a:endParaRPr lang="en-GB" altLang="en-GB" dirty="0"/>
          </a:p>
          <a:p>
            <a:endParaRPr lang="en-GB" altLang="en-GB" dirty="0"/>
          </a:p>
        </p:txBody>
      </p:sp>
      <p:sp>
        <p:nvSpPr>
          <p:cNvPr id="3" name="TextBox 2"/>
          <p:cNvSpPr txBox="1"/>
          <p:nvPr/>
        </p:nvSpPr>
        <p:spPr>
          <a:xfrm>
            <a:off x="6313775" y="1676400"/>
            <a:ext cx="5306291" cy="1815882"/>
          </a:xfrm>
          <a:prstGeom prst="rect">
            <a:avLst/>
          </a:prstGeom>
          <a:noFill/>
        </p:spPr>
        <p:txBody>
          <a:bodyPr wrap="square" numCol="1" rtlCol="0">
            <a:spAutoFit/>
          </a:bodyPr>
          <a:lstStyle/>
          <a:p>
            <a:r>
              <a:rPr lang="en-GB" altLang="en-GB" sz="2800" dirty="0"/>
              <a:t>Intermediate or innominate terms:</a:t>
            </a:r>
          </a:p>
          <a:p>
            <a:endParaRPr lang="en-GB" altLang="en-GB" sz="2800" dirty="0"/>
          </a:p>
          <a:p>
            <a:r>
              <a:rPr lang="en-GB" altLang="en-GB" sz="2800" i="1" dirty="0">
                <a:solidFill>
                  <a:srgbClr val="FF0000"/>
                </a:solidFill>
              </a:rPr>
              <a:t>Hong Kong Fir Shipping Co Ltd v Kawasaki Kisen Kaisha Ltd [1962]</a:t>
            </a:r>
          </a:p>
        </p:txBody>
      </p:sp>
      <p:pic>
        <p:nvPicPr>
          <p:cNvPr id="4" name="Picture 3"/>
          <p:cNvPicPr>
            <a:picLocks noChangeAspect="1"/>
          </p:cNvPicPr>
          <p:nvPr/>
        </p:nvPicPr>
        <p:blipFill>
          <a:blip r:embed="rId3"/>
          <a:stretch>
            <a:fillRect/>
          </a:stretch>
        </p:blipFill>
        <p:spPr>
          <a:xfrm>
            <a:off x="979775" y="2207202"/>
            <a:ext cx="2695575" cy="1695450"/>
          </a:xfrm>
          <a:prstGeom prst="rect">
            <a:avLst/>
          </a:prstGeom>
        </p:spPr>
      </p:pic>
      <p:pic>
        <p:nvPicPr>
          <p:cNvPr id="6" name="Picture 5"/>
          <p:cNvPicPr>
            <a:picLocks noChangeAspect="1"/>
          </p:cNvPicPr>
          <p:nvPr/>
        </p:nvPicPr>
        <p:blipFill>
          <a:blip r:embed="rId4"/>
          <a:stretch>
            <a:fillRect/>
          </a:stretch>
        </p:blipFill>
        <p:spPr>
          <a:xfrm>
            <a:off x="7490114" y="3717816"/>
            <a:ext cx="2476500" cy="1847850"/>
          </a:xfrm>
          <a:prstGeom prst="rect">
            <a:avLst/>
          </a:prstGeom>
        </p:spPr>
      </p:pic>
    </p:spTree>
    <p:extLst>
      <p:ext uri="{BB962C8B-B14F-4D97-AF65-F5344CB8AC3E}">
        <p14:creationId xmlns:p14="http://schemas.microsoft.com/office/powerpoint/2010/main" val="39587762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68A5362-EC3B-4BE3-804B-E6B289AF8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1D37744E-F5F6-4ED5-9F5F-21183A8FE7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DD9D7C55-D0C1-4B48-ADC5-A9E322B196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0BCB6D3E-2815-49BC-A13F-4EFD175096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useBgFill="1">
        <p:nvSpPr>
          <p:cNvPr id="18" name="Rectangle 17">
            <a:extLst>
              <a:ext uri="{FF2B5EF4-FFF2-40B4-BE49-F238E27FC236}">
                <a16:creationId xmlns:a16="http://schemas.microsoft.com/office/drawing/2014/main" id="{C77A9593-26A9-4234-8351-9339ABF913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20" name="Straight Connector 19">
            <a:extLst>
              <a:ext uri="{FF2B5EF4-FFF2-40B4-BE49-F238E27FC236}">
                <a16:creationId xmlns:a16="http://schemas.microsoft.com/office/drawing/2014/main" id="{6E1AD3BD-190E-448E-9100-7E7AAB9BB9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7723AC0F-348F-4B67-BAC9-F3049BD20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E82BAA3-BF7E-4A7E-8F31-B7E2EBA2FAFD}"/>
              </a:ext>
            </a:extLst>
          </p:cNvPr>
          <p:cNvSpPr>
            <a:spLocks noGrp="1"/>
          </p:cNvSpPr>
          <p:nvPr>
            <p:ph type="title"/>
          </p:nvPr>
        </p:nvSpPr>
        <p:spPr>
          <a:xfrm>
            <a:off x="8195138" y="857675"/>
            <a:ext cx="3113366" cy="3622844"/>
          </a:xfrm>
        </p:spPr>
        <p:txBody>
          <a:bodyPr vert="horz" lIns="91440" tIns="45720" rIns="91440" bIns="45720" rtlCol="0" anchor="b">
            <a:normAutofit/>
          </a:bodyPr>
          <a:lstStyle/>
          <a:p>
            <a:pPr algn="ctr">
              <a:lnSpc>
                <a:spcPct val="85000"/>
              </a:lnSpc>
            </a:pPr>
            <a:r>
              <a:rPr lang="en-US" sz="5400" b="1" cap="all">
                <a:solidFill>
                  <a:srgbClr val="FFFFFF"/>
                </a:solidFill>
              </a:rPr>
              <a:t>TASK</a:t>
            </a:r>
          </a:p>
        </p:txBody>
      </p:sp>
      <p:sp>
        <p:nvSpPr>
          <p:cNvPr id="3" name="Content Placeholder 2">
            <a:extLst>
              <a:ext uri="{FF2B5EF4-FFF2-40B4-BE49-F238E27FC236}">
                <a16:creationId xmlns:a16="http://schemas.microsoft.com/office/drawing/2014/main" id="{9105C7A5-A853-49AA-80D6-60A7CCB23252}"/>
              </a:ext>
            </a:extLst>
          </p:cNvPr>
          <p:cNvSpPr>
            <a:spLocks noGrp="1"/>
          </p:cNvSpPr>
          <p:nvPr>
            <p:ph idx="1"/>
          </p:nvPr>
        </p:nvSpPr>
        <p:spPr>
          <a:xfrm>
            <a:off x="8210328" y="4541697"/>
            <a:ext cx="3082986" cy="1543422"/>
          </a:xfrm>
        </p:spPr>
        <p:txBody>
          <a:bodyPr vert="horz" lIns="91440" tIns="45720" rIns="91440" bIns="45720" rtlCol="0">
            <a:normAutofit/>
          </a:bodyPr>
          <a:lstStyle/>
          <a:p>
            <a:pPr marL="0" indent="0" algn="ctr">
              <a:buNone/>
            </a:pPr>
            <a:r>
              <a:rPr lang="en-US" sz="2000">
                <a:solidFill>
                  <a:srgbClr val="FFFFFF"/>
                </a:solidFill>
              </a:rPr>
              <a:t>Hand out</a:t>
            </a:r>
          </a:p>
        </p:txBody>
      </p:sp>
      <p:pic>
        <p:nvPicPr>
          <p:cNvPr id="5" name="Picture 4">
            <a:extLst>
              <a:ext uri="{FF2B5EF4-FFF2-40B4-BE49-F238E27FC236}">
                <a16:creationId xmlns:a16="http://schemas.microsoft.com/office/drawing/2014/main" id="{3922B56E-BEA3-4AD6-AFDA-8E02610A690C}"/>
              </a:ext>
            </a:extLst>
          </p:cNvPr>
          <p:cNvPicPr>
            <a:picLocks noChangeAspect="1"/>
          </p:cNvPicPr>
          <p:nvPr/>
        </p:nvPicPr>
        <p:blipFill rotWithShape="1">
          <a:blip r:embed="rId2"/>
          <a:srcRect l="22414" t="17183" r="23673" b="5942"/>
          <a:stretch/>
        </p:blipFill>
        <p:spPr>
          <a:xfrm>
            <a:off x="780263" y="1030399"/>
            <a:ext cx="5310657" cy="5054720"/>
          </a:xfrm>
          <a:prstGeom prst="rect">
            <a:avLst/>
          </a:prstGeom>
        </p:spPr>
      </p:pic>
    </p:spTree>
    <p:extLst>
      <p:ext uri="{BB962C8B-B14F-4D97-AF65-F5344CB8AC3E}">
        <p14:creationId xmlns:p14="http://schemas.microsoft.com/office/powerpoint/2010/main" val="1924214024"/>
      </p:ext>
    </p:extLst>
  </p:cSld>
  <p:clrMapOvr>
    <a:masterClrMapping/>
  </p:clrMapOvr>
</p:sld>
</file>

<file path=ppt/theme/theme1.xml><?xml version="1.0" encoding="utf-8"?>
<a:theme xmlns:a="http://schemas.openxmlformats.org/drawingml/2006/main" name="TornVTI">
  <a:themeElements>
    <a:clrScheme name="AnalogousFromLightSeedRightStep">
      <a:dk1>
        <a:srgbClr val="000000"/>
      </a:dk1>
      <a:lt1>
        <a:srgbClr val="FFFFFF"/>
      </a:lt1>
      <a:dk2>
        <a:srgbClr val="1E3135"/>
      </a:dk2>
      <a:lt2>
        <a:srgbClr val="E2E3E8"/>
      </a:lt2>
      <a:accent1>
        <a:srgbClr val="A8A27B"/>
      </a:accent1>
      <a:accent2>
        <a:srgbClr val="97A86E"/>
      </a:accent2>
      <a:accent3>
        <a:srgbClr val="8BAA7D"/>
      </a:accent3>
      <a:accent4>
        <a:srgbClr val="72AE79"/>
      </a:accent4>
      <a:accent5>
        <a:srgbClr val="7CA994"/>
      </a:accent5>
      <a:accent6>
        <a:srgbClr val="70AAA7"/>
      </a:accent6>
      <a:hlink>
        <a:srgbClr val="6973AE"/>
      </a:hlink>
      <a:folHlink>
        <a:srgbClr val="7F7F7F"/>
      </a:folHlink>
    </a:clrScheme>
    <a:fontScheme name="Torn">
      <a:majorFont>
        <a:latin typeface="Verdana Pro Cond SemiBold"/>
        <a:ea typeface=""/>
        <a:cs typeface=""/>
      </a:majorFont>
      <a:minorFont>
        <a:latin typeface="Verdana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ornVTI" id="{D93270A2-BAD7-4DCC-9D1D-3427EACCFA88}" vid="{1B17486C-9B79-43FC-98F9-5BF7AA5600D2}"/>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3.xml><?xml version="1.0" encoding="utf-8"?>
<a:theme xmlns:a="http://schemas.openxmlformats.org/drawingml/2006/main" name="Basis">
  <a:themeElements>
    <a:clrScheme name="Basis">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D9D01AC2-EE7D-4E49-99EE-8E62E4E7E8A7}"/>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1902</Words>
  <Application>Microsoft Office PowerPoint</Application>
  <PresentationFormat>Widescreen</PresentationFormat>
  <Paragraphs>104</Paragraphs>
  <Slides>12</Slides>
  <Notes>8</Notes>
  <HiddenSlides>0</HiddenSlides>
  <MMClips>1</MMClips>
  <ScaleCrop>false</ScaleCrop>
  <HeadingPairs>
    <vt:vector size="6" baseType="variant">
      <vt:variant>
        <vt:lpstr>Fonts Used</vt:lpstr>
      </vt:variant>
      <vt:variant>
        <vt:i4>11</vt:i4>
      </vt:variant>
      <vt:variant>
        <vt:lpstr>Theme</vt:lpstr>
      </vt:variant>
      <vt:variant>
        <vt:i4>3</vt:i4>
      </vt:variant>
      <vt:variant>
        <vt:lpstr>Slide Titles</vt:lpstr>
      </vt:variant>
      <vt:variant>
        <vt:i4>12</vt:i4>
      </vt:variant>
    </vt:vector>
  </HeadingPairs>
  <TitlesOfParts>
    <vt:vector size="26" baseType="lpstr">
      <vt:lpstr>inherit</vt:lpstr>
      <vt:lpstr>Arial</vt:lpstr>
      <vt:lpstr>Calibri</vt:lpstr>
      <vt:lpstr>Corbel</vt:lpstr>
      <vt:lpstr>Courier New</vt:lpstr>
      <vt:lpstr>Symbol</vt:lpstr>
      <vt:lpstr>Times New Roman</vt:lpstr>
      <vt:lpstr>Trebuchet MS</vt:lpstr>
      <vt:lpstr>Verdana Pro</vt:lpstr>
      <vt:lpstr>Verdana Pro Cond SemiBold</vt:lpstr>
      <vt:lpstr>Wingdings 3</vt:lpstr>
      <vt:lpstr>TornVTI</vt:lpstr>
      <vt:lpstr>Facet</vt:lpstr>
      <vt:lpstr>Basis</vt:lpstr>
      <vt:lpstr>Contract law workshop 4</vt:lpstr>
      <vt:lpstr>PowerPoint Presentation</vt:lpstr>
      <vt:lpstr>PowerPoint Presentation</vt:lpstr>
      <vt:lpstr>PowerPoint Presentation</vt:lpstr>
      <vt:lpstr>EXPRESS TERM: A term that has been clearly         and distinctly discussed IMPLIED TERM: A term that has not been                             openly considered by the              parties</vt:lpstr>
      <vt:lpstr>PowerPoint Presentation</vt:lpstr>
      <vt:lpstr>TASK: Emma’s day</vt:lpstr>
      <vt:lpstr>TASK</vt:lpstr>
      <vt:lpstr>PowerPoint Presentation</vt:lpstr>
      <vt:lpstr>PowerPoint Presentation</vt:lpstr>
      <vt:lpstr>PowerPoint Presentation</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Contract law workshop 4</dc:title>
  <dc:creator>Laura Knight</dc:creator>
  <cp:lastModifiedBy>Laura Knight</cp:lastModifiedBy>
  <cp:revision>1</cp:revision>
  <dcterms:created xsi:type="dcterms:W3CDTF">2022-02-11T09:56:43Z</dcterms:created>
  <dcterms:modified xsi:type="dcterms:W3CDTF">2022-02-14T15:07:31Z</dcterms:modified>
</cp:coreProperties>
</file>