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1"/>
  </p:notesMasterIdLst>
  <p:sldIdLst>
    <p:sldId id="256" r:id="rId2"/>
    <p:sldId id="289" r:id="rId3"/>
    <p:sldId id="295" r:id="rId4"/>
    <p:sldId id="296" r:id="rId5"/>
    <p:sldId id="290" r:id="rId6"/>
    <p:sldId id="316" r:id="rId7"/>
    <p:sldId id="302" r:id="rId8"/>
    <p:sldId id="293" r:id="rId9"/>
    <p:sldId id="303" r:id="rId10"/>
    <p:sldId id="291" r:id="rId11"/>
    <p:sldId id="317" r:id="rId12"/>
    <p:sldId id="306" r:id="rId13"/>
    <p:sldId id="307" r:id="rId14"/>
    <p:sldId id="309" r:id="rId15"/>
    <p:sldId id="308" r:id="rId16"/>
    <p:sldId id="292" r:id="rId17"/>
    <p:sldId id="318" r:id="rId18"/>
    <p:sldId id="304" r:id="rId19"/>
    <p:sldId id="297" r:id="rId20"/>
    <p:sldId id="310" r:id="rId21"/>
    <p:sldId id="298" r:id="rId22"/>
    <p:sldId id="312" r:id="rId23"/>
    <p:sldId id="299" r:id="rId24"/>
    <p:sldId id="279" r:id="rId25"/>
    <p:sldId id="319" r:id="rId26"/>
    <p:sldId id="311" r:id="rId27"/>
    <p:sldId id="313" r:id="rId28"/>
    <p:sldId id="315" r:id="rId29"/>
    <p:sldId id="31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4660"/>
  </p:normalViewPr>
  <p:slideViewPr>
    <p:cSldViewPr snapToGrid="0">
      <p:cViewPr varScale="1">
        <p:scale>
          <a:sx n="63" d="100"/>
          <a:sy n="63" d="100"/>
        </p:scale>
        <p:origin x="72" y="1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9A0FA-14F6-4807-AC84-CECAB53201A2}" type="datetimeFigureOut">
              <a:rPr lang="en-GB" smtClean="0"/>
              <a:t>10/09/2023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D7B151-0FB1-4232-B084-1EFA092FB374}" type="slidenum">
              <a:rPr lang="en-GB" smtClean="0"/>
              <a:t>‹#›</a:t>
            </a:fld>
            <a:endParaRPr lang="en-GB"/>
          </a:p>
        </p:txBody>
      </p:sp>
    </p:spTree>
    <p:extLst>
      <p:ext uri="{BB962C8B-B14F-4D97-AF65-F5344CB8AC3E}">
        <p14:creationId xmlns:p14="http://schemas.microsoft.com/office/powerpoint/2010/main" val="51376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Ubiquitous-</a:t>
            </a:r>
            <a:r>
              <a:rPr lang="en-GB" b="0" i="0" dirty="0">
                <a:solidFill>
                  <a:srgbClr val="202124"/>
                </a:solidFill>
                <a:effectLst/>
                <a:latin typeface="arial" panose="020B0604020202020204" pitchFamily="34" charset="0"/>
              </a:rPr>
              <a:t>present, appearing, or found everywhere</a:t>
            </a:r>
            <a:endParaRPr lang="en-GB" dirty="0"/>
          </a:p>
        </p:txBody>
      </p:sp>
      <p:sp>
        <p:nvSpPr>
          <p:cNvPr id="4" name="Slide Number Placeholder 3"/>
          <p:cNvSpPr>
            <a:spLocks noGrp="1"/>
          </p:cNvSpPr>
          <p:nvPr>
            <p:ph type="sldNum" sz="quarter" idx="5"/>
          </p:nvPr>
        </p:nvSpPr>
        <p:spPr/>
        <p:txBody>
          <a:bodyPr/>
          <a:lstStyle/>
          <a:p>
            <a:fld id="{39D7B151-0FB1-4232-B084-1EFA092FB374}" type="slidenum">
              <a:rPr lang="en-GB" smtClean="0"/>
              <a:t>3</a:t>
            </a:fld>
            <a:endParaRPr lang="en-GB"/>
          </a:p>
        </p:txBody>
      </p:sp>
    </p:spTree>
    <p:extLst>
      <p:ext uri="{BB962C8B-B14F-4D97-AF65-F5344CB8AC3E}">
        <p14:creationId xmlns:p14="http://schemas.microsoft.com/office/powerpoint/2010/main" val="4225716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967A57-A03D-4206-A238-DE2ADA906D6F}" type="datetimeFigureOut">
              <a:rPr lang="en-GB" smtClean="0"/>
              <a:t>10/09/2023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822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23866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67A57-A03D-4206-A238-DE2ADA906D6F}"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26564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967A57-A03D-4206-A238-DE2ADA906D6F}"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348380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967A57-A03D-4206-A238-DE2ADA906D6F}" type="datetimeFigureOut">
              <a:rPr lang="en-GB" smtClean="0"/>
              <a:t>10/09/2023</a:t>
            </a:fld>
            <a:endParaRPr lang="en-GB"/>
          </a:p>
        </p:txBody>
      </p:sp>
      <p:sp>
        <p:nvSpPr>
          <p:cNvPr id="9" name="Slide Number Placeholder 8"/>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41380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967A57-A03D-4206-A238-DE2ADA906D6F}" type="datetimeFigureOut">
              <a:rPr lang="en-GB" smtClean="0"/>
              <a:t>10/09/2023</a:t>
            </a:fld>
            <a:endParaRPr lang="en-GB"/>
          </a:p>
        </p:txBody>
      </p:sp>
      <p:sp>
        <p:nvSpPr>
          <p:cNvPr id="5" name="Slide Number Placeholder 4"/>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63641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67A57-A03D-4206-A238-DE2ADA906D6F}" type="datetimeFigureOut">
              <a:rPr lang="en-GB" smtClean="0"/>
              <a:t>10/09/2023</a:t>
            </a:fld>
            <a:endParaRPr lang="en-GB"/>
          </a:p>
        </p:txBody>
      </p:sp>
      <p:sp>
        <p:nvSpPr>
          <p:cNvPr id="4" name="Slide Number Placeholder 3"/>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0807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09135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10/09/2023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5425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3006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10/09/2023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34253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967A57-A03D-4206-A238-DE2ADA906D6F}" type="datetimeFigureOut">
              <a:rPr lang="en-GB" smtClean="0"/>
              <a:t>10/09/2023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99C8EF9-D6CA-4E50-B313-81490CE9E242}" type="slidenum">
              <a:rPr lang="en-GB" smtClean="0"/>
              <a:t>‹#›</a:t>
            </a:fld>
            <a:endParaRPr lang="en-GB"/>
          </a:p>
        </p:txBody>
      </p:sp>
    </p:spTree>
    <p:extLst>
      <p:ext uri="{BB962C8B-B14F-4D97-AF65-F5344CB8AC3E}">
        <p14:creationId xmlns:p14="http://schemas.microsoft.com/office/powerpoint/2010/main" val="310079048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england.nhs.uk/south/wp-content/uploads/sites/6/2018/10/Health-and-Wellbeing-Wheel-1.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DEARD4I3xtE&amp;t=12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7iTellpJrtw&amp;t=19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kingsfund.org.uk/blog/2022/05/health-and-care-act-2022-challenges-and-opportunities" TargetMode="External"/><Relationship Id="rId2" Type="http://schemas.openxmlformats.org/officeDocument/2006/relationships/hyperlink" Target="https://www.kingsfund.org.uk/publications/health-and-care-act-key-question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who.int/teams/health-promotion/enhanced-wellbeing/first-global-conference#:~:text=The%20first%20International%20Conference%20on,health%20movement%20around%20the%20world" TargetMode="External"/><Relationship Id="rId2" Type="http://schemas.openxmlformats.org/officeDocument/2006/relationships/hyperlink" Target="https://apps.who.int/gb/bd/PDF/bd47/EN/constitution-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6726-F4F5-4B38-BDC5-85B0CC1E64B3}"/>
              </a:ext>
            </a:extLst>
          </p:cNvPr>
          <p:cNvSpPr>
            <a:spLocks noGrp="1"/>
          </p:cNvSpPr>
          <p:nvPr>
            <p:ph type="ctrTitle"/>
          </p:nvPr>
        </p:nvSpPr>
        <p:spPr>
          <a:xfrm>
            <a:off x="911424" y="1020417"/>
            <a:ext cx="10363200" cy="3061253"/>
          </a:xfrm>
        </p:spPr>
        <p:txBody>
          <a:bodyPr>
            <a:normAutofit fontScale="90000"/>
          </a:bodyPr>
          <a:lstStyle/>
          <a:p>
            <a:r>
              <a:rPr lang="en-GB" sz="6600" b="1" dirty="0">
                <a:solidFill>
                  <a:schemeClr val="bg1"/>
                </a:solidFill>
              </a:rPr>
              <a:t>Introduction to Health, wellbeing &amp; Sustainable development</a:t>
            </a:r>
          </a:p>
        </p:txBody>
      </p:sp>
      <p:sp>
        <p:nvSpPr>
          <p:cNvPr id="3" name="Subtitle 2">
            <a:extLst>
              <a:ext uri="{FF2B5EF4-FFF2-40B4-BE49-F238E27FC236}">
                <a16:creationId xmlns:a16="http://schemas.microsoft.com/office/drawing/2014/main" id="{452E20B9-5A61-469A-B7DB-98A2C0C6C1A2}"/>
              </a:ext>
            </a:extLst>
          </p:cNvPr>
          <p:cNvSpPr>
            <a:spLocks noGrp="1"/>
          </p:cNvSpPr>
          <p:nvPr>
            <p:ph type="subTitle" idx="1"/>
          </p:nvPr>
        </p:nvSpPr>
        <p:spPr>
          <a:xfrm>
            <a:off x="1828800" y="4523961"/>
            <a:ext cx="8534400" cy="1752600"/>
          </a:xfrm>
        </p:spPr>
        <p:txBody>
          <a:bodyPr>
            <a:noAutofit/>
          </a:bodyPr>
          <a:lstStyle/>
          <a:p>
            <a:r>
              <a:rPr lang="en-GB" sz="2800" b="1" dirty="0">
                <a:solidFill>
                  <a:schemeClr val="bg1"/>
                </a:solidFill>
              </a:rPr>
              <a:t>Lecturer: Joanne Davies</a:t>
            </a:r>
          </a:p>
        </p:txBody>
      </p:sp>
    </p:spTree>
    <p:extLst>
      <p:ext uri="{BB962C8B-B14F-4D97-AF65-F5344CB8AC3E}">
        <p14:creationId xmlns:p14="http://schemas.microsoft.com/office/powerpoint/2010/main" val="4079053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5A55F-A7D4-49BA-9208-2154E6577EF2}"/>
              </a:ext>
            </a:extLst>
          </p:cNvPr>
          <p:cNvSpPr>
            <a:spLocks noGrp="1"/>
          </p:cNvSpPr>
          <p:nvPr>
            <p:ph type="title"/>
          </p:nvPr>
        </p:nvSpPr>
        <p:spPr/>
        <p:txBody>
          <a:bodyPr/>
          <a:lstStyle/>
          <a:p>
            <a:r>
              <a:rPr lang="en-GB" b="1" dirty="0"/>
              <a:t>Introduction to the Module</a:t>
            </a:r>
            <a:endParaRPr lang="en-US" b="1" dirty="0"/>
          </a:p>
        </p:txBody>
      </p:sp>
      <p:sp>
        <p:nvSpPr>
          <p:cNvPr id="3" name="Content Placeholder 2">
            <a:extLst>
              <a:ext uri="{FF2B5EF4-FFF2-40B4-BE49-F238E27FC236}">
                <a16:creationId xmlns:a16="http://schemas.microsoft.com/office/drawing/2014/main" id="{D7B0E89A-3287-4649-BEDA-558866B4AF4E}"/>
              </a:ext>
            </a:extLst>
          </p:cNvPr>
          <p:cNvSpPr>
            <a:spLocks noGrp="1"/>
          </p:cNvSpPr>
          <p:nvPr>
            <p:ph idx="1"/>
          </p:nvPr>
        </p:nvSpPr>
        <p:spPr>
          <a:xfrm>
            <a:off x="159026" y="1600201"/>
            <a:ext cx="11913704" cy="3917032"/>
          </a:xfrm>
        </p:spPr>
        <p:txBody>
          <a:bodyPr/>
          <a:lstStyle/>
          <a:p>
            <a:pPr marL="0" indent="0">
              <a:buNone/>
            </a:pPr>
            <a:endParaRPr lang="en-GB" dirty="0">
              <a:latin typeface="Calibri" panose="020F0502020204030204" pitchFamily="34" charset="0"/>
              <a:cs typeface="Calibri" panose="020F0502020204030204" pitchFamily="34" charset="0"/>
            </a:endParaRPr>
          </a:p>
          <a:p>
            <a:pPr marL="0" indent="0">
              <a:buNone/>
            </a:pPr>
            <a:r>
              <a:rPr lang="en-US" b="1" dirty="0">
                <a:cs typeface="Calibri" panose="020F0502020204030204" pitchFamily="34" charset="0"/>
              </a:rPr>
              <a:t>Module name: </a:t>
            </a:r>
            <a:r>
              <a:rPr lang="en-US" dirty="0">
                <a:cs typeface="Calibri" panose="020F0502020204030204" pitchFamily="34" charset="0"/>
              </a:rPr>
              <a:t>Health, Wellbeing and Sustainable Development</a:t>
            </a:r>
          </a:p>
          <a:p>
            <a:pPr marL="0" indent="0">
              <a:buNone/>
            </a:pPr>
            <a:r>
              <a:rPr lang="en-US" b="1" dirty="0">
                <a:cs typeface="Calibri" panose="020F0502020204030204" pitchFamily="34" charset="0"/>
              </a:rPr>
              <a:t>Module Code:  </a:t>
            </a:r>
            <a:r>
              <a:rPr lang="en-US" dirty="0">
                <a:cs typeface="Calibri" panose="020F0502020204030204" pitchFamily="34" charset="0"/>
              </a:rPr>
              <a:t>BMHP 6021</a:t>
            </a:r>
          </a:p>
          <a:p>
            <a:pPr marL="0" indent="0">
              <a:buNone/>
            </a:pPr>
            <a:endParaRPr lang="en-US" dirty="0"/>
          </a:p>
        </p:txBody>
      </p:sp>
    </p:spTree>
    <p:extLst>
      <p:ext uri="{BB962C8B-B14F-4D97-AF65-F5344CB8AC3E}">
        <p14:creationId xmlns:p14="http://schemas.microsoft.com/office/powerpoint/2010/main" val="4038085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22638-4913-490A-8215-023062E4F80A}"/>
              </a:ext>
            </a:extLst>
          </p:cNvPr>
          <p:cNvSpPr>
            <a:spLocks noGrp="1"/>
          </p:cNvSpPr>
          <p:nvPr>
            <p:ph type="title"/>
          </p:nvPr>
        </p:nvSpPr>
        <p:spPr/>
        <p:txBody>
          <a:bodyPr/>
          <a:lstStyle/>
          <a:p>
            <a:r>
              <a:rPr lang="en-GB" b="1" dirty="0"/>
              <a:t>Module Learning Outcomes</a:t>
            </a:r>
          </a:p>
        </p:txBody>
      </p:sp>
      <p:sp>
        <p:nvSpPr>
          <p:cNvPr id="3" name="Content Placeholder 2">
            <a:extLst>
              <a:ext uri="{FF2B5EF4-FFF2-40B4-BE49-F238E27FC236}">
                <a16:creationId xmlns:a16="http://schemas.microsoft.com/office/drawing/2014/main" id="{E7E590B8-3095-4F50-8C94-5268F1CBC9DF}"/>
              </a:ext>
            </a:extLst>
          </p:cNvPr>
          <p:cNvSpPr>
            <a:spLocks noGrp="1"/>
          </p:cNvSpPr>
          <p:nvPr>
            <p:ph idx="1"/>
          </p:nvPr>
        </p:nvSpPr>
        <p:spPr>
          <a:xfrm>
            <a:off x="260131" y="1600201"/>
            <a:ext cx="11322269" cy="3917032"/>
          </a:xfrm>
        </p:spPr>
        <p:txBody>
          <a:bodyPr>
            <a:normAutofit/>
          </a:bodyPr>
          <a:lstStyle/>
          <a:p>
            <a:r>
              <a:rPr lang="en-GB" dirty="0">
                <a:cs typeface="Calibri" panose="020F0502020204030204" pitchFamily="34" charset="0"/>
              </a:rPr>
              <a:t>Critically examine the ubiquitous nature of health, wellbeing and sustainable development within present health and care sectors</a:t>
            </a:r>
          </a:p>
          <a:p>
            <a:r>
              <a:rPr lang="en-GB" dirty="0">
                <a:cs typeface="Calibri" panose="020F0502020204030204" pitchFamily="34" charset="0"/>
              </a:rPr>
              <a:t>Analyse secondary data and provide recommendations for improvement to current Health, Wellbeing and Sustainable Development policies and initiatives on a local, and national level</a:t>
            </a:r>
          </a:p>
        </p:txBody>
      </p:sp>
    </p:spTree>
    <p:extLst>
      <p:ext uri="{BB962C8B-B14F-4D97-AF65-F5344CB8AC3E}">
        <p14:creationId xmlns:p14="http://schemas.microsoft.com/office/powerpoint/2010/main" val="1649103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AD8A-1350-40C8-8F36-D1B229712071}"/>
              </a:ext>
            </a:extLst>
          </p:cNvPr>
          <p:cNvSpPr>
            <a:spLocks noGrp="1"/>
          </p:cNvSpPr>
          <p:nvPr>
            <p:ph type="title"/>
          </p:nvPr>
        </p:nvSpPr>
        <p:spPr>
          <a:xfrm>
            <a:off x="302029" y="295441"/>
            <a:ext cx="10972800" cy="1143000"/>
          </a:xfrm>
        </p:spPr>
        <p:txBody>
          <a:bodyPr/>
          <a:lstStyle/>
          <a:p>
            <a:r>
              <a:rPr lang="en-GB" b="1" dirty="0"/>
              <a:t>In Today’s Session </a:t>
            </a:r>
          </a:p>
        </p:txBody>
      </p:sp>
      <p:sp>
        <p:nvSpPr>
          <p:cNvPr id="3" name="Content Placeholder 2">
            <a:extLst>
              <a:ext uri="{FF2B5EF4-FFF2-40B4-BE49-F238E27FC236}">
                <a16:creationId xmlns:a16="http://schemas.microsoft.com/office/drawing/2014/main" id="{63197882-381B-477C-BD34-15E1960923DF}"/>
              </a:ext>
            </a:extLst>
          </p:cNvPr>
          <p:cNvSpPr>
            <a:spLocks noGrp="1"/>
          </p:cNvSpPr>
          <p:nvPr>
            <p:ph idx="1"/>
          </p:nvPr>
        </p:nvSpPr>
        <p:spPr>
          <a:xfrm>
            <a:off x="501534" y="1891464"/>
            <a:ext cx="10972800" cy="4099595"/>
          </a:xfrm>
        </p:spPr>
        <p:txBody>
          <a:bodyPr>
            <a:normAutofit/>
          </a:bodyPr>
          <a:lstStyle/>
          <a:p>
            <a:pPr marL="342900" lvl="0" indent="-342900">
              <a:lnSpc>
                <a:spcPct val="107000"/>
              </a:lnSpc>
              <a:spcAft>
                <a:spcPts val="800"/>
              </a:spcAft>
              <a:buFont typeface="Arial" panose="020B0604020202020204" pitchFamily="34" charset="0"/>
              <a:buChar char="•"/>
              <a:tabLst>
                <a:tab pos="457200" algn="l"/>
              </a:tabLst>
            </a:pPr>
            <a:r>
              <a:rPr lang="en-GB" sz="2800" dirty="0">
                <a:effectLst/>
                <a:ea typeface="DengXian" panose="02010600030101010101" pitchFamily="2" charset="-122"/>
                <a:cs typeface="Times New Roman" panose="02020603050405020304" pitchFamily="18" charset="0"/>
              </a:rPr>
              <a:t>Definition of Health, wellbeing and sustainable development</a:t>
            </a:r>
            <a:endParaRPr lang="en-US" sz="28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ea typeface="DengXian" panose="02010600030101010101" pitchFamily="2" charset="-122"/>
                <a:cs typeface="Times New Roman" panose="02020603050405020304" pitchFamily="18" charset="0"/>
              </a:rPr>
              <a:t>Introduction to health care system in the UK </a:t>
            </a:r>
            <a:endParaRPr lang="en-US" sz="28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ea typeface="DengXian" panose="02010600030101010101" pitchFamily="2" charset="-122"/>
                <a:cs typeface="Times New Roman" panose="02020603050405020304" pitchFamily="18" charset="0"/>
              </a:rPr>
              <a:t>How does the health and social care system function in the UK?</a:t>
            </a:r>
            <a:endParaRPr lang="en-US" sz="28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ea typeface="DengXian" panose="02010600030101010101" pitchFamily="2" charset="-122"/>
                <a:cs typeface="Times New Roman" panose="02020603050405020304" pitchFamily="18" charset="0"/>
              </a:rPr>
              <a:t>How do politics impact the health and social care system in the UK?</a:t>
            </a:r>
            <a:endParaRPr lang="en-US" sz="2800" dirty="0">
              <a:effectLst/>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7705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CC02A-D839-4B75-8395-0A78D7235144}"/>
              </a:ext>
            </a:extLst>
          </p:cNvPr>
          <p:cNvSpPr>
            <a:spLocks noGrp="1"/>
          </p:cNvSpPr>
          <p:nvPr>
            <p:ph type="title"/>
          </p:nvPr>
        </p:nvSpPr>
        <p:spPr>
          <a:xfrm>
            <a:off x="518160" y="224986"/>
            <a:ext cx="10972800" cy="1143000"/>
          </a:xfrm>
        </p:spPr>
        <p:txBody>
          <a:bodyPr/>
          <a:lstStyle/>
          <a:p>
            <a:r>
              <a:rPr lang="en-GB" b="1" dirty="0"/>
              <a:t>Definitions of Health</a:t>
            </a:r>
            <a:endParaRPr lang="en-US" b="1" dirty="0"/>
          </a:p>
        </p:txBody>
      </p:sp>
      <p:sp>
        <p:nvSpPr>
          <p:cNvPr id="3" name="Content Placeholder 2">
            <a:extLst>
              <a:ext uri="{FF2B5EF4-FFF2-40B4-BE49-F238E27FC236}">
                <a16:creationId xmlns:a16="http://schemas.microsoft.com/office/drawing/2014/main" id="{A63CCA5C-6248-489B-9A6D-8308AB2D4254}"/>
              </a:ext>
            </a:extLst>
          </p:cNvPr>
          <p:cNvSpPr>
            <a:spLocks noGrp="1"/>
          </p:cNvSpPr>
          <p:nvPr>
            <p:ph idx="1"/>
          </p:nvPr>
        </p:nvSpPr>
        <p:spPr>
          <a:xfrm>
            <a:off x="518160" y="1467740"/>
            <a:ext cx="10972800" cy="4678016"/>
          </a:xfrm>
        </p:spPr>
        <p:txBody>
          <a:bodyPr>
            <a:noAutofit/>
          </a:bodyPr>
          <a:lstStyle/>
          <a:p>
            <a:r>
              <a:rPr lang="en-US" sz="2200" b="0" i="0" dirty="0">
                <a:solidFill>
                  <a:srgbClr val="3C4245"/>
                </a:solidFill>
                <a:effectLst/>
                <a:cs typeface="Calibri" panose="020F0502020204030204" pitchFamily="34" charset="0"/>
              </a:rPr>
              <a:t>“Healthy citizens are the greatest asset any country can have.” – Winston Churchill</a:t>
            </a:r>
          </a:p>
          <a:p>
            <a:endParaRPr lang="en-US" sz="2200" b="0" i="0" dirty="0">
              <a:solidFill>
                <a:srgbClr val="3C4245"/>
              </a:solidFill>
              <a:effectLst/>
              <a:cs typeface="Calibri" panose="020F0502020204030204" pitchFamily="34" charset="0"/>
            </a:endParaRPr>
          </a:p>
          <a:p>
            <a:r>
              <a:rPr lang="en-US" sz="2200" dirty="0">
                <a:cs typeface="Calibri" panose="020F0502020204030204" pitchFamily="34" charset="0"/>
              </a:rPr>
              <a:t>Early days, Concept of health was based on absence of diseases or infirmities and defined by physical parameters.</a:t>
            </a:r>
          </a:p>
          <a:p>
            <a:endParaRPr lang="en-US" sz="2200" dirty="0">
              <a:cs typeface="Calibri" panose="020F0502020204030204" pitchFamily="34" charset="0"/>
            </a:endParaRPr>
          </a:p>
          <a:p>
            <a:r>
              <a:rPr lang="en-US" sz="2200" dirty="0">
                <a:solidFill>
                  <a:srgbClr val="3C4245"/>
                </a:solidFill>
                <a:cs typeface="Calibri" panose="020F0502020204030204" pitchFamily="34" charset="0"/>
              </a:rPr>
              <a:t>This is a bio-medical approach to health and in early 1970s </a:t>
            </a:r>
            <a:r>
              <a:rPr lang="en-US" sz="2200" b="0" i="0" dirty="0">
                <a:solidFill>
                  <a:srgbClr val="000000"/>
                </a:solidFill>
                <a:effectLst/>
                <a:cs typeface="Calibri" panose="020F0502020204030204" pitchFamily="34" charset="0"/>
              </a:rPr>
              <a:t>there has been a move away from this approach</a:t>
            </a:r>
          </a:p>
          <a:p>
            <a:endParaRPr lang="en-US" sz="2200" b="0" i="0" dirty="0">
              <a:solidFill>
                <a:srgbClr val="000000"/>
              </a:solidFill>
              <a:effectLst/>
              <a:cs typeface="Calibri" panose="020F0502020204030204" pitchFamily="34" charset="0"/>
            </a:endParaRPr>
          </a:p>
          <a:p>
            <a:r>
              <a:rPr lang="en-US" sz="2200" b="0" i="0" dirty="0">
                <a:solidFill>
                  <a:srgbClr val="000000"/>
                </a:solidFill>
                <a:effectLst/>
                <a:cs typeface="Calibri" panose="020F0502020204030204" pitchFamily="34" charset="0"/>
              </a:rPr>
              <a:t>Subsequent definitions have continued to progress the move away from the narrow focus on ‘scientific’ biological conceptions of health in the biomedical discourse. </a:t>
            </a:r>
            <a:endParaRPr lang="en-US" sz="2200" b="0" i="0" dirty="0">
              <a:solidFill>
                <a:srgbClr val="3C4245"/>
              </a:solidFill>
              <a:effectLst/>
              <a:cs typeface="Calibri" panose="020F0502020204030204" pitchFamily="34" charset="0"/>
            </a:endParaRPr>
          </a:p>
        </p:txBody>
      </p:sp>
    </p:spTree>
    <p:extLst>
      <p:ext uri="{BB962C8B-B14F-4D97-AF65-F5344CB8AC3E}">
        <p14:creationId xmlns:p14="http://schemas.microsoft.com/office/powerpoint/2010/main" val="310181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CC02A-D839-4B75-8395-0A78D7235144}"/>
              </a:ext>
            </a:extLst>
          </p:cNvPr>
          <p:cNvSpPr>
            <a:spLocks noGrp="1"/>
          </p:cNvSpPr>
          <p:nvPr>
            <p:ph type="title"/>
          </p:nvPr>
        </p:nvSpPr>
        <p:spPr>
          <a:xfrm>
            <a:off x="609600" y="-149086"/>
            <a:ext cx="10972800" cy="1143000"/>
          </a:xfrm>
        </p:spPr>
        <p:txBody>
          <a:bodyPr/>
          <a:lstStyle/>
          <a:p>
            <a:r>
              <a:rPr lang="en-GB" b="1" dirty="0"/>
              <a:t>Definitions of Health</a:t>
            </a:r>
            <a:endParaRPr lang="en-US" b="1" dirty="0"/>
          </a:p>
        </p:txBody>
      </p:sp>
      <p:sp>
        <p:nvSpPr>
          <p:cNvPr id="3" name="Content Placeholder 2">
            <a:extLst>
              <a:ext uri="{FF2B5EF4-FFF2-40B4-BE49-F238E27FC236}">
                <a16:creationId xmlns:a16="http://schemas.microsoft.com/office/drawing/2014/main" id="{A63CCA5C-6248-489B-9A6D-8308AB2D4254}"/>
              </a:ext>
            </a:extLst>
          </p:cNvPr>
          <p:cNvSpPr>
            <a:spLocks noGrp="1"/>
          </p:cNvSpPr>
          <p:nvPr>
            <p:ph idx="1"/>
          </p:nvPr>
        </p:nvSpPr>
        <p:spPr>
          <a:xfrm>
            <a:off x="609600" y="993914"/>
            <a:ext cx="10972800" cy="4678016"/>
          </a:xfrm>
        </p:spPr>
        <p:txBody>
          <a:bodyPr>
            <a:noAutofit/>
          </a:bodyPr>
          <a:lstStyle/>
          <a:p>
            <a:r>
              <a:rPr lang="en-US" sz="2400" b="0" i="0" dirty="0">
                <a:solidFill>
                  <a:srgbClr val="3C4245"/>
                </a:solidFill>
                <a:effectLst/>
              </a:rPr>
              <a:t>“</a:t>
            </a:r>
            <a:r>
              <a:rPr lang="en-US" sz="2400" b="0" i="0" dirty="0">
                <a:solidFill>
                  <a:srgbClr val="3C4245"/>
                </a:solidFill>
                <a:effectLst/>
                <a:cs typeface="Calibri" panose="020F0502020204030204" pitchFamily="34" charset="0"/>
              </a:rPr>
              <a:t>Health is a state of complete physical, mental and social wellbeing and not merely the absence of disease or infirmity” (World Health Organisation</a:t>
            </a:r>
            <a:r>
              <a:rPr lang="en-US" sz="2400" dirty="0">
                <a:solidFill>
                  <a:srgbClr val="3C4245"/>
                </a:solidFill>
                <a:cs typeface="Calibri" panose="020F0502020204030204" pitchFamily="34" charset="0"/>
              </a:rPr>
              <a:t>, 1946).</a:t>
            </a:r>
          </a:p>
          <a:p>
            <a:endParaRPr lang="en-US" sz="2400" dirty="0">
              <a:solidFill>
                <a:srgbClr val="3C4245"/>
              </a:solidFill>
              <a:cs typeface="Calibri" panose="020F0502020204030204" pitchFamily="34" charset="0"/>
            </a:endParaRPr>
          </a:p>
          <a:p>
            <a:r>
              <a:rPr lang="en-US" sz="2400" b="0" i="0" dirty="0">
                <a:solidFill>
                  <a:srgbClr val="000000"/>
                </a:solidFill>
                <a:effectLst/>
                <a:cs typeface="Calibri" panose="020F0502020204030204" pitchFamily="34" charset="0"/>
              </a:rPr>
              <a:t>Another definition for Health: to reach a state of complete physical, mental and social wellbeing, an individual or group must be able to identify and realize aspirations, satisfy needs, and change or cope with their environment.</a:t>
            </a:r>
          </a:p>
          <a:p>
            <a:endParaRPr lang="en-US" sz="2400" b="0" i="0" dirty="0">
              <a:solidFill>
                <a:srgbClr val="000000"/>
              </a:solidFill>
              <a:effectLst/>
              <a:cs typeface="Calibri" panose="020F0502020204030204" pitchFamily="34" charset="0"/>
            </a:endParaRPr>
          </a:p>
          <a:p>
            <a:r>
              <a:rPr lang="en-US" sz="2400" b="0" i="0" dirty="0">
                <a:solidFill>
                  <a:srgbClr val="000000"/>
                </a:solidFill>
                <a:effectLst/>
                <a:cs typeface="Calibri" panose="020F0502020204030204" pitchFamily="34" charset="0"/>
              </a:rPr>
              <a:t> Health is therefore seen as a resource for everyday life, not the objective of living. Health is a positive concept, emphasizing social and personal resources, as well as physical capacities (WHO, 1986).</a:t>
            </a:r>
            <a:endParaRPr lang="en-US" sz="2400" dirty="0">
              <a:cs typeface="Calibri" panose="020F0502020204030204" pitchFamily="34" charset="0"/>
            </a:endParaRPr>
          </a:p>
        </p:txBody>
      </p:sp>
    </p:spTree>
    <p:extLst>
      <p:ext uri="{BB962C8B-B14F-4D97-AF65-F5344CB8AC3E}">
        <p14:creationId xmlns:p14="http://schemas.microsoft.com/office/powerpoint/2010/main" val="212872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4BE23-2B98-4CF0-96F4-B5CD32281D45}"/>
              </a:ext>
            </a:extLst>
          </p:cNvPr>
          <p:cNvSpPr>
            <a:spLocks noGrp="1"/>
          </p:cNvSpPr>
          <p:nvPr>
            <p:ph idx="1"/>
          </p:nvPr>
        </p:nvSpPr>
        <p:spPr>
          <a:xfrm>
            <a:off x="174567" y="968557"/>
            <a:ext cx="11582400" cy="4920885"/>
          </a:xfrm>
        </p:spPr>
        <p:txBody>
          <a:bodyPr>
            <a:normAutofit/>
          </a:bodyPr>
          <a:lstStyle/>
          <a:p>
            <a:r>
              <a:rPr lang="en-US" sz="2000" dirty="0">
                <a:latin typeface="Calibri" panose="020F0502020204030204" pitchFamily="34" charset="0"/>
                <a:cs typeface="Calibri" panose="020F0502020204030204" pitchFamily="34" charset="0"/>
              </a:rPr>
              <a:t>Healthcare  systems generally are disease-focused and concentrate resources on treatment modalities that often work well for acute or life-threatening conditions, but sometimes are poorly suited to the management of chronic illness.</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Modifying the healthcare system to recognize the importance of social, behavioral, economic, and environmental determinants of health might help to address current population needs.</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A new proposed definition for “health as the capability to cope with and to manage one’s own malaise and wellbeing conditions. In more operative terms, health may be conceptualized as the capability to react to all kinds of environmental events having the desired emotional, cognitive, and behavioral responses and avoiding those undesirable ones” (Leonardi, 2018).</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Therefore, health is not reduced to diseases or infirmities, nor to physical parameters, and it is constructed as a capability to be healthy, an ongoing process, potentially achievable for everyone, in all circumstances.</a:t>
            </a:r>
          </a:p>
          <a:p>
            <a:endParaRPr lang="en-US" sz="20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995B6F36-F6BE-D787-286B-1B1D61BB0E42}"/>
              </a:ext>
            </a:extLst>
          </p:cNvPr>
          <p:cNvPicPr>
            <a:picLocks noChangeAspect="1"/>
          </p:cNvPicPr>
          <p:nvPr/>
        </p:nvPicPr>
        <p:blipFill>
          <a:blip r:embed="rId2"/>
          <a:stretch>
            <a:fillRect/>
          </a:stretch>
        </p:blipFill>
        <p:spPr>
          <a:xfrm>
            <a:off x="2628771" y="0"/>
            <a:ext cx="6169687" cy="1176630"/>
          </a:xfrm>
          <a:prstGeom prst="rect">
            <a:avLst/>
          </a:prstGeom>
        </p:spPr>
      </p:pic>
    </p:spTree>
    <p:extLst>
      <p:ext uri="{BB962C8B-B14F-4D97-AF65-F5344CB8AC3E}">
        <p14:creationId xmlns:p14="http://schemas.microsoft.com/office/powerpoint/2010/main" val="176287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F976-DDDD-4EEF-897F-4EC086BFCBA1}"/>
              </a:ext>
            </a:extLst>
          </p:cNvPr>
          <p:cNvSpPr>
            <a:spLocks noGrp="1"/>
          </p:cNvSpPr>
          <p:nvPr>
            <p:ph type="title"/>
          </p:nvPr>
        </p:nvSpPr>
        <p:spPr/>
        <p:txBody>
          <a:bodyPr/>
          <a:lstStyle/>
          <a:p>
            <a:r>
              <a:rPr lang="en-GB" b="1" dirty="0"/>
              <a:t>Activity-1 – 45minutes </a:t>
            </a:r>
            <a:endParaRPr lang="en-US" b="1" dirty="0"/>
          </a:p>
        </p:txBody>
      </p:sp>
      <p:sp>
        <p:nvSpPr>
          <p:cNvPr id="3" name="Content Placeholder 2">
            <a:extLst>
              <a:ext uri="{FF2B5EF4-FFF2-40B4-BE49-F238E27FC236}">
                <a16:creationId xmlns:a16="http://schemas.microsoft.com/office/drawing/2014/main" id="{CCA43D0D-0BAA-45D6-972D-6A234BF9E842}"/>
              </a:ext>
            </a:extLst>
          </p:cNvPr>
          <p:cNvSpPr>
            <a:spLocks noGrp="1"/>
          </p:cNvSpPr>
          <p:nvPr>
            <p:ph idx="1"/>
          </p:nvPr>
        </p:nvSpPr>
        <p:spPr>
          <a:xfrm>
            <a:off x="357447" y="1600201"/>
            <a:ext cx="11471563" cy="3917032"/>
          </a:xfrm>
        </p:spPr>
        <p:txBody>
          <a:bodyPr/>
          <a:lstStyle/>
          <a:p>
            <a:r>
              <a:rPr lang="en-GB" dirty="0"/>
              <a:t>In groups of 3 or 4, Identify different determinants of health and design a creative poster with different determinants of health</a:t>
            </a:r>
          </a:p>
          <a:p>
            <a:pPr marL="0" indent="0">
              <a:buNone/>
            </a:pPr>
            <a:endParaRPr lang="en-US" dirty="0"/>
          </a:p>
          <a:p>
            <a:pPr marL="0" indent="0">
              <a:buNone/>
            </a:pPr>
            <a:r>
              <a:rPr lang="en-US" dirty="0"/>
              <a:t>One member from each group presents the poster to the class</a:t>
            </a:r>
          </a:p>
        </p:txBody>
      </p:sp>
    </p:spTree>
    <p:extLst>
      <p:ext uri="{BB962C8B-B14F-4D97-AF65-F5344CB8AC3E}">
        <p14:creationId xmlns:p14="http://schemas.microsoft.com/office/powerpoint/2010/main" val="1301489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3E4EBC-C3D8-4966-8A36-7470A849816A}"/>
              </a:ext>
            </a:extLst>
          </p:cNvPr>
          <p:cNvSpPr>
            <a:spLocks noGrp="1"/>
          </p:cNvSpPr>
          <p:nvPr>
            <p:ph idx="1"/>
          </p:nvPr>
        </p:nvSpPr>
        <p:spPr>
          <a:xfrm>
            <a:off x="609600" y="1417638"/>
            <a:ext cx="11546379" cy="4205268"/>
          </a:xfrm>
        </p:spPr>
        <p:txBody>
          <a:bodyPr>
            <a:normAutofit/>
          </a:bodyPr>
          <a:lstStyle/>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The term wellbeing encompasses how people experience and evaluate their lives positively.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Some people equate wellbeing with happiness, but this can sometimes conjure up images of an immensely joyful, cheerful person that many do not identify with.</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Some people prefer to view wellbeing as a prolonged state of contentment.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For some others, wellbeing is simply about wellness -as in having good physical and mental health.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None of these views is incorrect; but each perspective is incomplete in itself.</a:t>
            </a:r>
          </a:p>
          <a:p>
            <a:pPr marL="0" indent="0">
              <a:buNone/>
            </a:pPr>
            <a:endParaRPr lang="en-US" dirty="0"/>
          </a:p>
        </p:txBody>
      </p:sp>
      <p:sp>
        <p:nvSpPr>
          <p:cNvPr id="4" name="Title 1">
            <a:extLst>
              <a:ext uri="{FF2B5EF4-FFF2-40B4-BE49-F238E27FC236}">
                <a16:creationId xmlns:a16="http://schemas.microsoft.com/office/drawing/2014/main" id="{FE6F1C10-CFDD-44D1-876F-58A704EAD921}"/>
              </a:ext>
            </a:extLst>
          </p:cNvPr>
          <p:cNvSpPr>
            <a:spLocks noGrp="1"/>
          </p:cNvSpPr>
          <p:nvPr>
            <p:ph type="title"/>
          </p:nvPr>
        </p:nvSpPr>
        <p:spPr>
          <a:xfrm>
            <a:off x="609600" y="274638"/>
            <a:ext cx="10972800" cy="1143000"/>
          </a:xfrm>
        </p:spPr>
        <p:txBody>
          <a:bodyPr/>
          <a:lstStyle/>
          <a:p>
            <a:r>
              <a:rPr lang="en-GB" b="1" dirty="0"/>
              <a:t>Wellbeing</a:t>
            </a:r>
            <a:r>
              <a:rPr lang="en-GB" dirty="0"/>
              <a:t> </a:t>
            </a:r>
            <a:endParaRPr lang="en-US" dirty="0"/>
          </a:p>
        </p:txBody>
      </p:sp>
    </p:spTree>
    <p:extLst>
      <p:ext uri="{BB962C8B-B14F-4D97-AF65-F5344CB8AC3E}">
        <p14:creationId xmlns:p14="http://schemas.microsoft.com/office/powerpoint/2010/main" val="202110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79D94-907C-41EE-91EA-C1BC8B2A908C}"/>
              </a:ext>
            </a:extLst>
          </p:cNvPr>
          <p:cNvSpPr>
            <a:spLocks noGrp="1"/>
          </p:cNvSpPr>
          <p:nvPr>
            <p:ph idx="1"/>
          </p:nvPr>
        </p:nvSpPr>
        <p:spPr>
          <a:xfrm>
            <a:off x="493222" y="1160289"/>
            <a:ext cx="10972800" cy="5013650"/>
          </a:xfrm>
        </p:spPr>
        <p:txBody>
          <a:bodyPr>
            <a:normAutofit fontScale="25000" lnSpcReduction="20000"/>
          </a:bodyPr>
          <a:lstStyle/>
          <a:p>
            <a:r>
              <a:rPr lang="en-GB" sz="9600" dirty="0">
                <a:latin typeface="Calibri" panose="020F0502020204030204" pitchFamily="34" charset="0"/>
                <a:cs typeface="Calibri" panose="020F0502020204030204" pitchFamily="34" charset="0"/>
              </a:rPr>
              <a:t>The Oxford dictionary definition of wellbeing is </a:t>
            </a:r>
            <a:r>
              <a:rPr lang="en-US" sz="9600" b="0" i="0" dirty="0">
                <a:solidFill>
                  <a:srgbClr val="202124"/>
                </a:solidFill>
                <a:effectLst/>
                <a:latin typeface="Calibri" panose="020F0502020204030204" pitchFamily="34" charset="0"/>
                <a:cs typeface="Calibri" panose="020F0502020204030204" pitchFamily="34" charset="0"/>
              </a:rPr>
              <a:t>the state of being comfortable, healthy, or happy.</a:t>
            </a:r>
          </a:p>
          <a:p>
            <a:endParaRPr lang="en-US" sz="9600" b="0" i="0" dirty="0">
              <a:solidFill>
                <a:srgbClr val="202124"/>
              </a:solidFill>
              <a:effectLst/>
              <a:latin typeface="Calibri" panose="020F0502020204030204" pitchFamily="34" charset="0"/>
              <a:cs typeface="Calibri" panose="020F0502020204030204" pitchFamily="34" charset="0"/>
            </a:endParaRPr>
          </a:p>
          <a:p>
            <a:r>
              <a:rPr lang="en-US" sz="9600" dirty="0">
                <a:solidFill>
                  <a:srgbClr val="000000"/>
                </a:solidFill>
                <a:latin typeface="Calibri" panose="020F0502020204030204" pitchFamily="34" charset="0"/>
                <a:cs typeface="Calibri" panose="020F0502020204030204" pitchFamily="34" charset="0"/>
              </a:rPr>
              <a:t>Wellbeing</a:t>
            </a:r>
            <a:r>
              <a:rPr lang="en-US" sz="9600" b="0" i="0" dirty="0">
                <a:solidFill>
                  <a:srgbClr val="000000"/>
                </a:solidFill>
                <a:effectLst/>
                <a:latin typeface="Calibri" panose="020F0502020204030204" pitchFamily="34" charset="0"/>
                <a:cs typeface="Calibri" panose="020F0502020204030204" pitchFamily="34" charset="0"/>
              </a:rPr>
              <a:t>’ is a complex and subjective concept that defies precise definition.</a:t>
            </a:r>
          </a:p>
          <a:p>
            <a:endParaRPr lang="en-US" sz="9600" b="0" i="0" dirty="0">
              <a:solidFill>
                <a:srgbClr val="000000"/>
              </a:solidFill>
              <a:effectLst/>
              <a:latin typeface="Calibri" panose="020F0502020204030204" pitchFamily="34" charset="0"/>
              <a:cs typeface="Calibri" panose="020F0502020204030204" pitchFamily="34" charset="0"/>
            </a:endParaRPr>
          </a:p>
          <a:p>
            <a:r>
              <a:rPr lang="en-US" sz="9600" dirty="0">
                <a:solidFill>
                  <a:srgbClr val="000000"/>
                </a:solidFill>
                <a:latin typeface="Calibri" panose="020F0502020204030204" pitchFamily="34" charset="0"/>
                <a:cs typeface="Calibri" panose="020F0502020204030204" pitchFamily="34" charset="0"/>
              </a:rPr>
              <a:t>Wellbeing</a:t>
            </a:r>
            <a:r>
              <a:rPr lang="en-US" sz="9600" b="0" i="0" dirty="0">
                <a:solidFill>
                  <a:srgbClr val="000000"/>
                </a:solidFill>
                <a:effectLst/>
                <a:latin typeface="Calibri" panose="020F0502020204030204" pitchFamily="34" charset="0"/>
                <a:cs typeface="Calibri" panose="020F0502020204030204" pitchFamily="34" charset="0"/>
              </a:rPr>
              <a:t> is defined in many ways in different contexts.</a:t>
            </a:r>
          </a:p>
          <a:p>
            <a:endParaRPr lang="en-US" sz="9600" b="0" i="0" dirty="0">
              <a:solidFill>
                <a:srgbClr val="000000"/>
              </a:solidFill>
              <a:effectLst/>
              <a:latin typeface="Calibri" panose="020F0502020204030204" pitchFamily="34" charset="0"/>
              <a:cs typeface="Calibri" panose="020F0502020204030204" pitchFamily="34" charset="0"/>
            </a:endParaRPr>
          </a:p>
          <a:p>
            <a:r>
              <a:rPr lang="en-US" sz="9600" b="0" i="0" dirty="0">
                <a:solidFill>
                  <a:srgbClr val="000000"/>
                </a:solidFill>
                <a:effectLst/>
                <a:latin typeface="Calibri" panose="020F0502020204030204" pitchFamily="34" charset="0"/>
                <a:cs typeface="Calibri" panose="020F0502020204030204" pitchFamily="34" charset="0"/>
              </a:rPr>
              <a:t>It has been suggested that the first and most important way to make sense of how wellbeing is used in contemporary policy is this: wellbeing is a social construct.</a:t>
            </a:r>
          </a:p>
          <a:p>
            <a:endParaRPr lang="en-US" sz="9600" b="0" i="0" dirty="0">
              <a:solidFill>
                <a:srgbClr val="000000"/>
              </a:solidFill>
              <a:effectLst/>
              <a:latin typeface="Calibri" panose="020F0502020204030204" pitchFamily="34" charset="0"/>
              <a:cs typeface="Calibri" panose="020F0502020204030204" pitchFamily="34" charset="0"/>
            </a:endParaRPr>
          </a:p>
          <a:p>
            <a:r>
              <a:rPr lang="en-US" sz="9600" b="0" i="0" dirty="0">
                <a:solidFill>
                  <a:srgbClr val="000000"/>
                </a:solidFill>
                <a:effectLst/>
                <a:latin typeface="Calibri" panose="020F0502020204030204" pitchFamily="34" charset="0"/>
                <a:cs typeface="Calibri" panose="020F0502020204030204" pitchFamily="34" charset="0"/>
              </a:rPr>
              <a:t> There are no uncontested biological, spiritual, social, economic, or any other kind of markers for wellbeing. The meaning of wellbeing is not fixed – it cannot be. It is a primary cultural judgment; just like what makes a good life?</a:t>
            </a:r>
            <a:br>
              <a:rPr lang="en-US" sz="6800" dirty="0">
                <a:latin typeface="Calibri" panose="020F0502020204030204" pitchFamily="34" charset="0"/>
                <a:cs typeface="Calibri" panose="020F0502020204030204" pitchFamily="34" charset="0"/>
              </a:rPr>
            </a:br>
            <a:br>
              <a:rPr lang="en-US" sz="9600" dirty="0">
                <a:cs typeface="Angsana New" panose="020B0502040204020203" pitchFamily="18" charset="-34"/>
              </a:rPr>
            </a:br>
            <a:br>
              <a:rPr lang="en-US" dirty="0"/>
            </a:br>
            <a:endParaRPr lang="en-US" dirty="0"/>
          </a:p>
        </p:txBody>
      </p:sp>
      <p:sp>
        <p:nvSpPr>
          <p:cNvPr id="4" name="TextBox 3">
            <a:extLst>
              <a:ext uri="{FF2B5EF4-FFF2-40B4-BE49-F238E27FC236}">
                <a16:creationId xmlns:a16="http://schemas.microsoft.com/office/drawing/2014/main" id="{CF023C9B-C1C3-C854-C6AF-039EABB14DD6}"/>
              </a:ext>
            </a:extLst>
          </p:cNvPr>
          <p:cNvSpPr txBox="1"/>
          <p:nvPr/>
        </p:nvSpPr>
        <p:spPr>
          <a:xfrm>
            <a:off x="4170911" y="217952"/>
            <a:ext cx="6097384" cy="769441"/>
          </a:xfrm>
          <a:prstGeom prst="rect">
            <a:avLst/>
          </a:prstGeom>
          <a:noFill/>
        </p:spPr>
        <p:txBody>
          <a:bodyPr wrap="square">
            <a:spAutoFit/>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Wellbeing</a:t>
            </a:r>
            <a:r>
              <a:rPr kumimoji="0" lang="en-GB" sz="4400" b="0" i="0" u="none" strike="noStrike" kern="1200" cap="none" spc="0" normalizeH="0" baseline="0" noProof="0" dirty="0">
                <a:ln>
                  <a:noFill/>
                </a:ln>
                <a:solidFill>
                  <a:prstClr val="black"/>
                </a:solidFill>
                <a:effectLst/>
                <a:uLnTx/>
                <a:uFillTx/>
                <a:latin typeface="Myriad Pro"/>
                <a:ea typeface="+mj-ea"/>
                <a:cs typeface="+mj-cs"/>
              </a:rPr>
              <a:t> </a:t>
            </a:r>
            <a:endParaRPr lang="en-GB" dirty="0"/>
          </a:p>
        </p:txBody>
      </p:sp>
    </p:spTree>
    <p:extLst>
      <p:ext uri="{BB962C8B-B14F-4D97-AF65-F5344CB8AC3E}">
        <p14:creationId xmlns:p14="http://schemas.microsoft.com/office/powerpoint/2010/main" val="289300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79D94-907C-41EE-91EA-C1BC8B2A908C}"/>
              </a:ext>
            </a:extLst>
          </p:cNvPr>
          <p:cNvSpPr>
            <a:spLocks noGrp="1"/>
          </p:cNvSpPr>
          <p:nvPr>
            <p:ph idx="1"/>
          </p:nvPr>
        </p:nvSpPr>
        <p:spPr>
          <a:xfrm>
            <a:off x="261156" y="1384733"/>
            <a:ext cx="11235346" cy="4359361"/>
          </a:xfrm>
        </p:spPr>
        <p:txBody>
          <a:bodyPr>
            <a:normAutofit fontScale="55000" lnSpcReduction="20000"/>
          </a:bodyPr>
          <a:lstStyle/>
          <a:p>
            <a:r>
              <a:rPr lang="en-US" sz="5100" dirty="0">
                <a:solidFill>
                  <a:srgbClr val="000000"/>
                </a:solidFill>
                <a:latin typeface="Calibri" panose="020F0502020204030204" pitchFamily="34" charset="0"/>
                <a:cs typeface="Calibri" panose="020F0502020204030204" pitchFamily="34" charset="0"/>
              </a:rPr>
              <a:t>According to the Department of Health (2014) “</a:t>
            </a:r>
            <a:r>
              <a:rPr lang="en-US" sz="5100" dirty="0">
                <a:latin typeface="Calibri" panose="020F0502020204030204" pitchFamily="34" charset="0"/>
                <a:cs typeface="Calibri" panose="020F0502020204030204" pitchFamily="34" charset="0"/>
              </a:rPr>
              <a:t>Wellbeing is about feeling good and functioning well and comprises an individual’s experience of their life, and a comparison of life circumstances with social norms and values”. </a:t>
            </a:r>
            <a:r>
              <a:rPr lang="en-US" sz="5100" b="0" i="0" dirty="0">
                <a:solidFill>
                  <a:srgbClr val="000000"/>
                </a:solidFill>
                <a:effectLst/>
                <a:latin typeface="Calibri" panose="020F0502020204030204" pitchFamily="34" charset="0"/>
                <a:cs typeface="Calibri" panose="020F0502020204030204" pitchFamily="34" charset="0"/>
              </a:rPr>
              <a:t> </a:t>
            </a:r>
          </a:p>
          <a:p>
            <a:endParaRPr lang="en-US" sz="5100" b="0" i="0" dirty="0">
              <a:solidFill>
                <a:srgbClr val="000000"/>
              </a:solidFill>
              <a:effectLst/>
              <a:latin typeface="Calibri" panose="020F0502020204030204" pitchFamily="34" charset="0"/>
              <a:cs typeface="Calibri" panose="020F0502020204030204" pitchFamily="34" charset="0"/>
            </a:endParaRPr>
          </a:p>
          <a:p>
            <a:r>
              <a:rPr lang="en-US" sz="5100" dirty="0">
                <a:solidFill>
                  <a:srgbClr val="000000"/>
                </a:solidFill>
                <a:latin typeface="Calibri" panose="020F0502020204030204" pitchFamily="34" charset="0"/>
                <a:cs typeface="Calibri" panose="020F0502020204030204" pitchFamily="34" charset="0"/>
              </a:rPr>
              <a:t>There are two dimensions of wellbeing</a:t>
            </a:r>
          </a:p>
          <a:p>
            <a:pPr lvl="1"/>
            <a:r>
              <a:rPr lang="en-US" sz="5100" dirty="0">
                <a:solidFill>
                  <a:srgbClr val="000000"/>
                </a:solidFill>
                <a:latin typeface="Calibri" panose="020F0502020204030204" pitchFamily="34" charset="0"/>
                <a:cs typeface="Calibri" panose="020F0502020204030204" pitchFamily="34" charset="0"/>
              </a:rPr>
              <a:t>Subjective wellbeing</a:t>
            </a:r>
          </a:p>
          <a:p>
            <a:pPr lvl="1"/>
            <a:r>
              <a:rPr lang="en-US" sz="5100" dirty="0">
                <a:latin typeface="Calibri" panose="020F0502020204030204" pitchFamily="34" charset="0"/>
                <a:cs typeface="Calibri" panose="020F0502020204030204" pitchFamily="34" charset="0"/>
              </a:rPr>
              <a:t>Objective wellbeing</a:t>
            </a:r>
            <a:br>
              <a:rPr lang="en-US" sz="6800" dirty="0">
                <a:latin typeface="Calibri" panose="020F0502020204030204" pitchFamily="34" charset="0"/>
                <a:cs typeface="Calibri" panose="020F0502020204030204" pitchFamily="34" charset="0"/>
              </a:rPr>
            </a:br>
            <a:br>
              <a:rPr lang="en-US" sz="9600" dirty="0">
                <a:cs typeface="Angsana New" panose="020B0502040204020203" pitchFamily="18" charset="-34"/>
              </a:rPr>
            </a:br>
            <a:br>
              <a:rPr lang="en-US" dirty="0"/>
            </a:br>
            <a:endParaRPr lang="en-US" dirty="0"/>
          </a:p>
        </p:txBody>
      </p:sp>
      <p:sp>
        <p:nvSpPr>
          <p:cNvPr id="4" name="TextBox 3">
            <a:extLst>
              <a:ext uri="{FF2B5EF4-FFF2-40B4-BE49-F238E27FC236}">
                <a16:creationId xmlns:a16="http://schemas.microsoft.com/office/drawing/2014/main" id="{CF023C9B-C1C3-C854-C6AF-039EABB14DD6}"/>
              </a:ext>
            </a:extLst>
          </p:cNvPr>
          <p:cNvSpPr txBox="1"/>
          <p:nvPr/>
        </p:nvSpPr>
        <p:spPr>
          <a:xfrm>
            <a:off x="4129348" y="417458"/>
            <a:ext cx="6097384" cy="769441"/>
          </a:xfrm>
          <a:prstGeom prst="rect">
            <a:avLst/>
          </a:prstGeom>
          <a:noFill/>
        </p:spPr>
        <p:txBody>
          <a:bodyPr wrap="square">
            <a:spAutoFit/>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Wellbeing</a:t>
            </a:r>
            <a:r>
              <a:rPr kumimoji="0" lang="en-GB" sz="4400" b="0" i="0" u="none" strike="noStrike" kern="1200" cap="none" spc="0" normalizeH="0" baseline="0" noProof="0" dirty="0">
                <a:ln>
                  <a:noFill/>
                </a:ln>
                <a:solidFill>
                  <a:prstClr val="black"/>
                </a:solidFill>
                <a:effectLst/>
                <a:uLnTx/>
                <a:uFillTx/>
                <a:latin typeface="Myriad Pro"/>
                <a:ea typeface="+mj-ea"/>
                <a:cs typeface="+mj-cs"/>
              </a:rPr>
              <a:t> </a:t>
            </a:r>
            <a:endParaRPr lang="en-GB" dirty="0"/>
          </a:p>
        </p:txBody>
      </p:sp>
    </p:spTree>
    <p:extLst>
      <p:ext uri="{BB962C8B-B14F-4D97-AF65-F5344CB8AC3E}">
        <p14:creationId xmlns:p14="http://schemas.microsoft.com/office/powerpoint/2010/main" val="228086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1562A-0E7F-45F1-9939-8F555E891E28}"/>
              </a:ext>
            </a:extLst>
          </p:cNvPr>
          <p:cNvSpPr>
            <a:spLocks noGrp="1"/>
          </p:cNvSpPr>
          <p:nvPr>
            <p:ph type="title"/>
          </p:nvPr>
        </p:nvSpPr>
        <p:spPr>
          <a:xfrm>
            <a:off x="609600" y="274638"/>
            <a:ext cx="10972800" cy="759032"/>
          </a:xfrm>
        </p:spPr>
        <p:txBody>
          <a:bodyPr>
            <a:normAutofit fontScale="90000"/>
          </a:bodyPr>
          <a:lstStyle/>
          <a:p>
            <a:r>
              <a:rPr lang="en-GB" b="1" dirty="0"/>
              <a:t>Subjective Wellbeing(SWB)</a:t>
            </a:r>
            <a:endParaRPr lang="en-US" b="1" dirty="0"/>
          </a:p>
        </p:txBody>
      </p:sp>
      <p:sp>
        <p:nvSpPr>
          <p:cNvPr id="3" name="Content Placeholder 2">
            <a:extLst>
              <a:ext uri="{FF2B5EF4-FFF2-40B4-BE49-F238E27FC236}">
                <a16:creationId xmlns:a16="http://schemas.microsoft.com/office/drawing/2014/main" id="{D7173A39-70A3-4EA1-AEAB-CD6F262B9EBF}"/>
              </a:ext>
            </a:extLst>
          </p:cNvPr>
          <p:cNvSpPr>
            <a:spLocks noGrp="1"/>
          </p:cNvSpPr>
          <p:nvPr>
            <p:ph idx="1"/>
          </p:nvPr>
        </p:nvSpPr>
        <p:spPr>
          <a:xfrm>
            <a:off x="551411" y="1425693"/>
            <a:ext cx="10972800" cy="4390798"/>
          </a:xfrm>
        </p:spPr>
        <p:txBody>
          <a:bodyPr>
            <a:normAutofit fontScale="92500" lnSpcReduction="20000"/>
          </a:bodyPr>
          <a:lstStyle/>
          <a:p>
            <a:r>
              <a:rPr lang="en-GB" sz="2800" dirty="0">
                <a:cs typeface="Calibri" panose="020F0502020204030204" pitchFamily="34" charset="0"/>
              </a:rPr>
              <a:t>SWB is defined as a “person’s cognitive and affective evaluations of his or her life as whole “ </a:t>
            </a:r>
            <a:r>
              <a:rPr lang="en-GB" sz="1700" dirty="0">
                <a:cs typeface="Calibri" panose="020F0502020204030204" pitchFamily="34" charset="0"/>
              </a:rPr>
              <a:t>(Diener, Lucas, &amp; </a:t>
            </a:r>
            <a:r>
              <a:rPr lang="en-GB" sz="1700" dirty="0" err="1">
                <a:cs typeface="Calibri" panose="020F0502020204030204" pitchFamily="34" charset="0"/>
              </a:rPr>
              <a:t>Oshi</a:t>
            </a:r>
            <a:r>
              <a:rPr lang="en-GB" sz="1700" dirty="0">
                <a:cs typeface="Calibri" panose="020F0502020204030204" pitchFamily="34" charset="0"/>
              </a:rPr>
              <a:t>, 2002)</a:t>
            </a:r>
          </a:p>
          <a:p>
            <a:endParaRPr lang="en-GB" sz="2800" dirty="0">
              <a:cs typeface="Calibri" panose="020F0502020204030204" pitchFamily="34" charset="0"/>
            </a:endParaRPr>
          </a:p>
          <a:p>
            <a:r>
              <a:rPr lang="en-GB" sz="2800" dirty="0">
                <a:cs typeface="Calibri" panose="020F0502020204030204" pitchFamily="34" charset="0"/>
              </a:rPr>
              <a:t>Cognitive element refers to what one thinks about his or her life satisfaction as whole</a:t>
            </a:r>
          </a:p>
          <a:p>
            <a:endParaRPr lang="en-GB" sz="2800" dirty="0">
              <a:cs typeface="Calibri" panose="020F0502020204030204" pitchFamily="34" charset="0"/>
            </a:endParaRPr>
          </a:p>
          <a:p>
            <a:r>
              <a:rPr lang="en-GB" sz="2800" dirty="0">
                <a:cs typeface="Calibri" panose="020F0502020204030204" pitchFamily="34" charset="0"/>
              </a:rPr>
              <a:t>Affective element refers to emotions, moods and feelings</a:t>
            </a:r>
          </a:p>
          <a:p>
            <a:endParaRPr lang="en-GB" sz="2800" dirty="0">
              <a:cs typeface="Calibri" panose="020F0502020204030204" pitchFamily="34" charset="0"/>
            </a:endParaRPr>
          </a:p>
          <a:p>
            <a:r>
              <a:rPr lang="en-GB" sz="2800" dirty="0">
                <a:cs typeface="Calibri" panose="020F0502020204030204" pitchFamily="34" charset="0"/>
              </a:rPr>
              <a:t>Affect is considered positive when the emotions, moods and feelings experienced are pleasant. Affect is negative when the emotions, moods and feelings experienced are unpleasant </a:t>
            </a:r>
            <a:endParaRPr lang="en-US" sz="2800" dirty="0">
              <a:cs typeface="Calibri" panose="020F0502020204030204" pitchFamily="34" charset="0"/>
            </a:endParaRPr>
          </a:p>
        </p:txBody>
      </p:sp>
    </p:spTree>
    <p:extLst>
      <p:ext uri="{BB962C8B-B14F-4D97-AF65-F5344CB8AC3E}">
        <p14:creationId xmlns:p14="http://schemas.microsoft.com/office/powerpoint/2010/main" val="2119047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E806-A52A-44BB-8E99-E9A1ABC7C133}"/>
              </a:ext>
            </a:extLst>
          </p:cNvPr>
          <p:cNvSpPr>
            <a:spLocks noGrp="1"/>
          </p:cNvSpPr>
          <p:nvPr>
            <p:ph type="title"/>
          </p:nvPr>
        </p:nvSpPr>
        <p:spPr>
          <a:xfrm>
            <a:off x="609600" y="274638"/>
            <a:ext cx="10972800" cy="1143000"/>
          </a:xfrm>
        </p:spPr>
        <p:txBody>
          <a:bodyPr anchor="ctr">
            <a:normAutofit/>
          </a:bodyPr>
          <a:lstStyle/>
          <a:p>
            <a:r>
              <a:rPr lang="en-GB" b="1" dirty="0"/>
              <a:t>Objective Wellbeing</a:t>
            </a:r>
            <a:endParaRPr lang="en-US" b="1" dirty="0"/>
          </a:p>
        </p:txBody>
      </p:sp>
      <p:pic>
        <p:nvPicPr>
          <p:cNvPr id="4" name="Picture 3">
            <a:extLst>
              <a:ext uri="{FF2B5EF4-FFF2-40B4-BE49-F238E27FC236}">
                <a16:creationId xmlns:a16="http://schemas.microsoft.com/office/drawing/2014/main" id="{CF23AD1B-6769-42F0-A88F-CDEA6F2F91B5}"/>
              </a:ext>
            </a:extLst>
          </p:cNvPr>
          <p:cNvPicPr/>
          <p:nvPr/>
        </p:nvPicPr>
        <p:blipFill rotWithShape="1">
          <a:blip r:embed="rId2"/>
          <a:srcRect l="33586" t="33177" r="36133" b="36357"/>
          <a:stretch/>
        </p:blipFill>
        <p:spPr bwMode="auto">
          <a:xfrm>
            <a:off x="905164" y="1356884"/>
            <a:ext cx="4414981" cy="4232357"/>
          </a:xfrm>
          <a:prstGeom prst="rect">
            <a:avLst/>
          </a:prstGeom>
          <a:noFill/>
          <a:ln>
            <a:solidFill>
              <a:schemeClr val="tx1"/>
            </a:solid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1388E2C1-30B1-4FF0-A2DC-243F39A79103}"/>
              </a:ext>
            </a:extLst>
          </p:cNvPr>
          <p:cNvSpPr>
            <a:spLocks noGrp="1"/>
          </p:cNvSpPr>
          <p:nvPr>
            <p:ph sz="half" idx="2"/>
          </p:nvPr>
        </p:nvSpPr>
        <p:spPr>
          <a:xfrm>
            <a:off x="6197599" y="1600201"/>
            <a:ext cx="5581535" cy="3989040"/>
          </a:xfrm>
        </p:spPr>
        <p:txBody>
          <a:bodyPr>
            <a:normAutofit/>
          </a:bodyPr>
          <a:lstStyle/>
          <a:p>
            <a:pPr>
              <a:lnSpc>
                <a:spcPct val="90000"/>
              </a:lnSpc>
            </a:pPr>
            <a:r>
              <a:rPr lang="en-US" sz="2200" dirty="0"/>
              <a:t>Objective wellbeing is based on assumptions about basic human needs and rights, including aspects such as adequate food, physical health, education, safety etc. </a:t>
            </a:r>
          </a:p>
          <a:p>
            <a:pPr>
              <a:lnSpc>
                <a:spcPct val="90000"/>
              </a:lnSpc>
            </a:pPr>
            <a:r>
              <a:rPr lang="en-US" sz="2200" dirty="0"/>
              <a:t>Objective wellbeing can be measured through self-report (e.g., asking people whether they have a specific health condition), </a:t>
            </a:r>
          </a:p>
          <a:p>
            <a:pPr>
              <a:lnSpc>
                <a:spcPct val="90000"/>
              </a:lnSpc>
            </a:pPr>
            <a:r>
              <a:rPr lang="en-US" sz="2200" dirty="0"/>
              <a:t>Or… through more objective measures (e.g., mortality rates and life expectancy)</a:t>
            </a:r>
          </a:p>
          <a:p>
            <a:pPr>
              <a:lnSpc>
                <a:spcPct val="90000"/>
              </a:lnSpc>
            </a:pPr>
            <a:endParaRPr lang="en-US" sz="2200" dirty="0"/>
          </a:p>
        </p:txBody>
      </p:sp>
      <p:sp>
        <p:nvSpPr>
          <p:cNvPr id="5" name="TextBox 4">
            <a:extLst>
              <a:ext uri="{FF2B5EF4-FFF2-40B4-BE49-F238E27FC236}">
                <a16:creationId xmlns:a16="http://schemas.microsoft.com/office/drawing/2014/main" id="{8FF9BB2A-9302-4D54-9886-B0DA59295027}"/>
              </a:ext>
            </a:extLst>
          </p:cNvPr>
          <p:cNvSpPr txBox="1"/>
          <p:nvPr/>
        </p:nvSpPr>
        <p:spPr>
          <a:xfrm>
            <a:off x="5705656" y="5400757"/>
            <a:ext cx="2357689" cy="276999"/>
          </a:xfrm>
          <a:prstGeom prst="rect">
            <a:avLst/>
          </a:prstGeom>
          <a:noFill/>
        </p:spPr>
        <p:txBody>
          <a:bodyPr wrap="square" rtlCol="0">
            <a:spAutoFit/>
          </a:bodyPr>
          <a:lstStyle/>
          <a:p>
            <a:r>
              <a:rPr lang="en-GB" sz="1200" dirty="0"/>
              <a:t>(</a:t>
            </a:r>
            <a:r>
              <a:rPr lang="en-GB" sz="1200" dirty="0" err="1"/>
              <a:t>Ivkovic</a:t>
            </a:r>
            <a:r>
              <a:rPr lang="en-GB" sz="1200" dirty="0"/>
              <a:t>, Ham and </a:t>
            </a:r>
            <a:r>
              <a:rPr lang="en-GB" sz="1200" dirty="0" err="1"/>
              <a:t>Mijoc</a:t>
            </a:r>
            <a:r>
              <a:rPr lang="en-GB" sz="1200" dirty="0"/>
              <a:t>, 2014_</a:t>
            </a:r>
            <a:endParaRPr lang="en-US" sz="1200" dirty="0"/>
          </a:p>
        </p:txBody>
      </p:sp>
    </p:spTree>
    <p:extLst>
      <p:ext uri="{BB962C8B-B14F-4D97-AF65-F5344CB8AC3E}">
        <p14:creationId xmlns:p14="http://schemas.microsoft.com/office/powerpoint/2010/main" val="2376646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D915E3-3BAA-49DA-9EB3-93850B1BD082}"/>
              </a:ext>
            </a:extLst>
          </p:cNvPr>
          <p:cNvPicPr>
            <a:picLocks noChangeAspect="1"/>
          </p:cNvPicPr>
          <p:nvPr/>
        </p:nvPicPr>
        <p:blipFill rotWithShape="1">
          <a:blip r:embed="rId2"/>
          <a:srcRect l="18653" t="2849" r="15384"/>
          <a:stretch/>
        </p:blipFill>
        <p:spPr>
          <a:xfrm>
            <a:off x="2576944" y="406400"/>
            <a:ext cx="7038111" cy="4793673"/>
          </a:xfrm>
          <a:prstGeom prst="rect">
            <a:avLst/>
          </a:prstGeom>
          <a:ln w="25400">
            <a:solidFill>
              <a:srgbClr val="0070C0"/>
            </a:solidFill>
          </a:ln>
        </p:spPr>
      </p:pic>
    </p:spTree>
    <p:extLst>
      <p:ext uri="{BB962C8B-B14F-4D97-AF65-F5344CB8AC3E}">
        <p14:creationId xmlns:p14="http://schemas.microsoft.com/office/powerpoint/2010/main" val="3821980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5DCA-D393-4433-86E7-230B34A7CDFE}"/>
              </a:ext>
            </a:extLst>
          </p:cNvPr>
          <p:cNvSpPr>
            <a:spLocks noGrp="1"/>
          </p:cNvSpPr>
          <p:nvPr>
            <p:ph type="title"/>
          </p:nvPr>
        </p:nvSpPr>
        <p:spPr/>
        <p:txBody>
          <a:bodyPr/>
          <a:lstStyle/>
          <a:p>
            <a:r>
              <a:rPr lang="en-GB" b="1" dirty="0"/>
              <a:t>Activity -2 -15 minutes</a:t>
            </a:r>
            <a:endParaRPr lang="en-US" b="1" dirty="0"/>
          </a:p>
        </p:txBody>
      </p:sp>
      <p:sp>
        <p:nvSpPr>
          <p:cNvPr id="3" name="Content Placeholder 2">
            <a:extLst>
              <a:ext uri="{FF2B5EF4-FFF2-40B4-BE49-F238E27FC236}">
                <a16:creationId xmlns:a16="http://schemas.microsoft.com/office/drawing/2014/main" id="{37FA6E79-4509-4AC3-9B43-A9E21E955471}"/>
              </a:ext>
            </a:extLst>
          </p:cNvPr>
          <p:cNvSpPr>
            <a:spLocks noGrp="1"/>
          </p:cNvSpPr>
          <p:nvPr>
            <p:ph idx="1"/>
          </p:nvPr>
        </p:nvSpPr>
        <p:spPr/>
        <p:txBody>
          <a:bodyPr/>
          <a:lstStyle/>
          <a:p>
            <a:r>
              <a:rPr lang="en-GB" dirty="0"/>
              <a:t>Let’s track our wellbeing for self-reflection using NHS Health and wellbeing wheel</a:t>
            </a:r>
          </a:p>
          <a:p>
            <a:endParaRPr lang="en-GB" dirty="0"/>
          </a:p>
          <a:p>
            <a:pPr marL="0" indent="0">
              <a:buNone/>
            </a:pPr>
            <a:r>
              <a:rPr lang="en-US" dirty="0">
                <a:hlinkClick r:id="rId2"/>
              </a:rPr>
              <a:t>Health-and-Wellbeing-Wheel-1.pdf (england.nhs.uk)</a:t>
            </a:r>
            <a:endParaRPr lang="en-US" dirty="0"/>
          </a:p>
        </p:txBody>
      </p:sp>
    </p:spTree>
    <p:extLst>
      <p:ext uri="{BB962C8B-B14F-4D97-AF65-F5344CB8AC3E}">
        <p14:creationId xmlns:p14="http://schemas.microsoft.com/office/powerpoint/2010/main" val="4256688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F324-18CE-4F0B-ABF8-79E2B619E0B5}"/>
              </a:ext>
            </a:extLst>
          </p:cNvPr>
          <p:cNvSpPr>
            <a:spLocks noGrp="1"/>
          </p:cNvSpPr>
          <p:nvPr>
            <p:ph type="title"/>
          </p:nvPr>
        </p:nvSpPr>
        <p:spPr>
          <a:xfrm>
            <a:off x="609600" y="274638"/>
            <a:ext cx="10972800" cy="1143000"/>
          </a:xfrm>
        </p:spPr>
        <p:txBody>
          <a:bodyPr anchor="ctr">
            <a:normAutofit/>
          </a:bodyPr>
          <a:lstStyle/>
          <a:p>
            <a:r>
              <a:rPr lang="en-GB" b="1" dirty="0"/>
              <a:t>Sustainable Development </a:t>
            </a:r>
            <a:endParaRPr lang="en-US" b="1" dirty="0"/>
          </a:p>
        </p:txBody>
      </p:sp>
      <p:sp>
        <p:nvSpPr>
          <p:cNvPr id="3" name="Content Placeholder 2">
            <a:extLst>
              <a:ext uri="{FF2B5EF4-FFF2-40B4-BE49-F238E27FC236}">
                <a16:creationId xmlns:a16="http://schemas.microsoft.com/office/drawing/2014/main" id="{CEE1589C-B3CC-4D3F-A157-D1AE04E99D20}"/>
              </a:ext>
            </a:extLst>
          </p:cNvPr>
          <p:cNvSpPr>
            <a:spLocks noGrp="1"/>
          </p:cNvSpPr>
          <p:nvPr>
            <p:ph sz="half" idx="2"/>
          </p:nvPr>
        </p:nvSpPr>
        <p:spPr>
          <a:xfrm>
            <a:off x="6610350" y="1417637"/>
            <a:ext cx="5384800" cy="4171603"/>
          </a:xfrm>
        </p:spPr>
        <p:txBody>
          <a:bodyPr>
            <a:normAutofit/>
          </a:bodyPr>
          <a:lstStyle/>
          <a:p>
            <a:pPr>
              <a:lnSpc>
                <a:spcPct val="90000"/>
              </a:lnSpc>
            </a:pPr>
            <a:r>
              <a:rPr lang="en-US" sz="2000" dirty="0"/>
              <a:t>Sustainable development is defined as the “development that meets the needs of the present without compromising the ability of future generations to meet their own needs” </a:t>
            </a:r>
            <a:r>
              <a:rPr lang="en-US" sz="1600" dirty="0"/>
              <a:t>(United Nations General Assembly, 1987).</a:t>
            </a:r>
          </a:p>
          <a:p>
            <a:pPr>
              <a:lnSpc>
                <a:spcPct val="90000"/>
              </a:lnSpc>
            </a:pPr>
            <a:r>
              <a:rPr lang="en-US" sz="2000" dirty="0"/>
              <a:t>The overall goal of sustainable development (SD) is the long-term stability of the economy and environment; this is only achievable through the integration and acknowledgement of economic, environmental, and social concerns throughout the decision-making process.</a:t>
            </a:r>
          </a:p>
          <a:p>
            <a:pPr>
              <a:lnSpc>
                <a:spcPct val="90000"/>
              </a:lnSpc>
            </a:pPr>
            <a:endParaRPr lang="en-US" sz="2000" dirty="0"/>
          </a:p>
          <a:p>
            <a:pPr>
              <a:lnSpc>
                <a:spcPct val="90000"/>
              </a:lnSpc>
            </a:pPr>
            <a:endParaRPr lang="en-US" sz="2000" dirty="0"/>
          </a:p>
        </p:txBody>
      </p:sp>
      <p:pic>
        <p:nvPicPr>
          <p:cNvPr id="1026" name="Picture 2" descr="The three spheres of sustainability | Download Scientific Diagram">
            <a:extLst>
              <a:ext uri="{FF2B5EF4-FFF2-40B4-BE49-F238E27FC236}">
                <a16:creationId xmlns:a16="http://schemas.microsoft.com/office/drawing/2014/main" id="{43DC7320-33A9-9651-8FF4-03CCE61BBA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849" y="1268759"/>
            <a:ext cx="6333259" cy="4320482"/>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68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5AD0F-5E5C-44BE-90E5-7B44054486F6}"/>
              </a:ext>
            </a:extLst>
          </p:cNvPr>
          <p:cNvSpPr>
            <a:spLocks noGrp="1"/>
          </p:cNvSpPr>
          <p:nvPr>
            <p:ph idx="1"/>
          </p:nvPr>
        </p:nvSpPr>
        <p:spPr>
          <a:xfrm>
            <a:off x="175492" y="251791"/>
            <a:ext cx="10871200" cy="5265442"/>
          </a:xfrm>
        </p:spPr>
        <p:txBody>
          <a:bodyPr>
            <a:noAutofit/>
          </a:bodyPr>
          <a:lstStyle/>
          <a:p>
            <a:pPr marL="0" indent="0">
              <a:buNone/>
            </a:pPr>
            <a:r>
              <a:rPr lang="en-US" sz="2800" b="1" i="0" dirty="0">
                <a:solidFill>
                  <a:srgbClr val="0B0C0C"/>
                </a:solidFill>
                <a:effectLst/>
                <a:cs typeface="Calibri" panose="020F0502020204030204" pitchFamily="34" charset="0"/>
              </a:rPr>
              <a:t>Achieving sustainable development means that the planning system has 3 overarching objectives,</a:t>
            </a:r>
          </a:p>
          <a:p>
            <a:pPr marL="457200" lvl="1" indent="0">
              <a:buNone/>
            </a:pPr>
            <a:r>
              <a:rPr lang="en-US" sz="2200" b="1" dirty="0">
                <a:solidFill>
                  <a:srgbClr val="0B0C0C"/>
                </a:solidFill>
                <a:cs typeface="Calibri" panose="020F0502020204030204" pitchFamily="34" charset="0"/>
              </a:rPr>
              <a:t>A</a:t>
            </a:r>
            <a:r>
              <a:rPr lang="en-US" sz="2200" b="1" i="0" dirty="0">
                <a:solidFill>
                  <a:srgbClr val="0B0C0C"/>
                </a:solidFill>
                <a:effectLst/>
                <a:cs typeface="Calibri" panose="020F0502020204030204" pitchFamily="34" charset="0"/>
              </a:rPr>
              <a:t>n economic objective</a:t>
            </a:r>
            <a:r>
              <a:rPr lang="en-US" sz="2200" b="0" i="0" dirty="0">
                <a:solidFill>
                  <a:srgbClr val="0B0C0C"/>
                </a:solidFill>
                <a:effectLst/>
                <a:cs typeface="Calibri" panose="020F0502020204030204" pitchFamily="34" charset="0"/>
              </a:rPr>
              <a:t> – </a:t>
            </a:r>
          </a:p>
          <a:p>
            <a:pPr marL="457200" lvl="1" indent="0">
              <a:buNone/>
            </a:pPr>
            <a:r>
              <a:rPr lang="en-US" sz="2200" dirty="0">
                <a:solidFill>
                  <a:srgbClr val="0B0C0C"/>
                </a:solidFill>
                <a:cs typeface="Calibri" panose="020F0502020204030204" pitchFamily="34" charset="0"/>
              </a:rPr>
              <a:t>T</a:t>
            </a:r>
            <a:r>
              <a:rPr lang="en-US" sz="2200" b="0" i="0" dirty="0">
                <a:solidFill>
                  <a:srgbClr val="0B0C0C"/>
                </a:solidFill>
                <a:effectLst/>
                <a:cs typeface="Calibri" panose="020F0502020204030204" pitchFamily="34" charset="0"/>
              </a:rPr>
              <a:t>o help build a strong, responsive and competitive economy, by ensuring that sufficient land of the right types is available in the right places and at the right time to support growth. Also, it is the  innovation and improved productivity of the country; and by identifying and coordinating the provision of infrastructure</a:t>
            </a:r>
            <a:endParaRPr lang="en-US" sz="2200" dirty="0">
              <a:solidFill>
                <a:srgbClr val="0B0C0C"/>
              </a:solidFill>
              <a:cs typeface="Calibri" panose="020F0502020204030204" pitchFamily="34" charset="0"/>
            </a:endParaRPr>
          </a:p>
          <a:p>
            <a:pPr marL="457200" lvl="1" indent="0">
              <a:buNone/>
            </a:pPr>
            <a:r>
              <a:rPr lang="en-US" sz="2200" b="1" dirty="0">
                <a:solidFill>
                  <a:srgbClr val="0B0C0C"/>
                </a:solidFill>
                <a:cs typeface="Calibri" panose="020F0502020204030204" pitchFamily="34" charset="0"/>
              </a:rPr>
              <a:t>A</a:t>
            </a:r>
            <a:r>
              <a:rPr lang="en-US" sz="2200" b="1" i="0" dirty="0">
                <a:solidFill>
                  <a:srgbClr val="0B0C0C"/>
                </a:solidFill>
                <a:effectLst/>
                <a:cs typeface="Calibri" panose="020F0502020204030204" pitchFamily="34" charset="0"/>
              </a:rPr>
              <a:t> social objective</a:t>
            </a:r>
            <a:r>
              <a:rPr lang="en-US" sz="2200" b="0" i="0" dirty="0">
                <a:solidFill>
                  <a:srgbClr val="0B0C0C"/>
                </a:solidFill>
                <a:effectLst/>
                <a:cs typeface="Calibri" panose="020F0502020204030204" pitchFamily="34" charset="0"/>
              </a:rPr>
              <a:t> – </a:t>
            </a:r>
          </a:p>
          <a:p>
            <a:pPr marL="457200" lvl="1" indent="0">
              <a:buNone/>
            </a:pPr>
            <a:r>
              <a:rPr lang="en-US" sz="2200" dirty="0">
                <a:solidFill>
                  <a:srgbClr val="0B0C0C"/>
                </a:solidFill>
                <a:cs typeface="Calibri" panose="020F0502020204030204" pitchFamily="34" charset="0"/>
              </a:rPr>
              <a:t>T</a:t>
            </a:r>
            <a:r>
              <a:rPr lang="en-US" sz="2200" b="0" i="0" dirty="0">
                <a:solidFill>
                  <a:srgbClr val="0B0C0C"/>
                </a:solidFill>
                <a:effectLst/>
                <a:cs typeface="Calibri" panose="020F0502020204030204" pitchFamily="34" charset="0"/>
              </a:rPr>
              <a:t>o support strong, vibrant and healthy communities, by ensuring that a sufficient number and range of homes can be provided to meet the needs of present and future generations; and by fostering well-designed beautiful and safe places, with accessible services and open spaces that reflect current and future needs and support communities’ health, social and cultural wellbeing</a:t>
            </a:r>
          </a:p>
          <a:p>
            <a:pPr marL="457200" lvl="1" indent="0">
              <a:buNone/>
            </a:pPr>
            <a:endParaRPr lang="en-US" sz="2200" b="1" i="0" dirty="0">
              <a:solidFill>
                <a:srgbClr val="0B0C0C"/>
              </a:solidFill>
              <a:effectLst/>
              <a:cs typeface="Calibri" panose="020F0502020204030204" pitchFamily="34" charset="0"/>
            </a:endParaRPr>
          </a:p>
        </p:txBody>
      </p:sp>
    </p:spTree>
    <p:extLst>
      <p:ext uri="{BB962C8B-B14F-4D97-AF65-F5344CB8AC3E}">
        <p14:creationId xmlns:p14="http://schemas.microsoft.com/office/powerpoint/2010/main" val="390396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5AD0F-5E5C-44BE-90E5-7B44054486F6}"/>
              </a:ext>
            </a:extLst>
          </p:cNvPr>
          <p:cNvSpPr>
            <a:spLocks noGrp="1"/>
          </p:cNvSpPr>
          <p:nvPr>
            <p:ph idx="1"/>
          </p:nvPr>
        </p:nvSpPr>
        <p:spPr>
          <a:xfrm>
            <a:off x="175491" y="251791"/>
            <a:ext cx="11785599" cy="5265442"/>
          </a:xfrm>
        </p:spPr>
        <p:txBody>
          <a:bodyPr>
            <a:noAutofit/>
          </a:bodyPr>
          <a:lstStyle/>
          <a:p>
            <a:pPr marL="0" indent="0">
              <a:buNone/>
            </a:pPr>
            <a:r>
              <a:rPr lang="en-US" sz="2800" b="1" i="0" dirty="0">
                <a:solidFill>
                  <a:srgbClr val="0B0C0C"/>
                </a:solidFill>
                <a:effectLst/>
                <a:cs typeface="Calibri" panose="020F0502020204030204" pitchFamily="34" charset="0"/>
              </a:rPr>
              <a:t>Achieving sustainable development means that the planning system has 3 overarching objectives</a:t>
            </a:r>
          </a:p>
          <a:p>
            <a:pPr marL="0" indent="0">
              <a:buNone/>
            </a:pPr>
            <a:endParaRPr lang="en-US" sz="2800" b="1" i="0" dirty="0">
              <a:solidFill>
                <a:srgbClr val="0B0C0C"/>
              </a:solidFill>
              <a:effectLst/>
              <a:cs typeface="Calibri" panose="020F0502020204030204" pitchFamily="34" charset="0"/>
            </a:endParaRPr>
          </a:p>
          <a:p>
            <a:pPr marL="457200" lvl="1" indent="0">
              <a:buNone/>
            </a:pPr>
            <a:r>
              <a:rPr lang="en-US" sz="2200" b="1" dirty="0">
                <a:solidFill>
                  <a:srgbClr val="0B0C0C"/>
                </a:solidFill>
                <a:cs typeface="Calibri" panose="020F0502020204030204" pitchFamily="34" charset="0"/>
              </a:rPr>
              <a:t>A</a:t>
            </a:r>
            <a:r>
              <a:rPr lang="en-US" sz="2200" b="1" i="0" dirty="0">
                <a:solidFill>
                  <a:srgbClr val="0B0C0C"/>
                </a:solidFill>
                <a:effectLst/>
                <a:cs typeface="Calibri" panose="020F0502020204030204" pitchFamily="34" charset="0"/>
              </a:rPr>
              <a:t>n environmental objective</a:t>
            </a:r>
            <a:r>
              <a:rPr lang="en-US" sz="2200" b="0" i="0" dirty="0">
                <a:solidFill>
                  <a:srgbClr val="0B0C0C"/>
                </a:solidFill>
                <a:effectLst/>
                <a:cs typeface="Calibri" panose="020F0502020204030204" pitchFamily="34" charset="0"/>
              </a:rPr>
              <a:t> – </a:t>
            </a:r>
          </a:p>
          <a:p>
            <a:pPr marL="457200" lvl="1" indent="0">
              <a:buNone/>
            </a:pPr>
            <a:r>
              <a:rPr lang="en-US" sz="2200" dirty="0">
                <a:solidFill>
                  <a:srgbClr val="0B0C0C"/>
                </a:solidFill>
                <a:cs typeface="Calibri" panose="020F0502020204030204" pitchFamily="34" charset="0"/>
              </a:rPr>
              <a:t>T</a:t>
            </a:r>
            <a:r>
              <a:rPr lang="en-US" sz="2200" b="0" i="0" dirty="0">
                <a:solidFill>
                  <a:srgbClr val="0B0C0C"/>
                </a:solidFill>
                <a:effectLst/>
                <a:cs typeface="Calibri" panose="020F0502020204030204" pitchFamily="34" charset="0"/>
              </a:rPr>
              <a:t>o protect and enhance our natural, built and historic environment; including making effective use of land, improving biodiversity, using natural resources prudently, minimising waste and pollution, and mitigating and adapting to climate change, including moving to a low carbon economy.</a:t>
            </a:r>
          </a:p>
          <a:p>
            <a:pPr marL="457200" lvl="1" indent="0">
              <a:buNone/>
            </a:pPr>
            <a:endParaRPr lang="en-US" sz="2200" b="0" i="0" dirty="0">
              <a:solidFill>
                <a:srgbClr val="0B0C0C"/>
              </a:solidFill>
              <a:effectLst/>
              <a:cs typeface="Calibri" panose="020F0502020204030204" pitchFamily="34" charset="0"/>
            </a:endParaRPr>
          </a:p>
          <a:p>
            <a:pPr marL="457200" lvl="1" indent="0">
              <a:buNone/>
            </a:pPr>
            <a:r>
              <a:rPr lang="en-US" sz="2200" dirty="0">
                <a:solidFill>
                  <a:srgbClr val="0B0C0C"/>
                </a:solidFill>
                <a:cs typeface="Calibri" panose="020F0502020204030204" pitchFamily="34" charset="0"/>
              </a:rPr>
              <a:t>(this is often what people (including me!) associate with sustainability before they fully understand the concept)</a:t>
            </a:r>
            <a:endParaRPr lang="en-US" sz="2200" dirty="0"/>
          </a:p>
        </p:txBody>
      </p:sp>
    </p:spTree>
    <p:extLst>
      <p:ext uri="{BB962C8B-B14F-4D97-AF65-F5344CB8AC3E}">
        <p14:creationId xmlns:p14="http://schemas.microsoft.com/office/powerpoint/2010/main" val="3339985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3270A-CF6F-40FE-8E00-C1F7C9369F18}"/>
              </a:ext>
            </a:extLst>
          </p:cNvPr>
          <p:cNvSpPr>
            <a:spLocks noGrp="1"/>
          </p:cNvSpPr>
          <p:nvPr>
            <p:ph type="title"/>
          </p:nvPr>
        </p:nvSpPr>
        <p:spPr>
          <a:xfrm>
            <a:off x="517236" y="764166"/>
            <a:ext cx="10972800" cy="1143000"/>
          </a:xfrm>
        </p:spPr>
        <p:txBody>
          <a:bodyPr>
            <a:noAutofit/>
          </a:bodyPr>
          <a:lstStyle/>
          <a:p>
            <a:r>
              <a:rPr lang="en-GB" b="1" dirty="0"/>
              <a:t>Introduction to the Health Care System in the UK </a:t>
            </a:r>
            <a:br>
              <a:rPr lang="en-GB" b="1" dirty="0"/>
            </a:br>
            <a:endParaRPr lang="en-GB" b="1" dirty="0"/>
          </a:p>
        </p:txBody>
      </p:sp>
      <p:sp>
        <p:nvSpPr>
          <p:cNvPr id="3" name="Content Placeholder 2">
            <a:extLst>
              <a:ext uri="{FF2B5EF4-FFF2-40B4-BE49-F238E27FC236}">
                <a16:creationId xmlns:a16="http://schemas.microsoft.com/office/drawing/2014/main" id="{A5559F63-98ED-41DE-871D-285B24AE0116}"/>
              </a:ext>
            </a:extLst>
          </p:cNvPr>
          <p:cNvSpPr>
            <a:spLocks noGrp="1"/>
          </p:cNvSpPr>
          <p:nvPr>
            <p:ph idx="1"/>
          </p:nvPr>
        </p:nvSpPr>
        <p:spPr>
          <a:xfrm>
            <a:off x="166254" y="2039372"/>
            <a:ext cx="10972800" cy="4294608"/>
          </a:xfrm>
        </p:spPr>
        <p:txBody>
          <a:bodyPr/>
          <a:lstStyle/>
          <a:p>
            <a:pPr marL="0" indent="0">
              <a:buNone/>
            </a:pPr>
            <a:r>
              <a:rPr lang="en-GB" sz="3600" dirty="0">
                <a:latin typeface="Calibri" panose="020F0502020204030204" pitchFamily="34" charset="0"/>
                <a:cs typeface="Calibri" panose="020F0502020204030204" pitchFamily="34" charset="0"/>
              </a:rPr>
              <a:t>Make notes while watching this video</a:t>
            </a:r>
          </a:p>
          <a:p>
            <a:pPr marL="0" indent="0">
              <a:buNone/>
            </a:pPr>
            <a:endParaRPr lang="en-GB" sz="3600" dirty="0">
              <a:latin typeface="Calibri" panose="020F0502020204030204" pitchFamily="34" charset="0"/>
              <a:cs typeface="Calibri" panose="020F0502020204030204" pitchFamily="34" charset="0"/>
            </a:endParaRPr>
          </a:p>
          <a:p>
            <a:pPr marL="0" indent="0">
              <a:buNone/>
            </a:pPr>
            <a:r>
              <a:rPr lang="en-US" dirty="0">
                <a:hlinkClick r:id="rId2"/>
              </a:rPr>
              <a:t>How does the NHS in England work? An alternative guide - YouTube</a:t>
            </a:r>
            <a:endParaRPr lang="en-GB" dirty="0"/>
          </a:p>
        </p:txBody>
      </p:sp>
    </p:spTree>
    <p:extLst>
      <p:ext uri="{BB962C8B-B14F-4D97-AF65-F5344CB8AC3E}">
        <p14:creationId xmlns:p14="http://schemas.microsoft.com/office/powerpoint/2010/main" val="4234815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2EF60B2-F7AC-4063-AA2A-B03A68478524}"/>
              </a:ext>
            </a:extLst>
          </p:cNvPr>
          <p:cNvPicPr>
            <a:picLocks noGrp="1" noChangeAspect="1"/>
          </p:cNvPicPr>
          <p:nvPr>
            <p:ph idx="1"/>
          </p:nvPr>
        </p:nvPicPr>
        <p:blipFill rotWithShape="1">
          <a:blip r:embed="rId2"/>
          <a:srcRect b="3846"/>
          <a:stretch/>
        </p:blipFill>
        <p:spPr>
          <a:xfrm>
            <a:off x="20" y="10"/>
            <a:ext cx="12191980" cy="6857990"/>
          </a:xfrm>
          <a:prstGeom prst="rect">
            <a:avLst/>
          </a:prstGeom>
          <a:noFill/>
        </p:spPr>
      </p:pic>
    </p:spTree>
    <p:extLst>
      <p:ext uri="{BB962C8B-B14F-4D97-AF65-F5344CB8AC3E}">
        <p14:creationId xmlns:p14="http://schemas.microsoft.com/office/powerpoint/2010/main" val="3841055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BF3E-EBA4-4D6A-B90B-348962B883E6}"/>
              </a:ext>
            </a:extLst>
          </p:cNvPr>
          <p:cNvSpPr>
            <a:spLocks noGrp="1"/>
          </p:cNvSpPr>
          <p:nvPr>
            <p:ph type="title"/>
          </p:nvPr>
        </p:nvSpPr>
        <p:spPr/>
        <p:txBody>
          <a:bodyPr>
            <a:noAutofit/>
          </a:bodyPr>
          <a:lstStyle/>
          <a:p>
            <a:r>
              <a:rPr lang="en-GB" b="1" dirty="0"/>
              <a:t>How does the Health and Social Care System Function in the UK?</a:t>
            </a:r>
          </a:p>
        </p:txBody>
      </p:sp>
      <p:sp>
        <p:nvSpPr>
          <p:cNvPr id="6" name="Content Placeholder 5">
            <a:extLst>
              <a:ext uri="{FF2B5EF4-FFF2-40B4-BE49-F238E27FC236}">
                <a16:creationId xmlns:a16="http://schemas.microsoft.com/office/drawing/2014/main" id="{F0229191-9446-487F-83C5-3874080146D8}"/>
              </a:ext>
            </a:extLst>
          </p:cNvPr>
          <p:cNvSpPr>
            <a:spLocks noGrp="1"/>
          </p:cNvSpPr>
          <p:nvPr>
            <p:ph idx="1"/>
          </p:nvPr>
        </p:nvSpPr>
        <p:spPr>
          <a:xfrm>
            <a:off x="350982" y="1814802"/>
            <a:ext cx="11231418" cy="4099595"/>
          </a:xfrm>
        </p:spPr>
        <p:txBody>
          <a:bodyPr>
            <a:normAutofit/>
          </a:bodyPr>
          <a:lstStyle/>
          <a:p>
            <a:r>
              <a:rPr lang="en-GB" sz="2400" dirty="0">
                <a:latin typeface="Calibri" panose="020F0502020204030204" pitchFamily="34" charset="0"/>
                <a:cs typeface="Calibri" panose="020F0502020204030204" pitchFamily="34" charset="0"/>
              </a:rPr>
              <a:t>Health and social care systems function through funding.  </a:t>
            </a:r>
          </a:p>
          <a:p>
            <a:r>
              <a:rPr lang="en-US" sz="2400" i="0" dirty="0">
                <a:solidFill>
                  <a:srgbClr val="141414"/>
                </a:solidFill>
                <a:effectLst/>
                <a:latin typeface="Calibri" panose="020F0502020204030204" pitchFamily="34" charset="0"/>
                <a:cs typeface="Calibri" panose="020F0502020204030204" pitchFamily="34" charset="0"/>
              </a:rPr>
              <a:t>The NHS is funded mainly from general taxation supplemented by National Insurance contributions (NICs).</a:t>
            </a:r>
          </a:p>
          <a:p>
            <a:r>
              <a:rPr lang="en-US" sz="2400" dirty="0">
                <a:solidFill>
                  <a:srgbClr val="141414"/>
                </a:solidFill>
                <a:latin typeface="Calibri" panose="020F0502020204030204" pitchFamily="34" charset="0"/>
                <a:cs typeface="Calibri" panose="020F0502020204030204" pitchFamily="34" charset="0"/>
              </a:rPr>
              <a:t>NI was increased in 2003 and again in 2022 to support the funding of NHS</a:t>
            </a:r>
          </a:p>
          <a:p>
            <a:r>
              <a:rPr lang="en-US" sz="2400" dirty="0">
                <a:solidFill>
                  <a:srgbClr val="141414"/>
                </a:solidFill>
                <a:latin typeface="Calibri" panose="020F0502020204030204" pitchFamily="34" charset="0"/>
                <a:cs typeface="Calibri" panose="020F0502020204030204" pitchFamily="34" charset="0"/>
              </a:rPr>
              <a:t>Some funding comes from patient charges. </a:t>
            </a:r>
            <a:r>
              <a:rPr lang="en-US" sz="2400" b="0" i="0" dirty="0">
                <a:solidFill>
                  <a:srgbClr val="141414"/>
                </a:solidFill>
                <a:effectLst/>
                <a:latin typeface="Calibri" panose="020F0502020204030204" pitchFamily="34" charset="0"/>
                <a:cs typeface="Calibri" panose="020F0502020204030204" pitchFamily="34" charset="0"/>
              </a:rPr>
              <a:t>These include charges for prescriptions and dental treatment</a:t>
            </a:r>
          </a:p>
          <a:p>
            <a:r>
              <a:rPr lang="en-US" sz="2400" b="0" i="0" dirty="0">
                <a:solidFill>
                  <a:srgbClr val="141414"/>
                </a:solidFill>
                <a:effectLst/>
                <a:latin typeface="Calibri" panose="020F0502020204030204" pitchFamily="34" charset="0"/>
                <a:cs typeface="Calibri" panose="020F0502020204030204" pitchFamily="34" charset="0"/>
              </a:rPr>
              <a:t>Individual NHS organisations – such as hospital trusts – can generate additional income, for example, through parking charges, land sales, and treating private patients</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3767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024EDB-8DE7-46E3-A46A-F3570EED8020}"/>
              </a:ext>
            </a:extLst>
          </p:cNvPr>
          <p:cNvSpPr>
            <a:spLocks noGrp="1"/>
          </p:cNvSpPr>
          <p:nvPr>
            <p:ph idx="1"/>
          </p:nvPr>
        </p:nvSpPr>
        <p:spPr>
          <a:xfrm>
            <a:off x="609600" y="583096"/>
            <a:ext cx="10972800" cy="4934137"/>
          </a:xfrm>
        </p:spPr>
        <p:txBody>
          <a:bodyPr/>
          <a:lstStyle/>
          <a:p>
            <a:pPr marL="0" indent="0">
              <a:buNone/>
            </a:pPr>
            <a:r>
              <a:rPr lang="en-GB" sz="4000" b="1" dirty="0"/>
              <a:t>Watch the following video and take notes </a:t>
            </a:r>
          </a:p>
          <a:p>
            <a:pPr marL="0" indent="0">
              <a:buNone/>
            </a:pPr>
            <a:endParaRPr lang="en-GB" sz="4000" b="1" dirty="0"/>
          </a:p>
          <a:p>
            <a:pPr marL="0" indent="0">
              <a:buNone/>
            </a:pPr>
            <a:r>
              <a:rPr lang="en-US" dirty="0">
                <a:hlinkClick r:id="rId2"/>
              </a:rPr>
              <a:t>How does funding flow through the health service? – YouTube</a:t>
            </a:r>
            <a:endParaRPr lang="en-US" dirty="0"/>
          </a:p>
          <a:p>
            <a:pPr marL="0" indent="0">
              <a:buNone/>
            </a:pPr>
            <a:endParaRPr lang="en-US" dirty="0"/>
          </a:p>
        </p:txBody>
      </p:sp>
    </p:spTree>
    <p:extLst>
      <p:ext uri="{BB962C8B-B14F-4D97-AF65-F5344CB8AC3E}">
        <p14:creationId xmlns:p14="http://schemas.microsoft.com/office/powerpoint/2010/main" val="2169978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8553-4FCF-4564-9558-95D912F2248E}"/>
              </a:ext>
            </a:extLst>
          </p:cNvPr>
          <p:cNvSpPr>
            <a:spLocks noGrp="1"/>
          </p:cNvSpPr>
          <p:nvPr>
            <p:ph type="title"/>
          </p:nvPr>
        </p:nvSpPr>
        <p:spPr/>
        <p:txBody>
          <a:bodyPr>
            <a:noAutofit/>
          </a:bodyPr>
          <a:lstStyle/>
          <a:p>
            <a:r>
              <a:rPr lang="en-GB" sz="4000" b="1" dirty="0"/>
              <a:t>How do politics impact the H+SC system in the UK?</a:t>
            </a:r>
          </a:p>
        </p:txBody>
      </p:sp>
      <p:sp>
        <p:nvSpPr>
          <p:cNvPr id="3" name="Content Placeholder 2">
            <a:extLst>
              <a:ext uri="{FF2B5EF4-FFF2-40B4-BE49-F238E27FC236}">
                <a16:creationId xmlns:a16="http://schemas.microsoft.com/office/drawing/2014/main" id="{F59BD4A5-A6E7-48FB-9C70-2F72A868BB3B}"/>
              </a:ext>
            </a:extLst>
          </p:cNvPr>
          <p:cNvSpPr>
            <a:spLocks noGrp="1"/>
          </p:cNvSpPr>
          <p:nvPr>
            <p:ph idx="1"/>
          </p:nvPr>
        </p:nvSpPr>
        <p:spPr>
          <a:xfrm>
            <a:off x="157018" y="1600201"/>
            <a:ext cx="11425382" cy="3917032"/>
          </a:xfrm>
        </p:spPr>
        <p:txBody>
          <a:bodyPr>
            <a:normAutofit fontScale="92500" lnSpcReduction="20000"/>
          </a:bodyPr>
          <a:lstStyle/>
          <a:p>
            <a:r>
              <a:rPr lang="en-GB" sz="2400" dirty="0">
                <a:cs typeface="Calibri" panose="020F0502020204030204" pitchFamily="34" charset="0"/>
              </a:rPr>
              <a:t>Different political parties have different views in funding the health services</a:t>
            </a:r>
          </a:p>
          <a:p>
            <a:endParaRPr lang="en-GB" sz="2400" dirty="0">
              <a:cs typeface="Calibri" panose="020F0502020204030204" pitchFamily="34" charset="0"/>
            </a:endParaRPr>
          </a:p>
          <a:p>
            <a:r>
              <a:rPr lang="en-GB" sz="2400" dirty="0">
                <a:cs typeface="Calibri" panose="020F0502020204030204" pitchFamily="34" charset="0"/>
              </a:rPr>
              <a:t>During election, each political party promises funding commitments</a:t>
            </a:r>
          </a:p>
          <a:p>
            <a:endParaRPr lang="en-GB" sz="2400" dirty="0">
              <a:cs typeface="Calibri" panose="020F0502020204030204" pitchFamily="34" charset="0"/>
            </a:endParaRPr>
          </a:p>
          <a:p>
            <a:r>
              <a:rPr lang="en-GB" sz="2400" dirty="0">
                <a:cs typeface="Calibri" panose="020F0502020204030204" pitchFamily="34" charset="0"/>
              </a:rPr>
              <a:t>In the last election, </a:t>
            </a:r>
            <a:r>
              <a:rPr lang="en-US" sz="2400" b="0" i="0" dirty="0">
                <a:solidFill>
                  <a:srgbClr val="141414"/>
                </a:solidFill>
                <a:effectLst/>
                <a:cs typeface="Calibri" panose="020F0502020204030204" pitchFamily="34" charset="0"/>
              </a:rPr>
              <a:t>Conservatives, </a:t>
            </a:r>
            <a:r>
              <a:rPr lang="en-US" sz="2400" b="0" i="0" dirty="0" err="1">
                <a:solidFill>
                  <a:srgbClr val="141414"/>
                </a:solidFill>
                <a:effectLst/>
                <a:cs typeface="Calibri" panose="020F0502020204030204" pitchFamily="34" charset="0"/>
              </a:rPr>
              <a:t>Labour</a:t>
            </a:r>
            <a:r>
              <a:rPr lang="en-US" sz="2400" b="0" i="0" dirty="0">
                <a:solidFill>
                  <a:srgbClr val="141414"/>
                </a:solidFill>
                <a:effectLst/>
                <a:cs typeface="Calibri" panose="020F0502020204030204" pitchFamily="34" charset="0"/>
              </a:rPr>
              <a:t> and the Liberal Democrats have </a:t>
            </a:r>
            <a:r>
              <a:rPr lang="en-US" sz="2400" b="0" i="0" dirty="0">
                <a:effectLst/>
                <a:cs typeface="Calibri" panose="020F0502020204030204" pitchFamily="34" charset="0"/>
              </a:rPr>
              <a:t>all made commitments</a:t>
            </a:r>
            <a:r>
              <a:rPr lang="en-US" sz="2400" b="0" i="0" dirty="0">
                <a:solidFill>
                  <a:srgbClr val="141414"/>
                </a:solidFill>
                <a:effectLst/>
                <a:cs typeface="Calibri" panose="020F0502020204030204" pitchFamily="34" charset="0"/>
              </a:rPr>
              <a:t> to increase funding by an average of 3.2 per cent, 3.8 per cent and 3.7 per cent a year respectively (using 2019/20 as the baseline) until the end of the parliament. </a:t>
            </a:r>
            <a:r>
              <a:rPr lang="en-GB" sz="2400" dirty="0">
                <a:cs typeface="Calibri" panose="020F0502020204030204" pitchFamily="34" charset="0"/>
              </a:rPr>
              <a:t> </a:t>
            </a:r>
          </a:p>
          <a:p>
            <a:endParaRPr lang="en-GB" sz="2400" dirty="0">
              <a:cs typeface="Calibri" panose="020F0502020204030204" pitchFamily="34" charset="0"/>
            </a:endParaRPr>
          </a:p>
          <a:p>
            <a:pPr algn="ctr"/>
            <a:r>
              <a:rPr lang="en-GB" sz="2400" b="1" dirty="0">
                <a:cs typeface="Calibri" panose="020F0502020204030204" pitchFamily="34" charset="0"/>
              </a:rPr>
              <a:t>How much is this year’s NHS England funding promise? </a:t>
            </a:r>
          </a:p>
          <a:p>
            <a:pPr algn="ctr"/>
            <a:endParaRPr lang="en-GB" sz="2400" b="1" dirty="0">
              <a:cs typeface="Calibri" panose="020F0502020204030204" pitchFamily="34" charset="0"/>
            </a:endParaRPr>
          </a:p>
          <a:p>
            <a:pPr algn="ctr"/>
            <a:r>
              <a:rPr lang="en-GB" sz="2400" b="1" dirty="0">
                <a:cs typeface="Calibri" panose="020F0502020204030204" pitchFamily="34" charset="0"/>
              </a:rPr>
              <a:t>Compare it with the last year funding?</a:t>
            </a:r>
          </a:p>
        </p:txBody>
      </p:sp>
    </p:spTree>
    <p:extLst>
      <p:ext uri="{BB962C8B-B14F-4D97-AF65-F5344CB8AC3E}">
        <p14:creationId xmlns:p14="http://schemas.microsoft.com/office/powerpoint/2010/main" val="163396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503339" y="255214"/>
            <a:ext cx="11618752" cy="1196081"/>
          </a:xfrm>
        </p:spPr>
        <p:txBody>
          <a:bodyPr>
            <a:normAutofit/>
          </a:bodyPr>
          <a:lstStyle/>
          <a:p>
            <a:r>
              <a:rPr lang="en-GB" sz="3600" b="1" dirty="0"/>
              <a:t>UK Health Security Agency and Office for Health Improvement and Disparities - </a:t>
            </a:r>
            <a:r>
              <a:rPr lang="en-GB" sz="3600" b="1" dirty="0">
                <a:solidFill>
                  <a:srgbClr val="FF0000"/>
                </a:solidFill>
              </a:rPr>
              <a:t>Public Health England </a:t>
            </a:r>
          </a:p>
        </p:txBody>
      </p: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503339" y="1784176"/>
            <a:ext cx="10945090" cy="4025498"/>
          </a:xfrm>
        </p:spPr>
        <p:txBody>
          <a:bodyPr>
            <a:noAutofit/>
          </a:bodyPr>
          <a:lstStyle/>
          <a:p>
            <a:r>
              <a:rPr lang="en-US" sz="2400" dirty="0">
                <a:cs typeface="Calibri" panose="020F0502020204030204" pitchFamily="34" charset="0"/>
              </a:rPr>
              <a:t>Public Health England (PHE) existed to protect and improve the nation's health and wellbeing, and reduce health inequalities, and was responsible for:</a:t>
            </a:r>
            <a:r>
              <a:rPr lang="en-GB" sz="2400" dirty="0">
                <a:cs typeface="Calibri" panose="020F0502020204030204" pitchFamily="34" charset="0"/>
              </a:rPr>
              <a:t>preparing for public health emergencies, sharing information and expertise with local authorities and the NHS. conducting research and collecting data</a:t>
            </a:r>
          </a:p>
          <a:p>
            <a:endParaRPr lang="en-US" sz="2400" dirty="0">
              <a:cs typeface="Calibri" panose="020F0502020204030204" pitchFamily="34" charset="0"/>
            </a:endParaRPr>
          </a:p>
          <a:p>
            <a:r>
              <a:rPr lang="en-US" sz="2400" dirty="0">
                <a:cs typeface="Calibri" panose="020F0502020204030204" pitchFamily="34" charset="0"/>
              </a:rPr>
              <a:t>Public Health England was replaced by UK Health Security Agency and Office for Health Improvement and Disparities</a:t>
            </a:r>
          </a:p>
          <a:p>
            <a:endParaRPr lang="en-US" sz="1800" dirty="0">
              <a:cs typeface="Calibri" panose="020F0502020204030204" pitchFamily="34" charset="0"/>
            </a:endParaRPr>
          </a:p>
        </p:txBody>
      </p:sp>
    </p:spTree>
    <p:extLst>
      <p:ext uri="{BB962C8B-B14F-4D97-AF65-F5344CB8AC3E}">
        <p14:creationId xmlns:p14="http://schemas.microsoft.com/office/powerpoint/2010/main" val="233376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503339" y="255214"/>
            <a:ext cx="11618752" cy="1196081"/>
          </a:xfrm>
        </p:spPr>
        <p:txBody>
          <a:bodyPr>
            <a:normAutofit/>
          </a:bodyPr>
          <a:lstStyle/>
          <a:p>
            <a:r>
              <a:rPr lang="en-GB" sz="3600" b="1" dirty="0"/>
              <a:t>UK Health Security Agency and Office for Health Improvement and Disparities - </a:t>
            </a:r>
            <a:r>
              <a:rPr lang="en-GB" sz="3600" b="1" dirty="0">
                <a:solidFill>
                  <a:srgbClr val="FF0000"/>
                </a:solidFill>
              </a:rPr>
              <a:t>Public Health England </a:t>
            </a:r>
          </a:p>
        </p:txBody>
      </p: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503339" y="1599449"/>
            <a:ext cx="11152910" cy="4025498"/>
          </a:xfrm>
        </p:spPr>
        <p:txBody>
          <a:bodyPr>
            <a:noAutofit/>
          </a:bodyPr>
          <a:lstStyle/>
          <a:p>
            <a:r>
              <a:rPr lang="en-US" sz="2000" dirty="0">
                <a:cs typeface="Calibri" panose="020F0502020204030204" pitchFamily="34" charset="0"/>
              </a:rPr>
              <a:t>The UK Health Security Agency (UKHSA) is responsible for protecting every member of every community from the impact of infectious diseases, chemical, biological, radiological and nuclear incidents and other health threats.</a:t>
            </a:r>
          </a:p>
          <a:p>
            <a:endParaRPr lang="en-US" sz="2000" dirty="0">
              <a:cs typeface="Calibri" panose="020F0502020204030204" pitchFamily="34" charset="0"/>
            </a:endParaRPr>
          </a:p>
          <a:p>
            <a:r>
              <a:rPr lang="en-US" sz="2000" dirty="0">
                <a:cs typeface="Calibri" panose="020F0502020204030204" pitchFamily="34" charset="0"/>
              </a:rPr>
              <a:t>UKHSA provide intellectual, scientific and operational leadership at national and local level, as well as on the global stage, to make the nation’s health secure.</a:t>
            </a:r>
          </a:p>
          <a:p>
            <a:endParaRPr lang="en-US" sz="2000" dirty="0">
              <a:cs typeface="Calibri" panose="020F0502020204030204" pitchFamily="34" charset="0"/>
            </a:endParaRPr>
          </a:p>
          <a:p>
            <a:r>
              <a:rPr lang="en-US" sz="2000" dirty="0">
                <a:cs typeface="Calibri" panose="020F0502020204030204" pitchFamily="34" charset="0"/>
              </a:rPr>
              <a:t>UKHSA is an executive agency, sponsored by the Department of Health and Social Care.</a:t>
            </a:r>
          </a:p>
          <a:p>
            <a:endParaRPr lang="en-US" sz="2000" dirty="0">
              <a:cs typeface="Calibri" panose="020F0502020204030204" pitchFamily="34" charset="0"/>
            </a:endParaRPr>
          </a:p>
          <a:p>
            <a:r>
              <a:rPr lang="en-US" sz="2000" dirty="0">
                <a:cs typeface="Calibri" panose="020F0502020204030204" pitchFamily="34" charset="0"/>
              </a:rPr>
              <a:t>Office for Health Improvement and Disparities focus on improving the nation’s health so that everyone can expect to live more of life in good health, and on levelling up health disparities to break the link between background and prospects for a healthy life.</a:t>
            </a:r>
            <a:endParaRPr lang="en-GB" sz="2000" dirty="0">
              <a:cs typeface="Calibri" panose="020F0502020204030204" pitchFamily="34" charset="0"/>
            </a:endParaRPr>
          </a:p>
        </p:txBody>
      </p:sp>
    </p:spTree>
    <p:extLst>
      <p:ext uri="{BB962C8B-B14F-4D97-AF65-F5344CB8AC3E}">
        <p14:creationId xmlns:p14="http://schemas.microsoft.com/office/powerpoint/2010/main" val="363376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58FC2-55AD-4983-8AD3-3CB4F78DA628}"/>
              </a:ext>
            </a:extLst>
          </p:cNvPr>
          <p:cNvSpPr>
            <a:spLocks noGrp="1"/>
          </p:cNvSpPr>
          <p:nvPr>
            <p:ph type="title"/>
          </p:nvPr>
        </p:nvSpPr>
        <p:spPr/>
        <p:txBody>
          <a:bodyPr/>
          <a:lstStyle/>
          <a:p>
            <a:r>
              <a:rPr lang="en-GB" b="1" dirty="0"/>
              <a:t>Activity – 3 – 45 minutes – Debate  </a:t>
            </a:r>
            <a:endParaRPr lang="en-US" b="1" dirty="0"/>
          </a:p>
        </p:txBody>
      </p:sp>
      <p:sp>
        <p:nvSpPr>
          <p:cNvPr id="3" name="Content Placeholder 2">
            <a:extLst>
              <a:ext uri="{FF2B5EF4-FFF2-40B4-BE49-F238E27FC236}">
                <a16:creationId xmlns:a16="http://schemas.microsoft.com/office/drawing/2014/main" id="{909A1DF2-83A8-4B58-BE81-275B9E207D59}"/>
              </a:ext>
            </a:extLst>
          </p:cNvPr>
          <p:cNvSpPr>
            <a:spLocks noGrp="1"/>
          </p:cNvSpPr>
          <p:nvPr>
            <p:ph idx="1"/>
          </p:nvPr>
        </p:nvSpPr>
        <p:spPr>
          <a:xfrm>
            <a:off x="243840" y="1417638"/>
            <a:ext cx="11573022" cy="4099595"/>
          </a:xfrm>
        </p:spPr>
        <p:txBody>
          <a:bodyPr>
            <a:normAutofit fontScale="85000" lnSpcReduction="20000"/>
          </a:bodyPr>
          <a:lstStyle/>
          <a:p>
            <a:pPr marL="57150" indent="0">
              <a:buNone/>
            </a:pPr>
            <a:r>
              <a:rPr lang="en-GB" sz="3600" dirty="0"/>
              <a:t>Identify the main highlights of the </a:t>
            </a:r>
            <a:r>
              <a:rPr lang="en-GB" sz="3600" b="1" dirty="0"/>
              <a:t>Health and Care Act 2022</a:t>
            </a:r>
          </a:p>
          <a:p>
            <a:r>
              <a:rPr lang="en-US" dirty="0"/>
              <a:t>Critically evaluate the Act? </a:t>
            </a:r>
          </a:p>
          <a:p>
            <a:r>
              <a:rPr lang="en-US" dirty="0"/>
              <a:t>Please conduct the debate by dividing the class into two teams one team supporting the Act and the other team opposing the Act.</a:t>
            </a:r>
          </a:p>
          <a:p>
            <a:r>
              <a:rPr lang="en-US" dirty="0"/>
              <a:t>You can find a summary of the Act online and could, for example look at the following-</a:t>
            </a:r>
          </a:p>
          <a:p>
            <a:r>
              <a:rPr lang="en-US" dirty="0">
                <a:hlinkClick r:id="rId2"/>
              </a:rPr>
              <a:t>https://www.kingsfund.org.uk/publications/health-and-care-act-key-questions</a:t>
            </a:r>
            <a:r>
              <a:rPr lang="en-US" dirty="0"/>
              <a:t> </a:t>
            </a:r>
          </a:p>
          <a:p>
            <a:r>
              <a:rPr lang="en-US" dirty="0">
                <a:hlinkClick r:id="rId3"/>
              </a:rPr>
              <a:t>https://www.kingsfund.org.uk/blog/2022/05/health-and-care-act-2022-challenges-and-opportunities</a:t>
            </a:r>
            <a:r>
              <a:rPr lang="en-US" dirty="0"/>
              <a:t> </a:t>
            </a:r>
          </a:p>
        </p:txBody>
      </p:sp>
    </p:spTree>
    <p:extLst>
      <p:ext uri="{BB962C8B-B14F-4D97-AF65-F5344CB8AC3E}">
        <p14:creationId xmlns:p14="http://schemas.microsoft.com/office/powerpoint/2010/main" val="2854631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3864-AEB2-49BC-9B7C-CD5C556D6180}"/>
              </a:ext>
            </a:extLst>
          </p:cNvPr>
          <p:cNvSpPr>
            <a:spLocks noGrp="1"/>
          </p:cNvSpPr>
          <p:nvPr>
            <p:ph type="title"/>
          </p:nvPr>
        </p:nvSpPr>
        <p:spPr/>
        <p:txBody>
          <a:bodyPr/>
          <a:lstStyle/>
          <a:p>
            <a:r>
              <a:rPr lang="en-GB" b="1" dirty="0"/>
              <a:t>Recap on Today’s Session</a:t>
            </a:r>
            <a:endParaRPr lang="en-US" b="1" dirty="0"/>
          </a:p>
        </p:txBody>
      </p:sp>
      <p:sp>
        <p:nvSpPr>
          <p:cNvPr id="3" name="Content Placeholder 2">
            <a:extLst>
              <a:ext uri="{FF2B5EF4-FFF2-40B4-BE49-F238E27FC236}">
                <a16:creationId xmlns:a16="http://schemas.microsoft.com/office/drawing/2014/main" id="{C60CB4CC-D1F3-4DF8-A60B-E5AA7B65E050}"/>
              </a:ext>
            </a:extLst>
          </p:cNvPr>
          <p:cNvSpPr>
            <a:spLocks noGrp="1"/>
          </p:cNvSpPr>
          <p:nvPr>
            <p:ph idx="1"/>
          </p:nvPr>
        </p:nvSpPr>
        <p:spPr>
          <a:xfrm>
            <a:off x="609599" y="1600201"/>
            <a:ext cx="11240655" cy="3917032"/>
          </a:xfrm>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sz="3200" dirty="0">
                <a:effectLst/>
                <a:ea typeface="DengXian" panose="02010600030101010101" pitchFamily="2" charset="-122"/>
                <a:cs typeface="Times New Roman" panose="02020603050405020304" pitchFamily="18" charset="0"/>
              </a:rPr>
              <a:t>Definition of Health, wellbeing and sustainable development</a:t>
            </a:r>
            <a:endParaRPr lang="en-US" sz="32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ea typeface="DengXian" panose="02010600030101010101" pitchFamily="2" charset="-122"/>
                <a:cs typeface="Times New Roman" panose="02020603050405020304" pitchFamily="18" charset="0"/>
              </a:rPr>
              <a:t>Introduction to health care system in the UK </a:t>
            </a:r>
            <a:endParaRPr lang="en-US" sz="32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ea typeface="DengXian" panose="02010600030101010101" pitchFamily="2" charset="-122"/>
                <a:cs typeface="Times New Roman" panose="02020603050405020304" pitchFamily="18" charset="0"/>
              </a:rPr>
              <a:t>How does the health and social care system function in the UK?</a:t>
            </a:r>
            <a:endParaRPr lang="en-US" sz="3200" dirty="0">
              <a:effectLst/>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ea typeface="DengXian" panose="02010600030101010101" pitchFamily="2" charset="-122"/>
                <a:cs typeface="Times New Roman" panose="02020603050405020304" pitchFamily="18" charset="0"/>
              </a:rPr>
              <a:t>How do politics impact the </a:t>
            </a:r>
            <a:r>
              <a:rPr lang="en-GB" dirty="0">
                <a:ea typeface="DengXian" panose="02010600030101010101" pitchFamily="2" charset="-122"/>
                <a:cs typeface="Times New Roman" panose="02020603050405020304" pitchFamily="18" charset="0"/>
              </a:rPr>
              <a:t>H+SC</a:t>
            </a:r>
            <a:r>
              <a:rPr lang="en-GB" sz="3200" dirty="0">
                <a:effectLst/>
                <a:ea typeface="DengXian" panose="02010600030101010101" pitchFamily="2" charset="-122"/>
                <a:cs typeface="Times New Roman" panose="02020603050405020304" pitchFamily="18" charset="0"/>
              </a:rPr>
              <a:t> system in the UK?</a:t>
            </a:r>
            <a:endParaRPr lang="en-US" sz="3200" dirty="0">
              <a:effectLst/>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93093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97995D74-8E62-41F2-B69A-1BC7BE50300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23488" y="1003300"/>
            <a:ext cx="5145024" cy="4269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462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10531-8B77-4B80-B932-D76A8C51DEB7}"/>
              </a:ext>
            </a:extLst>
          </p:cNvPr>
          <p:cNvSpPr>
            <a:spLocks noGrp="1"/>
          </p:cNvSpPr>
          <p:nvPr>
            <p:ph type="title"/>
          </p:nvPr>
        </p:nvSpPr>
        <p:spPr>
          <a:xfrm>
            <a:off x="609600" y="274638"/>
            <a:ext cx="10972800" cy="728662"/>
          </a:xfrm>
        </p:spPr>
        <p:txBody>
          <a:bodyPr>
            <a:normAutofit fontScale="90000"/>
          </a:bodyPr>
          <a:lstStyle/>
          <a:p>
            <a:r>
              <a:rPr lang="en-GB" b="1" dirty="0"/>
              <a:t>References</a:t>
            </a:r>
            <a:endParaRPr lang="en-US" b="1" dirty="0"/>
          </a:p>
        </p:txBody>
      </p:sp>
      <p:sp>
        <p:nvSpPr>
          <p:cNvPr id="3" name="Content Placeholder 2">
            <a:extLst>
              <a:ext uri="{FF2B5EF4-FFF2-40B4-BE49-F238E27FC236}">
                <a16:creationId xmlns:a16="http://schemas.microsoft.com/office/drawing/2014/main" id="{BEEA0637-E8F7-4557-BFF5-9AF0AF74B9F8}"/>
              </a:ext>
            </a:extLst>
          </p:cNvPr>
          <p:cNvSpPr>
            <a:spLocks noGrp="1"/>
          </p:cNvSpPr>
          <p:nvPr>
            <p:ph idx="1"/>
          </p:nvPr>
        </p:nvSpPr>
        <p:spPr>
          <a:xfrm>
            <a:off x="609600" y="1222833"/>
            <a:ext cx="10972800" cy="4412333"/>
          </a:xfrm>
        </p:spPr>
        <p:txBody>
          <a:bodyPr>
            <a:normAutofit fontScale="85000" lnSpcReduction="20000"/>
          </a:bodyPr>
          <a:lstStyle/>
          <a:p>
            <a:pPr marL="0" indent="0">
              <a:buNone/>
            </a:pPr>
            <a:r>
              <a:rPr lang="en-US" sz="2000" dirty="0">
                <a:cs typeface="Calibri" panose="020F0502020204030204" pitchFamily="34" charset="0"/>
              </a:rPr>
              <a:t>WHO (1946) </a:t>
            </a:r>
            <a:r>
              <a:rPr lang="en-US" sz="2000" i="1" dirty="0">
                <a:cs typeface="Calibri" panose="020F0502020204030204" pitchFamily="34" charset="0"/>
              </a:rPr>
              <a:t>Preamble to the Constitution of the World Health Organization as adopted by the International Health Conference, New York </a:t>
            </a:r>
            <a:r>
              <a:rPr lang="en-US" sz="2000" dirty="0">
                <a:cs typeface="Calibri" panose="020F0502020204030204" pitchFamily="34" charset="0"/>
              </a:rPr>
              <a:t>Available at: </a:t>
            </a:r>
            <a:r>
              <a:rPr lang="en-US" sz="2000" dirty="0">
                <a:cs typeface="Calibri" panose="020F0502020204030204" pitchFamily="34" charset="0"/>
                <a:hlinkClick r:id="rId2"/>
              </a:rPr>
              <a:t>https://apps.who.int/gb/bd/PDF/bd47/EN/constitution-en.pdf</a:t>
            </a:r>
            <a:r>
              <a:rPr lang="en-US" sz="2000" dirty="0">
                <a:cs typeface="Calibri" panose="020F0502020204030204" pitchFamily="34" charset="0"/>
              </a:rPr>
              <a:t> (Accessed: 10 September 2023).</a:t>
            </a:r>
          </a:p>
          <a:p>
            <a:pPr marL="0" indent="0">
              <a:buNone/>
            </a:pPr>
            <a:endParaRPr lang="en-US" sz="2000" dirty="0">
              <a:cs typeface="Calibri" panose="020F0502020204030204" pitchFamily="34" charset="0"/>
            </a:endParaRPr>
          </a:p>
          <a:p>
            <a:pPr marL="0" indent="0">
              <a:buNone/>
            </a:pPr>
            <a:r>
              <a:rPr lang="en-US" sz="2000" dirty="0">
                <a:cs typeface="Calibri" panose="020F0502020204030204" pitchFamily="34" charset="0"/>
              </a:rPr>
              <a:t>WHO (1986) </a:t>
            </a:r>
            <a:r>
              <a:rPr lang="en-US" sz="2000" i="1" dirty="0">
                <a:cs typeface="Calibri" panose="020F0502020204030204" pitchFamily="34" charset="0"/>
              </a:rPr>
              <a:t>Ottawa Charter for Health Promotion. First International Conference on Health Promotion. </a:t>
            </a:r>
            <a:r>
              <a:rPr lang="en-US" sz="2000" dirty="0">
                <a:cs typeface="Calibri" panose="020F0502020204030204" pitchFamily="34" charset="0"/>
              </a:rPr>
              <a:t>Available at: </a:t>
            </a:r>
            <a:r>
              <a:rPr lang="en-US" sz="2000" dirty="0">
                <a:cs typeface="Calibri" panose="020F0502020204030204" pitchFamily="34" charset="0"/>
                <a:hlinkClick r:id="rId3"/>
              </a:rPr>
              <a:t>https://www.who.int/teams/health-promotion/enhanced-wellbeing/first-global-conference#:~:text=The%20first%20International%20Conference%20on,health%20movement%20around%20the%20world</a:t>
            </a:r>
            <a:r>
              <a:rPr lang="en-US" sz="2000" dirty="0">
                <a:cs typeface="Calibri" panose="020F0502020204030204" pitchFamily="34" charset="0"/>
              </a:rPr>
              <a:t>. (Accessed: 10 September 2023).</a:t>
            </a:r>
          </a:p>
          <a:p>
            <a:pPr marL="0" indent="0">
              <a:buNone/>
            </a:pPr>
            <a:endParaRPr lang="en-US" sz="2000" i="1" dirty="0">
              <a:cs typeface="Calibri" panose="020F0502020204030204" pitchFamily="34" charset="0"/>
            </a:endParaRPr>
          </a:p>
          <a:p>
            <a:pPr marL="0" indent="0">
              <a:buNone/>
            </a:pPr>
            <a:r>
              <a:rPr lang="en-US" sz="2000" b="0" i="0" dirty="0">
                <a:solidFill>
                  <a:srgbClr val="000000"/>
                </a:solidFill>
                <a:effectLst/>
                <a:cs typeface="Calibri" panose="020F0502020204030204" pitchFamily="34" charset="0"/>
              </a:rPr>
              <a:t>Leonardi, F. (2018) The Definition of Health: Towards New Perspectives. </a:t>
            </a:r>
            <a:r>
              <a:rPr lang="en-US" sz="2000" b="0" i="1" dirty="0">
                <a:solidFill>
                  <a:srgbClr val="000000"/>
                </a:solidFill>
                <a:effectLst/>
                <a:cs typeface="Calibri" panose="020F0502020204030204" pitchFamily="34" charset="0"/>
              </a:rPr>
              <a:t>International Journal of Health Services</a:t>
            </a:r>
            <a:r>
              <a:rPr lang="en-US" sz="2000" b="0" i="0" dirty="0">
                <a:solidFill>
                  <a:srgbClr val="000000"/>
                </a:solidFill>
                <a:effectLst/>
                <a:cs typeface="Calibri" panose="020F0502020204030204" pitchFamily="34" charset="0"/>
              </a:rPr>
              <a:t>, 48(4), pp.735-748.</a:t>
            </a:r>
          </a:p>
          <a:p>
            <a:pPr marL="0" indent="0">
              <a:buNone/>
            </a:pPr>
            <a:endParaRPr lang="en-US" sz="2000" b="0" i="0" dirty="0">
              <a:solidFill>
                <a:srgbClr val="000000"/>
              </a:solidFill>
              <a:effectLst/>
              <a:cs typeface="Calibri" panose="020F0502020204030204" pitchFamily="34" charset="0"/>
            </a:endParaRPr>
          </a:p>
          <a:p>
            <a:pPr marL="0" indent="0">
              <a:buNone/>
            </a:pPr>
            <a:r>
              <a:rPr lang="en-US" sz="2000" b="0" i="0" dirty="0">
                <a:solidFill>
                  <a:srgbClr val="232323"/>
                </a:solidFill>
                <a:effectLst/>
                <a:cs typeface="Calibri" panose="020F0502020204030204" pitchFamily="34" charset="0"/>
              </a:rPr>
              <a:t>Diener, E., Lucas, R. E., &amp; Oishi, S. (2002) ‘Subjective wellbeing: The science of happiness and life satisfaction’, </a:t>
            </a:r>
            <a:r>
              <a:rPr lang="en-US" sz="2000" dirty="0">
                <a:solidFill>
                  <a:srgbClr val="232323"/>
                </a:solidFill>
                <a:cs typeface="Calibri" panose="020F0502020204030204" pitchFamily="34" charset="0"/>
              </a:rPr>
              <a:t>i</a:t>
            </a:r>
            <a:r>
              <a:rPr lang="en-US" sz="2000" b="0" i="0" dirty="0">
                <a:solidFill>
                  <a:srgbClr val="232323"/>
                </a:solidFill>
                <a:effectLst/>
                <a:cs typeface="Calibri" panose="020F0502020204030204" pitchFamily="34" charset="0"/>
              </a:rPr>
              <a:t>n Snyder, C. R. </a:t>
            </a:r>
            <a:r>
              <a:rPr lang="en-US" sz="2000" dirty="0">
                <a:solidFill>
                  <a:srgbClr val="232323"/>
                </a:solidFill>
                <a:cs typeface="Calibri" panose="020F0502020204030204" pitchFamily="34" charset="0"/>
              </a:rPr>
              <a:t>and</a:t>
            </a:r>
            <a:r>
              <a:rPr lang="en-US" sz="2000" b="0" i="0" dirty="0">
                <a:solidFill>
                  <a:srgbClr val="232323"/>
                </a:solidFill>
                <a:effectLst/>
                <a:cs typeface="Calibri" panose="020F0502020204030204" pitchFamily="34" charset="0"/>
              </a:rPr>
              <a:t> Lo- </a:t>
            </a:r>
            <a:r>
              <a:rPr lang="en-US" sz="2000" b="0" i="0" dirty="0" err="1">
                <a:solidFill>
                  <a:srgbClr val="232323"/>
                </a:solidFill>
                <a:effectLst/>
                <a:cs typeface="Calibri" panose="020F0502020204030204" pitchFamily="34" charset="0"/>
              </a:rPr>
              <a:t>pez</a:t>
            </a:r>
            <a:r>
              <a:rPr lang="en-US" sz="2000" b="0" i="0" dirty="0">
                <a:solidFill>
                  <a:srgbClr val="232323"/>
                </a:solidFill>
                <a:effectLst/>
                <a:cs typeface="Calibri" panose="020F0502020204030204" pitchFamily="34" charset="0"/>
              </a:rPr>
              <a:t>, S. (eds.), </a:t>
            </a:r>
            <a:r>
              <a:rPr lang="en-US" sz="2000" b="0" i="1" dirty="0">
                <a:solidFill>
                  <a:srgbClr val="232323"/>
                </a:solidFill>
                <a:effectLst/>
                <a:cs typeface="Calibri" panose="020F0502020204030204" pitchFamily="34" charset="0"/>
              </a:rPr>
              <a:t>Handbook of positive psychology </a:t>
            </a:r>
            <a:r>
              <a:rPr lang="en-US" sz="2000" b="0" i="0" dirty="0">
                <a:solidFill>
                  <a:srgbClr val="232323"/>
                </a:solidFill>
                <a:effectLst/>
                <a:cs typeface="Calibri" panose="020F0502020204030204" pitchFamily="34" charset="0"/>
              </a:rPr>
              <a:t>London: Oxford University Press.</a:t>
            </a:r>
            <a:r>
              <a:rPr kumimoji="0" lang="en-US" sz="2000" b="0" i="0" u="none" strike="noStrike" kern="1200" cap="none" spc="0" normalizeH="0" baseline="0" noProof="0" dirty="0">
                <a:ln>
                  <a:noFill/>
                </a:ln>
                <a:solidFill>
                  <a:srgbClr val="232323"/>
                </a:solidFill>
                <a:effectLst/>
                <a:uLnTx/>
                <a:uFillTx/>
                <a:ea typeface="+mn-ea"/>
                <a:cs typeface="Calibri" panose="020F0502020204030204" pitchFamily="34" charset="0"/>
              </a:rPr>
              <a:t> pp. 463-473. </a:t>
            </a:r>
            <a:endParaRPr lang="en-US" sz="2000" b="0" i="0" dirty="0">
              <a:solidFill>
                <a:srgbClr val="232323"/>
              </a:solidFill>
              <a:effectLst/>
              <a:cs typeface="Calibri" panose="020F0502020204030204" pitchFamily="34" charset="0"/>
            </a:endParaRPr>
          </a:p>
          <a:p>
            <a:pPr marL="0" indent="0">
              <a:buNone/>
            </a:pPr>
            <a:endParaRPr lang="en-US" sz="2000" b="0" i="0" dirty="0">
              <a:solidFill>
                <a:srgbClr val="232323"/>
              </a:solidFill>
              <a:effectLst/>
              <a:cs typeface="Calibri" panose="020F0502020204030204" pitchFamily="34" charset="0"/>
            </a:endParaRPr>
          </a:p>
          <a:p>
            <a:pPr marL="0" indent="0">
              <a:buNone/>
            </a:pPr>
            <a:r>
              <a:rPr lang="en-US" sz="2000" b="0" i="0" dirty="0" err="1">
                <a:solidFill>
                  <a:srgbClr val="222222"/>
                </a:solidFill>
                <a:effectLst/>
                <a:cs typeface="Calibri" panose="020F0502020204030204" pitchFamily="34" charset="0"/>
              </a:rPr>
              <a:t>Ivković</a:t>
            </a:r>
            <a:r>
              <a:rPr lang="en-US" sz="2000" b="0" i="0" dirty="0">
                <a:solidFill>
                  <a:srgbClr val="222222"/>
                </a:solidFill>
                <a:effectLst/>
                <a:cs typeface="Calibri" panose="020F0502020204030204" pitchFamily="34" charset="0"/>
              </a:rPr>
              <a:t>, A.F., Ham, M. and </a:t>
            </a:r>
            <a:r>
              <a:rPr lang="en-US" sz="2000" b="0" i="0" dirty="0" err="1">
                <a:solidFill>
                  <a:srgbClr val="222222"/>
                </a:solidFill>
                <a:effectLst/>
                <a:cs typeface="Calibri" panose="020F0502020204030204" pitchFamily="34" charset="0"/>
              </a:rPr>
              <a:t>Mijoč</a:t>
            </a:r>
            <a:r>
              <a:rPr lang="en-US" sz="2000" b="0" i="0" dirty="0">
                <a:solidFill>
                  <a:srgbClr val="222222"/>
                </a:solidFill>
                <a:effectLst/>
                <a:cs typeface="Calibri" panose="020F0502020204030204" pitchFamily="34" charset="0"/>
              </a:rPr>
              <a:t>, J. (2014) Measuring objective wellbeing and sustainable development management. </a:t>
            </a:r>
            <a:r>
              <a:rPr lang="en-US" sz="2000" b="0" i="1" dirty="0">
                <a:solidFill>
                  <a:srgbClr val="222222"/>
                </a:solidFill>
                <a:effectLst/>
                <a:cs typeface="Calibri" panose="020F0502020204030204" pitchFamily="34" charset="0"/>
              </a:rPr>
              <a:t>Journal of Knowledge Management, Economics and Information Technology</a:t>
            </a:r>
            <a:r>
              <a:rPr lang="en-US" sz="2000" b="0" i="0" dirty="0">
                <a:solidFill>
                  <a:srgbClr val="222222"/>
                </a:solidFill>
                <a:effectLst/>
                <a:cs typeface="Calibri" panose="020F0502020204030204" pitchFamily="34" charset="0"/>
              </a:rPr>
              <a:t>, </a:t>
            </a:r>
            <a:r>
              <a:rPr lang="en-US" sz="2000" b="0" i="1" dirty="0">
                <a:solidFill>
                  <a:srgbClr val="222222"/>
                </a:solidFill>
                <a:effectLst/>
                <a:cs typeface="Calibri" panose="020F0502020204030204" pitchFamily="34" charset="0"/>
              </a:rPr>
              <a:t>4</a:t>
            </a:r>
            <a:r>
              <a:rPr lang="en-US" sz="2000" b="0" i="0" dirty="0">
                <a:solidFill>
                  <a:srgbClr val="222222"/>
                </a:solidFill>
                <a:effectLst/>
                <a:cs typeface="Calibri" panose="020F0502020204030204" pitchFamily="34" charset="0"/>
              </a:rPr>
              <a:t>(2), pp.1-29.</a:t>
            </a:r>
            <a:endParaRPr lang="en-US" sz="2000" b="0" i="0" dirty="0">
              <a:solidFill>
                <a:srgbClr val="000000"/>
              </a:solidFill>
              <a:effectLst/>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2577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UWTSD slides</Template>
  <TotalTime>1100</TotalTime>
  <Words>2152</Words>
  <Application>Microsoft Office PowerPoint</Application>
  <PresentationFormat>Widescreen</PresentationFormat>
  <Paragraphs>151</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Myriad Pro</vt:lpstr>
      <vt:lpstr>Arial</vt:lpstr>
      <vt:lpstr>Arial</vt:lpstr>
      <vt:lpstr>Calibri</vt:lpstr>
      <vt:lpstr>20140311PresentationUWTSDTemplate</vt:lpstr>
      <vt:lpstr>Introduction to Health, wellbeing &amp; Sustainable development</vt:lpstr>
      <vt:lpstr>Introduction to the Module</vt:lpstr>
      <vt:lpstr>Module Learning Outcomes</vt:lpstr>
      <vt:lpstr>In Today’s Session </vt:lpstr>
      <vt:lpstr>Definitions of Health</vt:lpstr>
      <vt:lpstr>Definitions of Health</vt:lpstr>
      <vt:lpstr>PowerPoint Presentation</vt:lpstr>
      <vt:lpstr>Activity-1 – 45minutes </vt:lpstr>
      <vt:lpstr>Wellbeing </vt:lpstr>
      <vt:lpstr>PowerPoint Presentation</vt:lpstr>
      <vt:lpstr>PowerPoint Presentation</vt:lpstr>
      <vt:lpstr>Subjective Wellbeing(SWB)</vt:lpstr>
      <vt:lpstr>Objective Wellbeing</vt:lpstr>
      <vt:lpstr>PowerPoint Presentation</vt:lpstr>
      <vt:lpstr>Activity -2 -15 minutes</vt:lpstr>
      <vt:lpstr>Sustainable Development </vt:lpstr>
      <vt:lpstr>PowerPoint Presentation</vt:lpstr>
      <vt:lpstr>PowerPoint Presentation</vt:lpstr>
      <vt:lpstr>Introduction to the Health Care System in the UK  </vt:lpstr>
      <vt:lpstr>PowerPoint Presentation</vt:lpstr>
      <vt:lpstr>How does the Health and Social Care System Function in the UK?</vt:lpstr>
      <vt:lpstr>PowerPoint Presentation</vt:lpstr>
      <vt:lpstr>How do politics impact the H+SC system in the UK?</vt:lpstr>
      <vt:lpstr>UK Health Security Agency and Office for Health Improvement and Disparities - Public Health England </vt:lpstr>
      <vt:lpstr>UK Health Security Agency and Office for Health Improvement and Disparities - Public Health England </vt:lpstr>
      <vt:lpstr>Activity – 3 – 45 minutes – Debate  </vt:lpstr>
      <vt:lpstr>Recap on Today’s Session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Structure in Wales</dc:title>
  <dc:creator>Tania Davies</dc:creator>
  <cp:lastModifiedBy>Joanne Davies (Yr Athrofa)</cp:lastModifiedBy>
  <cp:revision>27</cp:revision>
  <dcterms:created xsi:type="dcterms:W3CDTF">2019-01-21T10:10:22Z</dcterms:created>
  <dcterms:modified xsi:type="dcterms:W3CDTF">2023-09-10T19:38:25Z</dcterms:modified>
</cp:coreProperties>
</file>