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  <p:sldMasterId id="2147483797" r:id="rId3"/>
    <p:sldMasterId id="2147483813" r:id="rId4"/>
  </p:sldMasterIdLst>
  <p:notesMasterIdLst>
    <p:notesMasterId r:id="rId40"/>
  </p:notesMasterIdLst>
  <p:handoutMasterIdLst>
    <p:handoutMasterId r:id="rId41"/>
  </p:handoutMasterIdLst>
  <p:sldIdLst>
    <p:sldId id="277" r:id="rId5"/>
    <p:sldId id="323" r:id="rId6"/>
    <p:sldId id="297" r:id="rId7"/>
    <p:sldId id="298" r:id="rId8"/>
    <p:sldId id="299" r:id="rId9"/>
    <p:sldId id="309" r:id="rId10"/>
    <p:sldId id="286" r:id="rId11"/>
    <p:sldId id="372" r:id="rId12"/>
    <p:sldId id="373" r:id="rId13"/>
    <p:sldId id="374" r:id="rId14"/>
    <p:sldId id="375" r:id="rId15"/>
    <p:sldId id="376" r:id="rId16"/>
    <p:sldId id="347" r:id="rId17"/>
    <p:sldId id="377" r:id="rId18"/>
    <p:sldId id="378" r:id="rId19"/>
    <p:sldId id="379" r:id="rId20"/>
    <p:sldId id="380" r:id="rId21"/>
    <p:sldId id="381" r:id="rId22"/>
    <p:sldId id="382" r:id="rId23"/>
    <p:sldId id="383" r:id="rId24"/>
    <p:sldId id="384" r:id="rId25"/>
    <p:sldId id="387" r:id="rId26"/>
    <p:sldId id="386" r:id="rId27"/>
    <p:sldId id="399" r:id="rId28"/>
    <p:sldId id="388" r:id="rId29"/>
    <p:sldId id="390" r:id="rId30"/>
    <p:sldId id="391" r:id="rId31"/>
    <p:sldId id="392" r:id="rId32"/>
    <p:sldId id="393" r:id="rId33"/>
    <p:sldId id="396" r:id="rId34"/>
    <p:sldId id="400" r:id="rId35"/>
    <p:sldId id="397" r:id="rId36"/>
    <p:sldId id="395" r:id="rId37"/>
    <p:sldId id="401" r:id="rId38"/>
    <p:sldId id="398" r:id="rId3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4A6D6-9DE2-ACC2-A51F-E129CB95ADAD}" v="70" dt="2020-10-03T23:42:15.045"/>
    <p1510:client id="{89B2C80A-8799-0C67-826C-226F11498DB8}" v="604" dt="2020-10-03T18:48:41.852"/>
    <p1510:client id="{D3C8C6F4-7CE8-3C32-99C1-61E4C766CBFF}" v="19" dt="2020-10-03T23:04:07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93372" autoAdjust="0"/>
  </p:normalViewPr>
  <p:slideViewPr>
    <p:cSldViewPr>
      <p:cViewPr varScale="1">
        <p:scale>
          <a:sx n="77" d="100"/>
          <a:sy n="77" d="100"/>
        </p:scale>
        <p:origin x="701" y="5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FAD65E-F822-4FC3-AF9E-3E885D89B46C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2ADB7D8-3290-48B5-8F6D-1CAE7B989DC3}">
      <dgm:prSet/>
      <dgm:spPr/>
      <dgm:t>
        <a:bodyPr/>
        <a:lstStyle/>
        <a:p>
          <a:pPr rtl="0"/>
          <a:r>
            <a:rPr lang="en-US" b="1" dirty="0"/>
            <a:t>Task concerns</a:t>
          </a:r>
        </a:p>
      </dgm:t>
    </dgm:pt>
    <dgm:pt modelId="{4262491F-AFBE-483C-ADBA-DE660A9C1AE6}" type="parTrans" cxnId="{BC65DB37-51FD-4D05-840A-C510A3E75CF9}">
      <dgm:prSet/>
      <dgm:spPr/>
      <dgm:t>
        <a:bodyPr/>
        <a:lstStyle/>
        <a:p>
          <a:endParaRPr lang="en-US"/>
        </a:p>
      </dgm:t>
    </dgm:pt>
    <dgm:pt modelId="{BCDF0013-0C52-4509-A16B-9217CF8059CD}" type="sibTrans" cxnId="{BC65DB37-51FD-4D05-840A-C510A3E75CF9}">
      <dgm:prSet/>
      <dgm:spPr/>
      <dgm:t>
        <a:bodyPr/>
        <a:lstStyle/>
        <a:p>
          <a:endParaRPr lang="en-US"/>
        </a:p>
      </dgm:t>
    </dgm:pt>
    <dgm:pt modelId="{618711C1-FB9F-4F49-B0CB-C393F4CD9215}">
      <dgm:prSet/>
      <dgm:spPr/>
      <dgm:t>
        <a:bodyPr/>
        <a:lstStyle/>
        <a:p>
          <a:pPr rtl="0"/>
          <a:r>
            <a:rPr lang="en-US" dirty="0"/>
            <a:t>Plans and defines work to be done </a:t>
          </a:r>
        </a:p>
      </dgm:t>
    </dgm:pt>
    <dgm:pt modelId="{04075602-0F7B-4D1B-BCB3-458E44B0A370}" type="parTrans" cxnId="{F3CD0DEC-63E4-45D6-BF75-7DD6709307AE}">
      <dgm:prSet/>
      <dgm:spPr/>
      <dgm:t>
        <a:bodyPr/>
        <a:lstStyle/>
        <a:p>
          <a:endParaRPr lang="en-US"/>
        </a:p>
      </dgm:t>
    </dgm:pt>
    <dgm:pt modelId="{815CEAD2-569A-40FE-93A3-D9AB07B8C28A}" type="sibTrans" cxnId="{F3CD0DEC-63E4-45D6-BF75-7DD6709307AE}">
      <dgm:prSet/>
      <dgm:spPr/>
      <dgm:t>
        <a:bodyPr/>
        <a:lstStyle/>
        <a:p>
          <a:endParaRPr lang="en-US"/>
        </a:p>
      </dgm:t>
    </dgm:pt>
    <dgm:pt modelId="{C743DA71-8A73-427B-89A2-D9BB5592E602}">
      <dgm:prSet/>
      <dgm:spPr/>
      <dgm:t>
        <a:bodyPr/>
        <a:lstStyle/>
        <a:p>
          <a:pPr rtl="0"/>
          <a:r>
            <a:rPr lang="en-US" dirty="0"/>
            <a:t>Assigns task responsibilities </a:t>
          </a:r>
        </a:p>
      </dgm:t>
    </dgm:pt>
    <dgm:pt modelId="{2C9CBEF1-C610-430F-BF60-EB83E24ECE58}" type="parTrans" cxnId="{91534413-CA83-4624-BE58-C929417A336F}">
      <dgm:prSet/>
      <dgm:spPr/>
      <dgm:t>
        <a:bodyPr/>
        <a:lstStyle/>
        <a:p>
          <a:endParaRPr lang="en-US"/>
        </a:p>
      </dgm:t>
    </dgm:pt>
    <dgm:pt modelId="{25981BC8-4E8C-4798-8B39-AF754F8F8918}" type="sibTrans" cxnId="{91534413-CA83-4624-BE58-C929417A336F}">
      <dgm:prSet/>
      <dgm:spPr/>
      <dgm:t>
        <a:bodyPr/>
        <a:lstStyle/>
        <a:p>
          <a:endParaRPr lang="en-US"/>
        </a:p>
      </dgm:t>
    </dgm:pt>
    <dgm:pt modelId="{432ED76E-6A44-4FE4-BEED-D759BB43FF63}">
      <dgm:prSet/>
      <dgm:spPr/>
      <dgm:t>
        <a:bodyPr/>
        <a:lstStyle/>
        <a:p>
          <a:pPr rtl="0"/>
          <a:r>
            <a:rPr lang="en-US" dirty="0"/>
            <a:t>Sets clear work standards </a:t>
          </a:r>
        </a:p>
      </dgm:t>
    </dgm:pt>
    <dgm:pt modelId="{EBA04F9D-1158-4F28-9C73-9920C9068C50}" type="parTrans" cxnId="{5AE17AAF-5D11-4014-BBF2-F263EE26E438}">
      <dgm:prSet/>
      <dgm:spPr/>
      <dgm:t>
        <a:bodyPr/>
        <a:lstStyle/>
        <a:p>
          <a:endParaRPr lang="en-US"/>
        </a:p>
      </dgm:t>
    </dgm:pt>
    <dgm:pt modelId="{75B55936-FB59-428A-85BD-A85516ED3902}" type="sibTrans" cxnId="{5AE17AAF-5D11-4014-BBF2-F263EE26E438}">
      <dgm:prSet/>
      <dgm:spPr/>
      <dgm:t>
        <a:bodyPr/>
        <a:lstStyle/>
        <a:p>
          <a:endParaRPr lang="en-US"/>
        </a:p>
      </dgm:t>
    </dgm:pt>
    <dgm:pt modelId="{436B537B-F9AB-4D10-883F-E68BC2038A8B}">
      <dgm:prSet/>
      <dgm:spPr/>
      <dgm:t>
        <a:bodyPr/>
        <a:lstStyle/>
        <a:p>
          <a:pPr rtl="0"/>
          <a:r>
            <a:rPr lang="en-US" dirty="0"/>
            <a:t>Urges task completion </a:t>
          </a:r>
        </a:p>
      </dgm:t>
    </dgm:pt>
    <dgm:pt modelId="{A68A46D3-44C7-4069-B194-647BE98F865C}" type="parTrans" cxnId="{94D0C544-C5C2-46CE-A366-A5BB192296A1}">
      <dgm:prSet/>
      <dgm:spPr/>
      <dgm:t>
        <a:bodyPr/>
        <a:lstStyle/>
        <a:p>
          <a:endParaRPr lang="en-US"/>
        </a:p>
      </dgm:t>
    </dgm:pt>
    <dgm:pt modelId="{8A10DF4C-E96A-4A78-BFDD-CA2B9DCA9100}" type="sibTrans" cxnId="{94D0C544-C5C2-46CE-A366-A5BB192296A1}">
      <dgm:prSet/>
      <dgm:spPr/>
      <dgm:t>
        <a:bodyPr/>
        <a:lstStyle/>
        <a:p>
          <a:endParaRPr lang="en-US"/>
        </a:p>
      </dgm:t>
    </dgm:pt>
    <dgm:pt modelId="{A168D783-064F-4DA8-8D3C-9782DFA2000B}">
      <dgm:prSet/>
      <dgm:spPr/>
      <dgm:t>
        <a:bodyPr/>
        <a:lstStyle/>
        <a:p>
          <a:pPr rtl="0"/>
          <a:r>
            <a:rPr lang="en-US" dirty="0"/>
            <a:t>Monitors performance results </a:t>
          </a:r>
        </a:p>
      </dgm:t>
    </dgm:pt>
    <dgm:pt modelId="{7564B023-8906-4E49-9861-1559D443410B}" type="parTrans" cxnId="{4AC29B4C-C68D-4DB8-8DCA-F9A2861E7B96}">
      <dgm:prSet/>
      <dgm:spPr/>
      <dgm:t>
        <a:bodyPr/>
        <a:lstStyle/>
        <a:p>
          <a:endParaRPr lang="en-US"/>
        </a:p>
      </dgm:t>
    </dgm:pt>
    <dgm:pt modelId="{D01AB4E1-6C6E-4425-AAEC-0C30CF462DDE}" type="sibTrans" cxnId="{4AC29B4C-C68D-4DB8-8DCA-F9A2861E7B96}">
      <dgm:prSet/>
      <dgm:spPr/>
      <dgm:t>
        <a:bodyPr/>
        <a:lstStyle/>
        <a:p>
          <a:endParaRPr lang="en-US"/>
        </a:p>
      </dgm:t>
    </dgm:pt>
    <dgm:pt modelId="{3884AB7C-FB31-4140-B3F8-AB5219C7F351}">
      <dgm:prSet/>
      <dgm:spPr/>
      <dgm:t>
        <a:bodyPr/>
        <a:lstStyle/>
        <a:p>
          <a:pPr rtl="0"/>
          <a:r>
            <a:rPr lang="en-US" b="1" dirty="0"/>
            <a:t>People concerns</a:t>
          </a:r>
        </a:p>
      </dgm:t>
    </dgm:pt>
    <dgm:pt modelId="{522A87E8-8F5C-4AF5-AE49-D838DBB097AE}" type="parTrans" cxnId="{828F892E-E110-4804-818C-0A4C00D03DF8}">
      <dgm:prSet/>
      <dgm:spPr/>
      <dgm:t>
        <a:bodyPr/>
        <a:lstStyle/>
        <a:p>
          <a:endParaRPr lang="en-US"/>
        </a:p>
      </dgm:t>
    </dgm:pt>
    <dgm:pt modelId="{BE86EEF5-8705-4487-89E2-188CF4AEA11A}" type="sibTrans" cxnId="{828F892E-E110-4804-818C-0A4C00D03DF8}">
      <dgm:prSet/>
      <dgm:spPr/>
      <dgm:t>
        <a:bodyPr/>
        <a:lstStyle/>
        <a:p>
          <a:endParaRPr lang="en-US"/>
        </a:p>
      </dgm:t>
    </dgm:pt>
    <dgm:pt modelId="{8950C525-25D8-4D56-8CDC-FC1A1A6CF7E0}">
      <dgm:prSet/>
      <dgm:spPr/>
      <dgm:t>
        <a:bodyPr/>
        <a:lstStyle/>
        <a:p>
          <a:pPr rtl="0"/>
          <a:r>
            <a:rPr lang="en-US" dirty="0"/>
            <a:t>Acts warm and supportive toward followers </a:t>
          </a:r>
        </a:p>
      </dgm:t>
    </dgm:pt>
    <dgm:pt modelId="{E1F28160-687D-40EF-8BD3-9C2ADC5DFDB2}" type="parTrans" cxnId="{D3E6FEAE-F9A2-4996-9FEC-4D441540F56E}">
      <dgm:prSet/>
      <dgm:spPr/>
      <dgm:t>
        <a:bodyPr/>
        <a:lstStyle/>
        <a:p>
          <a:endParaRPr lang="en-US"/>
        </a:p>
      </dgm:t>
    </dgm:pt>
    <dgm:pt modelId="{4F0BEC71-F7D7-45B2-83B8-A03415F84D9D}" type="sibTrans" cxnId="{D3E6FEAE-F9A2-4996-9FEC-4D441540F56E}">
      <dgm:prSet/>
      <dgm:spPr/>
      <dgm:t>
        <a:bodyPr/>
        <a:lstStyle/>
        <a:p>
          <a:endParaRPr lang="en-US"/>
        </a:p>
      </dgm:t>
    </dgm:pt>
    <dgm:pt modelId="{FA14FD99-423C-439C-9928-6415F69CFA33}">
      <dgm:prSet/>
      <dgm:spPr/>
      <dgm:t>
        <a:bodyPr/>
        <a:lstStyle/>
        <a:p>
          <a:pPr rtl="0"/>
          <a:r>
            <a:rPr lang="en-US" dirty="0"/>
            <a:t>Develops social rapport with followers </a:t>
          </a:r>
        </a:p>
      </dgm:t>
    </dgm:pt>
    <dgm:pt modelId="{13707221-2718-40AA-8A5D-F7EBF12C2C0F}" type="parTrans" cxnId="{8397E04D-2CCD-4202-BB21-321F4B4B5D5B}">
      <dgm:prSet/>
      <dgm:spPr/>
      <dgm:t>
        <a:bodyPr/>
        <a:lstStyle/>
        <a:p>
          <a:endParaRPr lang="en-US"/>
        </a:p>
      </dgm:t>
    </dgm:pt>
    <dgm:pt modelId="{FFDEBA4F-A387-4583-968F-77F434244776}" type="sibTrans" cxnId="{8397E04D-2CCD-4202-BB21-321F4B4B5D5B}">
      <dgm:prSet/>
      <dgm:spPr/>
      <dgm:t>
        <a:bodyPr/>
        <a:lstStyle/>
        <a:p>
          <a:endParaRPr lang="en-US"/>
        </a:p>
      </dgm:t>
    </dgm:pt>
    <dgm:pt modelId="{C5F4FFC4-F9CF-4651-BAAD-00C9044C430B}">
      <dgm:prSet/>
      <dgm:spPr/>
      <dgm:t>
        <a:bodyPr/>
        <a:lstStyle/>
        <a:p>
          <a:pPr rtl="0"/>
          <a:r>
            <a:rPr lang="en-US" dirty="0"/>
            <a:t>Respects the feelings of followers </a:t>
          </a:r>
        </a:p>
      </dgm:t>
    </dgm:pt>
    <dgm:pt modelId="{5E835F67-07BD-4E39-9F0C-781946E04020}" type="parTrans" cxnId="{FC62A7EA-CBC2-4D5A-9590-89521D32E96A}">
      <dgm:prSet/>
      <dgm:spPr/>
      <dgm:t>
        <a:bodyPr/>
        <a:lstStyle/>
        <a:p>
          <a:endParaRPr lang="en-US"/>
        </a:p>
      </dgm:t>
    </dgm:pt>
    <dgm:pt modelId="{514CEF5E-0D97-4AF1-A118-A7B94B04B135}" type="sibTrans" cxnId="{FC62A7EA-CBC2-4D5A-9590-89521D32E96A}">
      <dgm:prSet/>
      <dgm:spPr/>
      <dgm:t>
        <a:bodyPr/>
        <a:lstStyle/>
        <a:p>
          <a:endParaRPr lang="en-US"/>
        </a:p>
      </dgm:t>
    </dgm:pt>
    <dgm:pt modelId="{20A284A2-844E-46F3-9F9B-9FA1062B32CB}">
      <dgm:prSet/>
      <dgm:spPr/>
      <dgm:t>
        <a:bodyPr/>
        <a:lstStyle/>
        <a:p>
          <a:pPr rtl="0"/>
          <a:r>
            <a:rPr lang="en-US" dirty="0"/>
            <a:t>Is sensitive to followers’ needs </a:t>
          </a:r>
        </a:p>
      </dgm:t>
    </dgm:pt>
    <dgm:pt modelId="{DE7D209D-8926-4D97-9FB5-3443CB85F185}" type="parTrans" cxnId="{18CFF945-D2C7-45C8-B054-62226F55421C}">
      <dgm:prSet/>
      <dgm:spPr/>
      <dgm:t>
        <a:bodyPr/>
        <a:lstStyle/>
        <a:p>
          <a:endParaRPr lang="en-US"/>
        </a:p>
      </dgm:t>
    </dgm:pt>
    <dgm:pt modelId="{81950776-6264-4F2F-8EEA-AFFB0D080B52}" type="sibTrans" cxnId="{18CFF945-D2C7-45C8-B054-62226F55421C}">
      <dgm:prSet/>
      <dgm:spPr/>
      <dgm:t>
        <a:bodyPr/>
        <a:lstStyle/>
        <a:p>
          <a:endParaRPr lang="en-US"/>
        </a:p>
      </dgm:t>
    </dgm:pt>
    <dgm:pt modelId="{238BAF5B-A446-4B29-95E3-B0B9AE861E2E}">
      <dgm:prSet/>
      <dgm:spPr/>
      <dgm:t>
        <a:bodyPr/>
        <a:lstStyle/>
        <a:p>
          <a:pPr rtl="0"/>
          <a:r>
            <a:rPr lang="en-US" dirty="0"/>
            <a:t>Shows trust in followers</a:t>
          </a:r>
        </a:p>
      </dgm:t>
    </dgm:pt>
    <dgm:pt modelId="{F30E3767-77A7-4121-8D76-2F8B0EC8DA64}" type="parTrans" cxnId="{7A24CA33-4331-4DB6-B606-6C0F8E13CA6C}">
      <dgm:prSet/>
      <dgm:spPr/>
      <dgm:t>
        <a:bodyPr/>
        <a:lstStyle/>
        <a:p>
          <a:endParaRPr lang="en-US"/>
        </a:p>
      </dgm:t>
    </dgm:pt>
    <dgm:pt modelId="{3DD97119-0949-4831-A867-C7D1374855F2}" type="sibTrans" cxnId="{7A24CA33-4331-4DB6-B606-6C0F8E13CA6C}">
      <dgm:prSet/>
      <dgm:spPr/>
      <dgm:t>
        <a:bodyPr/>
        <a:lstStyle/>
        <a:p>
          <a:endParaRPr lang="en-US"/>
        </a:p>
      </dgm:t>
    </dgm:pt>
    <dgm:pt modelId="{FA249093-DD43-4793-A942-8139010DCBA6}" type="pres">
      <dgm:prSet presAssocID="{ADFAD65E-F822-4FC3-AF9E-3E885D89B46C}" presName="Name0" presStyleCnt="0">
        <dgm:presLayoutVars>
          <dgm:dir/>
          <dgm:animLvl val="lvl"/>
          <dgm:resizeHandles val="exact"/>
        </dgm:presLayoutVars>
      </dgm:prSet>
      <dgm:spPr/>
    </dgm:pt>
    <dgm:pt modelId="{79AEC97B-047D-40E2-98D3-CC706E92B07A}" type="pres">
      <dgm:prSet presAssocID="{12ADB7D8-3290-48B5-8F6D-1CAE7B989DC3}" presName="composite" presStyleCnt="0"/>
      <dgm:spPr/>
    </dgm:pt>
    <dgm:pt modelId="{3DD191B0-D776-4E7B-9665-26F0C2DA2BEB}" type="pres">
      <dgm:prSet presAssocID="{12ADB7D8-3290-48B5-8F6D-1CAE7B989DC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705E78A-78A8-45A5-8A2F-786812042414}" type="pres">
      <dgm:prSet presAssocID="{12ADB7D8-3290-48B5-8F6D-1CAE7B989DC3}" presName="desTx" presStyleLbl="alignAccFollowNode1" presStyleIdx="0" presStyleCnt="2" custScaleY="104132">
        <dgm:presLayoutVars>
          <dgm:bulletEnabled val="1"/>
        </dgm:presLayoutVars>
      </dgm:prSet>
      <dgm:spPr/>
    </dgm:pt>
    <dgm:pt modelId="{C3991261-6FC2-4156-8A1F-DD36C92DC74A}" type="pres">
      <dgm:prSet presAssocID="{BCDF0013-0C52-4509-A16B-9217CF8059CD}" presName="space" presStyleCnt="0"/>
      <dgm:spPr/>
    </dgm:pt>
    <dgm:pt modelId="{46D1BD94-4754-4287-9B10-73BBFBEDBF42}" type="pres">
      <dgm:prSet presAssocID="{3884AB7C-FB31-4140-B3F8-AB5219C7F351}" presName="composite" presStyleCnt="0"/>
      <dgm:spPr/>
    </dgm:pt>
    <dgm:pt modelId="{09ED8BDE-4A10-4832-BC3A-AF04786748EF}" type="pres">
      <dgm:prSet presAssocID="{3884AB7C-FB31-4140-B3F8-AB5219C7F35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40EECDF6-B213-471F-BECF-0B533C56600A}" type="pres">
      <dgm:prSet presAssocID="{3884AB7C-FB31-4140-B3F8-AB5219C7F351}" presName="desTx" presStyleLbl="alignAccFollowNode1" presStyleIdx="1" presStyleCnt="2" custScaleY="101047">
        <dgm:presLayoutVars>
          <dgm:bulletEnabled val="1"/>
        </dgm:presLayoutVars>
      </dgm:prSet>
      <dgm:spPr/>
    </dgm:pt>
  </dgm:ptLst>
  <dgm:cxnLst>
    <dgm:cxn modelId="{32E8140A-13C5-4194-9190-A043E51D1FA1}" type="presOf" srcId="{8950C525-25D8-4D56-8CDC-FC1A1A6CF7E0}" destId="{40EECDF6-B213-471F-BECF-0B533C56600A}" srcOrd="0" destOrd="0" presId="urn:microsoft.com/office/officeart/2005/8/layout/hList1"/>
    <dgm:cxn modelId="{91534413-CA83-4624-BE58-C929417A336F}" srcId="{12ADB7D8-3290-48B5-8F6D-1CAE7B989DC3}" destId="{C743DA71-8A73-427B-89A2-D9BB5592E602}" srcOrd="1" destOrd="0" parTransId="{2C9CBEF1-C610-430F-BF60-EB83E24ECE58}" sibTransId="{25981BC8-4E8C-4798-8B39-AF754F8F8918}"/>
    <dgm:cxn modelId="{F46EEF1E-4784-4697-B4F4-509B21E7D52E}" type="presOf" srcId="{12ADB7D8-3290-48B5-8F6D-1CAE7B989DC3}" destId="{3DD191B0-D776-4E7B-9665-26F0C2DA2BEB}" srcOrd="0" destOrd="0" presId="urn:microsoft.com/office/officeart/2005/8/layout/hList1"/>
    <dgm:cxn modelId="{65B87B26-D8B0-4525-A76B-FDF1AD4560FE}" type="presOf" srcId="{C5F4FFC4-F9CF-4651-BAAD-00C9044C430B}" destId="{40EECDF6-B213-471F-BECF-0B533C56600A}" srcOrd="0" destOrd="2" presId="urn:microsoft.com/office/officeart/2005/8/layout/hList1"/>
    <dgm:cxn modelId="{44EDCF28-2703-4554-9CDB-D6ECB130EE55}" type="presOf" srcId="{ADFAD65E-F822-4FC3-AF9E-3E885D89B46C}" destId="{FA249093-DD43-4793-A942-8139010DCBA6}" srcOrd="0" destOrd="0" presId="urn:microsoft.com/office/officeart/2005/8/layout/hList1"/>
    <dgm:cxn modelId="{7AEB002B-DF67-4706-B2B5-D281481918AF}" type="presOf" srcId="{3884AB7C-FB31-4140-B3F8-AB5219C7F351}" destId="{09ED8BDE-4A10-4832-BC3A-AF04786748EF}" srcOrd="0" destOrd="0" presId="urn:microsoft.com/office/officeart/2005/8/layout/hList1"/>
    <dgm:cxn modelId="{828F892E-E110-4804-818C-0A4C00D03DF8}" srcId="{ADFAD65E-F822-4FC3-AF9E-3E885D89B46C}" destId="{3884AB7C-FB31-4140-B3F8-AB5219C7F351}" srcOrd="1" destOrd="0" parTransId="{522A87E8-8F5C-4AF5-AE49-D838DBB097AE}" sibTransId="{BE86EEF5-8705-4487-89E2-188CF4AEA11A}"/>
    <dgm:cxn modelId="{7A24CA33-4331-4DB6-B606-6C0F8E13CA6C}" srcId="{3884AB7C-FB31-4140-B3F8-AB5219C7F351}" destId="{238BAF5B-A446-4B29-95E3-B0B9AE861E2E}" srcOrd="4" destOrd="0" parTransId="{F30E3767-77A7-4121-8D76-2F8B0EC8DA64}" sibTransId="{3DD97119-0949-4831-A867-C7D1374855F2}"/>
    <dgm:cxn modelId="{BC65DB37-51FD-4D05-840A-C510A3E75CF9}" srcId="{ADFAD65E-F822-4FC3-AF9E-3E885D89B46C}" destId="{12ADB7D8-3290-48B5-8F6D-1CAE7B989DC3}" srcOrd="0" destOrd="0" parTransId="{4262491F-AFBE-483C-ADBA-DE660A9C1AE6}" sibTransId="{BCDF0013-0C52-4509-A16B-9217CF8059CD}"/>
    <dgm:cxn modelId="{4089745C-0615-4EB8-811F-1B472DBF9BC8}" type="presOf" srcId="{238BAF5B-A446-4B29-95E3-B0B9AE861E2E}" destId="{40EECDF6-B213-471F-BECF-0B533C56600A}" srcOrd="0" destOrd="4" presId="urn:microsoft.com/office/officeart/2005/8/layout/hList1"/>
    <dgm:cxn modelId="{8A33F55D-2B34-435C-9193-142FA2B1AA51}" type="presOf" srcId="{432ED76E-6A44-4FE4-BEED-D759BB43FF63}" destId="{2705E78A-78A8-45A5-8A2F-786812042414}" srcOrd="0" destOrd="2" presId="urn:microsoft.com/office/officeart/2005/8/layout/hList1"/>
    <dgm:cxn modelId="{94D0C544-C5C2-46CE-A366-A5BB192296A1}" srcId="{12ADB7D8-3290-48B5-8F6D-1CAE7B989DC3}" destId="{436B537B-F9AB-4D10-883F-E68BC2038A8B}" srcOrd="3" destOrd="0" parTransId="{A68A46D3-44C7-4069-B194-647BE98F865C}" sibTransId="{8A10DF4C-E96A-4A78-BFDD-CA2B9DCA9100}"/>
    <dgm:cxn modelId="{5D094245-3AF6-4BEB-8932-8BA48050C9AF}" type="presOf" srcId="{618711C1-FB9F-4F49-B0CB-C393F4CD9215}" destId="{2705E78A-78A8-45A5-8A2F-786812042414}" srcOrd="0" destOrd="0" presId="urn:microsoft.com/office/officeart/2005/8/layout/hList1"/>
    <dgm:cxn modelId="{18CFF945-D2C7-45C8-B054-62226F55421C}" srcId="{3884AB7C-FB31-4140-B3F8-AB5219C7F351}" destId="{20A284A2-844E-46F3-9F9B-9FA1062B32CB}" srcOrd="3" destOrd="0" parTransId="{DE7D209D-8926-4D97-9FB5-3443CB85F185}" sibTransId="{81950776-6264-4F2F-8EEA-AFFB0D080B52}"/>
    <dgm:cxn modelId="{4AC29B4C-C68D-4DB8-8DCA-F9A2861E7B96}" srcId="{12ADB7D8-3290-48B5-8F6D-1CAE7B989DC3}" destId="{A168D783-064F-4DA8-8D3C-9782DFA2000B}" srcOrd="4" destOrd="0" parTransId="{7564B023-8906-4E49-9861-1559D443410B}" sibTransId="{D01AB4E1-6C6E-4425-AAEC-0C30CF462DDE}"/>
    <dgm:cxn modelId="{8397E04D-2CCD-4202-BB21-321F4B4B5D5B}" srcId="{3884AB7C-FB31-4140-B3F8-AB5219C7F351}" destId="{FA14FD99-423C-439C-9928-6415F69CFA33}" srcOrd="1" destOrd="0" parTransId="{13707221-2718-40AA-8A5D-F7EBF12C2C0F}" sibTransId="{FFDEBA4F-A387-4583-968F-77F434244776}"/>
    <dgm:cxn modelId="{04C50A83-089A-47DD-AC69-E3425C8DB0EA}" type="presOf" srcId="{FA14FD99-423C-439C-9928-6415F69CFA33}" destId="{40EECDF6-B213-471F-BECF-0B533C56600A}" srcOrd="0" destOrd="1" presId="urn:microsoft.com/office/officeart/2005/8/layout/hList1"/>
    <dgm:cxn modelId="{4E80F485-F768-434B-80EB-57F18CB224D0}" type="presOf" srcId="{20A284A2-844E-46F3-9F9B-9FA1062B32CB}" destId="{40EECDF6-B213-471F-BECF-0B533C56600A}" srcOrd="0" destOrd="3" presId="urn:microsoft.com/office/officeart/2005/8/layout/hList1"/>
    <dgm:cxn modelId="{3DF1439F-F46D-4E35-8FE9-174E7F2E58EC}" type="presOf" srcId="{A168D783-064F-4DA8-8D3C-9782DFA2000B}" destId="{2705E78A-78A8-45A5-8A2F-786812042414}" srcOrd="0" destOrd="4" presId="urn:microsoft.com/office/officeart/2005/8/layout/hList1"/>
    <dgm:cxn modelId="{D3E6FEAE-F9A2-4996-9FEC-4D441540F56E}" srcId="{3884AB7C-FB31-4140-B3F8-AB5219C7F351}" destId="{8950C525-25D8-4D56-8CDC-FC1A1A6CF7E0}" srcOrd="0" destOrd="0" parTransId="{E1F28160-687D-40EF-8BD3-9C2ADC5DFDB2}" sibTransId="{4F0BEC71-F7D7-45B2-83B8-A03415F84D9D}"/>
    <dgm:cxn modelId="{5AE17AAF-5D11-4014-BBF2-F263EE26E438}" srcId="{12ADB7D8-3290-48B5-8F6D-1CAE7B989DC3}" destId="{432ED76E-6A44-4FE4-BEED-D759BB43FF63}" srcOrd="2" destOrd="0" parTransId="{EBA04F9D-1158-4F28-9C73-9920C9068C50}" sibTransId="{75B55936-FB59-428A-85BD-A85516ED3902}"/>
    <dgm:cxn modelId="{1ACFCEC9-1BB2-4A73-BC13-87E77EC4E1FC}" type="presOf" srcId="{C743DA71-8A73-427B-89A2-D9BB5592E602}" destId="{2705E78A-78A8-45A5-8A2F-786812042414}" srcOrd="0" destOrd="1" presId="urn:microsoft.com/office/officeart/2005/8/layout/hList1"/>
    <dgm:cxn modelId="{B693C4CF-DF88-4437-B063-D3A2B5D0EBCE}" type="presOf" srcId="{436B537B-F9AB-4D10-883F-E68BC2038A8B}" destId="{2705E78A-78A8-45A5-8A2F-786812042414}" srcOrd="0" destOrd="3" presId="urn:microsoft.com/office/officeart/2005/8/layout/hList1"/>
    <dgm:cxn modelId="{FC62A7EA-CBC2-4D5A-9590-89521D32E96A}" srcId="{3884AB7C-FB31-4140-B3F8-AB5219C7F351}" destId="{C5F4FFC4-F9CF-4651-BAAD-00C9044C430B}" srcOrd="2" destOrd="0" parTransId="{5E835F67-07BD-4E39-9F0C-781946E04020}" sibTransId="{514CEF5E-0D97-4AF1-A118-A7B94B04B135}"/>
    <dgm:cxn modelId="{F3CD0DEC-63E4-45D6-BF75-7DD6709307AE}" srcId="{12ADB7D8-3290-48B5-8F6D-1CAE7B989DC3}" destId="{618711C1-FB9F-4F49-B0CB-C393F4CD9215}" srcOrd="0" destOrd="0" parTransId="{04075602-0F7B-4D1B-BCB3-458E44B0A370}" sibTransId="{815CEAD2-569A-40FE-93A3-D9AB07B8C28A}"/>
    <dgm:cxn modelId="{0420D7C2-DD81-44B2-BBF5-F54900E01600}" type="presParOf" srcId="{FA249093-DD43-4793-A942-8139010DCBA6}" destId="{79AEC97B-047D-40E2-98D3-CC706E92B07A}" srcOrd="0" destOrd="0" presId="urn:microsoft.com/office/officeart/2005/8/layout/hList1"/>
    <dgm:cxn modelId="{9E014658-5CFE-45BE-A88C-3E8815E0B46D}" type="presParOf" srcId="{79AEC97B-047D-40E2-98D3-CC706E92B07A}" destId="{3DD191B0-D776-4E7B-9665-26F0C2DA2BEB}" srcOrd="0" destOrd="0" presId="urn:microsoft.com/office/officeart/2005/8/layout/hList1"/>
    <dgm:cxn modelId="{3D16A363-D6B1-4FF3-9DBD-51BEAFC21EA1}" type="presParOf" srcId="{79AEC97B-047D-40E2-98D3-CC706E92B07A}" destId="{2705E78A-78A8-45A5-8A2F-786812042414}" srcOrd="1" destOrd="0" presId="urn:microsoft.com/office/officeart/2005/8/layout/hList1"/>
    <dgm:cxn modelId="{ADE0E669-379E-4E55-889A-F20AD41484C1}" type="presParOf" srcId="{FA249093-DD43-4793-A942-8139010DCBA6}" destId="{C3991261-6FC2-4156-8A1F-DD36C92DC74A}" srcOrd="1" destOrd="0" presId="urn:microsoft.com/office/officeart/2005/8/layout/hList1"/>
    <dgm:cxn modelId="{FC5FCC1D-138E-4016-9C15-D8B613C8CD7C}" type="presParOf" srcId="{FA249093-DD43-4793-A942-8139010DCBA6}" destId="{46D1BD94-4754-4287-9B10-73BBFBEDBF42}" srcOrd="2" destOrd="0" presId="urn:microsoft.com/office/officeart/2005/8/layout/hList1"/>
    <dgm:cxn modelId="{7131FD39-0418-4DA3-AC7B-0DF26CFFAF22}" type="presParOf" srcId="{46D1BD94-4754-4287-9B10-73BBFBEDBF42}" destId="{09ED8BDE-4A10-4832-BC3A-AF04786748EF}" srcOrd="0" destOrd="0" presId="urn:microsoft.com/office/officeart/2005/8/layout/hList1"/>
    <dgm:cxn modelId="{69326641-A53F-4058-A22D-9F73B0393304}" type="presParOf" srcId="{46D1BD94-4754-4287-9B10-73BBFBEDBF42}" destId="{40EECDF6-B213-471F-BECF-0B533C56600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191B0-D776-4E7B-9665-26F0C2DA2BEB}">
      <dsp:nvSpPr>
        <dsp:cNvPr id="0" name=""/>
        <dsp:cNvSpPr/>
      </dsp:nvSpPr>
      <dsp:spPr>
        <a:xfrm>
          <a:off x="38" y="325937"/>
          <a:ext cx="3672544" cy="6048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Task concerns</a:t>
          </a:r>
        </a:p>
      </dsp:txBody>
      <dsp:txXfrm>
        <a:off x="38" y="325937"/>
        <a:ext cx="3672544" cy="604800"/>
      </dsp:txXfrm>
    </dsp:sp>
    <dsp:sp modelId="{2705E78A-78A8-45A5-8A2F-786812042414}">
      <dsp:nvSpPr>
        <dsp:cNvPr id="0" name=""/>
        <dsp:cNvSpPr/>
      </dsp:nvSpPr>
      <dsp:spPr>
        <a:xfrm>
          <a:off x="38" y="864503"/>
          <a:ext cx="3672544" cy="333842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Plans and defines work to be done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Assigns task responsibilities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Sets clear work standards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Urges task completion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Monitors performance results </a:t>
          </a:r>
        </a:p>
      </dsp:txBody>
      <dsp:txXfrm>
        <a:off x="38" y="864503"/>
        <a:ext cx="3672544" cy="3338420"/>
      </dsp:txXfrm>
    </dsp:sp>
    <dsp:sp modelId="{09ED8BDE-4A10-4832-BC3A-AF04786748EF}">
      <dsp:nvSpPr>
        <dsp:cNvPr id="0" name=""/>
        <dsp:cNvSpPr/>
      </dsp:nvSpPr>
      <dsp:spPr>
        <a:xfrm>
          <a:off x="4186738" y="350663"/>
          <a:ext cx="3672544" cy="604800"/>
        </a:xfrm>
        <a:prstGeom prst="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People concerns</a:t>
          </a:r>
        </a:p>
      </dsp:txBody>
      <dsp:txXfrm>
        <a:off x="4186738" y="350663"/>
        <a:ext cx="3672544" cy="604800"/>
      </dsp:txXfrm>
    </dsp:sp>
    <dsp:sp modelId="{40EECDF6-B213-471F-BECF-0B533C56600A}">
      <dsp:nvSpPr>
        <dsp:cNvPr id="0" name=""/>
        <dsp:cNvSpPr/>
      </dsp:nvSpPr>
      <dsp:spPr>
        <a:xfrm>
          <a:off x="4186738" y="938680"/>
          <a:ext cx="3672544" cy="3239516"/>
        </a:xfrm>
        <a:prstGeom prst="rect">
          <a:avLst/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Acts warm and supportive toward followers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Develops social rapport with followers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Respects the feelings of followers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Is sensitive to followers’ needs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/>
            <a:t>Shows trust in followers</a:t>
          </a:r>
        </a:p>
      </dsp:txBody>
      <dsp:txXfrm>
        <a:off x="4186738" y="938680"/>
        <a:ext cx="3672544" cy="3239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2AD61C3-16D1-4B5C-ABC9-3B33A952E7F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 dirty="0">
                <a:ea typeface="ＭＳ Ｐゴシック" pitchFamily="34" charset="-128"/>
              </a:rPr>
              <a:t>Anita Roddick vs Bill Gates</a:t>
            </a:r>
            <a:endParaRPr lang="en-GB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30891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EA4D71-6615-4B7C-9EAC-8E8F8E542B7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54833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itchFamily="34" charset="-128"/>
              </a:rPr>
              <a:t>Min 1:20-3:10: The position doesn’t make you a leader </a:t>
            </a:r>
          </a:p>
          <a:p>
            <a:r>
              <a:rPr lang="en-GB" altLang="en-US" dirty="0">
                <a:ea typeface="ＭＳ Ｐゴシック" pitchFamily="34" charset="-128"/>
              </a:rPr>
              <a:t>https://www.youtube.com/watch?v=4KqL_1G8JD8</a:t>
            </a:r>
          </a:p>
          <a:p>
            <a:r>
              <a:rPr lang="en-GB" dirty="0">
                <a:ea typeface="ＭＳ Ｐゴシック" pitchFamily="34" charset="-128"/>
              </a:rPr>
              <a:t>Min 6:20-7:20 Level nr2</a:t>
            </a:r>
            <a:r>
              <a:rPr lang="en-GB" baseline="0" dirty="0">
                <a:ea typeface="ＭＳ Ｐゴシック" pitchFamily="34" charset="-128"/>
              </a:rPr>
              <a:t> People want to follow you as a leader (Relationships)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4F4E72F-53E9-4D1C-88D4-D401AA646D7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064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20484" name="Slide Number Placeholder 3"/>
          <p:cNvSpPr txBox="1">
            <a:spLocks noGrp="1"/>
          </p:cNvSpPr>
          <p:nvPr/>
        </p:nvSpPr>
        <p:spPr bwMode="auto">
          <a:xfrm>
            <a:off x="3741870" y="10235125"/>
            <a:ext cx="2860688" cy="539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94" tIns="45697" rIns="91394" bIns="45697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95CDB6D-BB4E-4BFE-92C5-AB352A8ED36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7824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sz="1000" dirty="0"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45499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79ECC3F-C216-4136-9963-742E96F50FE1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9386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US" altLang="en-US" dirty="0">
                <a:ea typeface="ＭＳ Ｐゴシック" pitchFamily="34" charset="-128"/>
              </a:rPr>
              <a:t>Leading by reason stands out as superior in Plato</a:t>
            </a:r>
            <a:r>
              <a:rPr lang="ja-JP" altLang="en-US" dirty="0">
                <a:ea typeface="ＭＳ Ｐゴシック" pitchFamily="34" charset="-128"/>
              </a:rPr>
              <a:t>’</a:t>
            </a:r>
            <a:r>
              <a:rPr lang="en-US" altLang="ja-JP" dirty="0">
                <a:ea typeface="ＭＳ Ｐゴシック" pitchFamily="34" charset="-128"/>
              </a:rPr>
              <a:t>s Republic, as such leaders are suited to make decisions for the whole community.</a:t>
            </a:r>
            <a:endParaRPr lang="en-GB" altLang="ja-JP" dirty="0">
              <a:ea typeface="ＭＳ Ｐゴシック" pitchFamily="34" charset="-128"/>
            </a:endParaRPr>
          </a:p>
          <a:p>
            <a:endParaRPr lang="en-GB" altLang="en-US" dirty="0">
              <a:ea typeface="ＭＳ Ｐゴシック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89C7FEE-337C-44D1-B4C9-9BBDA301A81C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472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30724" name="Slide Number Placeholder 3"/>
          <p:cNvSpPr txBox="1">
            <a:spLocks noGrp="1"/>
          </p:cNvSpPr>
          <p:nvPr/>
        </p:nvSpPr>
        <p:spPr bwMode="auto">
          <a:xfrm>
            <a:off x="3741870" y="10235125"/>
            <a:ext cx="2860688" cy="539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94" tIns="45697" rIns="91394" bIns="45697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D8CA4B6-476C-47ED-8F03-B1747C30195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05481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>
                <a:ea typeface="ＭＳ Ｐゴシック" pitchFamily="34" charset="-128"/>
              </a:rPr>
              <a:t>In the 1940s the research conducted in the area of Leadership registered a shift in its focus and began to develop </a:t>
            </a:r>
            <a:r>
              <a:rPr lang="en-GB" altLang="en-US" b="1" i="1">
                <a:ea typeface="ＭＳ Ｐゴシック" pitchFamily="34" charset="-128"/>
              </a:rPr>
              <a:t>behavioural theories of leadership</a:t>
            </a:r>
            <a:r>
              <a:rPr lang="en-GB" altLang="en-US">
                <a:ea typeface="ＭＳ Ｐゴシック" pitchFamily="34" charset="-128"/>
              </a:rPr>
              <a:t>. Researchers at the Ohio State University and Michigan University started to focus on </a:t>
            </a:r>
            <a:r>
              <a:rPr lang="en-GB" altLang="en-US" i="1">
                <a:ea typeface="ＭＳ Ｐゴシック" pitchFamily="34" charset="-128"/>
              </a:rPr>
              <a:t>what leaders do</a:t>
            </a:r>
            <a:r>
              <a:rPr lang="en-GB" altLang="en-US">
                <a:ea typeface="ＭＳ Ｐゴシック" pitchFamily="34" charset="-128"/>
              </a:rPr>
              <a:t> rather than on the traits that they posses. Two dimensions were identified in descriptions that subordinates made of their leaders: “consideration” and “initiating structure”. It was expected that a leader high on consideration or socio-emotional warmth would have highly satisfied and/or better-performing employees, but later results indicated that leaders should be high on both consideration and initiating structure behaviours. Their conceptualization treated “people” and “task” orientation as different axes on a grid, a model that was later developed by Blake and Mouton (1978) and became the </a:t>
            </a:r>
            <a:r>
              <a:rPr lang="en-GB" altLang="en-US" b="1" i="1">
                <a:ea typeface="ＭＳ Ｐゴシック" pitchFamily="34" charset="-128"/>
              </a:rPr>
              <a:t>Leadership Grid ®</a:t>
            </a:r>
            <a:r>
              <a:rPr lang="en-GB" altLang="en-US">
                <a:ea typeface="ＭＳ Ｐゴシック" pitchFamily="34" charset="-128"/>
              </a:rPr>
              <a:t> approach. The model does not suggest that behaviours should be done at the same time or interchangeably but rather that every decision a manager/leader axes involves weighing these two facets of people and task, and understanding how both demands can be met t the same time. </a:t>
            </a:r>
          </a:p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DCF4556-C2C1-427C-A8CD-F5CDFFD04C0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4680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37A3185-E776-435C-816B-3CA73B3957E1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955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86FFB28-0DE9-487B-89BA-AF52FD396C9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11162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1"/>
            <a:r>
              <a:rPr lang="en-GB" altLang="en-US" dirty="0">
                <a:ea typeface="ＭＳ Ｐゴシック" pitchFamily="34" charset="-128"/>
              </a:rPr>
              <a:t>High-high is generally best, but not in all 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situations</a:t>
            </a:r>
            <a:r>
              <a:rPr lang="en-GB" altLang="en-US" dirty="0">
                <a:ea typeface="ＭＳ Ｐゴシック" pitchFamily="34" charset="-128"/>
              </a:rPr>
              <a:t> and with all </a:t>
            </a:r>
            <a:r>
              <a:rPr lang="en-GB" altLang="en-US" dirty="0">
                <a:solidFill>
                  <a:srgbClr val="FF0000"/>
                </a:solidFill>
                <a:ea typeface="ＭＳ Ｐゴシック" pitchFamily="34" charset="-128"/>
              </a:rPr>
              <a:t>people</a:t>
            </a:r>
            <a:r>
              <a:rPr lang="en-GB" altLang="en-US" dirty="0">
                <a:ea typeface="ＭＳ Ｐゴシック" pitchFamily="34" charset="-128"/>
              </a:rPr>
              <a:t>. </a:t>
            </a:r>
          </a:p>
          <a:p>
            <a:pPr lvl="1" eaLnBrk="1" hangingPunct="1"/>
            <a:r>
              <a:rPr lang="en-GB" altLang="en-US" dirty="0">
                <a:ea typeface="ＭＳ Ｐゴシック" pitchFamily="34" charset="-128"/>
              </a:rPr>
              <a:t>Some situations require concern for people</a:t>
            </a:r>
          </a:p>
          <a:p>
            <a:pPr lvl="1" eaLnBrk="1" hangingPunct="1"/>
            <a:r>
              <a:rPr lang="en-GB" altLang="en-US" dirty="0">
                <a:ea typeface="ＭＳ Ｐゴシック" pitchFamily="34" charset="-128"/>
              </a:rPr>
              <a:t>Other situations demand concern for production</a:t>
            </a:r>
          </a:p>
          <a:p>
            <a:endParaRPr lang="en-GB" altLang="en-US" dirty="0">
              <a:ea typeface="ＭＳ Ｐゴシック" pitchFamily="34" charset="-128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7C24EC9-BDD7-4869-814C-C99564E7B6E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88629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79ECC3F-C216-4136-9963-742E96F50FE1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11197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54276" name="Slide Number Placeholder 3"/>
          <p:cNvSpPr txBox="1">
            <a:spLocks noGrp="1"/>
          </p:cNvSpPr>
          <p:nvPr/>
        </p:nvSpPr>
        <p:spPr bwMode="auto">
          <a:xfrm>
            <a:off x="3741870" y="10235125"/>
            <a:ext cx="2860688" cy="539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394" tIns="45697" rIns="91394" bIns="45697" anchor="b"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F858BE-5359-4CED-BAED-DB35374518FD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13726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34979-9F82-46F6-9CD9-B0368BC00B3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21236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DDCC96-577F-4B33-8EF0-480657A06748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solidFill>
            <a:srgbClr val="FFFFFF"/>
          </a:solidFill>
          <a:ln cap="flat"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Can you give examples?</a:t>
            </a:r>
          </a:p>
        </p:txBody>
      </p:sp>
    </p:spTree>
    <p:extLst>
      <p:ext uri="{BB962C8B-B14F-4D97-AF65-F5344CB8AC3E}">
        <p14:creationId xmlns:p14="http://schemas.microsoft.com/office/powerpoint/2010/main" val="6208168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4815E86-4DAE-4CB2-AA40-F7347DE83776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68757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>
              <a:ea typeface="ＭＳ Ｐゴシック" pitchFamily="34" charset="-128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6AACEF4-98D6-42B2-B81A-C857476E84C1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8926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41859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0796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9929" y="4554357"/>
            <a:ext cx="11190380" cy="307777"/>
          </a:xfrm>
        </p:spPr>
        <p:txBody>
          <a:bodyPr anchor="b" anchorCtr="0">
            <a:spAutoFit/>
          </a:bodyPr>
          <a:lstStyle>
            <a:lvl1pPr marL="0" indent="0" algn="l">
              <a:buNone/>
              <a:defRPr sz="2000" baseline="0">
                <a:solidFill>
                  <a:schemeClr val="accent1"/>
                </a:solidFill>
              </a:defRPr>
            </a:lvl1pPr>
            <a:lvl2pPr marL="0" indent="0" algn="l">
              <a:buNone/>
              <a:defRPr sz="2000">
                <a:solidFill>
                  <a:schemeClr val="accent1"/>
                </a:solidFill>
              </a:defRPr>
            </a:lvl2pPr>
            <a:lvl3pPr marL="0" indent="0" algn="l">
              <a:buNone/>
              <a:defRPr sz="2000">
                <a:solidFill>
                  <a:schemeClr val="accent1"/>
                </a:solidFill>
              </a:defRPr>
            </a:lvl3pPr>
            <a:lvl4pPr marL="0" indent="0" algn="l">
              <a:buNone/>
              <a:defRPr sz="2000">
                <a:solidFill>
                  <a:schemeClr val="accent1"/>
                </a:solidFill>
              </a:defRPr>
            </a:lvl4pPr>
            <a:lvl5pPr marL="0" indent="0" algn="l">
              <a:buNone/>
              <a:defRPr sz="2000">
                <a:solidFill>
                  <a:schemeClr val="accent1"/>
                </a:solidFill>
              </a:defRPr>
            </a:lvl5pPr>
            <a:lvl6pPr marL="0" indent="0" algn="l">
              <a:buNone/>
              <a:defRPr sz="2000">
                <a:solidFill>
                  <a:schemeClr val="accent1"/>
                </a:solidFill>
              </a:defRPr>
            </a:lvl6pPr>
            <a:lvl7pPr marL="0" indent="0" algn="l">
              <a:buNone/>
              <a:defRPr sz="2000">
                <a:solidFill>
                  <a:schemeClr val="accent1"/>
                </a:solidFill>
              </a:defRPr>
            </a:lvl7pPr>
            <a:lvl8pPr marL="0" indent="0" algn="l">
              <a:buNone/>
              <a:defRPr sz="2000">
                <a:solidFill>
                  <a:schemeClr val="accent1"/>
                </a:solidFill>
              </a:defRPr>
            </a:lvl8pPr>
            <a:lvl9pPr marL="0" indent="0" algn="l">
              <a:buNone/>
              <a:defRPr sz="2000">
                <a:solidFill>
                  <a:schemeClr val="accent1"/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9927" y="4855680"/>
            <a:ext cx="5494664" cy="396000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chemeClr val="accent1"/>
                </a:solidFill>
              </a:defRPr>
            </a:lvl1pPr>
          </a:lstStyle>
          <a:p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3621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3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002147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5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6" name="Freeform 5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E0DE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55483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Navy (Grey Header)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9929" y="4554357"/>
            <a:ext cx="11190380" cy="307777"/>
          </a:xfrm>
        </p:spPr>
        <p:txBody>
          <a:bodyPr anchor="b" anchorCtr="0">
            <a:spAutoFit/>
          </a:bodyPr>
          <a:lstStyle>
            <a:lvl1pPr marL="0" indent="0" algn="l">
              <a:buNone/>
              <a:defRPr sz="2000" baseline="0">
                <a:solidFill>
                  <a:schemeClr val="accent1"/>
                </a:solidFill>
              </a:defRPr>
            </a:lvl1pPr>
            <a:lvl2pPr marL="0" indent="0" algn="l">
              <a:buNone/>
              <a:defRPr sz="2000">
                <a:solidFill>
                  <a:schemeClr val="accent1"/>
                </a:solidFill>
              </a:defRPr>
            </a:lvl2pPr>
            <a:lvl3pPr marL="0" indent="0" algn="l">
              <a:buNone/>
              <a:defRPr sz="2000">
                <a:solidFill>
                  <a:schemeClr val="accent1"/>
                </a:solidFill>
              </a:defRPr>
            </a:lvl3pPr>
            <a:lvl4pPr marL="0" indent="0" algn="l">
              <a:buNone/>
              <a:defRPr sz="2000">
                <a:solidFill>
                  <a:schemeClr val="accent1"/>
                </a:solidFill>
              </a:defRPr>
            </a:lvl4pPr>
            <a:lvl5pPr marL="0" indent="0" algn="l">
              <a:buNone/>
              <a:defRPr sz="2000">
                <a:solidFill>
                  <a:schemeClr val="accent1"/>
                </a:solidFill>
              </a:defRPr>
            </a:lvl5pPr>
            <a:lvl6pPr marL="0" indent="0" algn="l">
              <a:buNone/>
              <a:defRPr sz="2000">
                <a:solidFill>
                  <a:schemeClr val="accent1"/>
                </a:solidFill>
              </a:defRPr>
            </a:lvl6pPr>
            <a:lvl7pPr marL="0" indent="0" algn="l">
              <a:buNone/>
              <a:defRPr sz="2000">
                <a:solidFill>
                  <a:schemeClr val="accent1"/>
                </a:solidFill>
              </a:defRPr>
            </a:lvl7pPr>
            <a:lvl8pPr marL="0" indent="0" algn="l">
              <a:buNone/>
              <a:defRPr sz="2000">
                <a:solidFill>
                  <a:schemeClr val="accent1"/>
                </a:solidFill>
              </a:defRPr>
            </a:lvl8pPr>
            <a:lvl9pPr marL="0" indent="0" algn="l">
              <a:buNone/>
              <a:defRPr sz="2000">
                <a:solidFill>
                  <a:schemeClr val="accent1"/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9928" y="4855680"/>
            <a:ext cx="5495205" cy="396000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chemeClr val="accent1"/>
                </a:solidFill>
              </a:defRPr>
            </a:lvl1pPr>
          </a:lstStyle>
          <a:p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2402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13" name="Freeform 12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E0DE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5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6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82095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- Navy (Blue Header)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9929" y="4554357"/>
            <a:ext cx="11190380" cy="307777"/>
          </a:xfrm>
        </p:spPr>
        <p:txBody>
          <a:bodyPr anchor="b" anchorCtr="0">
            <a:spAutoFit/>
          </a:bodyPr>
          <a:lstStyle>
            <a:lvl1pPr marL="0" indent="0" algn="l">
              <a:buNone/>
              <a:defRPr sz="2000" baseline="0">
                <a:solidFill>
                  <a:schemeClr val="accent1"/>
                </a:solidFill>
              </a:defRPr>
            </a:lvl1pPr>
            <a:lvl2pPr marL="0" indent="0" algn="l">
              <a:buNone/>
              <a:defRPr sz="2000">
                <a:solidFill>
                  <a:schemeClr val="accent1"/>
                </a:solidFill>
              </a:defRPr>
            </a:lvl2pPr>
            <a:lvl3pPr marL="0" indent="0" algn="l">
              <a:buNone/>
              <a:defRPr sz="2000">
                <a:solidFill>
                  <a:schemeClr val="accent1"/>
                </a:solidFill>
              </a:defRPr>
            </a:lvl3pPr>
            <a:lvl4pPr marL="0" indent="0" algn="l">
              <a:buNone/>
              <a:defRPr sz="2000">
                <a:solidFill>
                  <a:schemeClr val="accent1"/>
                </a:solidFill>
              </a:defRPr>
            </a:lvl4pPr>
            <a:lvl5pPr marL="0" indent="0" algn="l">
              <a:buNone/>
              <a:defRPr sz="2000">
                <a:solidFill>
                  <a:schemeClr val="accent1"/>
                </a:solidFill>
              </a:defRPr>
            </a:lvl5pPr>
            <a:lvl6pPr marL="0" indent="0" algn="l">
              <a:buNone/>
              <a:defRPr sz="2000">
                <a:solidFill>
                  <a:schemeClr val="accent1"/>
                </a:solidFill>
              </a:defRPr>
            </a:lvl6pPr>
            <a:lvl7pPr marL="0" indent="0" algn="l">
              <a:buNone/>
              <a:defRPr sz="2000">
                <a:solidFill>
                  <a:schemeClr val="accent1"/>
                </a:solidFill>
              </a:defRPr>
            </a:lvl7pPr>
            <a:lvl8pPr marL="0" indent="0" algn="l">
              <a:buNone/>
              <a:defRPr sz="2000">
                <a:solidFill>
                  <a:schemeClr val="accent1"/>
                </a:solidFill>
              </a:defRPr>
            </a:lvl8pPr>
            <a:lvl9pPr marL="0" indent="0" algn="l">
              <a:buNone/>
              <a:defRPr sz="2000">
                <a:solidFill>
                  <a:schemeClr val="accent1"/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9928" y="4855680"/>
            <a:ext cx="5495205" cy="396000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chemeClr val="accent1"/>
                </a:solidFill>
              </a:defRPr>
            </a:lvl1pPr>
          </a:lstStyle>
          <a:p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2402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14" name="Freeform 13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5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7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92273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Slide - Nav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929" y="386751"/>
            <a:ext cx="11190380" cy="512448"/>
          </a:xfrm>
        </p:spPr>
        <p:txBody>
          <a:bodyPr>
            <a:spAutoFit/>
          </a:bodyPr>
          <a:lstStyle>
            <a:lvl1pPr>
              <a:defRPr sz="370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2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306398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Slide -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929" y="386751"/>
            <a:ext cx="11190380" cy="512448"/>
          </a:xfrm>
        </p:spPr>
        <p:txBody>
          <a:bodyPr>
            <a:spAutoFit/>
          </a:bodyPr>
          <a:lstStyle>
            <a:lvl1pPr>
              <a:defRPr sz="370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2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550903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Slide - Gre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929" y="386751"/>
            <a:ext cx="11190380" cy="512448"/>
          </a:xfrm>
        </p:spPr>
        <p:txBody>
          <a:bodyPr>
            <a:spAutoFit/>
          </a:bodyPr>
          <a:lstStyle>
            <a:lvl1pPr>
              <a:defRPr sz="370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2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8531360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ivider Slide - Celest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929" y="386751"/>
            <a:ext cx="11190380" cy="512448"/>
          </a:xfrm>
        </p:spPr>
        <p:txBody>
          <a:bodyPr>
            <a:spAutoFit/>
          </a:bodyPr>
          <a:lstStyle>
            <a:lvl1pPr>
              <a:defRPr sz="370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12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811900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99929" y="1734958"/>
            <a:ext cx="11190380" cy="4032000"/>
          </a:xfrm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0" indent="0">
              <a:buNone/>
              <a:defRPr/>
            </a:lvl4pPr>
            <a:lvl5pPr marL="0" indent="0">
              <a:buNone/>
              <a:defRPr/>
            </a:lvl5pPr>
            <a:lvl6pPr marL="0" indent="0">
              <a:buNone/>
              <a:defRPr baseline="0"/>
            </a:lvl6pPr>
            <a:lvl7pPr marL="0" indent="0">
              <a:buNone/>
              <a:defRPr baseline="0"/>
            </a:lvl7pPr>
            <a:lvl8pPr marL="0" indent="0">
              <a:buNone/>
              <a:defRPr baseline="0"/>
            </a:lvl8pPr>
            <a:lvl9pPr marL="0" indent="0">
              <a:buNone/>
              <a:defRPr baseline="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12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271700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s-ES"/>
              <a:t>Theories of Leadership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84981-EE35-40A3-942A-373650FB3C5A}" type="slidenum">
              <a:rPr lang="es-ES" smtClean="0"/>
              <a:t>‹#›</a:t>
            </a:fld>
            <a:endParaRPr lang="es-E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99929" y="1734958"/>
            <a:ext cx="11190380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9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907368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99929" y="1734958"/>
            <a:ext cx="5494472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9929" y="386750"/>
            <a:ext cx="11190380" cy="457048"/>
          </a:xfrm>
        </p:spPr>
        <p:txBody>
          <a:bodyPr>
            <a:spAutoFit/>
          </a:bodyPr>
          <a:lstStyle/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8" name="Content Placeholder 6"/>
          <p:cNvSpPr>
            <a:spLocks noGrp="1"/>
          </p:cNvSpPr>
          <p:nvPr>
            <p:ph sz="quarter" idx="14"/>
          </p:nvPr>
        </p:nvSpPr>
        <p:spPr>
          <a:xfrm>
            <a:off x="6195836" y="1734958"/>
            <a:ext cx="5494472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10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599284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99929" y="1734958"/>
            <a:ext cx="3595200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9929" y="386750"/>
            <a:ext cx="11190380" cy="457048"/>
          </a:xfrm>
        </p:spPr>
        <p:txBody>
          <a:bodyPr>
            <a:spAutoFit/>
          </a:bodyPr>
          <a:lstStyle/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11" name="Content Placeholder 6"/>
          <p:cNvSpPr>
            <a:spLocks noGrp="1"/>
          </p:cNvSpPr>
          <p:nvPr>
            <p:ph sz="quarter" idx="14"/>
          </p:nvPr>
        </p:nvSpPr>
        <p:spPr>
          <a:xfrm>
            <a:off x="4297519" y="1734958"/>
            <a:ext cx="3595200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12" name="Content Placeholder 6"/>
          <p:cNvSpPr>
            <a:spLocks noGrp="1"/>
          </p:cNvSpPr>
          <p:nvPr>
            <p:ph sz="quarter" idx="15"/>
          </p:nvPr>
        </p:nvSpPr>
        <p:spPr>
          <a:xfrm>
            <a:off x="8095108" y="1734958"/>
            <a:ext cx="3595200" cy="4032000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9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956149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nd Slide -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3621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  <a:solidFill>
            <a:srgbClr val="002147"/>
          </a:solidFill>
        </p:grpSpPr>
        <p:sp>
          <p:nvSpPr>
            <p:cNvPr id="13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18" name="Freeform 17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E0DE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519838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nd Slide - Navy (Grey Header)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2402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3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16" name="Freeform 15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E0DE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91927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nd Slide - Navy (Blue Header)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99929" y="1742402"/>
            <a:ext cx="11190380" cy="1274195"/>
          </a:xfrm>
        </p:spPr>
        <p:txBody>
          <a:bodyPr>
            <a:spAutoFit/>
          </a:bodyPr>
          <a:lstStyle>
            <a:lvl1pPr>
              <a:defRPr sz="4600" baseline="0"/>
            </a:lvl1pPr>
          </a:lstStyle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774585" y="5992050"/>
            <a:ext cx="1915723" cy="642115"/>
            <a:chOff x="409" y="455"/>
            <a:chExt cx="1093" cy="407"/>
          </a:xfrm>
        </p:grpSpPr>
        <p:sp>
          <p:nvSpPr>
            <p:cNvPr id="14" name="Freeform 5"/>
            <p:cNvSpPr>
              <a:spLocks noEditPoints="1"/>
            </p:cNvSpPr>
            <p:nvPr userDrawn="1"/>
          </p:nvSpPr>
          <p:spPr bwMode="auto">
            <a:xfrm>
              <a:off x="414" y="455"/>
              <a:ext cx="287" cy="114"/>
            </a:xfrm>
            <a:custGeom>
              <a:avLst/>
              <a:gdLst>
                <a:gd name="T0" fmla="*/ 476 w 476"/>
                <a:gd name="T1" fmla="*/ 179 h 188"/>
                <a:gd name="T2" fmla="*/ 374 w 476"/>
                <a:gd name="T3" fmla="*/ 179 h 188"/>
                <a:gd name="T4" fmla="*/ 351 w 476"/>
                <a:gd name="T5" fmla="*/ 159 h 188"/>
                <a:gd name="T6" fmla="*/ 373 w 476"/>
                <a:gd name="T7" fmla="*/ 4 h 188"/>
                <a:gd name="T8" fmla="*/ 471 w 476"/>
                <a:gd name="T9" fmla="*/ 160 h 188"/>
                <a:gd name="T10" fmla="*/ 374 w 476"/>
                <a:gd name="T11" fmla="*/ 160 h 188"/>
                <a:gd name="T12" fmla="*/ 371 w 476"/>
                <a:gd name="T13" fmla="*/ 8 h 188"/>
                <a:gd name="T14" fmla="*/ 355 w 476"/>
                <a:gd name="T15" fmla="*/ 157 h 188"/>
                <a:gd name="T16" fmla="*/ 374 w 476"/>
                <a:gd name="T17" fmla="*/ 160 h 188"/>
                <a:gd name="T18" fmla="*/ 470 w 476"/>
                <a:gd name="T19" fmla="*/ 164 h 188"/>
                <a:gd name="T20" fmla="*/ 380 w 476"/>
                <a:gd name="T21" fmla="*/ 180 h 188"/>
                <a:gd name="T22" fmla="*/ 472 w 476"/>
                <a:gd name="T23" fmla="*/ 166 h 188"/>
                <a:gd name="T24" fmla="*/ 278 w 476"/>
                <a:gd name="T25" fmla="*/ 156 h 188"/>
                <a:gd name="T26" fmla="*/ 318 w 476"/>
                <a:gd name="T27" fmla="*/ 127 h 188"/>
                <a:gd name="T28" fmla="*/ 206 w 476"/>
                <a:gd name="T29" fmla="*/ 178 h 188"/>
                <a:gd name="T30" fmla="*/ 177 w 476"/>
                <a:gd name="T31" fmla="*/ 43 h 188"/>
                <a:gd name="T32" fmla="*/ 321 w 476"/>
                <a:gd name="T33" fmla="*/ 56 h 188"/>
                <a:gd name="T34" fmla="*/ 295 w 476"/>
                <a:gd name="T35" fmla="*/ 56 h 188"/>
                <a:gd name="T36" fmla="*/ 194 w 476"/>
                <a:gd name="T37" fmla="*/ 94 h 188"/>
                <a:gd name="T38" fmla="*/ 278 w 476"/>
                <a:gd name="T39" fmla="*/ 156 h 188"/>
                <a:gd name="T40" fmla="*/ 301 w 476"/>
                <a:gd name="T41" fmla="*/ 131 h 188"/>
                <a:gd name="T42" fmla="*/ 248 w 476"/>
                <a:gd name="T43" fmla="*/ 168 h 188"/>
                <a:gd name="T44" fmla="*/ 205 w 476"/>
                <a:gd name="T45" fmla="*/ 39 h 188"/>
                <a:gd name="T46" fmla="*/ 301 w 476"/>
                <a:gd name="T47" fmla="*/ 57 h 188"/>
                <a:gd name="T48" fmla="*/ 248 w 476"/>
                <a:gd name="T49" fmla="*/ 4 h 188"/>
                <a:gd name="T50" fmla="*/ 171 w 476"/>
                <a:gd name="T51" fmla="*/ 94 h 188"/>
                <a:gd name="T52" fmla="*/ 248 w 476"/>
                <a:gd name="T53" fmla="*/ 184 h 188"/>
                <a:gd name="T54" fmla="*/ 315 w 476"/>
                <a:gd name="T55" fmla="*/ 131 h 188"/>
                <a:gd name="T56" fmla="*/ 0 w 476"/>
                <a:gd name="T57" fmla="*/ 121 h 188"/>
                <a:gd name="T58" fmla="*/ 21 w 476"/>
                <a:gd name="T59" fmla="*/ 4 h 188"/>
                <a:gd name="T60" fmla="*/ 30 w 476"/>
                <a:gd name="T61" fmla="*/ 142 h 188"/>
                <a:gd name="T62" fmla="*/ 98 w 476"/>
                <a:gd name="T63" fmla="*/ 158 h 188"/>
                <a:gd name="T64" fmla="*/ 114 w 476"/>
                <a:gd name="T65" fmla="*/ 9 h 188"/>
                <a:gd name="T66" fmla="*/ 141 w 476"/>
                <a:gd name="T67" fmla="*/ 9 h 188"/>
                <a:gd name="T68" fmla="*/ 70 w 476"/>
                <a:gd name="T69" fmla="*/ 188 h 188"/>
                <a:gd name="T70" fmla="*/ 137 w 476"/>
                <a:gd name="T71" fmla="*/ 11 h 188"/>
                <a:gd name="T72" fmla="*/ 118 w 476"/>
                <a:gd name="T73" fmla="*/ 11 h 188"/>
                <a:gd name="T74" fmla="*/ 101 w 476"/>
                <a:gd name="T75" fmla="*/ 161 h 188"/>
                <a:gd name="T76" fmla="*/ 26 w 476"/>
                <a:gd name="T77" fmla="*/ 144 h 188"/>
                <a:gd name="T78" fmla="*/ 19 w 476"/>
                <a:gd name="T79" fmla="*/ 8 h 188"/>
                <a:gd name="T80" fmla="*/ 4 w 476"/>
                <a:gd name="T81" fmla="*/ 121 h 188"/>
                <a:gd name="T82" fmla="*/ 120 w 476"/>
                <a:gd name="T83" fmla="*/ 168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76" h="188">
                  <a:moveTo>
                    <a:pt x="476" y="165"/>
                  </a:moveTo>
                  <a:lnTo>
                    <a:pt x="476" y="165"/>
                  </a:lnTo>
                  <a:lnTo>
                    <a:pt x="476" y="179"/>
                  </a:lnTo>
                  <a:lnTo>
                    <a:pt x="471" y="185"/>
                  </a:lnTo>
                  <a:lnTo>
                    <a:pt x="379" y="185"/>
                  </a:lnTo>
                  <a:lnTo>
                    <a:pt x="374" y="179"/>
                  </a:lnTo>
                  <a:lnTo>
                    <a:pt x="374" y="164"/>
                  </a:lnTo>
                  <a:lnTo>
                    <a:pt x="356" y="164"/>
                  </a:lnTo>
                  <a:lnTo>
                    <a:pt x="351" y="159"/>
                  </a:lnTo>
                  <a:lnTo>
                    <a:pt x="351" y="9"/>
                  </a:lnTo>
                  <a:lnTo>
                    <a:pt x="356" y="4"/>
                  </a:lnTo>
                  <a:lnTo>
                    <a:pt x="373" y="4"/>
                  </a:lnTo>
                  <a:lnTo>
                    <a:pt x="378" y="9"/>
                  </a:lnTo>
                  <a:lnTo>
                    <a:pt x="378" y="160"/>
                  </a:lnTo>
                  <a:lnTo>
                    <a:pt x="471" y="160"/>
                  </a:lnTo>
                  <a:lnTo>
                    <a:pt x="476" y="165"/>
                  </a:lnTo>
                  <a:lnTo>
                    <a:pt x="476" y="165"/>
                  </a:lnTo>
                  <a:close/>
                  <a:moveTo>
                    <a:pt x="374" y="160"/>
                  </a:moveTo>
                  <a:lnTo>
                    <a:pt x="374" y="160"/>
                  </a:lnTo>
                  <a:lnTo>
                    <a:pt x="374" y="10"/>
                  </a:lnTo>
                  <a:lnTo>
                    <a:pt x="371" y="8"/>
                  </a:lnTo>
                  <a:lnTo>
                    <a:pt x="358" y="8"/>
                  </a:lnTo>
                  <a:lnTo>
                    <a:pt x="355" y="10"/>
                  </a:lnTo>
                  <a:lnTo>
                    <a:pt x="355" y="157"/>
                  </a:lnTo>
                  <a:lnTo>
                    <a:pt x="358" y="160"/>
                  </a:lnTo>
                  <a:lnTo>
                    <a:pt x="374" y="160"/>
                  </a:lnTo>
                  <a:lnTo>
                    <a:pt x="374" y="160"/>
                  </a:lnTo>
                  <a:close/>
                  <a:moveTo>
                    <a:pt x="472" y="166"/>
                  </a:moveTo>
                  <a:lnTo>
                    <a:pt x="472" y="166"/>
                  </a:lnTo>
                  <a:lnTo>
                    <a:pt x="470" y="164"/>
                  </a:lnTo>
                  <a:lnTo>
                    <a:pt x="378" y="164"/>
                  </a:lnTo>
                  <a:lnTo>
                    <a:pt x="378" y="178"/>
                  </a:lnTo>
                  <a:lnTo>
                    <a:pt x="380" y="180"/>
                  </a:lnTo>
                  <a:lnTo>
                    <a:pt x="470" y="180"/>
                  </a:lnTo>
                  <a:lnTo>
                    <a:pt x="472" y="178"/>
                  </a:lnTo>
                  <a:lnTo>
                    <a:pt x="472" y="166"/>
                  </a:lnTo>
                  <a:lnTo>
                    <a:pt x="472" y="166"/>
                  </a:lnTo>
                  <a:close/>
                  <a:moveTo>
                    <a:pt x="278" y="156"/>
                  </a:moveTo>
                  <a:lnTo>
                    <a:pt x="278" y="156"/>
                  </a:lnTo>
                  <a:cubicBezTo>
                    <a:pt x="285" y="151"/>
                    <a:pt x="291" y="143"/>
                    <a:pt x="295" y="132"/>
                  </a:cubicBezTo>
                  <a:lnTo>
                    <a:pt x="299" y="127"/>
                  </a:lnTo>
                  <a:lnTo>
                    <a:pt x="318" y="127"/>
                  </a:lnTo>
                  <a:lnTo>
                    <a:pt x="321" y="133"/>
                  </a:lnTo>
                  <a:cubicBezTo>
                    <a:pt x="312" y="170"/>
                    <a:pt x="288" y="188"/>
                    <a:pt x="248" y="188"/>
                  </a:cubicBezTo>
                  <a:cubicBezTo>
                    <a:pt x="232" y="188"/>
                    <a:pt x="218" y="185"/>
                    <a:pt x="206" y="178"/>
                  </a:cubicBezTo>
                  <a:cubicBezTo>
                    <a:pt x="194" y="171"/>
                    <a:pt x="184" y="160"/>
                    <a:pt x="177" y="146"/>
                  </a:cubicBezTo>
                  <a:cubicBezTo>
                    <a:pt x="170" y="132"/>
                    <a:pt x="167" y="114"/>
                    <a:pt x="167" y="94"/>
                  </a:cubicBezTo>
                  <a:cubicBezTo>
                    <a:pt x="167" y="74"/>
                    <a:pt x="170" y="57"/>
                    <a:pt x="177" y="43"/>
                  </a:cubicBezTo>
                  <a:cubicBezTo>
                    <a:pt x="184" y="28"/>
                    <a:pt x="194" y="18"/>
                    <a:pt x="206" y="11"/>
                  </a:cubicBezTo>
                  <a:cubicBezTo>
                    <a:pt x="218" y="3"/>
                    <a:pt x="232" y="0"/>
                    <a:pt x="248" y="0"/>
                  </a:cubicBezTo>
                  <a:cubicBezTo>
                    <a:pt x="288" y="0"/>
                    <a:pt x="312" y="18"/>
                    <a:pt x="321" y="56"/>
                  </a:cubicBezTo>
                  <a:lnTo>
                    <a:pt x="318" y="61"/>
                  </a:lnTo>
                  <a:lnTo>
                    <a:pt x="299" y="61"/>
                  </a:lnTo>
                  <a:lnTo>
                    <a:pt x="295" y="56"/>
                  </a:lnTo>
                  <a:cubicBezTo>
                    <a:pt x="288" y="35"/>
                    <a:pt x="272" y="24"/>
                    <a:pt x="249" y="24"/>
                  </a:cubicBezTo>
                  <a:cubicBezTo>
                    <a:pt x="231" y="24"/>
                    <a:pt x="217" y="30"/>
                    <a:pt x="208" y="42"/>
                  </a:cubicBezTo>
                  <a:cubicBezTo>
                    <a:pt x="199" y="54"/>
                    <a:pt x="194" y="71"/>
                    <a:pt x="194" y="94"/>
                  </a:cubicBezTo>
                  <a:cubicBezTo>
                    <a:pt x="194" y="117"/>
                    <a:pt x="199" y="134"/>
                    <a:pt x="208" y="146"/>
                  </a:cubicBezTo>
                  <a:cubicBezTo>
                    <a:pt x="217" y="158"/>
                    <a:pt x="230" y="164"/>
                    <a:pt x="248" y="164"/>
                  </a:cubicBezTo>
                  <a:cubicBezTo>
                    <a:pt x="260" y="164"/>
                    <a:pt x="270" y="161"/>
                    <a:pt x="278" y="156"/>
                  </a:cubicBezTo>
                  <a:close/>
                  <a:moveTo>
                    <a:pt x="315" y="131"/>
                  </a:moveTo>
                  <a:lnTo>
                    <a:pt x="315" y="131"/>
                  </a:lnTo>
                  <a:lnTo>
                    <a:pt x="301" y="131"/>
                  </a:lnTo>
                  <a:lnTo>
                    <a:pt x="298" y="134"/>
                  </a:lnTo>
                  <a:cubicBezTo>
                    <a:pt x="294" y="146"/>
                    <a:pt x="288" y="154"/>
                    <a:pt x="280" y="160"/>
                  </a:cubicBezTo>
                  <a:cubicBezTo>
                    <a:pt x="272" y="165"/>
                    <a:pt x="261" y="168"/>
                    <a:pt x="248" y="168"/>
                  </a:cubicBezTo>
                  <a:cubicBezTo>
                    <a:pt x="229" y="168"/>
                    <a:pt x="215" y="162"/>
                    <a:pt x="205" y="149"/>
                  </a:cubicBezTo>
                  <a:cubicBezTo>
                    <a:pt x="195" y="137"/>
                    <a:pt x="190" y="118"/>
                    <a:pt x="190" y="94"/>
                  </a:cubicBezTo>
                  <a:cubicBezTo>
                    <a:pt x="190" y="70"/>
                    <a:pt x="195" y="51"/>
                    <a:pt x="205" y="39"/>
                  </a:cubicBezTo>
                  <a:cubicBezTo>
                    <a:pt x="215" y="27"/>
                    <a:pt x="230" y="20"/>
                    <a:pt x="249" y="20"/>
                  </a:cubicBezTo>
                  <a:cubicBezTo>
                    <a:pt x="274" y="20"/>
                    <a:pt x="291" y="32"/>
                    <a:pt x="298" y="54"/>
                  </a:cubicBezTo>
                  <a:lnTo>
                    <a:pt x="301" y="57"/>
                  </a:lnTo>
                  <a:lnTo>
                    <a:pt x="315" y="57"/>
                  </a:lnTo>
                  <a:lnTo>
                    <a:pt x="317" y="55"/>
                  </a:lnTo>
                  <a:cubicBezTo>
                    <a:pt x="308" y="21"/>
                    <a:pt x="285" y="4"/>
                    <a:pt x="248" y="4"/>
                  </a:cubicBezTo>
                  <a:cubicBezTo>
                    <a:pt x="233" y="4"/>
                    <a:pt x="219" y="7"/>
                    <a:pt x="208" y="14"/>
                  </a:cubicBezTo>
                  <a:cubicBezTo>
                    <a:pt x="196" y="21"/>
                    <a:pt x="187" y="31"/>
                    <a:pt x="181" y="45"/>
                  </a:cubicBezTo>
                  <a:cubicBezTo>
                    <a:pt x="174" y="59"/>
                    <a:pt x="171" y="75"/>
                    <a:pt x="171" y="94"/>
                  </a:cubicBezTo>
                  <a:cubicBezTo>
                    <a:pt x="171" y="113"/>
                    <a:pt x="174" y="130"/>
                    <a:pt x="181" y="143"/>
                  </a:cubicBezTo>
                  <a:cubicBezTo>
                    <a:pt x="187" y="157"/>
                    <a:pt x="196" y="167"/>
                    <a:pt x="208" y="174"/>
                  </a:cubicBezTo>
                  <a:cubicBezTo>
                    <a:pt x="219" y="181"/>
                    <a:pt x="233" y="184"/>
                    <a:pt x="248" y="184"/>
                  </a:cubicBezTo>
                  <a:cubicBezTo>
                    <a:pt x="285" y="184"/>
                    <a:pt x="308" y="167"/>
                    <a:pt x="317" y="133"/>
                  </a:cubicBezTo>
                  <a:lnTo>
                    <a:pt x="315" y="131"/>
                  </a:lnTo>
                  <a:lnTo>
                    <a:pt x="315" y="131"/>
                  </a:lnTo>
                  <a:close/>
                  <a:moveTo>
                    <a:pt x="18" y="171"/>
                  </a:moveTo>
                  <a:lnTo>
                    <a:pt x="18" y="171"/>
                  </a:lnTo>
                  <a:cubicBezTo>
                    <a:pt x="6" y="160"/>
                    <a:pt x="0" y="143"/>
                    <a:pt x="0" y="121"/>
                  </a:cubicBezTo>
                  <a:lnTo>
                    <a:pt x="0" y="9"/>
                  </a:lnTo>
                  <a:lnTo>
                    <a:pt x="6" y="4"/>
                  </a:lnTo>
                  <a:lnTo>
                    <a:pt x="21" y="4"/>
                  </a:lnTo>
                  <a:lnTo>
                    <a:pt x="27" y="9"/>
                  </a:lnTo>
                  <a:lnTo>
                    <a:pt x="27" y="118"/>
                  </a:lnTo>
                  <a:cubicBezTo>
                    <a:pt x="27" y="128"/>
                    <a:pt x="28" y="136"/>
                    <a:pt x="30" y="142"/>
                  </a:cubicBezTo>
                  <a:cubicBezTo>
                    <a:pt x="32" y="149"/>
                    <a:pt x="36" y="154"/>
                    <a:pt x="43" y="158"/>
                  </a:cubicBezTo>
                  <a:cubicBezTo>
                    <a:pt x="49" y="162"/>
                    <a:pt x="58" y="163"/>
                    <a:pt x="70" y="163"/>
                  </a:cubicBezTo>
                  <a:cubicBezTo>
                    <a:pt x="83" y="163"/>
                    <a:pt x="92" y="162"/>
                    <a:pt x="98" y="158"/>
                  </a:cubicBezTo>
                  <a:cubicBezTo>
                    <a:pt x="104" y="154"/>
                    <a:pt x="109" y="149"/>
                    <a:pt x="111" y="142"/>
                  </a:cubicBezTo>
                  <a:cubicBezTo>
                    <a:pt x="113" y="136"/>
                    <a:pt x="114" y="128"/>
                    <a:pt x="114" y="118"/>
                  </a:cubicBezTo>
                  <a:lnTo>
                    <a:pt x="114" y="9"/>
                  </a:lnTo>
                  <a:lnTo>
                    <a:pt x="120" y="4"/>
                  </a:lnTo>
                  <a:lnTo>
                    <a:pt x="135" y="4"/>
                  </a:lnTo>
                  <a:lnTo>
                    <a:pt x="141" y="9"/>
                  </a:lnTo>
                  <a:lnTo>
                    <a:pt x="141" y="121"/>
                  </a:lnTo>
                  <a:cubicBezTo>
                    <a:pt x="141" y="143"/>
                    <a:pt x="135" y="160"/>
                    <a:pt x="123" y="171"/>
                  </a:cubicBezTo>
                  <a:cubicBezTo>
                    <a:pt x="111" y="183"/>
                    <a:pt x="94" y="188"/>
                    <a:pt x="70" y="188"/>
                  </a:cubicBezTo>
                  <a:cubicBezTo>
                    <a:pt x="47" y="188"/>
                    <a:pt x="30" y="183"/>
                    <a:pt x="18" y="171"/>
                  </a:cubicBezTo>
                  <a:close/>
                  <a:moveTo>
                    <a:pt x="137" y="11"/>
                  </a:moveTo>
                  <a:lnTo>
                    <a:pt x="137" y="11"/>
                  </a:lnTo>
                  <a:lnTo>
                    <a:pt x="134" y="8"/>
                  </a:lnTo>
                  <a:lnTo>
                    <a:pt x="122" y="8"/>
                  </a:lnTo>
                  <a:lnTo>
                    <a:pt x="118" y="11"/>
                  </a:lnTo>
                  <a:lnTo>
                    <a:pt x="118" y="118"/>
                  </a:lnTo>
                  <a:cubicBezTo>
                    <a:pt x="118" y="129"/>
                    <a:pt x="117" y="137"/>
                    <a:pt x="115" y="144"/>
                  </a:cubicBezTo>
                  <a:cubicBezTo>
                    <a:pt x="112" y="151"/>
                    <a:pt x="107" y="157"/>
                    <a:pt x="101" y="161"/>
                  </a:cubicBezTo>
                  <a:cubicBezTo>
                    <a:pt x="94" y="165"/>
                    <a:pt x="84" y="167"/>
                    <a:pt x="70" y="167"/>
                  </a:cubicBezTo>
                  <a:cubicBezTo>
                    <a:pt x="57" y="167"/>
                    <a:pt x="47" y="165"/>
                    <a:pt x="40" y="161"/>
                  </a:cubicBezTo>
                  <a:cubicBezTo>
                    <a:pt x="33" y="157"/>
                    <a:pt x="29" y="151"/>
                    <a:pt x="26" y="144"/>
                  </a:cubicBezTo>
                  <a:cubicBezTo>
                    <a:pt x="24" y="137"/>
                    <a:pt x="23" y="129"/>
                    <a:pt x="23" y="118"/>
                  </a:cubicBezTo>
                  <a:lnTo>
                    <a:pt x="23" y="11"/>
                  </a:lnTo>
                  <a:lnTo>
                    <a:pt x="19" y="8"/>
                  </a:lnTo>
                  <a:lnTo>
                    <a:pt x="7" y="8"/>
                  </a:lnTo>
                  <a:lnTo>
                    <a:pt x="4" y="11"/>
                  </a:lnTo>
                  <a:lnTo>
                    <a:pt x="4" y="121"/>
                  </a:lnTo>
                  <a:cubicBezTo>
                    <a:pt x="4" y="142"/>
                    <a:pt x="10" y="157"/>
                    <a:pt x="21" y="168"/>
                  </a:cubicBezTo>
                  <a:cubicBezTo>
                    <a:pt x="32" y="179"/>
                    <a:pt x="49" y="184"/>
                    <a:pt x="70" y="184"/>
                  </a:cubicBezTo>
                  <a:cubicBezTo>
                    <a:pt x="92" y="184"/>
                    <a:pt x="109" y="179"/>
                    <a:pt x="120" y="168"/>
                  </a:cubicBezTo>
                  <a:cubicBezTo>
                    <a:pt x="131" y="157"/>
                    <a:pt x="137" y="142"/>
                    <a:pt x="137" y="121"/>
                  </a:cubicBezTo>
                  <a:lnTo>
                    <a:pt x="137" y="11"/>
                  </a:lnTo>
                  <a:close/>
                </a:path>
              </a:pathLst>
            </a:custGeom>
            <a:solidFill>
              <a:srgbClr val="EA7600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6"/>
            <p:cNvSpPr>
              <a:spLocks noEditPoints="1"/>
            </p:cNvSpPr>
            <p:nvPr userDrawn="1"/>
          </p:nvSpPr>
          <p:spPr bwMode="auto">
            <a:xfrm>
              <a:off x="409" y="601"/>
              <a:ext cx="1093" cy="261"/>
            </a:xfrm>
            <a:custGeom>
              <a:avLst/>
              <a:gdLst>
                <a:gd name="T0" fmla="*/ 1714 w 1812"/>
                <a:gd name="T1" fmla="*/ 245 h 430"/>
                <a:gd name="T2" fmla="*/ 1812 w 1812"/>
                <a:gd name="T3" fmla="*/ 250 h 430"/>
                <a:gd name="T4" fmla="*/ 1719 w 1812"/>
                <a:gd name="T5" fmla="*/ 270 h 430"/>
                <a:gd name="T6" fmla="*/ 1631 w 1812"/>
                <a:gd name="T7" fmla="*/ 250 h 430"/>
                <a:gd name="T8" fmla="*/ 1488 w 1812"/>
                <a:gd name="T9" fmla="*/ 426 h 430"/>
                <a:gd name="T10" fmla="*/ 1508 w 1812"/>
                <a:gd name="T11" fmla="*/ 245 h 430"/>
                <a:gd name="T12" fmla="*/ 1431 w 1812"/>
                <a:gd name="T13" fmla="*/ 346 h 430"/>
                <a:gd name="T14" fmla="*/ 1449 w 1812"/>
                <a:gd name="T15" fmla="*/ 270 h 430"/>
                <a:gd name="T16" fmla="*/ 1334 w 1812"/>
                <a:gd name="T17" fmla="*/ 426 h 430"/>
                <a:gd name="T18" fmla="*/ 1329 w 1812"/>
                <a:gd name="T19" fmla="*/ 351 h 430"/>
                <a:gd name="T20" fmla="*/ 1127 w 1812"/>
                <a:gd name="T21" fmla="*/ 421 h 430"/>
                <a:gd name="T22" fmla="*/ 1251 w 1812"/>
                <a:gd name="T23" fmla="*/ 250 h 430"/>
                <a:gd name="T24" fmla="*/ 1289 w 1812"/>
                <a:gd name="T25" fmla="*/ 421 h 430"/>
                <a:gd name="T26" fmla="*/ 1066 w 1812"/>
                <a:gd name="T27" fmla="*/ 426 h 430"/>
                <a:gd name="T28" fmla="*/ 1048 w 1812"/>
                <a:gd name="T29" fmla="*/ 346 h 430"/>
                <a:gd name="T30" fmla="*/ 951 w 1812"/>
                <a:gd name="T31" fmla="*/ 245 h 430"/>
                <a:gd name="T32" fmla="*/ 1071 w 1812"/>
                <a:gd name="T33" fmla="*/ 250 h 430"/>
                <a:gd name="T34" fmla="*/ 905 w 1812"/>
                <a:gd name="T35" fmla="*/ 301 h 430"/>
                <a:gd name="T36" fmla="*/ 834 w 1812"/>
                <a:gd name="T37" fmla="*/ 430 h 430"/>
                <a:gd name="T38" fmla="*/ 837 w 1812"/>
                <a:gd name="T39" fmla="*/ 336 h 430"/>
                <a:gd name="T40" fmla="*/ 792 w 1812"/>
                <a:gd name="T41" fmla="*/ 283 h 430"/>
                <a:gd name="T42" fmla="*/ 670 w 1812"/>
                <a:gd name="T43" fmla="*/ 248 h 430"/>
                <a:gd name="T44" fmla="*/ 700 w 1812"/>
                <a:gd name="T45" fmla="*/ 375 h 430"/>
                <a:gd name="T46" fmla="*/ 534 w 1812"/>
                <a:gd name="T47" fmla="*/ 245 h 430"/>
                <a:gd name="T48" fmla="*/ 434 w 1812"/>
                <a:gd name="T49" fmla="*/ 245 h 430"/>
                <a:gd name="T50" fmla="*/ 525 w 1812"/>
                <a:gd name="T51" fmla="*/ 421 h 430"/>
                <a:gd name="T52" fmla="*/ 304 w 1812"/>
                <a:gd name="T53" fmla="*/ 272 h 430"/>
                <a:gd name="T54" fmla="*/ 224 w 1812"/>
                <a:gd name="T55" fmla="*/ 426 h 430"/>
                <a:gd name="T56" fmla="*/ 333 w 1812"/>
                <a:gd name="T57" fmla="*/ 277 h 430"/>
                <a:gd name="T58" fmla="*/ 15 w 1812"/>
                <a:gd name="T59" fmla="*/ 426 h 430"/>
                <a:gd name="T60" fmla="*/ 165 w 1812"/>
                <a:gd name="T61" fmla="*/ 245 h 430"/>
                <a:gd name="T62" fmla="*/ 177 w 1812"/>
                <a:gd name="T63" fmla="*/ 426 h 430"/>
                <a:gd name="T64" fmla="*/ 1438 w 1812"/>
                <a:gd name="T65" fmla="*/ 24 h 430"/>
                <a:gd name="T66" fmla="*/ 1432 w 1812"/>
                <a:gd name="T67" fmla="*/ 29 h 430"/>
                <a:gd name="T68" fmla="*/ 1334 w 1812"/>
                <a:gd name="T69" fmla="*/ 185 h 430"/>
                <a:gd name="T70" fmla="*/ 1415 w 1812"/>
                <a:gd name="T71" fmla="*/ 109 h 430"/>
                <a:gd name="T72" fmla="*/ 1241 w 1812"/>
                <a:gd name="T73" fmla="*/ 42 h 430"/>
                <a:gd name="T74" fmla="*/ 1157 w 1812"/>
                <a:gd name="T75" fmla="*/ 11 h 430"/>
                <a:gd name="T76" fmla="*/ 1127 w 1812"/>
                <a:gd name="T77" fmla="*/ 148 h 430"/>
                <a:gd name="T78" fmla="*/ 919 w 1812"/>
                <a:gd name="T79" fmla="*/ 9 h 430"/>
                <a:gd name="T80" fmla="*/ 924 w 1812"/>
                <a:gd name="T81" fmla="*/ 185 h 430"/>
                <a:gd name="T82" fmla="*/ 837 w 1812"/>
                <a:gd name="T83" fmla="*/ 95 h 430"/>
                <a:gd name="T84" fmla="*/ 707 w 1812"/>
                <a:gd name="T85" fmla="*/ 42 h 430"/>
                <a:gd name="T86" fmla="*/ 738 w 1812"/>
                <a:gd name="T87" fmla="*/ 179 h 430"/>
                <a:gd name="T88" fmla="*/ 634 w 1812"/>
                <a:gd name="T89" fmla="*/ 42 h 430"/>
                <a:gd name="T90" fmla="*/ 550 w 1812"/>
                <a:gd name="T91" fmla="*/ 11 h 430"/>
                <a:gd name="T92" fmla="*/ 519 w 1812"/>
                <a:gd name="T93" fmla="*/ 148 h 430"/>
                <a:gd name="T94" fmla="*/ 342 w 1812"/>
                <a:gd name="T95" fmla="*/ 185 h 430"/>
                <a:gd name="T96" fmla="*/ 364 w 1812"/>
                <a:gd name="T97" fmla="*/ 80 h 430"/>
                <a:gd name="T98" fmla="*/ 475 w 1812"/>
                <a:gd name="T99" fmla="*/ 105 h 430"/>
                <a:gd name="T100" fmla="*/ 364 w 1812"/>
                <a:gd name="T101" fmla="*/ 80 h 430"/>
                <a:gd name="T102" fmla="*/ 475 w 1812"/>
                <a:gd name="T103" fmla="*/ 80 h 430"/>
                <a:gd name="T104" fmla="*/ 280 w 1812"/>
                <a:gd name="T105" fmla="*/ 133 h 430"/>
                <a:gd name="T106" fmla="*/ 303 w 1812"/>
                <a:gd name="T107" fmla="*/ 62 h 430"/>
                <a:gd name="T108" fmla="*/ 99 w 1812"/>
                <a:gd name="T109" fmla="*/ 157 h 430"/>
                <a:gd name="T110" fmla="*/ 68 w 1812"/>
                <a:gd name="T111" fmla="*/ 0 h 430"/>
                <a:gd name="T112" fmla="*/ 38 w 1812"/>
                <a:gd name="T113" fmla="*/ 33 h 430"/>
                <a:gd name="T114" fmla="*/ 0 w 1812"/>
                <a:gd name="T115" fmla="*/ 136 h 4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12" h="430">
                  <a:moveTo>
                    <a:pt x="1714" y="245"/>
                  </a:moveTo>
                  <a:lnTo>
                    <a:pt x="1714" y="245"/>
                  </a:lnTo>
                  <a:lnTo>
                    <a:pt x="1659" y="245"/>
                  </a:lnTo>
                  <a:lnTo>
                    <a:pt x="1654" y="250"/>
                  </a:lnTo>
                  <a:lnTo>
                    <a:pt x="1654" y="265"/>
                  </a:lnTo>
                  <a:lnTo>
                    <a:pt x="1659" y="270"/>
                  </a:lnTo>
                  <a:lnTo>
                    <a:pt x="1719" y="270"/>
                  </a:lnTo>
                  <a:lnTo>
                    <a:pt x="1719" y="250"/>
                  </a:lnTo>
                  <a:lnTo>
                    <a:pt x="1714" y="245"/>
                  </a:lnTo>
                  <a:lnTo>
                    <a:pt x="1714" y="245"/>
                  </a:lnTo>
                  <a:close/>
                  <a:moveTo>
                    <a:pt x="1807" y="245"/>
                  </a:moveTo>
                  <a:lnTo>
                    <a:pt x="1807" y="245"/>
                  </a:lnTo>
                  <a:lnTo>
                    <a:pt x="1751" y="245"/>
                  </a:lnTo>
                  <a:lnTo>
                    <a:pt x="1746" y="250"/>
                  </a:lnTo>
                  <a:lnTo>
                    <a:pt x="1746" y="270"/>
                  </a:lnTo>
                  <a:lnTo>
                    <a:pt x="1807" y="270"/>
                  </a:lnTo>
                  <a:lnTo>
                    <a:pt x="1812" y="265"/>
                  </a:lnTo>
                  <a:lnTo>
                    <a:pt x="1812" y="250"/>
                  </a:lnTo>
                  <a:lnTo>
                    <a:pt x="1807" y="245"/>
                  </a:lnTo>
                  <a:lnTo>
                    <a:pt x="1807" y="245"/>
                  </a:lnTo>
                  <a:close/>
                  <a:moveTo>
                    <a:pt x="1719" y="421"/>
                  </a:moveTo>
                  <a:lnTo>
                    <a:pt x="1719" y="421"/>
                  </a:lnTo>
                  <a:lnTo>
                    <a:pt x="1724" y="426"/>
                  </a:lnTo>
                  <a:lnTo>
                    <a:pt x="1741" y="426"/>
                  </a:lnTo>
                  <a:lnTo>
                    <a:pt x="1746" y="421"/>
                  </a:lnTo>
                  <a:lnTo>
                    <a:pt x="1746" y="270"/>
                  </a:lnTo>
                  <a:lnTo>
                    <a:pt x="1719" y="270"/>
                  </a:lnTo>
                  <a:lnTo>
                    <a:pt x="1719" y="421"/>
                  </a:lnTo>
                  <a:lnTo>
                    <a:pt x="1719" y="421"/>
                  </a:lnTo>
                  <a:close/>
                  <a:moveTo>
                    <a:pt x="1609" y="245"/>
                  </a:moveTo>
                  <a:lnTo>
                    <a:pt x="1609" y="245"/>
                  </a:lnTo>
                  <a:lnTo>
                    <a:pt x="1604" y="250"/>
                  </a:lnTo>
                  <a:lnTo>
                    <a:pt x="1604" y="381"/>
                  </a:lnTo>
                  <a:lnTo>
                    <a:pt x="1626" y="381"/>
                  </a:lnTo>
                  <a:lnTo>
                    <a:pt x="1631" y="376"/>
                  </a:lnTo>
                  <a:lnTo>
                    <a:pt x="1631" y="250"/>
                  </a:lnTo>
                  <a:lnTo>
                    <a:pt x="1626" y="245"/>
                  </a:lnTo>
                  <a:lnTo>
                    <a:pt x="1609" y="245"/>
                  </a:lnTo>
                  <a:lnTo>
                    <a:pt x="1609" y="245"/>
                  </a:lnTo>
                  <a:close/>
                  <a:moveTo>
                    <a:pt x="1508" y="245"/>
                  </a:moveTo>
                  <a:lnTo>
                    <a:pt x="1508" y="245"/>
                  </a:lnTo>
                  <a:lnTo>
                    <a:pt x="1488" y="245"/>
                  </a:lnTo>
                  <a:lnTo>
                    <a:pt x="1483" y="250"/>
                  </a:lnTo>
                  <a:lnTo>
                    <a:pt x="1483" y="421"/>
                  </a:lnTo>
                  <a:lnTo>
                    <a:pt x="1488" y="426"/>
                  </a:lnTo>
                  <a:lnTo>
                    <a:pt x="1505" y="426"/>
                  </a:lnTo>
                  <a:lnTo>
                    <a:pt x="1510" y="421"/>
                  </a:lnTo>
                  <a:lnTo>
                    <a:pt x="1510" y="291"/>
                  </a:lnTo>
                  <a:lnTo>
                    <a:pt x="1599" y="421"/>
                  </a:lnTo>
                  <a:lnTo>
                    <a:pt x="1604" y="426"/>
                  </a:lnTo>
                  <a:lnTo>
                    <a:pt x="1626" y="426"/>
                  </a:lnTo>
                  <a:lnTo>
                    <a:pt x="1631" y="421"/>
                  </a:lnTo>
                  <a:lnTo>
                    <a:pt x="1513" y="249"/>
                  </a:lnTo>
                  <a:lnTo>
                    <a:pt x="1508" y="245"/>
                  </a:lnTo>
                  <a:lnTo>
                    <a:pt x="1508" y="245"/>
                  </a:lnTo>
                  <a:close/>
                  <a:moveTo>
                    <a:pt x="1431" y="346"/>
                  </a:moveTo>
                  <a:lnTo>
                    <a:pt x="1431" y="346"/>
                  </a:lnTo>
                  <a:lnTo>
                    <a:pt x="1436" y="341"/>
                  </a:lnTo>
                  <a:lnTo>
                    <a:pt x="1436" y="326"/>
                  </a:lnTo>
                  <a:lnTo>
                    <a:pt x="1431" y="321"/>
                  </a:lnTo>
                  <a:lnTo>
                    <a:pt x="1356" y="321"/>
                  </a:lnTo>
                  <a:lnTo>
                    <a:pt x="1356" y="346"/>
                  </a:lnTo>
                  <a:lnTo>
                    <a:pt x="1431" y="346"/>
                  </a:lnTo>
                  <a:lnTo>
                    <a:pt x="1431" y="346"/>
                  </a:lnTo>
                  <a:close/>
                  <a:moveTo>
                    <a:pt x="1334" y="245"/>
                  </a:moveTo>
                  <a:lnTo>
                    <a:pt x="1334" y="245"/>
                  </a:lnTo>
                  <a:lnTo>
                    <a:pt x="1329" y="250"/>
                  </a:lnTo>
                  <a:lnTo>
                    <a:pt x="1329" y="316"/>
                  </a:lnTo>
                  <a:lnTo>
                    <a:pt x="1334" y="321"/>
                  </a:lnTo>
                  <a:lnTo>
                    <a:pt x="1356" y="321"/>
                  </a:lnTo>
                  <a:lnTo>
                    <a:pt x="1356" y="270"/>
                  </a:lnTo>
                  <a:lnTo>
                    <a:pt x="1449" y="270"/>
                  </a:lnTo>
                  <a:lnTo>
                    <a:pt x="1454" y="265"/>
                  </a:lnTo>
                  <a:lnTo>
                    <a:pt x="1454" y="250"/>
                  </a:lnTo>
                  <a:lnTo>
                    <a:pt x="1449" y="245"/>
                  </a:lnTo>
                  <a:lnTo>
                    <a:pt x="1334" y="245"/>
                  </a:lnTo>
                  <a:lnTo>
                    <a:pt x="1334" y="245"/>
                  </a:lnTo>
                  <a:close/>
                  <a:moveTo>
                    <a:pt x="1329" y="351"/>
                  </a:moveTo>
                  <a:lnTo>
                    <a:pt x="1329" y="351"/>
                  </a:lnTo>
                  <a:lnTo>
                    <a:pt x="1329" y="421"/>
                  </a:lnTo>
                  <a:lnTo>
                    <a:pt x="1334" y="426"/>
                  </a:lnTo>
                  <a:lnTo>
                    <a:pt x="1449" y="426"/>
                  </a:lnTo>
                  <a:lnTo>
                    <a:pt x="1454" y="421"/>
                  </a:lnTo>
                  <a:lnTo>
                    <a:pt x="1454" y="406"/>
                  </a:lnTo>
                  <a:lnTo>
                    <a:pt x="1449" y="401"/>
                  </a:lnTo>
                  <a:lnTo>
                    <a:pt x="1356" y="401"/>
                  </a:lnTo>
                  <a:lnTo>
                    <a:pt x="1356" y="346"/>
                  </a:lnTo>
                  <a:lnTo>
                    <a:pt x="1334" y="346"/>
                  </a:lnTo>
                  <a:lnTo>
                    <a:pt x="1329" y="351"/>
                  </a:lnTo>
                  <a:lnTo>
                    <a:pt x="1329" y="351"/>
                  </a:lnTo>
                  <a:close/>
                  <a:moveTo>
                    <a:pt x="1139" y="250"/>
                  </a:moveTo>
                  <a:lnTo>
                    <a:pt x="1139" y="250"/>
                  </a:lnTo>
                  <a:lnTo>
                    <a:pt x="1134" y="245"/>
                  </a:lnTo>
                  <a:lnTo>
                    <a:pt x="1106" y="245"/>
                  </a:lnTo>
                  <a:lnTo>
                    <a:pt x="1101" y="250"/>
                  </a:lnTo>
                  <a:lnTo>
                    <a:pt x="1101" y="421"/>
                  </a:lnTo>
                  <a:lnTo>
                    <a:pt x="1106" y="426"/>
                  </a:lnTo>
                  <a:lnTo>
                    <a:pt x="1122" y="426"/>
                  </a:lnTo>
                  <a:lnTo>
                    <a:pt x="1127" y="421"/>
                  </a:lnTo>
                  <a:lnTo>
                    <a:pt x="1127" y="290"/>
                  </a:lnTo>
                  <a:lnTo>
                    <a:pt x="1165" y="381"/>
                  </a:lnTo>
                  <a:lnTo>
                    <a:pt x="1170" y="386"/>
                  </a:lnTo>
                  <a:lnTo>
                    <a:pt x="1196" y="386"/>
                  </a:lnTo>
                  <a:lnTo>
                    <a:pt x="1139" y="250"/>
                  </a:lnTo>
                  <a:lnTo>
                    <a:pt x="1139" y="250"/>
                  </a:lnTo>
                  <a:close/>
                  <a:moveTo>
                    <a:pt x="1256" y="245"/>
                  </a:moveTo>
                  <a:lnTo>
                    <a:pt x="1256" y="245"/>
                  </a:lnTo>
                  <a:lnTo>
                    <a:pt x="1251" y="250"/>
                  </a:lnTo>
                  <a:lnTo>
                    <a:pt x="1182" y="421"/>
                  </a:lnTo>
                  <a:lnTo>
                    <a:pt x="1186" y="426"/>
                  </a:lnTo>
                  <a:lnTo>
                    <a:pt x="1205" y="426"/>
                  </a:lnTo>
                  <a:lnTo>
                    <a:pt x="1209" y="421"/>
                  </a:lnTo>
                  <a:lnTo>
                    <a:pt x="1263" y="290"/>
                  </a:lnTo>
                  <a:lnTo>
                    <a:pt x="1263" y="421"/>
                  </a:lnTo>
                  <a:lnTo>
                    <a:pt x="1268" y="426"/>
                  </a:lnTo>
                  <a:lnTo>
                    <a:pt x="1284" y="426"/>
                  </a:lnTo>
                  <a:lnTo>
                    <a:pt x="1289" y="421"/>
                  </a:lnTo>
                  <a:lnTo>
                    <a:pt x="1289" y="250"/>
                  </a:lnTo>
                  <a:lnTo>
                    <a:pt x="1284" y="245"/>
                  </a:lnTo>
                  <a:lnTo>
                    <a:pt x="1256" y="245"/>
                  </a:lnTo>
                  <a:lnTo>
                    <a:pt x="1256" y="245"/>
                  </a:lnTo>
                  <a:close/>
                  <a:moveTo>
                    <a:pt x="945" y="351"/>
                  </a:moveTo>
                  <a:lnTo>
                    <a:pt x="945" y="351"/>
                  </a:lnTo>
                  <a:lnTo>
                    <a:pt x="945" y="421"/>
                  </a:lnTo>
                  <a:lnTo>
                    <a:pt x="951" y="426"/>
                  </a:lnTo>
                  <a:lnTo>
                    <a:pt x="1066" y="426"/>
                  </a:lnTo>
                  <a:lnTo>
                    <a:pt x="1071" y="421"/>
                  </a:lnTo>
                  <a:lnTo>
                    <a:pt x="1071" y="406"/>
                  </a:lnTo>
                  <a:lnTo>
                    <a:pt x="1066" y="401"/>
                  </a:lnTo>
                  <a:lnTo>
                    <a:pt x="972" y="401"/>
                  </a:lnTo>
                  <a:lnTo>
                    <a:pt x="972" y="346"/>
                  </a:lnTo>
                  <a:lnTo>
                    <a:pt x="951" y="346"/>
                  </a:lnTo>
                  <a:lnTo>
                    <a:pt x="945" y="351"/>
                  </a:lnTo>
                  <a:lnTo>
                    <a:pt x="945" y="351"/>
                  </a:lnTo>
                  <a:close/>
                  <a:moveTo>
                    <a:pt x="1048" y="346"/>
                  </a:moveTo>
                  <a:lnTo>
                    <a:pt x="1048" y="346"/>
                  </a:lnTo>
                  <a:lnTo>
                    <a:pt x="1053" y="341"/>
                  </a:lnTo>
                  <a:lnTo>
                    <a:pt x="1053" y="326"/>
                  </a:lnTo>
                  <a:lnTo>
                    <a:pt x="1048" y="321"/>
                  </a:lnTo>
                  <a:lnTo>
                    <a:pt x="972" y="321"/>
                  </a:lnTo>
                  <a:lnTo>
                    <a:pt x="972" y="346"/>
                  </a:lnTo>
                  <a:lnTo>
                    <a:pt x="1048" y="346"/>
                  </a:lnTo>
                  <a:lnTo>
                    <a:pt x="1048" y="346"/>
                  </a:lnTo>
                  <a:close/>
                  <a:moveTo>
                    <a:pt x="951" y="245"/>
                  </a:moveTo>
                  <a:lnTo>
                    <a:pt x="951" y="245"/>
                  </a:lnTo>
                  <a:lnTo>
                    <a:pt x="945" y="250"/>
                  </a:lnTo>
                  <a:lnTo>
                    <a:pt x="945" y="316"/>
                  </a:lnTo>
                  <a:lnTo>
                    <a:pt x="951" y="321"/>
                  </a:lnTo>
                  <a:lnTo>
                    <a:pt x="972" y="321"/>
                  </a:lnTo>
                  <a:lnTo>
                    <a:pt x="972" y="270"/>
                  </a:lnTo>
                  <a:lnTo>
                    <a:pt x="1066" y="270"/>
                  </a:lnTo>
                  <a:lnTo>
                    <a:pt x="1071" y="265"/>
                  </a:lnTo>
                  <a:lnTo>
                    <a:pt x="1071" y="250"/>
                  </a:lnTo>
                  <a:lnTo>
                    <a:pt x="1066" y="245"/>
                  </a:lnTo>
                  <a:lnTo>
                    <a:pt x="951" y="245"/>
                  </a:lnTo>
                  <a:lnTo>
                    <a:pt x="951" y="245"/>
                  </a:lnTo>
                  <a:close/>
                  <a:moveTo>
                    <a:pt x="834" y="265"/>
                  </a:moveTo>
                  <a:lnTo>
                    <a:pt x="834" y="265"/>
                  </a:lnTo>
                  <a:cubicBezTo>
                    <a:pt x="846" y="265"/>
                    <a:pt x="856" y="268"/>
                    <a:pt x="864" y="273"/>
                  </a:cubicBezTo>
                  <a:cubicBezTo>
                    <a:pt x="872" y="278"/>
                    <a:pt x="878" y="285"/>
                    <a:pt x="882" y="296"/>
                  </a:cubicBezTo>
                  <a:lnTo>
                    <a:pt x="886" y="301"/>
                  </a:lnTo>
                  <a:lnTo>
                    <a:pt x="905" y="301"/>
                  </a:lnTo>
                  <a:lnTo>
                    <a:pt x="909" y="296"/>
                  </a:lnTo>
                  <a:cubicBezTo>
                    <a:pt x="904" y="277"/>
                    <a:pt x="895" y="264"/>
                    <a:pt x="882" y="255"/>
                  </a:cubicBezTo>
                  <a:cubicBezTo>
                    <a:pt x="869" y="246"/>
                    <a:pt x="853" y="241"/>
                    <a:pt x="835" y="241"/>
                  </a:cubicBezTo>
                  <a:cubicBezTo>
                    <a:pt x="818" y="241"/>
                    <a:pt x="803" y="245"/>
                    <a:pt x="791" y="252"/>
                  </a:cubicBezTo>
                  <a:cubicBezTo>
                    <a:pt x="778" y="259"/>
                    <a:pt x="769" y="270"/>
                    <a:pt x="762" y="284"/>
                  </a:cubicBezTo>
                  <a:cubicBezTo>
                    <a:pt x="755" y="298"/>
                    <a:pt x="751" y="315"/>
                    <a:pt x="751" y="335"/>
                  </a:cubicBezTo>
                  <a:cubicBezTo>
                    <a:pt x="751" y="355"/>
                    <a:pt x="755" y="373"/>
                    <a:pt x="761" y="387"/>
                  </a:cubicBezTo>
                  <a:cubicBezTo>
                    <a:pt x="768" y="401"/>
                    <a:pt x="778" y="411"/>
                    <a:pt x="790" y="419"/>
                  </a:cubicBezTo>
                  <a:cubicBezTo>
                    <a:pt x="803" y="426"/>
                    <a:pt x="817" y="430"/>
                    <a:pt x="834" y="430"/>
                  </a:cubicBezTo>
                  <a:cubicBezTo>
                    <a:pt x="846" y="430"/>
                    <a:pt x="857" y="427"/>
                    <a:pt x="865" y="423"/>
                  </a:cubicBezTo>
                  <a:cubicBezTo>
                    <a:pt x="874" y="419"/>
                    <a:pt x="881" y="413"/>
                    <a:pt x="886" y="405"/>
                  </a:cubicBezTo>
                  <a:lnTo>
                    <a:pt x="889" y="421"/>
                  </a:lnTo>
                  <a:lnTo>
                    <a:pt x="895" y="426"/>
                  </a:lnTo>
                  <a:lnTo>
                    <a:pt x="904" y="426"/>
                  </a:lnTo>
                  <a:lnTo>
                    <a:pt x="909" y="421"/>
                  </a:lnTo>
                  <a:lnTo>
                    <a:pt x="909" y="341"/>
                  </a:lnTo>
                  <a:lnTo>
                    <a:pt x="904" y="336"/>
                  </a:lnTo>
                  <a:lnTo>
                    <a:pt x="837" y="336"/>
                  </a:lnTo>
                  <a:lnTo>
                    <a:pt x="832" y="341"/>
                  </a:lnTo>
                  <a:lnTo>
                    <a:pt x="832" y="355"/>
                  </a:lnTo>
                  <a:lnTo>
                    <a:pt x="837" y="360"/>
                  </a:lnTo>
                  <a:lnTo>
                    <a:pt x="883" y="360"/>
                  </a:lnTo>
                  <a:cubicBezTo>
                    <a:pt x="883" y="377"/>
                    <a:pt x="878" y="388"/>
                    <a:pt x="868" y="395"/>
                  </a:cubicBezTo>
                  <a:cubicBezTo>
                    <a:pt x="859" y="402"/>
                    <a:pt x="847" y="405"/>
                    <a:pt x="834" y="405"/>
                  </a:cubicBezTo>
                  <a:cubicBezTo>
                    <a:pt x="815" y="405"/>
                    <a:pt x="801" y="399"/>
                    <a:pt x="792" y="387"/>
                  </a:cubicBezTo>
                  <a:cubicBezTo>
                    <a:pt x="783" y="376"/>
                    <a:pt x="778" y="358"/>
                    <a:pt x="778" y="335"/>
                  </a:cubicBezTo>
                  <a:cubicBezTo>
                    <a:pt x="778" y="313"/>
                    <a:pt x="783" y="295"/>
                    <a:pt x="792" y="283"/>
                  </a:cubicBezTo>
                  <a:cubicBezTo>
                    <a:pt x="802" y="271"/>
                    <a:pt x="816" y="265"/>
                    <a:pt x="834" y="265"/>
                  </a:cubicBezTo>
                  <a:lnTo>
                    <a:pt x="834" y="265"/>
                  </a:lnTo>
                  <a:close/>
                  <a:moveTo>
                    <a:pt x="686" y="272"/>
                  </a:moveTo>
                  <a:lnTo>
                    <a:pt x="686" y="272"/>
                  </a:lnTo>
                  <a:lnTo>
                    <a:pt x="661" y="272"/>
                  </a:lnTo>
                  <a:lnTo>
                    <a:pt x="691" y="351"/>
                  </a:lnTo>
                  <a:lnTo>
                    <a:pt x="632" y="351"/>
                  </a:lnTo>
                  <a:lnTo>
                    <a:pt x="661" y="272"/>
                  </a:lnTo>
                  <a:lnTo>
                    <a:pt x="670" y="248"/>
                  </a:lnTo>
                  <a:lnTo>
                    <a:pt x="667" y="244"/>
                  </a:lnTo>
                  <a:lnTo>
                    <a:pt x="648" y="244"/>
                  </a:lnTo>
                  <a:lnTo>
                    <a:pt x="644" y="248"/>
                  </a:lnTo>
                  <a:lnTo>
                    <a:pt x="578" y="421"/>
                  </a:lnTo>
                  <a:lnTo>
                    <a:pt x="582" y="426"/>
                  </a:lnTo>
                  <a:lnTo>
                    <a:pt x="602" y="426"/>
                  </a:lnTo>
                  <a:lnTo>
                    <a:pt x="606" y="421"/>
                  </a:lnTo>
                  <a:lnTo>
                    <a:pt x="623" y="375"/>
                  </a:lnTo>
                  <a:lnTo>
                    <a:pt x="700" y="375"/>
                  </a:lnTo>
                  <a:lnTo>
                    <a:pt x="717" y="421"/>
                  </a:lnTo>
                  <a:lnTo>
                    <a:pt x="721" y="426"/>
                  </a:lnTo>
                  <a:lnTo>
                    <a:pt x="742" y="426"/>
                  </a:lnTo>
                  <a:lnTo>
                    <a:pt x="745" y="421"/>
                  </a:lnTo>
                  <a:lnTo>
                    <a:pt x="690" y="277"/>
                  </a:lnTo>
                  <a:lnTo>
                    <a:pt x="686" y="272"/>
                  </a:lnTo>
                  <a:lnTo>
                    <a:pt x="686" y="272"/>
                  </a:lnTo>
                  <a:close/>
                  <a:moveTo>
                    <a:pt x="534" y="245"/>
                  </a:moveTo>
                  <a:lnTo>
                    <a:pt x="534" y="245"/>
                  </a:lnTo>
                  <a:lnTo>
                    <a:pt x="529" y="250"/>
                  </a:lnTo>
                  <a:lnTo>
                    <a:pt x="529" y="381"/>
                  </a:lnTo>
                  <a:lnTo>
                    <a:pt x="551" y="381"/>
                  </a:lnTo>
                  <a:lnTo>
                    <a:pt x="556" y="376"/>
                  </a:lnTo>
                  <a:lnTo>
                    <a:pt x="556" y="250"/>
                  </a:lnTo>
                  <a:lnTo>
                    <a:pt x="551" y="245"/>
                  </a:lnTo>
                  <a:lnTo>
                    <a:pt x="534" y="245"/>
                  </a:lnTo>
                  <a:lnTo>
                    <a:pt x="534" y="245"/>
                  </a:lnTo>
                  <a:close/>
                  <a:moveTo>
                    <a:pt x="434" y="245"/>
                  </a:moveTo>
                  <a:lnTo>
                    <a:pt x="434" y="245"/>
                  </a:lnTo>
                  <a:lnTo>
                    <a:pt x="414" y="245"/>
                  </a:lnTo>
                  <a:lnTo>
                    <a:pt x="409" y="250"/>
                  </a:lnTo>
                  <a:lnTo>
                    <a:pt x="409" y="421"/>
                  </a:lnTo>
                  <a:lnTo>
                    <a:pt x="414" y="426"/>
                  </a:lnTo>
                  <a:lnTo>
                    <a:pt x="430" y="426"/>
                  </a:lnTo>
                  <a:lnTo>
                    <a:pt x="436" y="421"/>
                  </a:lnTo>
                  <a:lnTo>
                    <a:pt x="436" y="291"/>
                  </a:lnTo>
                  <a:lnTo>
                    <a:pt x="525" y="421"/>
                  </a:lnTo>
                  <a:lnTo>
                    <a:pt x="530" y="426"/>
                  </a:lnTo>
                  <a:lnTo>
                    <a:pt x="551" y="426"/>
                  </a:lnTo>
                  <a:lnTo>
                    <a:pt x="556" y="421"/>
                  </a:lnTo>
                  <a:lnTo>
                    <a:pt x="439" y="249"/>
                  </a:lnTo>
                  <a:lnTo>
                    <a:pt x="434" y="245"/>
                  </a:lnTo>
                  <a:lnTo>
                    <a:pt x="434" y="245"/>
                  </a:lnTo>
                  <a:close/>
                  <a:moveTo>
                    <a:pt x="329" y="272"/>
                  </a:moveTo>
                  <a:lnTo>
                    <a:pt x="329" y="272"/>
                  </a:lnTo>
                  <a:lnTo>
                    <a:pt x="304" y="272"/>
                  </a:lnTo>
                  <a:lnTo>
                    <a:pt x="333" y="351"/>
                  </a:lnTo>
                  <a:lnTo>
                    <a:pt x="275" y="351"/>
                  </a:lnTo>
                  <a:lnTo>
                    <a:pt x="304" y="272"/>
                  </a:lnTo>
                  <a:lnTo>
                    <a:pt x="313" y="248"/>
                  </a:lnTo>
                  <a:lnTo>
                    <a:pt x="309" y="244"/>
                  </a:lnTo>
                  <a:lnTo>
                    <a:pt x="291" y="244"/>
                  </a:lnTo>
                  <a:lnTo>
                    <a:pt x="287" y="248"/>
                  </a:lnTo>
                  <a:lnTo>
                    <a:pt x="221" y="421"/>
                  </a:lnTo>
                  <a:lnTo>
                    <a:pt x="224" y="426"/>
                  </a:lnTo>
                  <a:lnTo>
                    <a:pt x="244" y="426"/>
                  </a:lnTo>
                  <a:lnTo>
                    <a:pt x="248" y="421"/>
                  </a:lnTo>
                  <a:lnTo>
                    <a:pt x="265" y="375"/>
                  </a:lnTo>
                  <a:lnTo>
                    <a:pt x="342" y="375"/>
                  </a:lnTo>
                  <a:lnTo>
                    <a:pt x="359" y="421"/>
                  </a:lnTo>
                  <a:lnTo>
                    <a:pt x="363" y="426"/>
                  </a:lnTo>
                  <a:lnTo>
                    <a:pt x="384" y="426"/>
                  </a:lnTo>
                  <a:lnTo>
                    <a:pt x="387" y="421"/>
                  </a:lnTo>
                  <a:lnTo>
                    <a:pt x="333" y="277"/>
                  </a:lnTo>
                  <a:lnTo>
                    <a:pt x="329" y="272"/>
                  </a:lnTo>
                  <a:lnTo>
                    <a:pt x="329" y="272"/>
                  </a:lnTo>
                  <a:close/>
                  <a:moveTo>
                    <a:pt x="49" y="250"/>
                  </a:moveTo>
                  <a:lnTo>
                    <a:pt x="49" y="250"/>
                  </a:lnTo>
                  <a:lnTo>
                    <a:pt x="44" y="245"/>
                  </a:lnTo>
                  <a:lnTo>
                    <a:pt x="15" y="245"/>
                  </a:lnTo>
                  <a:lnTo>
                    <a:pt x="10" y="250"/>
                  </a:lnTo>
                  <a:lnTo>
                    <a:pt x="10" y="421"/>
                  </a:lnTo>
                  <a:lnTo>
                    <a:pt x="15" y="426"/>
                  </a:lnTo>
                  <a:lnTo>
                    <a:pt x="32" y="426"/>
                  </a:lnTo>
                  <a:lnTo>
                    <a:pt x="37" y="421"/>
                  </a:lnTo>
                  <a:lnTo>
                    <a:pt x="37" y="290"/>
                  </a:lnTo>
                  <a:lnTo>
                    <a:pt x="74" y="381"/>
                  </a:lnTo>
                  <a:lnTo>
                    <a:pt x="79" y="386"/>
                  </a:lnTo>
                  <a:lnTo>
                    <a:pt x="105" y="386"/>
                  </a:lnTo>
                  <a:lnTo>
                    <a:pt x="49" y="250"/>
                  </a:lnTo>
                  <a:lnTo>
                    <a:pt x="49" y="250"/>
                  </a:lnTo>
                  <a:close/>
                  <a:moveTo>
                    <a:pt x="165" y="245"/>
                  </a:moveTo>
                  <a:lnTo>
                    <a:pt x="165" y="245"/>
                  </a:lnTo>
                  <a:lnTo>
                    <a:pt x="160" y="250"/>
                  </a:lnTo>
                  <a:lnTo>
                    <a:pt x="91" y="421"/>
                  </a:lnTo>
                  <a:lnTo>
                    <a:pt x="95" y="426"/>
                  </a:lnTo>
                  <a:lnTo>
                    <a:pt x="114" y="426"/>
                  </a:lnTo>
                  <a:lnTo>
                    <a:pt x="118" y="421"/>
                  </a:lnTo>
                  <a:lnTo>
                    <a:pt x="172" y="290"/>
                  </a:lnTo>
                  <a:lnTo>
                    <a:pt x="172" y="421"/>
                  </a:lnTo>
                  <a:lnTo>
                    <a:pt x="177" y="426"/>
                  </a:lnTo>
                  <a:lnTo>
                    <a:pt x="194" y="426"/>
                  </a:lnTo>
                  <a:lnTo>
                    <a:pt x="199" y="421"/>
                  </a:lnTo>
                  <a:lnTo>
                    <a:pt x="199" y="250"/>
                  </a:lnTo>
                  <a:lnTo>
                    <a:pt x="194" y="245"/>
                  </a:lnTo>
                  <a:lnTo>
                    <a:pt x="165" y="245"/>
                  </a:lnTo>
                  <a:lnTo>
                    <a:pt x="165" y="245"/>
                  </a:lnTo>
                  <a:close/>
                  <a:moveTo>
                    <a:pt x="1432" y="29"/>
                  </a:moveTo>
                  <a:lnTo>
                    <a:pt x="1432" y="29"/>
                  </a:lnTo>
                  <a:lnTo>
                    <a:pt x="1438" y="24"/>
                  </a:lnTo>
                  <a:lnTo>
                    <a:pt x="1438" y="9"/>
                  </a:lnTo>
                  <a:lnTo>
                    <a:pt x="1432" y="4"/>
                  </a:lnTo>
                  <a:lnTo>
                    <a:pt x="1317" y="4"/>
                  </a:lnTo>
                  <a:lnTo>
                    <a:pt x="1312" y="9"/>
                  </a:lnTo>
                  <a:lnTo>
                    <a:pt x="1312" y="79"/>
                  </a:lnTo>
                  <a:lnTo>
                    <a:pt x="1317" y="84"/>
                  </a:lnTo>
                  <a:lnTo>
                    <a:pt x="1339" y="84"/>
                  </a:lnTo>
                  <a:lnTo>
                    <a:pt x="1339" y="29"/>
                  </a:lnTo>
                  <a:lnTo>
                    <a:pt x="1432" y="29"/>
                  </a:lnTo>
                  <a:lnTo>
                    <a:pt x="1432" y="29"/>
                  </a:lnTo>
                  <a:close/>
                  <a:moveTo>
                    <a:pt x="1339" y="180"/>
                  </a:moveTo>
                  <a:lnTo>
                    <a:pt x="1339" y="180"/>
                  </a:lnTo>
                  <a:lnTo>
                    <a:pt x="1339" y="109"/>
                  </a:lnTo>
                  <a:lnTo>
                    <a:pt x="1317" y="109"/>
                  </a:lnTo>
                  <a:lnTo>
                    <a:pt x="1312" y="114"/>
                  </a:lnTo>
                  <a:lnTo>
                    <a:pt x="1312" y="180"/>
                  </a:lnTo>
                  <a:lnTo>
                    <a:pt x="1317" y="185"/>
                  </a:lnTo>
                  <a:lnTo>
                    <a:pt x="1334" y="185"/>
                  </a:lnTo>
                  <a:lnTo>
                    <a:pt x="1339" y="180"/>
                  </a:lnTo>
                  <a:lnTo>
                    <a:pt x="1339" y="180"/>
                  </a:lnTo>
                  <a:close/>
                  <a:moveTo>
                    <a:pt x="1421" y="104"/>
                  </a:moveTo>
                  <a:lnTo>
                    <a:pt x="1421" y="104"/>
                  </a:lnTo>
                  <a:lnTo>
                    <a:pt x="1421" y="89"/>
                  </a:lnTo>
                  <a:lnTo>
                    <a:pt x="1415" y="84"/>
                  </a:lnTo>
                  <a:lnTo>
                    <a:pt x="1339" y="84"/>
                  </a:lnTo>
                  <a:lnTo>
                    <a:pt x="1339" y="109"/>
                  </a:lnTo>
                  <a:lnTo>
                    <a:pt x="1415" y="109"/>
                  </a:lnTo>
                  <a:lnTo>
                    <a:pt x="1421" y="104"/>
                  </a:lnTo>
                  <a:lnTo>
                    <a:pt x="1421" y="104"/>
                  </a:lnTo>
                  <a:close/>
                  <a:moveTo>
                    <a:pt x="1143" y="95"/>
                  </a:moveTo>
                  <a:lnTo>
                    <a:pt x="1143" y="95"/>
                  </a:lnTo>
                  <a:cubicBezTo>
                    <a:pt x="1143" y="118"/>
                    <a:pt x="1148" y="136"/>
                    <a:pt x="1159" y="147"/>
                  </a:cubicBezTo>
                  <a:cubicBezTo>
                    <a:pt x="1169" y="159"/>
                    <a:pt x="1183" y="164"/>
                    <a:pt x="1200" y="164"/>
                  </a:cubicBezTo>
                  <a:cubicBezTo>
                    <a:pt x="1217" y="164"/>
                    <a:pt x="1231" y="159"/>
                    <a:pt x="1241" y="147"/>
                  </a:cubicBezTo>
                  <a:cubicBezTo>
                    <a:pt x="1252" y="136"/>
                    <a:pt x="1257" y="118"/>
                    <a:pt x="1257" y="95"/>
                  </a:cubicBezTo>
                  <a:cubicBezTo>
                    <a:pt x="1257" y="71"/>
                    <a:pt x="1252" y="53"/>
                    <a:pt x="1241" y="42"/>
                  </a:cubicBezTo>
                  <a:cubicBezTo>
                    <a:pt x="1231" y="31"/>
                    <a:pt x="1217" y="25"/>
                    <a:pt x="1200" y="25"/>
                  </a:cubicBezTo>
                  <a:cubicBezTo>
                    <a:pt x="1183" y="25"/>
                    <a:pt x="1169" y="31"/>
                    <a:pt x="1159" y="42"/>
                  </a:cubicBezTo>
                  <a:cubicBezTo>
                    <a:pt x="1148" y="53"/>
                    <a:pt x="1143" y="71"/>
                    <a:pt x="1143" y="95"/>
                  </a:cubicBezTo>
                  <a:lnTo>
                    <a:pt x="1143" y="95"/>
                  </a:lnTo>
                  <a:close/>
                  <a:moveTo>
                    <a:pt x="1127" y="148"/>
                  </a:moveTo>
                  <a:lnTo>
                    <a:pt x="1127" y="148"/>
                  </a:lnTo>
                  <a:cubicBezTo>
                    <a:pt x="1120" y="134"/>
                    <a:pt x="1116" y="116"/>
                    <a:pt x="1116" y="95"/>
                  </a:cubicBezTo>
                  <a:cubicBezTo>
                    <a:pt x="1116" y="73"/>
                    <a:pt x="1120" y="56"/>
                    <a:pt x="1127" y="42"/>
                  </a:cubicBezTo>
                  <a:cubicBezTo>
                    <a:pt x="1134" y="28"/>
                    <a:pt x="1144" y="17"/>
                    <a:pt x="1157" y="11"/>
                  </a:cubicBezTo>
                  <a:cubicBezTo>
                    <a:pt x="1170" y="4"/>
                    <a:pt x="1184" y="0"/>
                    <a:pt x="1200" y="0"/>
                  </a:cubicBezTo>
                  <a:cubicBezTo>
                    <a:pt x="1216" y="0"/>
                    <a:pt x="1230" y="4"/>
                    <a:pt x="1243" y="11"/>
                  </a:cubicBezTo>
                  <a:cubicBezTo>
                    <a:pt x="1255" y="17"/>
                    <a:pt x="1266" y="28"/>
                    <a:pt x="1273" y="42"/>
                  </a:cubicBezTo>
                  <a:cubicBezTo>
                    <a:pt x="1280" y="56"/>
                    <a:pt x="1284" y="73"/>
                    <a:pt x="1284" y="95"/>
                  </a:cubicBezTo>
                  <a:cubicBezTo>
                    <a:pt x="1284" y="116"/>
                    <a:pt x="1280" y="134"/>
                    <a:pt x="1273" y="148"/>
                  </a:cubicBezTo>
                  <a:cubicBezTo>
                    <a:pt x="1266" y="162"/>
                    <a:pt x="1255" y="172"/>
                    <a:pt x="1243" y="179"/>
                  </a:cubicBezTo>
                  <a:cubicBezTo>
                    <a:pt x="1230" y="186"/>
                    <a:pt x="1216" y="189"/>
                    <a:pt x="1200" y="189"/>
                  </a:cubicBezTo>
                  <a:cubicBezTo>
                    <a:pt x="1184" y="189"/>
                    <a:pt x="1170" y="186"/>
                    <a:pt x="1157" y="179"/>
                  </a:cubicBezTo>
                  <a:cubicBezTo>
                    <a:pt x="1144" y="172"/>
                    <a:pt x="1134" y="162"/>
                    <a:pt x="1127" y="148"/>
                  </a:cubicBezTo>
                  <a:lnTo>
                    <a:pt x="1127" y="148"/>
                  </a:lnTo>
                  <a:close/>
                  <a:moveTo>
                    <a:pt x="914" y="4"/>
                  </a:moveTo>
                  <a:lnTo>
                    <a:pt x="914" y="4"/>
                  </a:lnTo>
                  <a:lnTo>
                    <a:pt x="897" y="4"/>
                  </a:lnTo>
                  <a:lnTo>
                    <a:pt x="892" y="9"/>
                  </a:lnTo>
                  <a:lnTo>
                    <a:pt x="892" y="155"/>
                  </a:lnTo>
                  <a:lnTo>
                    <a:pt x="897" y="160"/>
                  </a:lnTo>
                  <a:lnTo>
                    <a:pt x="919" y="160"/>
                  </a:lnTo>
                  <a:lnTo>
                    <a:pt x="919" y="9"/>
                  </a:lnTo>
                  <a:lnTo>
                    <a:pt x="914" y="4"/>
                  </a:lnTo>
                  <a:lnTo>
                    <a:pt x="914" y="4"/>
                  </a:lnTo>
                  <a:close/>
                  <a:moveTo>
                    <a:pt x="1017" y="180"/>
                  </a:moveTo>
                  <a:lnTo>
                    <a:pt x="1017" y="180"/>
                  </a:lnTo>
                  <a:lnTo>
                    <a:pt x="1017" y="165"/>
                  </a:lnTo>
                  <a:lnTo>
                    <a:pt x="1012" y="160"/>
                  </a:lnTo>
                  <a:lnTo>
                    <a:pt x="919" y="160"/>
                  </a:lnTo>
                  <a:lnTo>
                    <a:pt x="919" y="180"/>
                  </a:lnTo>
                  <a:lnTo>
                    <a:pt x="924" y="185"/>
                  </a:lnTo>
                  <a:lnTo>
                    <a:pt x="1012" y="185"/>
                  </a:lnTo>
                  <a:lnTo>
                    <a:pt x="1017" y="180"/>
                  </a:lnTo>
                  <a:lnTo>
                    <a:pt x="1017" y="180"/>
                  </a:lnTo>
                  <a:close/>
                  <a:moveTo>
                    <a:pt x="723" y="95"/>
                  </a:moveTo>
                  <a:lnTo>
                    <a:pt x="723" y="95"/>
                  </a:lnTo>
                  <a:cubicBezTo>
                    <a:pt x="723" y="118"/>
                    <a:pt x="729" y="136"/>
                    <a:pt x="739" y="147"/>
                  </a:cubicBezTo>
                  <a:cubicBezTo>
                    <a:pt x="750" y="159"/>
                    <a:pt x="763" y="164"/>
                    <a:pt x="780" y="164"/>
                  </a:cubicBezTo>
                  <a:cubicBezTo>
                    <a:pt x="797" y="164"/>
                    <a:pt x="811" y="159"/>
                    <a:pt x="822" y="147"/>
                  </a:cubicBezTo>
                  <a:cubicBezTo>
                    <a:pt x="832" y="136"/>
                    <a:pt x="837" y="118"/>
                    <a:pt x="837" y="95"/>
                  </a:cubicBezTo>
                  <a:cubicBezTo>
                    <a:pt x="837" y="71"/>
                    <a:pt x="832" y="53"/>
                    <a:pt x="822" y="42"/>
                  </a:cubicBezTo>
                  <a:cubicBezTo>
                    <a:pt x="811" y="31"/>
                    <a:pt x="797" y="25"/>
                    <a:pt x="780" y="25"/>
                  </a:cubicBezTo>
                  <a:cubicBezTo>
                    <a:pt x="763" y="25"/>
                    <a:pt x="750" y="31"/>
                    <a:pt x="739" y="42"/>
                  </a:cubicBezTo>
                  <a:cubicBezTo>
                    <a:pt x="729" y="53"/>
                    <a:pt x="723" y="71"/>
                    <a:pt x="723" y="95"/>
                  </a:cubicBezTo>
                  <a:lnTo>
                    <a:pt x="723" y="95"/>
                  </a:lnTo>
                  <a:close/>
                  <a:moveTo>
                    <a:pt x="707" y="148"/>
                  </a:moveTo>
                  <a:lnTo>
                    <a:pt x="707" y="148"/>
                  </a:lnTo>
                  <a:cubicBezTo>
                    <a:pt x="700" y="134"/>
                    <a:pt x="696" y="116"/>
                    <a:pt x="696" y="95"/>
                  </a:cubicBezTo>
                  <a:cubicBezTo>
                    <a:pt x="696" y="73"/>
                    <a:pt x="700" y="56"/>
                    <a:pt x="707" y="42"/>
                  </a:cubicBezTo>
                  <a:cubicBezTo>
                    <a:pt x="715" y="28"/>
                    <a:pt x="725" y="17"/>
                    <a:pt x="738" y="11"/>
                  </a:cubicBezTo>
                  <a:cubicBezTo>
                    <a:pt x="750" y="4"/>
                    <a:pt x="764" y="0"/>
                    <a:pt x="780" y="0"/>
                  </a:cubicBezTo>
                  <a:cubicBezTo>
                    <a:pt x="796" y="0"/>
                    <a:pt x="811" y="4"/>
                    <a:pt x="823" y="11"/>
                  </a:cubicBezTo>
                  <a:cubicBezTo>
                    <a:pt x="836" y="17"/>
                    <a:pt x="846" y="28"/>
                    <a:pt x="853" y="42"/>
                  </a:cubicBezTo>
                  <a:cubicBezTo>
                    <a:pt x="861" y="56"/>
                    <a:pt x="864" y="73"/>
                    <a:pt x="864" y="95"/>
                  </a:cubicBezTo>
                  <a:cubicBezTo>
                    <a:pt x="864" y="116"/>
                    <a:pt x="861" y="134"/>
                    <a:pt x="853" y="148"/>
                  </a:cubicBezTo>
                  <a:cubicBezTo>
                    <a:pt x="846" y="162"/>
                    <a:pt x="836" y="172"/>
                    <a:pt x="823" y="179"/>
                  </a:cubicBezTo>
                  <a:cubicBezTo>
                    <a:pt x="811" y="186"/>
                    <a:pt x="796" y="189"/>
                    <a:pt x="780" y="189"/>
                  </a:cubicBezTo>
                  <a:cubicBezTo>
                    <a:pt x="764" y="189"/>
                    <a:pt x="750" y="186"/>
                    <a:pt x="738" y="179"/>
                  </a:cubicBezTo>
                  <a:cubicBezTo>
                    <a:pt x="725" y="172"/>
                    <a:pt x="715" y="162"/>
                    <a:pt x="707" y="148"/>
                  </a:cubicBezTo>
                  <a:lnTo>
                    <a:pt x="707" y="148"/>
                  </a:lnTo>
                  <a:close/>
                  <a:moveTo>
                    <a:pt x="535" y="95"/>
                  </a:moveTo>
                  <a:lnTo>
                    <a:pt x="535" y="95"/>
                  </a:lnTo>
                  <a:cubicBezTo>
                    <a:pt x="535" y="118"/>
                    <a:pt x="541" y="136"/>
                    <a:pt x="551" y="147"/>
                  </a:cubicBezTo>
                  <a:cubicBezTo>
                    <a:pt x="562" y="159"/>
                    <a:pt x="575" y="164"/>
                    <a:pt x="592" y="164"/>
                  </a:cubicBezTo>
                  <a:cubicBezTo>
                    <a:pt x="609" y="164"/>
                    <a:pt x="623" y="159"/>
                    <a:pt x="634" y="147"/>
                  </a:cubicBezTo>
                  <a:cubicBezTo>
                    <a:pt x="644" y="136"/>
                    <a:pt x="650" y="118"/>
                    <a:pt x="650" y="95"/>
                  </a:cubicBezTo>
                  <a:cubicBezTo>
                    <a:pt x="650" y="71"/>
                    <a:pt x="644" y="53"/>
                    <a:pt x="634" y="42"/>
                  </a:cubicBezTo>
                  <a:cubicBezTo>
                    <a:pt x="623" y="31"/>
                    <a:pt x="609" y="25"/>
                    <a:pt x="592" y="25"/>
                  </a:cubicBezTo>
                  <a:cubicBezTo>
                    <a:pt x="575" y="25"/>
                    <a:pt x="562" y="31"/>
                    <a:pt x="551" y="42"/>
                  </a:cubicBezTo>
                  <a:cubicBezTo>
                    <a:pt x="541" y="53"/>
                    <a:pt x="535" y="71"/>
                    <a:pt x="535" y="95"/>
                  </a:cubicBezTo>
                  <a:lnTo>
                    <a:pt x="535" y="95"/>
                  </a:lnTo>
                  <a:close/>
                  <a:moveTo>
                    <a:pt x="519" y="148"/>
                  </a:moveTo>
                  <a:lnTo>
                    <a:pt x="519" y="148"/>
                  </a:lnTo>
                  <a:cubicBezTo>
                    <a:pt x="512" y="134"/>
                    <a:pt x="508" y="116"/>
                    <a:pt x="508" y="95"/>
                  </a:cubicBezTo>
                  <a:cubicBezTo>
                    <a:pt x="508" y="73"/>
                    <a:pt x="512" y="56"/>
                    <a:pt x="519" y="42"/>
                  </a:cubicBezTo>
                  <a:cubicBezTo>
                    <a:pt x="527" y="28"/>
                    <a:pt x="537" y="17"/>
                    <a:pt x="550" y="11"/>
                  </a:cubicBezTo>
                  <a:cubicBezTo>
                    <a:pt x="562" y="4"/>
                    <a:pt x="577" y="0"/>
                    <a:pt x="592" y="0"/>
                  </a:cubicBezTo>
                  <a:cubicBezTo>
                    <a:pt x="608" y="0"/>
                    <a:pt x="623" y="4"/>
                    <a:pt x="635" y="11"/>
                  </a:cubicBezTo>
                  <a:cubicBezTo>
                    <a:pt x="648" y="17"/>
                    <a:pt x="658" y="28"/>
                    <a:pt x="665" y="42"/>
                  </a:cubicBezTo>
                  <a:cubicBezTo>
                    <a:pt x="673" y="56"/>
                    <a:pt x="677" y="73"/>
                    <a:pt x="677" y="95"/>
                  </a:cubicBezTo>
                  <a:cubicBezTo>
                    <a:pt x="677" y="116"/>
                    <a:pt x="673" y="134"/>
                    <a:pt x="665" y="148"/>
                  </a:cubicBezTo>
                  <a:cubicBezTo>
                    <a:pt x="658" y="162"/>
                    <a:pt x="648" y="172"/>
                    <a:pt x="635" y="179"/>
                  </a:cubicBezTo>
                  <a:cubicBezTo>
                    <a:pt x="623" y="186"/>
                    <a:pt x="608" y="189"/>
                    <a:pt x="592" y="189"/>
                  </a:cubicBezTo>
                  <a:cubicBezTo>
                    <a:pt x="577" y="189"/>
                    <a:pt x="562" y="186"/>
                    <a:pt x="550" y="179"/>
                  </a:cubicBezTo>
                  <a:cubicBezTo>
                    <a:pt x="537" y="172"/>
                    <a:pt x="527" y="162"/>
                    <a:pt x="519" y="148"/>
                  </a:cubicBezTo>
                  <a:lnTo>
                    <a:pt x="519" y="148"/>
                  </a:lnTo>
                  <a:close/>
                  <a:moveTo>
                    <a:pt x="359" y="185"/>
                  </a:moveTo>
                  <a:lnTo>
                    <a:pt x="359" y="185"/>
                  </a:lnTo>
                  <a:lnTo>
                    <a:pt x="364" y="180"/>
                  </a:lnTo>
                  <a:lnTo>
                    <a:pt x="364" y="105"/>
                  </a:lnTo>
                  <a:lnTo>
                    <a:pt x="342" y="105"/>
                  </a:lnTo>
                  <a:lnTo>
                    <a:pt x="337" y="110"/>
                  </a:lnTo>
                  <a:lnTo>
                    <a:pt x="337" y="180"/>
                  </a:lnTo>
                  <a:lnTo>
                    <a:pt x="342" y="185"/>
                  </a:lnTo>
                  <a:lnTo>
                    <a:pt x="359" y="185"/>
                  </a:lnTo>
                  <a:lnTo>
                    <a:pt x="359" y="185"/>
                  </a:lnTo>
                  <a:close/>
                  <a:moveTo>
                    <a:pt x="359" y="4"/>
                  </a:moveTo>
                  <a:lnTo>
                    <a:pt x="359" y="4"/>
                  </a:lnTo>
                  <a:lnTo>
                    <a:pt x="342" y="4"/>
                  </a:lnTo>
                  <a:lnTo>
                    <a:pt x="337" y="9"/>
                  </a:lnTo>
                  <a:lnTo>
                    <a:pt x="337" y="75"/>
                  </a:lnTo>
                  <a:lnTo>
                    <a:pt x="342" y="80"/>
                  </a:lnTo>
                  <a:lnTo>
                    <a:pt x="364" y="80"/>
                  </a:lnTo>
                  <a:lnTo>
                    <a:pt x="364" y="9"/>
                  </a:lnTo>
                  <a:lnTo>
                    <a:pt x="359" y="4"/>
                  </a:lnTo>
                  <a:lnTo>
                    <a:pt x="359" y="4"/>
                  </a:lnTo>
                  <a:close/>
                  <a:moveTo>
                    <a:pt x="458" y="185"/>
                  </a:moveTo>
                  <a:lnTo>
                    <a:pt x="458" y="185"/>
                  </a:lnTo>
                  <a:lnTo>
                    <a:pt x="475" y="185"/>
                  </a:lnTo>
                  <a:lnTo>
                    <a:pt x="480" y="180"/>
                  </a:lnTo>
                  <a:lnTo>
                    <a:pt x="480" y="110"/>
                  </a:lnTo>
                  <a:lnTo>
                    <a:pt x="475" y="105"/>
                  </a:lnTo>
                  <a:lnTo>
                    <a:pt x="453" y="105"/>
                  </a:lnTo>
                  <a:lnTo>
                    <a:pt x="453" y="180"/>
                  </a:lnTo>
                  <a:lnTo>
                    <a:pt x="458" y="185"/>
                  </a:lnTo>
                  <a:lnTo>
                    <a:pt x="458" y="185"/>
                  </a:lnTo>
                  <a:close/>
                  <a:moveTo>
                    <a:pt x="364" y="105"/>
                  </a:moveTo>
                  <a:lnTo>
                    <a:pt x="364" y="105"/>
                  </a:lnTo>
                  <a:lnTo>
                    <a:pt x="453" y="105"/>
                  </a:lnTo>
                  <a:lnTo>
                    <a:pt x="453" y="80"/>
                  </a:lnTo>
                  <a:lnTo>
                    <a:pt x="364" y="80"/>
                  </a:lnTo>
                  <a:lnTo>
                    <a:pt x="364" y="105"/>
                  </a:lnTo>
                  <a:close/>
                  <a:moveTo>
                    <a:pt x="480" y="75"/>
                  </a:moveTo>
                  <a:lnTo>
                    <a:pt x="480" y="75"/>
                  </a:lnTo>
                  <a:lnTo>
                    <a:pt x="480" y="9"/>
                  </a:lnTo>
                  <a:lnTo>
                    <a:pt x="475" y="4"/>
                  </a:lnTo>
                  <a:lnTo>
                    <a:pt x="458" y="4"/>
                  </a:lnTo>
                  <a:lnTo>
                    <a:pt x="453" y="9"/>
                  </a:lnTo>
                  <a:lnTo>
                    <a:pt x="453" y="80"/>
                  </a:lnTo>
                  <a:lnTo>
                    <a:pt x="475" y="80"/>
                  </a:lnTo>
                  <a:lnTo>
                    <a:pt x="480" y="75"/>
                  </a:lnTo>
                  <a:lnTo>
                    <a:pt x="480" y="75"/>
                  </a:lnTo>
                  <a:close/>
                  <a:moveTo>
                    <a:pt x="191" y="178"/>
                  </a:moveTo>
                  <a:lnTo>
                    <a:pt x="191" y="178"/>
                  </a:lnTo>
                  <a:cubicBezTo>
                    <a:pt x="203" y="185"/>
                    <a:pt x="217" y="189"/>
                    <a:pt x="233" y="189"/>
                  </a:cubicBezTo>
                  <a:cubicBezTo>
                    <a:pt x="273" y="189"/>
                    <a:pt x="297" y="170"/>
                    <a:pt x="306" y="133"/>
                  </a:cubicBezTo>
                  <a:lnTo>
                    <a:pt x="303" y="128"/>
                  </a:lnTo>
                  <a:lnTo>
                    <a:pt x="284" y="128"/>
                  </a:lnTo>
                  <a:lnTo>
                    <a:pt x="280" y="133"/>
                  </a:lnTo>
                  <a:cubicBezTo>
                    <a:pt x="276" y="144"/>
                    <a:pt x="271" y="152"/>
                    <a:pt x="263" y="157"/>
                  </a:cubicBezTo>
                  <a:cubicBezTo>
                    <a:pt x="255" y="162"/>
                    <a:pt x="245" y="164"/>
                    <a:pt x="233" y="164"/>
                  </a:cubicBezTo>
                  <a:cubicBezTo>
                    <a:pt x="216" y="164"/>
                    <a:pt x="202" y="159"/>
                    <a:pt x="193" y="147"/>
                  </a:cubicBezTo>
                  <a:cubicBezTo>
                    <a:pt x="184" y="135"/>
                    <a:pt x="179" y="117"/>
                    <a:pt x="179" y="94"/>
                  </a:cubicBezTo>
                  <a:cubicBezTo>
                    <a:pt x="179" y="72"/>
                    <a:pt x="184" y="54"/>
                    <a:pt x="193" y="43"/>
                  </a:cubicBezTo>
                  <a:cubicBezTo>
                    <a:pt x="202" y="31"/>
                    <a:pt x="216" y="25"/>
                    <a:pt x="234" y="25"/>
                  </a:cubicBezTo>
                  <a:cubicBezTo>
                    <a:pt x="257" y="25"/>
                    <a:pt x="273" y="35"/>
                    <a:pt x="280" y="56"/>
                  </a:cubicBezTo>
                  <a:lnTo>
                    <a:pt x="284" y="62"/>
                  </a:lnTo>
                  <a:lnTo>
                    <a:pt x="303" y="62"/>
                  </a:lnTo>
                  <a:lnTo>
                    <a:pt x="306" y="56"/>
                  </a:lnTo>
                  <a:cubicBezTo>
                    <a:pt x="297" y="19"/>
                    <a:pt x="273" y="0"/>
                    <a:pt x="233" y="0"/>
                  </a:cubicBezTo>
                  <a:cubicBezTo>
                    <a:pt x="217" y="0"/>
                    <a:pt x="203" y="4"/>
                    <a:pt x="191" y="11"/>
                  </a:cubicBezTo>
                  <a:cubicBezTo>
                    <a:pt x="179" y="18"/>
                    <a:pt x="169" y="29"/>
                    <a:pt x="162" y="43"/>
                  </a:cubicBezTo>
                  <a:cubicBezTo>
                    <a:pt x="156" y="57"/>
                    <a:pt x="152" y="74"/>
                    <a:pt x="152" y="95"/>
                  </a:cubicBezTo>
                  <a:cubicBezTo>
                    <a:pt x="152" y="115"/>
                    <a:pt x="156" y="132"/>
                    <a:pt x="162" y="146"/>
                  </a:cubicBezTo>
                  <a:cubicBezTo>
                    <a:pt x="169" y="160"/>
                    <a:pt x="179" y="171"/>
                    <a:pt x="191" y="178"/>
                  </a:cubicBezTo>
                  <a:lnTo>
                    <a:pt x="191" y="178"/>
                  </a:lnTo>
                  <a:close/>
                  <a:moveTo>
                    <a:pt x="99" y="157"/>
                  </a:moveTo>
                  <a:lnTo>
                    <a:pt x="99" y="157"/>
                  </a:lnTo>
                  <a:cubicBezTo>
                    <a:pt x="106" y="152"/>
                    <a:pt x="109" y="145"/>
                    <a:pt x="109" y="136"/>
                  </a:cubicBezTo>
                  <a:cubicBezTo>
                    <a:pt x="109" y="132"/>
                    <a:pt x="107" y="127"/>
                    <a:pt x="105" y="123"/>
                  </a:cubicBezTo>
                  <a:cubicBezTo>
                    <a:pt x="102" y="118"/>
                    <a:pt x="96" y="114"/>
                    <a:pt x="87" y="112"/>
                  </a:cubicBezTo>
                  <a:lnTo>
                    <a:pt x="46" y="101"/>
                  </a:lnTo>
                  <a:cubicBezTo>
                    <a:pt x="17" y="93"/>
                    <a:pt x="2" y="77"/>
                    <a:pt x="2" y="53"/>
                  </a:cubicBezTo>
                  <a:cubicBezTo>
                    <a:pt x="2" y="43"/>
                    <a:pt x="5" y="33"/>
                    <a:pt x="11" y="25"/>
                  </a:cubicBezTo>
                  <a:cubicBezTo>
                    <a:pt x="16" y="17"/>
                    <a:pt x="24" y="11"/>
                    <a:pt x="34" y="7"/>
                  </a:cubicBezTo>
                  <a:cubicBezTo>
                    <a:pt x="43" y="3"/>
                    <a:pt x="55" y="0"/>
                    <a:pt x="68" y="0"/>
                  </a:cubicBezTo>
                  <a:cubicBezTo>
                    <a:pt x="80" y="0"/>
                    <a:pt x="91" y="3"/>
                    <a:pt x="100" y="7"/>
                  </a:cubicBezTo>
                  <a:cubicBezTo>
                    <a:pt x="110" y="11"/>
                    <a:pt x="118" y="17"/>
                    <a:pt x="123" y="25"/>
                  </a:cubicBezTo>
                  <a:cubicBezTo>
                    <a:pt x="129" y="32"/>
                    <a:pt x="132" y="41"/>
                    <a:pt x="133" y="52"/>
                  </a:cubicBezTo>
                  <a:lnTo>
                    <a:pt x="128" y="57"/>
                  </a:lnTo>
                  <a:lnTo>
                    <a:pt x="111" y="57"/>
                  </a:lnTo>
                  <a:lnTo>
                    <a:pt x="106" y="52"/>
                  </a:lnTo>
                  <a:cubicBezTo>
                    <a:pt x="105" y="44"/>
                    <a:pt x="102" y="37"/>
                    <a:pt x="95" y="32"/>
                  </a:cubicBezTo>
                  <a:cubicBezTo>
                    <a:pt x="89" y="27"/>
                    <a:pt x="80" y="25"/>
                    <a:pt x="67" y="25"/>
                  </a:cubicBezTo>
                  <a:cubicBezTo>
                    <a:pt x="54" y="25"/>
                    <a:pt x="44" y="27"/>
                    <a:pt x="38" y="33"/>
                  </a:cubicBezTo>
                  <a:cubicBezTo>
                    <a:pt x="32" y="38"/>
                    <a:pt x="29" y="44"/>
                    <a:pt x="29" y="51"/>
                  </a:cubicBezTo>
                  <a:cubicBezTo>
                    <a:pt x="29" y="56"/>
                    <a:pt x="31" y="61"/>
                    <a:pt x="34" y="65"/>
                  </a:cubicBezTo>
                  <a:cubicBezTo>
                    <a:pt x="37" y="70"/>
                    <a:pt x="43" y="73"/>
                    <a:pt x="52" y="75"/>
                  </a:cubicBezTo>
                  <a:lnTo>
                    <a:pt x="91" y="86"/>
                  </a:lnTo>
                  <a:cubicBezTo>
                    <a:pt x="121" y="94"/>
                    <a:pt x="136" y="111"/>
                    <a:pt x="136" y="135"/>
                  </a:cubicBezTo>
                  <a:cubicBezTo>
                    <a:pt x="136" y="152"/>
                    <a:pt x="129" y="165"/>
                    <a:pt x="117" y="175"/>
                  </a:cubicBezTo>
                  <a:cubicBezTo>
                    <a:pt x="105" y="184"/>
                    <a:pt x="89" y="189"/>
                    <a:pt x="69" y="189"/>
                  </a:cubicBezTo>
                  <a:cubicBezTo>
                    <a:pt x="48" y="189"/>
                    <a:pt x="32" y="184"/>
                    <a:pt x="20" y="175"/>
                  </a:cubicBezTo>
                  <a:cubicBezTo>
                    <a:pt x="7" y="166"/>
                    <a:pt x="1" y="153"/>
                    <a:pt x="0" y="136"/>
                  </a:cubicBezTo>
                  <a:lnTo>
                    <a:pt x="4" y="131"/>
                  </a:lnTo>
                  <a:lnTo>
                    <a:pt x="21" y="131"/>
                  </a:lnTo>
                  <a:lnTo>
                    <a:pt x="26" y="136"/>
                  </a:lnTo>
                  <a:cubicBezTo>
                    <a:pt x="30" y="155"/>
                    <a:pt x="44" y="165"/>
                    <a:pt x="69" y="165"/>
                  </a:cubicBezTo>
                  <a:cubicBezTo>
                    <a:pt x="83" y="165"/>
                    <a:pt x="93" y="162"/>
                    <a:pt x="99" y="157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" name="Group 4"/>
          <p:cNvGrpSpPr>
            <a:grpSpLocks noChangeAspect="1"/>
          </p:cNvGrpSpPr>
          <p:nvPr/>
        </p:nvGrpSpPr>
        <p:grpSpPr bwMode="auto">
          <a:xfrm>
            <a:off x="1" y="2"/>
            <a:ext cx="12190236" cy="1302208"/>
            <a:chOff x="0" y="-3"/>
            <a:chExt cx="6918" cy="821"/>
          </a:xfrm>
        </p:grpSpPr>
        <p:sp>
          <p:nvSpPr>
            <p:cNvPr id="17" name="Freeform 16"/>
            <p:cNvSpPr>
              <a:spLocks/>
            </p:cNvSpPr>
            <p:nvPr userDrawn="1"/>
          </p:nvSpPr>
          <p:spPr bwMode="auto">
            <a:xfrm>
              <a:off x="0" y="-3"/>
              <a:ext cx="6918" cy="821"/>
            </a:xfrm>
            <a:custGeom>
              <a:avLst/>
              <a:gdLst>
                <a:gd name="T0" fmla="*/ 0 w 11519"/>
                <a:gd name="T1" fmla="*/ 0 h 1358"/>
                <a:gd name="T2" fmla="*/ 0 w 11519"/>
                <a:gd name="T3" fmla="*/ 0 h 1358"/>
                <a:gd name="T4" fmla="*/ 0 w 11519"/>
                <a:gd name="T5" fmla="*/ 1358 h 1358"/>
                <a:gd name="T6" fmla="*/ 9330 w 11519"/>
                <a:gd name="T7" fmla="*/ 1358 h 1358"/>
                <a:gd name="T8" fmla="*/ 9307 w 11519"/>
                <a:gd name="T9" fmla="*/ 1339 h 1358"/>
                <a:gd name="T10" fmla="*/ 9242 w 11519"/>
                <a:gd name="T11" fmla="*/ 1143 h 1358"/>
                <a:gd name="T12" fmla="*/ 9242 w 11519"/>
                <a:gd name="T13" fmla="*/ 772 h 1358"/>
                <a:gd name="T14" fmla="*/ 9441 w 11519"/>
                <a:gd name="T15" fmla="*/ 772 h 1358"/>
                <a:gd name="T16" fmla="*/ 9441 w 11519"/>
                <a:gd name="T17" fmla="*/ 1162 h 1358"/>
                <a:gd name="T18" fmla="*/ 9464 w 11519"/>
                <a:gd name="T19" fmla="*/ 1237 h 1358"/>
                <a:gd name="T20" fmla="*/ 9527 w 11519"/>
                <a:gd name="T21" fmla="*/ 1260 h 1358"/>
                <a:gd name="T22" fmla="*/ 9590 w 11519"/>
                <a:gd name="T23" fmla="*/ 1238 h 1358"/>
                <a:gd name="T24" fmla="*/ 9614 w 11519"/>
                <a:gd name="T25" fmla="*/ 1162 h 1358"/>
                <a:gd name="T26" fmla="*/ 9614 w 11519"/>
                <a:gd name="T27" fmla="*/ 772 h 1358"/>
                <a:gd name="T28" fmla="*/ 9814 w 11519"/>
                <a:gd name="T29" fmla="*/ 772 h 1358"/>
                <a:gd name="T30" fmla="*/ 9814 w 11519"/>
                <a:gd name="T31" fmla="*/ 1104 h 1358"/>
                <a:gd name="T32" fmla="*/ 9740 w 11519"/>
                <a:gd name="T33" fmla="*/ 1339 h 1358"/>
                <a:gd name="T34" fmla="*/ 9717 w 11519"/>
                <a:gd name="T35" fmla="*/ 1358 h 1358"/>
                <a:gd name="T36" fmla="*/ 10015 w 11519"/>
                <a:gd name="T37" fmla="*/ 1358 h 1358"/>
                <a:gd name="T38" fmla="*/ 9886 w 11519"/>
                <a:gd name="T39" fmla="*/ 1087 h 1358"/>
                <a:gd name="T40" fmla="*/ 10211 w 11519"/>
                <a:gd name="T41" fmla="*/ 749 h 1358"/>
                <a:gd name="T42" fmla="*/ 10463 w 11519"/>
                <a:gd name="T43" fmla="*/ 849 h 1358"/>
                <a:gd name="T44" fmla="*/ 10515 w 11519"/>
                <a:gd name="T45" fmla="*/ 923 h 1358"/>
                <a:gd name="T46" fmla="*/ 10349 w 11519"/>
                <a:gd name="T47" fmla="*/ 1005 h 1358"/>
                <a:gd name="T48" fmla="*/ 10219 w 11519"/>
                <a:gd name="T49" fmla="*/ 902 h 1358"/>
                <a:gd name="T50" fmla="*/ 10135 w 11519"/>
                <a:gd name="T51" fmla="*/ 935 h 1358"/>
                <a:gd name="T52" fmla="*/ 10088 w 11519"/>
                <a:gd name="T53" fmla="*/ 1076 h 1358"/>
                <a:gd name="T54" fmla="*/ 10220 w 11519"/>
                <a:gd name="T55" fmla="*/ 1256 h 1358"/>
                <a:gd name="T56" fmla="*/ 10347 w 11519"/>
                <a:gd name="T57" fmla="*/ 1154 h 1358"/>
                <a:gd name="T58" fmla="*/ 10516 w 11519"/>
                <a:gd name="T59" fmla="*/ 1235 h 1358"/>
                <a:gd name="T60" fmla="*/ 10455 w 11519"/>
                <a:gd name="T61" fmla="*/ 1324 h 1358"/>
                <a:gd name="T62" fmla="*/ 10413 w 11519"/>
                <a:gd name="T63" fmla="*/ 1358 h 1358"/>
                <a:gd name="T64" fmla="*/ 10596 w 11519"/>
                <a:gd name="T65" fmla="*/ 1358 h 1358"/>
                <a:gd name="T66" fmla="*/ 10596 w 11519"/>
                <a:gd name="T67" fmla="*/ 771 h 1358"/>
                <a:gd name="T68" fmla="*/ 10794 w 11519"/>
                <a:gd name="T69" fmla="*/ 771 h 1358"/>
                <a:gd name="T70" fmla="*/ 10794 w 11519"/>
                <a:gd name="T71" fmla="*/ 1232 h 1358"/>
                <a:gd name="T72" fmla="*/ 11051 w 11519"/>
                <a:gd name="T73" fmla="*/ 1232 h 1358"/>
                <a:gd name="T74" fmla="*/ 11051 w 11519"/>
                <a:gd name="T75" fmla="*/ 1358 h 1358"/>
                <a:gd name="T76" fmla="*/ 11519 w 11519"/>
                <a:gd name="T77" fmla="*/ 1358 h 1358"/>
                <a:gd name="T78" fmla="*/ 11519 w 11519"/>
                <a:gd name="T79" fmla="*/ 0 h 1358"/>
                <a:gd name="T80" fmla="*/ 0 w 11519"/>
                <a:gd name="T81" fmla="*/ 0 h 1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19" h="1358">
                  <a:moveTo>
                    <a:pt x="0" y="0"/>
                  </a:moveTo>
                  <a:lnTo>
                    <a:pt x="0" y="0"/>
                  </a:lnTo>
                  <a:lnTo>
                    <a:pt x="0" y="1358"/>
                  </a:lnTo>
                  <a:lnTo>
                    <a:pt x="9330" y="1358"/>
                  </a:lnTo>
                  <a:cubicBezTo>
                    <a:pt x="9322" y="1352"/>
                    <a:pt x="9314" y="1345"/>
                    <a:pt x="9307" y="1339"/>
                  </a:cubicBezTo>
                  <a:cubicBezTo>
                    <a:pt x="9245" y="1278"/>
                    <a:pt x="9244" y="1209"/>
                    <a:pt x="9242" y="1143"/>
                  </a:cubicBezTo>
                  <a:lnTo>
                    <a:pt x="9242" y="772"/>
                  </a:lnTo>
                  <a:lnTo>
                    <a:pt x="9441" y="772"/>
                  </a:lnTo>
                  <a:lnTo>
                    <a:pt x="9441" y="1162"/>
                  </a:lnTo>
                  <a:cubicBezTo>
                    <a:pt x="9441" y="1188"/>
                    <a:pt x="9442" y="1216"/>
                    <a:pt x="9464" y="1237"/>
                  </a:cubicBezTo>
                  <a:cubicBezTo>
                    <a:pt x="9480" y="1254"/>
                    <a:pt x="9504" y="1260"/>
                    <a:pt x="9527" y="1260"/>
                  </a:cubicBezTo>
                  <a:cubicBezTo>
                    <a:pt x="9558" y="1260"/>
                    <a:pt x="9579" y="1248"/>
                    <a:pt x="9590" y="1238"/>
                  </a:cubicBezTo>
                  <a:cubicBezTo>
                    <a:pt x="9613" y="1216"/>
                    <a:pt x="9614" y="1188"/>
                    <a:pt x="9614" y="1162"/>
                  </a:cubicBezTo>
                  <a:lnTo>
                    <a:pt x="9614" y="772"/>
                  </a:lnTo>
                  <a:lnTo>
                    <a:pt x="9814" y="772"/>
                  </a:lnTo>
                  <a:lnTo>
                    <a:pt x="9814" y="1104"/>
                  </a:lnTo>
                  <a:cubicBezTo>
                    <a:pt x="9814" y="1176"/>
                    <a:pt x="9814" y="1269"/>
                    <a:pt x="9740" y="1339"/>
                  </a:cubicBezTo>
                  <a:cubicBezTo>
                    <a:pt x="9733" y="1345"/>
                    <a:pt x="9726" y="1351"/>
                    <a:pt x="9717" y="1358"/>
                  </a:cubicBezTo>
                  <a:lnTo>
                    <a:pt x="10015" y="1358"/>
                  </a:lnTo>
                  <a:cubicBezTo>
                    <a:pt x="9928" y="1295"/>
                    <a:pt x="9886" y="1189"/>
                    <a:pt x="9886" y="1087"/>
                  </a:cubicBezTo>
                  <a:cubicBezTo>
                    <a:pt x="9886" y="919"/>
                    <a:pt x="9999" y="749"/>
                    <a:pt x="10211" y="749"/>
                  </a:cubicBezTo>
                  <a:cubicBezTo>
                    <a:pt x="10307" y="749"/>
                    <a:pt x="10397" y="782"/>
                    <a:pt x="10463" y="849"/>
                  </a:cubicBezTo>
                  <a:cubicBezTo>
                    <a:pt x="10490" y="877"/>
                    <a:pt x="10502" y="898"/>
                    <a:pt x="10515" y="923"/>
                  </a:cubicBezTo>
                  <a:lnTo>
                    <a:pt x="10349" y="1005"/>
                  </a:lnTo>
                  <a:cubicBezTo>
                    <a:pt x="10333" y="968"/>
                    <a:pt x="10303" y="902"/>
                    <a:pt x="10219" y="902"/>
                  </a:cubicBezTo>
                  <a:cubicBezTo>
                    <a:pt x="10176" y="902"/>
                    <a:pt x="10148" y="922"/>
                    <a:pt x="10135" y="935"/>
                  </a:cubicBezTo>
                  <a:cubicBezTo>
                    <a:pt x="10088" y="980"/>
                    <a:pt x="10088" y="1051"/>
                    <a:pt x="10088" y="1076"/>
                  </a:cubicBezTo>
                  <a:cubicBezTo>
                    <a:pt x="10088" y="1169"/>
                    <a:pt x="10123" y="1256"/>
                    <a:pt x="10220" y="1256"/>
                  </a:cubicBezTo>
                  <a:cubicBezTo>
                    <a:pt x="10313" y="1256"/>
                    <a:pt x="10340" y="1175"/>
                    <a:pt x="10347" y="1154"/>
                  </a:cubicBezTo>
                  <a:lnTo>
                    <a:pt x="10516" y="1235"/>
                  </a:lnTo>
                  <a:cubicBezTo>
                    <a:pt x="10500" y="1265"/>
                    <a:pt x="10485" y="1293"/>
                    <a:pt x="10455" y="1324"/>
                  </a:cubicBezTo>
                  <a:cubicBezTo>
                    <a:pt x="10442" y="1336"/>
                    <a:pt x="10428" y="1348"/>
                    <a:pt x="10413" y="1358"/>
                  </a:cubicBezTo>
                  <a:lnTo>
                    <a:pt x="10596" y="1358"/>
                  </a:lnTo>
                  <a:lnTo>
                    <a:pt x="10596" y="771"/>
                  </a:lnTo>
                  <a:lnTo>
                    <a:pt x="10794" y="771"/>
                  </a:lnTo>
                  <a:lnTo>
                    <a:pt x="10794" y="1232"/>
                  </a:lnTo>
                  <a:lnTo>
                    <a:pt x="11051" y="1232"/>
                  </a:lnTo>
                  <a:lnTo>
                    <a:pt x="11051" y="1358"/>
                  </a:lnTo>
                  <a:lnTo>
                    <a:pt x="11519" y="1358"/>
                  </a:lnTo>
                  <a:lnTo>
                    <a:pt x="115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Freeform 6"/>
            <p:cNvSpPr>
              <a:spLocks noEditPoints="1"/>
            </p:cNvSpPr>
            <p:nvPr userDrawn="1"/>
          </p:nvSpPr>
          <p:spPr bwMode="auto">
            <a:xfrm>
              <a:off x="5357" y="461"/>
              <a:ext cx="136" cy="159"/>
            </a:xfrm>
            <a:custGeom>
              <a:avLst/>
              <a:gdLst>
                <a:gd name="T0" fmla="*/ 193 w 226"/>
                <a:gd name="T1" fmla="*/ 155 h 263"/>
                <a:gd name="T2" fmla="*/ 173 w 226"/>
                <a:gd name="T3" fmla="*/ 155 h 263"/>
                <a:gd name="T4" fmla="*/ 172 w 226"/>
                <a:gd name="T5" fmla="*/ 163 h 263"/>
                <a:gd name="T6" fmla="*/ 172 w 226"/>
                <a:gd name="T7" fmla="*/ 226 h 263"/>
                <a:gd name="T8" fmla="*/ 193 w 226"/>
                <a:gd name="T9" fmla="*/ 227 h 263"/>
                <a:gd name="T10" fmla="*/ 195 w 226"/>
                <a:gd name="T11" fmla="*/ 224 h 263"/>
                <a:gd name="T12" fmla="*/ 194 w 226"/>
                <a:gd name="T13" fmla="*/ 161 h 263"/>
                <a:gd name="T14" fmla="*/ 158 w 226"/>
                <a:gd name="T15" fmla="*/ 155 h 263"/>
                <a:gd name="T16" fmla="*/ 138 w 226"/>
                <a:gd name="T17" fmla="*/ 155 h 263"/>
                <a:gd name="T18" fmla="*/ 137 w 226"/>
                <a:gd name="T19" fmla="*/ 163 h 263"/>
                <a:gd name="T20" fmla="*/ 137 w 226"/>
                <a:gd name="T21" fmla="*/ 226 h 263"/>
                <a:gd name="T22" fmla="*/ 158 w 226"/>
                <a:gd name="T23" fmla="*/ 227 h 263"/>
                <a:gd name="T24" fmla="*/ 160 w 226"/>
                <a:gd name="T25" fmla="*/ 224 h 263"/>
                <a:gd name="T26" fmla="*/ 159 w 226"/>
                <a:gd name="T27" fmla="*/ 161 h 263"/>
                <a:gd name="T28" fmla="*/ 124 w 226"/>
                <a:gd name="T29" fmla="*/ 156 h 263"/>
                <a:gd name="T30" fmla="*/ 104 w 226"/>
                <a:gd name="T31" fmla="*/ 155 h 263"/>
                <a:gd name="T32" fmla="*/ 102 w 226"/>
                <a:gd name="T33" fmla="*/ 162 h 263"/>
                <a:gd name="T34" fmla="*/ 102 w 226"/>
                <a:gd name="T35" fmla="*/ 225 h 263"/>
                <a:gd name="T36" fmla="*/ 103 w 226"/>
                <a:gd name="T37" fmla="*/ 228 h 263"/>
                <a:gd name="T38" fmla="*/ 124 w 226"/>
                <a:gd name="T39" fmla="*/ 225 h 263"/>
                <a:gd name="T40" fmla="*/ 124 w 226"/>
                <a:gd name="T41" fmla="*/ 162 h 263"/>
                <a:gd name="T42" fmla="*/ 90 w 226"/>
                <a:gd name="T43" fmla="*/ 160 h 263"/>
                <a:gd name="T44" fmla="*/ 69 w 226"/>
                <a:gd name="T45" fmla="*/ 155 h 263"/>
                <a:gd name="T46" fmla="*/ 67 w 226"/>
                <a:gd name="T47" fmla="*/ 161 h 263"/>
                <a:gd name="T48" fmla="*/ 67 w 226"/>
                <a:gd name="T49" fmla="*/ 225 h 263"/>
                <a:gd name="T50" fmla="*/ 68 w 226"/>
                <a:gd name="T51" fmla="*/ 228 h 263"/>
                <a:gd name="T52" fmla="*/ 89 w 226"/>
                <a:gd name="T53" fmla="*/ 225 h 263"/>
                <a:gd name="T54" fmla="*/ 89 w 226"/>
                <a:gd name="T55" fmla="*/ 162 h 263"/>
                <a:gd name="T56" fmla="*/ 55 w 226"/>
                <a:gd name="T57" fmla="*/ 160 h 263"/>
                <a:gd name="T58" fmla="*/ 34 w 226"/>
                <a:gd name="T59" fmla="*/ 155 h 263"/>
                <a:gd name="T60" fmla="*/ 32 w 226"/>
                <a:gd name="T61" fmla="*/ 161 h 263"/>
                <a:gd name="T62" fmla="*/ 32 w 226"/>
                <a:gd name="T63" fmla="*/ 225 h 263"/>
                <a:gd name="T64" fmla="*/ 33 w 226"/>
                <a:gd name="T65" fmla="*/ 228 h 263"/>
                <a:gd name="T66" fmla="*/ 54 w 226"/>
                <a:gd name="T67" fmla="*/ 225 h 263"/>
                <a:gd name="T68" fmla="*/ 54 w 226"/>
                <a:gd name="T69" fmla="*/ 162 h 263"/>
                <a:gd name="T70" fmla="*/ 0 w 226"/>
                <a:gd name="T71" fmla="*/ 249 h 263"/>
                <a:gd name="T72" fmla="*/ 17 w 226"/>
                <a:gd name="T73" fmla="*/ 226 h 263"/>
                <a:gd name="T74" fmla="*/ 19 w 226"/>
                <a:gd name="T75" fmla="*/ 164 h 263"/>
                <a:gd name="T76" fmla="*/ 19 w 226"/>
                <a:gd name="T77" fmla="*/ 160 h 263"/>
                <a:gd name="T78" fmla="*/ 12 w 226"/>
                <a:gd name="T79" fmla="*/ 152 h 263"/>
                <a:gd name="T80" fmla="*/ 6 w 226"/>
                <a:gd name="T81" fmla="*/ 136 h 263"/>
                <a:gd name="T82" fmla="*/ 216 w 226"/>
                <a:gd name="T83" fmla="*/ 143 h 263"/>
                <a:gd name="T84" fmla="*/ 208 w 226"/>
                <a:gd name="T85" fmla="*/ 156 h 263"/>
                <a:gd name="T86" fmla="*/ 207 w 226"/>
                <a:gd name="T87" fmla="*/ 164 h 263"/>
                <a:gd name="T88" fmla="*/ 208 w 226"/>
                <a:gd name="T89" fmla="*/ 226 h 263"/>
                <a:gd name="T90" fmla="*/ 217 w 226"/>
                <a:gd name="T91" fmla="*/ 234 h 263"/>
                <a:gd name="T92" fmla="*/ 63 w 226"/>
                <a:gd name="T93" fmla="*/ 92 h 263"/>
                <a:gd name="T94" fmla="*/ 68 w 226"/>
                <a:gd name="T95" fmla="*/ 89 h 263"/>
                <a:gd name="T96" fmla="*/ 103 w 226"/>
                <a:gd name="T97" fmla="*/ 35 h 263"/>
                <a:gd name="T98" fmla="*/ 105 w 226"/>
                <a:gd name="T99" fmla="*/ 29 h 263"/>
                <a:gd name="T100" fmla="*/ 106 w 226"/>
                <a:gd name="T101" fmla="*/ 14 h 263"/>
                <a:gd name="T102" fmla="*/ 106 w 226"/>
                <a:gd name="T103" fmla="*/ 11 h 263"/>
                <a:gd name="T104" fmla="*/ 111 w 226"/>
                <a:gd name="T105" fmla="*/ 4 h 263"/>
                <a:gd name="T106" fmla="*/ 114 w 226"/>
                <a:gd name="T107" fmla="*/ 2 h 263"/>
                <a:gd name="T108" fmla="*/ 120 w 226"/>
                <a:gd name="T109" fmla="*/ 9 h 263"/>
                <a:gd name="T110" fmla="*/ 120 w 226"/>
                <a:gd name="T111" fmla="*/ 12 h 263"/>
                <a:gd name="T112" fmla="*/ 120 w 226"/>
                <a:gd name="T113" fmla="*/ 15 h 263"/>
                <a:gd name="T114" fmla="*/ 124 w 226"/>
                <a:gd name="T115" fmla="*/ 32 h 263"/>
                <a:gd name="T116" fmla="*/ 156 w 226"/>
                <a:gd name="T117" fmla="*/ 86 h 263"/>
                <a:gd name="T118" fmla="*/ 161 w 226"/>
                <a:gd name="T119" fmla="*/ 90 h 263"/>
                <a:gd name="T120" fmla="*/ 162 w 226"/>
                <a:gd name="T121" fmla="*/ 96 h 263"/>
                <a:gd name="T122" fmla="*/ 113 w 226"/>
                <a:gd name="T123" fmla="*/ 104 h 263"/>
                <a:gd name="T124" fmla="*/ 63 w 226"/>
                <a:gd name="T125" fmla="*/ 94 h 2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26" h="263">
                  <a:moveTo>
                    <a:pt x="194" y="161"/>
                  </a:moveTo>
                  <a:lnTo>
                    <a:pt x="194" y="161"/>
                  </a:lnTo>
                  <a:cubicBezTo>
                    <a:pt x="194" y="161"/>
                    <a:pt x="194" y="160"/>
                    <a:pt x="195" y="160"/>
                  </a:cubicBezTo>
                  <a:lnTo>
                    <a:pt x="195" y="160"/>
                  </a:lnTo>
                  <a:cubicBezTo>
                    <a:pt x="196" y="160"/>
                    <a:pt x="196" y="160"/>
                    <a:pt x="195" y="160"/>
                  </a:cubicBezTo>
                  <a:cubicBezTo>
                    <a:pt x="194" y="158"/>
                    <a:pt x="194" y="156"/>
                    <a:pt x="194" y="156"/>
                  </a:cubicBezTo>
                  <a:cubicBezTo>
                    <a:pt x="194" y="156"/>
                    <a:pt x="194" y="155"/>
                    <a:pt x="193" y="155"/>
                  </a:cubicBezTo>
                  <a:lnTo>
                    <a:pt x="193" y="155"/>
                  </a:lnTo>
                  <a:cubicBezTo>
                    <a:pt x="193" y="155"/>
                    <a:pt x="193" y="155"/>
                    <a:pt x="193" y="155"/>
                  </a:cubicBezTo>
                  <a:lnTo>
                    <a:pt x="193" y="152"/>
                  </a:lnTo>
                  <a:lnTo>
                    <a:pt x="174" y="152"/>
                  </a:lnTo>
                  <a:lnTo>
                    <a:pt x="174" y="155"/>
                  </a:lnTo>
                  <a:cubicBezTo>
                    <a:pt x="174" y="155"/>
                    <a:pt x="174" y="155"/>
                    <a:pt x="174" y="155"/>
                  </a:cubicBezTo>
                  <a:lnTo>
                    <a:pt x="173" y="155"/>
                  </a:lnTo>
                  <a:cubicBezTo>
                    <a:pt x="173" y="155"/>
                    <a:pt x="173" y="156"/>
                    <a:pt x="173" y="156"/>
                  </a:cubicBezTo>
                  <a:cubicBezTo>
                    <a:pt x="173" y="156"/>
                    <a:pt x="173" y="158"/>
                    <a:pt x="171" y="160"/>
                  </a:cubicBezTo>
                  <a:cubicBezTo>
                    <a:pt x="171" y="160"/>
                    <a:pt x="171" y="160"/>
                    <a:pt x="172" y="160"/>
                  </a:cubicBezTo>
                  <a:lnTo>
                    <a:pt x="172" y="160"/>
                  </a:lnTo>
                  <a:cubicBezTo>
                    <a:pt x="172" y="160"/>
                    <a:pt x="172" y="161"/>
                    <a:pt x="172" y="161"/>
                  </a:cubicBezTo>
                  <a:cubicBezTo>
                    <a:pt x="172" y="161"/>
                    <a:pt x="172" y="162"/>
                    <a:pt x="172" y="162"/>
                  </a:cubicBezTo>
                  <a:lnTo>
                    <a:pt x="172" y="163"/>
                  </a:lnTo>
                  <a:cubicBezTo>
                    <a:pt x="172" y="164"/>
                    <a:pt x="172" y="164"/>
                    <a:pt x="172" y="164"/>
                  </a:cubicBezTo>
                  <a:lnTo>
                    <a:pt x="172" y="164"/>
                  </a:lnTo>
                  <a:cubicBezTo>
                    <a:pt x="172" y="164"/>
                    <a:pt x="171" y="164"/>
                    <a:pt x="171" y="164"/>
                  </a:cubicBezTo>
                  <a:lnTo>
                    <a:pt x="171" y="224"/>
                  </a:lnTo>
                  <a:cubicBezTo>
                    <a:pt x="172" y="224"/>
                    <a:pt x="172" y="225"/>
                    <a:pt x="172" y="225"/>
                  </a:cubicBezTo>
                  <a:cubicBezTo>
                    <a:pt x="172" y="225"/>
                    <a:pt x="172" y="225"/>
                    <a:pt x="172" y="225"/>
                  </a:cubicBezTo>
                  <a:lnTo>
                    <a:pt x="172" y="226"/>
                  </a:lnTo>
                  <a:cubicBezTo>
                    <a:pt x="172" y="226"/>
                    <a:pt x="172" y="226"/>
                    <a:pt x="173" y="226"/>
                  </a:cubicBezTo>
                  <a:cubicBezTo>
                    <a:pt x="173" y="226"/>
                    <a:pt x="173" y="226"/>
                    <a:pt x="173" y="226"/>
                  </a:cubicBezTo>
                  <a:lnTo>
                    <a:pt x="173" y="226"/>
                  </a:lnTo>
                  <a:cubicBezTo>
                    <a:pt x="174" y="226"/>
                    <a:pt x="174" y="227"/>
                    <a:pt x="174" y="227"/>
                  </a:cubicBezTo>
                  <a:lnTo>
                    <a:pt x="174" y="228"/>
                  </a:lnTo>
                  <a:lnTo>
                    <a:pt x="193" y="228"/>
                  </a:lnTo>
                  <a:lnTo>
                    <a:pt x="193" y="227"/>
                  </a:lnTo>
                  <a:cubicBezTo>
                    <a:pt x="193" y="227"/>
                    <a:pt x="193" y="226"/>
                    <a:pt x="193" y="226"/>
                  </a:cubicBezTo>
                  <a:lnTo>
                    <a:pt x="194" y="226"/>
                  </a:lnTo>
                  <a:cubicBezTo>
                    <a:pt x="194" y="226"/>
                    <a:pt x="194" y="226"/>
                    <a:pt x="194" y="226"/>
                  </a:cubicBezTo>
                  <a:cubicBezTo>
                    <a:pt x="194" y="226"/>
                    <a:pt x="194" y="226"/>
                    <a:pt x="194" y="226"/>
                  </a:cubicBezTo>
                  <a:lnTo>
                    <a:pt x="194" y="225"/>
                  </a:lnTo>
                  <a:cubicBezTo>
                    <a:pt x="194" y="225"/>
                    <a:pt x="194" y="225"/>
                    <a:pt x="194" y="225"/>
                  </a:cubicBezTo>
                  <a:cubicBezTo>
                    <a:pt x="194" y="225"/>
                    <a:pt x="195" y="224"/>
                    <a:pt x="195" y="22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4"/>
                  </a:cubicBezTo>
                  <a:lnTo>
                    <a:pt x="195" y="164"/>
                  </a:lnTo>
                  <a:cubicBezTo>
                    <a:pt x="195" y="164"/>
                    <a:pt x="195" y="164"/>
                    <a:pt x="195" y="163"/>
                  </a:cubicBezTo>
                  <a:lnTo>
                    <a:pt x="195" y="162"/>
                  </a:lnTo>
                  <a:cubicBezTo>
                    <a:pt x="195" y="162"/>
                    <a:pt x="195" y="161"/>
                    <a:pt x="194" y="161"/>
                  </a:cubicBezTo>
                  <a:lnTo>
                    <a:pt x="194" y="161"/>
                  </a:lnTo>
                  <a:close/>
                  <a:moveTo>
                    <a:pt x="159" y="161"/>
                  </a:moveTo>
                  <a:lnTo>
                    <a:pt x="159" y="161"/>
                  </a:lnTo>
                  <a:cubicBezTo>
                    <a:pt x="159" y="161"/>
                    <a:pt x="159" y="160"/>
                    <a:pt x="160" y="160"/>
                  </a:cubicBezTo>
                  <a:lnTo>
                    <a:pt x="160" y="160"/>
                  </a:lnTo>
                  <a:cubicBezTo>
                    <a:pt x="160" y="160"/>
                    <a:pt x="161" y="160"/>
                    <a:pt x="160" y="160"/>
                  </a:cubicBezTo>
                  <a:cubicBezTo>
                    <a:pt x="159" y="158"/>
                    <a:pt x="159" y="156"/>
                    <a:pt x="159" y="156"/>
                  </a:cubicBezTo>
                  <a:cubicBezTo>
                    <a:pt x="159" y="156"/>
                    <a:pt x="159" y="155"/>
                    <a:pt x="158" y="155"/>
                  </a:cubicBezTo>
                  <a:lnTo>
                    <a:pt x="158" y="155"/>
                  </a:lnTo>
                  <a:cubicBezTo>
                    <a:pt x="157" y="155"/>
                    <a:pt x="157" y="155"/>
                    <a:pt x="157" y="155"/>
                  </a:cubicBezTo>
                  <a:lnTo>
                    <a:pt x="157" y="152"/>
                  </a:lnTo>
                  <a:lnTo>
                    <a:pt x="139" y="152"/>
                  </a:lnTo>
                  <a:lnTo>
                    <a:pt x="139" y="155"/>
                  </a:lnTo>
                  <a:cubicBezTo>
                    <a:pt x="139" y="155"/>
                    <a:pt x="139" y="155"/>
                    <a:pt x="139" y="155"/>
                  </a:cubicBezTo>
                  <a:lnTo>
                    <a:pt x="138" y="155"/>
                  </a:lnTo>
                  <a:cubicBezTo>
                    <a:pt x="138" y="155"/>
                    <a:pt x="138" y="156"/>
                    <a:pt x="138" y="156"/>
                  </a:cubicBezTo>
                  <a:cubicBezTo>
                    <a:pt x="138" y="156"/>
                    <a:pt x="138" y="158"/>
                    <a:pt x="136" y="160"/>
                  </a:cubicBezTo>
                  <a:cubicBezTo>
                    <a:pt x="136" y="160"/>
                    <a:pt x="136" y="160"/>
                    <a:pt x="136" y="160"/>
                  </a:cubicBezTo>
                  <a:lnTo>
                    <a:pt x="137" y="160"/>
                  </a:lnTo>
                  <a:cubicBezTo>
                    <a:pt x="137" y="160"/>
                    <a:pt x="137" y="161"/>
                    <a:pt x="137" y="161"/>
                  </a:cubicBezTo>
                  <a:cubicBezTo>
                    <a:pt x="137" y="161"/>
                    <a:pt x="137" y="162"/>
                    <a:pt x="137" y="162"/>
                  </a:cubicBezTo>
                  <a:lnTo>
                    <a:pt x="137" y="163"/>
                  </a:lnTo>
                  <a:cubicBezTo>
                    <a:pt x="137" y="164"/>
                    <a:pt x="137" y="164"/>
                    <a:pt x="137" y="164"/>
                  </a:cubicBezTo>
                  <a:lnTo>
                    <a:pt x="137" y="164"/>
                  </a:lnTo>
                  <a:cubicBezTo>
                    <a:pt x="137" y="164"/>
                    <a:pt x="136" y="164"/>
                    <a:pt x="136" y="164"/>
                  </a:cubicBezTo>
                  <a:lnTo>
                    <a:pt x="136" y="224"/>
                  </a:lnTo>
                  <a:cubicBezTo>
                    <a:pt x="137" y="224"/>
                    <a:pt x="137" y="225"/>
                    <a:pt x="137" y="225"/>
                  </a:cubicBezTo>
                  <a:cubicBezTo>
                    <a:pt x="137" y="225"/>
                    <a:pt x="137" y="225"/>
                    <a:pt x="137" y="225"/>
                  </a:cubicBezTo>
                  <a:lnTo>
                    <a:pt x="137" y="226"/>
                  </a:lnTo>
                  <a:cubicBezTo>
                    <a:pt x="137" y="226"/>
                    <a:pt x="137" y="226"/>
                    <a:pt x="137" y="226"/>
                  </a:cubicBezTo>
                  <a:cubicBezTo>
                    <a:pt x="137" y="226"/>
                    <a:pt x="138" y="226"/>
                    <a:pt x="138" y="226"/>
                  </a:cubicBezTo>
                  <a:lnTo>
                    <a:pt x="138" y="226"/>
                  </a:lnTo>
                  <a:cubicBezTo>
                    <a:pt x="138" y="226"/>
                    <a:pt x="139" y="227"/>
                    <a:pt x="139" y="227"/>
                  </a:cubicBezTo>
                  <a:lnTo>
                    <a:pt x="139" y="228"/>
                  </a:lnTo>
                  <a:lnTo>
                    <a:pt x="158" y="228"/>
                  </a:lnTo>
                  <a:lnTo>
                    <a:pt x="158" y="227"/>
                  </a:lnTo>
                  <a:cubicBezTo>
                    <a:pt x="158" y="227"/>
                    <a:pt x="158" y="226"/>
                    <a:pt x="158" y="226"/>
                  </a:cubicBezTo>
                  <a:lnTo>
                    <a:pt x="159" y="226"/>
                  </a:lnTo>
                  <a:cubicBezTo>
                    <a:pt x="159" y="226"/>
                    <a:pt x="159" y="226"/>
                    <a:pt x="159" y="226"/>
                  </a:cubicBezTo>
                  <a:cubicBezTo>
                    <a:pt x="159" y="226"/>
                    <a:pt x="159" y="226"/>
                    <a:pt x="159" y="226"/>
                  </a:cubicBezTo>
                  <a:lnTo>
                    <a:pt x="159" y="225"/>
                  </a:lnTo>
                  <a:cubicBezTo>
                    <a:pt x="159" y="225"/>
                    <a:pt x="159" y="225"/>
                    <a:pt x="159" y="225"/>
                  </a:cubicBezTo>
                  <a:cubicBezTo>
                    <a:pt x="159" y="225"/>
                    <a:pt x="160" y="224"/>
                    <a:pt x="160" y="224"/>
                  </a:cubicBezTo>
                  <a:lnTo>
                    <a:pt x="160" y="164"/>
                  </a:lnTo>
                  <a:cubicBezTo>
                    <a:pt x="160" y="164"/>
                    <a:pt x="160" y="164"/>
                    <a:pt x="160" y="164"/>
                  </a:cubicBezTo>
                  <a:cubicBezTo>
                    <a:pt x="160" y="164"/>
                    <a:pt x="160" y="164"/>
                    <a:pt x="160" y="164"/>
                  </a:cubicBezTo>
                  <a:lnTo>
                    <a:pt x="160" y="164"/>
                  </a:lnTo>
                  <a:cubicBezTo>
                    <a:pt x="159" y="164"/>
                    <a:pt x="159" y="164"/>
                    <a:pt x="159" y="163"/>
                  </a:cubicBezTo>
                  <a:lnTo>
                    <a:pt x="159" y="162"/>
                  </a:lnTo>
                  <a:cubicBezTo>
                    <a:pt x="159" y="162"/>
                    <a:pt x="159" y="161"/>
                    <a:pt x="159" y="161"/>
                  </a:cubicBezTo>
                  <a:lnTo>
                    <a:pt x="159" y="161"/>
                  </a:lnTo>
                  <a:close/>
                  <a:moveTo>
                    <a:pt x="124" y="161"/>
                  </a:moveTo>
                  <a:lnTo>
                    <a:pt x="124" y="161"/>
                  </a:lnTo>
                  <a:cubicBezTo>
                    <a:pt x="124" y="161"/>
                    <a:pt x="124" y="160"/>
                    <a:pt x="124" y="160"/>
                  </a:cubicBezTo>
                  <a:lnTo>
                    <a:pt x="125" y="160"/>
                  </a:lnTo>
                  <a:cubicBezTo>
                    <a:pt x="125" y="160"/>
                    <a:pt x="125" y="160"/>
                    <a:pt x="125" y="160"/>
                  </a:cubicBezTo>
                  <a:cubicBezTo>
                    <a:pt x="124" y="158"/>
                    <a:pt x="124" y="156"/>
                    <a:pt x="124" y="156"/>
                  </a:cubicBezTo>
                  <a:cubicBezTo>
                    <a:pt x="124" y="156"/>
                    <a:pt x="123" y="155"/>
                    <a:pt x="123" y="155"/>
                  </a:cubicBezTo>
                  <a:lnTo>
                    <a:pt x="122" y="155"/>
                  </a:lnTo>
                  <a:cubicBezTo>
                    <a:pt x="122" y="155"/>
                    <a:pt x="122" y="155"/>
                    <a:pt x="122" y="155"/>
                  </a:cubicBezTo>
                  <a:lnTo>
                    <a:pt x="122" y="152"/>
                  </a:lnTo>
                  <a:lnTo>
                    <a:pt x="104" y="152"/>
                  </a:lnTo>
                  <a:lnTo>
                    <a:pt x="104" y="155"/>
                  </a:lnTo>
                  <a:cubicBezTo>
                    <a:pt x="104" y="155"/>
                    <a:pt x="104" y="155"/>
                    <a:pt x="104" y="155"/>
                  </a:cubicBezTo>
                  <a:lnTo>
                    <a:pt x="103" y="155"/>
                  </a:lnTo>
                  <a:cubicBezTo>
                    <a:pt x="103" y="155"/>
                    <a:pt x="103" y="156"/>
                    <a:pt x="103" y="156"/>
                  </a:cubicBezTo>
                  <a:cubicBezTo>
                    <a:pt x="103" y="156"/>
                    <a:pt x="102" y="158"/>
                    <a:pt x="101" y="160"/>
                  </a:cubicBezTo>
                  <a:cubicBezTo>
                    <a:pt x="101" y="160"/>
                    <a:pt x="101" y="160"/>
                    <a:pt x="101" y="160"/>
                  </a:cubicBezTo>
                  <a:lnTo>
                    <a:pt x="102" y="160"/>
                  </a:lnTo>
                  <a:cubicBezTo>
                    <a:pt x="102" y="160"/>
                    <a:pt x="102" y="161"/>
                    <a:pt x="102" y="161"/>
                  </a:cubicBezTo>
                  <a:cubicBezTo>
                    <a:pt x="102" y="161"/>
                    <a:pt x="102" y="162"/>
                    <a:pt x="102" y="162"/>
                  </a:cubicBezTo>
                  <a:lnTo>
                    <a:pt x="102" y="163"/>
                  </a:lnTo>
                  <a:cubicBezTo>
                    <a:pt x="102" y="164"/>
                    <a:pt x="102" y="164"/>
                    <a:pt x="102" y="164"/>
                  </a:cubicBezTo>
                  <a:lnTo>
                    <a:pt x="101" y="164"/>
                  </a:lnTo>
                  <a:cubicBezTo>
                    <a:pt x="101" y="164"/>
                    <a:pt x="101" y="164"/>
                    <a:pt x="101" y="164"/>
                  </a:cubicBezTo>
                  <a:cubicBezTo>
                    <a:pt x="101" y="164"/>
                    <a:pt x="101" y="164"/>
                    <a:pt x="101" y="164"/>
                  </a:cubicBezTo>
                  <a:lnTo>
                    <a:pt x="101" y="224"/>
                  </a:lnTo>
                  <a:cubicBezTo>
                    <a:pt x="101" y="224"/>
                    <a:pt x="102" y="225"/>
                    <a:pt x="102" y="225"/>
                  </a:cubicBezTo>
                  <a:cubicBezTo>
                    <a:pt x="102" y="225"/>
                    <a:pt x="102" y="225"/>
                    <a:pt x="102" y="225"/>
                  </a:cubicBezTo>
                  <a:lnTo>
                    <a:pt x="102" y="226"/>
                  </a:lnTo>
                  <a:cubicBezTo>
                    <a:pt x="102" y="226"/>
                    <a:pt x="102" y="226"/>
                    <a:pt x="102" y="226"/>
                  </a:cubicBezTo>
                  <a:cubicBezTo>
                    <a:pt x="102" y="226"/>
                    <a:pt x="102" y="226"/>
                    <a:pt x="102" y="226"/>
                  </a:cubicBezTo>
                  <a:lnTo>
                    <a:pt x="103" y="226"/>
                  </a:lnTo>
                  <a:cubicBezTo>
                    <a:pt x="103" y="226"/>
                    <a:pt x="103" y="227"/>
                    <a:pt x="103" y="227"/>
                  </a:cubicBezTo>
                  <a:lnTo>
                    <a:pt x="103" y="228"/>
                  </a:lnTo>
                  <a:lnTo>
                    <a:pt x="123" y="228"/>
                  </a:lnTo>
                  <a:lnTo>
                    <a:pt x="123" y="227"/>
                  </a:lnTo>
                  <a:cubicBezTo>
                    <a:pt x="123" y="227"/>
                    <a:pt x="123" y="226"/>
                    <a:pt x="123" y="226"/>
                  </a:cubicBezTo>
                  <a:lnTo>
                    <a:pt x="124" y="226"/>
                  </a:lnTo>
                  <a:cubicBezTo>
                    <a:pt x="124" y="226"/>
                    <a:pt x="124" y="226"/>
                    <a:pt x="124" y="226"/>
                  </a:cubicBezTo>
                  <a:cubicBezTo>
                    <a:pt x="124" y="226"/>
                    <a:pt x="124" y="226"/>
                    <a:pt x="124" y="226"/>
                  </a:cubicBezTo>
                  <a:lnTo>
                    <a:pt x="124" y="225"/>
                  </a:lnTo>
                  <a:cubicBezTo>
                    <a:pt x="124" y="225"/>
                    <a:pt x="124" y="225"/>
                    <a:pt x="124" y="225"/>
                  </a:cubicBezTo>
                  <a:cubicBezTo>
                    <a:pt x="124" y="225"/>
                    <a:pt x="125" y="224"/>
                    <a:pt x="125" y="224"/>
                  </a:cubicBezTo>
                  <a:lnTo>
                    <a:pt x="125" y="164"/>
                  </a:lnTo>
                  <a:cubicBezTo>
                    <a:pt x="125" y="164"/>
                    <a:pt x="125" y="164"/>
                    <a:pt x="125" y="164"/>
                  </a:cubicBezTo>
                  <a:lnTo>
                    <a:pt x="124" y="164"/>
                  </a:lnTo>
                  <a:cubicBezTo>
                    <a:pt x="124" y="164"/>
                    <a:pt x="124" y="164"/>
                    <a:pt x="124" y="163"/>
                  </a:cubicBezTo>
                  <a:lnTo>
                    <a:pt x="124" y="162"/>
                  </a:lnTo>
                  <a:cubicBezTo>
                    <a:pt x="124" y="162"/>
                    <a:pt x="124" y="161"/>
                    <a:pt x="124" y="161"/>
                  </a:cubicBezTo>
                  <a:lnTo>
                    <a:pt x="124" y="161"/>
                  </a:lnTo>
                  <a:close/>
                  <a:moveTo>
                    <a:pt x="89" y="161"/>
                  </a:moveTo>
                  <a:lnTo>
                    <a:pt x="89" y="161"/>
                  </a:lnTo>
                  <a:cubicBezTo>
                    <a:pt x="89" y="161"/>
                    <a:pt x="89" y="160"/>
                    <a:pt x="89" y="160"/>
                  </a:cubicBezTo>
                  <a:lnTo>
                    <a:pt x="90" y="160"/>
                  </a:lnTo>
                  <a:cubicBezTo>
                    <a:pt x="90" y="160"/>
                    <a:pt x="90" y="160"/>
                    <a:pt x="90" y="160"/>
                  </a:cubicBezTo>
                  <a:cubicBezTo>
                    <a:pt x="89" y="158"/>
                    <a:pt x="88" y="156"/>
                    <a:pt x="88" y="156"/>
                  </a:cubicBezTo>
                  <a:cubicBezTo>
                    <a:pt x="88" y="156"/>
                    <a:pt x="88" y="155"/>
                    <a:pt x="88" y="155"/>
                  </a:cubicBezTo>
                  <a:lnTo>
                    <a:pt x="87" y="155"/>
                  </a:lnTo>
                  <a:cubicBezTo>
                    <a:pt x="87" y="155"/>
                    <a:pt x="87" y="155"/>
                    <a:pt x="87" y="155"/>
                  </a:cubicBezTo>
                  <a:lnTo>
                    <a:pt x="87" y="152"/>
                  </a:lnTo>
                  <a:lnTo>
                    <a:pt x="69" y="152"/>
                  </a:lnTo>
                  <a:lnTo>
                    <a:pt x="69" y="155"/>
                  </a:lnTo>
                  <a:cubicBezTo>
                    <a:pt x="69" y="155"/>
                    <a:pt x="69" y="155"/>
                    <a:pt x="69" y="155"/>
                  </a:cubicBezTo>
                  <a:lnTo>
                    <a:pt x="68" y="155"/>
                  </a:lnTo>
                  <a:cubicBezTo>
                    <a:pt x="67" y="155"/>
                    <a:pt x="67" y="156"/>
                    <a:pt x="67" y="156"/>
                  </a:cubicBezTo>
                  <a:cubicBezTo>
                    <a:pt x="67" y="156"/>
                    <a:pt x="67" y="158"/>
                    <a:pt x="66" y="160"/>
                  </a:cubicBezTo>
                  <a:cubicBezTo>
                    <a:pt x="66" y="160"/>
                    <a:pt x="66" y="160"/>
                    <a:pt x="66" y="160"/>
                  </a:cubicBezTo>
                  <a:lnTo>
                    <a:pt x="67" y="160"/>
                  </a:lnTo>
                  <a:cubicBezTo>
                    <a:pt x="67" y="160"/>
                    <a:pt x="67" y="161"/>
                    <a:pt x="67" y="161"/>
                  </a:cubicBezTo>
                  <a:cubicBezTo>
                    <a:pt x="67" y="161"/>
                    <a:pt x="67" y="162"/>
                    <a:pt x="67" y="162"/>
                  </a:cubicBezTo>
                  <a:lnTo>
                    <a:pt x="67" y="163"/>
                  </a:lnTo>
                  <a:cubicBezTo>
                    <a:pt x="67" y="164"/>
                    <a:pt x="67" y="164"/>
                    <a:pt x="66" y="164"/>
                  </a:cubicBezTo>
                  <a:lnTo>
                    <a:pt x="66" y="164"/>
                  </a:lnTo>
                  <a:cubicBezTo>
                    <a:pt x="66" y="164"/>
                    <a:pt x="66" y="164"/>
                    <a:pt x="66" y="164"/>
                  </a:cubicBezTo>
                  <a:lnTo>
                    <a:pt x="66" y="224"/>
                  </a:lnTo>
                  <a:cubicBezTo>
                    <a:pt x="66" y="224"/>
                    <a:pt x="67" y="225"/>
                    <a:pt x="67" y="225"/>
                  </a:cubicBezTo>
                  <a:cubicBezTo>
                    <a:pt x="67" y="225"/>
                    <a:pt x="67" y="225"/>
                    <a:pt x="67" y="225"/>
                  </a:cubicBezTo>
                  <a:lnTo>
                    <a:pt x="67" y="226"/>
                  </a:lnTo>
                  <a:cubicBezTo>
                    <a:pt x="67" y="226"/>
                    <a:pt x="67" y="226"/>
                    <a:pt x="67" y="226"/>
                  </a:cubicBezTo>
                  <a:cubicBezTo>
                    <a:pt x="67" y="226"/>
                    <a:pt x="67" y="226"/>
                    <a:pt x="67" y="226"/>
                  </a:cubicBezTo>
                  <a:lnTo>
                    <a:pt x="68" y="226"/>
                  </a:lnTo>
                  <a:cubicBezTo>
                    <a:pt x="68" y="226"/>
                    <a:pt x="68" y="227"/>
                    <a:pt x="68" y="227"/>
                  </a:cubicBezTo>
                  <a:lnTo>
                    <a:pt x="68" y="228"/>
                  </a:lnTo>
                  <a:lnTo>
                    <a:pt x="88" y="228"/>
                  </a:lnTo>
                  <a:lnTo>
                    <a:pt x="88" y="227"/>
                  </a:lnTo>
                  <a:cubicBezTo>
                    <a:pt x="88" y="227"/>
                    <a:pt x="88" y="226"/>
                    <a:pt x="88" y="226"/>
                  </a:cubicBezTo>
                  <a:lnTo>
                    <a:pt x="89" y="226"/>
                  </a:lnTo>
                  <a:cubicBezTo>
                    <a:pt x="89" y="226"/>
                    <a:pt x="89" y="226"/>
                    <a:pt x="89" y="226"/>
                  </a:cubicBezTo>
                  <a:cubicBezTo>
                    <a:pt x="89" y="226"/>
                    <a:pt x="89" y="226"/>
                    <a:pt x="89" y="226"/>
                  </a:cubicBezTo>
                  <a:lnTo>
                    <a:pt x="89" y="225"/>
                  </a:lnTo>
                  <a:cubicBezTo>
                    <a:pt x="89" y="225"/>
                    <a:pt x="89" y="225"/>
                    <a:pt x="89" y="225"/>
                  </a:cubicBezTo>
                  <a:cubicBezTo>
                    <a:pt x="89" y="225"/>
                    <a:pt x="90" y="224"/>
                    <a:pt x="90" y="224"/>
                  </a:cubicBezTo>
                  <a:lnTo>
                    <a:pt x="90" y="164"/>
                  </a:lnTo>
                  <a:cubicBezTo>
                    <a:pt x="90" y="164"/>
                    <a:pt x="90" y="164"/>
                    <a:pt x="90" y="164"/>
                  </a:cubicBezTo>
                  <a:lnTo>
                    <a:pt x="89" y="164"/>
                  </a:lnTo>
                  <a:cubicBezTo>
                    <a:pt x="89" y="164"/>
                    <a:pt x="89" y="164"/>
                    <a:pt x="89" y="163"/>
                  </a:cubicBezTo>
                  <a:lnTo>
                    <a:pt x="89" y="162"/>
                  </a:lnTo>
                  <a:cubicBezTo>
                    <a:pt x="89" y="162"/>
                    <a:pt x="89" y="161"/>
                    <a:pt x="89" y="161"/>
                  </a:cubicBezTo>
                  <a:lnTo>
                    <a:pt x="89" y="161"/>
                  </a:lnTo>
                  <a:close/>
                  <a:moveTo>
                    <a:pt x="54" y="161"/>
                  </a:moveTo>
                  <a:lnTo>
                    <a:pt x="54" y="161"/>
                  </a:lnTo>
                  <a:cubicBezTo>
                    <a:pt x="54" y="161"/>
                    <a:pt x="54" y="160"/>
                    <a:pt x="54" y="160"/>
                  </a:cubicBezTo>
                  <a:lnTo>
                    <a:pt x="55" y="160"/>
                  </a:lnTo>
                  <a:cubicBezTo>
                    <a:pt x="55" y="160"/>
                    <a:pt x="55" y="160"/>
                    <a:pt x="55" y="160"/>
                  </a:cubicBezTo>
                  <a:cubicBezTo>
                    <a:pt x="53" y="158"/>
                    <a:pt x="53" y="156"/>
                    <a:pt x="53" y="156"/>
                  </a:cubicBezTo>
                  <a:cubicBezTo>
                    <a:pt x="53" y="156"/>
                    <a:pt x="53" y="155"/>
                    <a:pt x="53" y="155"/>
                  </a:cubicBezTo>
                  <a:lnTo>
                    <a:pt x="52" y="155"/>
                  </a:lnTo>
                  <a:cubicBezTo>
                    <a:pt x="52" y="155"/>
                    <a:pt x="52" y="155"/>
                    <a:pt x="52" y="155"/>
                  </a:cubicBezTo>
                  <a:lnTo>
                    <a:pt x="52" y="152"/>
                  </a:lnTo>
                  <a:lnTo>
                    <a:pt x="34" y="152"/>
                  </a:lnTo>
                  <a:lnTo>
                    <a:pt x="34" y="155"/>
                  </a:lnTo>
                  <a:cubicBezTo>
                    <a:pt x="34" y="155"/>
                    <a:pt x="33" y="155"/>
                    <a:pt x="33" y="155"/>
                  </a:cubicBezTo>
                  <a:lnTo>
                    <a:pt x="33" y="155"/>
                  </a:lnTo>
                  <a:cubicBezTo>
                    <a:pt x="32" y="155"/>
                    <a:pt x="32" y="156"/>
                    <a:pt x="32" y="156"/>
                  </a:cubicBezTo>
                  <a:cubicBezTo>
                    <a:pt x="32" y="156"/>
                    <a:pt x="32" y="158"/>
                    <a:pt x="31" y="160"/>
                  </a:cubicBezTo>
                  <a:cubicBezTo>
                    <a:pt x="30" y="160"/>
                    <a:pt x="30" y="160"/>
                    <a:pt x="31" y="160"/>
                  </a:cubicBezTo>
                  <a:lnTo>
                    <a:pt x="31" y="160"/>
                  </a:lnTo>
                  <a:cubicBezTo>
                    <a:pt x="32" y="160"/>
                    <a:pt x="32" y="161"/>
                    <a:pt x="32" y="161"/>
                  </a:cubicBezTo>
                  <a:cubicBezTo>
                    <a:pt x="32" y="161"/>
                    <a:pt x="32" y="162"/>
                    <a:pt x="32" y="162"/>
                  </a:cubicBezTo>
                  <a:lnTo>
                    <a:pt x="32" y="163"/>
                  </a:lnTo>
                  <a:cubicBezTo>
                    <a:pt x="32" y="164"/>
                    <a:pt x="32" y="164"/>
                    <a:pt x="31" y="164"/>
                  </a:cubicBezTo>
                  <a:lnTo>
                    <a:pt x="31" y="164"/>
                  </a:lnTo>
                  <a:cubicBezTo>
                    <a:pt x="31" y="164"/>
                    <a:pt x="31" y="164"/>
                    <a:pt x="31" y="164"/>
                  </a:cubicBezTo>
                  <a:lnTo>
                    <a:pt x="31" y="224"/>
                  </a:lnTo>
                  <a:cubicBezTo>
                    <a:pt x="31" y="224"/>
                    <a:pt x="32" y="225"/>
                    <a:pt x="32" y="225"/>
                  </a:cubicBezTo>
                  <a:cubicBezTo>
                    <a:pt x="32" y="225"/>
                    <a:pt x="32" y="225"/>
                    <a:pt x="32" y="225"/>
                  </a:cubicBezTo>
                  <a:lnTo>
                    <a:pt x="32" y="226"/>
                  </a:lnTo>
                  <a:cubicBezTo>
                    <a:pt x="32" y="226"/>
                    <a:pt x="32" y="226"/>
                    <a:pt x="32" y="226"/>
                  </a:cubicBezTo>
                  <a:cubicBezTo>
                    <a:pt x="32" y="226"/>
                    <a:pt x="32" y="226"/>
                    <a:pt x="32" y="226"/>
                  </a:cubicBezTo>
                  <a:lnTo>
                    <a:pt x="33" y="226"/>
                  </a:lnTo>
                  <a:cubicBezTo>
                    <a:pt x="33" y="226"/>
                    <a:pt x="33" y="227"/>
                    <a:pt x="33" y="227"/>
                  </a:cubicBezTo>
                  <a:lnTo>
                    <a:pt x="33" y="228"/>
                  </a:lnTo>
                  <a:lnTo>
                    <a:pt x="52" y="228"/>
                  </a:lnTo>
                  <a:lnTo>
                    <a:pt x="52" y="227"/>
                  </a:lnTo>
                  <a:cubicBezTo>
                    <a:pt x="52" y="227"/>
                    <a:pt x="53" y="226"/>
                    <a:pt x="53" y="226"/>
                  </a:cubicBezTo>
                  <a:lnTo>
                    <a:pt x="53" y="226"/>
                  </a:lnTo>
                  <a:cubicBezTo>
                    <a:pt x="53" y="226"/>
                    <a:pt x="54" y="226"/>
                    <a:pt x="54" y="226"/>
                  </a:cubicBezTo>
                  <a:cubicBezTo>
                    <a:pt x="54" y="226"/>
                    <a:pt x="54" y="226"/>
                    <a:pt x="54" y="226"/>
                  </a:cubicBezTo>
                  <a:lnTo>
                    <a:pt x="54" y="225"/>
                  </a:lnTo>
                  <a:cubicBezTo>
                    <a:pt x="54" y="225"/>
                    <a:pt x="54" y="225"/>
                    <a:pt x="54" y="225"/>
                  </a:cubicBezTo>
                  <a:cubicBezTo>
                    <a:pt x="54" y="225"/>
                    <a:pt x="54" y="224"/>
                    <a:pt x="55" y="224"/>
                  </a:cubicBezTo>
                  <a:lnTo>
                    <a:pt x="55" y="164"/>
                  </a:lnTo>
                  <a:cubicBezTo>
                    <a:pt x="55" y="164"/>
                    <a:pt x="54" y="164"/>
                    <a:pt x="54" y="164"/>
                  </a:cubicBezTo>
                  <a:lnTo>
                    <a:pt x="54" y="164"/>
                  </a:lnTo>
                  <a:cubicBezTo>
                    <a:pt x="54" y="164"/>
                    <a:pt x="54" y="164"/>
                    <a:pt x="54" y="163"/>
                  </a:cubicBezTo>
                  <a:lnTo>
                    <a:pt x="54" y="162"/>
                  </a:lnTo>
                  <a:cubicBezTo>
                    <a:pt x="54" y="162"/>
                    <a:pt x="54" y="161"/>
                    <a:pt x="54" y="161"/>
                  </a:cubicBezTo>
                  <a:lnTo>
                    <a:pt x="54" y="161"/>
                  </a:lnTo>
                  <a:close/>
                  <a:moveTo>
                    <a:pt x="226" y="249"/>
                  </a:moveTo>
                  <a:lnTo>
                    <a:pt x="226" y="249"/>
                  </a:lnTo>
                  <a:lnTo>
                    <a:pt x="226" y="263"/>
                  </a:lnTo>
                  <a:lnTo>
                    <a:pt x="0" y="263"/>
                  </a:lnTo>
                  <a:lnTo>
                    <a:pt x="0" y="249"/>
                  </a:lnTo>
                  <a:lnTo>
                    <a:pt x="9" y="249"/>
                  </a:lnTo>
                  <a:lnTo>
                    <a:pt x="9" y="234"/>
                  </a:lnTo>
                  <a:lnTo>
                    <a:pt x="17" y="234"/>
                  </a:lnTo>
                  <a:lnTo>
                    <a:pt x="17" y="228"/>
                  </a:lnTo>
                  <a:lnTo>
                    <a:pt x="17" y="228"/>
                  </a:lnTo>
                  <a:lnTo>
                    <a:pt x="17" y="227"/>
                  </a:lnTo>
                  <a:cubicBezTo>
                    <a:pt x="17" y="227"/>
                    <a:pt x="17" y="226"/>
                    <a:pt x="17" y="226"/>
                  </a:cubicBezTo>
                  <a:lnTo>
                    <a:pt x="18" y="226"/>
                  </a:lnTo>
                  <a:cubicBezTo>
                    <a:pt x="18" y="226"/>
                    <a:pt x="18" y="226"/>
                    <a:pt x="18" y="226"/>
                  </a:cubicBezTo>
                  <a:cubicBezTo>
                    <a:pt x="19" y="226"/>
                    <a:pt x="19" y="226"/>
                    <a:pt x="19" y="226"/>
                  </a:cubicBezTo>
                  <a:lnTo>
                    <a:pt x="19" y="225"/>
                  </a:lnTo>
                  <a:cubicBezTo>
                    <a:pt x="19" y="225"/>
                    <a:pt x="19" y="225"/>
                    <a:pt x="19" y="225"/>
                  </a:cubicBezTo>
                  <a:cubicBezTo>
                    <a:pt x="19" y="225"/>
                    <a:pt x="19" y="224"/>
                    <a:pt x="19" y="22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4"/>
                  </a:cubicBezTo>
                  <a:lnTo>
                    <a:pt x="19" y="164"/>
                  </a:lnTo>
                  <a:cubicBezTo>
                    <a:pt x="19" y="164"/>
                    <a:pt x="19" y="164"/>
                    <a:pt x="19" y="163"/>
                  </a:cubicBezTo>
                  <a:lnTo>
                    <a:pt x="19" y="162"/>
                  </a:lnTo>
                  <a:cubicBezTo>
                    <a:pt x="19" y="162"/>
                    <a:pt x="19" y="161"/>
                    <a:pt x="19" y="161"/>
                  </a:cubicBezTo>
                  <a:cubicBezTo>
                    <a:pt x="19" y="161"/>
                    <a:pt x="19" y="160"/>
                    <a:pt x="19" y="160"/>
                  </a:cubicBezTo>
                  <a:lnTo>
                    <a:pt x="19" y="160"/>
                  </a:lnTo>
                  <a:cubicBezTo>
                    <a:pt x="20" y="160"/>
                    <a:pt x="20" y="160"/>
                    <a:pt x="20" y="160"/>
                  </a:cubicBezTo>
                  <a:cubicBezTo>
                    <a:pt x="18" y="158"/>
                    <a:pt x="18" y="156"/>
                    <a:pt x="18" y="156"/>
                  </a:cubicBezTo>
                  <a:cubicBezTo>
                    <a:pt x="18" y="156"/>
                    <a:pt x="18" y="155"/>
                    <a:pt x="18" y="155"/>
                  </a:cubicBezTo>
                  <a:lnTo>
                    <a:pt x="17" y="155"/>
                  </a:lnTo>
                  <a:cubicBezTo>
                    <a:pt x="17" y="155"/>
                    <a:pt x="17" y="155"/>
                    <a:pt x="17" y="155"/>
                  </a:cubicBezTo>
                  <a:lnTo>
                    <a:pt x="17" y="152"/>
                  </a:lnTo>
                  <a:lnTo>
                    <a:pt x="12" y="152"/>
                  </a:lnTo>
                  <a:cubicBezTo>
                    <a:pt x="11" y="152"/>
                    <a:pt x="11" y="152"/>
                    <a:pt x="11" y="152"/>
                  </a:cubicBezTo>
                  <a:lnTo>
                    <a:pt x="10" y="143"/>
                  </a:lnTo>
                  <a:cubicBezTo>
                    <a:pt x="9" y="141"/>
                    <a:pt x="7" y="142"/>
                    <a:pt x="7" y="142"/>
                  </a:cubicBezTo>
                  <a:lnTo>
                    <a:pt x="7" y="142"/>
                  </a:lnTo>
                  <a:lnTo>
                    <a:pt x="7" y="142"/>
                  </a:lnTo>
                  <a:lnTo>
                    <a:pt x="5" y="136"/>
                  </a:lnTo>
                  <a:cubicBezTo>
                    <a:pt x="5" y="136"/>
                    <a:pt x="5" y="136"/>
                    <a:pt x="6" y="136"/>
                  </a:cubicBezTo>
                  <a:cubicBezTo>
                    <a:pt x="6" y="135"/>
                    <a:pt x="113" y="112"/>
                    <a:pt x="113" y="112"/>
                  </a:cubicBezTo>
                  <a:cubicBezTo>
                    <a:pt x="113" y="112"/>
                    <a:pt x="220" y="135"/>
                    <a:pt x="220" y="136"/>
                  </a:cubicBezTo>
                  <a:cubicBezTo>
                    <a:pt x="221" y="136"/>
                    <a:pt x="221" y="136"/>
                    <a:pt x="221" y="136"/>
                  </a:cubicBezTo>
                  <a:lnTo>
                    <a:pt x="219" y="142"/>
                  </a:lnTo>
                  <a:lnTo>
                    <a:pt x="219" y="142"/>
                  </a:lnTo>
                  <a:lnTo>
                    <a:pt x="219" y="142"/>
                  </a:lnTo>
                  <a:cubicBezTo>
                    <a:pt x="219" y="142"/>
                    <a:pt x="217" y="141"/>
                    <a:pt x="216" y="143"/>
                  </a:cubicBezTo>
                  <a:lnTo>
                    <a:pt x="215" y="152"/>
                  </a:lnTo>
                  <a:cubicBezTo>
                    <a:pt x="215" y="152"/>
                    <a:pt x="215" y="152"/>
                    <a:pt x="214" y="152"/>
                  </a:cubicBezTo>
                  <a:lnTo>
                    <a:pt x="209" y="152"/>
                  </a:lnTo>
                  <a:lnTo>
                    <a:pt x="209" y="155"/>
                  </a:lnTo>
                  <a:cubicBezTo>
                    <a:pt x="209" y="155"/>
                    <a:pt x="209" y="155"/>
                    <a:pt x="209" y="155"/>
                  </a:cubicBezTo>
                  <a:lnTo>
                    <a:pt x="208" y="155"/>
                  </a:lnTo>
                  <a:cubicBezTo>
                    <a:pt x="208" y="155"/>
                    <a:pt x="208" y="156"/>
                    <a:pt x="208" y="156"/>
                  </a:cubicBezTo>
                  <a:cubicBezTo>
                    <a:pt x="208" y="156"/>
                    <a:pt x="208" y="158"/>
                    <a:pt x="206" y="160"/>
                  </a:cubicBezTo>
                  <a:cubicBezTo>
                    <a:pt x="206" y="160"/>
                    <a:pt x="206" y="160"/>
                    <a:pt x="207" y="160"/>
                  </a:cubicBezTo>
                  <a:lnTo>
                    <a:pt x="207" y="160"/>
                  </a:lnTo>
                  <a:cubicBezTo>
                    <a:pt x="208" y="160"/>
                    <a:pt x="208" y="161"/>
                    <a:pt x="207" y="161"/>
                  </a:cubicBezTo>
                  <a:cubicBezTo>
                    <a:pt x="207" y="161"/>
                    <a:pt x="207" y="162"/>
                    <a:pt x="207" y="162"/>
                  </a:cubicBezTo>
                  <a:lnTo>
                    <a:pt x="207" y="163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164"/>
                  </a:lnTo>
                  <a:cubicBezTo>
                    <a:pt x="207" y="164"/>
                    <a:pt x="207" y="164"/>
                    <a:pt x="207" y="164"/>
                  </a:cubicBezTo>
                  <a:lnTo>
                    <a:pt x="207" y="224"/>
                  </a:lnTo>
                  <a:cubicBezTo>
                    <a:pt x="207" y="224"/>
                    <a:pt x="207" y="225"/>
                    <a:pt x="207" y="225"/>
                  </a:cubicBezTo>
                  <a:cubicBezTo>
                    <a:pt x="208" y="225"/>
                    <a:pt x="208" y="225"/>
                    <a:pt x="208" y="225"/>
                  </a:cubicBezTo>
                  <a:lnTo>
                    <a:pt x="208" y="226"/>
                  </a:lnTo>
                  <a:cubicBezTo>
                    <a:pt x="208" y="226"/>
                    <a:pt x="208" y="226"/>
                    <a:pt x="208" y="226"/>
                  </a:cubicBezTo>
                  <a:cubicBezTo>
                    <a:pt x="208" y="226"/>
                    <a:pt x="208" y="226"/>
                    <a:pt x="208" y="226"/>
                  </a:cubicBezTo>
                  <a:lnTo>
                    <a:pt x="209" y="226"/>
                  </a:lnTo>
                  <a:cubicBezTo>
                    <a:pt x="209" y="226"/>
                    <a:pt x="209" y="227"/>
                    <a:pt x="209" y="227"/>
                  </a:cubicBezTo>
                  <a:lnTo>
                    <a:pt x="209" y="228"/>
                  </a:lnTo>
                  <a:lnTo>
                    <a:pt x="209" y="228"/>
                  </a:lnTo>
                  <a:lnTo>
                    <a:pt x="209" y="234"/>
                  </a:lnTo>
                  <a:lnTo>
                    <a:pt x="217" y="234"/>
                  </a:lnTo>
                  <a:lnTo>
                    <a:pt x="217" y="249"/>
                  </a:lnTo>
                  <a:lnTo>
                    <a:pt x="226" y="249"/>
                  </a:lnTo>
                  <a:lnTo>
                    <a:pt x="226" y="249"/>
                  </a:lnTo>
                  <a:close/>
                  <a:moveTo>
                    <a:pt x="63" y="94"/>
                  </a:moveTo>
                  <a:lnTo>
                    <a:pt x="63" y="94"/>
                  </a:lnTo>
                  <a:cubicBezTo>
                    <a:pt x="63" y="94"/>
                    <a:pt x="63" y="94"/>
                    <a:pt x="63" y="94"/>
                  </a:cubicBezTo>
                  <a:lnTo>
                    <a:pt x="63" y="92"/>
                  </a:lnTo>
                  <a:cubicBezTo>
                    <a:pt x="63" y="92"/>
                    <a:pt x="63" y="92"/>
                    <a:pt x="63" y="92"/>
                  </a:cubicBezTo>
                  <a:lnTo>
                    <a:pt x="65" y="92"/>
                  </a:lnTo>
                  <a:cubicBezTo>
                    <a:pt x="65" y="92"/>
                    <a:pt x="65" y="91"/>
                    <a:pt x="65" y="91"/>
                  </a:cubicBezTo>
                  <a:lnTo>
                    <a:pt x="65" y="90"/>
                  </a:lnTo>
                  <a:cubicBezTo>
                    <a:pt x="65" y="89"/>
                    <a:pt x="66" y="89"/>
                    <a:pt x="66" y="89"/>
                  </a:cubicBezTo>
                  <a:lnTo>
                    <a:pt x="68" y="89"/>
                  </a:lnTo>
                  <a:cubicBezTo>
                    <a:pt x="68" y="89"/>
                    <a:pt x="68" y="89"/>
                    <a:pt x="68" y="89"/>
                  </a:cubicBezTo>
                  <a:lnTo>
                    <a:pt x="68" y="87"/>
                  </a:lnTo>
                  <a:cubicBezTo>
                    <a:pt x="68" y="87"/>
                    <a:pt x="68" y="87"/>
                    <a:pt x="68" y="87"/>
                  </a:cubicBezTo>
                  <a:lnTo>
                    <a:pt x="69" y="87"/>
                  </a:lnTo>
                  <a:cubicBezTo>
                    <a:pt x="70" y="87"/>
                    <a:pt x="70" y="86"/>
                    <a:pt x="70" y="86"/>
                  </a:cubicBezTo>
                  <a:cubicBezTo>
                    <a:pt x="70" y="84"/>
                    <a:pt x="69" y="68"/>
                    <a:pt x="78" y="56"/>
                  </a:cubicBezTo>
                  <a:cubicBezTo>
                    <a:pt x="85" y="46"/>
                    <a:pt x="94" y="41"/>
                    <a:pt x="99" y="38"/>
                  </a:cubicBezTo>
                  <a:cubicBezTo>
                    <a:pt x="99" y="36"/>
                    <a:pt x="102" y="35"/>
                    <a:pt x="103" y="35"/>
                  </a:cubicBezTo>
                  <a:cubicBezTo>
                    <a:pt x="104" y="35"/>
                    <a:pt x="105" y="34"/>
                    <a:pt x="105" y="34"/>
                  </a:cubicBezTo>
                  <a:cubicBezTo>
                    <a:pt x="105" y="34"/>
                    <a:pt x="105" y="33"/>
                    <a:pt x="105" y="33"/>
                  </a:cubicBezTo>
                  <a:cubicBezTo>
                    <a:pt x="105" y="32"/>
                    <a:pt x="104" y="32"/>
                    <a:pt x="103" y="32"/>
                  </a:cubicBezTo>
                  <a:cubicBezTo>
                    <a:pt x="103" y="32"/>
                    <a:pt x="103" y="32"/>
                    <a:pt x="103" y="32"/>
                  </a:cubicBezTo>
                  <a:lnTo>
                    <a:pt x="103" y="30"/>
                  </a:lnTo>
                  <a:cubicBezTo>
                    <a:pt x="103" y="30"/>
                    <a:pt x="103" y="29"/>
                    <a:pt x="103" y="29"/>
                  </a:cubicBezTo>
                  <a:cubicBezTo>
                    <a:pt x="104" y="29"/>
                    <a:pt x="105" y="29"/>
                    <a:pt x="105" y="29"/>
                  </a:cubicBezTo>
                  <a:cubicBezTo>
                    <a:pt x="106" y="29"/>
                    <a:pt x="106" y="29"/>
                    <a:pt x="106" y="29"/>
                  </a:cubicBezTo>
                  <a:lnTo>
                    <a:pt x="106" y="28"/>
                  </a:lnTo>
                  <a:cubicBezTo>
                    <a:pt x="106" y="27"/>
                    <a:pt x="106" y="27"/>
                    <a:pt x="107" y="27"/>
                  </a:cubicBezTo>
                  <a:lnTo>
                    <a:pt x="107" y="15"/>
                  </a:lnTo>
                  <a:cubicBezTo>
                    <a:pt x="107" y="14"/>
                    <a:pt x="106" y="14"/>
                    <a:pt x="106" y="14"/>
                  </a:cubicBezTo>
                  <a:cubicBezTo>
                    <a:pt x="106" y="14"/>
                    <a:pt x="106" y="14"/>
                    <a:pt x="106" y="14"/>
                  </a:cubicBezTo>
                  <a:lnTo>
                    <a:pt x="106" y="14"/>
                  </a:lnTo>
                  <a:cubicBezTo>
                    <a:pt x="106" y="14"/>
                    <a:pt x="106" y="14"/>
                    <a:pt x="106" y="14"/>
                  </a:cubicBezTo>
                  <a:lnTo>
                    <a:pt x="106" y="13"/>
                  </a:lnTo>
                  <a:cubicBezTo>
                    <a:pt x="106" y="13"/>
                    <a:pt x="106" y="12"/>
                    <a:pt x="106" y="12"/>
                  </a:cubicBezTo>
                  <a:lnTo>
                    <a:pt x="106" y="12"/>
                  </a:lnTo>
                  <a:cubicBezTo>
                    <a:pt x="107" y="12"/>
                    <a:pt x="107" y="12"/>
                    <a:pt x="107" y="12"/>
                  </a:cubicBezTo>
                  <a:cubicBezTo>
                    <a:pt x="107" y="11"/>
                    <a:pt x="107" y="11"/>
                    <a:pt x="106" y="11"/>
                  </a:cubicBezTo>
                  <a:lnTo>
                    <a:pt x="106" y="11"/>
                  </a:lnTo>
                  <a:cubicBezTo>
                    <a:pt x="106" y="11"/>
                    <a:pt x="106" y="11"/>
                    <a:pt x="106" y="10"/>
                  </a:cubicBezTo>
                  <a:lnTo>
                    <a:pt x="106" y="9"/>
                  </a:lnTo>
                  <a:cubicBezTo>
                    <a:pt x="106" y="9"/>
                    <a:pt x="106" y="9"/>
                    <a:pt x="106" y="9"/>
                  </a:cubicBezTo>
                  <a:lnTo>
                    <a:pt x="106" y="9"/>
                  </a:lnTo>
                  <a:cubicBezTo>
                    <a:pt x="107" y="9"/>
                    <a:pt x="107" y="9"/>
                    <a:pt x="107" y="9"/>
                  </a:cubicBezTo>
                  <a:cubicBezTo>
                    <a:pt x="109" y="7"/>
                    <a:pt x="111" y="5"/>
                    <a:pt x="111" y="4"/>
                  </a:cubicBezTo>
                  <a:cubicBezTo>
                    <a:pt x="111" y="4"/>
                    <a:pt x="111" y="4"/>
                    <a:pt x="111" y="4"/>
                  </a:cubicBezTo>
                  <a:cubicBezTo>
                    <a:pt x="111" y="4"/>
                    <a:pt x="112" y="3"/>
                    <a:pt x="112" y="3"/>
                  </a:cubicBezTo>
                  <a:cubicBezTo>
                    <a:pt x="113" y="3"/>
                    <a:pt x="113" y="3"/>
                    <a:pt x="112" y="3"/>
                  </a:cubicBezTo>
                  <a:cubicBezTo>
                    <a:pt x="112" y="3"/>
                    <a:pt x="112" y="3"/>
                    <a:pt x="112" y="2"/>
                  </a:cubicBezTo>
                  <a:lnTo>
                    <a:pt x="112" y="2"/>
                  </a:lnTo>
                  <a:cubicBezTo>
                    <a:pt x="112" y="1"/>
                    <a:pt x="113" y="0"/>
                    <a:pt x="113" y="0"/>
                  </a:cubicBezTo>
                  <a:lnTo>
                    <a:pt x="113" y="0"/>
                  </a:lnTo>
                  <a:cubicBezTo>
                    <a:pt x="113" y="0"/>
                    <a:pt x="114" y="1"/>
                    <a:pt x="114" y="2"/>
                  </a:cubicBezTo>
                  <a:lnTo>
                    <a:pt x="114" y="2"/>
                  </a:lnTo>
                  <a:cubicBezTo>
                    <a:pt x="114" y="3"/>
                    <a:pt x="114" y="3"/>
                    <a:pt x="114" y="3"/>
                  </a:cubicBezTo>
                  <a:cubicBezTo>
                    <a:pt x="114" y="3"/>
                    <a:pt x="114" y="3"/>
                    <a:pt x="114" y="3"/>
                  </a:cubicBezTo>
                  <a:cubicBezTo>
                    <a:pt x="115" y="3"/>
                    <a:pt x="115" y="4"/>
                    <a:pt x="115" y="4"/>
                  </a:cubicBezTo>
                  <a:lnTo>
                    <a:pt x="115" y="4"/>
                  </a:lnTo>
                  <a:cubicBezTo>
                    <a:pt x="115" y="5"/>
                    <a:pt x="117" y="7"/>
                    <a:pt x="119" y="9"/>
                  </a:cubicBezTo>
                  <a:cubicBezTo>
                    <a:pt x="119" y="9"/>
                    <a:pt x="120" y="9"/>
                    <a:pt x="120" y="9"/>
                  </a:cubicBezTo>
                  <a:lnTo>
                    <a:pt x="120" y="9"/>
                  </a:lnTo>
                  <a:cubicBezTo>
                    <a:pt x="121" y="9"/>
                    <a:pt x="121" y="9"/>
                    <a:pt x="121" y="9"/>
                  </a:cubicBezTo>
                  <a:lnTo>
                    <a:pt x="121" y="10"/>
                  </a:lnTo>
                  <a:cubicBezTo>
                    <a:pt x="121" y="11"/>
                    <a:pt x="121" y="11"/>
                    <a:pt x="120" y="11"/>
                  </a:cubicBezTo>
                  <a:lnTo>
                    <a:pt x="120" y="11"/>
                  </a:lnTo>
                  <a:cubicBezTo>
                    <a:pt x="120" y="11"/>
                    <a:pt x="120" y="11"/>
                    <a:pt x="120" y="12"/>
                  </a:cubicBezTo>
                  <a:cubicBezTo>
                    <a:pt x="120" y="12"/>
                    <a:pt x="120" y="12"/>
                    <a:pt x="120" y="12"/>
                  </a:cubicBezTo>
                  <a:lnTo>
                    <a:pt x="120" y="12"/>
                  </a:lnTo>
                  <a:cubicBezTo>
                    <a:pt x="121" y="12"/>
                    <a:pt x="121" y="13"/>
                    <a:pt x="121" y="13"/>
                  </a:cubicBezTo>
                  <a:lnTo>
                    <a:pt x="121" y="14"/>
                  </a:lnTo>
                  <a:cubicBezTo>
                    <a:pt x="121" y="14"/>
                    <a:pt x="121" y="14"/>
                    <a:pt x="120" y="14"/>
                  </a:cubicBezTo>
                  <a:lnTo>
                    <a:pt x="120" y="14"/>
                  </a:lnTo>
                  <a:cubicBezTo>
                    <a:pt x="120" y="14"/>
                    <a:pt x="120" y="14"/>
                    <a:pt x="120" y="14"/>
                  </a:cubicBezTo>
                  <a:cubicBezTo>
                    <a:pt x="120" y="14"/>
                    <a:pt x="120" y="14"/>
                    <a:pt x="120" y="15"/>
                  </a:cubicBezTo>
                  <a:lnTo>
                    <a:pt x="120" y="27"/>
                  </a:lnTo>
                  <a:cubicBezTo>
                    <a:pt x="120" y="27"/>
                    <a:pt x="120" y="27"/>
                    <a:pt x="120" y="28"/>
                  </a:cubicBezTo>
                  <a:lnTo>
                    <a:pt x="120" y="29"/>
                  </a:lnTo>
                  <a:cubicBezTo>
                    <a:pt x="120" y="29"/>
                    <a:pt x="121" y="29"/>
                    <a:pt x="121" y="29"/>
                  </a:cubicBezTo>
                  <a:cubicBezTo>
                    <a:pt x="121" y="29"/>
                    <a:pt x="122" y="29"/>
                    <a:pt x="123" y="29"/>
                  </a:cubicBezTo>
                  <a:cubicBezTo>
                    <a:pt x="123" y="29"/>
                    <a:pt x="124" y="30"/>
                    <a:pt x="124" y="30"/>
                  </a:cubicBezTo>
                  <a:lnTo>
                    <a:pt x="124" y="32"/>
                  </a:lnTo>
                  <a:cubicBezTo>
                    <a:pt x="124" y="32"/>
                    <a:pt x="123" y="32"/>
                    <a:pt x="123" y="32"/>
                  </a:cubicBezTo>
                  <a:cubicBezTo>
                    <a:pt x="122" y="32"/>
                    <a:pt x="122" y="32"/>
                    <a:pt x="122" y="33"/>
                  </a:cubicBezTo>
                  <a:cubicBezTo>
                    <a:pt x="122" y="33"/>
                    <a:pt x="122" y="34"/>
                    <a:pt x="122" y="34"/>
                  </a:cubicBezTo>
                  <a:cubicBezTo>
                    <a:pt x="122" y="34"/>
                    <a:pt x="122" y="35"/>
                    <a:pt x="123" y="35"/>
                  </a:cubicBezTo>
                  <a:cubicBezTo>
                    <a:pt x="124" y="35"/>
                    <a:pt x="127" y="36"/>
                    <a:pt x="127" y="38"/>
                  </a:cubicBezTo>
                  <a:cubicBezTo>
                    <a:pt x="133" y="41"/>
                    <a:pt x="142" y="46"/>
                    <a:pt x="148" y="56"/>
                  </a:cubicBezTo>
                  <a:cubicBezTo>
                    <a:pt x="157" y="68"/>
                    <a:pt x="156" y="84"/>
                    <a:pt x="156" y="86"/>
                  </a:cubicBezTo>
                  <a:cubicBezTo>
                    <a:pt x="156" y="86"/>
                    <a:pt x="157" y="87"/>
                    <a:pt x="157" y="87"/>
                  </a:cubicBezTo>
                  <a:lnTo>
                    <a:pt x="158" y="87"/>
                  </a:lnTo>
                  <a:cubicBezTo>
                    <a:pt x="158" y="87"/>
                    <a:pt x="158" y="87"/>
                    <a:pt x="158" y="87"/>
                  </a:cubicBezTo>
                  <a:lnTo>
                    <a:pt x="158" y="89"/>
                  </a:lnTo>
                  <a:cubicBezTo>
                    <a:pt x="158" y="89"/>
                    <a:pt x="158" y="89"/>
                    <a:pt x="159" y="89"/>
                  </a:cubicBezTo>
                  <a:lnTo>
                    <a:pt x="160" y="89"/>
                  </a:lnTo>
                  <a:cubicBezTo>
                    <a:pt x="160" y="89"/>
                    <a:pt x="161" y="89"/>
                    <a:pt x="161" y="90"/>
                  </a:cubicBezTo>
                  <a:lnTo>
                    <a:pt x="161" y="91"/>
                  </a:lnTo>
                  <a:cubicBezTo>
                    <a:pt x="161" y="91"/>
                    <a:pt x="161" y="92"/>
                    <a:pt x="161" y="92"/>
                  </a:cubicBezTo>
                  <a:lnTo>
                    <a:pt x="163" y="92"/>
                  </a:lnTo>
                  <a:cubicBezTo>
                    <a:pt x="163" y="92"/>
                    <a:pt x="163" y="92"/>
                    <a:pt x="163" y="92"/>
                  </a:cubicBezTo>
                  <a:lnTo>
                    <a:pt x="163" y="94"/>
                  </a:lnTo>
                  <a:cubicBezTo>
                    <a:pt x="163" y="94"/>
                    <a:pt x="163" y="94"/>
                    <a:pt x="163" y="94"/>
                  </a:cubicBezTo>
                  <a:cubicBezTo>
                    <a:pt x="163" y="94"/>
                    <a:pt x="162" y="95"/>
                    <a:pt x="162" y="96"/>
                  </a:cubicBezTo>
                  <a:cubicBezTo>
                    <a:pt x="162" y="98"/>
                    <a:pt x="160" y="98"/>
                    <a:pt x="160" y="98"/>
                  </a:cubicBezTo>
                  <a:lnTo>
                    <a:pt x="160" y="105"/>
                  </a:lnTo>
                  <a:cubicBezTo>
                    <a:pt x="160" y="107"/>
                    <a:pt x="161" y="107"/>
                    <a:pt x="162" y="108"/>
                  </a:cubicBezTo>
                  <a:cubicBezTo>
                    <a:pt x="162" y="108"/>
                    <a:pt x="162" y="108"/>
                    <a:pt x="162" y="108"/>
                  </a:cubicBezTo>
                  <a:lnTo>
                    <a:pt x="162" y="115"/>
                  </a:lnTo>
                  <a:lnTo>
                    <a:pt x="113" y="104"/>
                  </a:lnTo>
                  <a:lnTo>
                    <a:pt x="113" y="104"/>
                  </a:lnTo>
                  <a:lnTo>
                    <a:pt x="64" y="115"/>
                  </a:lnTo>
                  <a:lnTo>
                    <a:pt x="64" y="108"/>
                  </a:lnTo>
                  <a:cubicBezTo>
                    <a:pt x="64" y="108"/>
                    <a:pt x="64" y="108"/>
                    <a:pt x="64" y="108"/>
                  </a:cubicBezTo>
                  <a:cubicBezTo>
                    <a:pt x="65" y="107"/>
                    <a:pt x="66" y="107"/>
                    <a:pt x="66" y="105"/>
                  </a:cubicBezTo>
                  <a:lnTo>
                    <a:pt x="66" y="98"/>
                  </a:lnTo>
                  <a:cubicBezTo>
                    <a:pt x="66" y="98"/>
                    <a:pt x="65" y="98"/>
                    <a:pt x="65" y="96"/>
                  </a:cubicBezTo>
                  <a:cubicBezTo>
                    <a:pt x="65" y="95"/>
                    <a:pt x="64" y="94"/>
                    <a:pt x="63" y="9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508212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n blanco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5074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506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19690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6990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281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0188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2450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8999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27242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1595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3117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8/27/2024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51337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56178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r>
              <a:rPr kumimoji="0" lang="en-US">
                <a:solidFill>
                  <a:schemeClr val="tx2">
                    <a:shade val="90000"/>
                  </a:schemeClr>
                </a:solidFill>
              </a:rPr>
              <a:t>Theories of Leadership</a:t>
            </a:r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99929" y="1734958"/>
            <a:ext cx="11190380" cy="4032000"/>
          </a:xfrm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0" indent="0">
              <a:buNone/>
              <a:defRPr/>
            </a:lvl4pPr>
            <a:lvl5pPr marL="0" indent="0">
              <a:buNone/>
              <a:defRPr/>
            </a:lvl5pPr>
            <a:lvl6pPr marL="0" indent="0">
              <a:buNone/>
              <a:defRPr baseline="0"/>
            </a:lvl6pPr>
            <a:lvl7pPr marL="0" indent="0">
              <a:buNone/>
              <a:defRPr baseline="0"/>
            </a:lvl7pPr>
            <a:lvl8pPr marL="0" indent="0">
              <a:buNone/>
              <a:defRPr baseline="0"/>
            </a:lvl8pPr>
            <a:lvl9pPr marL="0" indent="0">
              <a:buNone/>
              <a:defRPr baseline="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99678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" y="76200"/>
            <a:ext cx="11988800" cy="950652"/>
          </a:xfrm>
          <a:prstGeom prst="rect">
            <a:avLst/>
          </a:prstGeom>
        </p:spPr>
        <p:txBody>
          <a:bodyPr/>
          <a:lstStyle>
            <a:lvl1pPr algn="ctr">
              <a:defRPr sz="3600" i="0">
                <a:solidFill>
                  <a:srgbClr val="FFFFFF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143000"/>
            <a:ext cx="10791035" cy="4745653"/>
          </a:xfrm>
          <a:prstGeom prst="rect">
            <a:avLst/>
          </a:prstGeom>
        </p:spPr>
        <p:txBody>
          <a:bodyPr/>
          <a:lstStyle>
            <a:lvl1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  <a:lvl2pPr>
              <a:buClr>
                <a:srgbClr val="C00000"/>
              </a:buCl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2pPr>
            <a:lvl3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3pPr>
            <a:lvl4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4pPr>
            <a:lvl5pPr>
              <a:defRPr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684433" y="6492876"/>
            <a:ext cx="42672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©2015 John Wiley &amp; Sons, Inc.</a:t>
            </a:r>
          </a:p>
        </p:txBody>
      </p:sp>
    </p:spTree>
    <p:extLst>
      <p:ext uri="{BB962C8B-B14F-4D97-AF65-F5344CB8AC3E}">
        <p14:creationId xmlns:p14="http://schemas.microsoft.com/office/powerpoint/2010/main" val="979836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- Navy (Blue Head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9929" y="4462024"/>
            <a:ext cx="11190380" cy="400110"/>
          </a:xfrm>
        </p:spPr>
        <p:txBody>
          <a:bodyPr anchor="b" anchorCtr="0">
            <a:spAutoFit/>
          </a:bodyPr>
          <a:lstStyle>
            <a:lvl1pPr marL="0" indent="0" algn="l">
              <a:buNone/>
              <a:defRPr sz="2000" baseline="0">
                <a:solidFill>
                  <a:schemeClr val="accent1"/>
                </a:solidFill>
              </a:defRPr>
            </a:lvl1pPr>
            <a:lvl2pPr marL="0" indent="0" algn="l">
              <a:buNone/>
              <a:defRPr sz="2000">
                <a:solidFill>
                  <a:schemeClr val="accent1"/>
                </a:solidFill>
              </a:defRPr>
            </a:lvl2pPr>
            <a:lvl3pPr marL="0" indent="0" algn="l">
              <a:buNone/>
              <a:defRPr sz="2000">
                <a:solidFill>
                  <a:schemeClr val="accent1"/>
                </a:solidFill>
              </a:defRPr>
            </a:lvl3pPr>
            <a:lvl4pPr marL="0" indent="0" algn="l">
              <a:buNone/>
              <a:defRPr sz="2000">
                <a:solidFill>
                  <a:schemeClr val="accent1"/>
                </a:solidFill>
              </a:defRPr>
            </a:lvl4pPr>
            <a:lvl5pPr marL="0" indent="0" algn="l">
              <a:buNone/>
              <a:defRPr sz="2000">
                <a:solidFill>
                  <a:schemeClr val="accent1"/>
                </a:solidFill>
              </a:defRPr>
            </a:lvl5pPr>
            <a:lvl6pPr marL="0" indent="0" algn="l">
              <a:buNone/>
              <a:defRPr sz="2000">
                <a:solidFill>
                  <a:schemeClr val="accent1"/>
                </a:solidFill>
              </a:defRPr>
            </a:lvl6pPr>
            <a:lvl7pPr marL="0" indent="0" algn="l">
              <a:buNone/>
              <a:defRPr sz="2000">
                <a:solidFill>
                  <a:schemeClr val="accent1"/>
                </a:solidFill>
              </a:defRPr>
            </a:lvl7pPr>
            <a:lvl8pPr marL="0" indent="0" algn="l">
              <a:buNone/>
              <a:defRPr sz="2000">
                <a:solidFill>
                  <a:schemeClr val="accent1"/>
                </a:solidFill>
              </a:defRPr>
            </a:lvl8pPr>
            <a:lvl9pPr marL="0" indent="0" algn="l">
              <a:buNone/>
              <a:defRPr sz="2000">
                <a:solidFill>
                  <a:schemeClr val="accent1"/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9928" y="4855680"/>
            <a:ext cx="5495205" cy="396000"/>
          </a:xfrm>
          <a:prstGeom prst="rect">
            <a:avLst/>
          </a:prstGeom>
        </p:spPr>
        <p:txBody>
          <a:bodyPr lIns="0" tIns="0" rIns="0" bIns="0"/>
          <a:lstStyle>
            <a:lvl1pPr>
              <a:defRPr sz="2000">
                <a:solidFill>
                  <a:schemeClr val="accent1"/>
                </a:solidFill>
              </a:defRPr>
            </a:lvl1pPr>
          </a:lstStyle>
          <a:p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679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30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1846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9929" y="386750"/>
            <a:ext cx="11190380" cy="457048"/>
          </a:xfrm>
          <a:prstGeom prst="rect">
            <a:avLst/>
          </a:prstGeom>
        </p:spPr>
        <p:txBody>
          <a:bodyPr vert="horz" lIns="0" tIns="0" rIns="0" bIns="0" rtlCol="0" anchor="t" anchorCtr="0">
            <a:spAutoFit/>
          </a:bodyPr>
          <a:lstStyle/>
          <a:p>
            <a:r>
              <a:rPr lang="es-ES"/>
              <a:t>Haga clic para modificar el estilo de título del patrón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9929" y="1734958"/>
            <a:ext cx="11190380" cy="403200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99928" y="6506744"/>
            <a:ext cx="5495205" cy="144000"/>
          </a:xfrm>
          <a:prstGeom prst="rect">
            <a:avLst/>
          </a:prstGeom>
        </p:spPr>
        <p:txBody>
          <a:bodyPr vert="horz" lIns="0" tIns="0" rIns="0" bIns="0" rtlCol="0" anchor="b" anchorCtr="0"/>
          <a:lstStyle>
            <a:lvl1pPr algn="l">
              <a:defRPr sz="800">
                <a:solidFill>
                  <a:schemeClr val="tx2"/>
                </a:solidFill>
              </a:defRPr>
            </a:lvl1pPr>
          </a:lstStyle>
          <a:p>
            <a:r>
              <a:rPr lang="en-GB"/>
              <a:t>Theories of Leadership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6000" y="6506744"/>
            <a:ext cx="2269551" cy="144000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800">
                <a:solidFill>
                  <a:schemeClr val="tx2"/>
                </a:solidFill>
              </a:defRPr>
            </a:lvl1pPr>
          </a:lstStyle>
          <a:p>
            <a:fld id="{341B0DD3-8B51-4FA0-82E6-F2AF02166276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6195646" y="6506744"/>
            <a:ext cx="412749" cy="144000"/>
          </a:xfrm>
          <a:prstGeom prst="rect">
            <a:avLst/>
          </a:prstGeom>
          <a:noFill/>
        </p:spPr>
        <p:txBody>
          <a:bodyPr wrap="none" lIns="0" tIns="0" rIns="0" bIns="0" rtlCol="0">
            <a:noAutofit/>
          </a:bodyPr>
          <a:lstStyle/>
          <a:p>
            <a:r>
              <a:rPr lang="en-GB" sz="800" dirty="0">
                <a:solidFill>
                  <a:schemeClr val="tx2"/>
                </a:solidFill>
              </a:rPr>
              <a:t>Page</a:t>
            </a:r>
          </a:p>
        </p:txBody>
      </p:sp>
    </p:spTree>
    <p:extLst>
      <p:ext uri="{BB962C8B-B14F-4D97-AF65-F5344CB8AC3E}">
        <p14:creationId xmlns:p14="http://schemas.microsoft.com/office/powerpoint/2010/main" val="2485626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  <p:sldLayoutId id="2147483809" r:id="rId12"/>
    <p:sldLayoutId id="2147483810" r:id="rId13"/>
    <p:sldLayoutId id="2147483811" r:id="rId14"/>
    <p:sldLayoutId id="2147483812" r:id="rId15"/>
  </p:sldLayoutIdLst>
  <p:hf hdr="0" dt="0"/>
  <p:txStyles>
    <p:titleStyle>
      <a:lvl1pPr algn="l" defTabSz="761878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969" indent="-194969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69909" indent="-37494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Helvetica" pitchFamily="2" charset="0"/>
        <a:buChar char="—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7488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200" indent="-2988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Helvetica" pitchFamily="2" charset="0"/>
        <a:buChar char="—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2456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12456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12456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17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2456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1245600" indent="-194400" algn="l" defTabSz="761878" rtl="0" eaLnBrk="1" latinLnBrk="0" hangingPunct="1">
        <a:lnSpc>
          <a:spcPct val="100000"/>
        </a:lnSpc>
        <a:spcBef>
          <a:spcPts val="0"/>
        </a:spcBef>
        <a:buClr>
          <a:schemeClr val="tx1"/>
        </a:buClr>
        <a:buFont typeface="Arial" panose="020B0604020202020204" pitchFamily="34" charset="0"/>
        <a:buChar char="▪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380939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61878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42817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23756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904695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85634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666573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3047512" algn="l" defTabSz="761878" rtl="0" eaLnBrk="1" latinLnBrk="0" hangingPunct="1"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pic>
        <p:nvPicPr>
          <p:cNvPr id="7" name="Picture 6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67E634B1-A076-4C36-849B-2C0C03E849EE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974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  <p:sldLayoutId id="2147483825" r:id="rId12"/>
    <p:sldLayoutId id="2147483826" r:id="rId13"/>
    <p:sldLayoutId id="2147483827" r:id="rId14"/>
    <p:sldLayoutId id="2147483795" r:id="rId15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1.xml"/><Relationship Id="rId4" Type="http://schemas.openxmlformats.org/officeDocument/2006/relationships/hyperlink" Target="https://www.youtube.com/watch?v=LjbSFBC6FC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1100207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solidFill>
                  <a:schemeClr val="accent2"/>
                </a:solidFill>
              </a:rPr>
              <a:t>Module Title:  Leadership and Management Theory and Practice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495600" y="2564904"/>
            <a:ext cx="7786742" cy="2076261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Module Code: LCBB6003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1: Introduction to Leadership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algn="r">
              <a:spcBef>
                <a:spcPct val="0"/>
              </a:spcBef>
              <a:defRPr/>
            </a:pPr>
            <a:endParaRPr lang="en-GB" altLang="en-US" noProof="0" dirty="0">
              <a:solidFill>
                <a:schemeClr val="accent2"/>
              </a:solidFill>
            </a:endParaRPr>
          </a:p>
          <a:p>
            <a:pPr algn="r">
              <a:spcBef>
                <a:spcPct val="0"/>
              </a:spcBef>
              <a:defRPr/>
            </a:pPr>
            <a:endParaRPr lang="en-GB" altLang="en-US" sz="1100" b="1" dirty="0">
              <a:solidFill>
                <a:schemeClr val="accent2"/>
              </a:solidFill>
              <a:latin typeface="Verdana" pitchFamily="34" charset="0"/>
            </a:endParaRPr>
          </a:p>
          <a:p>
            <a:pPr algn="r">
              <a:spcBef>
                <a:spcPct val="0"/>
              </a:spcBef>
              <a:defRPr/>
            </a:pPr>
            <a:endParaRPr lang="en-GB" altLang="en-US" sz="1100" b="1" dirty="0">
              <a:solidFill>
                <a:schemeClr val="accent2"/>
              </a:solidFill>
              <a:latin typeface="Verdana" pitchFamily="34" charset="0"/>
            </a:endParaRPr>
          </a:p>
          <a:p>
            <a:pPr algn="r">
              <a:spcBef>
                <a:spcPct val="0"/>
              </a:spcBef>
              <a:defRPr/>
            </a:pPr>
            <a:endParaRPr lang="en-GB" altLang="en-US" sz="1100" b="1" dirty="0">
              <a:solidFill>
                <a:schemeClr val="accent2"/>
              </a:solidFill>
              <a:latin typeface="Verdana" pitchFamily="34" charset="0"/>
            </a:endParaRPr>
          </a:p>
          <a:p>
            <a:pPr algn="r">
              <a:spcBef>
                <a:spcPct val="0"/>
              </a:spcBef>
              <a:defRPr/>
            </a:pPr>
            <a:r>
              <a:rPr lang="en-GB" altLang="en-US" sz="1100" b="1" dirty="0">
                <a:solidFill>
                  <a:prstClr val="white"/>
                </a:solidFill>
                <a:latin typeface="Verdana" pitchFamily="34" charset="0"/>
              </a:rPr>
              <a:t>*Please do not use these slides without my permission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28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2C66E20-4DF7-D8A5-391F-237A75694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153" y="1700808"/>
            <a:ext cx="5429270" cy="2898742"/>
          </a:xfrm>
        </p:spPr>
        <p:txBody>
          <a:bodyPr/>
          <a:lstStyle/>
          <a:p>
            <a:r>
              <a:rPr lang="en-US" sz="3300" b="1" dirty="0"/>
              <a:t>Introduction</a:t>
            </a:r>
          </a:p>
          <a:p>
            <a:endParaRPr lang="en-US" dirty="0"/>
          </a:p>
          <a:p>
            <a:r>
              <a:rPr lang="en-US" sz="2400" dirty="0">
                <a:solidFill>
                  <a:srgbClr val="FFFF00"/>
                </a:solidFill>
              </a:rPr>
              <a:t>A bit about me….</a:t>
            </a:r>
          </a:p>
          <a:p>
            <a:r>
              <a:rPr lang="en-US" sz="2400" dirty="0">
                <a:solidFill>
                  <a:srgbClr val="FFFF00"/>
                </a:solidFill>
              </a:rPr>
              <a:t>A bit about you….</a:t>
            </a:r>
            <a:endParaRPr lang="en-GB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732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25BF057-69C6-4C24-8BBD-A4BF9E0BFC08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Resources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1281185-77E6-41DA-98AC-5370B6FAADE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63352" y="1600200"/>
            <a:ext cx="11737304" cy="39163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800" dirty="0"/>
              <a:t>All resources and teaching materials  available to you on Moodle</a:t>
            </a:r>
          </a:p>
          <a:p>
            <a:pPr marL="0" indent="0" eaLnBrk="1" hangingPunct="1">
              <a:buNone/>
              <a:defRPr/>
            </a:pPr>
            <a:endParaRPr lang="en-GB" altLang="en-US" sz="2800" dirty="0"/>
          </a:p>
          <a:p>
            <a:pPr eaLnBrk="1" hangingPunct="1">
              <a:defRPr/>
            </a:pPr>
            <a:r>
              <a:rPr lang="en-GB" altLang="en-US" sz="2800" dirty="0"/>
              <a:t>Important – </a:t>
            </a:r>
            <a:r>
              <a:rPr lang="en-GB" altLang="en-US" sz="2800" b="1" dirty="0"/>
              <a:t>Prepare</a:t>
            </a:r>
            <a:r>
              <a:rPr lang="en-GB" altLang="en-US" sz="2800" dirty="0"/>
              <a:t> - Check the Lesson schedule before coming to class</a:t>
            </a:r>
            <a:endParaRPr lang="en-GB" altLang="en-US" sz="5400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49E803-AFB0-4013-A21F-FAA913312DE7}"/>
              </a:ext>
            </a:extLst>
          </p:cNvPr>
          <p:cNvSpPr txBox="1">
            <a:spLocks noGrp="1"/>
          </p:cNvSpPr>
          <p:nvPr/>
        </p:nvSpPr>
        <p:spPr>
          <a:xfrm>
            <a:off x="1774825" y="6524626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8101D040-07EB-4244-BDC1-1D0A8A056BF4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27/08/2024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BBE96F4C-9805-4E30-A66C-FD713BBB4A2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9480550" y="6381751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93993894-D968-46D0-BFFB-93FDF8137624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63AC937-1DEB-4B0D-A324-232298D33B58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Aim of the Module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5108E8D-6EB3-41DF-9C6B-93D0178991B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78430" y="2288435"/>
            <a:ext cx="10972800" cy="1828800"/>
          </a:xfrm>
        </p:spPr>
        <p:txBody>
          <a:bodyPr/>
          <a:lstStyle/>
          <a:p>
            <a:pPr eaLnBrk="1" hangingPunct="1"/>
            <a:r>
              <a:rPr lang="en-US" dirty="0"/>
              <a:t>To develop knowledge and understanding of the </a:t>
            </a:r>
            <a:r>
              <a:rPr lang="en-US" b="1" dirty="0">
                <a:solidFill>
                  <a:srgbClr val="FF0000"/>
                </a:solidFill>
              </a:rPr>
              <a:t>dynamics involved in leading people </a:t>
            </a:r>
            <a:r>
              <a:rPr lang="en-US" dirty="0"/>
              <a:t>within an organisational context for the success of a business.</a:t>
            </a: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6C75604-10BE-4C65-82A4-E86E6059E136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Learning outcome (1)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C5AD0E8-BA75-4256-A2A5-3EC1D3DF0B46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Upon the successful completion of this module, the student should be able to demonstrate the ability to:</a:t>
            </a:r>
          </a:p>
          <a:p>
            <a:pPr marL="0" indent="0" eaLnBrk="1" hangingPunct="1">
              <a:buNone/>
            </a:pPr>
            <a:endParaRPr lang="en-GB" sz="2400" dirty="0"/>
          </a:p>
          <a:p>
            <a:pPr eaLnBrk="1" hangingPunct="1"/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evaluate the complexities involved in leading and managing people in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the practical application of Leadership and Management theory and principles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5B6839-08E9-4B95-ACDC-C84A8E0E03F0}"/>
              </a:ext>
            </a:extLst>
          </p:cNvPr>
          <p:cNvSpPr txBox="1">
            <a:spLocks noGrp="1"/>
          </p:cNvSpPr>
          <p:nvPr/>
        </p:nvSpPr>
        <p:spPr>
          <a:xfrm>
            <a:off x="1774825" y="6524626"/>
            <a:ext cx="971550" cy="219075"/>
          </a:xfrm>
          <a:prstGeom prst="rect">
            <a:avLst/>
          </a:prstGeom>
          <a:noFill/>
        </p:spPr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fld id="{D82B8BFC-F469-49D5-A8DD-34268BD84C45}" type="datetime1">
              <a:rPr lang="en-GB" altLang="en-US"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t>27/08/2024</a:t>
            </a:fld>
            <a:endParaRPr lang="en-GB" altLang="en-US" sz="105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4DD013A4-A15A-4061-ACDF-A0583C14230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9480550" y="6381751"/>
            <a:ext cx="730250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E70DBF35-DAE0-4F28-8EB9-DE7EB59C381F}" type="slidenum">
              <a:rPr lang="en-GB" altLang="en-US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5A134-BBC5-4E8A-87D9-D1E8C26E4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Learning outcome (2)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5FBC8-E9C2-4BC7-A62B-622498C9C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the design and implementation of strategies, focused on 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the effectiveness of leaders and managers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in order to meet current and future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needs.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F8CFA-8E40-4897-AC63-CC3C2EB45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A4E5C6-0D70-4671-B381-54544BBF4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465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/>
          <a:lstStyle/>
          <a:p>
            <a:r>
              <a:rPr lang="en-GB" dirty="0"/>
              <a:t>Module Assessments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27/08/2024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47B70A-4A7F-3164-B1B7-C730E14178CE}"/>
              </a:ext>
            </a:extLst>
          </p:cNvPr>
          <p:cNvSpPr txBox="1"/>
          <p:nvPr/>
        </p:nvSpPr>
        <p:spPr>
          <a:xfrm>
            <a:off x="3503712" y="227687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Detail will be provided in Week 2…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022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448800" y="6413011"/>
            <a:ext cx="3200400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srgbClr val="04617B">
                    <a:shade val="90000"/>
                  </a:srgbClr>
                </a:solidFill>
              </a:rPr>
              <a:t>Leadership</a:t>
            </a:r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endParaRPr lang="en-US" altLang="en-US" sz="2800" dirty="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315971" y="1119816"/>
            <a:ext cx="8392785" cy="465512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ea typeface="ＭＳ Ｐゴシック" pitchFamily="34" charset="-128"/>
              </a:rPr>
              <a:t>Today</a:t>
            </a:r>
            <a:r>
              <a:rPr lang="ja-JP" altLang="en-US" dirty="0">
                <a:ea typeface="ＭＳ Ｐゴシック" pitchFamily="34" charset="-128"/>
              </a:rPr>
              <a:t>’</a:t>
            </a:r>
            <a:r>
              <a:rPr lang="en-US" altLang="ja-JP" dirty="0">
                <a:ea typeface="ＭＳ Ｐゴシック" pitchFamily="34" charset="-128"/>
              </a:rPr>
              <a:t>s Main Points: </a:t>
            </a:r>
            <a:r>
              <a:rPr lang="en-US" altLang="ja-JP" b="1" dirty="0">
                <a:ea typeface="ＭＳ Ｐゴシック" pitchFamily="34" charset="-128"/>
              </a:rPr>
              <a:t>Leadership</a:t>
            </a:r>
            <a:endParaRPr lang="en-US" altLang="en-US" b="1" dirty="0">
              <a:ea typeface="ＭＳ Ｐゴシック" pitchFamily="34" charset="-128"/>
            </a:endParaRPr>
          </a:p>
        </p:txBody>
      </p:sp>
      <p:sp>
        <p:nvSpPr>
          <p:cNvPr id="9220" name="AutoShape 5"/>
          <p:cNvSpPr>
            <a:spLocks noChangeArrowheads="1"/>
          </p:cNvSpPr>
          <p:nvPr/>
        </p:nvSpPr>
        <p:spPr bwMode="auto">
          <a:xfrm>
            <a:off x="2279576" y="1988840"/>
            <a:ext cx="647700" cy="3168352"/>
          </a:xfrm>
          <a:prstGeom prst="downArrow">
            <a:avLst>
              <a:gd name="adj1" fmla="val 64213"/>
              <a:gd name="adj2" fmla="val 62575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 altLang="en-US" sz="280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090831" y="2086412"/>
            <a:ext cx="7200900" cy="345757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marL="194969" indent="-194969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Arial" panose="020B0604020202020204" pitchFamily="34" charset="0"/>
              <a:buChar char="▪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Understand leadership</a:t>
            </a:r>
          </a:p>
          <a:p>
            <a:pPr marL="194969" indent="-194969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Arial" panose="020B0604020202020204" pitchFamily="34" charset="0"/>
              <a:buChar char="▪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cs typeface="+mn-cs"/>
              </a:rPr>
              <a:t>Differences between leaders and managers</a:t>
            </a:r>
          </a:p>
          <a:p>
            <a:pPr marL="194969" indent="-194969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Arial" panose="020B0604020202020204" pitchFamily="34" charset="0"/>
              <a:buChar char="▪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Different forms of leadership power  </a:t>
            </a:r>
          </a:p>
          <a:p>
            <a:pPr marL="194969" indent="-194969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Arial" panose="020B0604020202020204" pitchFamily="34" charset="0"/>
              <a:buChar char="▪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Evolution of leadership research</a:t>
            </a:r>
          </a:p>
          <a:p>
            <a:pPr marL="569909" lvl="1" indent="-374940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(Trait </a:t>
            </a: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  <a:sym typeface="Wingdings 3" pitchFamily="18" charset="2"/>
              </a:rPr>
              <a:t></a:t>
            </a: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 </a:t>
            </a:r>
            <a:r>
              <a:rPr lang="en-US" altLang="en-US" sz="2600" dirty="0" err="1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Behaviour</a:t>
            </a: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 </a:t>
            </a: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  <a:sym typeface="Wingdings 3" pitchFamily="18" charset="2"/>
              </a:rPr>
              <a:t> </a:t>
            </a: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Situation)</a:t>
            </a:r>
          </a:p>
          <a:p>
            <a:pPr marL="569909" lvl="1" indent="-374940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Helvetica" pitchFamily="2" charset="0"/>
              <a:buChar char="—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Individual factors</a:t>
            </a:r>
          </a:p>
          <a:p>
            <a:pPr marL="569909" lvl="1" indent="-374940"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Font typeface="Helvetica" pitchFamily="2" charset="0"/>
              <a:buChar char="—"/>
              <a:defRPr/>
            </a:pPr>
            <a:r>
              <a:rPr lang="en-US" altLang="en-US" sz="2600" dirty="0">
                <a:solidFill>
                  <a:prstClr val="black"/>
                </a:solidFill>
                <a:latin typeface="Liberation Sans"/>
                <a:ea typeface="ＭＳ Ｐゴシック" pitchFamily="34" charset="-128"/>
                <a:cs typeface="+mn-cs"/>
              </a:rPr>
              <a:t>Situational factors</a:t>
            </a:r>
          </a:p>
          <a:p>
            <a:pPr defTabSz="761878" eaLnBrk="1" fontAlgn="auto" hangingPunct="1"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defRPr/>
            </a:pPr>
            <a:endParaRPr lang="en-US" altLang="en-US" sz="2600" dirty="0">
              <a:solidFill>
                <a:prstClr val="black"/>
              </a:solidFill>
              <a:latin typeface="Liberation Sans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9471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>
              <a:defRPr/>
            </a:pPr>
            <a:endParaRPr lang="en-US" altLang="en-US" sz="2800" dirty="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ea typeface="ＭＳ Ｐゴシック" pitchFamily="34" charset="-128"/>
              </a:rPr>
              <a:t>Two contrasting “leadership styles”</a:t>
            </a:r>
          </a:p>
        </p:txBody>
      </p:sp>
      <p:pic>
        <p:nvPicPr>
          <p:cNvPr id="10245" name="Picture 4" descr="Young_Bill_Gates_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3872" y="1694787"/>
            <a:ext cx="4271381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 descr="bill-gates-at-texas-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8368" y="1736725"/>
            <a:ext cx="2640012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A83663-D720-4984-A0FB-396F837D322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94787"/>
            <a:ext cx="3981030" cy="26031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62DCDE-CE98-4E58-9453-D142A8FA8AB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034" y="4473203"/>
            <a:ext cx="2239046" cy="199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11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191344" y="1734958"/>
            <a:ext cx="11809312" cy="403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Leadership is the process of </a:t>
            </a:r>
            <a:r>
              <a:rPr lang="en-GB" sz="2600" b="1" dirty="0"/>
              <a:t>influencing others</a:t>
            </a:r>
            <a:r>
              <a:rPr lang="en-GB" sz="2600" dirty="0"/>
              <a:t> </a:t>
            </a:r>
            <a:r>
              <a:rPr lang="en-GB" dirty="0"/>
              <a:t>to achieve a </a:t>
            </a:r>
            <a:r>
              <a:rPr lang="en-GB" sz="2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goal</a:t>
            </a:r>
            <a:r>
              <a:rPr lang="en-GB" dirty="0"/>
              <a:t>.</a:t>
            </a:r>
          </a:p>
          <a:p>
            <a:pPr eaLnBrk="1" hangingPunct="1">
              <a:buFontTx/>
              <a:buNone/>
              <a:defRPr/>
            </a:pPr>
            <a:endParaRPr lang="en-GB" sz="1600" dirty="0"/>
          </a:p>
          <a:p>
            <a:pPr eaLnBrk="1" hangingPunct="1">
              <a:defRPr/>
            </a:pPr>
            <a:r>
              <a:rPr lang="en-GB" dirty="0"/>
              <a:t>There is a tendency to argue that leadership is innate, but leadership </a:t>
            </a:r>
            <a:r>
              <a:rPr lang="en-GB" sz="2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can be learnt</a:t>
            </a:r>
            <a:r>
              <a:rPr lang="en-GB" dirty="0"/>
              <a:t>. Babies are not leaders.</a:t>
            </a:r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r>
              <a:rPr lang="en-GB" sz="2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Managers</a:t>
            </a:r>
            <a:r>
              <a:rPr lang="en-GB" dirty="0"/>
              <a:t> may and, some say, should be </a:t>
            </a:r>
            <a:r>
              <a:rPr lang="en-GB" sz="26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leaders</a:t>
            </a:r>
            <a:r>
              <a:rPr lang="en-GB" dirty="0"/>
              <a:t>, but leaders are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not always</a:t>
            </a:r>
            <a:r>
              <a:rPr lang="en-GB" dirty="0"/>
              <a:t> good managers. </a:t>
            </a:r>
          </a:p>
        </p:txBody>
      </p:sp>
      <p:sp>
        <p:nvSpPr>
          <p:cNvPr id="14339" name="Title 1"/>
          <p:cNvSpPr>
            <a:spLocks noGrp="1"/>
          </p:cNvSpPr>
          <p:nvPr>
            <p:ph type="title"/>
          </p:nvPr>
        </p:nvSpPr>
        <p:spPr>
          <a:xfrm>
            <a:off x="1919420" y="870109"/>
            <a:ext cx="8392785" cy="45704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400" b="1" dirty="0">
                <a:ea typeface="ＭＳ Ｐゴシック" pitchFamily="34" charset="-128"/>
              </a:rPr>
              <a:t>What is leadership?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 bwMode="auto">
          <a:xfrm>
            <a:off x="3069100" y="5443108"/>
            <a:ext cx="69364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1" hangingPunct="1">
              <a:defRPr/>
            </a:pPr>
            <a:r>
              <a:rPr lang="en-GB" altLang="en-US" sz="3000" b="1" dirty="0">
                <a:solidFill>
                  <a:srgbClr val="04617B"/>
                </a:solidFill>
                <a:latin typeface="Verdana" pitchFamily="34" charset="0"/>
                <a:cs typeface="+mn-cs"/>
              </a:rPr>
              <a:t>“Leader” vs. “Manager”??</a:t>
            </a:r>
          </a:p>
        </p:txBody>
      </p:sp>
    </p:spTree>
    <p:extLst>
      <p:ext uri="{BB962C8B-B14F-4D97-AF65-F5344CB8AC3E}">
        <p14:creationId xmlns:p14="http://schemas.microsoft.com/office/powerpoint/2010/main" val="83715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898947" y="386750"/>
            <a:ext cx="8392785" cy="922560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Manager = “Level 1” of Leadership </a:t>
            </a:r>
            <a:br>
              <a:rPr lang="en-US" sz="4000" b="1" dirty="0"/>
            </a:br>
            <a:r>
              <a:rPr lang="en-US" dirty="0"/>
              <a:t>(John Maxwell)</a:t>
            </a:r>
          </a:p>
        </p:txBody>
      </p:sp>
      <p:pic>
        <p:nvPicPr>
          <p:cNvPr id="6" name="Picture 5" descr="Screenshot 2017-03-07 13.40.17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7526" y="1772816"/>
            <a:ext cx="4536504" cy="244728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E4EDCEB-7C08-40D5-881F-3B70B287A70E}"/>
              </a:ext>
            </a:extLst>
          </p:cNvPr>
          <p:cNvSpPr/>
          <p:nvPr/>
        </p:nvSpPr>
        <p:spPr>
          <a:xfrm>
            <a:off x="191344" y="4683603"/>
            <a:ext cx="11809312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30000"/>
              </a:spcBef>
              <a:defRPr/>
            </a:pPr>
            <a:r>
              <a:rPr lang="en-GB" altLang="en-US" sz="1600" b="1" dirty="0">
                <a:solidFill>
                  <a:srgbClr val="000000"/>
                </a:solidFill>
                <a:latin typeface="Liberation Sans"/>
                <a:cs typeface="+mn-cs"/>
              </a:rPr>
              <a:t>Minutes 1:20-3:10: Level 1 - The position doesn’t make you a leader </a:t>
            </a:r>
          </a:p>
          <a:p>
            <a:pPr>
              <a:spcBef>
                <a:spcPct val="30000"/>
              </a:spcBef>
              <a:defRPr/>
            </a:pPr>
            <a:r>
              <a:rPr lang="en-GB" altLang="en-US" sz="1600" b="1" dirty="0">
                <a:solidFill>
                  <a:srgbClr val="000000"/>
                </a:solidFill>
                <a:latin typeface="Liberation Sans"/>
                <a:cs typeface="+mn-cs"/>
                <a:hlinkClick r:id="rId4"/>
              </a:rPr>
              <a:t>https://www.youtube.com/watch?v=LjbSFBC6FCg</a:t>
            </a:r>
            <a:r>
              <a:rPr lang="en-GB" altLang="en-US" sz="1600" b="1" dirty="0">
                <a:solidFill>
                  <a:srgbClr val="000000"/>
                </a:solidFill>
                <a:latin typeface="Liberation Sans"/>
                <a:cs typeface="+mn-cs"/>
              </a:rPr>
              <a:t> </a:t>
            </a:r>
          </a:p>
          <a:p>
            <a:pPr>
              <a:spcBef>
                <a:spcPct val="30000"/>
              </a:spcBef>
              <a:defRPr/>
            </a:pPr>
            <a:r>
              <a:rPr lang="en-GB" sz="1600" b="1" dirty="0">
                <a:solidFill>
                  <a:srgbClr val="000000"/>
                </a:solidFill>
                <a:latin typeface="Liberation Sans"/>
                <a:cs typeface="+mn-cs"/>
              </a:rPr>
              <a:t>Minutes 6:20-7:20: Level 2 - People want to follow you as a leader (Relationships)</a:t>
            </a:r>
            <a:endParaRPr lang="en-US" sz="1600" b="1" dirty="0">
              <a:solidFill>
                <a:srgbClr val="000000"/>
              </a:solidFill>
              <a:latin typeface="Liberation Sans"/>
              <a:ea typeface="ＭＳ Ｐゴシック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5642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5" name="Rectangle 3"/>
          <p:cNvSpPr>
            <a:spLocks noGrp="1" noChangeArrowheads="1"/>
          </p:cNvSpPr>
          <p:nvPr>
            <p:ph type="body" sz="quarter" idx="13"/>
          </p:nvPr>
        </p:nvSpPr>
        <p:spPr>
          <a:xfrm>
            <a:off x="335360" y="1600200"/>
            <a:ext cx="11665296" cy="1143000"/>
          </a:xfrm>
        </p:spPr>
        <p:txBody>
          <a:bodyPr/>
          <a:lstStyle/>
          <a:p>
            <a:pPr algn="ctr"/>
            <a:r>
              <a:rPr lang="ja-JP" altLang="en-US" dirty="0">
                <a:ea typeface="ＭＳ Ｐゴシック" pitchFamily="34" charset="-128"/>
              </a:rPr>
              <a:t>“</a:t>
            </a:r>
            <a:r>
              <a:rPr lang="en-US" altLang="ja-JP" dirty="0">
                <a:ea typeface="ＭＳ Ｐゴシック" pitchFamily="34" charset="-128"/>
              </a:rPr>
              <a:t>What leaders really do</a:t>
            </a:r>
            <a:r>
              <a:rPr lang="ja-JP" altLang="en-US" dirty="0">
                <a:ea typeface="ＭＳ Ｐゴシック" pitchFamily="34" charset="-128"/>
              </a:rPr>
              <a:t>”</a:t>
            </a:r>
            <a:r>
              <a:rPr lang="en-US" altLang="ja-JP" dirty="0">
                <a:ea typeface="ＭＳ Ｐゴシック" pitchFamily="34" charset="-128"/>
              </a:rPr>
              <a:t>, by John </a:t>
            </a:r>
            <a:r>
              <a:rPr lang="en-US" altLang="ja-JP" dirty="0" err="1">
                <a:ea typeface="ＭＳ Ｐゴシック" pitchFamily="34" charset="-128"/>
              </a:rPr>
              <a:t>Kotter</a:t>
            </a:r>
            <a:r>
              <a:rPr lang="en-US" altLang="ja-JP" dirty="0">
                <a:ea typeface="ＭＳ Ｐゴシック" pitchFamily="34" charset="-128"/>
              </a:rPr>
              <a:t> (HBR)</a:t>
            </a:r>
          </a:p>
          <a:p>
            <a:pPr lvl="1" algn="ctr"/>
            <a:r>
              <a:rPr lang="en-US" altLang="en-US" dirty="0">
                <a:ea typeface="ＭＳ Ｐゴシック" pitchFamily="34" charset="-128"/>
              </a:rPr>
              <a:t>No, they are different! They complement each other</a:t>
            </a:r>
          </a:p>
          <a:p>
            <a:pPr algn="ctr"/>
            <a:endParaRPr lang="en-US" altLang="en-US" dirty="0">
              <a:ea typeface="ＭＳ Ｐゴシック" pitchFamily="34" charset="-128"/>
            </a:endParaRPr>
          </a:p>
          <a:p>
            <a:pPr algn="ctr">
              <a:buFontTx/>
              <a:buNone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119336" y="686051"/>
            <a:ext cx="1188132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dirty="0">
                <a:ea typeface="ＭＳ Ｐゴシック" pitchFamily="34" charset="-128"/>
              </a:rPr>
              <a:t>Management = Leadership?</a:t>
            </a:r>
            <a:br>
              <a:rPr lang="en-US" altLang="en-US" dirty="0">
                <a:ea typeface="ＭＳ Ｐゴシック" pitchFamily="34" charset="-128"/>
              </a:rPr>
            </a:br>
            <a:endParaRPr lang="en-US" altLang="en-US" dirty="0">
              <a:ea typeface="ＭＳ Ｐゴシック" pitchFamily="34" charset="-128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132259"/>
              </p:ext>
            </p:extLst>
          </p:nvPr>
        </p:nvGraphicFramePr>
        <p:xfrm>
          <a:off x="1536064" y="3068960"/>
          <a:ext cx="9145189" cy="2830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5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326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7513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Management</a:t>
                      </a:r>
                    </a:p>
                    <a:p>
                      <a:pPr algn="ctr"/>
                      <a:r>
                        <a:rPr lang="en-GB" sz="1800" b="0" dirty="0"/>
                        <a:t>= Coping with </a:t>
                      </a:r>
                      <a:r>
                        <a:rPr lang="en-GB" sz="1800" b="1" dirty="0">
                          <a:solidFill>
                            <a:schemeClr val="tx2"/>
                          </a:solidFill>
                          <a:effectLst/>
                        </a:rPr>
                        <a:t>complexity...</a:t>
                      </a:r>
                    </a:p>
                  </a:txBody>
                  <a:tcPr marL="91449" marR="91449" marT="45723" marB="4572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Leadership </a:t>
                      </a:r>
                    </a:p>
                    <a:p>
                      <a:pPr algn="ctr"/>
                      <a:r>
                        <a:rPr lang="en-GB" sz="1800" b="0" dirty="0"/>
                        <a:t>= Coping with </a:t>
                      </a:r>
                      <a:r>
                        <a:rPr lang="en-GB" sz="1800" b="1" dirty="0">
                          <a:solidFill>
                            <a:schemeClr val="tx2"/>
                          </a:solidFill>
                        </a:rPr>
                        <a:t>change...</a:t>
                      </a:r>
                      <a:endParaRPr lang="en-GB" sz="1800" b="0" dirty="0"/>
                    </a:p>
                  </a:txBody>
                  <a:tcPr marL="91449" marR="91449" marT="45723" marB="4572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513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...By planning and budgeting</a:t>
                      </a:r>
                    </a:p>
                    <a:p>
                      <a:endParaRPr lang="en-GB" sz="1800" dirty="0"/>
                    </a:p>
                  </a:txBody>
                  <a:tcPr marL="91449" marR="91449" marT="45723" marB="45723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... By </a:t>
                      </a:r>
                      <a:r>
                        <a:rPr lang="en-GB" sz="1800" u="sng" dirty="0"/>
                        <a:t>setting</a:t>
                      </a:r>
                      <a:r>
                        <a:rPr lang="en-GB" sz="1800" u="sng" baseline="0" dirty="0"/>
                        <a:t> a direction</a:t>
                      </a:r>
                      <a:r>
                        <a:rPr lang="en-GB" sz="1800" baseline="0" dirty="0"/>
                        <a:t>, developing a vision</a:t>
                      </a:r>
                      <a:endParaRPr lang="en-GB" sz="1800" dirty="0"/>
                    </a:p>
                  </a:txBody>
                  <a:tcPr marL="91449" marR="91449" marT="45723" marB="4572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12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...By organizing</a:t>
                      </a:r>
                      <a:r>
                        <a:rPr lang="en-GB" sz="1800" baseline="0" dirty="0"/>
                        <a:t> and staffing</a:t>
                      </a:r>
                      <a:endParaRPr lang="en-GB" sz="1800" dirty="0"/>
                    </a:p>
                  </a:txBody>
                  <a:tcPr marL="91449" marR="9144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...By </a:t>
                      </a:r>
                      <a:r>
                        <a:rPr lang="en-GB" sz="1800" u="sng" dirty="0"/>
                        <a:t>aligning people</a:t>
                      </a:r>
                      <a:r>
                        <a:rPr lang="en-GB" sz="1800" u="none" dirty="0"/>
                        <a:t> </a:t>
                      </a:r>
                      <a:r>
                        <a:rPr lang="en-GB" sz="1800" dirty="0"/>
                        <a:t>and creating coalitions around the vision</a:t>
                      </a:r>
                    </a:p>
                  </a:txBody>
                  <a:tcPr marL="91449" marR="91449" marT="45723" marB="4572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123">
                <a:tc>
                  <a:txBody>
                    <a:bodyPr/>
                    <a:lstStyle/>
                    <a:p>
                      <a:r>
                        <a:rPr lang="en-GB" sz="1800" dirty="0"/>
                        <a:t>...By monitoring results and problem solving (not exciting)</a:t>
                      </a:r>
                    </a:p>
                  </a:txBody>
                  <a:tcPr marL="91449" marR="91449" marT="45723" marB="45723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...By </a:t>
                      </a:r>
                      <a:r>
                        <a:rPr lang="en-GB" sz="1800" u="sng" dirty="0"/>
                        <a:t>motivating</a:t>
                      </a:r>
                      <a:r>
                        <a:rPr lang="en-GB" sz="1800" u="sng" baseline="0" dirty="0"/>
                        <a:t> and inspiring</a:t>
                      </a:r>
                      <a:r>
                        <a:rPr lang="en-GB" sz="1800" u="none" baseline="0" dirty="0"/>
                        <a:t> (exciting!)</a:t>
                      </a:r>
                      <a:endParaRPr lang="en-GB" sz="1800" u="sng" dirty="0"/>
                    </a:p>
                  </a:txBody>
                  <a:tcPr marL="91449" marR="91449" marT="45723" marB="4572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585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54"/>
          <p:cNvSpPr>
            <a:spLocks noGrp="1" noChangeArrowheads="1"/>
          </p:cNvSpPr>
          <p:nvPr>
            <p:ph type="title"/>
          </p:nvPr>
        </p:nvSpPr>
        <p:spPr bwMode="auto">
          <a:xfrm>
            <a:off x="1600200" y="381001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altLang="en-US" b="1" dirty="0">
                <a:solidFill>
                  <a:schemeClr val="tx2"/>
                </a:solidFill>
              </a:rPr>
              <a:t>Where do leaders get power from?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7391400" y="6492876"/>
            <a:ext cx="3200400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Leadership </a:t>
            </a:r>
          </a:p>
        </p:txBody>
      </p:sp>
      <p:pic>
        <p:nvPicPr>
          <p:cNvPr id="62467" name="Picture 205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447800"/>
            <a:ext cx="79248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677400" y="6492876"/>
            <a:ext cx="3200400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srgbClr val="04617B">
                    <a:shade val="90000"/>
                  </a:srgbClr>
                </a:solidFill>
              </a:rPr>
              <a:t>Leadership</a:t>
            </a:r>
          </a:p>
        </p:txBody>
      </p:sp>
      <p:sp>
        <p:nvSpPr>
          <p:cNvPr id="19458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>
              <a:defRPr/>
            </a:pPr>
            <a:endParaRPr lang="en-US" altLang="en-US" sz="2800" dirty="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69635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1877337" y="1143000"/>
            <a:ext cx="8392785" cy="435833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Early</a:t>
            </a:r>
            <a:r>
              <a:rPr lang="en-GB" dirty="0"/>
              <a:t> theories identified</a:t>
            </a:r>
            <a:r>
              <a:rPr lang="en-GB" b="1" dirty="0"/>
              <a:t> </a:t>
            </a:r>
            <a:r>
              <a:rPr lang="en-GB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individual characteristics</a:t>
            </a:r>
            <a:r>
              <a:rPr lang="en-GB" dirty="0"/>
              <a:t> that distinguish leaders from non-leaders. </a:t>
            </a:r>
            <a:endParaRPr lang="en-GB" sz="1200" dirty="0"/>
          </a:p>
          <a:p>
            <a:pPr lvl="1">
              <a:spcBef>
                <a:spcPts val="1200"/>
              </a:spcBef>
              <a:defRPr/>
            </a:pPr>
            <a:r>
              <a:rPr lang="en-GB" sz="2000" dirty="0"/>
              <a:t>	E.g. Leaders are </a:t>
            </a:r>
            <a:r>
              <a:rPr lang="en-GB" sz="2000" i="1" u="sng" dirty="0"/>
              <a:t>taller, charismatic</a:t>
            </a:r>
            <a:r>
              <a:rPr lang="en-GB" sz="2000" i="1" dirty="0"/>
              <a:t>, etc.</a:t>
            </a:r>
            <a:r>
              <a:rPr lang="en-GB" sz="2000" dirty="0"/>
              <a:t>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Later</a:t>
            </a:r>
            <a:r>
              <a:rPr lang="en-GB" dirty="0"/>
              <a:t> theories identify </a:t>
            </a:r>
            <a:r>
              <a:rPr lang="en-GB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behaviours</a:t>
            </a:r>
            <a:r>
              <a:rPr lang="en-GB" dirty="0"/>
              <a:t> consistently associated with leaders, what leaders do.</a:t>
            </a:r>
          </a:p>
          <a:p>
            <a:pPr lvl="1">
              <a:spcBef>
                <a:spcPts val="1200"/>
              </a:spcBef>
              <a:defRPr/>
            </a:pPr>
            <a:r>
              <a:rPr lang="en-GB" sz="2000" dirty="0"/>
              <a:t>	E.g. Leaders tend to engage in </a:t>
            </a:r>
            <a:r>
              <a:rPr lang="en-GB" sz="2000" i="1" u="sng" dirty="0"/>
              <a:t>direction-setting</a:t>
            </a:r>
            <a:r>
              <a:rPr lang="en-GB" sz="2000" dirty="0"/>
              <a:t>, </a:t>
            </a:r>
            <a:r>
              <a:rPr lang="en-GB" sz="2000" i="1" u="sng" dirty="0"/>
              <a:t>coaching</a:t>
            </a:r>
            <a:r>
              <a:rPr lang="en-GB" sz="2000" dirty="0"/>
              <a:t>, etc.</a:t>
            </a:r>
          </a:p>
          <a:p>
            <a:pPr>
              <a:defRPr/>
            </a:pPr>
            <a:endParaRPr lang="en-GB" sz="1800" dirty="0"/>
          </a:p>
          <a:p>
            <a:pPr>
              <a:defRPr/>
            </a:pPr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Since 1960s</a:t>
            </a:r>
            <a:r>
              <a:rPr lang="en-GB" sz="3200" dirty="0"/>
              <a:t>,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/>
              <a:t>research moved away from individual-level factors to explore the </a:t>
            </a:r>
            <a:r>
              <a:rPr lang="en-GB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situational </a:t>
            </a:r>
            <a:r>
              <a:rPr lang="en-GB" dirty="0"/>
              <a:t>contingencies of leadership.</a:t>
            </a:r>
          </a:p>
        </p:txBody>
      </p:sp>
      <p:sp>
        <p:nvSpPr>
          <p:cNvPr id="19459" name="Title 1"/>
          <p:cNvSpPr>
            <a:spLocks noGrp="1"/>
          </p:cNvSpPr>
          <p:nvPr>
            <p:ph type="title"/>
          </p:nvPr>
        </p:nvSpPr>
        <p:spPr>
          <a:xfrm>
            <a:off x="1877337" y="450678"/>
            <a:ext cx="8392785" cy="465512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ea typeface="ＭＳ Ｐゴシック" pitchFamily="34" charset="-128"/>
              </a:rPr>
              <a:t>History of Leadership Research</a:t>
            </a:r>
          </a:p>
        </p:txBody>
      </p:sp>
    </p:spTree>
    <p:extLst>
      <p:ext uri="{BB962C8B-B14F-4D97-AF65-F5344CB8AC3E}">
        <p14:creationId xmlns:p14="http://schemas.microsoft.com/office/powerpoint/2010/main" val="641127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753600" y="6492876"/>
            <a:ext cx="3200400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srgbClr val="04617B">
                    <a:shade val="90000"/>
                  </a:srgbClr>
                </a:solidFill>
              </a:rPr>
              <a:t>Leadership</a:t>
            </a:r>
          </a:p>
        </p:txBody>
      </p:sp>
      <p:sp>
        <p:nvSpPr>
          <p:cNvPr id="21506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>
              <a:defRPr/>
            </a:pPr>
            <a:endParaRPr lang="en-US" altLang="en-US" sz="2800" dirty="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9" y="386750"/>
            <a:ext cx="8156543" cy="465512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ea typeface="ＭＳ Ｐゴシック" pitchFamily="34" charset="-128"/>
              </a:rPr>
              <a:t>Leadership in terms of…</a:t>
            </a:r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79650" y="2036540"/>
            <a:ext cx="7812088" cy="376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ounded Rectangle 1"/>
          <p:cNvSpPr>
            <a:spLocks noChangeArrowheads="1"/>
          </p:cNvSpPr>
          <p:nvPr/>
        </p:nvSpPr>
        <p:spPr bwMode="auto">
          <a:xfrm>
            <a:off x="2135188" y="1412776"/>
            <a:ext cx="3168650" cy="3168650"/>
          </a:xfrm>
          <a:prstGeom prst="roundRect">
            <a:avLst>
              <a:gd name="adj" fmla="val 16667"/>
            </a:avLst>
          </a:prstGeom>
          <a:noFill/>
          <a:ln w="25400">
            <a:solidFill>
              <a:schemeClr val="tx2"/>
            </a:solidFill>
            <a:round/>
            <a:headEnd/>
            <a:tailEnd/>
          </a:ln>
          <a:effectLst>
            <a:outerShdw dist="23000" dir="5400000" rotWithShape="0">
              <a:srgbClr val="808080">
                <a:alpha val="34998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algn="ctr" eaLnBrk="1" hangingPunct="1">
              <a:defRPr/>
            </a:pPr>
            <a:r>
              <a:rPr lang="en-US" sz="2400" b="1" dirty="0">
                <a:solidFill>
                  <a:srgbClr val="04617B"/>
                </a:solidFill>
                <a:latin typeface="Liberation Sans"/>
                <a:cs typeface="+mn-cs"/>
              </a:rPr>
              <a:t>Individual factors</a:t>
            </a:r>
            <a:endParaRPr lang="en-US" sz="2800" b="1" dirty="0">
              <a:solidFill>
                <a:srgbClr val="04617B"/>
              </a:solidFill>
              <a:latin typeface="Liberation Sans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049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677400" y="6467092"/>
            <a:ext cx="3200400" cy="365125"/>
          </a:xfrm>
        </p:spPr>
        <p:txBody>
          <a:bodyPr/>
          <a:lstStyle/>
          <a:p>
            <a:pPr algn="l">
              <a:defRPr/>
            </a:pPr>
            <a:r>
              <a:rPr lang="en-US" dirty="0">
                <a:solidFill>
                  <a:srgbClr val="04617B">
                    <a:shade val="90000"/>
                  </a:srgbClr>
                </a:solidFill>
              </a:rPr>
              <a:t>Leadership</a:t>
            </a:r>
          </a:p>
        </p:txBody>
      </p:sp>
      <p:sp>
        <p:nvSpPr>
          <p:cNvPr id="23554" name="Rectangle 6"/>
          <p:cNvSpPr>
            <a:spLocks noGrp="1" noChangeArrowheads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pPr>
              <a:defRPr/>
            </a:pPr>
            <a:endParaRPr lang="en-US" altLang="en-US" sz="2800" dirty="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23556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533400" indent="-533400" eaLnBrk="1" hangingPunct="1"/>
            <a:r>
              <a:rPr lang="en-GB" altLang="en-US" b="1" dirty="0">
                <a:ea typeface="ＭＳ Ｐゴシック" pitchFamily="34" charset="-128"/>
              </a:rPr>
              <a:t>A) Focus on </a:t>
            </a:r>
            <a:r>
              <a:rPr lang="en-GB" altLang="en-US" b="1" dirty="0">
                <a:solidFill>
                  <a:srgbClr val="FF0000"/>
                </a:solidFill>
                <a:ea typeface="ＭＳ Ｐゴシック" pitchFamily="34" charset="-128"/>
              </a:rPr>
              <a:t>individual factors 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Trait theories (Plato)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Charismatic/visionary leadership (Conger &amp; </a:t>
            </a:r>
            <a:r>
              <a:rPr lang="en-GB" altLang="en-US" dirty="0" err="1">
                <a:ea typeface="ＭＳ Ｐゴシック" pitchFamily="34" charset="-128"/>
              </a:rPr>
              <a:t>Kanungo</a:t>
            </a:r>
            <a:r>
              <a:rPr lang="en-GB" altLang="en-US" dirty="0">
                <a:ea typeface="ＭＳ Ｐゴシック" pitchFamily="34" charset="-128"/>
              </a:rPr>
              <a:t>, 1992)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u="sng" dirty="0">
                <a:ea typeface="ＭＳ Ｐゴシック" pitchFamily="34" charset="-128"/>
              </a:rPr>
              <a:t>Behavioural theories (Ohio Studies; Blake &amp; Mouton, 1981)</a:t>
            </a:r>
          </a:p>
          <a:p>
            <a:pPr marL="533400" indent="-533400" eaLnBrk="1" hangingPunct="1"/>
            <a:endParaRPr lang="en-GB" altLang="en-US" dirty="0">
              <a:ea typeface="ＭＳ Ｐゴシック" pitchFamily="34" charset="-128"/>
            </a:endParaRPr>
          </a:p>
          <a:p>
            <a:pPr marL="533400" indent="-533400" eaLnBrk="1" hangingPunct="1"/>
            <a:r>
              <a:rPr lang="en-GB" altLang="en-US" b="1" dirty="0">
                <a:ea typeface="ＭＳ Ｐゴシック" pitchFamily="34" charset="-128"/>
              </a:rPr>
              <a:t>B) Focus on </a:t>
            </a:r>
            <a:r>
              <a:rPr lang="en-GB" altLang="en-US" b="1" dirty="0">
                <a:solidFill>
                  <a:srgbClr val="FF0000"/>
                </a:solidFill>
                <a:ea typeface="ＭＳ Ｐゴシック" pitchFamily="34" charset="-128"/>
              </a:rPr>
              <a:t>situational factors </a:t>
            </a:r>
            <a:r>
              <a:rPr lang="en-GB" altLang="en-US" dirty="0">
                <a:ea typeface="ＭＳ Ｐゴシック" pitchFamily="34" charset="-128"/>
              </a:rPr>
              <a:t>(contingency approaches):</a:t>
            </a:r>
            <a:endParaRPr lang="en-GB" altLang="en-US" b="1" dirty="0">
              <a:ea typeface="ＭＳ Ｐゴシック" pitchFamily="34" charset="-128"/>
            </a:endParaRP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u="sng" dirty="0">
                <a:ea typeface="ＭＳ Ｐゴシック" pitchFamily="34" charset="-128"/>
              </a:rPr>
              <a:t>Leadership Contingency Theory (Fiedler, 1964)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Path-goal Theory (House, 1971)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u="sng" dirty="0">
                <a:ea typeface="ＭＳ Ｐゴシック" pitchFamily="34" charset="-128"/>
              </a:rPr>
              <a:t>Situational leadership ® (Hersey &amp; Blanchard, 1993)</a:t>
            </a:r>
          </a:p>
        </p:txBody>
      </p:sp>
      <p:sp>
        <p:nvSpPr>
          <p:cNvPr id="23555" name="Title 1"/>
          <p:cNvSpPr>
            <a:spLocks noGrp="1"/>
          </p:cNvSpPr>
          <p:nvPr>
            <p:ph type="title"/>
          </p:nvPr>
        </p:nvSpPr>
        <p:spPr>
          <a:xfrm>
            <a:off x="1981201" y="802069"/>
            <a:ext cx="8392785" cy="46551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1" dirty="0">
                <a:ea typeface="ＭＳ Ｐゴシック" pitchFamily="34" charset="-128"/>
              </a:rPr>
              <a:t>Two categories of Leadership theories:</a:t>
            </a:r>
          </a:p>
        </p:txBody>
      </p:sp>
    </p:spTree>
    <p:extLst>
      <p:ext uri="{BB962C8B-B14F-4D97-AF65-F5344CB8AC3E}">
        <p14:creationId xmlns:p14="http://schemas.microsoft.com/office/powerpoint/2010/main" val="32391332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860639" y="6611655"/>
            <a:ext cx="766731" cy="144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002147">
                    <a:shade val="90000"/>
                  </a:srgbClr>
                </a:solidFill>
                <a:latin typeface="Arial" charset="0"/>
                <a:ea typeface="ＭＳ Ｐゴシック" pitchFamily="34" charset="-128"/>
                <a:cs typeface="+mn-cs"/>
              </a:rPr>
              <a:t>Leadership</a:t>
            </a:r>
          </a:p>
        </p:txBody>
      </p:sp>
      <p:sp>
        <p:nvSpPr>
          <p:cNvPr id="25604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1898947" y="1268760"/>
            <a:ext cx="8392785" cy="4032000"/>
          </a:xfrm>
        </p:spPr>
        <p:txBody>
          <a:bodyPr/>
          <a:lstStyle/>
          <a:p>
            <a:r>
              <a:rPr lang="en-GB" altLang="en-US" sz="2000" dirty="0">
                <a:ea typeface="ＭＳ Ｐゴシック" pitchFamily="34" charset="-128"/>
              </a:rPr>
              <a:t>Societies have a tripartite class structure. Leadership within each class could be achieved by excelling in </a:t>
            </a:r>
            <a:r>
              <a:rPr lang="en-GB" altLang="en-US" sz="2400" b="1" dirty="0">
                <a:ea typeface="ＭＳ Ｐゴシック" pitchFamily="34" charset="-128"/>
              </a:rPr>
              <a:t>“appetite”, “spirit”</a:t>
            </a:r>
            <a:r>
              <a:rPr lang="en-GB" altLang="ja-JP" sz="2400" dirty="0">
                <a:ea typeface="ＭＳ Ｐゴシック" pitchFamily="34" charset="-128"/>
              </a:rPr>
              <a:t> </a:t>
            </a:r>
            <a:r>
              <a:rPr lang="en-GB" altLang="ja-JP" sz="2000" dirty="0">
                <a:ea typeface="ＭＳ Ｐゴシック" pitchFamily="34" charset="-128"/>
              </a:rPr>
              <a:t>or </a:t>
            </a:r>
            <a:r>
              <a:rPr lang="en-GB" altLang="en-US" sz="2400" b="1" dirty="0">
                <a:ea typeface="ＭＳ Ｐゴシック" pitchFamily="34" charset="-128"/>
              </a:rPr>
              <a:t>“</a:t>
            </a:r>
            <a:r>
              <a:rPr lang="en-GB" altLang="ja-JP" sz="2400" b="1" dirty="0">
                <a:ea typeface="ＭＳ Ｐゴシック" pitchFamily="34" charset="-128"/>
              </a:rPr>
              <a:t>reason</a:t>
            </a:r>
            <a:r>
              <a:rPr lang="en-GB" altLang="en-US" sz="2400" b="1" dirty="0">
                <a:ea typeface="ＭＳ Ｐゴシック" pitchFamily="34" charset="-128"/>
              </a:rPr>
              <a:t>”</a:t>
            </a:r>
          </a:p>
        </p:txBody>
      </p:sp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1898947" y="386751"/>
            <a:ext cx="8392785" cy="479619"/>
          </a:xfrm>
        </p:spPr>
        <p:txBody>
          <a:bodyPr/>
          <a:lstStyle/>
          <a:p>
            <a:pPr>
              <a:defRPr/>
            </a:pPr>
            <a:r>
              <a:rPr lang="en-GB" sz="3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A1) Example of </a:t>
            </a:r>
            <a:r>
              <a:rPr lang="en-GB" sz="3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Trait</a:t>
            </a:r>
            <a:r>
              <a:rPr lang="en-GB" sz="3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theory: Plato</a:t>
            </a:r>
            <a:r>
              <a:rPr lang="en-GB" b="1" dirty="0">
                <a:ea typeface="+mj-ea"/>
                <a:cs typeface="+mj-cs"/>
              </a:rPr>
              <a:t>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1984" y="1988840"/>
            <a:ext cx="4032448" cy="4032448"/>
          </a:xfrm>
          <a:prstGeom prst="rect">
            <a:avLst/>
          </a:prstGeom>
        </p:spPr>
      </p:pic>
      <p:grpSp>
        <p:nvGrpSpPr>
          <p:cNvPr id="19" name="Group 13"/>
          <p:cNvGrpSpPr>
            <a:grpSpLocks/>
          </p:cNvGrpSpPr>
          <p:nvPr/>
        </p:nvGrpSpPr>
        <p:grpSpPr bwMode="auto">
          <a:xfrm>
            <a:off x="2095501" y="2537476"/>
            <a:ext cx="5872163" cy="641350"/>
            <a:chOff x="360" y="1665"/>
            <a:chExt cx="3699" cy="404"/>
          </a:xfrm>
        </p:grpSpPr>
        <p:sp>
          <p:nvSpPr>
            <p:cNvPr id="20" name="TextBox 6"/>
            <p:cNvSpPr txBox="1">
              <a:spLocks noChangeArrowheads="1"/>
            </p:cNvSpPr>
            <p:nvPr/>
          </p:nvSpPr>
          <p:spPr bwMode="auto">
            <a:xfrm>
              <a:off x="360" y="1665"/>
              <a:ext cx="1260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defRPr/>
              </a:pPr>
              <a:r>
                <a:rPr lang="en-GB" altLang="en-US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Governing class </a:t>
              </a:r>
              <a:r>
                <a:rPr lang="en-GB" altLang="en-US" b="1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Rulers </a:t>
              </a:r>
              <a:r>
                <a:rPr lang="en-GB" altLang="en-US" b="1">
                  <a:solidFill>
                    <a:srgbClr val="CC0000"/>
                  </a:solidFill>
                  <a:latin typeface="Arial" charset="0"/>
                  <a:ea typeface="ＭＳ Ｐゴシック" pitchFamily="34" charset="-128"/>
                  <a:cs typeface="+mn-cs"/>
                </a:rPr>
                <a:t>(reason)</a:t>
              </a:r>
            </a:p>
          </p:txBody>
        </p:sp>
        <p:cxnSp>
          <p:nvCxnSpPr>
            <p:cNvPr id="21" name="Straight Arrow Connector 20"/>
            <p:cNvCxnSpPr/>
            <p:nvPr/>
          </p:nvCxnSpPr>
          <p:spPr>
            <a:xfrm>
              <a:off x="1755" y="1845"/>
              <a:ext cx="2304" cy="19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14"/>
          <p:cNvGrpSpPr>
            <a:grpSpLocks/>
          </p:cNvGrpSpPr>
          <p:nvPr/>
        </p:nvGrpSpPr>
        <p:grpSpPr bwMode="auto">
          <a:xfrm>
            <a:off x="2095501" y="3364441"/>
            <a:ext cx="5872163" cy="641350"/>
            <a:chOff x="360" y="2413"/>
            <a:chExt cx="3699" cy="404"/>
          </a:xfrm>
        </p:grpSpPr>
        <p:sp>
          <p:nvSpPr>
            <p:cNvPr id="23" name="TextBox 5"/>
            <p:cNvSpPr txBox="1">
              <a:spLocks noChangeArrowheads="1"/>
            </p:cNvSpPr>
            <p:nvPr/>
          </p:nvSpPr>
          <p:spPr bwMode="auto">
            <a:xfrm>
              <a:off x="360" y="2413"/>
              <a:ext cx="157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1" hangingPunct="1">
                <a:defRPr/>
              </a:pPr>
              <a:r>
                <a:rPr lang="en-GB" altLang="en-US" dirty="0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Protective class </a:t>
              </a:r>
              <a:r>
                <a:rPr lang="en-GB" altLang="en-US" b="1" dirty="0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Warriors </a:t>
              </a:r>
              <a:r>
                <a:rPr lang="en-GB" altLang="en-US" b="1" dirty="0">
                  <a:solidFill>
                    <a:srgbClr val="CC0000"/>
                  </a:solidFill>
                  <a:latin typeface="Arial" charset="0"/>
                  <a:ea typeface="ＭＳ Ｐゴシック" pitchFamily="34" charset="-128"/>
                  <a:cs typeface="+mn-cs"/>
                </a:rPr>
                <a:t>(spirit)</a:t>
              </a:r>
            </a:p>
          </p:txBody>
        </p:sp>
        <p:cxnSp>
          <p:nvCxnSpPr>
            <p:cNvPr id="24" name="Straight Arrow Connector 23"/>
            <p:cNvCxnSpPr/>
            <p:nvPr/>
          </p:nvCxnSpPr>
          <p:spPr>
            <a:xfrm>
              <a:off x="1755" y="2453"/>
              <a:ext cx="2304" cy="1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15"/>
          <p:cNvGrpSpPr>
            <a:grpSpLocks/>
          </p:cNvGrpSpPr>
          <p:nvPr/>
        </p:nvGrpSpPr>
        <p:grpSpPr bwMode="auto">
          <a:xfrm>
            <a:off x="2095500" y="3932889"/>
            <a:ext cx="5944716" cy="744537"/>
            <a:chOff x="360" y="2635"/>
            <a:chExt cx="3960" cy="469"/>
          </a:xfrm>
        </p:grpSpPr>
        <p:sp>
          <p:nvSpPr>
            <p:cNvPr id="26" name="TextBox 4"/>
            <p:cNvSpPr txBox="1">
              <a:spLocks noChangeArrowheads="1"/>
            </p:cNvSpPr>
            <p:nvPr/>
          </p:nvSpPr>
          <p:spPr bwMode="auto">
            <a:xfrm>
              <a:off x="360" y="2700"/>
              <a:ext cx="1754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eaLnBrk="1" hangingPunct="1">
                <a:defRPr/>
              </a:pPr>
              <a:r>
                <a:rPr lang="en-GB" altLang="en-US" dirty="0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Productive class </a:t>
              </a:r>
              <a:r>
                <a:rPr lang="en-GB" altLang="en-US" b="1" dirty="0">
                  <a:solidFill>
                    <a:srgbClr val="002147"/>
                  </a:solidFill>
                  <a:latin typeface="Arial" charset="0"/>
                  <a:ea typeface="ＭＳ Ｐゴシック" pitchFamily="34" charset="-128"/>
                  <a:cs typeface="+mn-cs"/>
                </a:rPr>
                <a:t>Workers </a:t>
              </a:r>
              <a:r>
                <a:rPr lang="en-GB" altLang="en-US" b="1" dirty="0">
                  <a:solidFill>
                    <a:srgbClr val="CC0000"/>
                  </a:solidFill>
                  <a:latin typeface="Arial" charset="0"/>
                  <a:ea typeface="ＭＳ Ｐゴシック" pitchFamily="34" charset="-128"/>
                  <a:cs typeface="+mn-cs"/>
                </a:rPr>
                <a:t>(appetite)</a:t>
              </a:r>
            </a:p>
          </p:txBody>
        </p:sp>
        <p:cxnSp>
          <p:nvCxnSpPr>
            <p:cNvPr id="27" name="Straight Arrow Connector 26"/>
            <p:cNvCxnSpPr/>
            <p:nvPr/>
          </p:nvCxnSpPr>
          <p:spPr>
            <a:xfrm flipV="1">
              <a:off x="1755" y="2635"/>
              <a:ext cx="2565" cy="20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2"/>
          <p:cNvSpPr txBox="1">
            <a:spLocks noChangeArrowheads="1"/>
          </p:cNvSpPr>
          <p:nvPr/>
        </p:nvSpPr>
        <p:spPr bwMode="auto">
          <a:xfrm>
            <a:off x="2095500" y="4736165"/>
            <a:ext cx="4216400" cy="1755775"/>
          </a:xfrm>
          <a:prstGeom prst="rect">
            <a:avLst/>
          </a:prstGeom>
          <a:noFill/>
          <a:ln w="158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GB" altLang="en-US" b="1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Leader qualities we admire</a:t>
            </a: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:</a:t>
            </a:r>
          </a:p>
          <a:p>
            <a:pPr algn="ctr" eaLnBrk="1" hangingPunct="1">
              <a:defRPr/>
            </a:pP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Intelligent, wise, self-controlled </a:t>
            </a:r>
          </a:p>
          <a:p>
            <a:pPr algn="ctr" eaLnBrk="1" hangingPunct="1">
              <a:defRPr/>
            </a:pP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but also…</a:t>
            </a:r>
          </a:p>
          <a:p>
            <a:pPr algn="ctr" eaLnBrk="1" hangingPunct="1">
              <a:defRPr/>
            </a:pP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Strong, brave, adventurous</a:t>
            </a:r>
          </a:p>
          <a:p>
            <a:pPr algn="ctr" eaLnBrk="1" hangingPunct="1">
              <a:defRPr/>
            </a:pP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and...</a:t>
            </a:r>
          </a:p>
          <a:p>
            <a:pPr algn="ctr" eaLnBrk="1" hangingPunct="1">
              <a:defRPr/>
            </a:pPr>
            <a:r>
              <a:rPr lang="en-GB" altLang="en-US" dirty="0">
                <a:solidFill>
                  <a:srgbClr val="002147"/>
                </a:solidFill>
                <a:latin typeface="Arial" charset="0"/>
                <a:ea typeface="ＭＳ Ｐゴシック" pitchFamily="34" charset="-128"/>
                <a:cs typeface="+mn-cs"/>
              </a:rPr>
              <a:t>Appetite for work, getting physical</a:t>
            </a:r>
          </a:p>
        </p:txBody>
      </p:sp>
    </p:spTree>
    <p:extLst>
      <p:ext uri="{BB962C8B-B14F-4D97-AF65-F5344CB8AC3E}">
        <p14:creationId xmlns:p14="http://schemas.microsoft.com/office/powerpoint/2010/main" val="3971051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829800" y="6592469"/>
            <a:ext cx="691854" cy="144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002147">
                    <a:shade val="90000"/>
                  </a:srgbClr>
                </a:solidFill>
                <a:latin typeface="Arial" charset="0"/>
                <a:ea typeface="ＭＳ Ｐゴシック" pitchFamily="34" charset="-128"/>
                <a:cs typeface="+mn-cs"/>
              </a:rPr>
              <a:t>Leadership</a:t>
            </a:r>
          </a:p>
        </p:txBody>
      </p:sp>
      <p:sp>
        <p:nvSpPr>
          <p:cNvPr id="95235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1898946" y="1734958"/>
            <a:ext cx="8622708" cy="3065642"/>
          </a:xfrm>
        </p:spPr>
        <p:txBody>
          <a:bodyPr/>
          <a:lstStyle/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Some leaders are said to be particularly charismatic.</a:t>
            </a:r>
          </a:p>
          <a:p>
            <a:pPr marL="342900" lvl="1" indent="-342900">
              <a:buFont typeface="Arial" panose="020B0604020202020204" pitchFamily="34" charset="0"/>
              <a:buChar char="•"/>
              <a:defRPr/>
            </a:pPr>
            <a:r>
              <a:rPr lang="en-GB" altLang="en-US" sz="18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Charisma</a:t>
            </a:r>
            <a:r>
              <a:rPr lang="en-GB" altLang="en-US" sz="18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</a:t>
            </a:r>
            <a:r>
              <a:rPr lang="en-GB" altLang="en-US" sz="1800" dirty="0">
                <a:ea typeface="ＭＳ Ｐゴシック" panose="020B0600070205080204" pitchFamily="34" charset="-128"/>
              </a:rPr>
              <a:t>=  Dimension of leadership linked to the ability of the leader to provide </a:t>
            </a:r>
            <a:r>
              <a:rPr lang="en-GB" altLang="en-US" sz="18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vision, a sense of mission</a:t>
            </a:r>
            <a:r>
              <a:rPr lang="en-GB" altLang="en-US" sz="1800" dirty="0">
                <a:ea typeface="ＭＳ Ｐゴシック" panose="020B0600070205080204" pitchFamily="34" charset="-128"/>
              </a:rPr>
              <a:t>, instilling </a:t>
            </a:r>
            <a:r>
              <a:rPr lang="en-GB" altLang="en-US" sz="18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pride</a:t>
            </a:r>
            <a:r>
              <a:rPr lang="en-GB" altLang="en-US" sz="1800" dirty="0">
                <a:ea typeface="ＭＳ Ｐゴシック" panose="020B0600070205080204" pitchFamily="34" charset="-128"/>
              </a:rPr>
              <a:t>, </a:t>
            </a:r>
            <a:r>
              <a:rPr lang="en-GB" altLang="en-US" sz="18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respect</a:t>
            </a:r>
            <a:r>
              <a:rPr lang="en-GB" altLang="en-US" sz="1800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, </a:t>
            </a:r>
            <a:r>
              <a:rPr lang="en-GB" altLang="en-US" sz="18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trust</a:t>
            </a:r>
            <a:r>
              <a:rPr lang="en-GB" altLang="en-US" sz="1800" dirty="0">
                <a:ea typeface="ＭＳ Ｐゴシック" panose="020B0600070205080204" pitchFamily="34" charset="-128"/>
              </a:rPr>
              <a:t>. </a:t>
            </a:r>
          </a:p>
          <a:p>
            <a:pPr>
              <a:spcBef>
                <a:spcPct val="60000"/>
              </a:spcBef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Research shows that charismatic leaders:</a:t>
            </a:r>
          </a:p>
          <a:p>
            <a:pPr marL="342900" lvl="1" indent="-342900"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have a strong sense of </a:t>
            </a:r>
            <a:r>
              <a:rPr lang="en-GB" altLang="en-US" sz="1800" u="sng" dirty="0">
                <a:ea typeface="ＭＳ Ｐゴシック" panose="020B0600070205080204" pitchFamily="34" charset="-128"/>
              </a:rPr>
              <a:t>purpose</a:t>
            </a:r>
            <a:r>
              <a:rPr lang="en-GB" altLang="en-US" sz="1800" dirty="0">
                <a:ea typeface="ＭＳ Ｐゴシック" panose="020B0600070205080204" pitchFamily="34" charset="-128"/>
              </a:rPr>
              <a:t> or goals they wish to achieve</a:t>
            </a:r>
          </a:p>
          <a:p>
            <a:pPr marL="342900" lvl="1" indent="-342900"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are </a:t>
            </a:r>
            <a:r>
              <a:rPr lang="en-GB" altLang="en-US" sz="1800" u="sng" dirty="0">
                <a:ea typeface="ＭＳ Ｐゴシック" panose="020B0600070205080204" pitchFamily="34" charset="-128"/>
              </a:rPr>
              <a:t>assertive and self-confident</a:t>
            </a:r>
            <a:r>
              <a:rPr lang="en-GB" altLang="en-US" sz="1800" dirty="0">
                <a:ea typeface="ＭＳ Ｐゴシック" panose="020B0600070205080204" pitchFamily="34" charset="-128"/>
              </a:rPr>
              <a:t> and</a:t>
            </a:r>
          </a:p>
          <a:p>
            <a:pPr marL="342900" lvl="1" indent="-342900">
              <a:buFont typeface="Arial" panose="020B0604020202020204" pitchFamily="34" charset="0"/>
              <a:buChar char="•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often </a:t>
            </a:r>
            <a:r>
              <a:rPr lang="en-GB" altLang="en-US" sz="1800" u="sng" dirty="0">
                <a:ea typeface="ＭＳ Ｐゴシック" panose="020B0600070205080204" pitchFamily="34" charset="-128"/>
              </a:rPr>
              <a:t>unconventional</a:t>
            </a:r>
          </a:p>
          <a:p>
            <a:pPr>
              <a:spcBef>
                <a:spcPct val="60000"/>
              </a:spcBef>
              <a:defRPr/>
            </a:pPr>
            <a:r>
              <a:rPr lang="en-GB" altLang="en-US" sz="1600" dirty="0">
                <a:ea typeface="ＭＳ Ｐゴシック" panose="020B0600070205080204" pitchFamily="34" charset="-128"/>
              </a:rPr>
              <a:t>Charismatic leaders are perceived as </a:t>
            </a:r>
            <a:r>
              <a:rPr lang="en-GB" altLang="en-US" sz="16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change-agents</a:t>
            </a:r>
            <a:r>
              <a:rPr lang="en-GB" altLang="en-US" sz="1600" dirty="0">
                <a:ea typeface="ＭＳ Ｐゴシック" panose="020B0600070205080204" pitchFamily="34" charset="-128"/>
              </a:rPr>
              <a:t> rather than maintainers of status quo.</a:t>
            </a:r>
          </a:p>
          <a:p>
            <a:pPr>
              <a:spcBef>
                <a:spcPct val="60000"/>
              </a:spcBef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 </a:t>
            </a:r>
          </a:p>
        </p:txBody>
      </p:sp>
      <p:sp>
        <p:nvSpPr>
          <p:cNvPr id="95234" name="Title 1"/>
          <p:cNvSpPr>
            <a:spLocks noGrp="1"/>
          </p:cNvSpPr>
          <p:nvPr>
            <p:ph type="title"/>
          </p:nvPr>
        </p:nvSpPr>
        <p:spPr>
          <a:xfrm>
            <a:off x="1898946" y="386750"/>
            <a:ext cx="8769054" cy="941796"/>
          </a:xfrm>
        </p:spPr>
        <p:txBody>
          <a:bodyPr/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A2) </a:t>
            </a:r>
            <a:r>
              <a:rPr lang="en-GB" altLang="en-US" sz="3400" b="1" u="sng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Charismatic </a:t>
            </a: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(also known as transformational/visionary) Leadership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51F80-9985-489E-B7BB-44A35F0DD1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200" y="4669544"/>
            <a:ext cx="1752600" cy="2095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4AF20C-F4D9-4B13-A402-4476FD4896B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0729" y="4669544"/>
            <a:ext cx="1775764" cy="2095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7A3AB6-DF9E-4466-98AC-3ED118C0AB9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492" y="4698120"/>
            <a:ext cx="1701509" cy="20669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1E796AD-5334-4D7E-848A-6D71999B2CF8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4698118"/>
            <a:ext cx="1688748" cy="20669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718A31-BA03-4B89-BB9A-64F38DE35BB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4848" y="4731455"/>
            <a:ext cx="1778352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65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906000" y="6657156"/>
            <a:ext cx="4121404" cy="144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002147">
                    <a:shade val="90000"/>
                  </a:srgbClr>
                </a:solidFill>
                <a:latin typeface="Verdana" pitchFamily="34" charset="0"/>
                <a:cs typeface="+mn-cs"/>
              </a:rPr>
              <a:t>Leadership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Research at the Ohio State University in 1940s focused on </a:t>
            </a:r>
            <a:r>
              <a:rPr lang="en-GB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what leaders do </a:t>
            </a:r>
            <a:r>
              <a:rPr lang="en-GB" altLang="en-US" sz="2400" dirty="0">
                <a:ea typeface="ＭＳ Ｐゴシック" panose="020B0600070205080204" pitchFamily="34" charset="-128"/>
              </a:rPr>
              <a:t>as opposed to what qualities they have.</a:t>
            </a:r>
          </a:p>
          <a:p>
            <a:pPr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Behavioural theories have given rise to ‘</a:t>
            </a:r>
            <a:r>
              <a:rPr lang="en-GB" altLang="ja-JP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leadership styles</a:t>
            </a:r>
            <a:r>
              <a:rPr lang="en-GB" altLang="en-US" sz="2400" dirty="0">
                <a:ea typeface="ＭＳ Ｐゴシック" panose="020B0600070205080204" pitchFamily="34" charset="-128"/>
              </a:rPr>
              <a:t>’</a:t>
            </a:r>
            <a:r>
              <a:rPr lang="en-GB" altLang="ja-JP" sz="2400" dirty="0">
                <a:ea typeface="ＭＳ Ｐゴシック" panose="020B0600070205080204" pitchFamily="34" charset="-128"/>
              </a:rPr>
              <a:t> defined as </a:t>
            </a:r>
            <a:r>
              <a:rPr lang="en-GB" altLang="ja-JP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sets of consistent behaviour</a:t>
            </a:r>
            <a:r>
              <a:rPr lang="en-GB" altLang="ja-JP" sz="2400" dirty="0">
                <a:ea typeface="ＭＳ Ｐゴシック" panose="020B0600070205080204" pitchFamily="34" charset="-128"/>
              </a:rPr>
              <a:t>.</a:t>
            </a:r>
          </a:p>
          <a:p>
            <a:pPr>
              <a:defRPr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anose="020B0600070205080204" pitchFamily="34" charset="-128"/>
              </a:rPr>
              <a:t>Theories stem from 3 sets of studies in the 1940-1960s:</a:t>
            </a:r>
          </a:p>
          <a:p>
            <a:pPr marL="1257300" lvl="2" indent="-342900">
              <a:buFontTx/>
              <a:buAutoNum type="arabicPeriod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Ohio State University </a:t>
            </a:r>
          </a:p>
          <a:p>
            <a:pPr marL="1257300" lvl="2" indent="-342900">
              <a:buFontTx/>
              <a:buAutoNum type="arabicPeriod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University of Michigan</a:t>
            </a:r>
          </a:p>
          <a:p>
            <a:pPr marL="1257300" lvl="2" indent="-342900">
              <a:buFontTx/>
              <a:buAutoNum type="arabicPeriod"/>
              <a:defRPr/>
            </a:pPr>
            <a:r>
              <a:rPr lang="en-GB" altLang="en-US" sz="1800" dirty="0">
                <a:ea typeface="ＭＳ Ｐゴシック" panose="020B0600070205080204" pitchFamily="34" charset="-128"/>
              </a:rPr>
              <a:t>Blake and Mouton (the “Leadership Grid”)</a:t>
            </a:r>
          </a:p>
        </p:txBody>
      </p:sp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898947" y="386751"/>
            <a:ext cx="8392785" cy="479619"/>
          </a:xfrm>
        </p:spPr>
        <p:txBody>
          <a:bodyPr/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A3) </a:t>
            </a:r>
            <a:r>
              <a:rPr lang="en-GB" altLang="en-US" sz="3400" b="1" u="sng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Behavioural</a:t>
            </a: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Theories of Leadership</a:t>
            </a:r>
          </a:p>
        </p:txBody>
      </p:sp>
    </p:spTree>
    <p:extLst>
      <p:ext uri="{BB962C8B-B14F-4D97-AF65-F5344CB8AC3E}">
        <p14:creationId xmlns:p14="http://schemas.microsoft.com/office/powerpoint/2010/main" val="16818460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itchFamily="34" charset="-128"/>
              </a:rPr>
              <a:t>Leadership styles</a:t>
            </a:r>
          </a:p>
        </p:txBody>
      </p:sp>
      <p:graphicFrame>
        <p:nvGraphicFramePr>
          <p:cNvPr id="15417" name="Group 57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062361685"/>
              </p:ext>
            </p:extLst>
          </p:nvPr>
        </p:nvGraphicFramePr>
        <p:xfrm>
          <a:off x="500063" y="1735138"/>
          <a:ext cx="11190286" cy="2589216"/>
        </p:xfrm>
        <a:graphic>
          <a:graphicData uri="http://schemas.openxmlformats.org/drawingml/2006/table">
            <a:tbl>
              <a:tblPr/>
              <a:tblGrid>
                <a:gridCol w="55951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95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Style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In one phrase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Coercive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Do what I tell you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Authoritative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Come with 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Pacesetting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Do as I do, now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Coaching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Try this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Democratic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What do you think?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8E0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Affiliative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People come first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F0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5390" name="AutoShape 30"/>
          <p:cNvSpPr>
            <a:spLocks noChangeArrowheads="1"/>
          </p:cNvSpPr>
          <p:nvPr/>
        </p:nvSpPr>
        <p:spPr bwMode="auto">
          <a:xfrm>
            <a:off x="2492627" y="1735138"/>
            <a:ext cx="649287" cy="2589216"/>
          </a:xfrm>
          <a:prstGeom prst="upDownArrow">
            <a:avLst>
              <a:gd name="adj1" fmla="val 49898"/>
              <a:gd name="adj2" fmla="val 43208"/>
            </a:avLst>
          </a:prstGeom>
          <a:solidFill>
            <a:srgbClr val="00B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US" altLang="en-US" sz="2000" b="1" dirty="0">
                <a:solidFill>
                  <a:srgbClr val="002147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+mn-cs"/>
              </a:rPr>
              <a:t>Employee </a:t>
            </a:r>
          </a:p>
          <a:p>
            <a:pPr algn="ctr" eaLnBrk="1" hangingPunct="1">
              <a:defRPr/>
            </a:pPr>
            <a:r>
              <a:rPr lang="en-US" altLang="en-US" sz="2000" b="1" dirty="0">
                <a:solidFill>
                  <a:srgbClr val="002147"/>
                </a:solidFill>
                <a:effectLst>
                  <a:outerShdw blurRad="38100" dist="38100" dir="2700000" algn="tl">
                    <a:srgbClr val="FFFFFF"/>
                  </a:outerShdw>
                </a:effectLst>
                <a:cs typeface="+mn-cs"/>
              </a:rPr>
              <a:t>Involvement</a:t>
            </a:r>
          </a:p>
        </p:txBody>
      </p:sp>
      <p:sp>
        <p:nvSpPr>
          <p:cNvPr id="15391" name="Text Box 31"/>
          <p:cNvSpPr txBox="1">
            <a:spLocks noChangeArrowheads="1"/>
          </p:cNvSpPr>
          <p:nvPr/>
        </p:nvSpPr>
        <p:spPr bwMode="auto">
          <a:xfrm>
            <a:off x="2403314" y="1181810"/>
            <a:ext cx="8963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2800" dirty="0">
                <a:solidFill>
                  <a:srgbClr val="002147"/>
                </a:solidFill>
                <a:latin typeface="Verdana" pitchFamily="34" charset="0"/>
                <a:cs typeface="+mn-cs"/>
              </a:rPr>
              <a:t>Low</a:t>
            </a:r>
          </a:p>
        </p:txBody>
      </p:sp>
      <p:sp>
        <p:nvSpPr>
          <p:cNvPr id="15392" name="Text Box 32"/>
          <p:cNvSpPr txBox="1">
            <a:spLocks noChangeArrowheads="1"/>
          </p:cNvSpPr>
          <p:nvPr/>
        </p:nvSpPr>
        <p:spPr bwMode="auto">
          <a:xfrm>
            <a:off x="2382418" y="4437112"/>
            <a:ext cx="10038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2800" dirty="0">
                <a:solidFill>
                  <a:srgbClr val="002147"/>
                </a:solidFill>
                <a:latin typeface="Verdana" pitchFamily="34" charset="0"/>
                <a:cs typeface="+mn-cs"/>
              </a:rPr>
              <a:t>High</a:t>
            </a:r>
          </a:p>
        </p:txBody>
      </p:sp>
      <p:sp>
        <p:nvSpPr>
          <p:cNvPr id="10" name="9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799933" y="6705600"/>
            <a:ext cx="844254" cy="46456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002147">
                    <a:shade val="90000"/>
                  </a:srgbClr>
                </a:solidFill>
                <a:latin typeface="Verdana" pitchFamily="34" charset="0"/>
                <a:cs typeface="+mn-cs"/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247742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90" grpId="0" animBg="1"/>
      <p:bldP spid="15391" grpId="0"/>
      <p:bldP spid="1539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>
          <a:xfrm>
            <a:off x="9768408" y="6602384"/>
            <a:ext cx="4121404" cy="1440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solidFill>
                  <a:srgbClr val="002147">
                    <a:shade val="90000"/>
                  </a:srgbClr>
                </a:solidFill>
                <a:latin typeface="Verdana" pitchFamily="34" charset="0"/>
                <a:cs typeface="+mn-cs"/>
              </a:rPr>
              <a:t>Leadership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/>
              <a:t>Leadership is composed of </a:t>
            </a:r>
            <a:r>
              <a:rPr lang="en-GB" sz="2400" b="1" dirty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two main types of behaviours</a:t>
            </a:r>
            <a:r>
              <a:rPr lang="en-GB" sz="2400" dirty="0"/>
              <a:t>: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Task behaviours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The leader facilitates the achievement of goals and focuses on creating &amp; maintaining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structures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/>
              <a:t>that enable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efficient production</a:t>
            </a:r>
            <a:r>
              <a:rPr lang="en-GB" sz="2400" dirty="0"/>
              <a:t>. </a:t>
            </a:r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r>
              <a:rPr lang="en-GB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Relationship behaviours</a:t>
            </a:r>
            <a:r>
              <a:rPr lang="en-GB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  <a:r>
              <a:rPr lang="en-GB" sz="2400" dirty="0"/>
              <a:t> The leader exploits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interpersonal</a:t>
            </a:r>
            <a:r>
              <a:rPr lang="en-GB" sz="2400" dirty="0"/>
              <a:t> relationships; takes a personal interest in the needs and well-being of employees. Job relationships are characterised by mutual trust, respect, and regard for 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employees feelings</a:t>
            </a:r>
            <a:r>
              <a:rPr lang="en-GB" sz="2400" dirty="0"/>
              <a:t>.</a:t>
            </a:r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898947" y="498680"/>
            <a:ext cx="8392785" cy="914096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ea typeface="ＭＳ Ｐゴシック" panose="020B0600070205080204" pitchFamily="34" charset="-128"/>
              </a:rPr>
              <a:t>Main findings of the </a:t>
            </a:r>
            <a:r>
              <a:rPr lang="en-GB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Behavioural School</a:t>
            </a:r>
            <a:br>
              <a:rPr lang="en-GB" altLang="en-US" b="1" dirty="0">
                <a:ea typeface="ＭＳ Ｐゴシック" panose="020B0600070205080204" pitchFamily="34" charset="-128"/>
              </a:rPr>
            </a:br>
            <a:endParaRPr lang="en-GB" altLang="en-US" b="1" dirty="0">
              <a:ea typeface="ＭＳ Ｐゴシック" panose="020B0600070205080204" pitchFamily="34" charset="-128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55840" y="3563724"/>
            <a:ext cx="5112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srgbClr val="FF0000"/>
                </a:solidFill>
                <a:latin typeface="Verdana" pitchFamily="34" charset="0"/>
                <a:cs typeface="+mn-cs"/>
                <a:sym typeface="Wingdings" panose="05000000000000000000" pitchFamily="2" charset="2"/>
              </a:rPr>
              <a:t> </a:t>
            </a:r>
            <a:r>
              <a:rPr lang="en-GB" sz="2400" dirty="0">
                <a:solidFill>
                  <a:srgbClr val="FF0000"/>
                </a:solidFill>
                <a:latin typeface="Verdana" pitchFamily="34" charset="0"/>
                <a:cs typeface="+mn-cs"/>
              </a:rPr>
              <a:t>Concern for Production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55840" y="5889085"/>
            <a:ext cx="5112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srgbClr val="FF0000"/>
                </a:solidFill>
                <a:latin typeface="Verdana" pitchFamily="34" charset="0"/>
                <a:cs typeface="+mn-cs"/>
                <a:sym typeface="Wingdings" panose="05000000000000000000" pitchFamily="2" charset="2"/>
              </a:rPr>
              <a:t> </a:t>
            </a:r>
            <a:r>
              <a:rPr lang="en-GB" sz="2400" dirty="0">
                <a:solidFill>
                  <a:srgbClr val="FF0000"/>
                </a:solidFill>
                <a:latin typeface="Verdana" pitchFamily="34" charset="0"/>
                <a:cs typeface="+mn-cs"/>
              </a:rPr>
              <a:t>Concern for People</a:t>
            </a:r>
          </a:p>
        </p:txBody>
      </p:sp>
    </p:spTree>
    <p:extLst>
      <p:ext uri="{BB962C8B-B14F-4D97-AF65-F5344CB8AC3E}">
        <p14:creationId xmlns:p14="http://schemas.microsoft.com/office/powerpoint/2010/main" val="3007322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457201"/>
            <a:ext cx="8991600" cy="950913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>
              <a:defRPr/>
            </a:pPr>
            <a:r>
              <a:rPr lang="en-GB" altLang="en-US" b="1" dirty="0">
                <a:solidFill>
                  <a:schemeClr val="tx2"/>
                </a:solidFill>
              </a:rPr>
              <a:t>two main types of behaviours</a:t>
            </a:r>
            <a:br>
              <a:rPr lang="en-GB" altLang="en-US" b="1" dirty="0">
                <a:solidFill>
                  <a:schemeClr val="tx2"/>
                </a:solidFill>
              </a:rPr>
            </a:br>
            <a:endParaRPr lang="en-GB" altLang="en-US" b="1" dirty="0">
              <a:solidFill>
                <a:schemeClr val="tx2"/>
              </a:solidFill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246537"/>
              </p:ext>
            </p:extLst>
          </p:nvPr>
        </p:nvGraphicFramePr>
        <p:xfrm>
          <a:off x="1981201" y="1143001"/>
          <a:ext cx="7859321" cy="4528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1561246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0600" y="152400"/>
            <a:ext cx="8991600" cy="95091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300" cap="none" dirty="0">
                <a:solidFill>
                  <a:srgbClr val="002147"/>
                </a:solidFill>
                <a:latin typeface="UCL-SoM Solid"/>
                <a:ea typeface="ＭＳ Ｐゴシック" pitchFamily="34" charset="-128"/>
                <a:cs typeface="+mj-cs"/>
              </a:rPr>
              <a:t>The Leadership Grid </a:t>
            </a:r>
            <a:r>
              <a:rPr lang="en-GB" altLang="en-US" sz="2600" cap="none" dirty="0">
                <a:solidFill>
                  <a:srgbClr val="002147"/>
                </a:solidFill>
                <a:latin typeface="UCL-SoM Solid"/>
                <a:ea typeface="ＭＳ Ｐゴシック" pitchFamily="34" charset="-128"/>
                <a:cs typeface="+mj-cs"/>
              </a:rPr>
              <a:t>(Blake &amp; Mouton, 1978)</a:t>
            </a:r>
            <a:endParaRPr lang="en-US" sz="3200" b="1" dirty="0"/>
          </a:p>
        </p:txBody>
      </p:sp>
      <p:pic>
        <p:nvPicPr>
          <p:cNvPr id="6963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431926"/>
            <a:ext cx="7239000" cy="489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3655311"/>
      </p:ext>
    </p:extLst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3"/>
          <p:cNvSpPr>
            <a:spLocks noGrp="1" noChangeArrowheads="1"/>
          </p:cNvSpPr>
          <p:nvPr>
            <p:ph type="body" sz="quarter" idx="13"/>
          </p:nvPr>
        </p:nvSpPr>
        <p:spPr/>
        <p:txBody>
          <a:bodyPr/>
          <a:lstStyle/>
          <a:p>
            <a:pPr marL="533400" indent="-533400"/>
            <a:r>
              <a:rPr lang="en-US" altLang="en-US" sz="2300" dirty="0">
                <a:ea typeface="ＭＳ Ｐゴシック" pitchFamily="34" charset="-128"/>
              </a:rPr>
              <a:t>Based on the main findings of the </a:t>
            </a:r>
            <a:r>
              <a:rPr lang="en-US" altLang="en-US" sz="2300" dirty="0" err="1">
                <a:ea typeface="ＭＳ Ｐゴシック" pitchFamily="34" charset="-128"/>
              </a:rPr>
              <a:t>Behavioural</a:t>
            </a:r>
            <a:r>
              <a:rPr lang="en-US" altLang="en-US" sz="2300" dirty="0">
                <a:ea typeface="ＭＳ Ｐゴシック" pitchFamily="34" charset="-128"/>
              </a:rPr>
              <a:t> School, there are two styles:</a:t>
            </a:r>
          </a:p>
          <a:p>
            <a:pPr marL="533400" indent="-533400"/>
            <a:endParaRPr lang="en-US" altLang="en-US" sz="2300" dirty="0">
              <a:ea typeface="ＭＳ Ｐゴシック" pitchFamily="34" charset="-128"/>
            </a:endParaRPr>
          </a:p>
          <a:p>
            <a:pPr marL="914400" lvl="1" indent="-457200">
              <a:buFontTx/>
              <a:buAutoNum type="arabicPeriod"/>
            </a:pPr>
            <a:r>
              <a:rPr lang="en-US" altLang="en-US" sz="2300" b="1" dirty="0">
                <a:ea typeface="ＭＳ Ｐゴシック" pitchFamily="34" charset="-128"/>
              </a:rPr>
              <a:t>Task motivated</a:t>
            </a:r>
          </a:p>
          <a:p>
            <a:pPr marL="1295400" lvl="2" indent="-381000"/>
            <a:r>
              <a:rPr lang="en-US" altLang="en-US" sz="2300" dirty="0">
                <a:ea typeface="ＭＳ Ｐゴシック" pitchFamily="34" charset="-128"/>
              </a:rPr>
              <a:t>Concerned mainly with reaching a goal</a:t>
            </a:r>
          </a:p>
          <a:p>
            <a:pPr marL="914400" lvl="1" indent="-457200">
              <a:buFontTx/>
              <a:buAutoNum type="arabicPeriod"/>
            </a:pPr>
            <a:r>
              <a:rPr lang="en-US" altLang="en-US" sz="2300" b="1" dirty="0">
                <a:ea typeface="ＭＳ Ｐゴシック" pitchFamily="34" charset="-128"/>
              </a:rPr>
              <a:t>Relationship motivated</a:t>
            </a:r>
          </a:p>
          <a:p>
            <a:pPr marL="1295400" lvl="2" indent="-381000"/>
            <a:r>
              <a:rPr lang="en-US" altLang="en-US" sz="2300" dirty="0">
                <a:ea typeface="ＭＳ Ｐゴシック" pitchFamily="34" charset="-128"/>
              </a:rPr>
              <a:t>Focused on developing close interpersonal relationships</a:t>
            </a:r>
          </a:p>
          <a:p>
            <a:pPr marL="533400" indent="-533400"/>
            <a:endParaRPr lang="en-US" altLang="en-US" sz="2300" dirty="0">
              <a:ea typeface="ＭＳ Ｐゴシック" pitchFamily="34" charset="-128"/>
            </a:endParaRPr>
          </a:p>
        </p:txBody>
      </p:sp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>
          <a:xfrm>
            <a:off x="1898947" y="906488"/>
            <a:ext cx="8392785" cy="465512"/>
          </a:xfrm>
        </p:spPr>
        <p:txBody>
          <a:bodyPr>
            <a:noAutofit/>
          </a:bodyPr>
          <a:lstStyle/>
          <a:p>
            <a:r>
              <a:rPr lang="en-US" altLang="en-US" sz="3600" b="1" dirty="0">
                <a:ea typeface="ＭＳ Ｐゴシック" pitchFamily="34" charset="-128"/>
              </a:rPr>
              <a:t>Summary: Two Leadership Styles</a:t>
            </a:r>
          </a:p>
        </p:txBody>
      </p:sp>
    </p:spTree>
    <p:extLst>
      <p:ext uri="{BB962C8B-B14F-4D97-AF65-F5344CB8AC3E}">
        <p14:creationId xmlns:p14="http://schemas.microsoft.com/office/powerpoint/2010/main" val="28703948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sz="2200" dirty="0"/>
              <a:t>What is the connection between the two leadership styles and (1) </a:t>
            </a:r>
            <a:r>
              <a:rPr lang="en-GB" sz="2200" b="1" dirty="0"/>
              <a:t>job performance </a:t>
            </a:r>
            <a:r>
              <a:rPr lang="en-GB" sz="2200" dirty="0"/>
              <a:t>and (2) </a:t>
            </a:r>
            <a:r>
              <a:rPr lang="en-GB" sz="2200" b="1" dirty="0"/>
              <a:t>job satisfaction?</a:t>
            </a:r>
          </a:p>
          <a:p>
            <a:pPr>
              <a:defRPr/>
            </a:pPr>
            <a:endParaRPr lang="en-GB" sz="2200" dirty="0"/>
          </a:p>
          <a:p>
            <a:pPr marL="342900" lvl="1" indent="-342900">
              <a:buFont typeface="Arial"/>
              <a:buChar char="•"/>
              <a:defRPr/>
            </a:pPr>
            <a:r>
              <a:rPr lang="en-GB" sz="2000" b="1" dirty="0">
                <a:solidFill>
                  <a:srgbClr val="FF0000"/>
                </a:solidFill>
              </a:rPr>
              <a:t>Too much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focus on task</a:t>
            </a:r>
            <a:r>
              <a:rPr lang="en-GB" sz="2000" dirty="0"/>
              <a:t> may lead to grievances and absenteeism, levels of job satisfaction</a:t>
            </a:r>
          </a:p>
          <a:p>
            <a:pPr marL="342900" lvl="1" indent="-342900">
              <a:buFont typeface="Arial"/>
              <a:buChar char="•"/>
              <a:defRPr/>
            </a:pPr>
            <a:r>
              <a:rPr lang="en-GB" sz="2000" b="1" dirty="0">
                <a:solidFill>
                  <a:srgbClr val="FF0000"/>
                </a:solidFill>
              </a:rPr>
              <a:t>Too much </a:t>
            </a:r>
            <a:r>
              <a:rPr lang="en-GB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focus on relationships</a:t>
            </a:r>
            <a:r>
              <a:rPr lang="en-GB" sz="2000" dirty="0"/>
              <a:t> may lead to low productivity</a:t>
            </a:r>
          </a:p>
          <a:p>
            <a:pPr lvl="1">
              <a:defRPr/>
            </a:pPr>
            <a:endParaRPr lang="en-GB" sz="2000" dirty="0"/>
          </a:p>
          <a:p>
            <a:pPr lvl="1">
              <a:defRPr/>
            </a:pPr>
            <a:r>
              <a:rPr lang="en-GB" sz="2000" b="1" dirty="0"/>
              <a:t>High-high </a:t>
            </a:r>
            <a:r>
              <a:rPr lang="en-GB" sz="2000" dirty="0"/>
              <a:t>is generally best, but </a:t>
            </a: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not in all situations</a:t>
            </a:r>
            <a:r>
              <a:rPr lang="en-GB" sz="2000" dirty="0"/>
              <a:t> and with all </a:t>
            </a:r>
            <a:r>
              <a:rPr lang="en-GB" sz="20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people</a:t>
            </a:r>
            <a:r>
              <a:rPr lang="en-GB" sz="2000" dirty="0"/>
              <a:t>, which gave rise to situational/contingency theories</a:t>
            </a:r>
          </a:p>
          <a:p>
            <a:pPr marL="342900" lvl="1" indent="-342900">
              <a:spcBef>
                <a:spcPts val="600"/>
              </a:spcBef>
              <a:buFont typeface="Arial"/>
              <a:buChar char="•"/>
              <a:defRPr/>
            </a:pPr>
            <a:r>
              <a:rPr lang="en-GB" sz="2000" b="1" dirty="0">
                <a:solidFill>
                  <a:srgbClr val="FF0000"/>
                </a:solidFill>
              </a:rPr>
              <a:t>Why?</a:t>
            </a:r>
            <a:r>
              <a:rPr lang="en-GB" sz="2000" dirty="0"/>
              <a:t> The balance between concern for people versus production is not always the same.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endParaRPr lang="en-GB" dirty="0">
              <a:ea typeface="+mn-ea"/>
              <a:cs typeface="+mn-cs"/>
            </a:endParaRPr>
          </a:p>
        </p:txBody>
      </p:sp>
      <p:sp>
        <p:nvSpPr>
          <p:cNvPr id="44035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7162800" cy="1143000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ea typeface="ＭＳ Ｐゴシック" pitchFamily="34" charset="-128"/>
              </a:rPr>
              <a:t>Which of the two leadership behaviours is then most effective?</a:t>
            </a:r>
          </a:p>
        </p:txBody>
      </p:sp>
    </p:spTree>
    <p:extLst>
      <p:ext uri="{BB962C8B-B14F-4D97-AF65-F5344CB8AC3E}">
        <p14:creationId xmlns:p14="http://schemas.microsoft.com/office/powerpoint/2010/main" val="202322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533400" indent="-533400" eaLnBrk="1" hangingPunct="1"/>
            <a:r>
              <a:rPr lang="en-GB" altLang="en-US" b="1" dirty="0">
                <a:ea typeface="ＭＳ Ｐゴシック" pitchFamily="34" charset="-128"/>
              </a:rPr>
              <a:t>A) Focus on </a:t>
            </a:r>
            <a:r>
              <a:rPr lang="en-GB" altLang="en-US" b="1" dirty="0">
                <a:solidFill>
                  <a:srgbClr val="FF0000"/>
                </a:solidFill>
                <a:ea typeface="ＭＳ Ｐゴシック" pitchFamily="34" charset="-128"/>
              </a:rPr>
              <a:t>individual factors 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Trait theories (Plato)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Charismatic leadership (Conger &amp; </a:t>
            </a:r>
            <a:r>
              <a:rPr lang="en-GB" altLang="en-US" dirty="0" err="1">
                <a:ea typeface="ＭＳ Ｐゴシック" pitchFamily="34" charset="-128"/>
              </a:rPr>
              <a:t>Kanungo</a:t>
            </a:r>
            <a:r>
              <a:rPr lang="en-GB" altLang="en-US" dirty="0">
                <a:ea typeface="ＭＳ Ｐゴシック" pitchFamily="34" charset="-128"/>
              </a:rPr>
              <a:t>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u="sng" dirty="0">
                <a:ea typeface="ＭＳ Ｐゴシック" pitchFamily="34" charset="-128"/>
              </a:rPr>
              <a:t>Behavioural theories </a:t>
            </a:r>
            <a:r>
              <a:rPr lang="en-GB" altLang="en-US" dirty="0">
                <a:ea typeface="ＭＳ Ｐゴシック" pitchFamily="34" charset="-128"/>
              </a:rPr>
              <a:t>(Ohio Studies; Blake &amp; Mouton)</a:t>
            </a:r>
          </a:p>
          <a:p>
            <a:pPr marL="533400" indent="-533400" eaLnBrk="1" hangingPunct="1"/>
            <a:endParaRPr lang="en-GB" altLang="en-US" dirty="0">
              <a:ea typeface="ＭＳ Ｐゴシック" pitchFamily="34" charset="-128"/>
            </a:endParaRPr>
          </a:p>
          <a:p>
            <a:pPr marL="533400" indent="-533400" eaLnBrk="1" hangingPunct="1"/>
            <a:r>
              <a:rPr lang="en-GB" altLang="en-US" b="1" dirty="0">
                <a:ea typeface="ＭＳ Ｐゴシック" pitchFamily="34" charset="-128"/>
              </a:rPr>
              <a:t>B) Focus on </a:t>
            </a:r>
            <a:r>
              <a:rPr lang="en-GB" altLang="en-US" b="1" dirty="0">
                <a:solidFill>
                  <a:srgbClr val="FF0000"/>
                </a:solidFill>
                <a:ea typeface="ＭＳ Ｐゴシック" pitchFamily="34" charset="-128"/>
              </a:rPr>
              <a:t>situational factors </a:t>
            </a:r>
            <a:r>
              <a:rPr lang="en-GB" altLang="en-US" dirty="0">
                <a:ea typeface="ＭＳ Ｐゴシック" pitchFamily="34" charset="-128"/>
              </a:rPr>
              <a:t>(contingency approaches):</a:t>
            </a:r>
            <a:endParaRPr lang="en-GB" altLang="en-US" b="1" dirty="0">
              <a:ea typeface="ＭＳ Ｐゴシック" pitchFamily="34" charset="-128"/>
            </a:endParaRP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Leadership Contingency Theory (Fiedler)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Path-goal Theory (House)</a:t>
            </a:r>
          </a:p>
          <a:p>
            <a:pPr marL="914400" lvl="1" indent="-457200" eaLnBrk="1" hangingPunct="1">
              <a:buFontTx/>
              <a:buAutoNum type="arabicPeriod"/>
            </a:pPr>
            <a:r>
              <a:rPr lang="en-GB" altLang="en-US" dirty="0">
                <a:ea typeface="ＭＳ Ｐゴシック" pitchFamily="34" charset="-128"/>
              </a:rPr>
              <a:t>Situational leadership ® (Hersey &amp; Blanchard)</a:t>
            </a:r>
          </a:p>
        </p:txBody>
      </p:sp>
      <p:sp>
        <p:nvSpPr>
          <p:cNvPr id="23555" name="Title 1"/>
          <p:cNvSpPr>
            <a:spLocks noGrp="1"/>
          </p:cNvSpPr>
          <p:nvPr>
            <p:ph type="title"/>
          </p:nvPr>
        </p:nvSpPr>
        <p:spPr>
          <a:xfrm>
            <a:off x="1801229" y="906488"/>
            <a:ext cx="8392785" cy="4655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ea typeface="ＭＳ Ｐゴシック" pitchFamily="34" charset="-128"/>
              </a:rPr>
              <a:t>Two categories of Leadership theories: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F7C2C36-AB0E-420B-9F73-69AE930AB61C}"/>
              </a:ext>
            </a:extLst>
          </p:cNvPr>
          <p:cNvCxnSpPr>
            <a:cxnSpLocks/>
          </p:cNvCxnSpPr>
          <p:nvPr/>
        </p:nvCxnSpPr>
        <p:spPr>
          <a:xfrm>
            <a:off x="2783632" y="4572000"/>
            <a:ext cx="49887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7726F9E-2EEE-4335-9BA8-D5C2B6BDB3AC}"/>
              </a:ext>
            </a:extLst>
          </p:cNvPr>
          <p:cNvCxnSpPr>
            <a:cxnSpLocks/>
          </p:cNvCxnSpPr>
          <p:nvPr/>
        </p:nvCxnSpPr>
        <p:spPr>
          <a:xfrm>
            <a:off x="2783632" y="5334000"/>
            <a:ext cx="55983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89886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8" name="Rectangle 6"/>
          <p:cNvSpPr>
            <a:spLocks noGrp="1" noChangeArrowheads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Build on the leadership styles of the </a:t>
            </a:r>
            <a:r>
              <a:rPr lang="en-US" altLang="en-US" dirty="0" err="1">
                <a:ea typeface="ＭＳ Ｐゴシック" panose="020B0600070205080204" pitchFamily="34" charset="-128"/>
              </a:rPr>
              <a:t>Behavioural</a:t>
            </a:r>
            <a:r>
              <a:rPr lang="en-US" altLang="en-US" dirty="0">
                <a:ea typeface="ＭＳ Ｐゴシック" panose="020B0600070205080204" pitchFamily="34" charset="-128"/>
              </a:rPr>
              <a:t> School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altLang="en-US" u="sng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Situational</a:t>
            </a:r>
            <a:r>
              <a:rPr lang="en-US" altLang="en-US" dirty="0">
                <a:ea typeface="ＭＳ Ｐゴシック" panose="020B0600070205080204" pitchFamily="34" charset="-128"/>
              </a:rPr>
              <a:t> factors are </a:t>
            </a: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3 times more important</a:t>
            </a:r>
            <a:r>
              <a:rPr lang="en-US" altLang="en-US" dirty="0">
                <a:ea typeface="ＭＳ Ｐゴシック" panose="020B0600070205080204" pitchFamily="34" charset="-128"/>
              </a:rPr>
              <a:t> than leadership </a:t>
            </a:r>
            <a:r>
              <a:rPr lang="en-US" altLang="en-US" u="sng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traits</a:t>
            </a:r>
            <a:r>
              <a:rPr lang="en-US" altLang="en-US" dirty="0">
                <a:ea typeface="ＭＳ Ｐゴシック" panose="020B0600070205080204" pitchFamily="34" charset="-128"/>
              </a:rPr>
              <a:t> in predicting leader behavior.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US" altLang="en-US" dirty="0">
                <a:ea typeface="ＭＳ Ｐゴシック" panose="020B0600070205080204" pitchFamily="34" charset="-128"/>
              </a:rPr>
              <a:t>Situational factors include </a:t>
            </a: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internal</a:t>
            </a:r>
            <a:r>
              <a:rPr lang="en-US" altLang="en-US" dirty="0">
                <a:ea typeface="ＭＳ Ｐゴシック" panose="020B0600070205080204" pitchFamily="34" charset="-128"/>
              </a:rPr>
              <a:t> and </a:t>
            </a: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external</a:t>
            </a:r>
            <a:r>
              <a:rPr lang="en-US" altLang="en-US" dirty="0">
                <a:ea typeface="ＭＳ Ｐゴシック" panose="020B0600070205080204" pitchFamily="34" charset="-128"/>
              </a:rPr>
              <a:t> factors, and influence leader behavior.</a:t>
            </a:r>
          </a:p>
          <a:p>
            <a:pPr>
              <a:defRPr/>
            </a:pPr>
            <a:endParaRPr lang="en-US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</a:p>
          <a:p>
            <a:pPr>
              <a:buFontTx/>
              <a:buNone/>
              <a:defRPr/>
            </a:pPr>
            <a:endParaRPr lang="en-US" altLang="en-US" b="1" dirty="0">
              <a:ea typeface="ＭＳ Ｐゴシック" panose="020B0600070205080204" pitchFamily="34" charset="-128"/>
            </a:endParaRPr>
          </a:p>
          <a:p>
            <a:pPr>
              <a:buFontTx/>
              <a:buNone/>
              <a:defRPr/>
            </a:pPr>
            <a:r>
              <a:rPr lang="en-US" altLang="en-US" b="1" dirty="0">
                <a:ea typeface="ＭＳ Ｐゴシック" panose="020B0600070205080204" pitchFamily="34" charset="-128"/>
              </a:rPr>
              <a:t> In short: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i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effective leaders adapt to changing circumstances</a:t>
            </a:r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2023729" y="892381"/>
            <a:ext cx="8392785" cy="4796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B. </a:t>
            </a:r>
            <a:r>
              <a:rPr lang="en-US" altLang="en-US" sz="3400" b="1" u="sng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Situational</a:t>
            </a:r>
            <a:r>
              <a:rPr lang="en-US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Theories of Leadership</a:t>
            </a:r>
          </a:p>
        </p:txBody>
      </p:sp>
    </p:spTree>
    <p:extLst>
      <p:ext uri="{BB962C8B-B14F-4D97-AF65-F5344CB8AC3E}">
        <p14:creationId xmlns:p14="http://schemas.microsoft.com/office/powerpoint/2010/main" val="108479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8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8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8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8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>
          <a:xfrm>
            <a:off x="1823958" y="1005557"/>
            <a:ext cx="8392785" cy="4796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B1) Fielder’s Contingency Theory (1964)</a:t>
            </a:r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774826" y="4437162"/>
            <a:ext cx="8424863" cy="1008062"/>
          </a:xfrm>
          <a:prstGeom prst="rect">
            <a:avLst/>
          </a:prstGeom>
          <a:solidFill>
            <a:schemeClr val="accent1">
              <a:alpha val="0"/>
            </a:schemeClr>
          </a:solidFill>
          <a:ln w="381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>
              <a:defRPr/>
            </a:pPr>
            <a:endParaRPr lang="en-GB" altLang="en-US" sz="2800">
              <a:solidFill>
                <a:prstClr val="black"/>
              </a:solidFill>
              <a:latin typeface="Verdana" pitchFamily="34" charset="0"/>
              <a:cs typeface="+mn-cs"/>
            </a:endParaRPr>
          </a:p>
        </p:txBody>
      </p:sp>
      <p:sp>
        <p:nvSpPr>
          <p:cNvPr id="82950" name="Content Placeholder 2"/>
          <p:cNvSpPr>
            <a:spLocks/>
          </p:cNvSpPr>
          <p:nvPr/>
        </p:nvSpPr>
        <p:spPr bwMode="auto">
          <a:xfrm>
            <a:off x="1757802" y="1951451"/>
            <a:ext cx="8458941" cy="392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Leadership effectiveness depends on the </a:t>
            </a:r>
            <a:r>
              <a:rPr lang="en-GB" sz="24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charset="0"/>
              </a:rPr>
              <a:t>suitability</a:t>
            </a:r>
            <a:r>
              <a:rPr lang="en-GB" sz="2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of the leader to a particular context</a:t>
            </a:r>
          </a:p>
          <a:p>
            <a:pPr marL="800100" lvl="1" indent="-342900">
              <a:spcBef>
                <a:spcPts val="18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Research based on studies of good and bad leaders in (primarily) military organisations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en-GB" sz="2400" dirty="0">
              <a:solidFill>
                <a:prstClr val="black"/>
              </a:solidFill>
              <a:latin typeface="Verdana" pitchFamily="34" charset="0"/>
              <a:cs typeface="Arial" charset="0"/>
            </a:endParaRPr>
          </a:p>
          <a:p>
            <a:pPr>
              <a:spcBef>
                <a:spcPct val="20000"/>
              </a:spcBef>
              <a:defRPr/>
            </a:pPr>
            <a:endParaRPr lang="en-GB" sz="2400" dirty="0">
              <a:solidFill>
                <a:prstClr val="black"/>
              </a:solidFill>
              <a:latin typeface="Verdana" pitchFamily="34" charset="0"/>
              <a:cs typeface="Arial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	</a:t>
            </a:r>
            <a:r>
              <a:rPr lang="en-GB" sz="2000" b="1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In short:</a:t>
            </a:r>
            <a:r>
              <a:rPr lang="en-GB" sz="2000" dirty="0">
                <a:solidFill>
                  <a:prstClr val="black"/>
                </a:solidFill>
                <a:latin typeface="Verdana" pitchFamily="34" charset="0"/>
                <a:cs typeface="Arial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cs typeface="Arial" charset="0"/>
              </a:rPr>
              <a:t>Fielder’s theory concerns </a:t>
            </a:r>
            <a:r>
              <a:rPr lang="en-GB" sz="2000" u="sng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cs typeface="Arial" charset="0"/>
              </a:rPr>
              <a:t>styles</a:t>
            </a:r>
            <a:r>
              <a:rPr lang="en-GB" sz="2000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cs typeface="Arial" charset="0"/>
              </a:rPr>
              <a:t> and </a:t>
            </a:r>
            <a:r>
              <a:rPr lang="en-GB" sz="2000" u="sng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cs typeface="Arial" charset="0"/>
              </a:rPr>
              <a:t>situations</a:t>
            </a:r>
            <a:r>
              <a:rPr lang="en-GB" sz="2000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cs typeface="Arial" charset="0"/>
              </a:rPr>
              <a:t> and how style can be matched to a situation</a:t>
            </a:r>
            <a:endParaRPr lang="en-GB" sz="2000" dirty="0">
              <a:solidFill>
                <a:prstClr val="black"/>
              </a:solidFill>
              <a:latin typeface="Verdana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9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9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9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2403002" y="1219200"/>
            <a:ext cx="7888729" cy="429803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dirty="0">
                <a:ea typeface="ＭＳ Ｐゴシック" pitchFamily="34" charset="-128"/>
              </a:rPr>
              <a:t>The leader’s impact on outcomes is “moderated” by environmental and subordinate contingencies</a:t>
            </a:r>
            <a:endParaRPr lang="en-GB" altLang="en-US" sz="2800" dirty="0">
              <a:ea typeface="ＭＳ Ｐゴシック" pitchFamily="34" charset="-128"/>
            </a:endParaRPr>
          </a:p>
          <a:p>
            <a:endParaRPr lang="en-GB" altLang="en-US" sz="2000" dirty="0">
              <a:ea typeface="ＭＳ Ｐゴシック" pitchFamily="34" charset="-128"/>
            </a:endParaRPr>
          </a:p>
          <a:p>
            <a:endParaRPr lang="en-GB" altLang="en-US" dirty="0">
              <a:ea typeface="ＭＳ Ｐゴシック" pitchFamily="34" charset="-128"/>
            </a:endParaRPr>
          </a:p>
        </p:txBody>
      </p:sp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898947" y="386751"/>
            <a:ext cx="8392785" cy="4796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B2) House’s Path-goal Theory (1971)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2286000" y="2640212"/>
            <a:ext cx="6840760" cy="3877489"/>
            <a:chOff x="2916238" y="2287305"/>
            <a:chExt cx="6070220" cy="3536859"/>
          </a:xfrm>
        </p:grpSpPr>
        <p:grpSp>
          <p:nvGrpSpPr>
            <p:cNvPr id="2" name="Group 7"/>
            <p:cNvGrpSpPr>
              <a:grpSpLocks/>
            </p:cNvGrpSpPr>
            <p:nvPr/>
          </p:nvGrpSpPr>
          <p:grpSpPr bwMode="auto">
            <a:xfrm>
              <a:off x="2916238" y="3452814"/>
              <a:ext cx="2303462" cy="1195023"/>
              <a:chOff x="2915816" y="3452809"/>
              <a:chExt cx="2304256" cy="1195728"/>
            </a:xfrm>
          </p:grpSpPr>
          <p:sp>
            <p:nvSpPr>
              <p:cNvPr id="57351" name="TextBox 5"/>
              <p:cNvSpPr txBox="1">
                <a:spLocks noChangeArrowheads="1"/>
              </p:cNvSpPr>
              <p:nvPr/>
            </p:nvSpPr>
            <p:spPr bwMode="auto">
              <a:xfrm>
                <a:off x="3275856" y="3452809"/>
                <a:ext cx="1944216" cy="1030388"/>
              </a:xfrm>
              <a:prstGeom prst="rect">
                <a:avLst/>
              </a:prstGeom>
              <a:solidFill>
                <a:srgbClr val="C7CE88"/>
              </a:solidFill>
              <a:ln w="50800">
                <a:solidFill>
                  <a:srgbClr val="FF0000"/>
                </a:solidFill>
                <a:miter lim="800000"/>
                <a:headEnd/>
                <a:tailEnd/>
              </a:ln>
            </p:spPr>
            <p:txBody>
              <a:bodyPr tIns="36000" rIns="36000">
                <a:spAutoFit/>
              </a:bodyPr>
              <a:lstStyle/>
              <a:p>
                <a:pPr algn="ctr" eaLnBrk="1" hangingPunct="1">
                  <a:spcBef>
                    <a:spcPts val="1800"/>
                  </a:spcBef>
                  <a:defRPr/>
                </a:pPr>
                <a:r>
                  <a:rPr lang="en-GB" altLang="en-US" sz="1500" b="1" dirty="0">
                    <a:solidFill>
                      <a:prstClr val="black"/>
                    </a:solidFill>
                    <a:latin typeface="Verdana" pitchFamily="34" charset="0"/>
                    <a:cs typeface="+mn-cs"/>
                  </a:rPr>
                  <a:t>Leader Behaviour:</a:t>
                </a:r>
                <a:endPara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endParaRPr>
              </a:p>
              <a:p>
                <a:pPr indent="-285750" eaLnBrk="1" hangingPunct="1">
                  <a:spcBef>
                    <a:spcPts val="600"/>
                  </a:spcBef>
                  <a:buFont typeface="Arial" panose="020B0604020202020204" pitchFamily="34" charset="0"/>
                  <a:buChar char="•"/>
                  <a:defRPr/>
                </a:pPr>
                <a:r>
                  <a:rPr lang="en-GB" altLang="en-US" sz="1200" dirty="0">
                    <a:solidFill>
                      <a:prstClr val="black"/>
                    </a:solidFill>
                    <a:latin typeface="Verdana" pitchFamily="34" charset="0"/>
                    <a:cs typeface="+mn-cs"/>
                  </a:rPr>
                  <a:t>Directive</a:t>
                </a:r>
              </a:p>
              <a:p>
                <a:pPr marL="285750" indent="-285750" eaLnBrk="1" hangingPunct="1">
                  <a:buFont typeface="Arial" panose="020B0604020202020204" pitchFamily="34" charset="0"/>
                  <a:buChar char="•"/>
                  <a:defRPr/>
                </a:pPr>
                <a:r>
                  <a:rPr lang="en-GB" altLang="en-US" sz="1200" dirty="0">
                    <a:solidFill>
                      <a:prstClr val="black"/>
                    </a:solidFill>
                    <a:latin typeface="Verdana" pitchFamily="34" charset="0"/>
                    <a:cs typeface="+mn-cs"/>
                  </a:rPr>
                  <a:t>Supportive</a:t>
                </a:r>
              </a:p>
              <a:p>
                <a:pPr marL="285750" indent="-285750" eaLnBrk="1" hangingPunct="1">
                  <a:buFont typeface="Arial" panose="020B0604020202020204" pitchFamily="34" charset="0"/>
                  <a:buChar char="•"/>
                  <a:defRPr/>
                </a:pPr>
                <a:r>
                  <a:rPr lang="en-GB" altLang="en-US" sz="1200" dirty="0">
                    <a:solidFill>
                      <a:prstClr val="black"/>
                    </a:solidFill>
                    <a:latin typeface="Verdana" pitchFamily="34" charset="0"/>
                    <a:cs typeface="+mn-cs"/>
                  </a:rPr>
                  <a:t>Participative</a:t>
                </a:r>
              </a:p>
              <a:p>
                <a:pPr marL="285750" indent="-285750" eaLnBrk="1" hangingPunct="1">
                  <a:buFont typeface="Arial" panose="020B0604020202020204" pitchFamily="34" charset="0"/>
                  <a:buChar char="•"/>
                  <a:defRPr/>
                </a:pPr>
                <a:r>
                  <a:rPr lang="en-GB" altLang="en-US" sz="1200" dirty="0">
                    <a:solidFill>
                      <a:prstClr val="black"/>
                    </a:solidFill>
                    <a:latin typeface="Verdana" pitchFamily="34" charset="0"/>
                    <a:cs typeface="+mn-cs"/>
                  </a:rPr>
                  <a:t>Achievement-oriented</a:t>
                </a:r>
              </a:p>
            </p:txBody>
          </p:sp>
          <p:sp>
            <p:nvSpPr>
              <p:cNvPr id="7" name="TextBox 6"/>
              <p:cNvSpPr txBox="1"/>
              <p:nvPr/>
            </p:nvSpPr>
            <p:spPr>
              <a:xfrm>
                <a:off x="2915816" y="3845150"/>
                <a:ext cx="360486" cy="8033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lnSpc>
                    <a:spcPct val="80000"/>
                  </a:lnSpc>
                  <a:defRPr/>
                </a:pPr>
                <a:r>
                  <a:rPr lang="en-GB" altLang="en-US" sz="16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+mn-cs"/>
                    <a:sym typeface="Wingdings" panose="05000000000000000000" pitchFamily="2" charset="2"/>
                  </a:rPr>
                  <a:t></a:t>
                </a:r>
                <a:endParaRPr lang="en-GB" altLang="en-US" sz="1600">
                  <a:solidFill>
                    <a:srgbClr val="FF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cs typeface="+mn-cs"/>
                </a:endParaRPr>
              </a:p>
              <a:p>
                <a:pPr eaLnBrk="1" hangingPunct="1">
                  <a:lnSpc>
                    <a:spcPct val="80000"/>
                  </a:lnSpc>
                  <a:defRPr/>
                </a:pPr>
                <a:r>
                  <a:rPr lang="en-GB" altLang="en-US" sz="16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+mn-cs"/>
                    <a:sym typeface="Wingdings" panose="05000000000000000000" pitchFamily="2" charset="2"/>
                  </a:rPr>
                  <a:t></a:t>
                </a:r>
                <a:endParaRPr lang="en-GB" altLang="en-US" sz="1600">
                  <a:solidFill>
                    <a:srgbClr val="FF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cs typeface="+mn-cs"/>
                </a:endParaRPr>
              </a:p>
              <a:p>
                <a:pPr eaLnBrk="1" hangingPunct="1">
                  <a:lnSpc>
                    <a:spcPct val="80000"/>
                  </a:lnSpc>
                  <a:defRPr/>
                </a:pPr>
                <a:r>
                  <a:rPr lang="en-GB" altLang="en-US" sz="16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+mn-cs"/>
                    <a:sym typeface="Wingdings" panose="05000000000000000000" pitchFamily="2" charset="2"/>
                  </a:rPr>
                  <a:t></a:t>
                </a:r>
                <a:endParaRPr lang="en-GB" altLang="en-US" sz="1600">
                  <a:solidFill>
                    <a:srgbClr val="FF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cs typeface="+mn-cs"/>
                </a:endParaRPr>
              </a:p>
              <a:p>
                <a:pPr eaLnBrk="1" hangingPunct="1">
                  <a:lnSpc>
                    <a:spcPct val="80000"/>
                  </a:lnSpc>
                  <a:defRPr/>
                </a:pPr>
                <a:r>
                  <a:rPr lang="en-GB" altLang="en-US" sz="160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+mn-cs"/>
                    <a:sym typeface="Wingdings" panose="05000000000000000000" pitchFamily="2" charset="2"/>
                  </a:rPr>
                  <a:t></a:t>
                </a:r>
                <a:endParaRPr lang="en-GB" altLang="en-US" sz="1800">
                  <a:solidFill>
                    <a:srgbClr val="FF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cs typeface="+mn-cs"/>
                  <a:sym typeface="Wingdings" panose="05000000000000000000" pitchFamily="2" charset="2"/>
                </a:endParaRPr>
              </a:p>
            </p:txBody>
          </p:sp>
        </p:grpSp>
        <p:sp>
          <p:nvSpPr>
            <p:cNvPr id="12" name="TextBox 5"/>
            <p:cNvSpPr txBox="1">
              <a:spLocks noChangeArrowheads="1"/>
            </p:cNvSpPr>
            <p:nvPr/>
          </p:nvSpPr>
          <p:spPr bwMode="auto">
            <a:xfrm>
              <a:off x="7544133" y="3632572"/>
              <a:ext cx="1442325" cy="701847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50800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1" hangingPunct="1">
                <a:defRPr/>
              </a:pPr>
              <a:r>
                <a:rPr lang="en-GB" altLang="en-US" sz="1500" b="1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Outcomes: </a:t>
              </a:r>
            </a:p>
            <a:p>
              <a:pPr marL="285750" indent="-285750" eaLnBrk="1" hangingPunct="1">
                <a:spcBef>
                  <a:spcPts val="6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Performance</a:t>
              </a:r>
            </a:p>
            <a:p>
              <a:pPr marL="285750" indent="-285750" eaLnBrk="1" hangingPunct="1"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Satisfaction</a:t>
              </a:r>
              <a:endParaRPr lang="en-GB" altLang="en-US" sz="2800" dirty="0">
                <a:solidFill>
                  <a:prstClr val="black"/>
                </a:solidFill>
                <a:latin typeface="Verdana" pitchFamily="34" charset="0"/>
                <a:cs typeface="+mn-cs"/>
              </a:endParaRPr>
            </a:p>
          </p:txBody>
        </p:sp>
        <p:sp>
          <p:nvSpPr>
            <p:cNvPr id="14" name="TextBox 5"/>
            <p:cNvSpPr txBox="1">
              <a:spLocks noChangeArrowheads="1"/>
            </p:cNvSpPr>
            <p:nvPr/>
          </p:nvSpPr>
          <p:spPr bwMode="auto">
            <a:xfrm>
              <a:off x="5364088" y="2287305"/>
              <a:ext cx="1922909" cy="1080845"/>
            </a:xfrm>
            <a:prstGeom prst="rect">
              <a:avLst/>
            </a:prstGeom>
            <a:solidFill>
              <a:schemeClr val="tx1">
                <a:lumMod val="25000"/>
                <a:lumOff val="75000"/>
              </a:schemeClr>
            </a:solidFill>
            <a:ln w="50800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eaLnBrk="1" hangingPunct="1">
                <a:defRPr/>
              </a:pPr>
              <a:r>
                <a:rPr lang="en-GB" altLang="en-US" sz="1500" b="1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Environmental contingencies:</a:t>
              </a:r>
            </a:p>
            <a:p>
              <a:pPr marL="285750" indent="-285750" eaLnBrk="1" hangingPunct="1">
                <a:spcBef>
                  <a:spcPts val="6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Task structure</a:t>
              </a:r>
            </a:p>
            <a:p>
              <a:pPr marL="285750" indent="-285750" eaLnBrk="1" hangingPunct="1"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Formal authority</a:t>
              </a:r>
            </a:p>
            <a:p>
              <a:pPr marL="285750" indent="-285750" eaLnBrk="1" hangingPunct="1"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Work group</a:t>
              </a:r>
            </a:p>
          </p:txBody>
        </p:sp>
        <p:sp>
          <p:nvSpPr>
            <p:cNvPr id="15" name="TextBox 5"/>
            <p:cNvSpPr txBox="1">
              <a:spLocks noChangeArrowheads="1"/>
            </p:cNvSpPr>
            <p:nvPr/>
          </p:nvSpPr>
          <p:spPr bwMode="auto">
            <a:xfrm>
              <a:off x="5374183" y="4621197"/>
              <a:ext cx="1922909" cy="1202967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 w="50800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ctr" eaLnBrk="1" hangingPunct="1">
                <a:lnSpc>
                  <a:spcPct val="90000"/>
                </a:lnSpc>
                <a:defRPr/>
              </a:pPr>
              <a:r>
                <a:rPr lang="en-GB" altLang="en-US" sz="1500" b="1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Subordinate contingencies</a:t>
              </a:r>
              <a:r>
                <a:rPr lang="en-GB" altLang="en-US" sz="28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:</a:t>
              </a:r>
            </a:p>
            <a:p>
              <a:pPr marL="285750" indent="-285750" eaLnBrk="1" hangingPunct="1">
                <a:spcBef>
                  <a:spcPts val="600"/>
                </a:spcBef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Locus of control</a:t>
              </a:r>
            </a:p>
            <a:p>
              <a:pPr marL="285750" indent="-285750" eaLnBrk="1" hangingPunct="1"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Experience</a:t>
              </a:r>
            </a:p>
            <a:p>
              <a:pPr marL="285750" indent="-285750" eaLnBrk="1" hangingPunct="1">
                <a:buFont typeface="Arial" panose="020B0604020202020204" pitchFamily="34" charset="0"/>
                <a:buChar char="•"/>
                <a:defRPr/>
              </a:pPr>
              <a:r>
                <a:rPr lang="en-GB" altLang="en-US" sz="1200" dirty="0">
                  <a:solidFill>
                    <a:prstClr val="black"/>
                  </a:solidFill>
                  <a:latin typeface="Verdana" pitchFamily="34" charset="0"/>
                  <a:cs typeface="+mn-cs"/>
                </a:rPr>
                <a:t>Perceived ability</a:t>
              </a:r>
            </a:p>
          </p:txBody>
        </p:sp>
        <p:cxnSp>
          <p:nvCxnSpPr>
            <p:cNvPr id="5" name="Straight Arrow Connector 4"/>
            <p:cNvCxnSpPr>
              <a:endCxn id="12" idx="1"/>
            </p:cNvCxnSpPr>
            <p:nvPr/>
          </p:nvCxnSpPr>
          <p:spPr>
            <a:xfrm flipV="1">
              <a:off x="5219700" y="3983496"/>
              <a:ext cx="2324434" cy="33796"/>
            </a:xfrm>
            <a:prstGeom prst="straightConnector1">
              <a:avLst/>
            </a:prstGeom>
            <a:ln w="476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/>
            <p:cNvCxnSpPr>
              <a:stCxn id="14" idx="2"/>
            </p:cNvCxnSpPr>
            <p:nvPr/>
          </p:nvCxnSpPr>
          <p:spPr>
            <a:xfrm flipH="1">
              <a:off x="6325543" y="3368150"/>
              <a:ext cx="1" cy="598606"/>
            </a:xfrm>
            <a:prstGeom prst="straightConnector1">
              <a:avLst/>
            </a:prstGeom>
            <a:ln w="4127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cxnSpLocks/>
              <a:stCxn id="15" idx="0"/>
            </p:cNvCxnSpPr>
            <p:nvPr/>
          </p:nvCxnSpPr>
          <p:spPr>
            <a:xfrm flipV="1">
              <a:off x="6335638" y="4046722"/>
              <a:ext cx="0" cy="574475"/>
            </a:xfrm>
            <a:prstGeom prst="straightConnector1">
              <a:avLst/>
            </a:prstGeom>
            <a:ln w="4127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627841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041525" y="381001"/>
            <a:ext cx="8991600" cy="646113"/>
          </a:xfrm>
        </p:spPr>
        <p:txBody>
          <a:bodyPr/>
          <a:lstStyle/>
          <a:p>
            <a:pPr algn="l">
              <a:spcBef>
                <a:spcPts val="600"/>
              </a:spcBef>
              <a:buClr>
                <a:srgbClr val="0F6FC6"/>
              </a:buClr>
              <a:buSzPct val="70000"/>
            </a:pPr>
            <a:r>
              <a:rPr lang="en-US" altLang="en-US" sz="2800" b="1" cap="none" dirty="0">
                <a:solidFill>
                  <a:schemeClr val="accent1"/>
                </a:solidFill>
              </a:rPr>
              <a:t>When to use House’s leadership styles:</a:t>
            </a:r>
          </a:p>
        </p:txBody>
      </p:sp>
      <p:sp>
        <p:nvSpPr>
          <p:cNvPr id="80899" name="Rectangle 1027"/>
          <p:cNvSpPr>
            <a:spLocks noGrp="1" noChangeArrowheads="1"/>
          </p:cNvSpPr>
          <p:nvPr>
            <p:ph idx="1"/>
          </p:nvPr>
        </p:nvSpPr>
        <p:spPr>
          <a:xfrm>
            <a:off x="1371600" y="1524000"/>
            <a:ext cx="9144000" cy="4745038"/>
          </a:xfrm>
        </p:spPr>
        <p:txBody>
          <a:bodyPr/>
          <a:lstStyle/>
          <a:p>
            <a:pPr lvl="1"/>
            <a:r>
              <a:rPr lang="en-US" altLang="en-US" sz="2200" dirty="0"/>
              <a:t>Use directive leadership when job assignments are ambiguous </a:t>
            </a:r>
          </a:p>
          <a:p>
            <a:pPr lvl="1"/>
            <a:r>
              <a:rPr lang="en-US" altLang="en-US" sz="2200" dirty="0"/>
              <a:t>Use supportive leadership when worker self-confidence is low </a:t>
            </a:r>
          </a:p>
          <a:p>
            <a:pPr lvl="1"/>
            <a:r>
              <a:rPr lang="en-US" altLang="en-US" sz="2200" dirty="0"/>
              <a:t>Use participative leadership when performance incentives are poor </a:t>
            </a:r>
          </a:p>
          <a:p>
            <a:pPr lvl="1"/>
            <a:r>
              <a:rPr lang="en-US" altLang="en-US" sz="2200" dirty="0"/>
              <a:t>Use achievement-oriented leadership when task challenge is insufficient </a:t>
            </a:r>
          </a:p>
          <a:p>
            <a:pPr lvl="1"/>
            <a:endParaRPr lang="en-US" altLang="en-US" sz="2200" dirty="0"/>
          </a:p>
          <a:p>
            <a:pPr lvl="1"/>
            <a:endParaRPr lang="en-US" altLang="en-US" sz="2200" dirty="0"/>
          </a:p>
          <a:p>
            <a:pPr lvl="1"/>
            <a:endParaRPr lang="en-US" altLang="en-US" sz="2200" dirty="0"/>
          </a:p>
          <a:p>
            <a:pPr marL="366713" lvl="1" indent="0">
              <a:buNone/>
            </a:pPr>
            <a:r>
              <a:rPr lang="en-US" altLang="en-US" sz="3200" dirty="0">
                <a:solidFill>
                  <a:srgbClr val="FF0000"/>
                </a:solidFill>
              </a:rPr>
              <a:t>Examples? </a:t>
            </a:r>
          </a:p>
        </p:txBody>
      </p:sp>
    </p:spTree>
    <p:extLst>
      <p:ext uri="{BB962C8B-B14F-4D97-AF65-F5344CB8AC3E}">
        <p14:creationId xmlns:p14="http://schemas.microsoft.com/office/powerpoint/2010/main" val="20288619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898947" y="386751"/>
            <a:ext cx="8392785" cy="83766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B3)</a:t>
            </a:r>
            <a:r>
              <a:rPr lang="en-GB" altLang="en-US" sz="3400" b="1" dirty="0">
                <a:ea typeface="ＭＳ Ｐゴシック" panose="020B0600070205080204" pitchFamily="34" charset="-128"/>
              </a:rPr>
              <a:t> </a:t>
            </a: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Situational Leadership</a:t>
            </a:r>
            <a:r>
              <a:rPr lang="en-GB" altLang="en-US" sz="3400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®</a:t>
            </a:r>
            <a:r>
              <a:rPr lang="en-GB" altLang="en-US" sz="3400" dirty="0">
                <a:ea typeface="ＭＳ Ｐゴシック" panose="020B0600070205080204" pitchFamily="34" charset="-128"/>
              </a:rPr>
              <a:t> </a:t>
            </a:r>
            <a:br>
              <a:rPr lang="en-GB" altLang="en-US" sz="3400" dirty="0">
                <a:ea typeface="ＭＳ Ｐゴシック" panose="020B0600070205080204" pitchFamily="34" charset="-128"/>
              </a:rPr>
            </a:br>
            <a:r>
              <a:rPr lang="en-GB" altLang="en-US" sz="2600" dirty="0">
                <a:ea typeface="ＭＳ Ｐゴシック" panose="020B0600070205080204" pitchFamily="34" charset="-128"/>
              </a:rPr>
              <a:t>(Hersey &amp; Blanchard, 1993)</a:t>
            </a:r>
          </a:p>
        </p:txBody>
      </p:sp>
      <p:pic>
        <p:nvPicPr>
          <p:cNvPr id="59397" name="Picture 4" descr="http://prosites-nraa.homestead.com/Situational-Leadershi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95265" y="1484785"/>
            <a:ext cx="4565232" cy="46451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898948" y="1628800"/>
            <a:ext cx="4341069" cy="471837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Helvetica" pitchFamily="2" charset="0"/>
              <a:buNone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Helvetica" pitchFamily="2" charset="0"/>
              <a:buNone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0" indent="0" algn="l" defTabSz="761878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None/>
              <a:defRPr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  <a:defRPr/>
            </a:pPr>
            <a:r>
              <a:rPr lang="en-GB" sz="2200" dirty="0">
                <a:solidFill>
                  <a:prstClr val="black"/>
                </a:solidFill>
                <a:latin typeface="Liberation Sans"/>
              </a:rPr>
              <a:t>The leader should adjust her style to </a:t>
            </a:r>
            <a:r>
              <a:rPr lang="en-GB" sz="2200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Liberation Sans"/>
              </a:rPr>
              <a:t>what followers need</a:t>
            </a:r>
          </a:p>
          <a:p>
            <a:pPr>
              <a:buClr>
                <a:prstClr val="black"/>
              </a:buClr>
              <a:defRPr/>
            </a:pPr>
            <a:endParaRPr lang="en-GB" sz="2200" dirty="0">
              <a:solidFill>
                <a:prstClr val="black"/>
              </a:solidFill>
              <a:latin typeface="Liberation Sans"/>
            </a:endParaRPr>
          </a:p>
          <a:p>
            <a:pPr marL="342900" indent="-342900">
              <a:buClr>
                <a:prstClr val="black"/>
              </a:buClr>
              <a:buFont typeface="Arial"/>
              <a:buChar char="•"/>
              <a:defRPr/>
            </a:pPr>
            <a:r>
              <a:rPr lang="en-GB" sz="2200" dirty="0">
                <a:solidFill>
                  <a:prstClr val="black"/>
                </a:solidFill>
                <a:latin typeface="Liberation Sans"/>
              </a:rPr>
              <a:t>Followers “make or break the leader”</a:t>
            </a:r>
            <a:endParaRPr lang="en-GB" sz="2200" b="1" dirty="0"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Liberation Sans"/>
            </a:endParaRPr>
          </a:p>
          <a:p>
            <a:pPr marL="306000" indent="-342900">
              <a:spcBef>
                <a:spcPts val="1200"/>
              </a:spcBef>
              <a:buClr>
                <a:prstClr val="black"/>
              </a:buClr>
              <a:buFont typeface="Arial"/>
              <a:buChar char="•"/>
              <a:defRPr/>
            </a:pPr>
            <a:r>
              <a:rPr lang="en-GB" sz="2200" dirty="0">
                <a:solidFill>
                  <a:prstClr val="black"/>
                </a:solidFill>
                <a:latin typeface="Liberation Sans"/>
              </a:rPr>
              <a:t>Very popular; used by many Fortune 500 companies</a:t>
            </a:r>
          </a:p>
          <a:p>
            <a:pPr marL="306000" indent="-342900">
              <a:spcBef>
                <a:spcPts val="1200"/>
              </a:spcBef>
              <a:buClr>
                <a:prstClr val="black"/>
              </a:buClr>
              <a:buFont typeface="Arial"/>
              <a:buChar char="•"/>
              <a:defRPr/>
            </a:pPr>
            <a:r>
              <a:rPr lang="en-GB" sz="2200" b="1" dirty="0"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Liberation Sans"/>
              </a:rPr>
              <a:t>Follower readiness</a:t>
            </a:r>
            <a:r>
              <a:rPr lang="en-GB" sz="2200" dirty="0">
                <a:solidFill>
                  <a:prstClr val="black"/>
                </a:solidFill>
                <a:latin typeface="Liberation Sans"/>
              </a:rPr>
              <a:t> is the ability and willingness to accomplish a task </a:t>
            </a:r>
            <a:r>
              <a:rPr lang="en-GB" sz="2200">
                <a:solidFill>
                  <a:prstClr val="black"/>
                </a:solidFill>
                <a:latin typeface="Liberation Sans"/>
              </a:rPr>
              <a:t>(S2=</a:t>
            </a:r>
            <a:r>
              <a:rPr lang="en-GB" sz="2200" dirty="0">
                <a:solidFill>
                  <a:prstClr val="black"/>
                </a:solidFill>
                <a:latin typeface="Liberation Sans"/>
              </a:rPr>
              <a:t>low; S4=high)</a:t>
            </a:r>
          </a:p>
        </p:txBody>
      </p:sp>
    </p:spTree>
    <p:extLst>
      <p:ext uri="{BB962C8B-B14F-4D97-AF65-F5344CB8AC3E}">
        <p14:creationId xmlns:p14="http://schemas.microsoft.com/office/powerpoint/2010/main" val="76143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1" y="1676400"/>
            <a:ext cx="6092825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29699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1550988" y="457200"/>
            <a:ext cx="8763000" cy="10668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defRPr/>
            </a:pPr>
            <a:r>
              <a:rPr lang="en-US" altLang="en-US" sz="2800" b="1" dirty="0">
                <a:solidFill>
                  <a:schemeClr val="tx2"/>
                </a:solidFill>
              </a:rPr>
              <a:t>Leadership implications of the Hersey-Blanchard situational leadership model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7388225" y="6492876"/>
            <a:ext cx="3200400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Leadership </a:t>
            </a:r>
          </a:p>
        </p:txBody>
      </p:sp>
    </p:spTree>
    <p:extLst>
      <p:ext uri="{BB962C8B-B14F-4D97-AF65-F5344CB8AC3E}">
        <p14:creationId xmlns:p14="http://schemas.microsoft.com/office/powerpoint/2010/main" val="890636449"/>
      </p:ext>
    </p:extLst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Leadership can engage, motivate, and inspire for better performance and job satisfaction. </a:t>
            </a:r>
          </a:p>
          <a:p>
            <a:pPr>
              <a:defRPr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However</a:t>
            </a:r>
            <a:r>
              <a:rPr lang="en-GB" altLang="en-US" dirty="0">
                <a:ea typeface="ＭＳ Ｐゴシック" panose="020B0600070205080204" pitchFamily="34" charset="-128"/>
              </a:rPr>
              <a:t>: </a:t>
            </a:r>
            <a:r>
              <a:rPr lang="en-GB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Leadership is not always important. </a:t>
            </a:r>
          </a:p>
          <a:p>
            <a:pPr>
              <a:defRPr/>
            </a:pPr>
            <a:endParaRPr lang="en-GB" altLang="en-US" b="1" dirty="0">
              <a:effectLst>
                <a:outerShdw blurRad="38100" dist="38100" dir="2700000" algn="tl">
                  <a:srgbClr val="C0C0C0"/>
                </a:outerShdw>
              </a:effectLst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GB" altLang="en-US" dirty="0">
                <a:ea typeface="ＭＳ Ｐゴシック" panose="020B0600070205080204" pitchFamily="34" charset="-128"/>
              </a:rPr>
              <a:t>Individual, job and situational factors can act as </a:t>
            </a:r>
            <a:r>
              <a:rPr lang="en-GB" alt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substitutes</a:t>
            </a:r>
            <a:r>
              <a:rPr lang="en-GB" altLang="en-US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 </a:t>
            </a:r>
            <a:r>
              <a:rPr lang="en-GB" altLang="en-US" dirty="0">
                <a:ea typeface="ＭＳ Ｐゴシック" panose="020B0600070205080204" pitchFamily="34" charset="-128"/>
              </a:rPr>
              <a:t>or </a:t>
            </a:r>
            <a:r>
              <a:rPr lang="en-GB" alt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neutralise</a:t>
            </a:r>
            <a:r>
              <a:rPr lang="en-GB" altLang="en-US" dirty="0">
                <a:ea typeface="ＭＳ Ｐゴシック" panose="020B0600070205080204" pitchFamily="34" charset="-128"/>
              </a:rPr>
              <a:t> the leader’s impact.</a:t>
            </a:r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1898947" y="645126"/>
            <a:ext cx="8392785" cy="479619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400" b="1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anose="020B0600070205080204" pitchFamily="34" charset="-128"/>
              </a:rPr>
              <a:t>Finally, is Leadership always important?</a:t>
            </a:r>
          </a:p>
        </p:txBody>
      </p:sp>
    </p:spTree>
    <p:extLst>
      <p:ext uri="{BB962C8B-B14F-4D97-AF65-F5344CB8AC3E}">
        <p14:creationId xmlns:p14="http://schemas.microsoft.com/office/powerpoint/2010/main" val="25226249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75E0C20-ABA2-F959-275C-BAF321DA5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Leadership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01E21CA-ED31-BD55-A385-9664AA19186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 groups, write down the advantages and disadvantages of different types of leadership styles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Present your findings on a poster…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A193B62-21CF-88F3-25BC-AAE931CC5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Activity (45 mins)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0357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806DA-FF54-4C25-8402-3238C7AB30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285750" indent="-285750">
              <a:buClr>
                <a:srgbClr val="0F6FC6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Blake, R. R., &amp; Mouton, J. S. (1981). Management by Grid® principles or </a:t>
            </a:r>
            <a:r>
              <a:rPr lang="en-GB" sz="1400" dirty="0" err="1">
                <a:solidFill>
                  <a:srgbClr val="222222"/>
                </a:solidFill>
              </a:rPr>
              <a:t>situationalism</a:t>
            </a:r>
            <a:r>
              <a:rPr lang="en-GB" sz="1400" dirty="0">
                <a:solidFill>
                  <a:srgbClr val="222222"/>
                </a:solidFill>
              </a:rPr>
              <a:t>: Which?. </a:t>
            </a:r>
            <a:r>
              <a:rPr lang="en-GB" sz="1400" i="1" dirty="0">
                <a:solidFill>
                  <a:srgbClr val="222222"/>
                </a:solidFill>
              </a:rPr>
              <a:t>Group &amp; Organization Studies</a:t>
            </a:r>
            <a:r>
              <a:rPr lang="en-GB" sz="1400" dirty="0">
                <a:solidFill>
                  <a:srgbClr val="222222"/>
                </a:solidFill>
              </a:rPr>
              <a:t>, </a:t>
            </a:r>
            <a:r>
              <a:rPr lang="en-GB" sz="1400" i="1" dirty="0">
                <a:solidFill>
                  <a:srgbClr val="222222"/>
                </a:solidFill>
              </a:rPr>
              <a:t>6</a:t>
            </a:r>
            <a:r>
              <a:rPr lang="en-GB" sz="1400" dirty="0">
                <a:solidFill>
                  <a:srgbClr val="222222"/>
                </a:solidFill>
              </a:rPr>
              <a:t>(4), 439-455.</a:t>
            </a:r>
          </a:p>
          <a:p>
            <a:pPr marL="285750" indent="-285750">
              <a:buClr>
                <a:srgbClr val="0F6FC6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Blake, R. R., &amp; Mouton, J. S. (1978). Toward a general theory of consultation. </a:t>
            </a:r>
            <a:r>
              <a:rPr lang="en-GB" sz="1400" i="1" dirty="0">
                <a:solidFill>
                  <a:srgbClr val="222222"/>
                </a:solidFill>
              </a:rPr>
              <a:t>Journal of Counselling &amp; Development</a:t>
            </a:r>
            <a:r>
              <a:rPr lang="en-GB" sz="1400" dirty="0">
                <a:solidFill>
                  <a:srgbClr val="222222"/>
                </a:solidFill>
              </a:rPr>
              <a:t>, </a:t>
            </a:r>
            <a:r>
              <a:rPr lang="en-GB" sz="1400" i="1" dirty="0">
                <a:solidFill>
                  <a:srgbClr val="222222"/>
                </a:solidFill>
              </a:rPr>
              <a:t>56</a:t>
            </a:r>
            <a:r>
              <a:rPr lang="en-GB" sz="1400" dirty="0">
                <a:solidFill>
                  <a:srgbClr val="222222"/>
                </a:solidFill>
              </a:rPr>
              <a:t>(6), 328-330.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333333"/>
                </a:solidFill>
              </a:rPr>
              <a:t>Conger, J. A., &amp; </a:t>
            </a:r>
            <a:r>
              <a:rPr lang="en-GB" sz="1400" dirty="0" err="1">
                <a:solidFill>
                  <a:srgbClr val="333333"/>
                </a:solidFill>
              </a:rPr>
              <a:t>Kanungo</a:t>
            </a:r>
            <a:r>
              <a:rPr lang="en-GB" sz="1400" dirty="0">
                <a:solidFill>
                  <a:srgbClr val="333333"/>
                </a:solidFill>
              </a:rPr>
              <a:t>, R. N. (1992). Perceived behavioural attributes of charismatic leadership. </a:t>
            </a:r>
            <a:r>
              <a:rPr lang="en-GB" sz="1400" i="1" dirty="0">
                <a:solidFill>
                  <a:srgbClr val="333333"/>
                </a:solidFill>
              </a:rPr>
              <a:t>Canadian Journal of Behavioural Science, 24</a:t>
            </a:r>
            <a:r>
              <a:rPr lang="en-GB" sz="1400" dirty="0">
                <a:solidFill>
                  <a:srgbClr val="333333"/>
                </a:solidFill>
              </a:rPr>
              <a:t>(1), 86-102.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Fiedler, F. E. (1964). A contingency model of leadership effectiveness. 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</a:rPr>
              <a:t>Advances in experimental social psychology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</a:rPr>
              <a:t>1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</a:rPr>
              <a:t>, 149-190.</a:t>
            </a:r>
            <a:endParaRPr lang="en-GB" sz="1400" dirty="0">
              <a:solidFill>
                <a:srgbClr val="22222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Fiedler, F. E. (1978). The contingency model and the dynamics of the leadership process. </a:t>
            </a:r>
            <a:r>
              <a:rPr lang="en-GB" sz="1400" i="1" dirty="0">
                <a:solidFill>
                  <a:srgbClr val="222222"/>
                </a:solidFill>
              </a:rPr>
              <a:t>Advances in experimental social psychology</a:t>
            </a:r>
            <a:r>
              <a:rPr lang="en-GB" sz="1400" dirty="0">
                <a:solidFill>
                  <a:srgbClr val="222222"/>
                </a:solidFill>
              </a:rPr>
              <a:t>, </a:t>
            </a:r>
            <a:r>
              <a:rPr lang="en-GB" sz="1400" i="1" dirty="0">
                <a:solidFill>
                  <a:srgbClr val="222222"/>
                </a:solidFill>
              </a:rPr>
              <a:t>11</a:t>
            </a:r>
            <a:r>
              <a:rPr lang="en-GB" sz="1400" dirty="0">
                <a:solidFill>
                  <a:srgbClr val="222222"/>
                </a:solidFill>
              </a:rPr>
              <a:t>, 59-112.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333333"/>
                </a:solidFill>
              </a:rPr>
              <a:t>Hersey, P., &amp; Blanchard, K. H. (1993). Management of organizational behaviour: Utilizing human resources, 6th ed. Englewood Cliffs, NJ: Prentice-Hall. </a:t>
            </a:r>
            <a:r>
              <a:rPr lang="en-GB" sz="1400" dirty="0">
                <a:solidFill>
                  <a:srgbClr val="222222"/>
                </a:solidFill>
              </a:rPr>
              <a:t>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House, R. J. (1971). A path goal theory of leader effectiveness. </a:t>
            </a:r>
            <a:r>
              <a:rPr lang="en-GB" sz="1400" i="1" dirty="0">
                <a:solidFill>
                  <a:srgbClr val="222222"/>
                </a:solidFill>
              </a:rPr>
              <a:t>Administrative science quarterly</a:t>
            </a:r>
            <a:r>
              <a:rPr lang="en-GB" sz="1400" dirty="0">
                <a:solidFill>
                  <a:srgbClr val="222222"/>
                </a:solidFill>
              </a:rPr>
              <a:t>, </a:t>
            </a:r>
            <a:r>
              <a:rPr lang="en-GB" sz="1400" i="1" dirty="0">
                <a:solidFill>
                  <a:srgbClr val="222222"/>
                </a:solidFill>
              </a:rPr>
              <a:t>16</a:t>
            </a:r>
            <a:r>
              <a:rPr lang="en-GB" sz="1400" dirty="0">
                <a:solidFill>
                  <a:srgbClr val="222222"/>
                </a:solidFill>
              </a:rPr>
              <a:t>(3), 321-339.</a:t>
            </a:r>
          </a:p>
          <a:p>
            <a:pPr marL="285750" indent="-285750">
              <a:buClr>
                <a:srgbClr val="0F6FC6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Kotter, J. P. (2001). What leaders really do. </a:t>
            </a:r>
            <a:r>
              <a:rPr lang="en-GB" sz="1400" i="1" dirty="0">
                <a:solidFill>
                  <a:srgbClr val="222222"/>
                </a:solidFill>
              </a:rPr>
              <a:t>Harvard Business Review </a:t>
            </a:r>
            <a:r>
              <a:rPr lang="en-GB" sz="1400" dirty="0">
                <a:solidFill>
                  <a:srgbClr val="222222"/>
                </a:solidFill>
              </a:rPr>
              <a:t>(December Issue).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sz="1400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br>
              <a:rPr lang="en-GB" dirty="0"/>
            </a:b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49A80BE-745F-4034-A29C-0C9F8ADDB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60626367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CL SoM PPT">
  <a:themeElements>
    <a:clrScheme name="_UCL Colours">
      <a:dk1>
        <a:srgbClr val="002147"/>
      </a:dk1>
      <a:lt1>
        <a:sysClr val="window" lastClr="FFFFFF"/>
      </a:lt1>
      <a:dk2>
        <a:srgbClr val="002147"/>
      </a:dk2>
      <a:lt2>
        <a:srgbClr val="FFFFFF"/>
      </a:lt2>
      <a:accent1>
        <a:srgbClr val="EA7600"/>
      </a:accent1>
      <a:accent2>
        <a:srgbClr val="002147"/>
      </a:accent2>
      <a:accent3>
        <a:srgbClr val="8C8279"/>
      </a:accent3>
      <a:accent4>
        <a:srgbClr val="A4DBE8"/>
      </a:accent4>
      <a:accent5>
        <a:srgbClr val="F4BA7F"/>
      </a:accent5>
      <a:accent6>
        <a:srgbClr val="EA7600"/>
      </a:accent6>
      <a:hlink>
        <a:srgbClr val="002147"/>
      </a:hlink>
      <a:folHlink>
        <a:srgbClr val="EA7600"/>
      </a:folHlink>
    </a:clrScheme>
    <a:fontScheme name="_UCL SoM">
      <a:majorFont>
        <a:latin typeface="UCL-SoM Solid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lIns="0" tIns="0" rIns="0" bIns="0"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lIns="0" tIns="0" rIns="0" bIns="0" rtlCol="0">
        <a:spAutoFit/>
      </a:bodyPr>
      <a:lstStyle>
        <a:defPPr>
          <a:defRPr sz="2600"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UCL SoM PPT.pptx [Read-Only]" id="{B7DA63BD-80F3-4E5D-83D4-4BE598E785F3}" vid="{EC8627DC-12B7-4294-9145-DF808DB4F18F}"/>
    </a:ext>
  </a:extLst>
</a:theme>
</file>

<file path=ppt/theme/theme4.xml><?xml version="1.0" encoding="utf-8"?>
<a:theme xmlns:a="http://schemas.openxmlformats.org/drawingml/2006/main" name="1_UWTSD 200_Subtitle 2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2560</TotalTime>
  <Words>2146</Words>
  <Application>Microsoft Office PowerPoint</Application>
  <PresentationFormat>Widescreen</PresentationFormat>
  <Paragraphs>304</Paragraphs>
  <Slides>35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35</vt:i4>
      </vt:variant>
    </vt:vector>
  </HeadingPairs>
  <TitlesOfParts>
    <vt:vector size="49" baseType="lpstr">
      <vt:lpstr>Arial</vt:lpstr>
      <vt:lpstr>Calibri</vt:lpstr>
      <vt:lpstr>Calibri Light</vt:lpstr>
      <vt:lpstr>Helvetica</vt:lpstr>
      <vt:lpstr>Liberation Sans</vt:lpstr>
      <vt:lpstr>Myriad Pro</vt:lpstr>
      <vt:lpstr>Times New Roman</vt:lpstr>
      <vt:lpstr>UCL-SoM Solid</vt:lpstr>
      <vt:lpstr>Verdana</vt:lpstr>
      <vt:lpstr>Wingdings</vt:lpstr>
      <vt:lpstr>20140311PresentationUWTSDTemplate</vt:lpstr>
      <vt:lpstr>UWTSD 200_Subtitle 2</vt:lpstr>
      <vt:lpstr>UCL SoM PPT</vt:lpstr>
      <vt:lpstr>1_UWTSD 200_Subtitle 2</vt:lpstr>
      <vt:lpstr>Module Title:  Leadership and Management Theory and Practice</vt:lpstr>
      <vt:lpstr>PowerPoint Presentation</vt:lpstr>
      <vt:lpstr>Resources</vt:lpstr>
      <vt:lpstr>Aim of the Module </vt:lpstr>
      <vt:lpstr>Learning outcome (1)</vt:lpstr>
      <vt:lpstr>Learning outcome (2)</vt:lpstr>
      <vt:lpstr>Module Assessments</vt:lpstr>
      <vt:lpstr>Today’s Main Points: Leadership</vt:lpstr>
      <vt:lpstr>Two contrasting “leadership styles”</vt:lpstr>
      <vt:lpstr>What is leadership?</vt:lpstr>
      <vt:lpstr>Manager = “Level 1” of Leadership  (John Maxwell)</vt:lpstr>
      <vt:lpstr>Management = Leadership? </vt:lpstr>
      <vt:lpstr>Where do leaders get power from?</vt:lpstr>
      <vt:lpstr>History of Leadership Research</vt:lpstr>
      <vt:lpstr>Leadership in terms of…</vt:lpstr>
      <vt:lpstr>Two categories of Leadership theories:</vt:lpstr>
      <vt:lpstr>A1) Example of Trait theory: Plato </vt:lpstr>
      <vt:lpstr>A2) Charismatic (also known as transformational/visionary) Leadership</vt:lpstr>
      <vt:lpstr>A3) Behavioural Theories of Leadership</vt:lpstr>
      <vt:lpstr>Leadership styles</vt:lpstr>
      <vt:lpstr>Main findings of the Behavioural School </vt:lpstr>
      <vt:lpstr>two main types of behaviours </vt:lpstr>
      <vt:lpstr>The Leadership Grid (Blake &amp; Mouton, 1978)</vt:lpstr>
      <vt:lpstr>Summary: Two Leadership Styles</vt:lpstr>
      <vt:lpstr>Which of the two leadership behaviours is then most effective?</vt:lpstr>
      <vt:lpstr>Two categories of Leadership theories:</vt:lpstr>
      <vt:lpstr>B. Situational Theories of Leadership</vt:lpstr>
      <vt:lpstr>B1) Fielder’s Contingency Theory (1964)</vt:lpstr>
      <vt:lpstr>B2) House’s Path-goal Theory (1971)</vt:lpstr>
      <vt:lpstr>When to use House’s leadership styles:</vt:lpstr>
      <vt:lpstr>B3) Situational Leadership ®  (Hersey &amp; Blanchard, 1993)</vt:lpstr>
      <vt:lpstr>Leadership implications of the Hersey-Blanchard situational leadership model </vt:lpstr>
      <vt:lpstr>Finally, is Leadership always important?</vt:lpstr>
      <vt:lpstr>Main Activity (45 mins)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Seyed Navid Nasirpourosgoei</cp:lastModifiedBy>
  <cp:revision>342</cp:revision>
  <cp:lastPrinted>2018-07-09T15:27:01Z</cp:lastPrinted>
  <dcterms:created xsi:type="dcterms:W3CDTF">2002-10-07T19:43:58Z</dcterms:created>
  <dcterms:modified xsi:type="dcterms:W3CDTF">2024-08-27T12:57:15Z</dcterms:modified>
</cp:coreProperties>
</file>