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57F9-CCF1-430E-8F59-0EAC6AAB15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C6D5C4-9A8F-403E-8E11-BC3A9FE46B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9CA80A-EB3A-45D3-AE40-6EF3A0848813}"/>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B9B16BDB-D3C6-4725-8FE1-D25D0DB44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F3151-CF84-4AD0-8762-4C6EA351403E}"/>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2727729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5B437-8380-45CF-8C1B-DF60BCE899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925E37-D173-4123-AC61-91B35DBDD1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7A218-DB8A-4AE3-8200-885F91CDF7A9}"/>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9D057B9A-3BC9-4341-937C-5AFB7523E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C68F02-25C7-4CD6-90CA-802E45E882D8}"/>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1563922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DA37-F489-4582-8B88-14938FB466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B572DB-1E52-4392-85E9-13B2ADF822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4DFA26-EE08-44A2-BE41-336627A027AC}"/>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48DE5E15-B13D-4FF6-A936-E537D20BD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974F3-57AF-4F3F-BCC0-F75C6C80AC66}"/>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805829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7D39A-A9ED-4241-ADCF-B74960C8ED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CC5DB6-66DD-44BE-A27A-1C37BAACE7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DE068F-C5D2-4C5E-8F77-FC8D5126D2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1C2870-D124-4AB2-A34A-01C5C4475261}"/>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6" name="Footer Placeholder 5">
            <a:extLst>
              <a:ext uri="{FF2B5EF4-FFF2-40B4-BE49-F238E27FC236}">
                <a16:creationId xmlns:a16="http://schemas.microsoft.com/office/drawing/2014/main" id="{8A733AB7-BE19-49EF-B650-AA8CEBF05F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2132D0-8E65-4E2E-ACDD-1EFCBFA7434F}"/>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1091942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B1177-6207-4536-B767-99FBCE497B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45A242-F8C6-4E14-A073-B28A11AB89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948EA1-55E3-4151-A74B-D9AA5F9292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4655F7-1B37-4AE0-A9F0-EEC1362F94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948DAE-B2D9-4C60-9602-72FEDD9676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3C12F-DD47-4E52-B188-2D5EAFEE270A}"/>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8" name="Footer Placeholder 7">
            <a:extLst>
              <a:ext uri="{FF2B5EF4-FFF2-40B4-BE49-F238E27FC236}">
                <a16:creationId xmlns:a16="http://schemas.microsoft.com/office/drawing/2014/main" id="{2E7F3588-3E37-48B1-8465-13FA2FDF45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61F5B9-E204-45D7-91C8-EB111F2FBBB9}"/>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2801987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9437-729A-42BC-8FB5-42AD440D45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2EF207-57E7-468F-AB42-DAF7905C4902}"/>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4" name="Footer Placeholder 3">
            <a:extLst>
              <a:ext uri="{FF2B5EF4-FFF2-40B4-BE49-F238E27FC236}">
                <a16:creationId xmlns:a16="http://schemas.microsoft.com/office/drawing/2014/main" id="{5226D22D-96D7-4EE7-906D-2299502EEF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659DFE-C55E-4629-A5B9-2EF64E772CF2}"/>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769798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F5E6A-A893-46AB-BD8A-69AC501FE955}"/>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3" name="Footer Placeholder 2">
            <a:extLst>
              <a:ext uri="{FF2B5EF4-FFF2-40B4-BE49-F238E27FC236}">
                <a16:creationId xmlns:a16="http://schemas.microsoft.com/office/drawing/2014/main" id="{44FC3FAC-6CA7-4637-AEDE-192C05E85B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5B1003-F55D-43A1-8A72-4489D9E6C843}"/>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187764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E9049-09EE-4A03-8F40-6C4A932A24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AE51BA-AC3B-4910-BA3A-6D53A7BBF9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88BDEF-0870-47F7-81A1-C791FDB62C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C83612-01C9-499A-ABD5-C8D449488CC5}"/>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6" name="Footer Placeholder 5">
            <a:extLst>
              <a:ext uri="{FF2B5EF4-FFF2-40B4-BE49-F238E27FC236}">
                <a16:creationId xmlns:a16="http://schemas.microsoft.com/office/drawing/2014/main" id="{560A9712-6BF6-4598-8079-50F97C32BC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1099DB-BDC4-4863-90F7-94DF8706FAA8}"/>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383699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189D9-170D-4F38-880A-7407473BB4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3BC3B-9A07-41A7-96A2-09AE1CD6EB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5E248D-A8EB-45F5-B92D-F45CDC482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7CE740-D046-49AB-9310-70BA0B90DA4D}"/>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6" name="Footer Placeholder 5">
            <a:extLst>
              <a:ext uri="{FF2B5EF4-FFF2-40B4-BE49-F238E27FC236}">
                <a16:creationId xmlns:a16="http://schemas.microsoft.com/office/drawing/2014/main" id="{4AF20510-D2A2-4590-A7DA-F1DF1A832A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927E64-C2DB-44B5-8264-7DB5F3E7716A}"/>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311715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AAAD-CF2B-4B59-86A9-22F0CA70A4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D10A6F-F8E9-4E52-BD4C-F767BDA79A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B32E3-2443-4ED1-A378-DACCC76A0F2B}"/>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FA4B50EA-BA03-4DA4-8C2F-C90B72DB3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CD31E-96B7-4B26-A1C1-A053101F0A65}"/>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2925603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6BE83E-8535-4D31-B8B5-F19249591C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C83B7B-B442-4A84-90B0-C75EC33483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6344A-9180-409D-AEAF-C29205F3090A}"/>
              </a:ext>
            </a:extLst>
          </p:cNvPr>
          <p:cNvSpPr>
            <a:spLocks noGrp="1"/>
          </p:cNvSpPr>
          <p:nvPr>
            <p:ph type="dt" sz="half" idx="10"/>
          </p:nvPr>
        </p:nvSpPr>
        <p:spPr/>
        <p:txBody>
          <a:body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A262E341-7FB7-40E0-B2FC-B53949C4F1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2A551E-C272-48EF-BFBA-C16331567B39}"/>
              </a:ext>
            </a:extLst>
          </p:cNvPr>
          <p:cNvSpPr>
            <a:spLocks noGrp="1"/>
          </p:cNvSpPr>
          <p:nvPr>
            <p:ph type="sldNum" sz="quarter" idx="12"/>
          </p:nvPr>
        </p:nvSpPr>
        <p:spPr/>
        <p:txBody>
          <a:bodyPr/>
          <a:lstStyle/>
          <a:p>
            <a:fld id="{8317F0BE-7F1B-486C-9596-2D011598AABA}" type="slidenum">
              <a:rPr lang="en-GB" smtClean="0"/>
              <a:t>‹#›</a:t>
            </a:fld>
            <a:endParaRPr lang="en-GB"/>
          </a:p>
        </p:txBody>
      </p:sp>
    </p:spTree>
    <p:extLst>
      <p:ext uri="{BB962C8B-B14F-4D97-AF65-F5344CB8AC3E}">
        <p14:creationId xmlns:p14="http://schemas.microsoft.com/office/powerpoint/2010/main" val="3459577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52D38-D8C7-46B1-8455-D6260C8902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9C6A88-3A2D-4D45-AE22-BCD13D502E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54DA2F-48A4-494E-8D39-A6B6738DED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C7C65C-B2E0-4336-AFDF-9CD4DE01E17D}" type="datetimeFigureOut">
              <a:rPr lang="en-GB" smtClean="0"/>
              <a:t>17/12/2019</a:t>
            </a:fld>
            <a:endParaRPr lang="en-GB"/>
          </a:p>
        </p:txBody>
      </p:sp>
      <p:sp>
        <p:nvSpPr>
          <p:cNvPr id="5" name="Footer Placeholder 4">
            <a:extLst>
              <a:ext uri="{FF2B5EF4-FFF2-40B4-BE49-F238E27FC236}">
                <a16:creationId xmlns:a16="http://schemas.microsoft.com/office/drawing/2014/main" id="{8563DB37-74DF-4F1B-939C-68A045FF0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4D1230-E371-4AF7-9D09-99C0BC60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17F0BE-7F1B-486C-9596-2D011598AABA}" type="slidenum">
              <a:rPr lang="en-GB" smtClean="0"/>
              <a:t>‹#›</a:t>
            </a:fld>
            <a:endParaRPr lang="en-GB"/>
          </a:p>
        </p:txBody>
      </p:sp>
    </p:spTree>
    <p:extLst>
      <p:ext uri="{BB962C8B-B14F-4D97-AF65-F5344CB8AC3E}">
        <p14:creationId xmlns:p14="http://schemas.microsoft.com/office/powerpoint/2010/main" val="3299963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gi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https://hwb.gov.wales/draft-curriculum-for-wales-2022/national-literacy-and-numeracy-framework-draft-curriculum-for-wales-2022-version#framework" TargetMode="External"/><Relationship Id="rId2" Type="http://schemas.openxmlformats.org/officeDocument/2006/relationships/hyperlink" Target="https://www.verywellmind.com/what-is-attention-2795009" TargetMode="External"/><Relationship Id="rId1" Type="http://schemas.openxmlformats.org/officeDocument/2006/relationships/slideLayout" Target="../slideLayouts/slideLayout2.xml"/><Relationship Id="rId6" Type="http://schemas.openxmlformats.org/officeDocument/2006/relationships/hyperlink" Target="https://www.s-cool.co.uk/a-level/psychology/attention/revise-it/focused-attention" TargetMode="External"/><Relationship Id="rId5" Type="http://schemas.openxmlformats.org/officeDocument/2006/relationships/hyperlink" Target="https://www.simplypsychology.org/attention-models.html" TargetMode="External"/><Relationship Id="rId4" Type="http://schemas.openxmlformats.org/officeDocument/2006/relationships/hyperlink" Target="http://theelearningcoach.com/learning/att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F8019E5-518A-4257-86AD-9D68B903DF5E}"/>
              </a:ext>
            </a:extLst>
          </p:cNvPr>
          <p:cNvSpPr/>
          <p:nvPr/>
        </p:nvSpPr>
        <p:spPr>
          <a:xfrm>
            <a:off x="103414" y="92623"/>
            <a:ext cx="11901487" cy="6672754"/>
          </a:xfrm>
          <a:prstGeom prst="roundRect">
            <a:avLst/>
          </a:prstGeom>
          <a:ln w="57150">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endParaRPr lang="en-GB" sz="1200" dirty="0">
              <a:ln w="0"/>
              <a:solidFill>
                <a:schemeClr val="accent1"/>
              </a:solidFill>
              <a:effectLst>
                <a:outerShdw blurRad="38100" dist="25400" dir="5400000" algn="ctr" rotWithShape="0">
                  <a:srgbClr val="6E747A">
                    <a:alpha val="43000"/>
                  </a:srgbClr>
                </a:outerShdw>
              </a:effectLst>
            </a:endParaRPr>
          </a:p>
        </p:txBody>
      </p:sp>
      <p:sp>
        <p:nvSpPr>
          <p:cNvPr id="2" name="Title 1">
            <a:extLst>
              <a:ext uri="{FF2B5EF4-FFF2-40B4-BE49-F238E27FC236}">
                <a16:creationId xmlns:a16="http://schemas.microsoft.com/office/drawing/2014/main" id="{53578AD3-5535-4B7F-8B22-60D68DDC9484}"/>
              </a:ext>
            </a:extLst>
          </p:cNvPr>
          <p:cNvSpPr>
            <a:spLocks noGrp="1"/>
          </p:cNvSpPr>
          <p:nvPr>
            <p:ph type="ctrTitle"/>
          </p:nvPr>
        </p:nvSpPr>
        <p:spPr>
          <a:xfrm>
            <a:off x="3022714" y="267968"/>
            <a:ext cx="5680429" cy="1305296"/>
          </a:xfrm>
        </p:spPr>
        <p:txBody>
          <a:bodyPr>
            <a:normAutofit fontScale="90000"/>
          </a:bodyPr>
          <a:lstStyle/>
          <a:p>
            <a:r>
              <a:rPr lang="en-GB" b="1" u="sng" dirty="0">
                <a:solidFill>
                  <a:schemeClr val="accent1">
                    <a:lumMod val="60000"/>
                    <a:lumOff val="40000"/>
                  </a:schemeClr>
                </a:solidFill>
              </a:rPr>
              <a:t>Attention Autism</a:t>
            </a:r>
            <a:br>
              <a:rPr lang="en-GB" b="1" u="sng" dirty="0">
                <a:solidFill>
                  <a:schemeClr val="accent1">
                    <a:lumMod val="60000"/>
                    <a:lumOff val="40000"/>
                  </a:schemeClr>
                </a:solidFill>
              </a:rPr>
            </a:br>
            <a:r>
              <a:rPr lang="en-GB" sz="2200" b="1" dirty="0">
                <a:solidFill>
                  <a:schemeClr val="accent1">
                    <a:lumMod val="60000"/>
                    <a:lumOff val="40000"/>
                  </a:schemeClr>
                </a:solidFill>
              </a:rPr>
              <a:t>Attention autism helps everyone to access the curriculum.</a:t>
            </a:r>
          </a:p>
        </p:txBody>
      </p:sp>
      <p:sp>
        <p:nvSpPr>
          <p:cNvPr id="5" name="TextBox 4">
            <a:extLst>
              <a:ext uri="{FF2B5EF4-FFF2-40B4-BE49-F238E27FC236}">
                <a16:creationId xmlns:a16="http://schemas.microsoft.com/office/drawing/2014/main" id="{C58B64F1-A230-4AD1-8029-98E354AA9E9B}"/>
              </a:ext>
            </a:extLst>
          </p:cNvPr>
          <p:cNvSpPr txBox="1"/>
          <p:nvPr/>
        </p:nvSpPr>
        <p:spPr>
          <a:xfrm>
            <a:off x="3264439" y="5133337"/>
            <a:ext cx="2946799" cy="1169551"/>
          </a:xfrm>
          <a:prstGeom prst="rect">
            <a:avLst/>
          </a:prstGeom>
          <a:noFill/>
        </p:spPr>
        <p:txBody>
          <a:bodyPr wrap="square" rtlCol="0">
            <a:spAutoFit/>
          </a:bodyPr>
          <a:lstStyle/>
          <a:p>
            <a:r>
              <a:rPr lang="en-GB" sz="1400" dirty="0"/>
              <a:t>The new curriculum aims to “release the creativity and energy of teachers to provide rich learning for children and young people” </a:t>
            </a:r>
          </a:p>
          <a:p>
            <a:r>
              <a:rPr lang="en-GB" sz="1400" dirty="0"/>
              <a:t>(Successful Futures, 2015, pp. 64).</a:t>
            </a:r>
          </a:p>
        </p:txBody>
      </p:sp>
      <p:sp>
        <p:nvSpPr>
          <p:cNvPr id="6" name="TextBox 5">
            <a:extLst>
              <a:ext uri="{FF2B5EF4-FFF2-40B4-BE49-F238E27FC236}">
                <a16:creationId xmlns:a16="http://schemas.microsoft.com/office/drawing/2014/main" id="{BDD0AA33-0856-470D-8DD8-4B235C3A6F6B}"/>
              </a:ext>
            </a:extLst>
          </p:cNvPr>
          <p:cNvSpPr txBox="1"/>
          <p:nvPr/>
        </p:nvSpPr>
        <p:spPr>
          <a:xfrm>
            <a:off x="8376783" y="1505356"/>
            <a:ext cx="2954432" cy="2123658"/>
          </a:xfrm>
          <a:prstGeom prst="rect">
            <a:avLst/>
          </a:prstGeom>
          <a:noFill/>
        </p:spPr>
        <p:txBody>
          <a:bodyPr wrap="square" rtlCol="0">
            <a:spAutoFit/>
          </a:bodyPr>
          <a:lstStyle/>
          <a:p>
            <a:pPr algn="ctr"/>
            <a:r>
              <a:rPr lang="en-GB" sz="1200" u="sng" dirty="0"/>
              <a:t>Termly Assessments.</a:t>
            </a:r>
          </a:p>
          <a:p>
            <a:pPr algn="ctr"/>
            <a:r>
              <a:rPr lang="en-GB" sz="1200" dirty="0"/>
              <a:t>This assessment is carried at out at the beginning  and end of the block. During the sessions we work on individual attention targets as well as their IEP targets.</a:t>
            </a:r>
          </a:p>
          <a:p>
            <a:r>
              <a:rPr lang="en-GB" sz="1200" dirty="0"/>
              <a:t>Monitoring and assessment gives opportunity for staff to reflect on their teaching and therefore improve the quality of teaching and tacks achievement over time providing valuable information on the individuals progress each child is making.</a:t>
            </a:r>
          </a:p>
        </p:txBody>
      </p:sp>
      <p:sp>
        <p:nvSpPr>
          <p:cNvPr id="15" name="TextBox 14">
            <a:extLst>
              <a:ext uri="{FF2B5EF4-FFF2-40B4-BE49-F238E27FC236}">
                <a16:creationId xmlns:a16="http://schemas.microsoft.com/office/drawing/2014/main" id="{FE9497A3-7FF6-49B7-AE71-85BC132F5FDA}"/>
              </a:ext>
            </a:extLst>
          </p:cNvPr>
          <p:cNvSpPr txBox="1"/>
          <p:nvPr/>
        </p:nvSpPr>
        <p:spPr>
          <a:xfrm>
            <a:off x="1801137" y="6258871"/>
            <a:ext cx="1614063" cy="261610"/>
          </a:xfrm>
          <a:prstGeom prst="rect">
            <a:avLst/>
          </a:prstGeom>
          <a:noFill/>
        </p:spPr>
        <p:txBody>
          <a:bodyPr wrap="square" rtlCol="0">
            <a:spAutoFit/>
          </a:bodyPr>
          <a:lstStyle/>
          <a:p>
            <a:r>
              <a:rPr lang="en-GB" sz="1100" dirty="0"/>
              <a:t>(School’s image)</a:t>
            </a:r>
          </a:p>
        </p:txBody>
      </p:sp>
      <p:sp>
        <p:nvSpPr>
          <p:cNvPr id="18" name="TextBox 17">
            <a:extLst>
              <a:ext uri="{FF2B5EF4-FFF2-40B4-BE49-F238E27FC236}">
                <a16:creationId xmlns:a16="http://schemas.microsoft.com/office/drawing/2014/main" id="{AAE743B3-08D2-4AE8-A7E7-92A159807673}"/>
              </a:ext>
            </a:extLst>
          </p:cNvPr>
          <p:cNvSpPr txBox="1"/>
          <p:nvPr/>
        </p:nvSpPr>
        <p:spPr>
          <a:xfrm>
            <a:off x="5256503" y="4480877"/>
            <a:ext cx="1754563" cy="261610"/>
          </a:xfrm>
          <a:prstGeom prst="rect">
            <a:avLst/>
          </a:prstGeom>
          <a:noFill/>
        </p:spPr>
        <p:txBody>
          <a:bodyPr wrap="square" rtlCol="0">
            <a:spAutoFit/>
          </a:bodyPr>
          <a:lstStyle/>
          <a:p>
            <a:r>
              <a:rPr lang="en-GB" sz="1100" dirty="0"/>
              <a:t>(Focussed Attention, 2018)</a:t>
            </a:r>
          </a:p>
        </p:txBody>
      </p:sp>
      <p:sp>
        <p:nvSpPr>
          <p:cNvPr id="19" name="TextBox 18">
            <a:extLst>
              <a:ext uri="{FF2B5EF4-FFF2-40B4-BE49-F238E27FC236}">
                <a16:creationId xmlns:a16="http://schemas.microsoft.com/office/drawing/2014/main" id="{2AB19553-649C-4814-ACA1-9449AABD9BFD}"/>
              </a:ext>
            </a:extLst>
          </p:cNvPr>
          <p:cNvSpPr txBox="1"/>
          <p:nvPr/>
        </p:nvSpPr>
        <p:spPr>
          <a:xfrm>
            <a:off x="3964582" y="1568033"/>
            <a:ext cx="3892017" cy="1107996"/>
          </a:xfrm>
          <a:prstGeom prst="rect">
            <a:avLst/>
          </a:prstGeom>
          <a:noFill/>
        </p:spPr>
        <p:txBody>
          <a:bodyPr wrap="square" rtlCol="0">
            <a:spAutoFit/>
          </a:bodyPr>
          <a:lstStyle/>
          <a:p>
            <a:pPr algn="ctr"/>
            <a:r>
              <a:rPr lang="en-GB" sz="1200" b="1" dirty="0"/>
              <a:t>Attention Autism links to Broadbent’s filter theory. According to Cherry (2019)</a:t>
            </a:r>
            <a:r>
              <a:rPr lang="en-GB" dirty="0"/>
              <a:t> </a:t>
            </a:r>
            <a:r>
              <a:rPr lang="en-GB" sz="1200" b="1" dirty="0"/>
              <a:t>Broadbent’s filter model of attention is known as a bottleneck model- It predicts that we cannot consciously attend to all of our sensory input at the same time. </a:t>
            </a:r>
          </a:p>
        </p:txBody>
      </p:sp>
      <p:sp>
        <p:nvSpPr>
          <p:cNvPr id="25" name="Rectangle: Rounded Corners 24">
            <a:extLst>
              <a:ext uri="{FF2B5EF4-FFF2-40B4-BE49-F238E27FC236}">
                <a16:creationId xmlns:a16="http://schemas.microsoft.com/office/drawing/2014/main" id="{D327624D-32DB-47BC-B2BA-D98224A05055}"/>
              </a:ext>
            </a:extLst>
          </p:cNvPr>
          <p:cNvSpPr/>
          <p:nvPr/>
        </p:nvSpPr>
        <p:spPr>
          <a:xfrm>
            <a:off x="8475943" y="5029705"/>
            <a:ext cx="2756111" cy="1532640"/>
          </a:xfrm>
          <a:prstGeom prst="roundRect">
            <a:avLst/>
          </a:prstGeom>
          <a:ln w="19050">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9" name="Picture 8" descr="A picture containing refrigerator&#10;&#10;Description automatically generated">
            <a:extLst>
              <a:ext uri="{FF2B5EF4-FFF2-40B4-BE49-F238E27FC236}">
                <a16:creationId xmlns:a16="http://schemas.microsoft.com/office/drawing/2014/main" id="{7E6066E9-8DB7-4581-99EC-918D39539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9381" y="5538621"/>
            <a:ext cx="1014038" cy="757398"/>
          </a:xfrm>
          <a:prstGeom prst="rect">
            <a:avLst/>
          </a:prstGeom>
        </p:spPr>
      </p:pic>
      <p:pic>
        <p:nvPicPr>
          <p:cNvPr id="21" name="Picture 20" descr="A picture containing laying, sand&#10;&#10;Description automatically generated">
            <a:extLst>
              <a:ext uri="{FF2B5EF4-FFF2-40B4-BE49-F238E27FC236}">
                <a16:creationId xmlns:a16="http://schemas.microsoft.com/office/drawing/2014/main" id="{D4324D84-E767-48E4-A9F0-98DC2414CAE9}"/>
              </a:ext>
            </a:extLst>
          </p:cNvPr>
          <p:cNvPicPr>
            <a:picLocks noChangeAspect="1"/>
          </p:cNvPicPr>
          <p:nvPr/>
        </p:nvPicPr>
        <p:blipFill rotWithShape="1">
          <a:blip r:embed="rId3">
            <a:extLst>
              <a:ext uri="{28A0092B-C50C-407E-A947-70E740481C1C}">
                <a14:useLocalDpi xmlns:a14="http://schemas.microsoft.com/office/drawing/2010/main" val="0"/>
              </a:ext>
            </a:extLst>
          </a:blip>
          <a:srcRect l="18869" t="23407" r="24218" b="21978"/>
          <a:stretch/>
        </p:blipFill>
        <p:spPr>
          <a:xfrm rot="10800000">
            <a:off x="9953643" y="5537511"/>
            <a:ext cx="1028622" cy="737281"/>
          </a:xfrm>
          <a:prstGeom prst="rect">
            <a:avLst/>
          </a:prstGeom>
        </p:spPr>
      </p:pic>
      <p:sp>
        <p:nvSpPr>
          <p:cNvPr id="26" name="Rectangle: Rounded Corners 25">
            <a:extLst>
              <a:ext uri="{FF2B5EF4-FFF2-40B4-BE49-F238E27FC236}">
                <a16:creationId xmlns:a16="http://schemas.microsoft.com/office/drawing/2014/main" id="{721DDEA3-93D7-400B-927E-96BE41B9B1D0}"/>
              </a:ext>
            </a:extLst>
          </p:cNvPr>
          <p:cNvSpPr/>
          <p:nvPr/>
        </p:nvSpPr>
        <p:spPr>
          <a:xfrm>
            <a:off x="6508567" y="4796123"/>
            <a:ext cx="1577152" cy="1796412"/>
          </a:xfrm>
          <a:prstGeom prst="roundRect">
            <a:avLst/>
          </a:prstGeom>
          <a:ln w="19050">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34" name="Picture 33" descr="A group of people sitting at a table&#10;&#10;Description automatically generated">
            <a:extLst>
              <a:ext uri="{FF2B5EF4-FFF2-40B4-BE49-F238E27FC236}">
                <a16:creationId xmlns:a16="http://schemas.microsoft.com/office/drawing/2014/main" id="{0F1ADA8B-6C89-43FF-85BB-3E291B7875F8}"/>
              </a:ext>
            </a:extLst>
          </p:cNvPr>
          <p:cNvPicPr>
            <a:picLocks noChangeAspect="1"/>
          </p:cNvPicPr>
          <p:nvPr/>
        </p:nvPicPr>
        <p:blipFill rotWithShape="1">
          <a:blip r:embed="rId4">
            <a:extLst>
              <a:ext uri="{28A0092B-C50C-407E-A947-70E740481C1C}">
                <a14:useLocalDpi xmlns:a14="http://schemas.microsoft.com/office/drawing/2010/main" val="0"/>
              </a:ext>
            </a:extLst>
          </a:blip>
          <a:srcRect l="10181" t="6737" r="23751" b="9840"/>
          <a:stretch/>
        </p:blipFill>
        <p:spPr>
          <a:xfrm>
            <a:off x="6729494" y="5212269"/>
            <a:ext cx="1190468" cy="1121768"/>
          </a:xfrm>
          <a:prstGeom prst="rect">
            <a:avLst/>
          </a:prstGeom>
        </p:spPr>
      </p:pic>
      <p:sp>
        <p:nvSpPr>
          <p:cNvPr id="39" name="Flowchart: Connector 38">
            <a:extLst>
              <a:ext uri="{FF2B5EF4-FFF2-40B4-BE49-F238E27FC236}">
                <a16:creationId xmlns:a16="http://schemas.microsoft.com/office/drawing/2014/main" id="{41B50A84-351B-466C-B460-28327D4D8408}"/>
              </a:ext>
            </a:extLst>
          </p:cNvPr>
          <p:cNvSpPr/>
          <p:nvPr/>
        </p:nvSpPr>
        <p:spPr>
          <a:xfrm flipV="1">
            <a:off x="6830042" y="5834032"/>
            <a:ext cx="299471" cy="33433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DE7DB7C1-310D-4F2A-9F8F-FA67C969A8CE}"/>
              </a:ext>
            </a:extLst>
          </p:cNvPr>
          <p:cNvSpPr txBox="1"/>
          <p:nvPr/>
        </p:nvSpPr>
        <p:spPr>
          <a:xfrm>
            <a:off x="6459531" y="4861928"/>
            <a:ext cx="1634871" cy="369332"/>
          </a:xfrm>
          <a:prstGeom prst="rect">
            <a:avLst/>
          </a:prstGeom>
          <a:noFill/>
        </p:spPr>
        <p:txBody>
          <a:bodyPr wrap="none" rtlCol="0">
            <a:spAutoFit/>
          </a:bodyPr>
          <a:lstStyle/>
          <a:p>
            <a:pPr algn="ctr"/>
            <a:r>
              <a:rPr lang="en-GB" u="sng" dirty="0"/>
              <a:t>Cross curricular</a:t>
            </a:r>
          </a:p>
        </p:txBody>
      </p:sp>
      <p:pic>
        <p:nvPicPr>
          <p:cNvPr id="27" name="Picture 46" descr="A close up of a logo&#10;&#10;Description generated with high confidence">
            <a:extLst>
              <a:ext uri="{FF2B5EF4-FFF2-40B4-BE49-F238E27FC236}">
                <a16:creationId xmlns:a16="http://schemas.microsoft.com/office/drawing/2014/main" id="{ABF1C02C-67F7-4930-9D06-2F0C22354939}"/>
              </a:ext>
            </a:extLst>
          </p:cNvPr>
          <p:cNvPicPr>
            <a:picLocks noChangeAspect="1"/>
          </p:cNvPicPr>
          <p:nvPr/>
        </p:nvPicPr>
        <p:blipFill rotWithShape="1">
          <a:blip r:embed="rId5"/>
          <a:srcRect l="2565" t="11711" r="98" b="9583"/>
          <a:stretch/>
        </p:blipFill>
        <p:spPr>
          <a:xfrm>
            <a:off x="1063889" y="5378413"/>
            <a:ext cx="1730787" cy="887230"/>
          </a:xfrm>
          <a:prstGeom prst="rect">
            <a:avLst/>
          </a:prstGeom>
          <a:solidFill>
            <a:srgbClr val="FFFFFF">
              <a:shade val="85000"/>
            </a:srgbClr>
          </a:solidFill>
          <a:ln w="38100" cap="sq">
            <a:solidFill>
              <a:schemeClr val="accent1">
                <a:lumMod val="5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Rounded Corners 3">
            <a:extLst>
              <a:ext uri="{FF2B5EF4-FFF2-40B4-BE49-F238E27FC236}">
                <a16:creationId xmlns:a16="http://schemas.microsoft.com/office/drawing/2014/main" id="{68A2C76D-D2D5-412A-9AD9-80C000EADA30}"/>
              </a:ext>
            </a:extLst>
          </p:cNvPr>
          <p:cNvSpPr/>
          <p:nvPr/>
        </p:nvSpPr>
        <p:spPr>
          <a:xfrm>
            <a:off x="349531" y="1639380"/>
            <a:ext cx="2709497" cy="1752868"/>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
            <a:extLst>
              <a:ext uri="{FF2B5EF4-FFF2-40B4-BE49-F238E27FC236}">
                <a16:creationId xmlns:a16="http://schemas.microsoft.com/office/drawing/2014/main" id="{7021CBD9-8414-4A63-89C7-F857FA8F56D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7344"/>
          <a:stretch/>
        </p:blipFill>
        <p:spPr bwMode="auto">
          <a:xfrm>
            <a:off x="461232" y="1786518"/>
            <a:ext cx="2517493" cy="14059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 name="TextBox 29">
            <a:extLst>
              <a:ext uri="{FF2B5EF4-FFF2-40B4-BE49-F238E27FC236}">
                <a16:creationId xmlns:a16="http://schemas.microsoft.com/office/drawing/2014/main" id="{97E8E433-C739-46F6-89F5-D016699F62FD}"/>
              </a:ext>
            </a:extLst>
          </p:cNvPr>
          <p:cNvSpPr txBox="1"/>
          <p:nvPr/>
        </p:nvSpPr>
        <p:spPr>
          <a:xfrm>
            <a:off x="461232" y="3097869"/>
            <a:ext cx="2408533" cy="261610"/>
          </a:xfrm>
          <a:prstGeom prst="rect">
            <a:avLst/>
          </a:prstGeom>
          <a:noFill/>
        </p:spPr>
        <p:txBody>
          <a:bodyPr wrap="square" rtlCol="0">
            <a:spAutoFit/>
          </a:bodyPr>
          <a:lstStyle/>
          <a:p>
            <a:r>
              <a:rPr lang="en-GB" sz="1100" dirty="0"/>
              <a:t>(Foundation Phase Framework 2015))</a:t>
            </a:r>
          </a:p>
        </p:txBody>
      </p:sp>
      <p:sp>
        <p:nvSpPr>
          <p:cNvPr id="7" name="Rectangle 6">
            <a:extLst>
              <a:ext uri="{FF2B5EF4-FFF2-40B4-BE49-F238E27FC236}">
                <a16:creationId xmlns:a16="http://schemas.microsoft.com/office/drawing/2014/main" id="{E3C51080-9603-412C-B7F4-17D4F9DD8FFD}"/>
              </a:ext>
            </a:extLst>
          </p:cNvPr>
          <p:cNvSpPr/>
          <p:nvPr/>
        </p:nvSpPr>
        <p:spPr>
          <a:xfrm>
            <a:off x="644554" y="470452"/>
            <a:ext cx="2101922" cy="646331"/>
          </a:xfrm>
          <a:prstGeom prst="rect">
            <a:avLst/>
          </a:prstGeom>
          <a:noFill/>
        </p:spPr>
        <p:txBody>
          <a:bodyPr wrap="none" lIns="91440" tIns="45720" rIns="91440" bIns="45720">
            <a:spAutoFit/>
          </a:bodyPr>
          <a:lstStyle/>
          <a:p>
            <a:pPr algn="ctr"/>
            <a:r>
              <a:rPr lang="en-GB" b="0" cap="none" spc="0" dirty="0">
                <a:ln w="0"/>
                <a:solidFill>
                  <a:schemeClr val="accent1"/>
                </a:solidFill>
                <a:effectLst>
                  <a:outerShdw blurRad="38100" dist="25400" dir="5400000" algn="ctr" rotWithShape="0">
                    <a:srgbClr val="6E747A">
                      <a:alpha val="43000"/>
                    </a:srgbClr>
                  </a:outerShdw>
                </a:effectLst>
              </a:rPr>
              <a:t>Irresistible invitation</a:t>
            </a:r>
          </a:p>
          <a:p>
            <a:pPr algn="ctr"/>
            <a:r>
              <a:rPr lang="en-GB" b="0" cap="none" spc="0" dirty="0">
                <a:ln w="0"/>
                <a:solidFill>
                  <a:schemeClr val="accent1"/>
                </a:solidFill>
                <a:effectLst>
                  <a:outerShdw blurRad="38100" dist="25400" dir="5400000" algn="ctr" rotWithShape="0">
                    <a:srgbClr val="6E747A">
                      <a:alpha val="43000"/>
                    </a:srgbClr>
                  </a:outerShdw>
                </a:effectLst>
              </a:rPr>
              <a:t> to learn</a:t>
            </a:r>
          </a:p>
        </p:txBody>
      </p:sp>
      <p:sp>
        <p:nvSpPr>
          <p:cNvPr id="20" name="Speech Bubble: Oval 19">
            <a:extLst>
              <a:ext uri="{FF2B5EF4-FFF2-40B4-BE49-F238E27FC236}">
                <a16:creationId xmlns:a16="http://schemas.microsoft.com/office/drawing/2014/main" id="{E8729FBE-5D87-403D-A381-ADC090CEB46B}"/>
              </a:ext>
            </a:extLst>
          </p:cNvPr>
          <p:cNvSpPr/>
          <p:nvPr/>
        </p:nvSpPr>
        <p:spPr>
          <a:xfrm>
            <a:off x="596353" y="374598"/>
            <a:ext cx="2198323" cy="689494"/>
          </a:xfrm>
          <a:prstGeom prst="wedgeEllipse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15E2AF4C-1B28-442E-BB3D-5C4F7704EBCB}"/>
              </a:ext>
            </a:extLst>
          </p:cNvPr>
          <p:cNvSpPr/>
          <p:nvPr/>
        </p:nvSpPr>
        <p:spPr>
          <a:xfrm>
            <a:off x="9056400" y="509307"/>
            <a:ext cx="2362698" cy="646331"/>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Works on our students </a:t>
            </a:r>
          </a:p>
          <a:p>
            <a:pPr algn="ctr"/>
            <a:r>
              <a:rPr lang="en-US" b="0" cap="none" spc="0" dirty="0">
                <a:ln w="0"/>
                <a:solidFill>
                  <a:schemeClr val="accent1"/>
                </a:solidFill>
                <a:effectLst>
                  <a:outerShdw blurRad="38100" dist="25400" dir="5400000" algn="ctr" rotWithShape="0">
                    <a:srgbClr val="6E747A">
                      <a:alpha val="43000"/>
                    </a:srgbClr>
                  </a:outerShdw>
                </a:effectLst>
              </a:rPr>
              <a:t>strengths</a:t>
            </a:r>
          </a:p>
        </p:txBody>
      </p:sp>
      <p:sp>
        <p:nvSpPr>
          <p:cNvPr id="36" name="Speech Bubble: Oval 35">
            <a:extLst>
              <a:ext uri="{FF2B5EF4-FFF2-40B4-BE49-F238E27FC236}">
                <a16:creationId xmlns:a16="http://schemas.microsoft.com/office/drawing/2014/main" id="{EF84F030-E699-4123-8BA7-A31B08F57195}"/>
              </a:ext>
            </a:extLst>
          </p:cNvPr>
          <p:cNvSpPr/>
          <p:nvPr/>
        </p:nvSpPr>
        <p:spPr>
          <a:xfrm>
            <a:off x="9056400" y="356055"/>
            <a:ext cx="2305925" cy="799583"/>
          </a:xfrm>
          <a:prstGeom prst="wedgeEllipse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utoShape 2" descr="bottleneck metaphor of selective attention">
            <a:extLst>
              <a:ext uri="{FF2B5EF4-FFF2-40B4-BE49-F238E27FC236}">
                <a16:creationId xmlns:a16="http://schemas.microsoft.com/office/drawing/2014/main" id="{B86F5DDC-187A-4034-8641-0D63D2FF1D50}"/>
              </a:ext>
            </a:extLst>
          </p:cNvPr>
          <p:cNvSpPr>
            <a:spLocks noChangeAspect="1" noChangeArrowheads="1"/>
          </p:cNvSpPr>
          <p:nvPr/>
        </p:nvSpPr>
        <p:spPr bwMode="auto">
          <a:xfrm>
            <a:off x="5943600" y="3192466"/>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5" name="AutoShape 4" descr="bottleneck metaphor of selective attention">
            <a:extLst>
              <a:ext uri="{FF2B5EF4-FFF2-40B4-BE49-F238E27FC236}">
                <a16:creationId xmlns:a16="http://schemas.microsoft.com/office/drawing/2014/main" id="{E995F2A2-D679-4252-987E-6AC8577FDE1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2" name="Picture 31" descr="Focused Attention">
            <a:extLst>
              <a:ext uri="{FF2B5EF4-FFF2-40B4-BE49-F238E27FC236}">
                <a16:creationId xmlns:a16="http://schemas.microsoft.com/office/drawing/2014/main" id="{A1BFC76B-2D91-4B15-BCCF-8FB1C42C9CB8}"/>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4771647" y="2771836"/>
            <a:ext cx="2182561" cy="1752868"/>
          </a:xfrm>
          <a:prstGeom prst="rect">
            <a:avLst/>
          </a:prstGeom>
          <a:noFill/>
          <a:ln>
            <a:noFill/>
          </a:ln>
        </p:spPr>
      </p:pic>
      <p:sp>
        <p:nvSpPr>
          <p:cNvPr id="38" name="Rectangle: Rounded Corners 37">
            <a:extLst>
              <a:ext uri="{FF2B5EF4-FFF2-40B4-BE49-F238E27FC236}">
                <a16:creationId xmlns:a16="http://schemas.microsoft.com/office/drawing/2014/main" id="{06A92133-35D9-46F4-9DBE-CF6A0CCBF0C0}"/>
              </a:ext>
            </a:extLst>
          </p:cNvPr>
          <p:cNvSpPr/>
          <p:nvPr/>
        </p:nvSpPr>
        <p:spPr>
          <a:xfrm>
            <a:off x="398881" y="3566813"/>
            <a:ext cx="2475144" cy="1688358"/>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03B03DB-9527-4C4D-8647-323FF4E50AFB}"/>
              </a:ext>
            </a:extLst>
          </p:cNvPr>
          <p:cNvSpPr txBox="1"/>
          <p:nvPr/>
        </p:nvSpPr>
        <p:spPr>
          <a:xfrm>
            <a:off x="499658" y="3682807"/>
            <a:ext cx="2361989" cy="1600438"/>
          </a:xfrm>
          <a:prstGeom prst="rect">
            <a:avLst/>
          </a:prstGeom>
          <a:noFill/>
        </p:spPr>
        <p:txBody>
          <a:bodyPr wrap="square" rtlCol="0">
            <a:spAutoFit/>
          </a:bodyPr>
          <a:lstStyle/>
          <a:p>
            <a:r>
              <a:rPr lang="en-GB" sz="1400" dirty="0"/>
              <a:t>“Attention refers to being on task or having focus, by delving into how attention works we can support learning in more appropriate ways” </a:t>
            </a:r>
          </a:p>
          <a:p>
            <a:r>
              <a:rPr lang="en-GB" sz="1100" dirty="0"/>
              <a:t>(</a:t>
            </a:r>
            <a:r>
              <a:rPr lang="en-GB" sz="1100" dirty="0" err="1"/>
              <a:t>Malamed</a:t>
            </a:r>
            <a:r>
              <a:rPr lang="en-GB" sz="1100" dirty="0"/>
              <a:t>, C, no date).</a:t>
            </a:r>
          </a:p>
        </p:txBody>
      </p:sp>
      <p:sp>
        <p:nvSpPr>
          <p:cNvPr id="37" name="Rectangle: Rounded Corners 36">
            <a:extLst>
              <a:ext uri="{FF2B5EF4-FFF2-40B4-BE49-F238E27FC236}">
                <a16:creationId xmlns:a16="http://schemas.microsoft.com/office/drawing/2014/main" id="{1D18ABF2-5DA2-45E3-9427-F585A3B3C12C}"/>
              </a:ext>
            </a:extLst>
          </p:cNvPr>
          <p:cNvSpPr/>
          <p:nvPr/>
        </p:nvSpPr>
        <p:spPr>
          <a:xfrm>
            <a:off x="3191736" y="5057392"/>
            <a:ext cx="3061501" cy="1273874"/>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Rectangle: Rounded Corners 41">
            <a:extLst>
              <a:ext uri="{FF2B5EF4-FFF2-40B4-BE49-F238E27FC236}">
                <a16:creationId xmlns:a16="http://schemas.microsoft.com/office/drawing/2014/main" id="{B7395653-D3D9-4DF3-8FD9-C7F2CD99B023}"/>
              </a:ext>
            </a:extLst>
          </p:cNvPr>
          <p:cNvSpPr/>
          <p:nvPr/>
        </p:nvSpPr>
        <p:spPr>
          <a:xfrm>
            <a:off x="3878490" y="1573264"/>
            <a:ext cx="4064199" cy="1126575"/>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Rounded Corners 42">
            <a:extLst>
              <a:ext uri="{FF2B5EF4-FFF2-40B4-BE49-F238E27FC236}">
                <a16:creationId xmlns:a16="http://schemas.microsoft.com/office/drawing/2014/main" id="{AB1BF1A1-5C2D-4DC7-AACA-764A12F76539}"/>
              </a:ext>
            </a:extLst>
          </p:cNvPr>
          <p:cNvSpPr/>
          <p:nvPr/>
        </p:nvSpPr>
        <p:spPr>
          <a:xfrm>
            <a:off x="8269973" y="1425792"/>
            <a:ext cx="3061242" cy="3430159"/>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FB20F037-8C8F-45F7-A558-63F83B320973}"/>
              </a:ext>
            </a:extLst>
          </p:cNvPr>
          <p:cNvSpPr txBox="1"/>
          <p:nvPr/>
        </p:nvSpPr>
        <p:spPr>
          <a:xfrm>
            <a:off x="8790826" y="5126105"/>
            <a:ext cx="2193905" cy="369332"/>
          </a:xfrm>
          <a:prstGeom prst="rect">
            <a:avLst/>
          </a:prstGeom>
          <a:noFill/>
        </p:spPr>
        <p:txBody>
          <a:bodyPr wrap="square" rtlCol="0">
            <a:spAutoFit/>
          </a:bodyPr>
          <a:lstStyle/>
          <a:p>
            <a:pPr algn="ctr"/>
            <a:r>
              <a:rPr lang="en-GB" u="sng" dirty="0"/>
              <a:t>Repetition of skill</a:t>
            </a:r>
            <a:r>
              <a:rPr lang="en-GB" sz="1600" dirty="0">
                <a:solidFill>
                  <a:schemeClr val="accent1">
                    <a:lumMod val="60000"/>
                    <a:lumOff val="40000"/>
                  </a:schemeClr>
                </a:solidFill>
              </a:rPr>
              <a:t>.</a:t>
            </a:r>
          </a:p>
        </p:txBody>
      </p:sp>
      <p:sp>
        <p:nvSpPr>
          <p:cNvPr id="17" name="TextBox 16">
            <a:extLst>
              <a:ext uri="{FF2B5EF4-FFF2-40B4-BE49-F238E27FC236}">
                <a16:creationId xmlns:a16="http://schemas.microsoft.com/office/drawing/2014/main" id="{FC3B58B4-5E6D-4876-81E2-B87BF52ED765}"/>
              </a:ext>
            </a:extLst>
          </p:cNvPr>
          <p:cNvSpPr txBox="1"/>
          <p:nvPr/>
        </p:nvSpPr>
        <p:spPr>
          <a:xfrm>
            <a:off x="6947670" y="6302888"/>
            <a:ext cx="1614063" cy="261610"/>
          </a:xfrm>
          <a:prstGeom prst="rect">
            <a:avLst/>
          </a:prstGeom>
          <a:noFill/>
        </p:spPr>
        <p:txBody>
          <a:bodyPr wrap="square" rtlCol="0">
            <a:spAutoFit/>
          </a:bodyPr>
          <a:lstStyle/>
          <a:p>
            <a:r>
              <a:rPr lang="en-GB" sz="1100" dirty="0"/>
              <a:t>(Authors image)</a:t>
            </a:r>
          </a:p>
        </p:txBody>
      </p:sp>
      <p:sp>
        <p:nvSpPr>
          <p:cNvPr id="16" name="TextBox 15">
            <a:extLst>
              <a:ext uri="{FF2B5EF4-FFF2-40B4-BE49-F238E27FC236}">
                <a16:creationId xmlns:a16="http://schemas.microsoft.com/office/drawing/2014/main" id="{FE867173-9044-4F7A-85F2-712BFFCD215C}"/>
              </a:ext>
            </a:extLst>
          </p:cNvPr>
          <p:cNvSpPr txBox="1"/>
          <p:nvPr/>
        </p:nvSpPr>
        <p:spPr>
          <a:xfrm>
            <a:off x="10039433" y="6217888"/>
            <a:ext cx="1614063" cy="261610"/>
          </a:xfrm>
          <a:prstGeom prst="rect">
            <a:avLst/>
          </a:prstGeom>
          <a:noFill/>
        </p:spPr>
        <p:txBody>
          <a:bodyPr wrap="square" rtlCol="0">
            <a:spAutoFit/>
          </a:bodyPr>
          <a:lstStyle/>
          <a:p>
            <a:r>
              <a:rPr lang="en-GB" sz="1100" dirty="0"/>
              <a:t>(Authors image)</a:t>
            </a:r>
          </a:p>
        </p:txBody>
      </p:sp>
      <p:sp>
        <p:nvSpPr>
          <p:cNvPr id="44" name="TextBox 43">
            <a:extLst>
              <a:ext uri="{FF2B5EF4-FFF2-40B4-BE49-F238E27FC236}">
                <a16:creationId xmlns:a16="http://schemas.microsoft.com/office/drawing/2014/main" id="{FA3517D5-314B-4BC3-B656-511E42E369EC}"/>
              </a:ext>
            </a:extLst>
          </p:cNvPr>
          <p:cNvSpPr txBox="1"/>
          <p:nvPr/>
        </p:nvSpPr>
        <p:spPr>
          <a:xfrm>
            <a:off x="8605457" y="6273681"/>
            <a:ext cx="1614063" cy="261610"/>
          </a:xfrm>
          <a:prstGeom prst="rect">
            <a:avLst/>
          </a:prstGeom>
          <a:noFill/>
        </p:spPr>
        <p:txBody>
          <a:bodyPr wrap="square" rtlCol="0">
            <a:spAutoFit/>
          </a:bodyPr>
          <a:lstStyle/>
          <a:p>
            <a:r>
              <a:rPr lang="en-GB" sz="1100" dirty="0"/>
              <a:t>(Authors image)</a:t>
            </a:r>
          </a:p>
        </p:txBody>
      </p:sp>
      <p:pic>
        <p:nvPicPr>
          <p:cNvPr id="11" name="Picture 10">
            <a:extLst>
              <a:ext uri="{FF2B5EF4-FFF2-40B4-BE49-F238E27FC236}">
                <a16:creationId xmlns:a16="http://schemas.microsoft.com/office/drawing/2014/main" id="{2111384D-25D4-44E9-9E2B-22437132D8EE}"/>
              </a:ext>
            </a:extLst>
          </p:cNvPr>
          <p:cNvPicPr>
            <a:picLocks noChangeAspect="1"/>
          </p:cNvPicPr>
          <p:nvPr/>
        </p:nvPicPr>
        <p:blipFill>
          <a:blip r:embed="rId8"/>
          <a:stretch>
            <a:fillRect/>
          </a:stretch>
        </p:blipFill>
        <p:spPr>
          <a:xfrm>
            <a:off x="9056400" y="3581400"/>
            <a:ext cx="1697886" cy="1178716"/>
          </a:xfrm>
          <a:prstGeom prst="rect">
            <a:avLst/>
          </a:prstGeom>
        </p:spPr>
      </p:pic>
    </p:spTree>
    <p:extLst>
      <p:ext uri="{BB962C8B-B14F-4D97-AF65-F5344CB8AC3E}">
        <p14:creationId xmlns:p14="http://schemas.microsoft.com/office/powerpoint/2010/main" val="410432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D7952-9F60-45C8-91B6-012BE35EF0C8}"/>
              </a:ext>
            </a:extLst>
          </p:cNvPr>
          <p:cNvSpPr>
            <a:spLocks noGrp="1"/>
          </p:cNvSpPr>
          <p:nvPr>
            <p:ph type="title"/>
          </p:nvPr>
        </p:nvSpPr>
        <p:spPr/>
        <p:txBody>
          <a:bodyPr/>
          <a:lstStyle/>
          <a:p>
            <a:pPr algn="ctr"/>
            <a:r>
              <a:rPr lang="en-GB" b="1" u="sng" dirty="0"/>
              <a:t>References</a:t>
            </a:r>
          </a:p>
        </p:txBody>
      </p:sp>
      <p:sp>
        <p:nvSpPr>
          <p:cNvPr id="3" name="Content Placeholder 2">
            <a:extLst>
              <a:ext uri="{FF2B5EF4-FFF2-40B4-BE49-F238E27FC236}">
                <a16:creationId xmlns:a16="http://schemas.microsoft.com/office/drawing/2014/main" id="{54D8D093-AB6A-4F78-A2A7-E92B51CF8926}"/>
              </a:ext>
            </a:extLst>
          </p:cNvPr>
          <p:cNvSpPr>
            <a:spLocks noGrp="1"/>
          </p:cNvSpPr>
          <p:nvPr>
            <p:ph idx="1"/>
          </p:nvPr>
        </p:nvSpPr>
        <p:spPr/>
        <p:txBody>
          <a:bodyPr>
            <a:normAutofit lnSpcReduction="10000"/>
          </a:bodyPr>
          <a:lstStyle/>
          <a:p>
            <a:r>
              <a:rPr lang="en-GB" sz="1800" dirty="0"/>
              <a:t>Cherry. K. (2019) </a:t>
            </a:r>
            <a:r>
              <a:rPr lang="en-GB" sz="1800" i="1" dirty="0"/>
              <a:t>How Psychologists Define Attention</a:t>
            </a:r>
            <a:r>
              <a:rPr lang="en-GB" sz="1800" dirty="0"/>
              <a:t>. Available at: </a:t>
            </a:r>
            <a:r>
              <a:rPr lang="en-GB" sz="1800" dirty="0">
                <a:hlinkClick r:id="rId2"/>
              </a:rPr>
              <a:t>https://www.verywellmind.com/what-is-attention-2795009</a:t>
            </a:r>
            <a:r>
              <a:rPr lang="en-GB" sz="1800" dirty="0"/>
              <a:t> (Accessed on: 20th November 2019).</a:t>
            </a:r>
          </a:p>
          <a:p>
            <a:r>
              <a:rPr lang="en-GB" sz="1800" dirty="0"/>
              <a:t>Curriculum for Wales (2015) </a:t>
            </a:r>
            <a:r>
              <a:rPr lang="en-GB" sz="1800" i="1" dirty="0"/>
              <a:t>Foundation Phase Framework</a:t>
            </a:r>
            <a:r>
              <a:rPr lang="en-GB" sz="1800" dirty="0"/>
              <a:t>. Available at: </a:t>
            </a:r>
            <a:r>
              <a:rPr lang="en-GB" sz="1800" dirty="0">
                <a:hlinkClick r:id="rId3"/>
              </a:rPr>
              <a:t>https://hwb.gov.wales/draft-curriculum-for-wales-2022/national-literacy-and-numeracy-framework-draft-curriculum-for-wales-2022-version#framework</a:t>
            </a:r>
            <a:r>
              <a:rPr lang="en-GB" sz="1800" dirty="0"/>
              <a:t> (Accessed on: 15</a:t>
            </a:r>
            <a:r>
              <a:rPr lang="en-GB" sz="1800" baseline="30000" dirty="0"/>
              <a:t>th</a:t>
            </a:r>
            <a:r>
              <a:rPr lang="en-GB" sz="1800" dirty="0"/>
              <a:t> December 2019).</a:t>
            </a:r>
          </a:p>
          <a:p>
            <a:r>
              <a:rPr lang="en-GB" sz="1800" dirty="0"/>
              <a:t>Donaldson, G. (2015) </a:t>
            </a:r>
            <a:r>
              <a:rPr lang="en-GB" sz="1800" i="1" dirty="0"/>
              <a:t>Independent review of Curriculum and Assessment Arrangements in Wales</a:t>
            </a:r>
            <a:r>
              <a:rPr lang="en-GB" sz="1800" dirty="0"/>
              <a:t>. Successful Futures.</a:t>
            </a:r>
          </a:p>
          <a:p>
            <a:r>
              <a:rPr lang="en-GB" sz="1800" dirty="0" err="1"/>
              <a:t>Malamed</a:t>
            </a:r>
            <a:r>
              <a:rPr lang="en-GB" sz="1800" dirty="0"/>
              <a:t>, C. (No Date) </a:t>
            </a:r>
            <a:r>
              <a:rPr lang="en-GB" sz="1800" i="1" dirty="0"/>
              <a:t>The e-learning coach, Helping you design smarter learning experiences</a:t>
            </a:r>
            <a:r>
              <a:rPr lang="en-GB" sz="1800" dirty="0"/>
              <a:t>. Available at: </a:t>
            </a:r>
            <a:r>
              <a:rPr lang="en-GB" sz="1800" dirty="0">
                <a:hlinkClick r:id="rId4"/>
              </a:rPr>
              <a:t>http://theelearningcoach.com/learning/attention/</a:t>
            </a:r>
            <a:r>
              <a:rPr lang="en-GB" sz="1800" dirty="0"/>
              <a:t> (Accessed on: 15</a:t>
            </a:r>
            <a:r>
              <a:rPr lang="en-GB" sz="1800" baseline="30000" dirty="0"/>
              <a:t>th</a:t>
            </a:r>
            <a:r>
              <a:rPr lang="en-GB" sz="1800" dirty="0"/>
              <a:t> December 2019).</a:t>
            </a:r>
          </a:p>
          <a:p>
            <a:r>
              <a:rPr lang="en-GB" sz="1800" dirty="0"/>
              <a:t>McLeod, S. (2018) </a:t>
            </a:r>
            <a:r>
              <a:rPr lang="en-GB" sz="1800" i="1" dirty="0"/>
              <a:t>Selective attention</a:t>
            </a:r>
            <a:r>
              <a:rPr lang="en-GB" sz="1800" dirty="0"/>
              <a:t>. Available at: </a:t>
            </a:r>
            <a:r>
              <a:rPr lang="en-GB" sz="1800" dirty="0">
                <a:hlinkClick r:id="rId5"/>
              </a:rPr>
              <a:t>https://www.simplypsychology.org/attention-models.html</a:t>
            </a:r>
            <a:r>
              <a:rPr lang="en-GB" sz="1800" dirty="0"/>
              <a:t> (Accessed on: 11</a:t>
            </a:r>
            <a:r>
              <a:rPr lang="en-GB" sz="1800" baseline="30000" dirty="0"/>
              <a:t>th</a:t>
            </a:r>
            <a:r>
              <a:rPr lang="en-GB" sz="1800" dirty="0"/>
              <a:t> December 2019).</a:t>
            </a:r>
          </a:p>
          <a:p>
            <a:r>
              <a:rPr lang="en-GB" sz="1800" dirty="0"/>
              <a:t>McLeod, S. (2018) </a:t>
            </a:r>
            <a:r>
              <a:rPr lang="en-GB" sz="1800" i="1" dirty="0"/>
              <a:t>Theories of Selective Attention. </a:t>
            </a:r>
            <a:r>
              <a:rPr lang="en-GB" sz="1800" dirty="0"/>
              <a:t>Available at: </a:t>
            </a:r>
            <a:r>
              <a:rPr lang="en-GB" sz="1800" dirty="0">
                <a:hlinkClick r:id="rId5"/>
              </a:rPr>
              <a:t>https://www.simplypsychology.org/attention-models.html</a:t>
            </a:r>
            <a:r>
              <a:rPr lang="en-GB" sz="1800" dirty="0"/>
              <a:t> (Accessed on: 11</a:t>
            </a:r>
            <a:r>
              <a:rPr lang="en-GB" sz="1800" baseline="30000" dirty="0"/>
              <a:t>th</a:t>
            </a:r>
            <a:r>
              <a:rPr lang="en-GB" sz="1800" dirty="0"/>
              <a:t> December 2019).</a:t>
            </a:r>
          </a:p>
          <a:p>
            <a:r>
              <a:rPr lang="en-GB" sz="1800" dirty="0"/>
              <a:t>S-Cool (2018) </a:t>
            </a:r>
            <a:r>
              <a:rPr lang="en-GB" sz="1800" i="1" dirty="0"/>
              <a:t>Focussed Attention. </a:t>
            </a:r>
            <a:r>
              <a:rPr lang="en-GB" sz="1800" dirty="0"/>
              <a:t>Available at: </a:t>
            </a:r>
            <a:r>
              <a:rPr lang="en-GB" sz="1800" dirty="0">
                <a:hlinkClick r:id="rId6"/>
              </a:rPr>
              <a:t>https://www.s-cool.co.uk/a-level/psychology/attention/revise-it/focused-attention</a:t>
            </a:r>
            <a:r>
              <a:rPr lang="en-GB" sz="1800" dirty="0"/>
              <a:t> (Accessed on: 15</a:t>
            </a:r>
            <a:r>
              <a:rPr lang="en-GB" sz="1800" baseline="30000" dirty="0"/>
              <a:t>th</a:t>
            </a:r>
            <a:r>
              <a:rPr lang="en-GB" sz="1800" dirty="0"/>
              <a:t> December 2019).</a:t>
            </a:r>
          </a:p>
          <a:p>
            <a:endParaRPr lang="en-GB" dirty="0"/>
          </a:p>
          <a:p>
            <a:endParaRPr lang="en-GB" dirty="0"/>
          </a:p>
        </p:txBody>
      </p:sp>
    </p:spTree>
    <p:extLst>
      <p:ext uri="{BB962C8B-B14F-4D97-AF65-F5344CB8AC3E}">
        <p14:creationId xmlns:p14="http://schemas.microsoft.com/office/powerpoint/2010/main" val="549024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654</TotalTime>
  <Words>466</Words>
  <Application>Microsoft Office PowerPoint</Application>
  <PresentationFormat>Widescreen</PresentationFormat>
  <Paragraphs>29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Attention Autism Attention autism helps everyone to access the curriculum.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 value</dc:title>
  <dc:creator>Bethan Dean</dc:creator>
  <cp:lastModifiedBy>Bethan Dean</cp:lastModifiedBy>
  <cp:revision>48</cp:revision>
  <dcterms:created xsi:type="dcterms:W3CDTF">2019-11-17T18:44:18Z</dcterms:created>
  <dcterms:modified xsi:type="dcterms:W3CDTF">2019-12-17T20:04:41Z</dcterms:modified>
</cp:coreProperties>
</file>