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notesSlides/notesSlide78.xml" ContentType="application/vnd.openxmlformats-officedocument.presentationml.notesSlide+xml"/>
  <Override PartName="/ppt/notesSlides/notesSlide79.xml" ContentType="application/vnd.openxmlformats-officedocument.presentationml.notesSlide+xml"/>
  <Override PartName="/ppt/notesSlides/notesSlide80.xml" ContentType="application/vnd.openxmlformats-officedocument.presentationml.notesSlide+xml"/>
  <Override PartName="/ppt/notesSlides/notesSlide81.xml" ContentType="application/vnd.openxmlformats-officedocument.presentationml.notesSlide+xml"/>
  <Override PartName="/ppt/notesSlides/notesSlide82.xml" ContentType="application/vnd.openxmlformats-officedocument.presentationml.notesSlide+xml"/>
  <Override PartName="/ppt/notesSlides/notesSlide83.xml" ContentType="application/vnd.openxmlformats-officedocument.presentationml.notesSlide+xml"/>
  <Override PartName="/ppt/notesSlides/notesSlide8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22"/>
  </p:notesMasterIdLst>
  <p:sldIdLst>
    <p:sldId id="256" r:id="rId5"/>
    <p:sldId id="487" r:id="rId6"/>
    <p:sldId id="401" r:id="rId7"/>
    <p:sldId id="402" r:id="rId8"/>
    <p:sldId id="275" r:id="rId9"/>
    <p:sldId id="274" r:id="rId10"/>
    <p:sldId id="276" r:id="rId11"/>
    <p:sldId id="296" r:id="rId12"/>
    <p:sldId id="297" r:id="rId13"/>
    <p:sldId id="298" r:id="rId14"/>
    <p:sldId id="300" r:id="rId15"/>
    <p:sldId id="301" r:id="rId16"/>
    <p:sldId id="302" r:id="rId17"/>
    <p:sldId id="303" r:id="rId18"/>
    <p:sldId id="304" r:id="rId19"/>
    <p:sldId id="305" r:id="rId20"/>
    <p:sldId id="369" r:id="rId21"/>
    <p:sldId id="307" r:id="rId22"/>
    <p:sldId id="333" r:id="rId23"/>
    <p:sldId id="334" r:id="rId24"/>
    <p:sldId id="335" r:id="rId25"/>
    <p:sldId id="336" r:id="rId26"/>
    <p:sldId id="337" r:id="rId27"/>
    <p:sldId id="339" r:id="rId28"/>
    <p:sldId id="338" r:id="rId29"/>
    <p:sldId id="341" r:id="rId30"/>
    <p:sldId id="342" r:id="rId31"/>
    <p:sldId id="343" r:id="rId32"/>
    <p:sldId id="344" r:id="rId33"/>
    <p:sldId id="404" r:id="rId34"/>
    <p:sldId id="405" r:id="rId35"/>
    <p:sldId id="473" r:id="rId36"/>
    <p:sldId id="446" r:id="rId37"/>
    <p:sldId id="444" r:id="rId38"/>
    <p:sldId id="447" r:id="rId39"/>
    <p:sldId id="460" r:id="rId40"/>
    <p:sldId id="461" r:id="rId41"/>
    <p:sldId id="462" r:id="rId42"/>
    <p:sldId id="456" r:id="rId43"/>
    <p:sldId id="457" r:id="rId44"/>
    <p:sldId id="458" r:id="rId45"/>
    <p:sldId id="474" r:id="rId46"/>
    <p:sldId id="475" r:id="rId47"/>
    <p:sldId id="406" r:id="rId48"/>
    <p:sldId id="463" r:id="rId49"/>
    <p:sldId id="375" r:id="rId50"/>
    <p:sldId id="432" r:id="rId51"/>
    <p:sldId id="433" r:id="rId52"/>
    <p:sldId id="434" r:id="rId53"/>
    <p:sldId id="435" r:id="rId54"/>
    <p:sldId id="436" r:id="rId55"/>
    <p:sldId id="437" r:id="rId56"/>
    <p:sldId id="438" r:id="rId57"/>
    <p:sldId id="395" r:id="rId58"/>
    <p:sldId id="396" r:id="rId59"/>
    <p:sldId id="389" r:id="rId60"/>
    <p:sldId id="488" r:id="rId61"/>
    <p:sldId id="439" r:id="rId62"/>
    <p:sldId id="440" r:id="rId63"/>
    <p:sldId id="441" r:id="rId64"/>
    <p:sldId id="442" r:id="rId65"/>
    <p:sldId id="465" r:id="rId66"/>
    <p:sldId id="466" r:id="rId67"/>
    <p:sldId id="468" r:id="rId68"/>
    <p:sldId id="469" r:id="rId69"/>
    <p:sldId id="470" r:id="rId70"/>
    <p:sldId id="472" r:id="rId71"/>
    <p:sldId id="367" r:id="rId72"/>
    <p:sldId id="381" r:id="rId73"/>
    <p:sldId id="476" r:id="rId74"/>
    <p:sldId id="382" r:id="rId75"/>
    <p:sldId id="351" r:id="rId76"/>
    <p:sldId id="352" r:id="rId77"/>
    <p:sldId id="353" r:id="rId78"/>
    <p:sldId id="385" r:id="rId79"/>
    <p:sldId id="386" r:id="rId80"/>
    <p:sldId id="387" r:id="rId81"/>
    <p:sldId id="388" r:id="rId82"/>
    <p:sldId id="478" r:id="rId83"/>
    <p:sldId id="390" r:id="rId84"/>
    <p:sldId id="392" r:id="rId85"/>
    <p:sldId id="393" r:id="rId86"/>
    <p:sldId id="394" r:id="rId87"/>
    <p:sldId id="479" r:id="rId88"/>
    <p:sldId id="480" r:id="rId89"/>
    <p:sldId id="412" r:id="rId90"/>
    <p:sldId id="397" r:id="rId91"/>
    <p:sldId id="398" r:id="rId92"/>
    <p:sldId id="399" r:id="rId93"/>
    <p:sldId id="400" r:id="rId94"/>
    <p:sldId id="481" r:id="rId95"/>
    <p:sldId id="482" r:id="rId96"/>
    <p:sldId id="491" r:id="rId97"/>
    <p:sldId id="489" r:id="rId98"/>
    <p:sldId id="490" r:id="rId99"/>
    <p:sldId id="483" r:id="rId100"/>
    <p:sldId id="492" r:id="rId101"/>
    <p:sldId id="484" r:id="rId102"/>
    <p:sldId id="421" r:id="rId103"/>
    <p:sldId id="485" r:id="rId104"/>
    <p:sldId id="418" r:id="rId105"/>
    <p:sldId id="420" r:id="rId106"/>
    <p:sldId id="486" r:id="rId107"/>
    <p:sldId id="409" r:id="rId108"/>
    <p:sldId id="410" r:id="rId109"/>
    <p:sldId id="419" r:id="rId110"/>
    <p:sldId id="411" r:id="rId111"/>
    <p:sldId id="354" r:id="rId112"/>
    <p:sldId id="355" r:id="rId113"/>
    <p:sldId id="357" r:id="rId114"/>
    <p:sldId id="356" r:id="rId115"/>
    <p:sldId id="358" r:id="rId116"/>
    <p:sldId id="359" r:id="rId117"/>
    <p:sldId id="360" r:id="rId118"/>
    <p:sldId id="309" r:id="rId119"/>
    <p:sldId id="310" r:id="rId120"/>
    <p:sldId id="311" r:id="rId1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EABC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911" autoAdjust="0"/>
    <p:restoredTop sz="84923"/>
  </p:normalViewPr>
  <p:slideViewPr>
    <p:cSldViewPr snapToGrid="0" snapToObjects="1">
      <p:cViewPr varScale="1">
        <p:scale>
          <a:sx n="88" d="100"/>
          <a:sy n="88" d="100"/>
        </p:scale>
        <p:origin x="201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117" Type="http://schemas.openxmlformats.org/officeDocument/2006/relationships/slide" Target="slides/slide113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84" Type="http://schemas.openxmlformats.org/officeDocument/2006/relationships/slide" Target="slides/slide80.xml"/><Relationship Id="rId89" Type="http://schemas.openxmlformats.org/officeDocument/2006/relationships/slide" Target="slides/slide85.xml"/><Relationship Id="rId112" Type="http://schemas.openxmlformats.org/officeDocument/2006/relationships/slide" Target="slides/slide108.xml"/><Relationship Id="rId16" Type="http://schemas.openxmlformats.org/officeDocument/2006/relationships/slide" Target="slides/slide12.xml"/><Relationship Id="rId107" Type="http://schemas.openxmlformats.org/officeDocument/2006/relationships/slide" Target="slides/slide103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slide" Target="slides/slide75.xml"/><Relationship Id="rId102" Type="http://schemas.openxmlformats.org/officeDocument/2006/relationships/slide" Target="slides/slide98.xml"/><Relationship Id="rId123" Type="http://schemas.openxmlformats.org/officeDocument/2006/relationships/presProps" Target="presProps.xml"/><Relationship Id="rId5" Type="http://schemas.openxmlformats.org/officeDocument/2006/relationships/slide" Target="slides/slide1.xml"/><Relationship Id="rId90" Type="http://schemas.openxmlformats.org/officeDocument/2006/relationships/slide" Target="slides/slide86.xml"/><Relationship Id="rId95" Type="http://schemas.openxmlformats.org/officeDocument/2006/relationships/slide" Target="slides/slide91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113" Type="http://schemas.openxmlformats.org/officeDocument/2006/relationships/slide" Target="slides/slide109.xml"/><Relationship Id="rId118" Type="http://schemas.openxmlformats.org/officeDocument/2006/relationships/slide" Target="slides/slide114.xml"/><Relationship Id="rId80" Type="http://schemas.openxmlformats.org/officeDocument/2006/relationships/slide" Target="slides/slide76.xml"/><Relationship Id="rId85" Type="http://schemas.openxmlformats.org/officeDocument/2006/relationships/slide" Target="slides/slide81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59" Type="http://schemas.openxmlformats.org/officeDocument/2006/relationships/slide" Target="slides/slide55.xml"/><Relationship Id="rId103" Type="http://schemas.openxmlformats.org/officeDocument/2006/relationships/slide" Target="slides/slide99.xml"/><Relationship Id="rId108" Type="http://schemas.openxmlformats.org/officeDocument/2006/relationships/slide" Target="slides/slide104.xml"/><Relationship Id="rId124" Type="http://schemas.openxmlformats.org/officeDocument/2006/relationships/viewProps" Target="viewProps.xml"/><Relationship Id="rId54" Type="http://schemas.openxmlformats.org/officeDocument/2006/relationships/slide" Target="slides/slide50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91" Type="http://schemas.openxmlformats.org/officeDocument/2006/relationships/slide" Target="slides/slide87.xml"/><Relationship Id="rId96" Type="http://schemas.openxmlformats.org/officeDocument/2006/relationships/slide" Target="slides/slide9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49" Type="http://schemas.openxmlformats.org/officeDocument/2006/relationships/slide" Target="slides/slide45.xml"/><Relationship Id="rId114" Type="http://schemas.openxmlformats.org/officeDocument/2006/relationships/slide" Target="slides/slide110.xml"/><Relationship Id="rId119" Type="http://schemas.openxmlformats.org/officeDocument/2006/relationships/slide" Target="slides/slide115.xml"/><Relationship Id="rId44" Type="http://schemas.openxmlformats.org/officeDocument/2006/relationships/slide" Target="slides/slide40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81" Type="http://schemas.openxmlformats.org/officeDocument/2006/relationships/slide" Target="slides/slide77.xml"/><Relationship Id="rId86" Type="http://schemas.openxmlformats.org/officeDocument/2006/relationships/slide" Target="slides/slide82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109" Type="http://schemas.openxmlformats.org/officeDocument/2006/relationships/slide" Target="slides/slide10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97" Type="http://schemas.openxmlformats.org/officeDocument/2006/relationships/slide" Target="slides/slide93.xml"/><Relationship Id="rId104" Type="http://schemas.openxmlformats.org/officeDocument/2006/relationships/slide" Target="slides/slide100.xml"/><Relationship Id="rId120" Type="http://schemas.openxmlformats.org/officeDocument/2006/relationships/slide" Target="slides/slide116.xml"/><Relationship Id="rId125" Type="http://schemas.openxmlformats.org/officeDocument/2006/relationships/theme" Target="theme/theme1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92" Type="http://schemas.openxmlformats.org/officeDocument/2006/relationships/slide" Target="slides/slide88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87" Type="http://schemas.openxmlformats.org/officeDocument/2006/relationships/slide" Target="slides/slide83.xml"/><Relationship Id="rId110" Type="http://schemas.openxmlformats.org/officeDocument/2006/relationships/slide" Target="slides/slide106.xml"/><Relationship Id="rId115" Type="http://schemas.openxmlformats.org/officeDocument/2006/relationships/slide" Target="slides/slide111.xml"/><Relationship Id="rId61" Type="http://schemas.openxmlformats.org/officeDocument/2006/relationships/slide" Target="slides/slide57.xml"/><Relationship Id="rId82" Type="http://schemas.openxmlformats.org/officeDocument/2006/relationships/slide" Target="slides/slide78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56" Type="http://schemas.openxmlformats.org/officeDocument/2006/relationships/slide" Target="slides/slide52.xml"/><Relationship Id="rId77" Type="http://schemas.openxmlformats.org/officeDocument/2006/relationships/slide" Target="slides/slide73.xml"/><Relationship Id="rId100" Type="http://schemas.openxmlformats.org/officeDocument/2006/relationships/slide" Target="slides/slide96.xml"/><Relationship Id="rId105" Type="http://schemas.openxmlformats.org/officeDocument/2006/relationships/slide" Target="slides/slide101.xml"/><Relationship Id="rId126" Type="http://schemas.openxmlformats.org/officeDocument/2006/relationships/tableStyles" Target="tableStyle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93" Type="http://schemas.openxmlformats.org/officeDocument/2006/relationships/slide" Target="slides/slide89.xml"/><Relationship Id="rId98" Type="http://schemas.openxmlformats.org/officeDocument/2006/relationships/slide" Target="slides/slide94.xml"/><Relationship Id="rId121" Type="http://schemas.openxmlformats.org/officeDocument/2006/relationships/slide" Target="slides/slide117.xml"/><Relationship Id="rId3" Type="http://schemas.openxmlformats.org/officeDocument/2006/relationships/customXml" Target="../customXml/item3.xml"/><Relationship Id="rId25" Type="http://schemas.openxmlformats.org/officeDocument/2006/relationships/slide" Target="slides/slide21.xml"/><Relationship Id="rId46" Type="http://schemas.openxmlformats.org/officeDocument/2006/relationships/slide" Target="slides/slide42.xml"/><Relationship Id="rId67" Type="http://schemas.openxmlformats.org/officeDocument/2006/relationships/slide" Target="slides/slide63.xml"/><Relationship Id="rId116" Type="http://schemas.openxmlformats.org/officeDocument/2006/relationships/slide" Target="slides/slide11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62" Type="http://schemas.openxmlformats.org/officeDocument/2006/relationships/slide" Target="slides/slide58.xml"/><Relationship Id="rId83" Type="http://schemas.openxmlformats.org/officeDocument/2006/relationships/slide" Target="slides/slide79.xml"/><Relationship Id="rId88" Type="http://schemas.openxmlformats.org/officeDocument/2006/relationships/slide" Target="slides/slide84.xml"/><Relationship Id="rId111" Type="http://schemas.openxmlformats.org/officeDocument/2006/relationships/slide" Target="slides/slide107.xml"/><Relationship Id="rId15" Type="http://schemas.openxmlformats.org/officeDocument/2006/relationships/slide" Target="slides/slide11.xml"/><Relationship Id="rId36" Type="http://schemas.openxmlformats.org/officeDocument/2006/relationships/slide" Target="slides/slide32.xml"/><Relationship Id="rId57" Type="http://schemas.openxmlformats.org/officeDocument/2006/relationships/slide" Target="slides/slide53.xml"/><Relationship Id="rId106" Type="http://schemas.openxmlformats.org/officeDocument/2006/relationships/slide" Target="slides/slide102.xml"/><Relationship Id="rId127" Type="http://schemas.microsoft.com/office/2016/11/relationships/changesInfo" Target="changesInfos/changesInfo1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52" Type="http://schemas.openxmlformats.org/officeDocument/2006/relationships/slide" Target="slides/slide48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94" Type="http://schemas.openxmlformats.org/officeDocument/2006/relationships/slide" Target="slides/slide90.xml"/><Relationship Id="rId99" Type="http://schemas.openxmlformats.org/officeDocument/2006/relationships/slide" Target="slides/slide95.xml"/><Relationship Id="rId101" Type="http://schemas.openxmlformats.org/officeDocument/2006/relationships/slide" Target="slides/slide97.xml"/><Relationship Id="rId122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om Cox" userId="01616e06-76e4-43d4-8c96-81271054808a" providerId="ADAL" clId="{05F3226F-030D-44E2-B3DF-E57D35DD0015}"/>
    <pc:docChg chg="delSld">
      <pc:chgData name="Tom Cox" userId="01616e06-76e4-43d4-8c96-81271054808a" providerId="ADAL" clId="{05F3226F-030D-44E2-B3DF-E57D35DD0015}" dt="2026-09-14T13:19:50.637" v="14" actId="47"/>
      <pc:docMkLst>
        <pc:docMk/>
      </pc:docMkLst>
      <pc:sldChg chg="del">
        <pc:chgData name="Tom Cox" userId="01616e06-76e4-43d4-8c96-81271054808a" providerId="ADAL" clId="{05F3226F-030D-44E2-B3DF-E57D35DD0015}" dt="2026-09-14T13:19:38.434" v="0" actId="47"/>
        <pc:sldMkLst>
          <pc:docMk/>
          <pc:sldMk cId="3689985235" sldId="597"/>
        </pc:sldMkLst>
      </pc:sldChg>
      <pc:sldChg chg="del">
        <pc:chgData name="Tom Cox" userId="01616e06-76e4-43d4-8c96-81271054808a" providerId="ADAL" clId="{05F3226F-030D-44E2-B3DF-E57D35DD0015}" dt="2026-09-14T13:19:39.343" v="1" actId="47"/>
        <pc:sldMkLst>
          <pc:docMk/>
          <pc:sldMk cId="1055615725" sldId="598"/>
        </pc:sldMkLst>
      </pc:sldChg>
      <pc:sldChg chg="del">
        <pc:chgData name="Tom Cox" userId="01616e06-76e4-43d4-8c96-81271054808a" providerId="ADAL" clId="{05F3226F-030D-44E2-B3DF-E57D35DD0015}" dt="2026-09-14T13:19:40.157" v="2" actId="47"/>
        <pc:sldMkLst>
          <pc:docMk/>
          <pc:sldMk cId="2656715820" sldId="599"/>
        </pc:sldMkLst>
      </pc:sldChg>
      <pc:sldChg chg="del">
        <pc:chgData name="Tom Cox" userId="01616e06-76e4-43d4-8c96-81271054808a" providerId="ADAL" clId="{05F3226F-030D-44E2-B3DF-E57D35DD0015}" dt="2026-09-14T13:19:40.819" v="3" actId="47"/>
        <pc:sldMkLst>
          <pc:docMk/>
          <pc:sldMk cId="2143801793" sldId="600"/>
        </pc:sldMkLst>
      </pc:sldChg>
      <pc:sldChg chg="del">
        <pc:chgData name="Tom Cox" userId="01616e06-76e4-43d4-8c96-81271054808a" providerId="ADAL" clId="{05F3226F-030D-44E2-B3DF-E57D35DD0015}" dt="2026-09-14T13:19:41.471" v="4" actId="47"/>
        <pc:sldMkLst>
          <pc:docMk/>
          <pc:sldMk cId="3492201972" sldId="601"/>
        </pc:sldMkLst>
      </pc:sldChg>
      <pc:sldChg chg="del">
        <pc:chgData name="Tom Cox" userId="01616e06-76e4-43d4-8c96-81271054808a" providerId="ADAL" clId="{05F3226F-030D-44E2-B3DF-E57D35DD0015}" dt="2026-09-14T13:19:42.706" v="6" actId="47"/>
        <pc:sldMkLst>
          <pc:docMk/>
          <pc:sldMk cId="1221204376" sldId="603"/>
        </pc:sldMkLst>
      </pc:sldChg>
      <pc:sldChg chg="del">
        <pc:chgData name="Tom Cox" userId="01616e06-76e4-43d4-8c96-81271054808a" providerId="ADAL" clId="{05F3226F-030D-44E2-B3DF-E57D35DD0015}" dt="2026-09-14T13:19:43.289" v="7" actId="47"/>
        <pc:sldMkLst>
          <pc:docMk/>
          <pc:sldMk cId="1657390299" sldId="604"/>
        </pc:sldMkLst>
      </pc:sldChg>
      <pc:sldChg chg="del">
        <pc:chgData name="Tom Cox" userId="01616e06-76e4-43d4-8c96-81271054808a" providerId="ADAL" clId="{05F3226F-030D-44E2-B3DF-E57D35DD0015}" dt="2026-09-14T13:19:43.982" v="8" actId="47"/>
        <pc:sldMkLst>
          <pc:docMk/>
          <pc:sldMk cId="2978576755" sldId="605"/>
        </pc:sldMkLst>
      </pc:sldChg>
      <pc:sldChg chg="del">
        <pc:chgData name="Tom Cox" userId="01616e06-76e4-43d4-8c96-81271054808a" providerId="ADAL" clId="{05F3226F-030D-44E2-B3DF-E57D35DD0015}" dt="2026-09-14T13:19:44.660" v="9" actId="47"/>
        <pc:sldMkLst>
          <pc:docMk/>
          <pc:sldMk cId="1740193285" sldId="606"/>
        </pc:sldMkLst>
      </pc:sldChg>
      <pc:sldChg chg="del">
        <pc:chgData name="Tom Cox" userId="01616e06-76e4-43d4-8c96-81271054808a" providerId="ADAL" clId="{05F3226F-030D-44E2-B3DF-E57D35DD0015}" dt="2026-09-14T13:19:49.733" v="13" actId="47"/>
        <pc:sldMkLst>
          <pc:docMk/>
          <pc:sldMk cId="297680287" sldId="610"/>
        </pc:sldMkLst>
      </pc:sldChg>
      <pc:sldChg chg="del">
        <pc:chgData name="Tom Cox" userId="01616e06-76e4-43d4-8c96-81271054808a" providerId="ADAL" clId="{05F3226F-030D-44E2-B3DF-E57D35DD0015}" dt="2026-09-14T13:19:42.087" v="5" actId="47"/>
        <pc:sldMkLst>
          <pc:docMk/>
          <pc:sldMk cId="2000035757" sldId="657"/>
        </pc:sldMkLst>
      </pc:sldChg>
      <pc:sldChg chg="del">
        <pc:chgData name="Tom Cox" userId="01616e06-76e4-43d4-8c96-81271054808a" providerId="ADAL" clId="{05F3226F-030D-44E2-B3DF-E57D35DD0015}" dt="2026-09-14T13:19:46.221" v="10" actId="47"/>
        <pc:sldMkLst>
          <pc:docMk/>
          <pc:sldMk cId="1436536007" sldId="658"/>
        </pc:sldMkLst>
      </pc:sldChg>
      <pc:sldChg chg="del">
        <pc:chgData name="Tom Cox" userId="01616e06-76e4-43d4-8c96-81271054808a" providerId="ADAL" clId="{05F3226F-030D-44E2-B3DF-E57D35DD0015}" dt="2026-09-14T13:19:47.565" v="11" actId="47"/>
        <pc:sldMkLst>
          <pc:docMk/>
          <pc:sldMk cId="3119350730" sldId="659"/>
        </pc:sldMkLst>
      </pc:sldChg>
      <pc:sldChg chg="del">
        <pc:chgData name="Tom Cox" userId="01616e06-76e4-43d4-8c96-81271054808a" providerId="ADAL" clId="{05F3226F-030D-44E2-B3DF-E57D35DD0015}" dt="2026-09-14T13:19:48.304" v="12" actId="47"/>
        <pc:sldMkLst>
          <pc:docMk/>
          <pc:sldMk cId="3383124380" sldId="660"/>
        </pc:sldMkLst>
      </pc:sldChg>
      <pc:sldChg chg="del">
        <pc:chgData name="Tom Cox" userId="01616e06-76e4-43d4-8c96-81271054808a" providerId="ADAL" clId="{05F3226F-030D-44E2-B3DF-E57D35DD0015}" dt="2026-09-14T13:19:50.637" v="14" actId="47"/>
        <pc:sldMkLst>
          <pc:docMk/>
          <pc:sldMk cId="1025181197" sldId="661"/>
        </pc:sldMkLst>
      </pc:sldChg>
      <pc:sldMasterChg chg="delSldLayout">
        <pc:chgData name="Tom Cox" userId="01616e06-76e4-43d4-8c96-81271054808a" providerId="ADAL" clId="{05F3226F-030D-44E2-B3DF-E57D35DD0015}" dt="2026-09-14T13:19:50.637" v="14" actId="47"/>
        <pc:sldMasterMkLst>
          <pc:docMk/>
          <pc:sldMasterMk cId="84353895" sldId="2147483660"/>
        </pc:sldMasterMkLst>
        <pc:sldLayoutChg chg="del">
          <pc:chgData name="Tom Cox" userId="01616e06-76e4-43d4-8c96-81271054808a" providerId="ADAL" clId="{05F3226F-030D-44E2-B3DF-E57D35DD0015}" dt="2026-09-14T13:19:38.434" v="0" actId="47"/>
          <pc:sldLayoutMkLst>
            <pc:docMk/>
            <pc:sldMasterMk cId="84353895" sldId="2147483660"/>
            <pc:sldLayoutMk cId="1695308714" sldId="2147483673"/>
          </pc:sldLayoutMkLst>
        </pc:sldLayoutChg>
        <pc:sldLayoutChg chg="del">
          <pc:chgData name="Tom Cox" userId="01616e06-76e4-43d4-8c96-81271054808a" providerId="ADAL" clId="{05F3226F-030D-44E2-B3DF-E57D35DD0015}" dt="2026-09-14T13:19:50.637" v="14" actId="47"/>
          <pc:sldLayoutMkLst>
            <pc:docMk/>
            <pc:sldMasterMk cId="84353895" sldId="2147483660"/>
            <pc:sldLayoutMk cId="4092790668" sldId="2147483674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9/14/2026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2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4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5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6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7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8.xml"/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9.xml"/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0.xml"/><Relationship Id="rId1" Type="http://schemas.openxmlformats.org/officeDocument/2006/relationships/notesMaster" Target="../notesMasters/notesMaster1.xml"/></Relationships>
</file>

<file path=ppt/notesSlides/_rels/notesSlide7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1.xml"/><Relationship Id="rId1" Type="http://schemas.openxmlformats.org/officeDocument/2006/relationships/notesMaster" Target="../notesMasters/notesMaster1.xml"/></Relationships>
</file>

<file path=ppt/notesSlides/_rels/notesSlide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2.xml"/><Relationship Id="rId1" Type="http://schemas.openxmlformats.org/officeDocument/2006/relationships/notesMaster" Target="../notesMasters/notesMaster1.xml"/></Relationships>
</file>

<file path=ppt/notesSlides/_rels/notesSlide8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3.xml"/><Relationship Id="rId1" Type="http://schemas.openxmlformats.org/officeDocument/2006/relationships/notesMaster" Target="../notesMasters/notesMaster1.xml"/></Relationships>
</file>

<file path=ppt/notesSlides/_rels/notesSlide8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4.xml"/><Relationship Id="rId1" Type="http://schemas.openxmlformats.org/officeDocument/2006/relationships/notesMaster" Target="../notesMasters/notesMaster1.xml"/></Relationships>
</file>

<file path=ppt/notesSlides/_rels/notesSlide8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5.xml"/><Relationship Id="rId1" Type="http://schemas.openxmlformats.org/officeDocument/2006/relationships/notesMaster" Target="../notesMasters/notesMaster1.xml"/></Relationships>
</file>

<file path=ppt/notesSlides/_rels/notesSlide8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6.xml"/><Relationship Id="rId1" Type="http://schemas.openxmlformats.org/officeDocument/2006/relationships/notesMaster" Target="../notesMasters/notesMaster1.xml"/></Relationships>
</file>

<file path=ppt/notesSlides/_rels/notesSlide8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mins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5820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0019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0434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2177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4909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0217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5475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61086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09077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700041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8290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60932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07773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13870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48546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76641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97387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14890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903294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98301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19649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38662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48360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71307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695194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863613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Criticisms</a:t>
            </a:r>
            <a:r>
              <a:rPr lang="en-GB" baseline="0" dirty="0"/>
              <a:t> of our age -  good place to mention </a:t>
            </a:r>
            <a:r>
              <a:rPr lang="en-GB" b="1" baseline="0" dirty="0"/>
              <a:t>BERA</a:t>
            </a:r>
            <a:r>
              <a:rPr lang="en-GB" baseline="0" dirty="0"/>
              <a:t> requirements and ethics (which were different in his day). </a:t>
            </a:r>
          </a:p>
          <a:p>
            <a:r>
              <a:rPr lang="en-GB" baseline="0" dirty="0"/>
              <a:t>Link to how we wish students to be ‘sceptical’ as skilled researchers.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13417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Vygotsky agreed with Piaget on many things…</a:t>
            </a:r>
          </a:p>
          <a:p>
            <a:endParaRPr lang="en-US" dirty="0"/>
          </a:p>
          <a:p>
            <a:pPr marL="228600" indent="-228600">
              <a:buAutoNum type="alphaLcParenR"/>
            </a:pPr>
            <a:r>
              <a:rPr lang="en-US" dirty="0"/>
              <a:t>The importance of the learning environment</a:t>
            </a:r>
          </a:p>
          <a:p>
            <a:pPr marL="228600" indent="-228600">
              <a:buAutoNum type="alphaLcParenR"/>
            </a:pPr>
            <a:r>
              <a:rPr lang="en-US" dirty="0"/>
              <a:t>That learners need to make sense of things ..to be an ACTIVE learner</a:t>
            </a:r>
          </a:p>
          <a:p>
            <a:pPr marL="228600" indent="-228600">
              <a:buAutoNum type="alphaLcParenR"/>
            </a:pPr>
            <a:r>
              <a:rPr lang="en-US" dirty="0"/>
              <a:t>That learning is an internal process</a:t>
            </a:r>
          </a:p>
          <a:p>
            <a:pPr marL="228600" indent="-228600">
              <a:buAutoNum type="alphaLcParenR"/>
            </a:pPr>
            <a:endParaRPr lang="en-US" dirty="0"/>
          </a:p>
          <a:p>
            <a:pPr marL="0" indent="0">
              <a:buNone/>
            </a:pPr>
            <a:r>
              <a:rPr lang="en-US" dirty="0"/>
              <a:t>Both agree that the role of the teacher is that of a guide and a facilitator not a director!</a:t>
            </a:r>
          </a:p>
          <a:p>
            <a:pPr marL="0" indent="0">
              <a:buFontTx/>
              <a:buNone/>
            </a:pPr>
            <a:endParaRPr lang="en-US" dirty="0"/>
          </a:p>
          <a:p>
            <a:pPr marL="0" indent="0">
              <a:buFontTx/>
              <a:buNone/>
            </a:pPr>
            <a:r>
              <a:rPr lang="en-US" dirty="0"/>
              <a:t>However…he did disagree with Piaget on the following…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05782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Vygotsky disagreed with Piaget’s view on learners are ‘lone scientists’ and that learning is a social and cultural undertaking. He believed that children learn through interactions with others and that language is essential. Piaget didn’t placed such emphasis on language. </a:t>
            </a:r>
          </a:p>
          <a:p>
            <a:endParaRPr lang="en-US" dirty="0"/>
          </a:p>
          <a:p>
            <a:r>
              <a:rPr lang="en-US" dirty="0"/>
              <a:t>Vygotsky didn’t think children developed through four stages linked to age groups, (Develop then learn…develop then learn) he believed children can learn that learning leads to development.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04101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Slide used to help your explanation of the differences in thinking from Piaget.</a:t>
            </a:r>
          </a:p>
          <a:p>
            <a:endParaRPr lang="en-US" dirty="0"/>
          </a:p>
          <a:p>
            <a:r>
              <a:rPr lang="en-US" dirty="0"/>
              <a:t>Language and Inner speech highly important in shaping thought.</a:t>
            </a:r>
          </a:p>
          <a:p>
            <a:endParaRPr lang="en-US" dirty="0"/>
          </a:p>
          <a:p>
            <a:r>
              <a:rPr lang="en-US" dirty="0"/>
              <a:t>Disagreed that children matured through four stages of development, he believed that children could learn in the ZPD and then this leads to development. Rather than getting to a stage and then developing.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437432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Use the following slides and example of learning to ride a bike to explain the ZPD and the role of the More Knowledgeable Other (MKO)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15665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5061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97432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9981559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852239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878215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805179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8942702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114874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217027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295641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923959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8316180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110244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4801704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363801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267478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498511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(Quick flick through this slide)</a:t>
            </a:r>
          </a:p>
          <a:p>
            <a:r>
              <a:rPr lang="en-US" dirty="0"/>
              <a:t>We looked at simple constructivist theory that new learning is built on existing understanding.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1889424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following presentation has been designed to help you introduce the SOME BASIC learning theory and aid your critical discussion relating to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540194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Remember our schools of learning theory?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149730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783887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478766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8726877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3128061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634006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7972911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437131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92826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893559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5652185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37240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2566809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620469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424961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531368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810586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771320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following presentation has been designed to help you introduce the SOME BASIC learning theory and aid your critical discussion relating to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292824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1759853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003427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Remember our schools of learning theory?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896531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598300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550989"/>
      </p:ext>
    </p:extLst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4792288"/>
      </p:ext>
    </p:extLst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269970"/>
      </p:ext>
    </p:extLst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8895328"/>
      </p:ext>
    </p:extLst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228116"/>
      </p:ext>
    </p:extLst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047592"/>
      </p:ext>
    </p:extLst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856331"/>
      </p:ext>
    </p:extLst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8959548"/>
      </p:ext>
    </p:extLst>
  </p:cSld>
  <p:clrMapOvr>
    <a:masterClrMapping/>
  </p:clrMapOvr>
</p:notes>
</file>

<file path=ppt/notesSlides/notesSlide8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478408"/>
      </p:ext>
    </p:extLst>
  </p:cSld>
  <p:clrMapOvr>
    <a:masterClrMapping/>
  </p:clrMapOvr>
</p:notes>
</file>

<file path=ppt/notesSlides/notesSlide8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96938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14/09/2026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2637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9/14/2026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4.jpe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2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4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4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4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4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4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4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4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4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4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4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4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5.png"/><Relationship Id="rId5" Type="http://schemas.openxmlformats.org/officeDocument/2006/relationships/image" Target="../media/image74.png"/><Relationship Id="rId4" Type="http://schemas.openxmlformats.org/officeDocument/2006/relationships/image" Target="../media/image32.png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4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4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4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4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4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4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4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4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4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6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4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4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4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4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4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hyperlink" Target="https://www.youtube.com/watch?v=FF-tta6HYq4" TargetMode="External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4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4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7.png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7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7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7.xml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hyperlink" Target="https://www.youtube.com/watch?v=JA96Fba-WHk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9.png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7.xml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7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7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1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7.xml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4.png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4.xml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4.xml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png"/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4.xml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4.xml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openxmlformats.org/officeDocument/2006/relationships/notesSlide" Target="../notesSlides/notesSlide76.xml"/><Relationship Id="rId1" Type="http://schemas.openxmlformats.org/officeDocument/2006/relationships/slideLayout" Target="../slideLayouts/slideLayout4.xml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notesSlide" Target="../notesSlides/notesSlide77.xml"/><Relationship Id="rId1" Type="http://schemas.openxmlformats.org/officeDocument/2006/relationships/slideLayout" Target="../slideLayouts/slideLayout4.xml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notesSlide" Target="../notesSlides/notesSlide78.xml"/><Relationship Id="rId1" Type="http://schemas.openxmlformats.org/officeDocument/2006/relationships/slideLayout" Target="../slideLayouts/slideLayout4.xml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png"/><Relationship Id="rId2" Type="http://schemas.openxmlformats.org/officeDocument/2006/relationships/notesSlide" Target="../notesSlides/notesSlide79.xml"/><Relationship Id="rId1" Type="http://schemas.openxmlformats.org/officeDocument/2006/relationships/slideLayout" Target="../slideLayouts/slideLayout4.xml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png"/><Relationship Id="rId2" Type="http://schemas.openxmlformats.org/officeDocument/2006/relationships/notesSlide" Target="../notesSlides/notesSlide80.xml"/><Relationship Id="rId1" Type="http://schemas.openxmlformats.org/officeDocument/2006/relationships/slideLayout" Target="../slideLayouts/slideLayout4.xml"/></Relationships>
</file>

<file path=ppt/slides/_rels/slide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notesSlide" Target="../notesSlides/notesSlide81.xml"/><Relationship Id="rId1" Type="http://schemas.openxmlformats.org/officeDocument/2006/relationships/slideLayout" Target="../slideLayouts/slideLayout4.xml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notesSlide" Target="../notesSlides/notesSlide82.xml"/><Relationship Id="rId1" Type="http://schemas.openxmlformats.org/officeDocument/2006/relationships/slideLayout" Target="../slideLayouts/slideLayout4.xml"/></Relationships>
</file>

<file path=ppt/slides/_rels/slide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notesSlide" Target="../notesSlides/notesSlide83.xml"/><Relationship Id="rId1" Type="http://schemas.openxmlformats.org/officeDocument/2006/relationships/slideLayout" Target="../slideLayouts/slideLayout4.xml"/></Relationships>
</file>

<file path=ppt/slides/_rels/slide1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notesSlide" Target="../notesSlides/notesSlide8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1B0D21B-F259-5743-85F6-6A4E69FBAEC4}"/>
              </a:ext>
            </a:extLst>
          </p:cNvPr>
          <p:cNvSpPr txBox="1"/>
          <p:nvPr/>
        </p:nvSpPr>
        <p:spPr>
          <a:xfrm>
            <a:off x="2726267" y="4216400"/>
            <a:ext cx="38671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dirty="0">
                <a:solidFill>
                  <a:schemeClr val="bg1"/>
                </a:solidFill>
                <a:latin typeface="American Typewriter" panose="02090604020004020304" pitchFamily="18" charset="77"/>
              </a:rPr>
              <a:t>ECAD6050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8E53FF-BBCE-764F-9439-8D0A763B0D90}"/>
              </a:ext>
            </a:extLst>
          </p:cNvPr>
          <p:cNvSpPr txBox="1"/>
          <p:nvPr/>
        </p:nvSpPr>
        <p:spPr>
          <a:xfrm>
            <a:off x="534199" y="592665"/>
            <a:ext cx="825128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Introduction to Learning Theory</a:t>
            </a: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FB3E621-0D30-EE4A-9F70-15B5C0D178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73799" y="-15240"/>
            <a:ext cx="10944519" cy="740664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0A37933-6B47-754A-8C45-001DFD9B29E6}"/>
              </a:ext>
            </a:extLst>
          </p:cNvPr>
          <p:cNvSpPr txBox="1"/>
          <p:nvPr/>
        </p:nvSpPr>
        <p:spPr>
          <a:xfrm>
            <a:off x="48294" y="78955"/>
            <a:ext cx="3623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Is learning more than remembering?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6A6EE9-FB03-974B-9398-480CAE2BD0A1}"/>
              </a:ext>
            </a:extLst>
          </p:cNvPr>
          <p:cNvSpPr txBox="1"/>
          <p:nvPr/>
        </p:nvSpPr>
        <p:spPr>
          <a:xfrm>
            <a:off x="4328160" y="518160"/>
            <a:ext cx="37373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What are some key learning theories?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FF7D471-9119-2D4A-8309-DA26E3995971}"/>
              </a:ext>
            </a:extLst>
          </p:cNvPr>
          <p:cNvSpPr txBox="1"/>
          <p:nvPr/>
        </p:nvSpPr>
        <p:spPr>
          <a:xfrm>
            <a:off x="294346" y="2971707"/>
            <a:ext cx="13712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What is an MKO?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56A73C9-F6B4-ED40-A645-942E918E8AEF}"/>
              </a:ext>
            </a:extLst>
          </p:cNvPr>
          <p:cNvSpPr txBox="1"/>
          <p:nvPr/>
        </p:nvSpPr>
        <p:spPr>
          <a:xfrm>
            <a:off x="5958496" y="1135051"/>
            <a:ext cx="27017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What does Piaget suggest?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1BCAD81-D4B0-7D44-B983-C9E49D2693D1}"/>
              </a:ext>
            </a:extLst>
          </p:cNvPr>
          <p:cNvSpPr txBox="1"/>
          <p:nvPr/>
        </p:nvSpPr>
        <p:spPr>
          <a:xfrm>
            <a:off x="6566456" y="2585618"/>
            <a:ext cx="2577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Are there stages to cognitive development?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847AABE-D9E7-094B-8002-61BE77DA632C}"/>
              </a:ext>
            </a:extLst>
          </p:cNvPr>
          <p:cNvSpPr txBox="1"/>
          <p:nvPr/>
        </p:nvSpPr>
        <p:spPr>
          <a:xfrm>
            <a:off x="1137908" y="2379999"/>
            <a:ext cx="17887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What is the ZPD?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544F29A-0106-B24D-979C-A67E27B6A71C}"/>
              </a:ext>
            </a:extLst>
          </p:cNvPr>
          <p:cNvSpPr txBox="1"/>
          <p:nvPr/>
        </p:nvSpPr>
        <p:spPr>
          <a:xfrm>
            <a:off x="0" y="1642631"/>
            <a:ext cx="3331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Does Vygotsky agree with Piaget?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5FEC942-F280-BD46-B35A-49428633D28B}"/>
              </a:ext>
            </a:extLst>
          </p:cNvPr>
          <p:cNvSpPr txBox="1"/>
          <p:nvPr/>
        </p:nvSpPr>
        <p:spPr>
          <a:xfrm>
            <a:off x="3581130" y="3705582"/>
            <a:ext cx="5562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How do Schemas work and what on Earth is assimilation?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DC49242-0433-0F4D-8129-3A06EA5C5640}"/>
              </a:ext>
            </a:extLst>
          </p:cNvPr>
          <p:cNvSpPr txBox="1"/>
          <p:nvPr/>
        </p:nvSpPr>
        <p:spPr>
          <a:xfrm>
            <a:off x="-113210" y="4249217"/>
            <a:ext cx="15976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What is Behaviorism?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26B6172-A14E-084C-985A-91047A9190D2}"/>
              </a:ext>
            </a:extLst>
          </p:cNvPr>
          <p:cNvSpPr txBox="1"/>
          <p:nvPr/>
        </p:nvSpPr>
        <p:spPr>
          <a:xfrm>
            <a:off x="5487921" y="4376706"/>
            <a:ext cx="40827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What increases the likelihood of a behavior happening again?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A39C113-C6AB-564A-AEF8-4A17E836A9D4}"/>
              </a:ext>
            </a:extLst>
          </p:cNvPr>
          <p:cNvSpPr txBox="1"/>
          <p:nvPr/>
        </p:nvSpPr>
        <p:spPr>
          <a:xfrm>
            <a:off x="0" y="5214804"/>
            <a:ext cx="28181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What is the difference between classical and operant conditioning?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C477B79-03BD-F94D-90B9-A493542A5564}"/>
              </a:ext>
            </a:extLst>
          </p:cNvPr>
          <p:cNvSpPr txBox="1"/>
          <p:nvPr/>
        </p:nvSpPr>
        <p:spPr>
          <a:xfrm>
            <a:off x="562554" y="6395435"/>
            <a:ext cx="45112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Is there such a thing as positive punishment?</a:t>
            </a:r>
          </a:p>
        </p:txBody>
      </p:sp>
    </p:spTree>
    <p:extLst>
      <p:ext uri="{BB962C8B-B14F-4D97-AF65-F5344CB8AC3E}">
        <p14:creationId xmlns:p14="http://schemas.microsoft.com/office/powerpoint/2010/main" val="19087105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FBA4A-44A3-1447-889C-D618252755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179AAE6-0696-6B4E-86C0-D634693E84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8438" y="274638"/>
            <a:ext cx="8747124" cy="5851525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3E6A6ED-2C83-B64A-B958-25D04F635C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542"/>
          <a:stretch/>
        </p:blipFill>
        <p:spPr>
          <a:xfrm>
            <a:off x="1554479" y="1539241"/>
            <a:ext cx="6087309" cy="3493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5779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2EF1122-C355-954A-9831-A0850436DB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7536"/>
          <a:stretch/>
        </p:blipFill>
        <p:spPr>
          <a:xfrm>
            <a:off x="4373880" y="215646"/>
            <a:ext cx="4709546" cy="6423025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FDC9C29-AE12-A640-B0DD-A6FBB350E6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2011" y="1213589"/>
            <a:ext cx="4110990" cy="27300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F25C3FA-9A08-AE47-926B-FD67AE6916B0}"/>
              </a:ext>
            </a:extLst>
          </p:cNvPr>
          <p:cNvSpPr txBox="1"/>
          <p:nvPr/>
        </p:nvSpPr>
        <p:spPr>
          <a:xfrm>
            <a:off x="716280" y="4752560"/>
            <a:ext cx="30784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What is cognitive development?</a:t>
            </a:r>
          </a:p>
        </p:txBody>
      </p:sp>
    </p:spTree>
    <p:extLst>
      <p:ext uri="{BB962C8B-B14F-4D97-AF65-F5344CB8AC3E}">
        <p14:creationId xmlns:p14="http://schemas.microsoft.com/office/powerpoint/2010/main" val="1139899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DDBAC38-C12E-7E41-88EF-C3A31F41F70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94255" y="1640709"/>
            <a:ext cx="8075612" cy="1862611"/>
          </a:xfrm>
        </p:spPr>
      </p:pic>
    </p:spTree>
    <p:extLst>
      <p:ext uri="{BB962C8B-B14F-4D97-AF65-F5344CB8AC3E}">
        <p14:creationId xmlns:p14="http://schemas.microsoft.com/office/powerpoint/2010/main" val="32957135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E154721-FE3C-5E40-9D91-C01743074C6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38440" y="0"/>
            <a:ext cx="8805560" cy="6519862"/>
          </a:xfrm>
        </p:spPr>
      </p:pic>
    </p:spTree>
    <p:extLst>
      <p:ext uri="{BB962C8B-B14F-4D97-AF65-F5344CB8AC3E}">
        <p14:creationId xmlns:p14="http://schemas.microsoft.com/office/powerpoint/2010/main" val="34331092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D976C7E0-529D-A845-A362-F6FAE8AF8EA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403204" y="370318"/>
            <a:ext cx="9911029" cy="6169028"/>
          </a:xfrm>
        </p:spPr>
      </p:pic>
    </p:spTree>
    <p:extLst>
      <p:ext uri="{BB962C8B-B14F-4D97-AF65-F5344CB8AC3E}">
        <p14:creationId xmlns:p14="http://schemas.microsoft.com/office/powerpoint/2010/main" val="36912300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EEFB15C-1D2C-404A-AC2C-F07B6420558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t="699" b="-1"/>
          <a:stretch/>
        </p:blipFill>
        <p:spPr>
          <a:xfrm>
            <a:off x="523346" y="1202429"/>
            <a:ext cx="7903356" cy="565557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A4D3D76-FF97-A843-820C-3A4036076616}"/>
              </a:ext>
            </a:extLst>
          </p:cNvPr>
          <p:cNvSpPr txBox="1"/>
          <p:nvPr/>
        </p:nvSpPr>
        <p:spPr>
          <a:xfrm>
            <a:off x="4013198" y="822846"/>
            <a:ext cx="92365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600" dirty="0">
                <a:latin typeface="American Typewriter" panose="02090604020004020304" pitchFamily="18" charset="77"/>
              </a:rPr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7EBC860-CFB0-C44A-B4F6-60279D541C3C}"/>
              </a:ext>
            </a:extLst>
          </p:cNvPr>
          <p:cNvSpPr txBox="1"/>
          <p:nvPr/>
        </p:nvSpPr>
        <p:spPr>
          <a:xfrm>
            <a:off x="2493818" y="638180"/>
            <a:ext cx="3648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How do we get info from ST into LTM</a:t>
            </a:r>
          </a:p>
        </p:txBody>
      </p:sp>
    </p:spTree>
    <p:extLst>
      <p:ext uri="{BB962C8B-B14F-4D97-AF65-F5344CB8AC3E}">
        <p14:creationId xmlns:p14="http://schemas.microsoft.com/office/powerpoint/2010/main" val="32778782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5C4941A-C24F-7D4F-A3AE-5BDB0DE33A1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205345"/>
            <a:ext cx="9159460" cy="5652655"/>
          </a:xfrm>
        </p:spPr>
      </p:pic>
    </p:spTree>
    <p:extLst>
      <p:ext uri="{BB962C8B-B14F-4D97-AF65-F5344CB8AC3E}">
        <p14:creationId xmlns:p14="http://schemas.microsoft.com/office/powerpoint/2010/main" val="4009488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08737FF-A2AE-094D-8BF4-7EC68451BC8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62396" y="152400"/>
            <a:ext cx="8981604" cy="5435600"/>
          </a:xfrm>
        </p:spPr>
      </p:pic>
    </p:spTree>
    <p:extLst>
      <p:ext uri="{BB962C8B-B14F-4D97-AF65-F5344CB8AC3E}">
        <p14:creationId xmlns:p14="http://schemas.microsoft.com/office/powerpoint/2010/main" val="20733386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72792750-A562-874E-8F5E-AC2BE4C6BFC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870301"/>
            <a:ext cx="9144000" cy="4851237"/>
          </a:xfrm>
        </p:spPr>
      </p:pic>
    </p:spTree>
    <p:extLst>
      <p:ext uri="{BB962C8B-B14F-4D97-AF65-F5344CB8AC3E}">
        <p14:creationId xmlns:p14="http://schemas.microsoft.com/office/powerpoint/2010/main" val="35333073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27C374D9-8571-C94D-B564-6F3E6C459CC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59847" y="1550296"/>
            <a:ext cx="8175625" cy="2462537"/>
          </a:xfrm>
        </p:spPr>
      </p:pic>
    </p:spTree>
    <p:extLst>
      <p:ext uri="{BB962C8B-B14F-4D97-AF65-F5344CB8AC3E}">
        <p14:creationId xmlns:p14="http://schemas.microsoft.com/office/powerpoint/2010/main" val="3408419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D434E84-7B8A-CB42-ACAB-3539C4C3CB0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144000" cy="6489586"/>
          </a:xfrm>
        </p:spPr>
      </p:pic>
    </p:spTree>
    <p:extLst>
      <p:ext uri="{BB962C8B-B14F-4D97-AF65-F5344CB8AC3E}">
        <p14:creationId xmlns:p14="http://schemas.microsoft.com/office/powerpoint/2010/main" val="31411747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BAD7AF7-C429-6E42-B202-760A30456C0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44542" y="1442413"/>
            <a:ext cx="9188542" cy="3973622"/>
          </a:xfrm>
        </p:spPr>
      </p:pic>
    </p:spTree>
    <p:extLst>
      <p:ext uri="{BB962C8B-B14F-4D97-AF65-F5344CB8AC3E}">
        <p14:creationId xmlns:p14="http://schemas.microsoft.com/office/powerpoint/2010/main" val="7612742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02FBCF81-1D11-CA42-8744-1E2AD1A3F4D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10836"/>
            <a:ext cx="10552564" cy="6747164"/>
          </a:xfrm>
        </p:spPr>
      </p:pic>
    </p:spTree>
    <p:extLst>
      <p:ext uri="{BB962C8B-B14F-4D97-AF65-F5344CB8AC3E}">
        <p14:creationId xmlns:p14="http://schemas.microsoft.com/office/powerpoint/2010/main" val="33059693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2D429F3-EEC8-4F49-901C-88E2DC44CBE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873457" y="0"/>
            <a:ext cx="10798110" cy="6748818"/>
          </a:xfrm>
        </p:spPr>
      </p:pic>
    </p:spTree>
    <p:extLst>
      <p:ext uri="{BB962C8B-B14F-4D97-AF65-F5344CB8AC3E}">
        <p14:creationId xmlns:p14="http://schemas.microsoft.com/office/powerpoint/2010/main" val="24988731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FAE8CCD-4488-9747-8D6E-54A51FC4C72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542197" y="0"/>
            <a:ext cx="5777482" cy="6927672"/>
          </a:xfrm>
        </p:spPr>
      </p:pic>
    </p:spTree>
    <p:extLst>
      <p:ext uri="{BB962C8B-B14F-4D97-AF65-F5344CB8AC3E}">
        <p14:creationId xmlns:p14="http://schemas.microsoft.com/office/powerpoint/2010/main" val="12438521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4787517-59B9-3D43-A2A9-3435EC9670C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415642" y="0"/>
            <a:ext cx="9492074" cy="6858000"/>
          </a:xfrm>
        </p:spPr>
      </p:pic>
    </p:spTree>
    <p:extLst>
      <p:ext uri="{BB962C8B-B14F-4D97-AF65-F5344CB8AC3E}">
        <p14:creationId xmlns:p14="http://schemas.microsoft.com/office/powerpoint/2010/main" val="37135501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41F4361-66E3-0D4A-BFFB-E7C312D6B92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06428" y="-124695"/>
            <a:ext cx="8785172" cy="9149705"/>
          </a:xfrm>
        </p:spPr>
      </p:pic>
    </p:spTree>
    <p:extLst>
      <p:ext uri="{BB962C8B-B14F-4D97-AF65-F5344CB8AC3E}">
        <p14:creationId xmlns:p14="http://schemas.microsoft.com/office/powerpoint/2010/main" val="2326348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0C58296-28E9-1C4E-9E19-205E8B910B5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63273" y="2116666"/>
            <a:ext cx="8476610" cy="1755511"/>
          </a:xfrm>
        </p:spPr>
      </p:pic>
    </p:spTree>
    <p:extLst>
      <p:ext uri="{BB962C8B-B14F-4D97-AF65-F5344CB8AC3E}">
        <p14:creationId xmlns:p14="http://schemas.microsoft.com/office/powerpoint/2010/main" val="17708786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7C7B7687-6436-F149-B60E-1A0AAF4B052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100539" cy="6382512"/>
          </a:xfrm>
        </p:spPr>
      </p:pic>
    </p:spTree>
    <p:extLst>
      <p:ext uri="{BB962C8B-B14F-4D97-AF65-F5344CB8AC3E}">
        <p14:creationId xmlns:p14="http://schemas.microsoft.com/office/powerpoint/2010/main" val="18656299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0DE12F59-FE19-F04E-9101-AC7719924FD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28650" y="1978530"/>
            <a:ext cx="7872413" cy="1607127"/>
          </a:xfrm>
        </p:spPr>
      </p:pic>
    </p:spTree>
    <p:extLst>
      <p:ext uri="{BB962C8B-B14F-4D97-AF65-F5344CB8AC3E}">
        <p14:creationId xmlns:p14="http://schemas.microsoft.com/office/powerpoint/2010/main" val="10437825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01A7AE1-3646-7542-A9BB-EB4578E2B69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28650" y="2016819"/>
            <a:ext cx="7851067" cy="1526400"/>
          </a:xfrm>
        </p:spPr>
      </p:pic>
    </p:spTree>
    <p:extLst>
      <p:ext uri="{BB962C8B-B14F-4D97-AF65-F5344CB8AC3E}">
        <p14:creationId xmlns:p14="http://schemas.microsoft.com/office/powerpoint/2010/main" val="18939389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116305CE-5D35-444A-B110-2772E6E11C0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16861" y="620355"/>
            <a:ext cx="9027139" cy="5862088"/>
          </a:xfrm>
        </p:spPr>
      </p:pic>
    </p:spTree>
    <p:extLst>
      <p:ext uri="{BB962C8B-B14F-4D97-AF65-F5344CB8AC3E}">
        <p14:creationId xmlns:p14="http://schemas.microsoft.com/office/powerpoint/2010/main" val="36856958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B10DDCC-C0A1-5F48-BF8F-FD721AD135C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28650" y="2212794"/>
            <a:ext cx="7872413" cy="1138600"/>
          </a:xfrm>
        </p:spPr>
      </p:pic>
    </p:spTree>
    <p:extLst>
      <p:ext uri="{BB962C8B-B14F-4D97-AF65-F5344CB8AC3E}">
        <p14:creationId xmlns:p14="http://schemas.microsoft.com/office/powerpoint/2010/main" val="41674107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1AEA519-E08F-7842-B313-D23F5608300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83023" y="169334"/>
            <a:ext cx="7595289" cy="6688666"/>
          </a:xfrm>
        </p:spPr>
      </p:pic>
    </p:spTree>
    <p:extLst>
      <p:ext uri="{BB962C8B-B14F-4D97-AF65-F5344CB8AC3E}">
        <p14:creationId xmlns:p14="http://schemas.microsoft.com/office/powerpoint/2010/main" val="343754080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F0E846EE-E957-8B40-A9F4-BA2582B81EB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84665" y="372535"/>
            <a:ext cx="9003228" cy="4889500"/>
          </a:xfrm>
        </p:spPr>
      </p:pic>
    </p:spTree>
    <p:extLst>
      <p:ext uri="{BB962C8B-B14F-4D97-AF65-F5344CB8AC3E}">
        <p14:creationId xmlns:p14="http://schemas.microsoft.com/office/powerpoint/2010/main" val="141997928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10C1B15-1CE5-0745-8F26-93383597B24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9580" y="423332"/>
            <a:ext cx="9075511" cy="4720123"/>
          </a:xfrm>
        </p:spPr>
      </p:pic>
    </p:spTree>
    <p:extLst>
      <p:ext uri="{BB962C8B-B14F-4D97-AF65-F5344CB8AC3E}">
        <p14:creationId xmlns:p14="http://schemas.microsoft.com/office/powerpoint/2010/main" val="210193254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20FA38C4-AD3F-3C4A-835C-D497963A17B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7735" y="480449"/>
            <a:ext cx="8991600" cy="4743990"/>
          </a:xfrm>
        </p:spPr>
      </p:pic>
    </p:spTree>
    <p:extLst>
      <p:ext uri="{BB962C8B-B14F-4D97-AF65-F5344CB8AC3E}">
        <p14:creationId xmlns:p14="http://schemas.microsoft.com/office/powerpoint/2010/main" val="114636469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A2C719E-4CBC-8940-810D-6D2F66DD6F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07252"/>
            <a:ext cx="9144000" cy="6643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34260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9F1F6-E847-9146-9D77-F3762B311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7703" y="191069"/>
            <a:ext cx="3868594" cy="1255406"/>
          </a:xfrm>
        </p:spPr>
        <p:txBody>
          <a:bodyPr/>
          <a:lstStyle/>
          <a:p>
            <a:r>
              <a:rPr lang="en-US" dirty="0">
                <a:latin typeface="Arial Regular"/>
              </a:rPr>
              <a:t>Who is this?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3A2F6D1-6617-B349-A07D-F4EE7382D5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80334" y="1649650"/>
            <a:ext cx="4525963" cy="4525963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36F10EA-926A-A441-A710-5FF9BC9DC7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225256">
            <a:off x="6409222" y="808959"/>
            <a:ext cx="1209863" cy="660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91550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CBB023D-575D-9B40-A561-CA5BB78D78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7526" y="1240618"/>
            <a:ext cx="4001569" cy="417941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C36AC49-5337-A646-A88E-24CEEF1250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377" y="1139576"/>
            <a:ext cx="4381500" cy="438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89281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5">
            <a:extLst>
              <a:ext uri="{FF2B5EF4-FFF2-40B4-BE49-F238E27FC236}">
                <a16:creationId xmlns:a16="http://schemas.microsoft.com/office/drawing/2014/main" id="{0180FE0D-B068-2F48-BDB9-FA67775C5B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92054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76146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9F1F6-E847-9146-9D77-F3762B311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37" y="0"/>
            <a:ext cx="3868594" cy="1255406"/>
          </a:xfrm>
        </p:spPr>
        <p:txBody>
          <a:bodyPr/>
          <a:lstStyle/>
          <a:p>
            <a:r>
              <a:rPr lang="en-US" dirty="0">
                <a:latin typeface="Arial Regular"/>
              </a:rPr>
              <a:t>Jean Piaget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3A2F6D1-6617-B349-A07D-F4EE7382D5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037" y="1417638"/>
            <a:ext cx="4525963" cy="4525963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1CCD76F-BFD5-7147-86DE-C688A06019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5794" y="898808"/>
            <a:ext cx="4818206" cy="556362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36F10EA-926A-A441-A710-5FF9BC9DC7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7225256">
            <a:off x="3515281" y="358584"/>
            <a:ext cx="1209863" cy="660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864888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9165B-D8BE-4E46-95F5-0A612469A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19A0EF8-EE6F-CA4B-8045-DD55872DA0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3740" y="274638"/>
            <a:ext cx="9009362" cy="5822028"/>
          </a:xfrm>
        </p:spPr>
      </p:pic>
    </p:spTree>
    <p:extLst>
      <p:ext uri="{BB962C8B-B14F-4D97-AF65-F5344CB8AC3E}">
        <p14:creationId xmlns:p14="http://schemas.microsoft.com/office/powerpoint/2010/main" val="209938083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B0753-64C4-B24B-A32B-55FF3DFDB4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21BD6D3-7DCE-234A-8319-D5E1317562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328930" y="274638"/>
            <a:ext cx="9801860" cy="6126163"/>
          </a:xfrm>
        </p:spPr>
      </p:pic>
    </p:spTree>
    <p:extLst>
      <p:ext uri="{BB962C8B-B14F-4D97-AF65-F5344CB8AC3E}">
        <p14:creationId xmlns:p14="http://schemas.microsoft.com/office/powerpoint/2010/main" val="163865875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B831C1-43A1-2943-8C5F-1BA5B1023A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394AD95-0CC2-B14C-B9E1-A893FFD2CD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291303" y="0"/>
            <a:ext cx="9730269" cy="6081419"/>
          </a:xfrm>
        </p:spPr>
      </p:pic>
    </p:spTree>
    <p:extLst>
      <p:ext uri="{BB962C8B-B14F-4D97-AF65-F5344CB8AC3E}">
        <p14:creationId xmlns:p14="http://schemas.microsoft.com/office/powerpoint/2010/main" val="133044253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CB3A2-2A4E-6542-869E-30BED9AE08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BFCA856-372E-964C-B0C9-7EC57FA870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331881" y="0"/>
            <a:ext cx="10183803" cy="6364877"/>
          </a:xfrm>
        </p:spPr>
      </p:pic>
    </p:spTree>
    <p:extLst>
      <p:ext uri="{BB962C8B-B14F-4D97-AF65-F5344CB8AC3E}">
        <p14:creationId xmlns:p14="http://schemas.microsoft.com/office/powerpoint/2010/main" val="417353272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1FEFD-7535-694E-8499-1845ED2007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2132D03-985A-C543-85F7-DAFCCF6D52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10655" y="274638"/>
            <a:ext cx="9716239" cy="6072650"/>
          </a:xfrm>
        </p:spPr>
      </p:pic>
    </p:spTree>
    <p:extLst>
      <p:ext uri="{BB962C8B-B14F-4D97-AF65-F5344CB8AC3E}">
        <p14:creationId xmlns:p14="http://schemas.microsoft.com/office/powerpoint/2010/main" val="317380532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548F5-556E-F947-A25E-EDC6FDEBB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E49057D-B9DF-814B-8EA4-B43909B0FF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218439" y="246986"/>
            <a:ext cx="9760645" cy="6100404"/>
          </a:xfrm>
        </p:spPr>
      </p:pic>
    </p:spTree>
    <p:extLst>
      <p:ext uri="{BB962C8B-B14F-4D97-AF65-F5344CB8AC3E}">
        <p14:creationId xmlns:p14="http://schemas.microsoft.com/office/powerpoint/2010/main" val="326756485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A9343-57C3-3843-B086-BDE3136A3B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C482710-35EA-0742-B99A-FF0421F167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871671" y="53411"/>
            <a:ext cx="10887341" cy="6804589"/>
          </a:xfrm>
        </p:spPr>
      </p:pic>
    </p:spTree>
    <p:extLst>
      <p:ext uri="{BB962C8B-B14F-4D97-AF65-F5344CB8AC3E}">
        <p14:creationId xmlns:p14="http://schemas.microsoft.com/office/powerpoint/2010/main" val="307791430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504438BC-FA55-844A-98E0-A77340F0D6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9490" y="4632727"/>
            <a:ext cx="3560437" cy="2225273"/>
          </a:xfrm>
          <a:prstGeom prst="rect">
            <a:avLst/>
          </a:prstGeom>
        </p:spPr>
      </p:pic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DD2D909A-9081-2D41-8D11-47E6490914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229" y="4821215"/>
            <a:ext cx="2957272" cy="1848295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D06358F-A7FF-614B-AB42-BF773E437D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6799" y="401615"/>
            <a:ext cx="7074664" cy="41301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4FF1E7E-86C4-6A46-9B51-DDCBF09E1F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9585230">
            <a:off x="-233218" y="2499126"/>
            <a:ext cx="2812037" cy="207287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FEBA03B-5847-964F-B85C-E85391D34D0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3276536" flipV="1">
            <a:off x="6735445" y="2150653"/>
            <a:ext cx="2812037" cy="236359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69DEFCB-0898-9C45-922B-05703077DA13}"/>
              </a:ext>
            </a:extLst>
          </p:cNvPr>
          <p:cNvSpPr txBox="1"/>
          <p:nvPr/>
        </p:nvSpPr>
        <p:spPr>
          <a:xfrm>
            <a:off x="4226463" y="4830168"/>
            <a:ext cx="7553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6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72350832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D06358F-A7FF-614B-AB42-BF773E437D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815" y="852351"/>
            <a:ext cx="8696483" cy="5077017"/>
          </a:xfrm>
          <a:prstGeom prst="rect">
            <a:avLst/>
          </a:prstGeom>
        </p:spPr>
      </p:pic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504438BC-FA55-844A-98E0-A77340F0D6A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336" r="13726"/>
          <a:stretch/>
        </p:blipFill>
        <p:spPr>
          <a:xfrm>
            <a:off x="4710545" y="3118493"/>
            <a:ext cx="1826646" cy="1586983"/>
          </a:xfrm>
          <a:prstGeom prst="rect">
            <a:avLst/>
          </a:prstGeom>
        </p:spPr>
      </p:pic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DD2D909A-9081-2D41-8D11-47E64909143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843" r="8233"/>
          <a:stretch/>
        </p:blipFill>
        <p:spPr>
          <a:xfrm>
            <a:off x="6814211" y="3118493"/>
            <a:ext cx="1813067" cy="1366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901502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E0A3703-AD16-554D-899A-58CBA33345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8546" y="180107"/>
            <a:ext cx="5136680" cy="2998800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04564DE-2778-8346-9C63-A2CFE43834DB}"/>
              </a:ext>
            </a:extLst>
          </p:cNvPr>
          <p:cNvSpPr txBox="1"/>
          <p:nvPr/>
        </p:nvSpPr>
        <p:spPr>
          <a:xfrm>
            <a:off x="231923" y="3318530"/>
            <a:ext cx="49450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/>
            <a:r>
              <a:rPr lang="en-GB" dirty="0"/>
              <a:t>They begin to think logically about concrete events</a:t>
            </a:r>
          </a:p>
          <a:p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37B583D-6944-C944-B8D3-CDBCFDF09E62}"/>
              </a:ext>
            </a:extLst>
          </p:cNvPr>
          <p:cNvSpPr/>
          <p:nvPr/>
        </p:nvSpPr>
        <p:spPr>
          <a:xfrm>
            <a:off x="5498530" y="574917"/>
            <a:ext cx="31345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base"/>
            <a:r>
              <a:rPr lang="en-GB" dirty="0"/>
              <a:t>Their abstract thought emerges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E057649-ECD9-0B41-9180-81D4C84597E8}"/>
              </a:ext>
            </a:extLst>
          </p:cNvPr>
          <p:cNvSpPr txBox="1"/>
          <p:nvPr/>
        </p:nvSpPr>
        <p:spPr>
          <a:xfrm>
            <a:off x="325300" y="6211669"/>
            <a:ext cx="85360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They begin to think symbolically and learn to use words and pictures to represent objects</a:t>
            </a:r>
          </a:p>
          <a:p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692D053-AA38-4D42-BF1F-D236691FDD2F}"/>
              </a:ext>
            </a:extLst>
          </p:cNvPr>
          <p:cNvSpPr/>
          <p:nvPr/>
        </p:nvSpPr>
        <p:spPr>
          <a:xfrm>
            <a:off x="5498530" y="1203015"/>
            <a:ext cx="35467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300355" fontAlgn="base">
              <a:spcAft>
                <a:spcPts val="0"/>
              </a:spcAft>
            </a:pPr>
            <a:r>
              <a:rPr lang="en-GB" dirty="0">
                <a:solidFill>
                  <a:srgbClr val="222222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They are getting better with language and thinking, they still tend to think about things in very concrete terms</a:t>
            </a:r>
            <a:endParaRPr lang="en-GB" sz="16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2F738FD-B537-E249-9B24-601E19DC41CC}"/>
              </a:ext>
            </a:extLst>
          </p:cNvPr>
          <p:cNvSpPr/>
          <p:nvPr/>
        </p:nvSpPr>
        <p:spPr>
          <a:xfrm>
            <a:off x="325300" y="451774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base"/>
            <a:r>
              <a:rPr lang="en-GB" dirty="0"/>
              <a:t>They think about things that require theoretical and abstract reasoning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318791D-3AC4-AD41-8AD2-7E4704DFDD53}"/>
              </a:ext>
            </a:extLst>
          </p:cNvPr>
          <p:cNvSpPr/>
          <p:nvPr/>
        </p:nvSpPr>
        <p:spPr>
          <a:xfrm>
            <a:off x="1136072" y="542284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base"/>
            <a:r>
              <a:rPr lang="en-GB" dirty="0"/>
              <a:t>Their thinking becomes more logical and organised, but still very concrete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1C43224-7D9F-044A-99AF-E27477AB28FE}"/>
              </a:ext>
            </a:extLst>
          </p:cNvPr>
          <p:cNvSpPr/>
          <p:nvPr/>
        </p:nvSpPr>
        <p:spPr>
          <a:xfrm>
            <a:off x="6160602" y="5164079"/>
            <a:ext cx="265834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They begin using inductive logic, or reasoning from specific information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A018C92-E3ED-BE4E-B60F-7E77249F010F}"/>
              </a:ext>
            </a:extLst>
          </p:cNvPr>
          <p:cNvSpPr/>
          <p:nvPr/>
        </p:nvSpPr>
        <p:spPr>
          <a:xfrm>
            <a:off x="4218358" y="438210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They begin to think abstractly and reason about hypothetical problems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E026C60-B83A-C648-BA16-11375C579DAC}"/>
              </a:ext>
            </a:extLst>
          </p:cNvPr>
          <p:cNvSpPr/>
          <p:nvPr/>
        </p:nvSpPr>
        <p:spPr>
          <a:xfrm>
            <a:off x="519263" y="3870277"/>
            <a:ext cx="875607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They begin to think more about moral, philosophical, ethical, social, and political issues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B334930-210B-D144-94B0-9411D329A4A1}"/>
              </a:ext>
            </a:extLst>
          </p:cNvPr>
          <p:cNvSpPr/>
          <p:nvPr/>
        </p:nvSpPr>
        <p:spPr>
          <a:xfrm>
            <a:off x="5752222" y="2856865"/>
            <a:ext cx="31345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They begin to use deductive logic, or reasoning </a:t>
            </a:r>
          </a:p>
          <a:p>
            <a:r>
              <a:rPr lang="en-US" dirty="0"/>
              <a:t> 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0176857-7FF3-E44D-8611-D409E4E942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3388878">
            <a:off x="4309353" y="2261356"/>
            <a:ext cx="1352552" cy="73485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4F976253-CDB0-824D-B4F7-BF1E166AE072}"/>
              </a:ext>
            </a:extLst>
          </p:cNvPr>
          <p:cNvSpPr txBox="1"/>
          <p:nvPr/>
        </p:nvSpPr>
        <p:spPr>
          <a:xfrm>
            <a:off x="3887979" y="1185591"/>
            <a:ext cx="66075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>
                <a:solidFill>
                  <a:srgbClr val="FFC00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21197368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E75AB-8D4D-464F-84D2-3A8973CEC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A4EEC23-7963-3B44-AE48-E01B44F756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0333" cy="5270757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4374028-81D1-B34A-84C0-6B541FD997C4}"/>
              </a:ext>
            </a:extLst>
          </p:cNvPr>
          <p:cNvSpPr txBox="1"/>
          <p:nvPr/>
        </p:nvSpPr>
        <p:spPr>
          <a:xfrm>
            <a:off x="62625" y="5536229"/>
            <a:ext cx="9077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Arial Regular"/>
              </a:rPr>
              <a:t>What are your initial thoughts? Do you agree that children develop in this way?</a:t>
            </a:r>
          </a:p>
        </p:txBody>
      </p:sp>
    </p:spTree>
    <p:extLst>
      <p:ext uri="{BB962C8B-B14F-4D97-AF65-F5344CB8AC3E}">
        <p14:creationId xmlns:p14="http://schemas.microsoft.com/office/powerpoint/2010/main" val="24482328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9253" y="47996"/>
            <a:ext cx="8229600" cy="11430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Points for critical analysis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279307" y="1571720"/>
            <a:ext cx="4864693" cy="45766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99085" marR="446405" indent="-287020">
              <a:lnSpc>
                <a:spcPts val="2380"/>
              </a:lnSpc>
              <a:spcBef>
                <a:spcPts val="395"/>
              </a:spcBef>
              <a:buClr>
                <a:srgbClr val="FFFFFF"/>
              </a:buClr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Piaget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studied his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own children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the children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of his colleagues in </a:t>
            </a:r>
            <a:r>
              <a:rPr lang="en-GB" sz="2400" spc="-15" dirty="0">
                <a:latin typeface="Arial" panose="020B0604020202020204" pitchFamily="34" charset="0"/>
                <a:cs typeface="Arial" panose="020B0604020202020204" pitchFamily="34" charset="0"/>
              </a:rPr>
              <a:t>Geneva.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99085" indent="-287020">
              <a:lnSpc>
                <a:spcPts val="2510"/>
              </a:lnSpc>
              <a:spcBef>
                <a:spcPts val="700"/>
              </a:spcBef>
              <a:buClr>
                <a:srgbClr val="FFFFFF"/>
              </a:buClr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Piaget </a:t>
            </a:r>
            <a:r>
              <a:rPr lang="en-GB" sz="2400" i="1" spc="-5" dirty="0">
                <a:latin typeface="Arial" panose="020B0604020202020204" pitchFamily="34" charset="0"/>
                <a:cs typeface="Arial" panose="020B0604020202020204" pitchFamily="34" charset="0"/>
              </a:rPr>
              <a:t>might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have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underestimated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99085">
              <a:lnSpc>
                <a:spcPts val="2510"/>
              </a:lnSpc>
            </a:pPr>
            <a:r>
              <a:rPr lang="en-GB" sz="2400" spc="-15" dirty="0">
                <a:latin typeface="Arial" panose="020B0604020202020204" pitchFamily="34" charset="0"/>
                <a:cs typeface="Arial" panose="020B0604020202020204" pitchFamily="34" charset="0"/>
              </a:rPr>
              <a:t>children’s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cognitive</a:t>
            </a:r>
            <a:r>
              <a:rPr lang="en-GB" sz="2400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abilities.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99085" marR="5080" indent="-287020">
              <a:lnSpc>
                <a:spcPts val="2380"/>
              </a:lnSpc>
              <a:spcBef>
                <a:spcPts val="1030"/>
              </a:spcBef>
              <a:buClr>
                <a:srgbClr val="FFFFFF"/>
              </a:buClr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Piaget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ignored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the role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social setting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on a </a:t>
            </a:r>
            <a:r>
              <a:rPr lang="en-GB" sz="2400" spc="-15" dirty="0">
                <a:latin typeface="Arial" panose="020B0604020202020204" pitchFamily="34" charset="0"/>
                <a:cs typeface="Arial" panose="020B0604020202020204" pitchFamily="34" charset="0"/>
              </a:rPr>
              <a:t>child’s</a:t>
            </a:r>
            <a:r>
              <a:rPr lang="en-GB" sz="2400" spc="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development.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99085" marR="205740" indent="-287020">
              <a:lnSpc>
                <a:spcPct val="90100"/>
              </a:lnSpc>
              <a:spcBef>
                <a:spcPts val="955"/>
              </a:spcBef>
              <a:buClr>
                <a:srgbClr val="FFFFFF"/>
              </a:buClr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lang="en-GB" sz="2400" spc="-15" dirty="0">
                <a:latin typeface="Arial" panose="020B0604020202020204" pitchFamily="34" charset="0"/>
                <a:cs typeface="Arial" panose="020B0604020202020204" pitchFamily="34" charset="0"/>
              </a:rPr>
              <a:t>Piaget’s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belief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that cognitive  development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happens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purely through maturation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has been</a:t>
            </a:r>
            <a:r>
              <a:rPr lang="en-GB" sz="2400" spc="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challenged.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05ED8D-9C56-CB49-9E24-D234248EEB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163" y="1803732"/>
            <a:ext cx="4056064" cy="3862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33471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B8D31F1-9796-704E-9582-81481BBA7A6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11673" t="7102" r="6006" b="2432"/>
          <a:stretch/>
        </p:blipFill>
        <p:spPr>
          <a:xfrm>
            <a:off x="0" y="50126"/>
            <a:ext cx="9239535" cy="6346209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6B3D5A6-F2F6-E945-BF1B-EB89A103F3E7}"/>
              </a:ext>
            </a:extLst>
          </p:cNvPr>
          <p:cNvSpPr txBox="1"/>
          <p:nvPr/>
        </p:nvSpPr>
        <p:spPr>
          <a:xfrm>
            <a:off x="286602" y="5770897"/>
            <a:ext cx="57730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Vygotsky agreed</a:t>
            </a:r>
          </a:p>
        </p:txBody>
      </p:sp>
    </p:spTree>
    <p:extLst>
      <p:ext uri="{BB962C8B-B14F-4D97-AF65-F5344CB8AC3E}">
        <p14:creationId xmlns:p14="http://schemas.microsoft.com/office/powerpoint/2010/main" val="322721362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753FE87-C029-F847-8225-B0B76BE16C0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27702" t="7968" r="3917" b="1699"/>
          <a:stretch/>
        </p:blipFill>
        <p:spPr>
          <a:xfrm>
            <a:off x="835572" y="0"/>
            <a:ext cx="8308428" cy="6859782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6899970-EFE7-CE4B-99D4-7283D917D65C}"/>
              </a:ext>
            </a:extLst>
          </p:cNvPr>
          <p:cNvSpPr txBox="1"/>
          <p:nvPr/>
        </p:nvSpPr>
        <p:spPr>
          <a:xfrm>
            <a:off x="0" y="6027003"/>
            <a:ext cx="55308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Vygotsky disagreed</a:t>
            </a:r>
          </a:p>
        </p:txBody>
      </p:sp>
    </p:spTree>
    <p:extLst>
      <p:ext uri="{BB962C8B-B14F-4D97-AF65-F5344CB8AC3E}">
        <p14:creationId xmlns:p14="http://schemas.microsoft.com/office/powerpoint/2010/main" val="88882683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288D03C-9CF8-6248-A9E9-904E344D16E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7426" r="9107" b="7030"/>
          <a:stretch/>
        </p:blipFill>
        <p:spPr>
          <a:xfrm>
            <a:off x="0" y="291495"/>
            <a:ext cx="9002110" cy="6266960"/>
          </a:xfrm>
        </p:spPr>
      </p:pic>
    </p:spTree>
    <p:extLst>
      <p:ext uri="{BB962C8B-B14F-4D97-AF65-F5344CB8AC3E}">
        <p14:creationId xmlns:p14="http://schemas.microsoft.com/office/powerpoint/2010/main" val="139057639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133C469-0440-4F44-B141-3420DCF53AA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9499" t="2888" r="8621"/>
          <a:stretch/>
        </p:blipFill>
        <p:spPr>
          <a:xfrm>
            <a:off x="0" y="44284"/>
            <a:ext cx="9048466" cy="6707251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9B31B7B-6137-BD48-8D58-1558CE83DB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0353" y="4310621"/>
            <a:ext cx="2684287" cy="145202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3507316-4191-CC43-9886-39D721A1D5E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70696" y="4112405"/>
            <a:ext cx="2477770" cy="1650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880526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EC441FF-6F33-5B47-B8CE-4DAF104EF0E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121373"/>
            <a:ext cx="9144000" cy="5772874"/>
          </a:xfrm>
        </p:spPr>
      </p:pic>
    </p:spTree>
    <p:extLst>
      <p:ext uri="{BB962C8B-B14F-4D97-AF65-F5344CB8AC3E}">
        <p14:creationId xmlns:p14="http://schemas.microsoft.com/office/powerpoint/2010/main" val="378471159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C908E968-2730-FC40-812E-CDAB0615DAF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95250" y="0"/>
            <a:ext cx="8915400" cy="5619660"/>
          </a:xfrm>
        </p:spPr>
      </p:pic>
    </p:spTree>
    <p:extLst>
      <p:ext uri="{BB962C8B-B14F-4D97-AF65-F5344CB8AC3E}">
        <p14:creationId xmlns:p14="http://schemas.microsoft.com/office/powerpoint/2010/main" val="389581635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6905285-2F3B-C94D-B4D1-C87B2043719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14300" y="-1279"/>
            <a:ext cx="8896350" cy="5614679"/>
          </a:xfrm>
        </p:spPr>
      </p:pic>
    </p:spTree>
    <p:extLst>
      <p:ext uri="{BB962C8B-B14F-4D97-AF65-F5344CB8AC3E}">
        <p14:creationId xmlns:p14="http://schemas.microsoft.com/office/powerpoint/2010/main" val="123129271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A7FC3E5-C9F7-7240-B321-A62250CB16F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127443" y="633413"/>
            <a:ext cx="6962139" cy="4351337"/>
          </a:xfrm>
        </p:spPr>
      </p:pic>
    </p:spTree>
    <p:extLst>
      <p:ext uri="{BB962C8B-B14F-4D97-AF65-F5344CB8AC3E}">
        <p14:creationId xmlns:p14="http://schemas.microsoft.com/office/powerpoint/2010/main" val="402373328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A5BD78F-CAD8-D647-BD65-CC9BFE989FD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63500"/>
            <a:ext cx="9144000" cy="5715001"/>
          </a:xfrm>
        </p:spPr>
      </p:pic>
    </p:spTree>
    <p:extLst>
      <p:ext uri="{BB962C8B-B14F-4D97-AF65-F5344CB8AC3E}">
        <p14:creationId xmlns:p14="http://schemas.microsoft.com/office/powerpoint/2010/main" val="2865930744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D132CEE0-68DC-A440-8137-09DD9417353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44449"/>
            <a:ext cx="9144000" cy="5715000"/>
          </a:xfrm>
        </p:spPr>
      </p:pic>
    </p:spTree>
    <p:extLst>
      <p:ext uri="{BB962C8B-B14F-4D97-AF65-F5344CB8AC3E}">
        <p14:creationId xmlns:p14="http://schemas.microsoft.com/office/powerpoint/2010/main" val="169275465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D132CEE0-68DC-A440-8137-09DD9417353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44449"/>
            <a:ext cx="9144000" cy="5715000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E7B9DD0-87EF-004F-B360-A5CECECAE3DF}"/>
              </a:ext>
            </a:extLst>
          </p:cNvPr>
          <p:cNvSpPr txBox="1"/>
          <p:nvPr/>
        </p:nvSpPr>
        <p:spPr>
          <a:xfrm>
            <a:off x="1042828" y="5868538"/>
            <a:ext cx="705834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Knowledgeable Other</a:t>
            </a:r>
          </a:p>
        </p:txBody>
      </p:sp>
    </p:spTree>
    <p:extLst>
      <p:ext uri="{BB962C8B-B14F-4D97-AF65-F5344CB8AC3E}">
        <p14:creationId xmlns:p14="http://schemas.microsoft.com/office/powerpoint/2010/main" val="255949459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A622588-9513-9949-8BE7-773A0DC545D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82549"/>
            <a:ext cx="9144000" cy="5715000"/>
          </a:xfrm>
        </p:spPr>
      </p:pic>
    </p:spTree>
    <p:extLst>
      <p:ext uri="{BB962C8B-B14F-4D97-AF65-F5344CB8AC3E}">
        <p14:creationId xmlns:p14="http://schemas.microsoft.com/office/powerpoint/2010/main" val="340759378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0F11B3A-1DB7-6844-83CE-41C6EF3975A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63499"/>
            <a:ext cx="9144000" cy="5715000"/>
          </a:xfrm>
        </p:spPr>
      </p:pic>
    </p:spTree>
    <p:extLst>
      <p:ext uri="{BB962C8B-B14F-4D97-AF65-F5344CB8AC3E}">
        <p14:creationId xmlns:p14="http://schemas.microsoft.com/office/powerpoint/2010/main" val="73158143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75D3AF1-3243-F54E-A1D6-AEAB96FBB80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82549"/>
            <a:ext cx="9144000" cy="5715000"/>
          </a:xfrm>
        </p:spPr>
      </p:pic>
    </p:spTree>
    <p:extLst>
      <p:ext uri="{BB962C8B-B14F-4D97-AF65-F5344CB8AC3E}">
        <p14:creationId xmlns:p14="http://schemas.microsoft.com/office/powerpoint/2010/main" val="1984119284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068C1E8E-6482-CA48-BEE3-C703A699701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68263"/>
            <a:ext cx="9144000" cy="5700713"/>
          </a:xfrm>
        </p:spPr>
      </p:pic>
    </p:spTree>
    <p:extLst>
      <p:ext uri="{BB962C8B-B14F-4D97-AF65-F5344CB8AC3E}">
        <p14:creationId xmlns:p14="http://schemas.microsoft.com/office/powerpoint/2010/main" val="3494551231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81BF8BF-2DDA-8944-94AB-270F111337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80252" cy="587536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D48F046-FF8B-D54D-8223-2D1923D6C44F}"/>
              </a:ext>
            </a:extLst>
          </p:cNvPr>
          <p:cNvSpPr txBox="1"/>
          <p:nvPr/>
        </p:nvSpPr>
        <p:spPr>
          <a:xfrm>
            <a:off x="1637554" y="5059680"/>
            <a:ext cx="59051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Can you think of an example of this theory in your discipline?</a:t>
            </a:r>
          </a:p>
        </p:txBody>
      </p:sp>
    </p:spTree>
    <p:extLst>
      <p:ext uri="{BB962C8B-B14F-4D97-AF65-F5344CB8AC3E}">
        <p14:creationId xmlns:p14="http://schemas.microsoft.com/office/powerpoint/2010/main" val="368768475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3319FD7-297B-2847-A61B-6AB36535DF5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9811"/>
            <a:ext cx="9144000" cy="6867812"/>
          </a:xfrm>
        </p:spPr>
      </p:pic>
    </p:spTree>
    <p:extLst>
      <p:ext uri="{BB962C8B-B14F-4D97-AF65-F5344CB8AC3E}">
        <p14:creationId xmlns:p14="http://schemas.microsoft.com/office/powerpoint/2010/main" val="3335702879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2A0AFFC-3CA4-E049-8D00-E21A8B36F9A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18264" y="391886"/>
            <a:ext cx="7696610" cy="5033963"/>
          </a:xfrm>
        </p:spPr>
      </p:pic>
    </p:spTree>
    <p:extLst>
      <p:ext uri="{BB962C8B-B14F-4D97-AF65-F5344CB8AC3E}">
        <p14:creationId xmlns:p14="http://schemas.microsoft.com/office/powerpoint/2010/main" val="984614625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76FA92E-7606-0944-899B-84E0398A1C4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23423" y="0"/>
            <a:ext cx="8526663" cy="5599376"/>
          </a:xfrm>
        </p:spPr>
      </p:pic>
    </p:spTree>
    <p:extLst>
      <p:ext uri="{BB962C8B-B14F-4D97-AF65-F5344CB8AC3E}">
        <p14:creationId xmlns:p14="http://schemas.microsoft.com/office/powerpoint/2010/main" val="3370313650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C805983-2C7A-C149-94A1-0456163828B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60416" y="0"/>
            <a:ext cx="8467021" cy="5540149"/>
          </a:xfrm>
        </p:spPr>
      </p:pic>
    </p:spTree>
    <p:extLst>
      <p:ext uri="{BB962C8B-B14F-4D97-AF65-F5344CB8AC3E}">
        <p14:creationId xmlns:p14="http://schemas.microsoft.com/office/powerpoint/2010/main" val="3228559047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1B0D21B-F259-5743-85F6-6A4E69FBAEC4}"/>
              </a:ext>
            </a:extLst>
          </p:cNvPr>
          <p:cNvSpPr txBox="1"/>
          <p:nvPr/>
        </p:nvSpPr>
        <p:spPr>
          <a:xfrm>
            <a:off x="2061005" y="5966251"/>
            <a:ext cx="51976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  <a:latin typeface="American Typewriter" panose="02090604020004020304" pitchFamily="18" charset="77"/>
              </a:rPr>
              <a:t>ECAD6050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8E53FF-BBCE-764F-9439-8D0A763B0D90}"/>
              </a:ext>
            </a:extLst>
          </p:cNvPr>
          <p:cNvSpPr txBox="1"/>
          <p:nvPr/>
        </p:nvSpPr>
        <p:spPr>
          <a:xfrm>
            <a:off x="534199" y="592665"/>
            <a:ext cx="825128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Introduction to Learning Theory</a:t>
            </a:r>
          </a:p>
          <a:p>
            <a:pPr algn="ctr"/>
            <a:r>
              <a:rPr lang="en-US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(Part 1)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CC05AD0-7095-134E-B999-C21A3CAAAA7F}"/>
              </a:ext>
            </a:extLst>
          </p:cNvPr>
          <p:cNvSpPr/>
          <p:nvPr/>
        </p:nvSpPr>
        <p:spPr>
          <a:xfrm>
            <a:off x="1688792" y="4283425"/>
            <a:ext cx="5498749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6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Comfort break</a:t>
            </a:r>
          </a:p>
        </p:txBody>
      </p:sp>
    </p:spTree>
    <p:extLst>
      <p:ext uri="{BB962C8B-B14F-4D97-AF65-F5344CB8AC3E}">
        <p14:creationId xmlns:p14="http://schemas.microsoft.com/office/powerpoint/2010/main" val="2617108093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8716ECE8-F7C6-0F4D-8788-00AAFB5804D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"/>
            <a:ext cx="9192820" cy="6858000"/>
          </a:xfrm>
        </p:spPr>
      </p:pic>
    </p:spTree>
    <p:extLst>
      <p:ext uri="{BB962C8B-B14F-4D97-AF65-F5344CB8AC3E}">
        <p14:creationId xmlns:p14="http://schemas.microsoft.com/office/powerpoint/2010/main" val="973579172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71330F7-4F7C-4641-B008-F28D0C626BB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993770"/>
            <a:ext cx="5308979" cy="4881590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526B885-7809-6140-BD5B-4A7F0A4FC31B}"/>
              </a:ext>
            </a:extLst>
          </p:cNvPr>
          <p:cNvSpPr txBox="1"/>
          <p:nvPr/>
        </p:nvSpPr>
        <p:spPr>
          <a:xfrm>
            <a:off x="438402" y="224154"/>
            <a:ext cx="85860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 you remember of the session so far?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3854E9B-6106-C64D-BFDF-5A94251CB9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3511" y="3142395"/>
            <a:ext cx="4820896" cy="350258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5DDB382-9A35-6F4F-82A6-1601AE185F2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42375" y="1021565"/>
            <a:ext cx="1689100" cy="2413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0FCB0EE-5FD4-274A-B6FC-51F34248C9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81466" y="4410896"/>
            <a:ext cx="1849272" cy="1849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7575269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1B0D21B-F259-5743-85F6-6A4E69FBAEC4}"/>
              </a:ext>
            </a:extLst>
          </p:cNvPr>
          <p:cNvSpPr txBox="1"/>
          <p:nvPr/>
        </p:nvSpPr>
        <p:spPr>
          <a:xfrm>
            <a:off x="2726267" y="4216400"/>
            <a:ext cx="38671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dirty="0">
                <a:solidFill>
                  <a:schemeClr val="bg1"/>
                </a:solidFill>
                <a:latin typeface="American Typewriter" panose="02090604020004020304" pitchFamily="18" charset="77"/>
              </a:rPr>
              <a:t>ECAD6050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8E53FF-BBCE-764F-9439-8D0A763B0D90}"/>
              </a:ext>
            </a:extLst>
          </p:cNvPr>
          <p:cNvSpPr txBox="1"/>
          <p:nvPr/>
        </p:nvSpPr>
        <p:spPr>
          <a:xfrm>
            <a:off x="534199" y="824678"/>
            <a:ext cx="825128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Introduction to Learning Theory (Part 2)</a:t>
            </a:r>
          </a:p>
        </p:txBody>
      </p:sp>
    </p:spTree>
    <p:extLst>
      <p:ext uri="{BB962C8B-B14F-4D97-AF65-F5344CB8AC3E}">
        <p14:creationId xmlns:p14="http://schemas.microsoft.com/office/powerpoint/2010/main" val="2449447396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5EBEAE4-5F2A-0E4D-BD2D-C010A5B6CF1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610436" y="134238"/>
            <a:ext cx="5910698" cy="6723762"/>
          </a:xfrm>
        </p:spPr>
      </p:pic>
    </p:spTree>
    <p:extLst>
      <p:ext uri="{BB962C8B-B14F-4D97-AF65-F5344CB8AC3E}">
        <p14:creationId xmlns:p14="http://schemas.microsoft.com/office/powerpoint/2010/main" val="1300332305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26850CD-4240-8343-9CDF-F013C5D21A0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7639" t="1615" r="11683" b="6464"/>
          <a:stretch/>
        </p:blipFill>
        <p:spPr>
          <a:xfrm>
            <a:off x="1091820" y="20534"/>
            <a:ext cx="6564573" cy="6837466"/>
          </a:xfrm>
        </p:spPr>
      </p:pic>
    </p:spTree>
    <p:extLst>
      <p:ext uri="{BB962C8B-B14F-4D97-AF65-F5344CB8AC3E}">
        <p14:creationId xmlns:p14="http://schemas.microsoft.com/office/powerpoint/2010/main" val="3504539264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07865DE7-7B6A-6649-9A60-5AF4C110B70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313898"/>
            <a:ext cx="9108047" cy="5773003"/>
          </a:xfrm>
        </p:spPr>
      </p:pic>
    </p:spTree>
    <p:extLst>
      <p:ext uri="{BB962C8B-B14F-4D97-AF65-F5344CB8AC3E}">
        <p14:creationId xmlns:p14="http://schemas.microsoft.com/office/powerpoint/2010/main" val="573506665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02BBBEF-5C5D-014B-9118-9FDF3E9C4EE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0753"/>
            <a:ext cx="9144000" cy="6847248"/>
          </a:xfrm>
        </p:spPr>
      </p:pic>
    </p:spTree>
    <p:extLst>
      <p:ext uri="{BB962C8B-B14F-4D97-AF65-F5344CB8AC3E}">
        <p14:creationId xmlns:p14="http://schemas.microsoft.com/office/powerpoint/2010/main" val="4035262210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D9A6BB0F-A4F1-C14C-B0D7-DFF41DF1EA4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30225" y="2414044"/>
            <a:ext cx="8156575" cy="790074"/>
          </a:xfrm>
        </p:spPr>
      </p:pic>
    </p:spTree>
    <p:extLst>
      <p:ext uri="{BB962C8B-B14F-4D97-AF65-F5344CB8AC3E}">
        <p14:creationId xmlns:p14="http://schemas.microsoft.com/office/powerpoint/2010/main" val="600253354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6049DEC-2B21-3949-A77F-BF43006E283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933959" y="313685"/>
            <a:ext cx="7275231" cy="6287139"/>
          </a:xfrm>
        </p:spPr>
      </p:pic>
    </p:spTree>
    <p:extLst>
      <p:ext uri="{BB962C8B-B14F-4D97-AF65-F5344CB8AC3E}">
        <p14:creationId xmlns:p14="http://schemas.microsoft.com/office/powerpoint/2010/main" val="1634709688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71AFACD-B775-E446-8927-45ADA7D73C3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58678" y="170524"/>
            <a:ext cx="8656722" cy="6544601"/>
          </a:xfrm>
        </p:spPr>
      </p:pic>
    </p:spTree>
    <p:extLst>
      <p:ext uri="{BB962C8B-B14F-4D97-AF65-F5344CB8AC3E}">
        <p14:creationId xmlns:p14="http://schemas.microsoft.com/office/powerpoint/2010/main" val="868062247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98C72B49-3C43-9143-897C-0C0841CED6B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289091" y="257175"/>
            <a:ext cx="6683334" cy="6600825"/>
          </a:xfrm>
        </p:spPr>
      </p:pic>
    </p:spTree>
    <p:extLst>
      <p:ext uri="{BB962C8B-B14F-4D97-AF65-F5344CB8AC3E}">
        <p14:creationId xmlns:p14="http://schemas.microsoft.com/office/powerpoint/2010/main" val="68532541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00D7F46-2651-4641-9ABA-EE2E8428040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88979" y="0"/>
            <a:ext cx="6278571" cy="6858000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8E06007-B957-D04D-B353-223A8AF28E24}"/>
              </a:ext>
            </a:extLst>
          </p:cNvPr>
          <p:cNvSpPr txBox="1"/>
          <p:nvPr/>
        </p:nvSpPr>
        <p:spPr>
          <a:xfrm>
            <a:off x="7067550" y="5137361"/>
            <a:ext cx="1980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J. B. Watson (1920)</a:t>
            </a:r>
          </a:p>
        </p:txBody>
      </p:sp>
    </p:spTree>
    <p:extLst>
      <p:ext uri="{BB962C8B-B14F-4D97-AF65-F5344CB8AC3E}">
        <p14:creationId xmlns:p14="http://schemas.microsoft.com/office/powerpoint/2010/main" val="2315506365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8E05E241-4492-6640-B314-7950501E07E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609815" y="777710"/>
            <a:ext cx="4534185" cy="3692690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6D54084-7F42-4C4E-BA63-BECD6FDE84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777710"/>
            <a:ext cx="4706353" cy="5260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934212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B5E6C60-EF98-0346-BE89-44BA170FBC2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62267" y="203434"/>
            <a:ext cx="8419783" cy="5257567"/>
          </a:xfrm>
        </p:spPr>
      </p:pic>
    </p:spTree>
    <p:extLst>
      <p:ext uri="{BB962C8B-B14F-4D97-AF65-F5344CB8AC3E}">
        <p14:creationId xmlns:p14="http://schemas.microsoft.com/office/powerpoint/2010/main" val="1387152507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5C1D5B6-81A9-2446-8F17-E6073EDF2D7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53444" y="106333"/>
            <a:ext cx="8838156" cy="5430868"/>
          </a:xfrm>
        </p:spPr>
      </p:pic>
    </p:spTree>
    <p:extLst>
      <p:ext uri="{BB962C8B-B14F-4D97-AF65-F5344CB8AC3E}">
        <p14:creationId xmlns:p14="http://schemas.microsoft.com/office/powerpoint/2010/main" val="1268967124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2FE391CB-CBE9-6F4D-B166-FD47DC78DAA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84464" y="114312"/>
            <a:ext cx="8730936" cy="5441939"/>
          </a:xfrm>
        </p:spPr>
      </p:pic>
    </p:spTree>
    <p:extLst>
      <p:ext uri="{BB962C8B-B14F-4D97-AF65-F5344CB8AC3E}">
        <p14:creationId xmlns:p14="http://schemas.microsoft.com/office/powerpoint/2010/main" val="4266029164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424C00E-9A2B-0249-B292-5E565B875AC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60218" y="158085"/>
            <a:ext cx="8831382" cy="5379115"/>
          </a:xfrm>
        </p:spPr>
      </p:pic>
    </p:spTree>
    <p:extLst>
      <p:ext uri="{BB962C8B-B14F-4D97-AF65-F5344CB8AC3E}">
        <p14:creationId xmlns:p14="http://schemas.microsoft.com/office/powerpoint/2010/main" val="210146499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736FA29-29A8-0047-96AE-36DBD0D9B51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9349" y="304800"/>
            <a:ext cx="8963553" cy="5137151"/>
          </a:xfrm>
        </p:spPr>
      </p:pic>
    </p:spTree>
    <p:extLst>
      <p:ext uri="{BB962C8B-B14F-4D97-AF65-F5344CB8AC3E}">
        <p14:creationId xmlns:p14="http://schemas.microsoft.com/office/powerpoint/2010/main" val="1068574496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300" y="647700"/>
            <a:ext cx="8648700" cy="556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6618830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C04E4909-43D9-5246-9A6E-063798BFB1A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41467" y="615859"/>
            <a:ext cx="8613775" cy="4256762"/>
          </a:xfrm>
        </p:spPr>
      </p:pic>
    </p:spTree>
    <p:extLst>
      <p:ext uri="{BB962C8B-B14F-4D97-AF65-F5344CB8AC3E}">
        <p14:creationId xmlns:p14="http://schemas.microsoft.com/office/powerpoint/2010/main" val="3227812355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2475B6CE-8D2B-E140-9060-0A93E981D70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78532" y="50519"/>
            <a:ext cx="8794018" cy="5562882"/>
          </a:xfrm>
        </p:spPr>
      </p:pic>
    </p:spTree>
    <p:extLst>
      <p:ext uri="{BB962C8B-B14F-4D97-AF65-F5344CB8AC3E}">
        <p14:creationId xmlns:p14="http://schemas.microsoft.com/office/powerpoint/2010/main" val="2760315803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D346CFB-1005-E242-8C9E-DBD3D3F979E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54845" y="123000"/>
            <a:ext cx="8076538" cy="4052413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A7FE273-240C-264B-A156-109931F7008A}"/>
              </a:ext>
            </a:extLst>
          </p:cNvPr>
          <p:cNvSpPr txBox="1"/>
          <p:nvPr/>
        </p:nvSpPr>
        <p:spPr>
          <a:xfrm>
            <a:off x="5527964" y="4530435"/>
            <a:ext cx="27286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rgbClr val="EEABCA"/>
                </a:solidFill>
              </a:rPr>
              <a:t>Punishment</a:t>
            </a:r>
            <a:r>
              <a:rPr lang="en-US" dirty="0">
                <a:solidFill>
                  <a:srgbClr val="EEABCA"/>
                </a:solidFill>
              </a:rPr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31AEB7-AA96-FF4C-8482-D08F0DF52D37}"/>
              </a:ext>
            </a:extLst>
          </p:cNvPr>
          <p:cNvSpPr txBox="1"/>
          <p:nvPr/>
        </p:nvSpPr>
        <p:spPr>
          <a:xfrm>
            <a:off x="554845" y="4530435"/>
            <a:ext cx="33075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Reinforcement</a:t>
            </a:r>
            <a:r>
              <a:rPr lang="en-US" dirty="0">
                <a:solidFill>
                  <a:srgbClr val="EEABCA"/>
                </a:solidFill>
              </a:rPr>
              <a:t>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939E378-32EE-5A4A-98A1-BA52DA8E6A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 flipV="1">
            <a:off x="2160545" y="5364262"/>
            <a:ext cx="1127696" cy="89423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7D8F165-DEE6-5D43-8EBF-2E2379AC4F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7021190" y="5277347"/>
            <a:ext cx="1127696" cy="83127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FF8A3CD-59A1-B64B-8339-0677BD1803FD}"/>
              </a:ext>
            </a:extLst>
          </p:cNvPr>
          <p:cNvSpPr txBox="1"/>
          <p:nvPr/>
        </p:nvSpPr>
        <p:spPr>
          <a:xfrm>
            <a:off x="1003604" y="5334324"/>
            <a:ext cx="146315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Positive</a:t>
            </a:r>
            <a:r>
              <a:rPr lang="en-US" sz="2800" dirty="0"/>
              <a:t> </a:t>
            </a:r>
          </a:p>
          <a:p>
            <a:pPr algn="ctr"/>
            <a:r>
              <a:rPr lang="en-US" sz="2800" dirty="0">
                <a:solidFill>
                  <a:srgbClr val="7030A0"/>
                </a:solidFill>
              </a:rPr>
              <a:t>Negative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6967D-D08E-B247-9BBB-2B66D2DC8D3F}"/>
              </a:ext>
            </a:extLst>
          </p:cNvPr>
          <p:cNvSpPr txBox="1"/>
          <p:nvPr/>
        </p:nvSpPr>
        <p:spPr>
          <a:xfrm>
            <a:off x="5894195" y="5238321"/>
            <a:ext cx="146315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Positive</a:t>
            </a:r>
            <a:r>
              <a:rPr lang="en-US" sz="2800" dirty="0"/>
              <a:t> </a:t>
            </a:r>
          </a:p>
          <a:p>
            <a:pPr algn="ctr"/>
            <a:r>
              <a:rPr lang="en-US" sz="2800" dirty="0">
                <a:solidFill>
                  <a:srgbClr val="7030A0"/>
                </a:solidFill>
              </a:rPr>
              <a:t>Negative</a:t>
            </a:r>
          </a:p>
        </p:txBody>
      </p:sp>
    </p:spTree>
    <p:extLst>
      <p:ext uri="{BB962C8B-B14F-4D97-AF65-F5344CB8AC3E}">
        <p14:creationId xmlns:p14="http://schemas.microsoft.com/office/powerpoint/2010/main" val="1248657027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2D25856-914F-7043-8A9C-AF65352ABD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71336" b="2926"/>
          <a:stretch/>
        </p:blipFill>
        <p:spPr>
          <a:xfrm>
            <a:off x="553453" y="-236189"/>
            <a:ext cx="2304047" cy="5913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6833422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2D25856-914F-7043-8A9C-AF65352ABD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3911"/>
          <a:stretch/>
        </p:blipFill>
        <p:spPr>
          <a:xfrm>
            <a:off x="553453" y="-236189"/>
            <a:ext cx="8038097" cy="2198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987229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2D25856-914F-7043-8A9C-AF65352ABD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901" t="35464" r="7821" b="6992"/>
          <a:stretch/>
        </p:blipFill>
        <p:spPr>
          <a:xfrm>
            <a:off x="1581150" y="1291369"/>
            <a:ext cx="6819900" cy="469985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CA67924-C7BD-214E-B479-2418AAF2F0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873362" flipV="1">
            <a:off x="1017302" y="844252"/>
            <a:ext cx="1127696" cy="894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839528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2D25856-914F-7043-8A9C-AF65352ABD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901" t="35464" r="7821" b="6992"/>
          <a:stretch/>
        </p:blipFill>
        <p:spPr>
          <a:xfrm>
            <a:off x="1581150" y="1291369"/>
            <a:ext cx="6819900" cy="469985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CA67924-C7BD-214E-B479-2418AAF2F0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3668677" flipV="1">
            <a:off x="7600982" y="5401012"/>
            <a:ext cx="1127696" cy="894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879723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2D25856-914F-7043-8A9C-AF65352ABD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901" t="35464" r="7821" b="6992"/>
          <a:stretch/>
        </p:blipFill>
        <p:spPr>
          <a:xfrm>
            <a:off x="1581150" y="1291369"/>
            <a:ext cx="6819900" cy="469985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CA67924-C7BD-214E-B479-2418AAF2F0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480138" flipV="1">
            <a:off x="7223349" y="722334"/>
            <a:ext cx="1127696" cy="894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134240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2D25856-914F-7043-8A9C-AF65352ABD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901" t="35464" r="7821" b="6992"/>
          <a:stretch/>
        </p:blipFill>
        <p:spPr>
          <a:xfrm>
            <a:off x="1581150" y="1291369"/>
            <a:ext cx="6819900" cy="469985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CA67924-C7BD-214E-B479-2418AAF2F0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393721" flipV="1">
            <a:off x="1017302" y="5385773"/>
            <a:ext cx="1127696" cy="894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704899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2D25856-914F-7043-8A9C-AF65352ABD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17404" y="-236190"/>
            <a:ext cx="9361404" cy="70941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9DFB5C6-B9C6-2C45-B9A0-DE32686930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432985">
            <a:off x="4083565" y="3439839"/>
            <a:ext cx="1818271" cy="1818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7555280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2D25856-914F-7043-8A9C-AF65352ABD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17404" y="-236190"/>
            <a:ext cx="9361404" cy="70941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9DFB5C6-B9C6-2C45-B9A0-DE32686930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8901690">
            <a:off x="4083565" y="3439839"/>
            <a:ext cx="1818271" cy="1818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8857545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2"/>
            <a:extLst>
              <a:ext uri="{FF2B5EF4-FFF2-40B4-BE49-F238E27FC236}">
                <a16:creationId xmlns:a16="http://schemas.microsoft.com/office/drawing/2014/main" id="{132F89C6-3254-D649-8F05-752072C7B3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700" y="558800"/>
            <a:ext cx="8432800" cy="48641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AF5C8F6-C3F4-4C4C-B1FE-328EDAAF9E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5566" y="209550"/>
            <a:ext cx="4040934" cy="2076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4230801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0EBB167-0445-4A41-B393-E1641383F6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675" y="331647"/>
            <a:ext cx="8191500" cy="4597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C295F2B-7404-9C4A-A55F-9D38277D7528}"/>
              </a:ext>
            </a:extLst>
          </p:cNvPr>
          <p:cNvSpPr txBox="1"/>
          <p:nvPr/>
        </p:nvSpPr>
        <p:spPr>
          <a:xfrm>
            <a:off x="695296" y="5544272"/>
            <a:ext cx="7730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Which aspect of operant conditioning is Sheldon using here?</a:t>
            </a:r>
          </a:p>
        </p:txBody>
      </p:sp>
    </p:spTree>
    <p:extLst>
      <p:ext uri="{BB962C8B-B14F-4D97-AF65-F5344CB8AC3E}">
        <p14:creationId xmlns:p14="http://schemas.microsoft.com/office/powerpoint/2010/main" val="2733675983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2D25856-914F-7043-8A9C-AF65352ABD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453" y="-236190"/>
            <a:ext cx="8038097" cy="609137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0C0E55D-ACB4-4143-89F2-7417FF2190AC}"/>
              </a:ext>
            </a:extLst>
          </p:cNvPr>
          <p:cNvSpPr/>
          <p:nvPr/>
        </p:nvSpPr>
        <p:spPr>
          <a:xfrm>
            <a:off x="2838450" y="1924050"/>
            <a:ext cx="5753100" cy="3619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FB9C287-F36B-DA42-B826-21DCFE214FEA}"/>
              </a:ext>
            </a:extLst>
          </p:cNvPr>
          <p:cNvCxnSpPr/>
          <p:nvPr/>
        </p:nvCxnSpPr>
        <p:spPr>
          <a:xfrm>
            <a:off x="5029200" y="1924050"/>
            <a:ext cx="0" cy="3352800"/>
          </a:xfrm>
          <a:prstGeom prst="line">
            <a:avLst/>
          </a:prstGeom>
          <a:ln w="95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B1DA6AF-6211-0E43-863D-DB66C49C19A6}"/>
              </a:ext>
            </a:extLst>
          </p:cNvPr>
          <p:cNvCxnSpPr/>
          <p:nvPr/>
        </p:nvCxnSpPr>
        <p:spPr>
          <a:xfrm>
            <a:off x="2838450" y="3676650"/>
            <a:ext cx="501015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AB79EFCF-0EAF-B74C-9E1A-545C8B170DC8}"/>
              </a:ext>
            </a:extLst>
          </p:cNvPr>
          <p:cNvSpPr txBox="1"/>
          <p:nvPr/>
        </p:nvSpPr>
        <p:spPr>
          <a:xfrm>
            <a:off x="891251" y="633135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F1F94B9-ECA8-9840-9530-587C984972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3722" y="2180388"/>
            <a:ext cx="1965960" cy="125821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65B8D4C-1337-D848-BCF4-B66B0FBDC7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3481" y="3894315"/>
            <a:ext cx="1965960" cy="125821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F50057B-C2BE-2D46-9B13-A1B48D2B86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44554" y="3894315"/>
            <a:ext cx="1965960" cy="125821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013C6F2-E50A-3C4B-BBD2-7872929DD5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44554" y="2180388"/>
            <a:ext cx="1965960" cy="1258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3996958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2D4C7AA-384F-CE45-8ACB-EB81027FDF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426" y="387850"/>
            <a:ext cx="7560129" cy="554604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9BB3A92-F639-494C-8F3A-6EF2B0A0F579}"/>
              </a:ext>
            </a:extLst>
          </p:cNvPr>
          <p:cNvSpPr txBox="1"/>
          <p:nvPr/>
        </p:nvSpPr>
        <p:spPr>
          <a:xfrm>
            <a:off x="237029" y="6237514"/>
            <a:ext cx="87189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Watch Tom’s children using the WBT approach…can you spot any learning theory in action?</a:t>
            </a:r>
          </a:p>
        </p:txBody>
      </p:sp>
    </p:spTree>
    <p:extLst>
      <p:ext uri="{BB962C8B-B14F-4D97-AF65-F5344CB8AC3E}">
        <p14:creationId xmlns:p14="http://schemas.microsoft.com/office/powerpoint/2010/main" val="2855274105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1B0D21B-F259-5743-85F6-6A4E69FBAEC4}"/>
              </a:ext>
            </a:extLst>
          </p:cNvPr>
          <p:cNvSpPr txBox="1"/>
          <p:nvPr/>
        </p:nvSpPr>
        <p:spPr>
          <a:xfrm>
            <a:off x="2726267" y="4216400"/>
            <a:ext cx="38671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>
                <a:solidFill>
                  <a:schemeClr val="bg1"/>
                </a:solidFill>
                <a:latin typeface="American Typewriter" panose="02090604020004020304" pitchFamily="18" charset="77"/>
              </a:rPr>
              <a:t>ECAD6050</a:t>
            </a:r>
            <a:endParaRPr lang="en-US" sz="5400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8E53FF-BBCE-764F-9439-8D0A763B0D90}"/>
              </a:ext>
            </a:extLst>
          </p:cNvPr>
          <p:cNvSpPr txBox="1"/>
          <p:nvPr/>
        </p:nvSpPr>
        <p:spPr>
          <a:xfrm>
            <a:off x="534199" y="824678"/>
            <a:ext cx="825128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Introduction to Learning Theory (Part 2)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6FF4A2A-CF71-F24B-A701-B462D25FB4AE}"/>
              </a:ext>
            </a:extLst>
          </p:cNvPr>
          <p:cNvSpPr txBox="1"/>
          <p:nvPr/>
        </p:nvSpPr>
        <p:spPr>
          <a:xfrm>
            <a:off x="4211782" y="525087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4994889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E7B0A50-41D7-054E-AD5D-8AFAE11A0D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316182"/>
            <a:ext cx="9144000" cy="91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4465445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F4D195D-C4CC-C74B-ADEC-AC247D7496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237" y="2733675"/>
            <a:ext cx="3341666" cy="41084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4DC2F51-180E-344F-8F25-790B0E99CA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9000" y="2847975"/>
            <a:ext cx="5715000" cy="29845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5299476-A579-3C42-998D-42024FE3A96E}"/>
              </a:ext>
            </a:extLst>
          </p:cNvPr>
          <p:cNvSpPr txBox="1"/>
          <p:nvPr/>
        </p:nvSpPr>
        <p:spPr>
          <a:xfrm>
            <a:off x="482215" y="714094"/>
            <a:ext cx="847244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WOW…did you see the class class class response?</a:t>
            </a:r>
          </a:p>
          <a:p>
            <a:endParaRPr lang="en-US" sz="2800" dirty="0"/>
          </a:p>
          <a:p>
            <a:r>
              <a:rPr lang="en-US" sz="2800" dirty="0"/>
              <a:t>Ok Tom, if I go down the route of operant conditioning… </a:t>
            </a:r>
          </a:p>
        </p:txBody>
      </p:sp>
    </p:spTree>
    <p:extLst>
      <p:ext uri="{BB962C8B-B14F-4D97-AF65-F5344CB8AC3E}">
        <p14:creationId xmlns:p14="http://schemas.microsoft.com/office/powerpoint/2010/main" val="3232582547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3F6F721-28FB-A444-9759-997B3114A78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174573" y="0"/>
            <a:ext cx="9318573" cy="6692348"/>
          </a:xfr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620CA62-1307-0F4C-9F29-0CF093E952A9}"/>
              </a:ext>
            </a:extLst>
          </p:cNvPr>
          <p:cNvSpPr/>
          <p:nvPr/>
        </p:nvSpPr>
        <p:spPr>
          <a:xfrm>
            <a:off x="114300" y="0"/>
            <a:ext cx="5094514" cy="112667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AC56CA4-68F4-7A4E-A717-54139171F211}"/>
              </a:ext>
            </a:extLst>
          </p:cNvPr>
          <p:cNvSpPr/>
          <p:nvPr/>
        </p:nvSpPr>
        <p:spPr>
          <a:xfrm>
            <a:off x="4675193" y="0"/>
            <a:ext cx="2501214" cy="54369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4775996-5670-5A40-9AA6-F01F405627C5}"/>
              </a:ext>
            </a:extLst>
          </p:cNvPr>
          <p:cNvSpPr/>
          <p:nvPr/>
        </p:nvSpPr>
        <p:spPr>
          <a:xfrm>
            <a:off x="3764911" y="3929148"/>
            <a:ext cx="5193737" cy="2595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8886611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5EBEAE4-5F2A-0E4D-BD2D-C010A5B6CF1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610436" y="134238"/>
            <a:ext cx="5910698" cy="6723762"/>
          </a:xfrm>
        </p:spPr>
      </p:pic>
    </p:spTree>
    <p:extLst>
      <p:ext uri="{BB962C8B-B14F-4D97-AF65-F5344CB8AC3E}">
        <p14:creationId xmlns:p14="http://schemas.microsoft.com/office/powerpoint/2010/main" val="671340755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D5C89F6-260D-D740-BA12-3FA84595E24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84381" y="432486"/>
            <a:ext cx="8559619" cy="6083764"/>
          </a:xfrm>
        </p:spPr>
      </p:pic>
    </p:spTree>
    <p:extLst>
      <p:ext uri="{BB962C8B-B14F-4D97-AF65-F5344CB8AC3E}">
        <p14:creationId xmlns:p14="http://schemas.microsoft.com/office/powerpoint/2010/main" val="1065742379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DEABB912-4B8A-D848-AA83-64729F7D848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2195324"/>
            <a:ext cx="9144000" cy="1776173"/>
          </a:xfrm>
        </p:spPr>
      </p:pic>
    </p:spTree>
    <p:extLst>
      <p:ext uri="{BB962C8B-B14F-4D97-AF65-F5344CB8AC3E}">
        <p14:creationId xmlns:p14="http://schemas.microsoft.com/office/powerpoint/2010/main" val="3310550844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7C4DB6F5-A5C9-0F41-9F81-668F725634A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818885"/>
            <a:ext cx="9144000" cy="5348150"/>
          </a:xfrm>
        </p:spPr>
      </p:pic>
    </p:spTree>
    <p:extLst>
      <p:ext uri="{BB962C8B-B14F-4D97-AF65-F5344CB8AC3E}">
        <p14:creationId xmlns:p14="http://schemas.microsoft.com/office/powerpoint/2010/main" val="2737396389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BE538D2-C64A-D043-846F-A6E9DAF9F3B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722408"/>
            <a:ext cx="9144000" cy="2190909"/>
          </a:xfrm>
        </p:spPr>
      </p:pic>
    </p:spTree>
    <p:extLst>
      <p:ext uri="{BB962C8B-B14F-4D97-AF65-F5344CB8AC3E}">
        <p14:creationId xmlns:p14="http://schemas.microsoft.com/office/powerpoint/2010/main" val="955666685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AC1B8B9-74A5-2248-8AF1-921BC31377B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50627" y="0"/>
            <a:ext cx="7624897" cy="6858000"/>
          </a:xfrm>
        </p:spPr>
      </p:pic>
    </p:spTree>
    <p:extLst>
      <p:ext uri="{BB962C8B-B14F-4D97-AF65-F5344CB8AC3E}">
        <p14:creationId xmlns:p14="http://schemas.microsoft.com/office/powerpoint/2010/main" val="1110447307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CE0D462F-3113-904A-9DDD-B02D5F56F8E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" y="1776377"/>
            <a:ext cx="9144000" cy="1977404"/>
          </a:xfrm>
        </p:spPr>
      </p:pic>
    </p:spTree>
    <p:extLst>
      <p:ext uri="{BB962C8B-B14F-4D97-AF65-F5344CB8AC3E}">
        <p14:creationId xmlns:p14="http://schemas.microsoft.com/office/powerpoint/2010/main" val="3063489480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1F8F3B4-1476-5847-926B-F7524671141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1506" y="1485735"/>
            <a:ext cx="9099842" cy="2593397"/>
          </a:xfrm>
        </p:spPr>
      </p:pic>
    </p:spTree>
    <p:extLst>
      <p:ext uri="{BB962C8B-B14F-4D97-AF65-F5344CB8AC3E}">
        <p14:creationId xmlns:p14="http://schemas.microsoft.com/office/powerpoint/2010/main" val="3295355198"/>
      </p:ext>
    </p:extLst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E542DCA-2BB1-B046-B8A6-B96AB602506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596000"/>
            <a:ext cx="9144000" cy="2503300"/>
          </a:xfrm>
        </p:spPr>
      </p:pic>
    </p:spTree>
    <p:extLst>
      <p:ext uri="{BB962C8B-B14F-4D97-AF65-F5344CB8AC3E}">
        <p14:creationId xmlns:p14="http://schemas.microsoft.com/office/powerpoint/2010/main" val="466471285"/>
      </p:ext>
    </p:extLst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3D5CFF1-5C34-C442-86A7-C5D7F5FE886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201595" y="0"/>
            <a:ext cx="9492552" cy="6965840"/>
          </a:xfrm>
        </p:spPr>
      </p:pic>
    </p:spTree>
    <p:extLst>
      <p:ext uri="{BB962C8B-B14F-4D97-AF65-F5344CB8AC3E}">
        <p14:creationId xmlns:p14="http://schemas.microsoft.com/office/powerpoint/2010/main" val="1487505410"/>
      </p:ext>
    </p:extLst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36FD02E-858A-0A40-8F86-37A4E0446D4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32855"/>
            <a:ext cx="9144000" cy="6725146"/>
          </a:xfrm>
        </p:spPr>
      </p:pic>
    </p:spTree>
    <p:extLst>
      <p:ext uri="{BB962C8B-B14F-4D97-AF65-F5344CB8AC3E}">
        <p14:creationId xmlns:p14="http://schemas.microsoft.com/office/powerpoint/2010/main" val="2031423680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6D57E75-4EC1-7A48-9A07-EF243A43A11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67905" y="349526"/>
            <a:ext cx="9211905" cy="6181903"/>
          </a:xfrm>
        </p:spPr>
      </p:pic>
    </p:spTree>
    <p:extLst>
      <p:ext uri="{BB962C8B-B14F-4D97-AF65-F5344CB8AC3E}">
        <p14:creationId xmlns:p14="http://schemas.microsoft.com/office/powerpoint/2010/main" val="15419957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12" ma:contentTypeDescription="Create a new document." ma:contentTypeScope="" ma:versionID="7614c0d39d68b11413b99ea6b15f897c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322afc73339f979490dfcc2930f5f197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9B8D2FC-B767-4243-8EEE-39F477836B4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A4313D5-DE31-46C2-BFBF-8E37696590B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75A3812-31E9-4619-981E-BFCE2B0654EE}">
  <ds:schemaRefs>
    <ds:schemaRef ds:uri="8ee9550b-f5f4-4dde-bce5-39f4ba45c2f1"/>
    <ds:schemaRef ds:uri="http://purl.org/dc/dcmitype/"/>
    <ds:schemaRef ds:uri="http://schemas.microsoft.com/office/2006/metadata/properties"/>
    <ds:schemaRef ds:uri="http://purl.org/dc/elements/1.1/"/>
    <ds:schemaRef ds:uri="http://www.w3.org/XML/1998/namespace"/>
    <ds:schemaRef ds:uri="92c24619-d6d5-42cf-b618-23d930ad9f20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11370</TotalTime>
  <Words>853</Words>
  <Application>Microsoft Office PowerPoint</Application>
  <PresentationFormat>On-screen Show (4:3)</PresentationFormat>
  <Paragraphs>175</Paragraphs>
  <Slides>117</Slides>
  <Notes>84</Notes>
  <HiddenSlides>3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117</vt:i4>
      </vt:variant>
    </vt:vector>
  </HeadingPairs>
  <TitlesOfParts>
    <vt:vector size="124" baseType="lpstr">
      <vt:lpstr>American Typewriter</vt:lpstr>
      <vt:lpstr>Arial Regular</vt:lpstr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Who is this?</vt:lpstr>
      <vt:lpstr>PowerPoint Presentation</vt:lpstr>
      <vt:lpstr>PowerPoint Presentation</vt:lpstr>
      <vt:lpstr>Jean Piaget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Points for critical analysis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Tom Cox</cp:lastModifiedBy>
  <cp:revision>138</cp:revision>
  <dcterms:created xsi:type="dcterms:W3CDTF">2017-02-08T11:33:06Z</dcterms:created>
  <dcterms:modified xsi:type="dcterms:W3CDTF">2026-09-14T13:19:57Z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