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275213" cy="42803763"/>
  <p:notesSz cx="6858000" cy="9144000"/>
  <p:defaultTextStyle>
    <a:defPPr>
      <a:defRPr lang="en-US"/>
    </a:defPPr>
    <a:lvl1pPr marL="0" algn="l" defTabSz="3507730" rtl="0" eaLnBrk="1" latinLnBrk="0" hangingPunct="1">
      <a:defRPr sz="6905" kern="1200">
        <a:solidFill>
          <a:schemeClr val="tx1"/>
        </a:solidFill>
        <a:latin typeface="+mn-lt"/>
        <a:ea typeface="+mn-ea"/>
        <a:cs typeface="+mn-cs"/>
      </a:defRPr>
    </a:lvl1pPr>
    <a:lvl2pPr marL="1753865" algn="l" defTabSz="3507730" rtl="0" eaLnBrk="1" latinLnBrk="0" hangingPunct="1">
      <a:defRPr sz="6905" kern="1200">
        <a:solidFill>
          <a:schemeClr val="tx1"/>
        </a:solidFill>
        <a:latin typeface="+mn-lt"/>
        <a:ea typeface="+mn-ea"/>
        <a:cs typeface="+mn-cs"/>
      </a:defRPr>
    </a:lvl2pPr>
    <a:lvl3pPr marL="3507730" algn="l" defTabSz="3507730" rtl="0" eaLnBrk="1" latinLnBrk="0" hangingPunct="1">
      <a:defRPr sz="6905" kern="1200">
        <a:solidFill>
          <a:schemeClr val="tx1"/>
        </a:solidFill>
        <a:latin typeface="+mn-lt"/>
        <a:ea typeface="+mn-ea"/>
        <a:cs typeface="+mn-cs"/>
      </a:defRPr>
    </a:lvl3pPr>
    <a:lvl4pPr marL="5261595" algn="l" defTabSz="3507730" rtl="0" eaLnBrk="1" latinLnBrk="0" hangingPunct="1">
      <a:defRPr sz="6905" kern="1200">
        <a:solidFill>
          <a:schemeClr val="tx1"/>
        </a:solidFill>
        <a:latin typeface="+mn-lt"/>
        <a:ea typeface="+mn-ea"/>
        <a:cs typeface="+mn-cs"/>
      </a:defRPr>
    </a:lvl4pPr>
    <a:lvl5pPr marL="7015460" algn="l" defTabSz="3507730" rtl="0" eaLnBrk="1" latinLnBrk="0" hangingPunct="1">
      <a:defRPr sz="6905" kern="1200">
        <a:solidFill>
          <a:schemeClr val="tx1"/>
        </a:solidFill>
        <a:latin typeface="+mn-lt"/>
        <a:ea typeface="+mn-ea"/>
        <a:cs typeface="+mn-cs"/>
      </a:defRPr>
    </a:lvl5pPr>
    <a:lvl6pPr marL="8769325" algn="l" defTabSz="3507730" rtl="0" eaLnBrk="1" latinLnBrk="0" hangingPunct="1">
      <a:defRPr sz="6905" kern="1200">
        <a:solidFill>
          <a:schemeClr val="tx1"/>
        </a:solidFill>
        <a:latin typeface="+mn-lt"/>
        <a:ea typeface="+mn-ea"/>
        <a:cs typeface="+mn-cs"/>
      </a:defRPr>
    </a:lvl6pPr>
    <a:lvl7pPr marL="10523190" algn="l" defTabSz="3507730" rtl="0" eaLnBrk="1" latinLnBrk="0" hangingPunct="1">
      <a:defRPr sz="6905" kern="1200">
        <a:solidFill>
          <a:schemeClr val="tx1"/>
        </a:solidFill>
        <a:latin typeface="+mn-lt"/>
        <a:ea typeface="+mn-ea"/>
        <a:cs typeface="+mn-cs"/>
      </a:defRPr>
    </a:lvl7pPr>
    <a:lvl8pPr marL="12277054" algn="l" defTabSz="3507730" rtl="0" eaLnBrk="1" latinLnBrk="0" hangingPunct="1">
      <a:defRPr sz="6905" kern="1200">
        <a:solidFill>
          <a:schemeClr val="tx1"/>
        </a:solidFill>
        <a:latin typeface="+mn-lt"/>
        <a:ea typeface="+mn-ea"/>
        <a:cs typeface="+mn-cs"/>
      </a:defRPr>
    </a:lvl8pPr>
    <a:lvl9pPr marL="14030919" algn="l" defTabSz="3507730" rtl="0" eaLnBrk="1" latinLnBrk="0" hangingPunct="1">
      <a:defRPr sz="690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4370" autoAdjust="0"/>
    <p:restoredTop sz="95914" autoAdjust="0"/>
  </p:normalViewPr>
  <p:slideViewPr>
    <p:cSldViewPr snapToGrid="0">
      <p:cViewPr>
        <p:scale>
          <a:sx n="33" d="100"/>
          <a:sy n="33" d="100"/>
        </p:scale>
        <p:origin x="1104"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0C3330-0608-4FCE-ACAB-BE834728FD6F}" type="datetimeFigureOut">
              <a:rPr lang="en-IN" smtClean="0"/>
              <a:t>15-06-2023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1550277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0C3330-0608-4FCE-ACAB-BE834728FD6F}" type="datetimeFigureOut">
              <a:rPr lang="en-IN" smtClean="0"/>
              <a:t>15-06-2023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2378166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0C3330-0608-4FCE-ACAB-BE834728FD6F}" type="datetimeFigureOut">
              <a:rPr lang="en-IN" smtClean="0"/>
              <a:t>15-06-2023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171132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0C3330-0608-4FCE-ACAB-BE834728FD6F}" type="datetimeFigureOut">
              <a:rPr lang="en-IN" smtClean="0"/>
              <a:t>15-06-2023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1570542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0C3330-0608-4FCE-ACAB-BE834728FD6F}" type="datetimeFigureOut">
              <a:rPr lang="en-IN" smtClean="0"/>
              <a:t>15-06-2023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61834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0C3330-0608-4FCE-ACAB-BE834728FD6F}" type="datetimeFigureOut">
              <a:rPr lang="en-IN" smtClean="0"/>
              <a:t>15-06-2023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1443025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0C3330-0608-4FCE-ACAB-BE834728FD6F}" type="datetimeFigureOut">
              <a:rPr lang="en-IN" smtClean="0"/>
              <a:t>15-06-2023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2037770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580C3330-0608-4FCE-ACAB-BE834728FD6F}" type="datetimeFigureOut">
              <a:rPr lang="en-IN" smtClean="0"/>
              <a:t>15-06-2023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41784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580C3330-0608-4FCE-ACAB-BE834728FD6F}" type="datetimeFigureOut">
              <a:rPr lang="en-IN" smtClean="0"/>
              <a:t>15-06-2023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3283222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0C3330-0608-4FCE-ACAB-BE834728FD6F}" type="datetimeFigureOut">
              <a:rPr lang="en-IN" smtClean="0"/>
              <a:t>15-06-2023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3550438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0C3330-0608-4FCE-ACAB-BE834728FD6F}" type="datetimeFigureOut">
              <a:rPr lang="en-IN" smtClean="0"/>
              <a:t>15-06-2023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3CE145-4663-4DC5-96CD-B595F181B0E3}" type="slidenum">
              <a:rPr lang="en-IN" smtClean="0"/>
              <a:t>‹#›</a:t>
            </a:fld>
            <a:endParaRPr lang="en-IN"/>
          </a:p>
        </p:txBody>
      </p:sp>
    </p:spTree>
    <p:extLst>
      <p:ext uri="{BB962C8B-B14F-4D97-AF65-F5344CB8AC3E}">
        <p14:creationId xmlns:p14="http://schemas.microsoft.com/office/powerpoint/2010/main" val="648019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580C3330-0608-4FCE-ACAB-BE834728FD6F}" type="datetimeFigureOut">
              <a:rPr lang="en-IN" smtClean="0"/>
              <a:t>15-06-2023</a:t>
            </a:fld>
            <a:endParaRPr lang="en-IN"/>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6D3CE145-4663-4DC5-96CD-B595F181B0E3}" type="slidenum">
              <a:rPr lang="en-IN" smtClean="0"/>
              <a:t>‹#›</a:t>
            </a:fld>
            <a:endParaRPr lang="en-IN"/>
          </a:p>
        </p:txBody>
      </p:sp>
    </p:spTree>
    <p:extLst>
      <p:ext uri="{BB962C8B-B14F-4D97-AF65-F5344CB8AC3E}">
        <p14:creationId xmlns:p14="http://schemas.microsoft.com/office/powerpoint/2010/main" val="24770274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books.google.co.in/books?hl=en&amp;lr=&amp;id=YnetDwAAQBAJ&amp;oi=fnd&amp;pg=PP1&amp;dq=digestive+system+anatomy&amp;ots=1VwvOjjZLM&amp;sig=LVqUaBu9aMiSLWOo8jaH38AZt8s&amp;redir_esc=y#v=onepage&amp;q=digestive%20system%20anatomy&amp;f=false" TargetMode="External"/><Relationship Id="rId18" Type="http://schemas.openxmlformats.org/officeDocument/2006/relationships/hyperlink" Target="https://www.nhs.uk/conditions/irritable-bowel-syndrome-ibs/diet-lifestyle-and-medicines/" TargetMode="External"/><Relationship Id="rId3" Type="http://schemas.openxmlformats.org/officeDocument/2006/relationships/image" Target="../media/image2.png"/><Relationship Id="rId21" Type="http://schemas.openxmlformats.org/officeDocument/2006/relationships/hyperlink" Target="https://books.google.com/books?hl=en&amp;lr=&amp;id=hXR0DwAAQBAJ&amp;oi=fnd&amp;pg=PR1&amp;dq=digestive+system+anatomy&amp;ots=LuAqJtp4PR&amp;sig=Xvczu0RpjjszpZwoH6xT_OQKFf0" TargetMode="External"/><Relationship Id="rId7" Type="http://schemas.openxmlformats.org/officeDocument/2006/relationships/image" Target="../media/image6.png"/><Relationship Id="rId12" Type="http://schemas.openxmlformats.org/officeDocument/2006/relationships/hyperlink" Target="https://www.ncbi.nlm.nih.gov/books/NBK482334/" TargetMode="External"/><Relationship Id="rId17" Type="http://schemas.openxmlformats.org/officeDocument/2006/relationships/hyperlink" Target="https://www.nhs.uk/conditions/crohns-disease/" TargetMode="External"/><Relationship Id="rId2" Type="http://schemas.openxmlformats.org/officeDocument/2006/relationships/image" Target="../media/image1.png"/><Relationship Id="rId16" Type="http://schemas.openxmlformats.org/officeDocument/2006/relationships/hyperlink" Target="https://www.ncbi.nlm.nih.gov/pmc/articles/PMC7003895/" TargetMode="External"/><Relationship Id="rId20" Type="http://schemas.openxmlformats.org/officeDocument/2006/relationships/hyperlink" Target="https://www.ncbi.nlm.nih.gov/books/NBK537103/"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onlinelibrary.wiley.com/doi/pdf/10.1111/nmo.13872" TargetMode="External"/><Relationship Id="rId5" Type="http://schemas.openxmlformats.org/officeDocument/2006/relationships/image" Target="../media/image4.png"/><Relationship Id="rId15" Type="http://schemas.openxmlformats.org/officeDocument/2006/relationships/hyperlink" Target="https://cdr.lib.unc.edu/downloads/6395wd638" TargetMode="External"/><Relationship Id="rId23" Type="http://schemas.openxmlformats.org/officeDocument/2006/relationships/hyperlink" Target="https://gut.bmj.com/content/gutjnl/early/2021/05/24/gutjnl-2021-324598.full.pdf" TargetMode="External"/><Relationship Id="rId10" Type="http://schemas.openxmlformats.org/officeDocument/2006/relationships/image" Target="../media/image9.png"/><Relationship Id="rId19" Type="http://schemas.openxmlformats.org/officeDocument/2006/relationships/hyperlink" Target="https://www.nlg.nhs.uk/resources/gastrointestinal-conditions/#:~:text=There%20are%20many%20conditions%20affecting,Crohn's%20Disease%20and%20Ulcerative%20Colitis" TargetMode="External"/><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hyperlink" Target="https://link.springer.com/article/10.1007/s00535-020-01746-z" TargetMode="External"/><Relationship Id="rId22" Type="http://schemas.openxmlformats.org/officeDocument/2006/relationships/hyperlink" Target="https://www.ncbi.nlm.nih.gov/pmc/articles/PMC81347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Rectangle 2"/>
          <p:cNvSpPr/>
          <p:nvPr/>
        </p:nvSpPr>
        <p:spPr>
          <a:xfrm>
            <a:off x="6051606" y="205231"/>
            <a:ext cx="17174154" cy="3600986"/>
          </a:xfrm>
          <a:prstGeom prst="rect">
            <a:avLst/>
          </a:prstGeom>
        </p:spPr>
        <p:txBody>
          <a:bodyPr wrap="square">
            <a:spAutoFit/>
          </a:bodyPr>
          <a:lstStyle/>
          <a:p>
            <a:pPr algn="ctr"/>
            <a:r>
              <a:rPr lang="en-IN" sz="7200" b="1" cap="all" dirty="0">
                <a:latin typeface="Arial" panose="020B0604020202020204" pitchFamily="34" charset="0"/>
                <a:cs typeface="Arial" panose="020B0604020202020204" pitchFamily="34" charset="0"/>
              </a:rPr>
              <a:t>INTRODUCTION TO PHYSIOLOGY</a:t>
            </a:r>
            <a:endParaRPr lang="en-IN" sz="4800" b="1" cap="all" dirty="0">
              <a:latin typeface="Arial" panose="020B0604020202020204" pitchFamily="34" charset="0"/>
              <a:cs typeface="Arial" panose="020B0604020202020204" pitchFamily="34" charset="0"/>
            </a:endParaRPr>
          </a:p>
          <a:p>
            <a:pPr algn="ctr"/>
            <a:r>
              <a:rPr lang="en-IN" sz="6000" b="1" dirty="0">
                <a:latin typeface="Arial" panose="020B0604020202020204" pitchFamily="34" charset="0"/>
                <a:cs typeface="Arial" panose="020B0604020202020204" pitchFamily="34" charset="0"/>
              </a:rPr>
              <a:t>DIGESTIVE SYSTEM</a:t>
            </a:r>
          </a:p>
          <a:p>
            <a:pPr algn="just"/>
            <a:r>
              <a:rPr lang="en-IN" sz="2400" b="1" dirty="0">
                <a:latin typeface="Arial" panose="020B0604020202020204" pitchFamily="34" charset="0"/>
                <a:cs typeface="Arial" panose="020B0604020202020204" pitchFamily="34" charset="0"/>
              </a:rPr>
              <a:t>Student Name</a:t>
            </a:r>
            <a:r>
              <a:rPr lang="en-IN" sz="2400" b="1" dirty="0" smtClean="0">
                <a:latin typeface="Arial" panose="020B0604020202020204" pitchFamily="34" charset="0"/>
                <a:cs typeface="Arial" panose="020B0604020202020204" pitchFamily="34" charset="0"/>
              </a:rPr>
              <a:t>: Gabriela Roxana Ungureanu</a:t>
            </a:r>
            <a:endParaRPr lang="en-IN" sz="2400" b="1" dirty="0">
              <a:latin typeface="Arial" panose="020B0604020202020204" pitchFamily="34" charset="0"/>
              <a:cs typeface="Arial" panose="020B0604020202020204" pitchFamily="34" charset="0"/>
            </a:endParaRPr>
          </a:p>
          <a:p>
            <a:pPr algn="just"/>
            <a:r>
              <a:rPr lang="en-IN" sz="2400" b="1" dirty="0">
                <a:latin typeface="Arial" panose="020B0604020202020204" pitchFamily="34" charset="0"/>
                <a:cs typeface="Arial" panose="020B0604020202020204" pitchFamily="34" charset="0"/>
              </a:rPr>
              <a:t>Student </a:t>
            </a:r>
            <a:r>
              <a:rPr lang="en-IN" sz="2400" b="1" dirty="0" smtClean="0">
                <a:latin typeface="Arial" panose="020B0604020202020204" pitchFamily="34" charset="0"/>
                <a:cs typeface="Arial" panose="020B0604020202020204" pitchFamily="34" charset="0"/>
              </a:rPr>
              <a:t>ID:2118376</a:t>
            </a:r>
          </a:p>
          <a:p>
            <a:pPr algn="just"/>
            <a:r>
              <a:rPr lang="en-GB" sz="2400" b="1" dirty="0">
                <a:latin typeface="Arial" panose="020B0604020202020204" pitchFamily="34" charset="0"/>
                <a:cs typeface="Arial" panose="020B0604020202020204" pitchFamily="34" charset="0"/>
              </a:rPr>
              <a:t>Introduction to Physiology </a:t>
            </a:r>
            <a:r>
              <a:rPr lang="en-GB" sz="2400" b="1" dirty="0" smtClean="0">
                <a:latin typeface="Arial" panose="020B0604020202020204" pitchFamily="34" charset="0"/>
                <a:cs typeface="Arial" panose="020B0604020202020204" pitchFamily="34" charset="0"/>
              </a:rPr>
              <a:t>BMHP5003</a:t>
            </a:r>
          </a:p>
          <a:p>
            <a:pPr algn="just"/>
            <a:r>
              <a:rPr lang="en-GB" sz="2400" b="1" dirty="0" smtClean="0">
                <a:latin typeface="Arial" panose="020B0604020202020204" pitchFamily="34" charset="0"/>
                <a:cs typeface="Arial" panose="020B0604020202020204" pitchFamily="34" charset="0"/>
              </a:rPr>
              <a:t>Lector: </a:t>
            </a:r>
            <a:r>
              <a:rPr lang="en-GB" sz="2400" b="1" dirty="0">
                <a:latin typeface="Arial" panose="020B0604020202020204" pitchFamily="34" charset="0"/>
                <a:cs typeface="Arial" panose="020B0604020202020204" pitchFamily="34" charset="0"/>
              </a:rPr>
              <a:t>Gillian Weaver</a:t>
            </a:r>
            <a:endParaRPr lang="en-IN" sz="2400" b="1" dirty="0">
              <a:latin typeface="Arial" panose="020B0604020202020204" pitchFamily="34" charset="0"/>
              <a:cs typeface="Arial" panose="020B0604020202020204" pitchFamily="34" charset="0"/>
            </a:endParaRPr>
          </a:p>
        </p:txBody>
      </p:sp>
      <p:sp>
        <p:nvSpPr>
          <p:cNvPr id="5" name="Rectangle 4"/>
          <p:cNvSpPr/>
          <p:nvPr/>
        </p:nvSpPr>
        <p:spPr>
          <a:xfrm>
            <a:off x="677841" y="5061483"/>
            <a:ext cx="5373765" cy="4570482"/>
          </a:xfrm>
          <a:prstGeom prst="rect">
            <a:avLst/>
          </a:prstGeom>
          <a:solidFill>
            <a:schemeClr val="accent4">
              <a:lumMod val="20000"/>
              <a:lumOff val="80000"/>
            </a:schemeClr>
          </a:solidFill>
        </p:spPr>
        <p:txBody>
          <a:bodyPr wrap="square">
            <a:spAutoFit/>
          </a:bodyPr>
          <a:lstStyle/>
          <a:p>
            <a:pPr algn="ctr">
              <a:lnSpc>
                <a:spcPct val="150000"/>
              </a:lnSpc>
              <a:spcAft>
                <a:spcPts val="0"/>
              </a:spcAft>
            </a:pPr>
            <a:r>
              <a:rPr lang="en-AU" sz="1400" b="1" dirty="0">
                <a:latin typeface="Arial Black" panose="020B0A04020102020204" pitchFamily="34" charset="0"/>
                <a:ea typeface="Times New Roman" panose="02020603050405020304" pitchFamily="18" charset="0"/>
                <a:cs typeface="Arial" panose="020B0604020202020204" pitchFamily="34" charset="0"/>
              </a:rPr>
              <a:t>Introduction</a:t>
            </a:r>
            <a:endParaRPr lang="en-IN" sz="1400" b="1" dirty="0">
              <a:latin typeface="Arial Black" panose="020B0A04020102020204" pitchFamily="34" charset="0"/>
              <a:ea typeface="Times New Roman" panose="02020603050405020304" pitchFamily="18"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The digestive system is the complex organ system that enables the body to digest and absorb essential fluids, minerals, electrolytes and nutrients (Coad et al., 2019, p. 14). The poster aims to illustrate the anatomy and physiology of the human digestive system. Whereas, the digestive system is also known as the gastrointestinal (GI) system which consists of accessory organs and the GI tract (</a:t>
            </a:r>
            <a:r>
              <a:rPr lang="en-GB" sz="1200" dirty="0" err="1">
                <a:latin typeface="Arial" panose="020B0604020202020204" pitchFamily="34" charset="0"/>
                <a:cs typeface="Arial" panose="020B0604020202020204" pitchFamily="34" charset="0"/>
              </a:rPr>
              <a:t>Ogobuiro</a:t>
            </a:r>
            <a:r>
              <a:rPr lang="en-GB" sz="1200" dirty="0">
                <a:latin typeface="Arial" panose="020B0604020202020204" pitchFamily="34" charset="0"/>
                <a:cs typeface="Arial" panose="020B0604020202020204" pitchFamily="34" charset="0"/>
              </a:rPr>
              <a:t> et al., 2021). Anus, anal canal, large and small intestine, stomach, </a:t>
            </a:r>
            <a:r>
              <a:rPr lang="en-GB" sz="1200" dirty="0" err="1">
                <a:latin typeface="Arial" panose="020B0604020202020204" pitchFamily="34" charset="0"/>
                <a:cs typeface="Arial" panose="020B0604020202020204" pitchFamily="34" charset="0"/>
              </a:rPr>
              <a:t>esophagus</a:t>
            </a:r>
            <a:r>
              <a:rPr lang="en-GB" sz="1200" dirty="0">
                <a:latin typeface="Arial" panose="020B0604020202020204" pitchFamily="34" charset="0"/>
                <a:cs typeface="Arial" panose="020B0604020202020204" pitchFamily="34" charset="0"/>
              </a:rPr>
              <a:t>, pharynx and buccal/oral cavity are the components of the GI. Whereas, accessory organs include glandular organs including the pancreas, gall bladder, liver and salivary gland along with the tongue and teeth (</a:t>
            </a:r>
            <a:r>
              <a:rPr lang="en-GB" sz="1200" dirty="0" err="1">
                <a:latin typeface="Arial" panose="020B0604020202020204" pitchFamily="34" charset="0"/>
                <a:cs typeface="Arial" panose="020B0604020202020204" pitchFamily="34" charset="0"/>
              </a:rPr>
              <a:t>Ogobuiro</a:t>
            </a:r>
            <a:r>
              <a:rPr lang="en-GB" sz="1200" dirty="0">
                <a:latin typeface="Arial" panose="020B0604020202020204" pitchFamily="34" charset="0"/>
                <a:cs typeface="Arial" panose="020B0604020202020204" pitchFamily="34" charset="0"/>
              </a:rPr>
              <a:t> et al., 2021). </a:t>
            </a:r>
            <a:endParaRPr lang="en-IN"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The content will elaborate on the components of the digestive system and its functioning. Moreover, the common health issues related to the digestive tract and the preventive strategies will be further discussed along with the guidelines or policies of the government as well as public organizations including WHO and NHS. </a:t>
            </a:r>
          </a:p>
        </p:txBody>
      </p:sp>
      <p:pic>
        <p:nvPicPr>
          <p:cNvPr id="8" name="Picture 7"/>
          <p:cNvPicPr/>
          <p:nvPr/>
        </p:nvPicPr>
        <p:blipFill>
          <a:blip r:embed="rId2"/>
          <a:stretch>
            <a:fillRect/>
          </a:stretch>
        </p:blipFill>
        <p:spPr>
          <a:xfrm>
            <a:off x="457757" y="12938760"/>
            <a:ext cx="5731510" cy="6634601"/>
          </a:xfrm>
          <a:prstGeom prst="rect">
            <a:avLst/>
          </a:prstGeom>
        </p:spPr>
      </p:pic>
      <p:sp>
        <p:nvSpPr>
          <p:cNvPr id="9" name="Rectangle 8"/>
          <p:cNvSpPr/>
          <p:nvPr/>
        </p:nvSpPr>
        <p:spPr>
          <a:xfrm>
            <a:off x="564763" y="20258546"/>
            <a:ext cx="5573059" cy="589905"/>
          </a:xfrm>
          <a:prstGeom prst="rect">
            <a:avLst/>
          </a:prstGeom>
        </p:spPr>
        <p:txBody>
          <a:bodyPr wrap="square">
            <a:spAutoFit/>
          </a:bodyPr>
          <a:lstStyle/>
          <a:p>
            <a:pPr algn="ctr">
              <a:spcAft>
                <a:spcPts val="1000"/>
              </a:spcAft>
            </a:pPr>
            <a:r>
              <a:rPr lang="en-AU" sz="1200" dirty="0">
                <a:latin typeface="Arial" panose="020B0604020202020204" pitchFamily="34" charset="0"/>
                <a:ea typeface="Times New Roman" panose="02020603050405020304" pitchFamily="18" charset="0"/>
                <a:cs typeface="Arial" panose="020B0604020202020204" pitchFamily="34" charset="0"/>
              </a:rPr>
              <a:t>Figure 1: Digestive system: anatomy and physiology.</a:t>
            </a:r>
          </a:p>
          <a:p>
            <a:pPr algn="ctr">
              <a:spcAft>
                <a:spcPts val="1000"/>
              </a:spcAft>
            </a:pPr>
            <a:r>
              <a:rPr lang="en-AU" sz="1200" dirty="0">
                <a:latin typeface="Arial" panose="020B0604020202020204" pitchFamily="34" charset="0"/>
                <a:ea typeface="Times New Roman" panose="02020603050405020304" pitchFamily="18" charset="0"/>
                <a:cs typeface="Arial" panose="020B0604020202020204" pitchFamily="34" charset="0"/>
              </a:rPr>
              <a:t>(Source: Coad et al., 2019</a:t>
            </a:r>
            <a:r>
              <a:rPr lang="en-AU" sz="1200" i="1" dirty="0">
                <a:latin typeface="Arial" panose="020B0604020202020204" pitchFamily="34" charset="0"/>
                <a:ea typeface="Times New Roman" panose="02020603050405020304" pitchFamily="18" charset="0"/>
                <a:cs typeface="Arial" panose="020B0604020202020204" pitchFamily="34" charset="0"/>
              </a:rPr>
              <a:t>)</a:t>
            </a:r>
            <a:endParaRPr lang="en-IN" sz="1200" i="1"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1" name="Picture 10"/>
          <p:cNvPicPr/>
          <p:nvPr/>
        </p:nvPicPr>
        <p:blipFill>
          <a:blip r:embed="rId3"/>
          <a:stretch>
            <a:fillRect/>
          </a:stretch>
        </p:blipFill>
        <p:spPr>
          <a:xfrm>
            <a:off x="7250181" y="15772448"/>
            <a:ext cx="12350590" cy="7955279"/>
          </a:xfrm>
          <a:prstGeom prst="rect">
            <a:avLst/>
          </a:prstGeom>
        </p:spPr>
      </p:pic>
      <p:pic>
        <p:nvPicPr>
          <p:cNvPr id="12" name="Picture 11"/>
          <p:cNvPicPr/>
          <p:nvPr/>
        </p:nvPicPr>
        <p:blipFill>
          <a:blip r:embed="rId4"/>
          <a:stretch>
            <a:fillRect/>
          </a:stretch>
        </p:blipFill>
        <p:spPr>
          <a:xfrm>
            <a:off x="8091721" y="24003000"/>
            <a:ext cx="11279186" cy="11673840"/>
          </a:xfrm>
          <a:prstGeom prst="rect">
            <a:avLst/>
          </a:prstGeom>
        </p:spPr>
      </p:pic>
      <p:pic>
        <p:nvPicPr>
          <p:cNvPr id="13" name="Picture 12"/>
          <p:cNvPicPr/>
          <p:nvPr/>
        </p:nvPicPr>
        <p:blipFill rotWithShape="1">
          <a:blip r:embed="rId5"/>
          <a:srcRect t="900"/>
          <a:stretch/>
        </p:blipFill>
        <p:spPr>
          <a:xfrm>
            <a:off x="6433482" y="10077164"/>
            <a:ext cx="6433432" cy="4449158"/>
          </a:xfrm>
          <a:prstGeom prst="rect">
            <a:avLst/>
          </a:prstGeom>
        </p:spPr>
      </p:pic>
      <p:graphicFrame>
        <p:nvGraphicFramePr>
          <p:cNvPr id="10" name="Table 9"/>
          <p:cNvGraphicFramePr>
            <a:graphicFrameLocks noGrp="1"/>
          </p:cNvGraphicFramePr>
          <p:nvPr>
            <p:extLst>
              <p:ext uri="{D42A27DB-BD31-4B8C-83A1-F6EECF244321}">
                <p14:modId xmlns:p14="http://schemas.microsoft.com/office/powerpoint/2010/main" val="2500308622"/>
              </p:ext>
            </p:extLst>
          </p:nvPr>
        </p:nvGraphicFramePr>
        <p:xfrm>
          <a:off x="6634785" y="5725691"/>
          <a:ext cx="13040516" cy="4114800"/>
        </p:xfrm>
        <a:graphic>
          <a:graphicData uri="http://schemas.openxmlformats.org/drawingml/2006/table">
            <a:tbl>
              <a:tblPr firstRow="1" firstCol="1" bandRow="1">
                <a:tableStyleId>{5C22544A-7EE6-4342-B048-85BDC9FD1C3A}</a:tableStyleId>
              </a:tblPr>
              <a:tblGrid>
                <a:gridCol w="6520258">
                  <a:extLst>
                    <a:ext uri="{9D8B030D-6E8A-4147-A177-3AD203B41FA5}">
                      <a16:colId xmlns="" xmlns:a16="http://schemas.microsoft.com/office/drawing/2014/main" val="20000"/>
                    </a:ext>
                  </a:extLst>
                </a:gridCol>
                <a:gridCol w="6520258">
                  <a:extLst>
                    <a:ext uri="{9D8B030D-6E8A-4147-A177-3AD203B41FA5}">
                      <a16:colId xmlns="" xmlns:a16="http://schemas.microsoft.com/office/drawing/2014/main" val="20001"/>
                    </a:ext>
                  </a:extLst>
                </a:gridCol>
              </a:tblGrid>
              <a:tr h="93218">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Tissue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0"/>
                        </a:spcAft>
                      </a:pPr>
                      <a:r>
                        <a:rPr lang="en-GB" sz="1200">
                          <a:solidFill>
                            <a:schemeClr val="tx1"/>
                          </a:solidFill>
                          <a:effectLst/>
                          <a:latin typeface="Arial" panose="020B0604020202020204" pitchFamily="34" charset="0"/>
                          <a:cs typeface="Arial" panose="020B0604020202020204" pitchFamily="34" charset="0"/>
                        </a:rPr>
                        <a:t>Function </a:t>
                      </a:r>
                      <a:endParaRPr lang="en-IN" sz="12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0"/>
                  </a:ext>
                </a:extLst>
              </a:tr>
              <a:tr h="1013940">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Mucosa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Mono-layer epithelium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folded into a finger-like projection called villi.</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Villi increases surface area for absorption.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Secretes digestive enzymes and hormones (cholecystokinin), water, electrolytes and mucus.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1"/>
                  </a:ext>
                </a:extLst>
              </a:tr>
              <a:tr h="356249">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Submucosa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connective tissue in origin.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contain lymphatic and blood vessels.</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2"/>
                  </a:ext>
                </a:extLst>
              </a:tr>
              <a:tr h="1096152">
                <a:tc>
                  <a:txBody>
                    <a:bodyPr/>
                    <a:lstStyle/>
                    <a:p>
                      <a:pPr algn="just">
                        <a:lnSpc>
                          <a:spcPct val="150000"/>
                        </a:lnSpc>
                        <a:spcAft>
                          <a:spcPts val="0"/>
                        </a:spcAft>
                      </a:pPr>
                      <a:r>
                        <a:rPr lang="en-GB" sz="1200" dirty="0" err="1">
                          <a:solidFill>
                            <a:schemeClr val="tx1"/>
                          </a:solidFill>
                          <a:effectLst/>
                          <a:latin typeface="Arial" panose="020B0604020202020204" pitchFamily="34" charset="0"/>
                          <a:cs typeface="Arial" panose="020B0604020202020204" pitchFamily="34" charset="0"/>
                        </a:rPr>
                        <a:t>Muscularis</a:t>
                      </a:r>
                      <a:r>
                        <a:rPr lang="en-GB" sz="1200" dirty="0">
                          <a:solidFill>
                            <a:schemeClr val="tx1"/>
                          </a:solidFill>
                          <a:effectLst/>
                          <a:latin typeface="Arial" panose="020B0604020202020204" pitchFamily="34" charset="0"/>
                          <a:cs typeface="Arial" panose="020B0604020202020204" pitchFamily="34" charset="0"/>
                        </a:rPr>
                        <a:t> Externa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smooth muscle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bilayer consists of a longitudinal muscular layer (outer) and a circular muscle layer (inner).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Regulate the peristalsis movement of the food.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err="1">
                          <a:solidFill>
                            <a:schemeClr val="tx1"/>
                          </a:solidFill>
                          <a:effectLst/>
                          <a:latin typeface="Arial" panose="020B0604020202020204" pitchFamily="34" charset="0"/>
                          <a:cs typeface="Arial" panose="020B0604020202020204" pitchFamily="34" charset="0"/>
                        </a:rPr>
                        <a:t>Trilayer</a:t>
                      </a:r>
                      <a:r>
                        <a:rPr lang="en-GB" sz="1200" dirty="0">
                          <a:solidFill>
                            <a:schemeClr val="tx1"/>
                          </a:solidFill>
                          <a:effectLst/>
                          <a:latin typeface="Arial" panose="020B0604020202020204" pitchFamily="34" charset="0"/>
                          <a:cs typeface="Arial" panose="020B0604020202020204" pitchFamily="34" charset="0"/>
                        </a:rPr>
                        <a:t> in the stomach with the innermost as oblique.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3"/>
                  </a:ext>
                </a:extLst>
              </a:tr>
              <a:tr h="712499">
                <a:tc>
                  <a:txBody>
                    <a:bodyPr/>
                    <a:lstStyle/>
                    <a:p>
                      <a:pPr algn="just">
                        <a:lnSpc>
                          <a:spcPct val="150000"/>
                        </a:lnSpc>
                        <a:spcAft>
                          <a:spcPts val="0"/>
                        </a:spcAft>
                      </a:pPr>
                      <a:r>
                        <a:rPr lang="en-GB" sz="1200">
                          <a:solidFill>
                            <a:schemeClr val="tx1"/>
                          </a:solidFill>
                          <a:effectLst/>
                          <a:latin typeface="Arial" panose="020B0604020202020204" pitchFamily="34" charset="0"/>
                          <a:cs typeface="Arial" panose="020B0604020202020204" pitchFamily="34" charset="0"/>
                        </a:rPr>
                        <a:t>Serosa </a:t>
                      </a:r>
                      <a:endParaRPr lang="en-IN" sz="12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Smooth </a:t>
                      </a:r>
                      <a:r>
                        <a:rPr lang="en-GB" sz="1200" dirty="0" err="1">
                          <a:solidFill>
                            <a:schemeClr val="tx1"/>
                          </a:solidFill>
                          <a:effectLst/>
                          <a:latin typeface="Arial" panose="020B0604020202020204" pitchFamily="34" charset="0"/>
                          <a:cs typeface="Arial" panose="020B0604020202020204" pitchFamily="34" charset="0"/>
                        </a:rPr>
                        <a:t>membraneous</a:t>
                      </a:r>
                      <a:r>
                        <a:rPr lang="en-GB" sz="1200" dirty="0">
                          <a:solidFill>
                            <a:schemeClr val="tx1"/>
                          </a:solidFill>
                          <a:effectLst/>
                          <a:latin typeface="Arial" panose="020B0604020202020204" pitchFamily="34" charset="0"/>
                          <a:cs typeface="Arial" panose="020B0604020202020204" pitchFamily="34" charset="0"/>
                        </a:rPr>
                        <a:t> layer</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bilayer with two connective tissue layers. </a:t>
                      </a:r>
                      <a:endParaRPr lang="en-IN" sz="12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200" dirty="0">
                          <a:solidFill>
                            <a:schemeClr val="tx1"/>
                          </a:solidFill>
                          <a:effectLst/>
                          <a:latin typeface="Arial" panose="020B0604020202020204" pitchFamily="34" charset="0"/>
                          <a:cs typeface="Arial" panose="020B0604020202020204" pitchFamily="34" charset="0"/>
                        </a:rPr>
                        <a:t>While the innermost layer secret mucus-like fluid to lubricate the lining.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4"/>
                  </a:ext>
                </a:extLst>
              </a:tr>
            </a:tbl>
          </a:graphicData>
        </a:graphic>
      </p:graphicFrame>
      <p:sp>
        <p:nvSpPr>
          <p:cNvPr id="14" name="Rectangle 13"/>
          <p:cNvSpPr/>
          <p:nvPr/>
        </p:nvSpPr>
        <p:spPr>
          <a:xfrm>
            <a:off x="10167608" y="4911343"/>
            <a:ext cx="5398611" cy="740395"/>
          </a:xfrm>
          <a:prstGeom prst="rect">
            <a:avLst/>
          </a:prstGeom>
        </p:spPr>
        <p:txBody>
          <a:bodyPr wrap="square">
            <a:spAutoFit/>
          </a:bodyPr>
          <a:lstStyle/>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Table 2: Histology of the digestive system.</a:t>
            </a:r>
          </a:p>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(Source: </a:t>
            </a:r>
            <a:r>
              <a:rPr lang="en-GB" sz="1200" dirty="0" err="1">
                <a:latin typeface="Arial" panose="020B0604020202020204" pitchFamily="34" charset="0"/>
                <a:ea typeface="Times New Roman" panose="02020603050405020304" pitchFamily="18" charset="0"/>
                <a:cs typeface="Arial" panose="020B0604020202020204" pitchFamily="34" charset="0"/>
              </a:rPr>
              <a:t>Ogobuiro</a:t>
            </a:r>
            <a:r>
              <a:rPr lang="en-GB" sz="1200" dirty="0">
                <a:latin typeface="Arial" panose="020B0604020202020204" pitchFamily="34" charset="0"/>
                <a:ea typeface="Times New Roman" panose="02020603050405020304" pitchFamily="18" charset="0"/>
                <a:cs typeface="Arial" panose="020B0604020202020204" pitchFamily="34" charset="0"/>
              </a:rPr>
              <a:t> et al., 2021)</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5" name="Rectangle 14"/>
          <p:cNvSpPr/>
          <p:nvPr/>
        </p:nvSpPr>
        <p:spPr>
          <a:xfrm>
            <a:off x="6906824" y="14465575"/>
            <a:ext cx="5398611" cy="740395"/>
          </a:xfrm>
          <a:prstGeom prst="rect">
            <a:avLst/>
          </a:prstGeom>
        </p:spPr>
        <p:txBody>
          <a:bodyPr wrap="square">
            <a:spAutoFit/>
          </a:bodyPr>
          <a:lstStyle/>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Figure 3 Layers of the alimentary canal.</a:t>
            </a:r>
          </a:p>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(Source: Scanlon and Sanders, 2018)</a:t>
            </a:r>
            <a:endParaRPr lang="en-IN" sz="1200" i="1" dirty="0">
              <a:effectLst/>
              <a:latin typeface="Arial" panose="020B0604020202020204" pitchFamily="34" charset="0"/>
              <a:ea typeface="Times New Roman" panose="02020603050405020304" pitchFamily="18" charset="0"/>
              <a:cs typeface="Arial" panose="020B0604020202020204" pitchFamily="34"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3007781328"/>
              </p:ext>
            </p:extLst>
          </p:nvPr>
        </p:nvGraphicFramePr>
        <p:xfrm>
          <a:off x="587572" y="33838432"/>
          <a:ext cx="5725160" cy="4937760"/>
        </p:xfrm>
        <a:graphic>
          <a:graphicData uri="http://schemas.openxmlformats.org/drawingml/2006/table">
            <a:tbl>
              <a:tblPr firstRow="1" firstCol="1" bandRow="1">
                <a:tableStyleId>{5C22544A-7EE6-4342-B048-85BDC9FD1C3A}</a:tableStyleId>
              </a:tblPr>
              <a:tblGrid>
                <a:gridCol w="2862580">
                  <a:extLst>
                    <a:ext uri="{9D8B030D-6E8A-4147-A177-3AD203B41FA5}">
                      <a16:colId xmlns="" xmlns:a16="http://schemas.microsoft.com/office/drawing/2014/main" val="20000"/>
                    </a:ext>
                  </a:extLst>
                </a:gridCol>
                <a:gridCol w="2862580">
                  <a:extLst>
                    <a:ext uri="{9D8B030D-6E8A-4147-A177-3AD203B41FA5}">
                      <a16:colId xmlns="" xmlns:a16="http://schemas.microsoft.com/office/drawing/2014/main" val="20001"/>
                    </a:ext>
                  </a:extLst>
                </a:gridCol>
              </a:tblGrid>
              <a:tr h="0">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Events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0"/>
                        </a:spcAft>
                      </a:pPr>
                      <a:r>
                        <a:rPr lang="en-GB" sz="1200">
                          <a:solidFill>
                            <a:schemeClr val="tx1"/>
                          </a:solidFill>
                          <a:effectLst/>
                          <a:latin typeface="Arial" panose="020B0604020202020204" pitchFamily="34" charset="0"/>
                          <a:cs typeface="Arial" panose="020B0604020202020204" pitchFamily="34" charset="0"/>
                        </a:rPr>
                        <a:t>Illustration </a:t>
                      </a:r>
                      <a:endParaRPr lang="en-IN" sz="120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0"/>
                  </a:ext>
                </a:extLst>
              </a:tr>
              <a:tr h="0">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Digestion type</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Mechanical (break down of food into smaller pieces)</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Chemical (enzymatic action on smaller food particles to break down into simplest molecule unit for absorption).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1"/>
                  </a:ext>
                </a:extLst>
              </a:tr>
              <a:tr h="0">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End product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Carbohydrate into monosaccharides </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Proteins into amino acids</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Fats into fatty acids and glycerol </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Production of vitamins, water and minerals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2"/>
                  </a:ext>
                </a:extLst>
              </a:tr>
              <a:tr h="0">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Enzymes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Saliva (amylase, lysozyme)</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Gastric juices (pepsin, HCL, gastrin)</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Pancreatic juices (amylase, trypsin, lipase)</a:t>
                      </a:r>
                      <a:endParaRPr lang="en-IN" sz="12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0"/>
                        </a:spcAft>
                      </a:pPr>
                      <a:r>
                        <a:rPr lang="en-GB" sz="1200" dirty="0">
                          <a:solidFill>
                            <a:schemeClr val="tx1"/>
                          </a:solidFill>
                          <a:effectLst/>
                          <a:latin typeface="Arial" panose="020B0604020202020204" pitchFamily="34" charset="0"/>
                          <a:cs typeface="Arial" panose="020B0604020202020204" pitchFamily="34" charset="0"/>
                        </a:rPr>
                        <a:t>Small intestinal enzymes (peptidase, sucrose, maltase, lactase, cholecystokinin, secretin, </a:t>
                      </a:r>
                      <a:endParaRPr lang="en-IN"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 xmlns:a16="http://schemas.microsoft.com/office/drawing/2014/main" val="10003"/>
                  </a:ext>
                </a:extLst>
              </a:tr>
            </a:tbl>
          </a:graphicData>
        </a:graphic>
      </p:graphicFrame>
      <p:sp>
        <p:nvSpPr>
          <p:cNvPr id="18" name="Rectangle 17"/>
          <p:cNvSpPr/>
          <p:nvPr/>
        </p:nvSpPr>
        <p:spPr>
          <a:xfrm>
            <a:off x="1424140" y="33431401"/>
            <a:ext cx="3881166" cy="335156"/>
          </a:xfrm>
          <a:prstGeom prst="rect">
            <a:avLst/>
          </a:prstGeom>
        </p:spPr>
        <p:txBody>
          <a:bodyPr wrap="square">
            <a:spAutoFit/>
          </a:bodyPr>
          <a:lstStyle/>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Table 1 Digestive events (source: author, 2023)</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9" name="Picture 18"/>
          <p:cNvPicPr/>
          <p:nvPr/>
        </p:nvPicPr>
        <p:blipFill rotWithShape="1">
          <a:blip r:embed="rId6"/>
          <a:srcRect l="1053" r="947" b="1458"/>
          <a:stretch/>
        </p:blipFill>
        <p:spPr>
          <a:xfrm>
            <a:off x="20080318" y="5725691"/>
            <a:ext cx="9713882" cy="9727669"/>
          </a:xfrm>
          <a:prstGeom prst="rect">
            <a:avLst/>
          </a:prstGeom>
        </p:spPr>
      </p:pic>
      <p:sp>
        <p:nvSpPr>
          <p:cNvPr id="20" name="Rectangle 19"/>
          <p:cNvSpPr/>
          <p:nvPr/>
        </p:nvSpPr>
        <p:spPr>
          <a:xfrm>
            <a:off x="21145227" y="15587782"/>
            <a:ext cx="7741037" cy="369332"/>
          </a:xfrm>
          <a:prstGeom prst="rect">
            <a:avLst/>
          </a:prstGeom>
        </p:spPr>
        <p:txBody>
          <a:bodyPr wrap="square">
            <a:spAutoFit/>
          </a:bodyPr>
          <a:lstStyle/>
          <a:p>
            <a:pPr algn="just">
              <a:lnSpc>
                <a:spcPct val="150000"/>
              </a:lnSpc>
              <a:spcAft>
                <a:spcPts val="1000"/>
              </a:spcAft>
            </a:pPr>
            <a:r>
              <a:rPr lang="en-GB" sz="1200" i="1" dirty="0">
                <a:solidFill>
                  <a:srgbClr val="44546A"/>
                </a:solidFill>
                <a:latin typeface="Arial" panose="020B0604020202020204" pitchFamily="34" charset="0"/>
                <a:ea typeface="Times New Roman" panose="02020603050405020304" pitchFamily="18" charset="0"/>
                <a:cs typeface="Arial" panose="020B0604020202020204" pitchFamily="34" charset="0"/>
              </a:rPr>
              <a:t>Figure 4 Numeric value of digestive juice and water secretion throughout the GI tract (Source: </a:t>
            </a:r>
            <a:r>
              <a:rPr lang="en-GB" sz="1200" i="1" dirty="0" err="1">
                <a:solidFill>
                  <a:srgbClr val="44546A"/>
                </a:solidFill>
                <a:latin typeface="Arial" panose="020B0604020202020204" pitchFamily="34" charset="0"/>
                <a:ea typeface="Times New Roman" panose="02020603050405020304" pitchFamily="18" charset="0"/>
                <a:cs typeface="Arial" panose="020B0604020202020204" pitchFamily="34" charset="0"/>
              </a:rPr>
              <a:t>Sensoy</a:t>
            </a:r>
            <a:r>
              <a:rPr lang="en-GB" sz="1200" i="1" dirty="0">
                <a:solidFill>
                  <a:srgbClr val="44546A"/>
                </a:solidFill>
                <a:latin typeface="Arial" panose="020B0604020202020204" pitchFamily="34" charset="0"/>
                <a:ea typeface="Times New Roman" panose="02020603050405020304" pitchFamily="18" charset="0"/>
                <a:cs typeface="Arial" panose="020B0604020202020204" pitchFamily="34" charset="0"/>
              </a:rPr>
              <a:t>, 2021)</a:t>
            </a:r>
            <a:endParaRPr lang="en-IN" sz="1200" i="1" dirty="0">
              <a:solidFill>
                <a:srgbClr val="44546A"/>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1" name="Picture 20"/>
          <p:cNvPicPr/>
          <p:nvPr/>
        </p:nvPicPr>
        <p:blipFill>
          <a:blip r:embed="rId7"/>
          <a:stretch>
            <a:fillRect/>
          </a:stretch>
        </p:blipFill>
        <p:spPr>
          <a:xfrm>
            <a:off x="14193928" y="10036756"/>
            <a:ext cx="5406843" cy="4888480"/>
          </a:xfrm>
          <a:prstGeom prst="rect">
            <a:avLst/>
          </a:prstGeom>
        </p:spPr>
      </p:pic>
      <p:pic>
        <p:nvPicPr>
          <p:cNvPr id="23" name="Picture 22"/>
          <p:cNvPicPr/>
          <p:nvPr/>
        </p:nvPicPr>
        <p:blipFill>
          <a:blip r:embed="rId8"/>
          <a:stretch>
            <a:fillRect/>
          </a:stretch>
        </p:blipFill>
        <p:spPr>
          <a:xfrm>
            <a:off x="457757" y="22347206"/>
            <a:ext cx="6521605" cy="10379393"/>
          </a:xfrm>
          <a:prstGeom prst="rect">
            <a:avLst/>
          </a:prstGeom>
        </p:spPr>
      </p:pic>
      <p:sp>
        <p:nvSpPr>
          <p:cNvPr id="24" name="Rectangle 23"/>
          <p:cNvSpPr/>
          <p:nvPr/>
        </p:nvSpPr>
        <p:spPr>
          <a:xfrm>
            <a:off x="1000360" y="32671389"/>
            <a:ext cx="5433122" cy="740395"/>
          </a:xfrm>
          <a:prstGeom prst="rect">
            <a:avLst/>
          </a:prstGeom>
        </p:spPr>
        <p:txBody>
          <a:bodyPr wrap="square">
            <a:spAutoFit/>
          </a:bodyPr>
          <a:lstStyle/>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Figure 2: Exterior and interior stomach.</a:t>
            </a:r>
          </a:p>
          <a:p>
            <a:pPr algn="ctr">
              <a:lnSpc>
                <a:spcPct val="150000"/>
              </a:lnSpc>
              <a:spcAft>
                <a:spcPts val="1000"/>
              </a:spcAft>
            </a:pPr>
            <a:r>
              <a:rPr lang="en-GB" sz="1200" dirty="0">
                <a:latin typeface="Arial" panose="020B0604020202020204" pitchFamily="34" charset="0"/>
                <a:ea typeface="Times New Roman" panose="02020603050405020304" pitchFamily="18" charset="0"/>
                <a:cs typeface="Arial" panose="020B0604020202020204" pitchFamily="34" charset="0"/>
              </a:rPr>
              <a:t>(Source: Chaudhary et al., 2022)</a:t>
            </a:r>
            <a:endParaRPr lang="en-IN" sz="1200" i="1"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8" name="Picture 27"/>
          <p:cNvPicPr/>
          <p:nvPr/>
        </p:nvPicPr>
        <p:blipFill>
          <a:blip r:embed="rId9"/>
          <a:stretch>
            <a:fillRect/>
          </a:stretch>
        </p:blipFill>
        <p:spPr>
          <a:xfrm>
            <a:off x="21044963" y="23889085"/>
            <a:ext cx="7483546" cy="4861345"/>
          </a:xfrm>
          <a:prstGeom prst="rect">
            <a:avLst/>
          </a:prstGeom>
        </p:spPr>
      </p:pic>
      <p:pic>
        <p:nvPicPr>
          <p:cNvPr id="29" name="Picture 28"/>
          <p:cNvPicPr/>
          <p:nvPr/>
        </p:nvPicPr>
        <p:blipFill>
          <a:blip r:embed="rId10"/>
          <a:stretch>
            <a:fillRect/>
          </a:stretch>
        </p:blipFill>
        <p:spPr>
          <a:xfrm>
            <a:off x="20862854" y="16367641"/>
            <a:ext cx="7939668" cy="6700391"/>
          </a:xfrm>
          <a:prstGeom prst="rect">
            <a:avLst/>
          </a:prstGeom>
        </p:spPr>
      </p:pic>
      <p:sp>
        <p:nvSpPr>
          <p:cNvPr id="30" name="Rectangle 29"/>
          <p:cNvSpPr/>
          <p:nvPr/>
        </p:nvSpPr>
        <p:spPr>
          <a:xfrm>
            <a:off x="21975213" y="23014051"/>
            <a:ext cx="5913579" cy="369332"/>
          </a:xfrm>
          <a:prstGeom prst="rect">
            <a:avLst/>
          </a:prstGeom>
        </p:spPr>
        <p:txBody>
          <a:bodyPr wrap="square">
            <a:spAutoFit/>
          </a:bodyPr>
          <a:lstStyle/>
          <a:p>
            <a:pPr algn="just">
              <a:lnSpc>
                <a:spcPct val="150000"/>
              </a:lnSpc>
              <a:spcAft>
                <a:spcPts val="1000"/>
              </a:spcAft>
            </a:pPr>
            <a:r>
              <a:rPr lang="en-GB" sz="1200" i="1" dirty="0">
                <a:solidFill>
                  <a:srgbClr val="44546A"/>
                </a:solidFill>
                <a:latin typeface="Arial" panose="020B0604020202020204" pitchFamily="34" charset="0"/>
                <a:ea typeface="Times New Roman" panose="02020603050405020304" pitchFamily="18" charset="0"/>
                <a:cs typeface="Arial" panose="020B0604020202020204" pitchFamily="34" charset="0"/>
              </a:rPr>
              <a:t>Figure 5 Physiology of digestive secretion (Source: Scanlon and Sanders, 2018)</a:t>
            </a:r>
            <a:endParaRPr lang="en-IN" sz="1200" i="1" dirty="0">
              <a:solidFill>
                <a:srgbClr val="44546A"/>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1" name="Rectangle 30"/>
          <p:cNvSpPr/>
          <p:nvPr/>
        </p:nvSpPr>
        <p:spPr>
          <a:xfrm>
            <a:off x="22456894" y="28815168"/>
            <a:ext cx="4635773" cy="276999"/>
          </a:xfrm>
          <a:prstGeom prst="rect">
            <a:avLst/>
          </a:prstGeom>
        </p:spPr>
        <p:txBody>
          <a:bodyPr wrap="square">
            <a:spAutoFit/>
          </a:bodyPr>
          <a:lstStyle/>
          <a:p>
            <a:pPr algn="just">
              <a:spcAft>
                <a:spcPts val="1000"/>
              </a:spcAft>
            </a:pPr>
            <a:r>
              <a:rPr lang="en-GB" sz="1200" i="1" dirty="0">
                <a:solidFill>
                  <a:srgbClr val="44546A"/>
                </a:solidFill>
                <a:latin typeface="Arial" panose="020B0604020202020204" pitchFamily="34" charset="0"/>
                <a:ea typeface="Times New Roman" panose="02020603050405020304" pitchFamily="18" charset="0"/>
                <a:cs typeface="Arial" panose="020B0604020202020204" pitchFamily="34" charset="0"/>
              </a:rPr>
              <a:t>Figure 6 enzymatic action ((Source: Scanlon and Sanders, 2018)</a:t>
            </a:r>
            <a:endParaRPr lang="en-IN" sz="1200" i="1" dirty="0">
              <a:solidFill>
                <a:srgbClr val="44546A"/>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32" name="Rectangle 31"/>
          <p:cNvSpPr/>
          <p:nvPr/>
        </p:nvSpPr>
        <p:spPr>
          <a:xfrm>
            <a:off x="310099" y="38982840"/>
            <a:ext cx="29577949" cy="3982309"/>
          </a:xfrm>
          <a:prstGeom prst="rect">
            <a:avLst/>
          </a:prstGeom>
          <a:solidFill>
            <a:schemeClr val="accent3">
              <a:lumMod val="20000"/>
              <a:lumOff val="80000"/>
            </a:schemeClr>
          </a:solidFill>
        </p:spPr>
        <p:txBody>
          <a:bodyPr wrap="square">
            <a:spAutoFit/>
          </a:bodyPr>
          <a:lstStyle/>
          <a:p>
            <a:pPr algn="ctr">
              <a:lnSpc>
                <a:spcPct val="150000"/>
              </a:lnSpc>
              <a:spcAft>
                <a:spcPts val="0"/>
              </a:spcAft>
            </a:pPr>
            <a:r>
              <a:rPr lang="en-GB" sz="1400" b="1" dirty="0">
                <a:latin typeface="Arial Black" panose="020B0A04020102020204" pitchFamily="34" charset="0"/>
                <a:ea typeface="Times New Roman" panose="02020603050405020304" pitchFamily="18" charset="0"/>
                <a:cs typeface="Arial" panose="020B0604020202020204" pitchFamily="34" charset="0"/>
              </a:rPr>
              <a:t>References</a:t>
            </a:r>
            <a:endParaRPr lang="en-IN" sz="1400" b="1" dirty="0">
              <a:latin typeface="Arial Black" panose="020B0A04020102020204" pitchFamily="34" charset="0"/>
              <a:ea typeface="Times New Roman" panose="02020603050405020304" pitchFamily="18" charset="0"/>
              <a:cs typeface="Arial" panose="020B0604020202020204" pitchFamily="34" charset="0"/>
            </a:endParaRPr>
          </a:p>
          <a:p>
            <a:pPr algn="just">
              <a:lnSpc>
                <a:spcPct val="150000"/>
              </a:lnSpc>
            </a:pPr>
            <a:r>
              <a:rPr lang="en-GB" sz="1200" dirty="0">
                <a:latin typeface="Arial" panose="020B0604020202020204" pitchFamily="34" charset="0"/>
                <a:ea typeface="Times New Roman" panose="02020603050405020304" pitchFamily="18" charset="0"/>
                <a:cs typeface="Arial" panose="020B0604020202020204" pitchFamily="34" charset="0"/>
              </a:rPr>
              <a:t>Black, C.J., </a:t>
            </a:r>
            <a:r>
              <a:rPr lang="en-GB" sz="1200" dirty="0" err="1">
                <a:latin typeface="Arial" panose="020B0604020202020204" pitchFamily="34" charset="0"/>
                <a:ea typeface="Times New Roman" panose="02020603050405020304" pitchFamily="18" charset="0"/>
                <a:cs typeface="Arial" panose="020B0604020202020204" pitchFamily="34" charset="0"/>
              </a:rPr>
              <a:t>Yiannakou</a:t>
            </a:r>
            <a:r>
              <a:rPr lang="en-GB" sz="1200" dirty="0">
                <a:latin typeface="Arial" panose="020B0604020202020204" pitchFamily="34" charset="0"/>
                <a:ea typeface="Times New Roman" panose="02020603050405020304" pitchFamily="18" charset="0"/>
                <a:cs typeface="Arial" panose="020B0604020202020204" pitchFamily="34" charset="0"/>
              </a:rPr>
              <a:t>, Y., Houghton, L.A., </a:t>
            </a:r>
            <a:r>
              <a:rPr lang="en-GB" sz="1200" dirty="0" err="1">
                <a:latin typeface="Arial" panose="020B0604020202020204" pitchFamily="34" charset="0"/>
                <a:ea typeface="Times New Roman" panose="02020603050405020304" pitchFamily="18" charset="0"/>
                <a:cs typeface="Arial" panose="020B0604020202020204" pitchFamily="34" charset="0"/>
              </a:rPr>
              <a:t>Shuweihdi</a:t>
            </a:r>
            <a:r>
              <a:rPr lang="en-GB" sz="1200" dirty="0">
                <a:latin typeface="Arial" panose="020B0604020202020204" pitchFamily="34" charset="0"/>
                <a:ea typeface="Times New Roman" panose="02020603050405020304" pitchFamily="18" charset="0"/>
                <a:cs typeface="Arial" panose="020B0604020202020204" pitchFamily="34" charset="0"/>
              </a:rPr>
              <a:t>, F., West, R., Guthrie, E. and Ford, A.C., 2020. Anxiety‐related factors associated with symptom severity in irritable bowel syndrome. </a:t>
            </a:r>
            <a:r>
              <a:rPr lang="en-GB" sz="1200" i="1" dirty="0" err="1">
                <a:latin typeface="Arial" panose="020B0604020202020204" pitchFamily="34" charset="0"/>
                <a:ea typeface="Times New Roman" panose="02020603050405020304" pitchFamily="18" charset="0"/>
                <a:cs typeface="Arial" panose="020B0604020202020204" pitchFamily="34" charset="0"/>
              </a:rPr>
              <a:t>Neurogastroenterology</a:t>
            </a:r>
            <a:r>
              <a:rPr lang="en-GB" sz="1200" i="1" dirty="0">
                <a:latin typeface="Arial" panose="020B0604020202020204" pitchFamily="34" charset="0"/>
                <a:ea typeface="Times New Roman" panose="02020603050405020304" pitchFamily="18" charset="0"/>
                <a:cs typeface="Arial" panose="020B0604020202020204" pitchFamily="34" charset="0"/>
              </a:rPr>
              <a:t> &amp; Motility</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i="1" dirty="0">
                <a:latin typeface="Arial" panose="020B0604020202020204" pitchFamily="34" charset="0"/>
                <a:ea typeface="Times New Roman" panose="02020603050405020304" pitchFamily="18" charset="0"/>
                <a:cs typeface="Arial" panose="020B0604020202020204" pitchFamily="34" charset="0"/>
              </a:rPr>
              <a:t>32</a:t>
            </a:r>
            <a:r>
              <a:rPr lang="en-GB" sz="1200" dirty="0">
                <a:latin typeface="Arial" panose="020B0604020202020204" pitchFamily="34" charset="0"/>
                <a:ea typeface="Times New Roman" panose="02020603050405020304" pitchFamily="18" charset="0"/>
                <a:cs typeface="Arial" panose="020B0604020202020204" pitchFamily="34" charset="0"/>
              </a:rPr>
              <a:t>(8), p.e13872. </a:t>
            </a:r>
            <a:r>
              <a:rPr lang="en-GB" sz="1200" u="sng" dirty="0">
                <a:latin typeface="Arial" panose="020B0604020202020204" pitchFamily="34" charset="0"/>
                <a:ea typeface="Times New Roman" panose="02020603050405020304" pitchFamily="18" charset="0"/>
                <a:cs typeface="Arial" panose="020B0604020202020204" pitchFamily="34" charset="0"/>
                <a:hlinkClick r:id="rId11">
                  <a:extLst>
                    <a:ext uri="{A12FA001-AC4F-418D-AE19-62706E023703}">
                      <ahyp:hlinkClr xmlns="" xmlns:ahyp="http://schemas.microsoft.com/office/drawing/2018/hyperlinkcolor" val="tx"/>
                    </a:ext>
                  </a:extLst>
                </a:hlinkClick>
              </a:rPr>
              <a:t>https://onlinelibrary.wiley.com/doi/pdf/10.1111/nmo.13872</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1200" dirty="0">
                <a:latin typeface="Arial" panose="020B0604020202020204" pitchFamily="34" charset="0"/>
                <a:ea typeface="Times New Roman" panose="02020603050405020304" pitchFamily="18" charset="0"/>
                <a:cs typeface="Arial" panose="020B0604020202020204" pitchFamily="34" charset="0"/>
              </a:rPr>
              <a:t>Chaudhry, S.R., Liman, M.N.P. and Peterson, D.C., 2022. Anatomy, abdomen and pelvis, stomach. In </a:t>
            </a:r>
            <a:r>
              <a:rPr lang="en-GB" sz="1200" i="1" dirty="0" err="1">
                <a:latin typeface="Arial" panose="020B0604020202020204" pitchFamily="34" charset="0"/>
                <a:ea typeface="Times New Roman" panose="02020603050405020304" pitchFamily="18" charset="0"/>
                <a:cs typeface="Arial" panose="020B0604020202020204" pitchFamily="34" charset="0"/>
              </a:rPr>
              <a:t>StatPearls</a:t>
            </a:r>
            <a:r>
              <a:rPr lang="en-GB" sz="1200" i="1" dirty="0">
                <a:latin typeface="Arial" panose="020B0604020202020204" pitchFamily="34" charset="0"/>
                <a:ea typeface="Times New Roman" panose="02020603050405020304" pitchFamily="18" charset="0"/>
                <a:cs typeface="Arial" panose="020B0604020202020204" pitchFamily="34" charset="0"/>
              </a:rPr>
              <a:t> [Internet]</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err="1">
                <a:latin typeface="Arial" panose="020B0604020202020204" pitchFamily="34" charset="0"/>
                <a:ea typeface="Times New Roman" panose="02020603050405020304" pitchFamily="18" charset="0"/>
                <a:cs typeface="Arial" panose="020B0604020202020204" pitchFamily="34" charset="0"/>
              </a:rPr>
              <a:t>StatPearls</a:t>
            </a:r>
            <a:r>
              <a:rPr lang="en-GB" sz="1200" dirty="0">
                <a:latin typeface="Arial" panose="020B0604020202020204" pitchFamily="34" charset="0"/>
                <a:ea typeface="Times New Roman" panose="02020603050405020304" pitchFamily="18" charset="0"/>
                <a:cs typeface="Arial" panose="020B0604020202020204" pitchFamily="34" charset="0"/>
              </a:rPr>
              <a:t> Publishing. </a:t>
            </a:r>
            <a:r>
              <a:rPr lang="en-GB" sz="1200" u="sng" dirty="0">
                <a:latin typeface="Arial" panose="020B0604020202020204" pitchFamily="34" charset="0"/>
                <a:ea typeface="Times New Roman" panose="02020603050405020304" pitchFamily="18" charset="0"/>
                <a:cs typeface="Arial" panose="020B0604020202020204" pitchFamily="34" charset="0"/>
                <a:hlinkClick r:id="rId12">
                  <a:extLst>
                    <a:ext uri="{A12FA001-AC4F-418D-AE19-62706E023703}">
                      <ahyp:hlinkClr xmlns="" xmlns:ahyp="http://schemas.microsoft.com/office/drawing/2018/hyperlinkcolor" val="tx"/>
                    </a:ext>
                  </a:extLst>
                </a:hlinkClick>
              </a:rPr>
              <a:t>https://www.ncbi.nlm.nih.gov/books/NBK482334/</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Coad, J., </a:t>
            </a:r>
            <a:r>
              <a:rPr lang="en-GB" sz="1200" dirty="0" err="1">
                <a:latin typeface="Arial" panose="020B0604020202020204" pitchFamily="34" charset="0"/>
                <a:ea typeface="Times New Roman" panose="02020603050405020304" pitchFamily="18" charset="0"/>
                <a:cs typeface="Arial" panose="020B0604020202020204" pitchFamily="34" charset="0"/>
              </a:rPr>
              <a:t>Pedley</a:t>
            </a:r>
            <a:r>
              <a:rPr lang="en-GB" sz="1200" dirty="0">
                <a:latin typeface="Arial" panose="020B0604020202020204" pitchFamily="34" charset="0"/>
                <a:ea typeface="Times New Roman" panose="02020603050405020304" pitchFamily="18" charset="0"/>
                <a:cs typeface="Arial" panose="020B0604020202020204" pitchFamily="34" charset="0"/>
              </a:rPr>
              <a:t>, K. and </a:t>
            </a:r>
            <a:r>
              <a:rPr lang="en-GB" sz="1200" dirty="0" err="1">
                <a:latin typeface="Arial" panose="020B0604020202020204" pitchFamily="34" charset="0"/>
                <a:ea typeface="Times New Roman" panose="02020603050405020304" pitchFamily="18" charset="0"/>
                <a:cs typeface="Arial" panose="020B0604020202020204" pitchFamily="34" charset="0"/>
              </a:rPr>
              <a:t>Dunstall</a:t>
            </a:r>
            <a:r>
              <a:rPr lang="en-GB" sz="1200" dirty="0">
                <a:latin typeface="Arial" panose="020B0604020202020204" pitchFamily="34" charset="0"/>
                <a:ea typeface="Times New Roman" panose="02020603050405020304" pitchFamily="18" charset="0"/>
                <a:cs typeface="Arial" panose="020B0604020202020204" pitchFamily="34" charset="0"/>
              </a:rPr>
              <a:t>, M., 2019. </a:t>
            </a:r>
            <a:r>
              <a:rPr lang="en-GB" sz="1200" i="1" dirty="0">
                <a:latin typeface="Arial" panose="020B0604020202020204" pitchFamily="34" charset="0"/>
                <a:ea typeface="Times New Roman" panose="02020603050405020304" pitchFamily="18" charset="0"/>
                <a:cs typeface="Arial" panose="020B0604020202020204" pitchFamily="34" charset="0"/>
              </a:rPr>
              <a:t>Anatomy and physiology for midwives e-book</a:t>
            </a:r>
            <a:r>
              <a:rPr lang="en-GB" sz="1200" dirty="0">
                <a:latin typeface="Arial" panose="020B0604020202020204" pitchFamily="34" charset="0"/>
                <a:ea typeface="Times New Roman" panose="02020603050405020304" pitchFamily="18" charset="0"/>
                <a:cs typeface="Arial" panose="020B0604020202020204" pitchFamily="34" charset="0"/>
              </a:rPr>
              <a:t>. Elsevier Health Sciences. </a:t>
            </a:r>
            <a:r>
              <a:rPr lang="en-GB" sz="1200" u="sng" dirty="0">
                <a:latin typeface="Arial" panose="020B0604020202020204" pitchFamily="34" charset="0"/>
                <a:ea typeface="Times New Roman" panose="02020603050405020304" pitchFamily="18" charset="0"/>
                <a:cs typeface="Arial" panose="020B0604020202020204" pitchFamily="34" charset="0"/>
                <a:hlinkClick r:id="rId13">
                  <a:extLst>
                    <a:ext uri="{A12FA001-AC4F-418D-AE19-62706E023703}">
                      <ahyp:hlinkClr xmlns="" xmlns:ahyp="http://schemas.microsoft.com/office/drawing/2018/hyperlinkcolor" val="tx"/>
                    </a:ext>
                  </a:extLst>
                </a:hlinkClick>
              </a:rPr>
              <a:t>https://books.google.co.in/books?hl=en&amp;lr=&amp;id=YnetDwAAQBAJ&amp;oi=fnd&amp;pg=PP1&amp;dq=digestive+system+anatomy&amp;ots=1VwvOjjZLM&amp;sig=LVqUaBu9aMiSLWOo8jaH38AZt8s&amp;redir_esc=y#v=onepage&amp;q=digestive%20system%20anatomy&amp;f=false</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1200" dirty="0" err="1">
                <a:latin typeface="Arial" panose="020B0604020202020204" pitchFamily="34" charset="0"/>
                <a:ea typeface="Times New Roman" panose="02020603050405020304" pitchFamily="18" charset="0"/>
                <a:cs typeface="Arial" panose="020B0604020202020204" pitchFamily="34" charset="0"/>
              </a:rPr>
              <a:t>Fukudo</a:t>
            </a:r>
            <a:r>
              <a:rPr lang="en-GB" sz="1200" dirty="0">
                <a:latin typeface="Arial" panose="020B0604020202020204" pitchFamily="34" charset="0"/>
                <a:ea typeface="Times New Roman" panose="02020603050405020304" pitchFamily="18" charset="0"/>
                <a:cs typeface="Arial" panose="020B0604020202020204" pitchFamily="34" charset="0"/>
              </a:rPr>
              <a:t>, S., Okumura, T., Inamori, M., </a:t>
            </a:r>
            <a:r>
              <a:rPr lang="en-GB" sz="1200" dirty="0" err="1">
                <a:latin typeface="Arial" panose="020B0604020202020204" pitchFamily="34" charset="0"/>
                <a:ea typeface="Times New Roman" panose="02020603050405020304" pitchFamily="18" charset="0"/>
                <a:cs typeface="Arial" panose="020B0604020202020204" pitchFamily="34" charset="0"/>
              </a:rPr>
              <a:t>Okuyama</a:t>
            </a:r>
            <a:r>
              <a:rPr lang="en-GB" sz="1200" dirty="0">
                <a:latin typeface="Arial" panose="020B0604020202020204" pitchFamily="34" charset="0"/>
                <a:ea typeface="Times New Roman" panose="02020603050405020304" pitchFamily="18" charset="0"/>
                <a:cs typeface="Arial" panose="020B0604020202020204" pitchFamily="34" charset="0"/>
              </a:rPr>
              <a:t>, Y., Kanazawa, M., </a:t>
            </a:r>
            <a:r>
              <a:rPr lang="en-GB" sz="1200" dirty="0" err="1">
                <a:latin typeface="Arial" panose="020B0604020202020204" pitchFamily="34" charset="0"/>
                <a:ea typeface="Times New Roman" panose="02020603050405020304" pitchFamily="18" charset="0"/>
                <a:cs typeface="Arial" panose="020B0604020202020204" pitchFamily="34" charset="0"/>
              </a:rPr>
              <a:t>Kamiya</a:t>
            </a:r>
            <a:r>
              <a:rPr lang="en-GB" sz="1200" dirty="0">
                <a:latin typeface="Arial" panose="020B0604020202020204" pitchFamily="34" charset="0"/>
                <a:ea typeface="Times New Roman" panose="02020603050405020304" pitchFamily="18" charset="0"/>
                <a:cs typeface="Arial" panose="020B0604020202020204" pitchFamily="34" charset="0"/>
              </a:rPr>
              <a:t>, T., Sato, K., </a:t>
            </a:r>
            <a:r>
              <a:rPr lang="en-GB" sz="1200" dirty="0" err="1">
                <a:latin typeface="Arial" panose="020B0604020202020204" pitchFamily="34" charset="0"/>
                <a:ea typeface="Times New Roman" panose="02020603050405020304" pitchFamily="18" charset="0"/>
                <a:cs typeface="Arial" panose="020B0604020202020204" pitchFamily="34" charset="0"/>
              </a:rPr>
              <a:t>Shiotani</a:t>
            </a:r>
            <a:r>
              <a:rPr lang="en-GB" sz="1200" dirty="0">
                <a:latin typeface="Arial" panose="020B0604020202020204" pitchFamily="34" charset="0"/>
                <a:ea typeface="Times New Roman" panose="02020603050405020304" pitchFamily="18" charset="0"/>
                <a:cs typeface="Arial" panose="020B0604020202020204" pitchFamily="34" charset="0"/>
              </a:rPr>
              <a:t>, A., Naito, Y., Fujikawa, Y. and </a:t>
            </a:r>
            <a:r>
              <a:rPr lang="en-GB" sz="1200" dirty="0" err="1">
                <a:latin typeface="Arial" panose="020B0604020202020204" pitchFamily="34" charset="0"/>
                <a:ea typeface="Times New Roman" panose="02020603050405020304" pitchFamily="18" charset="0"/>
                <a:cs typeface="Arial" panose="020B0604020202020204" pitchFamily="34" charset="0"/>
              </a:rPr>
              <a:t>Hokari</a:t>
            </a:r>
            <a:r>
              <a:rPr lang="en-GB" sz="1200" dirty="0">
                <a:latin typeface="Arial" panose="020B0604020202020204" pitchFamily="34" charset="0"/>
                <a:ea typeface="Times New Roman" panose="02020603050405020304" pitchFamily="18" charset="0"/>
                <a:cs typeface="Arial" panose="020B0604020202020204" pitchFamily="34" charset="0"/>
              </a:rPr>
              <a:t>, R., 2021. Evidence-based clinical practice guidelines for irritable bowel syndrome 2020. </a:t>
            </a:r>
            <a:r>
              <a:rPr lang="en-GB" sz="1200" i="1" dirty="0">
                <a:latin typeface="Arial" panose="020B0604020202020204" pitchFamily="34" charset="0"/>
                <a:ea typeface="Times New Roman" panose="02020603050405020304" pitchFamily="18" charset="0"/>
                <a:cs typeface="Arial" panose="020B0604020202020204" pitchFamily="34" charset="0"/>
              </a:rPr>
              <a:t>Journal of gastroenterology</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i="1" dirty="0">
                <a:latin typeface="Arial" panose="020B0604020202020204" pitchFamily="34" charset="0"/>
                <a:ea typeface="Times New Roman" panose="02020603050405020304" pitchFamily="18" charset="0"/>
                <a:cs typeface="Arial" panose="020B0604020202020204" pitchFamily="34" charset="0"/>
              </a:rPr>
              <a:t>56</a:t>
            </a:r>
            <a:r>
              <a:rPr lang="en-GB" sz="1200" dirty="0">
                <a:latin typeface="Arial" panose="020B0604020202020204" pitchFamily="34" charset="0"/>
                <a:ea typeface="Times New Roman" panose="02020603050405020304" pitchFamily="18" charset="0"/>
                <a:cs typeface="Arial" panose="020B0604020202020204" pitchFamily="34" charset="0"/>
              </a:rPr>
              <a:t>(3), pp.193-217. </a:t>
            </a:r>
            <a:r>
              <a:rPr lang="en-GB" sz="1200" u="sng" dirty="0">
                <a:latin typeface="Arial" panose="020B0604020202020204" pitchFamily="34" charset="0"/>
                <a:ea typeface="Times New Roman" panose="02020603050405020304" pitchFamily="18" charset="0"/>
                <a:cs typeface="Arial" panose="020B0604020202020204" pitchFamily="34" charset="0"/>
                <a:hlinkClick r:id="rId14">
                  <a:extLst>
                    <a:ext uri="{A12FA001-AC4F-418D-AE19-62706E023703}">
                      <ahyp:hlinkClr xmlns="" xmlns:ahyp="http://schemas.microsoft.com/office/drawing/2018/hyperlinkcolor" val="tx"/>
                    </a:ext>
                  </a:extLst>
                </a:hlinkClick>
              </a:rPr>
              <a:t>https://link.springer.com/article/10.1007/s00535-020-01746-z</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1200" dirty="0">
                <a:latin typeface="Arial" panose="020B0604020202020204" pitchFamily="34" charset="0"/>
                <a:ea typeface="Times New Roman" panose="02020603050405020304" pitchFamily="18" charset="0"/>
                <a:cs typeface="Arial" panose="020B0604020202020204" pitchFamily="34" charset="0"/>
              </a:rPr>
              <a:t>Keefer, L., </a:t>
            </a:r>
            <a:r>
              <a:rPr lang="en-GB" sz="1200" dirty="0" err="1">
                <a:latin typeface="Arial" panose="020B0604020202020204" pitchFamily="34" charset="0"/>
                <a:ea typeface="Times New Roman" panose="02020603050405020304" pitchFamily="18" charset="0"/>
                <a:cs typeface="Arial" panose="020B0604020202020204" pitchFamily="34" charset="0"/>
              </a:rPr>
              <a:t>Palsson</a:t>
            </a:r>
            <a:r>
              <a:rPr lang="en-GB" sz="1200" dirty="0">
                <a:latin typeface="Arial" panose="020B0604020202020204" pitchFamily="34" charset="0"/>
                <a:ea typeface="Times New Roman" panose="02020603050405020304" pitchFamily="18" charset="0"/>
                <a:cs typeface="Arial" panose="020B0604020202020204" pitchFamily="34" charset="0"/>
              </a:rPr>
              <a:t>, O.S. and </a:t>
            </a:r>
            <a:r>
              <a:rPr lang="en-GB" sz="1200" dirty="0" err="1">
                <a:latin typeface="Arial" panose="020B0604020202020204" pitchFamily="34" charset="0"/>
                <a:ea typeface="Times New Roman" panose="02020603050405020304" pitchFamily="18" charset="0"/>
                <a:cs typeface="Arial" panose="020B0604020202020204" pitchFamily="34" charset="0"/>
              </a:rPr>
              <a:t>Pandolfino</a:t>
            </a:r>
            <a:r>
              <a:rPr lang="en-GB" sz="1200" dirty="0">
                <a:latin typeface="Arial" panose="020B0604020202020204" pitchFamily="34" charset="0"/>
                <a:ea typeface="Times New Roman" panose="02020603050405020304" pitchFamily="18" charset="0"/>
                <a:cs typeface="Arial" panose="020B0604020202020204" pitchFamily="34" charset="0"/>
              </a:rPr>
              <a:t>, J.E., 2018. Best practice update: incorporating </a:t>
            </a:r>
            <a:r>
              <a:rPr lang="en-GB" sz="1200" dirty="0" err="1">
                <a:latin typeface="Arial" panose="020B0604020202020204" pitchFamily="34" charset="0"/>
                <a:ea typeface="Times New Roman" panose="02020603050405020304" pitchFamily="18" charset="0"/>
                <a:cs typeface="Arial" panose="020B0604020202020204" pitchFamily="34" charset="0"/>
              </a:rPr>
              <a:t>psychogastroenterology</a:t>
            </a:r>
            <a:r>
              <a:rPr lang="en-GB" sz="1200" dirty="0">
                <a:latin typeface="Arial" panose="020B0604020202020204" pitchFamily="34" charset="0"/>
                <a:ea typeface="Times New Roman" panose="02020603050405020304" pitchFamily="18" charset="0"/>
                <a:cs typeface="Arial" panose="020B0604020202020204" pitchFamily="34" charset="0"/>
              </a:rPr>
              <a:t> into management of digestive disorders. </a:t>
            </a:r>
            <a:r>
              <a:rPr lang="en-GB" sz="1200" i="1" dirty="0">
                <a:latin typeface="Arial" panose="020B0604020202020204" pitchFamily="34" charset="0"/>
                <a:ea typeface="Times New Roman" panose="02020603050405020304" pitchFamily="18" charset="0"/>
                <a:cs typeface="Arial" panose="020B0604020202020204" pitchFamily="34" charset="0"/>
              </a:rPr>
              <a:t>Gastroenterology</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i="1" dirty="0">
                <a:latin typeface="Arial" panose="020B0604020202020204" pitchFamily="34" charset="0"/>
                <a:ea typeface="Times New Roman" panose="02020603050405020304" pitchFamily="18" charset="0"/>
                <a:cs typeface="Arial" panose="020B0604020202020204" pitchFamily="34" charset="0"/>
              </a:rPr>
              <a:t>154</a:t>
            </a:r>
            <a:r>
              <a:rPr lang="en-GB" sz="1200" dirty="0">
                <a:latin typeface="Arial" panose="020B0604020202020204" pitchFamily="34" charset="0"/>
                <a:ea typeface="Times New Roman" panose="02020603050405020304" pitchFamily="18" charset="0"/>
                <a:cs typeface="Arial" panose="020B0604020202020204" pitchFamily="34" charset="0"/>
              </a:rPr>
              <a:t>(5), pp.1249-1257. </a:t>
            </a:r>
            <a:r>
              <a:rPr lang="en-GB" sz="1200" u="sng" dirty="0">
                <a:latin typeface="Arial" panose="020B0604020202020204" pitchFamily="34" charset="0"/>
                <a:ea typeface="Times New Roman" panose="02020603050405020304" pitchFamily="18" charset="0"/>
                <a:cs typeface="Arial" panose="020B0604020202020204" pitchFamily="34" charset="0"/>
                <a:hlinkClick r:id="rId15">
                  <a:extLst>
                    <a:ext uri="{A12FA001-AC4F-418D-AE19-62706E023703}">
                      <ahyp:hlinkClr xmlns="" xmlns:ahyp="http://schemas.microsoft.com/office/drawing/2018/hyperlinkcolor" val="tx"/>
                    </a:ext>
                  </a:extLst>
                </a:hlinkClick>
              </a:rPr>
              <a:t>https://cdr.lib.unc.edu/downloads/6395wd638</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200" dirty="0" err="1">
                <a:latin typeface="Arial" panose="020B0604020202020204" pitchFamily="34" charset="0"/>
                <a:ea typeface="Times New Roman" panose="02020603050405020304" pitchFamily="18" charset="0"/>
                <a:cs typeface="Arial" panose="020B0604020202020204" pitchFamily="34" charset="0"/>
              </a:rPr>
              <a:t>Nagtegaal</a:t>
            </a:r>
            <a:r>
              <a:rPr lang="en-GB" sz="1200" dirty="0">
                <a:latin typeface="Arial" panose="020B0604020202020204" pitchFamily="34" charset="0"/>
                <a:ea typeface="Times New Roman" panose="02020603050405020304" pitchFamily="18" charset="0"/>
                <a:cs typeface="Arial" panose="020B0604020202020204" pitchFamily="34" charset="0"/>
              </a:rPr>
              <a:t>, I.D., </a:t>
            </a:r>
            <a:r>
              <a:rPr lang="en-GB" sz="1200" dirty="0" err="1">
                <a:latin typeface="Arial" panose="020B0604020202020204" pitchFamily="34" charset="0"/>
                <a:ea typeface="Times New Roman" panose="02020603050405020304" pitchFamily="18" charset="0"/>
                <a:cs typeface="Arial" panose="020B0604020202020204" pitchFamily="34" charset="0"/>
              </a:rPr>
              <a:t>Odze</a:t>
            </a:r>
            <a:r>
              <a:rPr lang="en-GB" sz="1200" dirty="0">
                <a:latin typeface="Arial" panose="020B0604020202020204" pitchFamily="34" charset="0"/>
                <a:ea typeface="Times New Roman" panose="02020603050405020304" pitchFamily="18" charset="0"/>
                <a:cs typeface="Arial" panose="020B0604020202020204" pitchFamily="34" charset="0"/>
              </a:rPr>
              <a:t>, R.D., </a:t>
            </a:r>
            <a:r>
              <a:rPr lang="en-GB" sz="1200" dirty="0" err="1">
                <a:latin typeface="Arial" panose="020B0604020202020204" pitchFamily="34" charset="0"/>
                <a:ea typeface="Times New Roman" panose="02020603050405020304" pitchFamily="18" charset="0"/>
                <a:cs typeface="Arial" panose="020B0604020202020204" pitchFamily="34" charset="0"/>
              </a:rPr>
              <a:t>Klimstra</a:t>
            </a:r>
            <a:r>
              <a:rPr lang="en-GB" sz="1200" dirty="0">
                <a:latin typeface="Arial" panose="020B0604020202020204" pitchFamily="34" charset="0"/>
                <a:ea typeface="Times New Roman" panose="02020603050405020304" pitchFamily="18" charset="0"/>
                <a:cs typeface="Arial" panose="020B0604020202020204" pitchFamily="34" charset="0"/>
              </a:rPr>
              <a:t>, D., Paradis, V., </a:t>
            </a:r>
            <a:r>
              <a:rPr lang="en-GB" sz="1200" dirty="0" err="1">
                <a:latin typeface="Arial" panose="020B0604020202020204" pitchFamily="34" charset="0"/>
                <a:ea typeface="Times New Roman" panose="02020603050405020304" pitchFamily="18" charset="0"/>
                <a:cs typeface="Arial" panose="020B0604020202020204" pitchFamily="34" charset="0"/>
              </a:rPr>
              <a:t>Rugge</a:t>
            </a:r>
            <a:r>
              <a:rPr lang="en-GB" sz="1200" dirty="0">
                <a:latin typeface="Arial" panose="020B0604020202020204" pitchFamily="34" charset="0"/>
                <a:ea typeface="Times New Roman" panose="02020603050405020304" pitchFamily="18" charset="0"/>
                <a:cs typeface="Arial" panose="020B0604020202020204" pitchFamily="34" charset="0"/>
              </a:rPr>
              <a:t>, M., </a:t>
            </a:r>
            <a:r>
              <a:rPr lang="en-GB" sz="1200" dirty="0" err="1">
                <a:latin typeface="Arial" panose="020B0604020202020204" pitchFamily="34" charset="0"/>
                <a:ea typeface="Times New Roman" panose="02020603050405020304" pitchFamily="18" charset="0"/>
                <a:cs typeface="Arial" panose="020B0604020202020204" pitchFamily="34" charset="0"/>
              </a:rPr>
              <a:t>Schirmacher</a:t>
            </a:r>
            <a:r>
              <a:rPr lang="en-GB" sz="1200" dirty="0">
                <a:latin typeface="Arial" panose="020B0604020202020204" pitchFamily="34" charset="0"/>
                <a:ea typeface="Times New Roman" panose="02020603050405020304" pitchFamily="18" charset="0"/>
                <a:cs typeface="Arial" panose="020B0604020202020204" pitchFamily="34" charset="0"/>
              </a:rPr>
              <a:t>, P., Washington, K.M., Carneiro, F. and Cree, I.A., 2020. The 2019 WHO classification of tumours of the digestive system. </a:t>
            </a:r>
            <a:r>
              <a:rPr lang="en-GB" sz="1200" i="1" dirty="0">
                <a:latin typeface="Arial" panose="020B0604020202020204" pitchFamily="34" charset="0"/>
                <a:ea typeface="Times New Roman" panose="02020603050405020304" pitchFamily="18" charset="0"/>
                <a:cs typeface="Arial" panose="020B0604020202020204" pitchFamily="34" charset="0"/>
              </a:rPr>
              <a:t>Histopathology</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i="1" dirty="0">
                <a:latin typeface="Arial" panose="020B0604020202020204" pitchFamily="34" charset="0"/>
                <a:ea typeface="Times New Roman" panose="02020603050405020304" pitchFamily="18" charset="0"/>
                <a:cs typeface="Arial" panose="020B0604020202020204" pitchFamily="34" charset="0"/>
              </a:rPr>
              <a:t>76</a:t>
            </a:r>
            <a:r>
              <a:rPr lang="en-GB" sz="1200" dirty="0">
                <a:latin typeface="Arial" panose="020B0604020202020204" pitchFamily="34" charset="0"/>
                <a:ea typeface="Times New Roman" panose="02020603050405020304" pitchFamily="18" charset="0"/>
                <a:cs typeface="Arial" panose="020B0604020202020204" pitchFamily="34" charset="0"/>
              </a:rPr>
              <a:t>(2), p.182. </a:t>
            </a:r>
            <a:r>
              <a:rPr lang="en-GB" sz="1200" u="sng" dirty="0">
                <a:latin typeface="Arial" panose="020B0604020202020204" pitchFamily="34" charset="0"/>
                <a:ea typeface="Times New Roman" panose="02020603050405020304" pitchFamily="18" charset="0"/>
                <a:cs typeface="Arial" panose="020B0604020202020204" pitchFamily="34" charset="0"/>
                <a:hlinkClick r:id="rId16">
                  <a:extLst>
                    <a:ext uri="{A12FA001-AC4F-418D-AE19-62706E023703}">
                      <ahyp:hlinkClr xmlns="" xmlns:ahyp="http://schemas.microsoft.com/office/drawing/2018/hyperlinkcolor" val="tx"/>
                    </a:ext>
                  </a:extLst>
                </a:hlinkClick>
              </a:rPr>
              <a:t>https://www.ncbi.nlm.nih.gov/pmc/articles/PMC7003895/</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1200" dirty="0">
                <a:latin typeface="Arial" panose="020B0604020202020204" pitchFamily="34" charset="0"/>
                <a:ea typeface="Times New Roman" panose="02020603050405020304" pitchFamily="18" charset="0"/>
                <a:cs typeface="Arial" panose="020B0604020202020204" pitchFamily="34" charset="0"/>
              </a:rPr>
              <a:t>National health service (NHS). (2021). Crohn’s disease: overview. </a:t>
            </a:r>
            <a:r>
              <a:rPr lang="en-GB" sz="1200" i="1" dirty="0">
                <a:latin typeface="Arial" panose="020B0604020202020204" pitchFamily="34" charset="0"/>
                <a:ea typeface="Times New Roman" panose="02020603050405020304" pitchFamily="18" charset="0"/>
                <a:cs typeface="Arial" panose="020B0604020202020204" pitchFamily="34" charset="0"/>
              </a:rPr>
              <a:t>National health service (NHS)</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u="sng" dirty="0">
                <a:latin typeface="Arial" panose="020B0604020202020204" pitchFamily="34" charset="0"/>
                <a:ea typeface="Times New Roman" panose="02020603050405020304" pitchFamily="18" charset="0"/>
                <a:cs typeface="Arial" panose="020B0604020202020204" pitchFamily="34" charset="0"/>
                <a:hlinkClick r:id="rId17">
                  <a:extLst>
                    <a:ext uri="{A12FA001-AC4F-418D-AE19-62706E023703}">
                      <ahyp:hlinkClr xmlns="" xmlns:ahyp="http://schemas.microsoft.com/office/drawing/2018/hyperlinkcolor" val="tx"/>
                    </a:ext>
                  </a:extLst>
                </a:hlinkClick>
              </a:rPr>
              <a:t>https://www.nhs.uk/conditions/crohns-disease/</a:t>
            </a:r>
            <a:endParaRPr lang="en-IN" sz="1200" dirty="0">
              <a:latin typeface="Arial" panose="020B0604020202020204" pitchFamily="34" charset="0"/>
              <a:cs typeface="Arial" panose="020B0604020202020204" pitchFamily="34" charset="0"/>
            </a:endParaRPr>
          </a:p>
          <a:p>
            <a:pPr algn="just">
              <a:lnSpc>
                <a:spcPct val="150000"/>
              </a:lnSpc>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National health service (NHS). (2021). Diet, lifestyle and medicines: Irritable Bowel syndrome (IBS). </a:t>
            </a:r>
            <a:r>
              <a:rPr lang="en-GB" sz="1200" i="1" dirty="0">
                <a:latin typeface="Arial" panose="020B0604020202020204" pitchFamily="34" charset="0"/>
                <a:ea typeface="Times New Roman" panose="02020603050405020304" pitchFamily="18" charset="0"/>
                <a:cs typeface="Arial" panose="020B0604020202020204" pitchFamily="34" charset="0"/>
              </a:rPr>
              <a:t>National health service (NHS)</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u="sng" dirty="0">
                <a:latin typeface="Arial" panose="020B0604020202020204" pitchFamily="34" charset="0"/>
                <a:ea typeface="Times New Roman" panose="02020603050405020304" pitchFamily="18" charset="0"/>
                <a:cs typeface="Arial" panose="020B0604020202020204" pitchFamily="34" charset="0"/>
                <a:hlinkClick r:id="rId18">
                  <a:extLst>
                    <a:ext uri="{A12FA001-AC4F-418D-AE19-62706E023703}">
                      <ahyp:hlinkClr xmlns="" xmlns:ahyp="http://schemas.microsoft.com/office/drawing/2018/hyperlinkcolor" val="tx"/>
                    </a:ext>
                  </a:extLst>
                </a:hlinkClick>
              </a:rPr>
              <a:t>https://www.nhs.uk/conditions/irritable-bowel-syndrome-ibs/diet-lifestyle-and-medicines/</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Northern Lincolnshire and Goole NHS foundation, 2022. </a:t>
            </a:r>
            <a:r>
              <a:rPr lang="en-GB" sz="1200" i="1" dirty="0">
                <a:latin typeface="Arial" panose="020B0604020202020204" pitchFamily="34" charset="0"/>
                <a:ea typeface="Times New Roman" panose="02020603050405020304" pitchFamily="18" charset="0"/>
                <a:cs typeface="Arial" panose="020B0604020202020204" pitchFamily="34" charset="0"/>
              </a:rPr>
              <a:t>Northern Lincolnshire and Goole NHS foundation.</a:t>
            </a:r>
            <a:r>
              <a:rPr lang="en-GB" sz="1200" dirty="0">
                <a:latin typeface="Arial" panose="020B0604020202020204" pitchFamily="34" charset="0"/>
                <a:ea typeface="Times New Roman" panose="02020603050405020304" pitchFamily="18" charset="0"/>
                <a:cs typeface="Arial" panose="020B0604020202020204" pitchFamily="34" charset="0"/>
              </a:rPr>
              <a:t> [online] [Accessed on: 06-06-2023]. [Available at: </a:t>
            </a:r>
            <a:r>
              <a:rPr lang="en-GB" sz="1200" u="sng" dirty="0">
                <a:latin typeface="Arial" panose="020B0604020202020204" pitchFamily="34" charset="0"/>
                <a:ea typeface="Times New Roman" panose="02020603050405020304" pitchFamily="18" charset="0"/>
                <a:cs typeface="Arial" panose="020B0604020202020204" pitchFamily="34" charset="0"/>
                <a:hlinkClick r:id="rId19">
                  <a:extLst>
                    <a:ext uri="{A12FA001-AC4F-418D-AE19-62706E023703}">
                      <ahyp:hlinkClr xmlns="" xmlns:ahyp="http://schemas.microsoft.com/office/drawing/2018/hyperlinkcolor" val="tx"/>
                    </a:ext>
                  </a:extLst>
                </a:hlinkClick>
              </a:rPr>
              <a:t>https://www.nlg.nhs.uk/resources/gastrointestinal-conditions/#:~:text=There%20are%20many%20conditions%20affecting,Crohn's%20Disease%20and%20Ulcerative%20Colitis</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1200" dirty="0" err="1">
                <a:latin typeface="Arial" panose="020B0604020202020204" pitchFamily="34" charset="0"/>
                <a:ea typeface="Times New Roman" panose="02020603050405020304" pitchFamily="18" charset="0"/>
                <a:cs typeface="Arial" panose="020B0604020202020204" pitchFamily="34" charset="0"/>
              </a:rPr>
              <a:t>Ogobuiro</a:t>
            </a:r>
            <a:r>
              <a:rPr lang="en-GB" sz="1200" dirty="0">
                <a:latin typeface="Arial" panose="020B0604020202020204" pitchFamily="34" charset="0"/>
                <a:ea typeface="Times New Roman" panose="02020603050405020304" pitchFamily="18" charset="0"/>
                <a:cs typeface="Arial" panose="020B0604020202020204" pitchFamily="34" charset="0"/>
              </a:rPr>
              <a:t>, I., Gonzales, J. and </a:t>
            </a:r>
            <a:r>
              <a:rPr lang="en-GB" sz="1200" dirty="0" err="1">
                <a:latin typeface="Arial" panose="020B0604020202020204" pitchFamily="34" charset="0"/>
                <a:ea typeface="Times New Roman" panose="02020603050405020304" pitchFamily="18" charset="0"/>
                <a:cs typeface="Arial" panose="020B0604020202020204" pitchFamily="34" charset="0"/>
              </a:rPr>
              <a:t>Tuma</a:t>
            </a:r>
            <a:r>
              <a:rPr lang="en-GB" sz="1200" dirty="0">
                <a:latin typeface="Arial" panose="020B0604020202020204" pitchFamily="34" charset="0"/>
                <a:ea typeface="Times New Roman" panose="02020603050405020304" pitchFamily="18" charset="0"/>
                <a:cs typeface="Arial" panose="020B0604020202020204" pitchFamily="34" charset="0"/>
              </a:rPr>
              <a:t>, F., 2021. Physiology, gastrointestinal. In </a:t>
            </a:r>
            <a:r>
              <a:rPr lang="en-GB" sz="1200" i="1" dirty="0" err="1">
                <a:latin typeface="Arial" panose="020B0604020202020204" pitchFamily="34" charset="0"/>
                <a:ea typeface="Times New Roman" panose="02020603050405020304" pitchFamily="18" charset="0"/>
                <a:cs typeface="Arial" panose="020B0604020202020204" pitchFamily="34" charset="0"/>
              </a:rPr>
              <a:t>StatPearls</a:t>
            </a:r>
            <a:r>
              <a:rPr lang="en-GB" sz="1200" i="1" dirty="0">
                <a:latin typeface="Arial" panose="020B0604020202020204" pitchFamily="34" charset="0"/>
                <a:ea typeface="Times New Roman" panose="02020603050405020304" pitchFamily="18" charset="0"/>
                <a:cs typeface="Arial" panose="020B0604020202020204" pitchFamily="34" charset="0"/>
              </a:rPr>
              <a:t> [Internet]</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err="1">
                <a:latin typeface="Arial" panose="020B0604020202020204" pitchFamily="34" charset="0"/>
                <a:ea typeface="Times New Roman" panose="02020603050405020304" pitchFamily="18" charset="0"/>
                <a:cs typeface="Arial" panose="020B0604020202020204" pitchFamily="34" charset="0"/>
              </a:rPr>
              <a:t>StatPearls</a:t>
            </a:r>
            <a:r>
              <a:rPr lang="en-GB" sz="1200" dirty="0">
                <a:latin typeface="Arial" panose="020B0604020202020204" pitchFamily="34" charset="0"/>
                <a:ea typeface="Times New Roman" panose="02020603050405020304" pitchFamily="18" charset="0"/>
                <a:cs typeface="Arial" panose="020B0604020202020204" pitchFamily="34" charset="0"/>
              </a:rPr>
              <a:t> Publishing. </a:t>
            </a:r>
            <a:r>
              <a:rPr lang="en-GB" sz="1200" u="sng" dirty="0">
                <a:latin typeface="Arial" panose="020B0604020202020204" pitchFamily="34" charset="0"/>
                <a:ea typeface="Times New Roman" panose="02020603050405020304" pitchFamily="18" charset="0"/>
                <a:cs typeface="Arial" panose="020B0604020202020204" pitchFamily="34" charset="0"/>
                <a:hlinkClick r:id="rId20">
                  <a:extLst>
                    <a:ext uri="{A12FA001-AC4F-418D-AE19-62706E023703}">
                      <ahyp:hlinkClr xmlns="" xmlns:ahyp="http://schemas.microsoft.com/office/drawing/2018/hyperlinkcolor" val="tx"/>
                    </a:ext>
                  </a:extLst>
                </a:hlinkClick>
              </a:rPr>
              <a:t>https://www.ncbi.nlm.nih.gov/books/NBK537103/</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Scanlon, V.C. and Sanders, T., 2018. </a:t>
            </a:r>
            <a:r>
              <a:rPr lang="en-GB" sz="1200" i="1" dirty="0">
                <a:latin typeface="Arial" panose="020B0604020202020204" pitchFamily="34" charset="0"/>
                <a:ea typeface="Times New Roman" panose="02020603050405020304" pitchFamily="18" charset="0"/>
                <a:cs typeface="Arial" panose="020B0604020202020204" pitchFamily="34" charset="0"/>
              </a:rPr>
              <a:t>Essentials of anatomy and physiology</a:t>
            </a:r>
            <a:r>
              <a:rPr lang="en-GB" sz="1200" dirty="0">
                <a:latin typeface="Arial" panose="020B0604020202020204" pitchFamily="34" charset="0"/>
                <a:ea typeface="Times New Roman" panose="02020603050405020304" pitchFamily="18" charset="0"/>
                <a:cs typeface="Arial" panose="020B0604020202020204" pitchFamily="34" charset="0"/>
              </a:rPr>
              <a:t>. FA Davis. </a:t>
            </a:r>
            <a:r>
              <a:rPr lang="en-GB" sz="1200" u="sng" dirty="0">
                <a:latin typeface="Arial" panose="020B0604020202020204" pitchFamily="34" charset="0"/>
                <a:ea typeface="Times New Roman" panose="02020603050405020304" pitchFamily="18" charset="0"/>
                <a:cs typeface="Arial" panose="020B0604020202020204" pitchFamily="34" charset="0"/>
                <a:hlinkClick r:id="rId21">
                  <a:extLst>
                    <a:ext uri="{A12FA001-AC4F-418D-AE19-62706E023703}">
                      <ahyp:hlinkClr xmlns="" xmlns:ahyp="http://schemas.microsoft.com/office/drawing/2018/hyperlinkcolor" val="tx"/>
                    </a:ext>
                  </a:extLst>
                </a:hlinkClick>
              </a:rPr>
              <a:t>https://books.google.com/books?hl=en&amp;lr=&amp;id=hXR0DwAAQBAJ&amp;oi=fnd&amp;pg=PR1&amp;dq=digestive+system+anatomy&amp;ots=LuAqJtp4PR&amp;sig=Xvczu0RpjjszpZwoH6xT_OQKFf0</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200" dirty="0" err="1">
                <a:latin typeface="Arial" panose="020B0604020202020204" pitchFamily="34" charset="0"/>
                <a:ea typeface="Times New Roman" panose="02020603050405020304" pitchFamily="18" charset="0"/>
                <a:cs typeface="Arial" panose="020B0604020202020204" pitchFamily="34" charset="0"/>
              </a:rPr>
              <a:t>Sensoy</a:t>
            </a:r>
            <a:r>
              <a:rPr lang="en-GB" sz="1200" dirty="0">
                <a:latin typeface="Arial" panose="020B0604020202020204" pitchFamily="34" charset="0"/>
                <a:ea typeface="Times New Roman" panose="02020603050405020304" pitchFamily="18" charset="0"/>
                <a:cs typeface="Arial" panose="020B0604020202020204" pitchFamily="34" charset="0"/>
              </a:rPr>
              <a:t>, I., 2021. A review on the food digestion in the digestive tract and the used in vitro models. </a:t>
            </a:r>
            <a:r>
              <a:rPr lang="en-GB" sz="1200" i="1" dirty="0">
                <a:latin typeface="Arial" panose="020B0604020202020204" pitchFamily="34" charset="0"/>
                <a:ea typeface="Times New Roman" panose="02020603050405020304" pitchFamily="18" charset="0"/>
                <a:cs typeface="Arial" panose="020B0604020202020204" pitchFamily="34" charset="0"/>
              </a:rPr>
              <a:t>Current research in food science</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i="1" dirty="0">
                <a:latin typeface="Arial" panose="020B0604020202020204" pitchFamily="34" charset="0"/>
                <a:ea typeface="Times New Roman" panose="02020603050405020304" pitchFamily="18" charset="0"/>
                <a:cs typeface="Arial" panose="020B0604020202020204" pitchFamily="34" charset="0"/>
              </a:rPr>
              <a:t>4</a:t>
            </a:r>
            <a:r>
              <a:rPr lang="en-GB" sz="1200" dirty="0">
                <a:latin typeface="Arial" panose="020B0604020202020204" pitchFamily="34" charset="0"/>
                <a:ea typeface="Times New Roman" panose="02020603050405020304" pitchFamily="18" charset="0"/>
                <a:cs typeface="Arial" panose="020B0604020202020204" pitchFamily="34" charset="0"/>
              </a:rPr>
              <a:t>, pp.308-319. </a:t>
            </a:r>
            <a:r>
              <a:rPr lang="en-GB" sz="1200" u="sng" dirty="0">
                <a:latin typeface="Arial" panose="020B0604020202020204" pitchFamily="34" charset="0"/>
                <a:ea typeface="Times New Roman" panose="02020603050405020304" pitchFamily="18" charset="0"/>
                <a:cs typeface="Arial" panose="020B0604020202020204" pitchFamily="34" charset="0"/>
                <a:hlinkClick r:id="rId22">
                  <a:extLst>
                    <a:ext uri="{A12FA001-AC4F-418D-AE19-62706E023703}">
                      <ahyp:hlinkClr xmlns="" xmlns:ahyp="http://schemas.microsoft.com/office/drawing/2018/hyperlinkcolor" val="tx"/>
                    </a:ext>
                  </a:extLst>
                </a:hlinkClick>
              </a:rPr>
              <a:t>https://www.ncbi.nlm.nih.gov/pmc/articles/PMC8134715/</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200" dirty="0">
                <a:latin typeface="Arial" panose="020B0604020202020204" pitchFamily="34" charset="0"/>
                <a:ea typeface="Times New Roman" panose="02020603050405020304" pitchFamily="18" charset="0"/>
                <a:cs typeface="Arial" panose="020B0604020202020204" pitchFamily="34" charset="0"/>
              </a:rPr>
              <a:t>Vasant, D.H., Paine, P.A., Black, C.J., Houghton, L.A., Everitt, H.A., </a:t>
            </a:r>
            <a:r>
              <a:rPr lang="en-GB" sz="1200" dirty="0" err="1">
                <a:latin typeface="Arial" panose="020B0604020202020204" pitchFamily="34" charset="0"/>
                <a:ea typeface="Times New Roman" panose="02020603050405020304" pitchFamily="18" charset="0"/>
                <a:cs typeface="Arial" panose="020B0604020202020204" pitchFamily="34" charset="0"/>
              </a:rPr>
              <a:t>Corsetti</a:t>
            </a:r>
            <a:r>
              <a:rPr lang="en-GB" sz="1200" dirty="0">
                <a:latin typeface="Arial" panose="020B0604020202020204" pitchFamily="34" charset="0"/>
                <a:ea typeface="Times New Roman" panose="02020603050405020304" pitchFamily="18" charset="0"/>
                <a:cs typeface="Arial" panose="020B0604020202020204" pitchFamily="34" charset="0"/>
              </a:rPr>
              <a:t>, M., Agrawal, A., Aziz, I., Farmer, A.D., </a:t>
            </a:r>
            <a:r>
              <a:rPr lang="en-GB" sz="1200" dirty="0" err="1">
                <a:latin typeface="Arial" panose="020B0604020202020204" pitchFamily="34" charset="0"/>
                <a:ea typeface="Times New Roman" panose="02020603050405020304" pitchFamily="18" charset="0"/>
                <a:cs typeface="Arial" panose="020B0604020202020204" pitchFamily="34" charset="0"/>
              </a:rPr>
              <a:t>Eugenicos</a:t>
            </a:r>
            <a:r>
              <a:rPr lang="en-GB" sz="1200" dirty="0">
                <a:latin typeface="Arial" panose="020B0604020202020204" pitchFamily="34" charset="0"/>
                <a:ea typeface="Times New Roman" panose="02020603050405020304" pitchFamily="18" charset="0"/>
                <a:cs typeface="Arial" panose="020B0604020202020204" pitchFamily="34" charset="0"/>
              </a:rPr>
              <a:t>, M.P. and Moss-Morris, R., 2021. British Society of Gastroenterology guidelines on the management of irritable bowel syndrome. </a:t>
            </a:r>
            <a:r>
              <a:rPr lang="en-GB" sz="1200" i="1" dirty="0">
                <a:latin typeface="Arial" panose="020B0604020202020204" pitchFamily="34" charset="0"/>
                <a:ea typeface="Times New Roman" panose="02020603050405020304" pitchFamily="18" charset="0"/>
                <a:cs typeface="Arial" panose="020B0604020202020204" pitchFamily="34" charset="0"/>
              </a:rPr>
              <a:t>Gut</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i="1" dirty="0">
                <a:latin typeface="Arial" panose="020B0604020202020204" pitchFamily="34" charset="0"/>
                <a:ea typeface="Times New Roman" panose="02020603050405020304" pitchFamily="18" charset="0"/>
                <a:cs typeface="Arial" panose="020B0604020202020204" pitchFamily="34" charset="0"/>
              </a:rPr>
              <a:t>70</a:t>
            </a:r>
            <a:r>
              <a:rPr lang="en-GB" sz="1200" dirty="0">
                <a:latin typeface="Arial" panose="020B0604020202020204" pitchFamily="34" charset="0"/>
                <a:ea typeface="Times New Roman" panose="02020603050405020304" pitchFamily="18" charset="0"/>
                <a:cs typeface="Arial" panose="020B0604020202020204" pitchFamily="34" charset="0"/>
              </a:rPr>
              <a:t>(7), pp.1214-1240. </a:t>
            </a:r>
            <a:r>
              <a:rPr lang="en-GB" sz="1200" u="sng" dirty="0">
                <a:latin typeface="Arial" panose="020B0604020202020204" pitchFamily="34" charset="0"/>
                <a:ea typeface="Times New Roman" panose="02020603050405020304" pitchFamily="18" charset="0"/>
                <a:cs typeface="Arial" panose="020B0604020202020204" pitchFamily="34" charset="0"/>
                <a:hlinkClick r:id="rId23">
                  <a:extLst>
                    <a:ext uri="{A12FA001-AC4F-418D-AE19-62706E023703}">
                      <ahyp:hlinkClr xmlns="" xmlns:ahyp="http://schemas.microsoft.com/office/drawing/2018/hyperlinkcolor" val="tx"/>
                    </a:ext>
                  </a:extLst>
                </a:hlinkClick>
              </a:rPr>
              <a:t>https://gut.bmj.com/content/gutjnl/early/2021/05/24/gutjnl-2021-324598.full.pdf</a:t>
            </a:r>
            <a:r>
              <a:rPr lang="en-GB" sz="1200" dirty="0">
                <a:latin typeface="Arial" panose="020B0604020202020204" pitchFamily="34" charset="0"/>
                <a:ea typeface="Times New Roman" panose="02020603050405020304" pitchFamily="18" charset="0"/>
                <a:cs typeface="Arial" panose="020B0604020202020204" pitchFamily="34" charset="0"/>
              </a:rPr>
              <a:t> </a:t>
            </a:r>
            <a:endParaRPr lang="en-IN" sz="1200"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1052641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111</TotalTime>
  <Words>590</Words>
  <Application>Microsoft Office PowerPoint</Application>
  <PresentationFormat>Custom</PresentationFormat>
  <Paragraphs>69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Arial Black</vt:lpstr>
      <vt:lpstr>Calibri</vt:lpstr>
      <vt:lpstr>Calibri Light</vt:lpstr>
      <vt:lpstr>Symbol</vt:lpstr>
      <vt:lpstr>Times New Roman</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Ungureanu</dc:creator>
  <cp:lastModifiedBy>Microsoft account</cp:lastModifiedBy>
  <cp:revision>97</cp:revision>
  <dcterms:created xsi:type="dcterms:W3CDTF">2023-06-06T04:52:10Z</dcterms:created>
  <dcterms:modified xsi:type="dcterms:W3CDTF">2023-06-15T12:52:27Z</dcterms:modified>
</cp:coreProperties>
</file>