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sldIdLst>
    <p:sldId id="283" r:id="rId2"/>
    <p:sldId id="304" r:id="rId3"/>
    <p:sldId id="286" r:id="rId4"/>
    <p:sldId id="259" r:id="rId5"/>
    <p:sldId id="260" r:id="rId6"/>
    <p:sldId id="261" r:id="rId7"/>
    <p:sldId id="258" r:id="rId8"/>
    <p:sldId id="305" r:id="rId9"/>
    <p:sldId id="306" r:id="rId10"/>
    <p:sldId id="307" r:id="rId11"/>
    <p:sldId id="308" r:id="rId12"/>
    <p:sldId id="309" r:id="rId13"/>
    <p:sldId id="312" r:id="rId14"/>
    <p:sldId id="313" r:id="rId15"/>
    <p:sldId id="314" r:id="rId16"/>
    <p:sldId id="315" r:id="rId17"/>
    <p:sldId id="316" r:id="rId18"/>
    <p:sldId id="317" r:id="rId19"/>
    <p:sldId id="318" r:id="rId20"/>
    <p:sldId id="319" r:id="rId21"/>
    <p:sldId id="320" r:id="rId22"/>
    <p:sldId id="321" r:id="rId23"/>
    <p:sldId id="322" r:id="rId24"/>
    <p:sldId id="323" r:id="rId25"/>
    <p:sldId id="324" r:id="rId26"/>
    <p:sldId id="325" r:id="rId27"/>
    <p:sldId id="326" r:id="rId28"/>
    <p:sldId id="327" r:id="rId29"/>
    <p:sldId id="337" r:id="rId30"/>
    <p:sldId id="310" r:id="rId31"/>
    <p:sldId id="311" r:id="rId32"/>
    <p:sldId id="338" r:id="rId33"/>
    <p:sldId id="336" r:id="rId34"/>
    <p:sldId id="339" r:id="rId35"/>
    <p:sldId id="331" r:id="rId36"/>
    <p:sldId id="333" r:id="rId37"/>
    <p:sldId id="334" r:id="rId38"/>
    <p:sldId id="335" r:id="rId39"/>
    <p:sldId id="340" r:id="rId40"/>
    <p:sldId id="344" r:id="rId41"/>
    <p:sldId id="342" r:id="rId42"/>
    <p:sldId id="341" r:id="rId43"/>
    <p:sldId id="347" r:id="rId44"/>
    <p:sldId id="346" r:id="rId45"/>
    <p:sldId id="345" r:id="rId46"/>
    <p:sldId id="332" r:id="rId47"/>
    <p:sldId id="329"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141" autoAdjust="0"/>
  </p:normalViewPr>
  <p:slideViewPr>
    <p:cSldViewPr>
      <p:cViewPr varScale="1">
        <p:scale>
          <a:sx n="55" d="100"/>
          <a:sy n="55" d="100"/>
        </p:scale>
        <p:origin x="-102" y="-22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5A8BA8D-DC1E-471F-A0BF-FB5B7F5B2F72}" type="datetimeFigureOut">
              <a:rPr lang="en-GB" smtClean="0"/>
              <a:pPr/>
              <a:t>16/01/2015</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0B1C43-D6CA-4CFC-8B25-A6B25423A815}" type="slidenum">
              <a:rPr lang="en-GB" smtClean="0"/>
              <a:pPr/>
              <a:t>‹#›</a:t>
            </a:fld>
            <a:endParaRPr lang="en-GB" dirty="0"/>
          </a:p>
        </p:txBody>
      </p:sp>
    </p:spTree>
    <p:extLst>
      <p:ext uri="{BB962C8B-B14F-4D97-AF65-F5344CB8AC3E}">
        <p14:creationId xmlns:p14="http://schemas.microsoft.com/office/powerpoint/2010/main" xmlns="" val="3496816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p:spPr>
        <p:txBody>
          <a:bodyPr/>
          <a:lstStyle/>
          <a:p>
            <a:pPr eaLnBrk="1" hangingPunct="1"/>
            <a:r>
              <a:rPr lang="en-GB" dirty="0" smtClean="0"/>
              <a:t>You’re going to need good research skills to deal with all sorts of questions and assignments</a:t>
            </a:r>
          </a:p>
          <a:p>
            <a:pPr eaLnBrk="1" hangingPunct="1"/>
            <a:endParaRPr lang="en-GB" dirty="0" smtClean="0"/>
          </a:p>
          <a:p>
            <a:pPr eaLnBrk="1" hangingPunct="1"/>
            <a:r>
              <a:rPr lang="en-GB" dirty="0" smtClean="0"/>
              <a:t>But what is Research</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p:spPr>
        <p:txBody>
          <a:bodyPr/>
          <a:lstStyle/>
          <a:p>
            <a:pPr eaLnBrk="1" hangingPunct="1">
              <a:lnSpc>
                <a:spcPct val="80000"/>
              </a:lnSpc>
            </a:pPr>
            <a:endParaRPr lang="en-GB" sz="80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dirty="0" smtClean="0"/>
          </a:p>
        </p:txBody>
      </p:sp>
      <p:sp>
        <p:nvSpPr>
          <p:cNvPr id="22532" name="Slide Number Placeholder 3"/>
          <p:cNvSpPr>
            <a:spLocks noGrp="1"/>
          </p:cNvSpPr>
          <p:nvPr>
            <p:ph type="sldNum" sz="quarter" idx="5"/>
          </p:nvPr>
        </p:nvSpPr>
        <p:spPr>
          <a:noFill/>
        </p:spPr>
        <p:txBody>
          <a:bodyPr/>
          <a:lstStyle/>
          <a:p>
            <a:fld id="{666152DE-97C8-4BEA-B322-BCF50C6DFE6B}" type="slidenum">
              <a:rPr lang="en-GB" smtClean="0"/>
              <a:pPr/>
              <a:t>7</a:t>
            </a:fld>
            <a:endParaRPr lang="en-GB"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http://www.mirror.co.uk/news/uk-news/captain-bogus-620623</a:t>
            </a:r>
            <a:endParaRPr lang="en-GB" dirty="0"/>
          </a:p>
        </p:txBody>
      </p:sp>
      <p:sp>
        <p:nvSpPr>
          <p:cNvPr id="4" name="Slide Number Placeholder 3"/>
          <p:cNvSpPr>
            <a:spLocks noGrp="1"/>
          </p:cNvSpPr>
          <p:nvPr>
            <p:ph type="sldNum" sz="quarter" idx="10"/>
          </p:nvPr>
        </p:nvSpPr>
        <p:spPr/>
        <p:txBody>
          <a:bodyPr/>
          <a:lstStyle/>
          <a:p>
            <a:fld id="{AC0B1C43-D6CA-4CFC-8B25-A6B25423A815}" type="slidenum">
              <a:rPr lang="en-GB" smtClean="0"/>
              <a:pPr/>
              <a:t>32</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GB" sz="1400" dirty="0" smtClean="0"/>
              <a:t>http://www.findingdulcinea.com/news/Americas/2009/May/Gotcha--Student-s-Wikipedia-Hoax-Fools-Mainstream-Media.html</a:t>
            </a:r>
          </a:p>
          <a:p>
            <a:endParaRPr lang="en-GB" dirty="0"/>
          </a:p>
        </p:txBody>
      </p:sp>
      <p:sp>
        <p:nvSpPr>
          <p:cNvPr id="4" name="Slide Number Placeholder 3"/>
          <p:cNvSpPr>
            <a:spLocks noGrp="1"/>
          </p:cNvSpPr>
          <p:nvPr>
            <p:ph type="sldNum" sz="quarter" idx="10"/>
          </p:nvPr>
        </p:nvSpPr>
        <p:spPr/>
        <p:txBody>
          <a:bodyPr/>
          <a:lstStyle/>
          <a:p>
            <a:fld id="{AC0B1C43-D6CA-4CFC-8B25-A6B25423A815}" type="slidenum">
              <a:rPr lang="en-GB" smtClean="0"/>
              <a:pPr/>
              <a:t>38</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1A41735-6265-45D4-A4E1-DF61B76FCB25}" type="datetimeFigureOut">
              <a:rPr lang="en-GB" smtClean="0"/>
              <a:pPr/>
              <a:t>16/01/2015</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7D8B076-067E-4C94-B4D1-31966FAA34D1}"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A41735-6265-45D4-A4E1-DF61B76FCB25}" type="datetimeFigureOut">
              <a:rPr lang="en-GB" smtClean="0"/>
              <a:pPr/>
              <a:t>16/01/2015</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7D8B076-067E-4C94-B4D1-31966FAA34D1}"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1A41735-6265-45D4-A4E1-DF61B76FCB25}" type="datetimeFigureOut">
              <a:rPr lang="en-GB" smtClean="0"/>
              <a:pPr/>
              <a:t>16/01/2015</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7D8B076-067E-4C94-B4D1-31966FAA34D1}"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1A41735-6265-45D4-A4E1-DF61B76FCB25}" type="datetimeFigureOut">
              <a:rPr lang="en-GB" smtClean="0"/>
              <a:pPr/>
              <a:t>16/01/2015</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87D8B076-067E-4C94-B4D1-31966FAA34D1}"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1A41735-6265-45D4-A4E1-DF61B76FCB25}" type="datetimeFigureOut">
              <a:rPr lang="en-GB" smtClean="0"/>
              <a:pPr/>
              <a:t>16/01/2015</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87D8B076-067E-4C94-B4D1-31966FAA34D1}"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1A41735-6265-45D4-A4E1-DF61B76FCB25}" type="datetimeFigureOut">
              <a:rPr lang="en-GB" smtClean="0"/>
              <a:pPr/>
              <a:t>16/01/2015</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87D8B076-067E-4C94-B4D1-31966FAA34D1}"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1A41735-6265-45D4-A4E1-DF61B76FCB25}" type="datetimeFigureOut">
              <a:rPr lang="en-GB" smtClean="0"/>
              <a:pPr/>
              <a:t>16/01/2015</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87D8B076-067E-4C94-B4D1-31966FAA34D1}"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1A41735-6265-45D4-A4E1-DF61B76FCB25}" type="datetimeFigureOut">
              <a:rPr lang="en-GB" smtClean="0"/>
              <a:pPr/>
              <a:t>16/01/2015</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87D8B076-067E-4C94-B4D1-31966FAA34D1}"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1A41735-6265-45D4-A4E1-DF61B76FCB25}" type="datetimeFigureOut">
              <a:rPr lang="en-GB" smtClean="0"/>
              <a:pPr/>
              <a:t>16/01/2015</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7D8B076-067E-4C94-B4D1-31966FAA34D1}"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A41735-6265-45D4-A4E1-DF61B76FCB25}" type="datetimeFigureOut">
              <a:rPr lang="en-GB" smtClean="0"/>
              <a:pPr/>
              <a:t>16/01/2015</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7D8B076-067E-4C94-B4D1-31966FAA34D1}"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A41735-6265-45D4-A4E1-DF61B76FCB25}" type="datetimeFigureOut">
              <a:rPr lang="en-GB" smtClean="0"/>
              <a:pPr/>
              <a:t>16/01/2015</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7D8B076-067E-4C94-B4D1-31966FAA34D1}"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1A41735-6265-45D4-A4E1-DF61B76FCB25}" type="datetimeFigureOut">
              <a:rPr lang="en-GB" smtClean="0"/>
              <a:pPr/>
              <a:t>16/01/2015</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7D8B076-067E-4C94-B4D1-31966FAA34D1}"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uk/" TargetMode="External"/><Relationship Id="rId7" Type="http://schemas.openxmlformats.org/officeDocument/2006/relationships/hyperlink" Target="http://books.google.co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holar.google.co.uk/" TargetMode="External"/><Relationship Id="rId5" Type="http://schemas.openxmlformats.org/officeDocument/2006/relationships/hyperlink" Target="http://swanseamet.summon.serialssolutions.com/" TargetMode="External"/><Relationship Id="rId4" Type="http://schemas.openxmlformats.org/officeDocument/2006/relationships/hyperlink" Target="http://apollo.smu.ac.uk/library/"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autism.org/asperger.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bit.ly/19P8X6p" TargetMode="External"/><Relationship Id="rId2" Type="http://schemas.openxmlformats.org/officeDocument/2006/relationships/hyperlink" Target="https://www.google.co.uk/" TargetMode="External"/><Relationship Id="rId1" Type="http://schemas.openxmlformats.org/officeDocument/2006/relationships/slideLayout" Target="../slideLayouts/slideLayout2.xml"/><Relationship Id="rId6" Type="http://schemas.openxmlformats.org/officeDocument/2006/relationships/hyperlink" Target="mailto:D_A_Williams@hotmail.co.uk" TargetMode="External"/><Relationship Id="rId5" Type="http://schemas.openxmlformats.org/officeDocument/2006/relationships/hyperlink" Target="http://scholar.google.co.uk/" TargetMode="External"/><Relationship Id="rId4" Type="http://schemas.openxmlformats.org/officeDocument/2006/relationships/hyperlink" Target="http://swanseamet.summon.serialssolutions.com/"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mirror.co.uk/news/uk-news/captain-bogus-620623"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brandrepublic.com/News/846533/Vernon-Kay-denies-death-claim-following-Wikipedia-vandalism/" TargetMode="External"/><Relationship Id="rId2" Type="http://schemas.openxmlformats.org/officeDocument/2006/relationships/hyperlink" Target="http://voices.washingtonpost.com/capitol-briefing/2009/01/kennedy_the_latest_victim_of_w.htm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www.findingdulcinea.com/news/"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blog.findingdulcinea.com/2010/03/why-did-you-write-this.html" TargetMode="External"/><Relationship Id="rId2" Type="http://schemas.openxmlformats.org/officeDocument/2006/relationships/hyperlink" Target="http://blog.findingdulcinea.com/2010/03/who-publishes-this-web-site-who-wrote-this-article.html" TargetMode="External"/><Relationship Id="rId1" Type="http://schemas.openxmlformats.org/officeDocument/2006/relationships/slideLayout" Target="../slideLayouts/slideLayout2.xml"/><Relationship Id="rId4" Type="http://schemas.openxmlformats.org/officeDocument/2006/relationships/hyperlink" Target="http://blog.findingdulcinea.com/2010/03/when-did-you-write-this-.html"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www.findingdulcinea.com/news/Americas/2009/May/Gotcha--Student-s-Wikipedia-Hoax-Fools-Mainstream-Media.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blogs.telegraph.co.uk/news/jamesdelingpole/100020515/climategate-the-corruption-of-wikipedia/"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www.webpronews.com/will-a-lack-of-editors-affect-wikpedia-accuracy-2009-12"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www.guardian.co.uk/technology/2009/aug/12/wikipedia-deletionist-inclusionist"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www.nytimes.com/2009/06/29/technology/internet/29wiki.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mailto:D_A_Williams@hotmail.co.uk"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755358"/>
            <a:ext cx="8568952" cy="945450"/>
          </a:xfrm>
        </p:spPr>
        <p:txBody>
          <a:bodyPr>
            <a:normAutofit fontScale="90000"/>
          </a:bodyPr>
          <a:lstStyle/>
          <a:p>
            <a:pPr algn="l"/>
            <a:r>
              <a:rPr lang="en-GB" dirty="0" smtClean="0"/>
              <a:t>Research &amp; Referencing : part 1</a:t>
            </a:r>
            <a:endParaRPr lang="en-GB" dirty="0"/>
          </a:p>
        </p:txBody>
      </p:sp>
      <p:pic>
        <p:nvPicPr>
          <p:cNvPr id="1031" name="Picture 7" descr="C:\Users\James Williams\AppData\Local\Microsoft\Windows\Temporary Internet Files\Content.IE5\Y6MBLLXU\MP900439465[1].jpg"/>
          <p:cNvPicPr>
            <a:picLocks noChangeAspect="1" noChangeArrowheads="1"/>
          </p:cNvPicPr>
          <p:nvPr/>
        </p:nvPicPr>
        <p:blipFill>
          <a:blip r:embed="rId2" cstate="print"/>
          <a:srcRect/>
          <a:stretch>
            <a:fillRect/>
          </a:stretch>
        </p:blipFill>
        <p:spPr bwMode="auto">
          <a:xfrm>
            <a:off x="1547664" y="2044526"/>
            <a:ext cx="5544616" cy="4192786"/>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is the purpose of Research?</a:t>
            </a:r>
            <a:endParaRPr lang="en-GB" dirty="0"/>
          </a:p>
        </p:txBody>
      </p:sp>
      <p:sp>
        <p:nvSpPr>
          <p:cNvPr id="3" name="Title 2"/>
          <p:cNvSpPr>
            <a:spLocks noGrp="1"/>
          </p:cNvSpPr>
          <p:nvPr>
            <p:ph type="title"/>
          </p:nvPr>
        </p:nvSpPr>
        <p:spPr/>
        <p:txBody>
          <a:bodyPr/>
          <a:lstStyle/>
          <a:p>
            <a:r>
              <a:rPr lang="en-GB" dirty="0" smtClean="0"/>
              <a:t>Question:</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0" y="1481328"/>
            <a:ext cx="9144000" cy="4525963"/>
          </a:xfrm>
        </p:spPr>
        <p:txBody>
          <a:bodyPr>
            <a:normAutofit/>
          </a:bodyPr>
          <a:lstStyle/>
          <a:p>
            <a:pPr eaLnBrk="1" hangingPunct="1"/>
            <a:r>
              <a:rPr lang="en-GB" dirty="0" smtClean="0"/>
              <a:t>Research is </a:t>
            </a:r>
            <a:r>
              <a:rPr lang="en-GB" b="1" dirty="0" smtClean="0"/>
              <a:t>careful investigation </a:t>
            </a:r>
            <a:r>
              <a:rPr lang="en-GB" dirty="0" smtClean="0"/>
              <a:t>into a subject area of with the aim of </a:t>
            </a:r>
            <a:r>
              <a:rPr lang="en-GB" b="1" dirty="0" smtClean="0"/>
              <a:t>discovering</a:t>
            </a:r>
            <a:r>
              <a:rPr lang="en-GB" dirty="0" smtClean="0"/>
              <a:t> </a:t>
            </a:r>
            <a:r>
              <a:rPr lang="en-GB" b="1" dirty="0" smtClean="0"/>
              <a:t>information</a:t>
            </a:r>
            <a:r>
              <a:rPr lang="en-GB" dirty="0" smtClean="0"/>
              <a:t> / knowledge.</a:t>
            </a:r>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p:txBody>
      </p:sp>
      <p:sp>
        <p:nvSpPr>
          <p:cNvPr id="4098" name="Rectangle 2"/>
          <p:cNvSpPr>
            <a:spLocks noGrp="1" noChangeArrowheads="1"/>
          </p:cNvSpPr>
          <p:nvPr>
            <p:ph type="title"/>
          </p:nvPr>
        </p:nvSpPr>
        <p:spPr/>
        <p:txBody>
          <a:bodyPr/>
          <a:lstStyle/>
          <a:p>
            <a:pPr eaLnBrk="1" hangingPunct="1"/>
            <a:r>
              <a:rPr lang="en-GB" dirty="0" smtClean="0"/>
              <a:t>Research?</a:t>
            </a:r>
          </a:p>
        </p:txBody>
      </p:sp>
      <p:pic>
        <p:nvPicPr>
          <p:cNvPr id="39939" name="Picture 3" descr="C:\Users\James Williams\AppData\Local\Microsoft\Windows\Temporary Internet Files\Content.IE5\Y6MBLLXU\MP910216359[1].png"/>
          <p:cNvPicPr>
            <a:picLocks noChangeAspect="1" noChangeArrowheads="1"/>
          </p:cNvPicPr>
          <p:nvPr/>
        </p:nvPicPr>
        <p:blipFill>
          <a:blip r:embed="rId3" cstate="print"/>
          <a:srcRect/>
          <a:stretch>
            <a:fillRect/>
          </a:stretch>
        </p:blipFill>
        <p:spPr bwMode="auto">
          <a:xfrm>
            <a:off x="3275856" y="2492896"/>
            <a:ext cx="4362450" cy="38004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Journals are a good and valid source of information.</a:t>
            </a:r>
          </a:p>
          <a:p>
            <a:r>
              <a:rPr lang="en-GB" dirty="0" smtClean="0"/>
              <a:t>Since journals are published on a regular basis, they can contain more up-to-date and specialised research than books.</a:t>
            </a:r>
          </a:p>
        </p:txBody>
      </p:sp>
      <p:sp>
        <p:nvSpPr>
          <p:cNvPr id="3" name="Title 2"/>
          <p:cNvSpPr>
            <a:spLocks noGrp="1"/>
          </p:cNvSpPr>
          <p:nvPr>
            <p:ph type="title"/>
          </p:nvPr>
        </p:nvSpPr>
        <p:spPr/>
        <p:txBody>
          <a:bodyPr/>
          <a:lstStyle/>
          <a:p>
            <a:r>
              <a:rPr lang="en-GB" dirty="0" smtClean="0"/>
              <a:t>Journals</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0" y="1196752"/>
            <a:ext cx="9144000" cy="5184576"/>
          </a:xfrm>
        </p:spPr>
        <p:txBody>
          <a:bodyPr>
            <a:normAutofit fontScale="92500" lnSpcReduction="20000"/>
          </a:bodyPr>
          <a:lstStyle/>
          <a:p>
            <a:pPr eaLnBrk="1" hangingPunct="1"/>
            <a:r>
              <a:rPr lang="en-GB" sz="2600" dirty="0" smtClean="0"/>
              <a:t>Only use up-to-date and relevant information where possible</a:t>
            </a:r>
          </a:p>
          <a:p>
            <a:pPr eaLnBrk="1" hangingPunct="1"/>
            <a:endParaRPr lang="en-GB" sz="2600" dirty="0" smtClean="0"/>
          </a:p>
          <a:p>
            <a:pPr eaLnBrk="1" hangingPunct="1"/>
            <a:r>
              <a:rPr lang="en-GB" sz="2600" dirty="0" smtClean="0"/>
              <a:t>Consider restricting the search criteria to publications within the last 3 years.</a:t>
            </a:r>
          </a:p>
          <a:p>
            <a:pPr eaLnBrk="1" hangingPunct="1"/>
            <a:endParaRPr lang="en-GB" sz="2600" dirty="0" smtClean="0"/>
          </a:p>
          <a:p>
            <a:pPr eaLnBrk="1" hangingPunct="1"/>
            <a:r>
              <a:rPr lang="en-GB" sz="2600" dirty="0" smtClean="0"/>
              <a:t>Initially select the best 3 sources to analyse and incorporate the key content into your document before moving onto discover more relevant information.</a:t>
            </a:r>
          </a:p>
          <a:p>
            <a:pPr eaLnBrk="1" hangingPunct="1">
              <a:buNone/>
            </a:pPr>
            <a:endParaRPr lang="en-GB" sz="2600" dirty="0" smtClean="0"/>
          </a:p>
          <a:p>
            <a:pPr>
              <a:lnSpc>
                <a:spcPct val="120000"/>
              </a:lnSpc>
              <a:spcBef>
                <a:spcPts val="0"/>
              </a:spcBef>
            </a:pPr>
            <a:r>
              <a:rPr lang="en-GB" sz="2800" dirty="0" smtClean="0"/>
              <a:t>Use your word limit to guide your reading.</a:t>
            </a:r>
          </a:p>
          <a:p>
            <a:pPr>
              <a:lnSpc>
                <a:spcPct val="120000"/>
              </a:lnSpc>
              <a:spcBef>
                <a:spcPts val="0"/>
              </a:spcBef>
            </a:pPr>
            <a:endParaRPr lang="en-GB" sz="2800" dirty="0" smtClean="0"/>
          </a:p>
          <a:p>
            <a:pPr>
              <a:lnSpc>
                <a:spcPct val="120000"/>
              </a:lnSpc>
              <a:spcBef>
                <a:spcPts val="0"/>
              </a:spcBef>
            </a:pPr>
            <a:r>
              <a:rPr lang="en-GB" sz="2800" dirty="0" smtClean="0"/>
              <a:t>Reject information that is far too detailed or technical for your purpose.</a:t>
            </a:r>
            <a:endParaRPr lang="en-GB" sz="2600" dirty="0" smtClean="0"/>
          </a:p>
        </p:txBody>
      </p:sp>
      <p:sp>
        <p:nvSpPr>
          <p:cNvPr id="9218" name="Rectangle 2"/>
          <p:cNvSpPr>
            <a:spLocks noGrp="1" noChangeArrowheads="1"/>
          </p:cNvSpPr>
          <p:nvPr>
            <p:ph type="title"/>
          </p:nvPr>
        </p:nvSpPr>
        <p:spPr>
          <a:xfrm>
            <a:off x="395536" y="125760"/>
            <a:ext cx="8229600" cy="1143000"/>
          </a:xfrm>
        </p:spPr>
        <p:txBody>
          <a:bodyPr/>
          <a:lstStyle/>
          <a:p>
            <a:pPr eaLnBrk="1" hangingPunct="1"/>
            <a:r>
              <a:rPr lang="en-GB" dirty="0" smtClean="0"/>
              <a:t>Avoid Information over-load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6120680"/>
          </a:xfrm>
        </p:spPr>
        <p:txBody>
          <a:bodyPr>
            <a:noAutofit/>
          </a:bodyPr>
          <a:lstStyle/>
          <a:p>
            <a:pPr>
              <a:lnSpc>
                <a:spcPct val="120000"/>
              </a:lnSpc>
              <a:spcBef>
                <a:spcPts val="0"/>
              </a:spcBef>
            </a:pPr>
            <a:r>
              <a:rPr lang="en-GB" sz="2000" dirty="0" smtClean="0"/>
              <a:t>Read your assignments and </a:t>
            </a:r>
            <a:r>
              <a:rPr lang="en-GB" sz="2000" b="1" dirty="0" smtClean="0"/>
              <a:t>Answer the Questions carefully</a:t>
            </a:r>
            <a:r>
              <a:rPr lang="en-GB" sz="2000" dirty="0" smtClean="0"/>
              <a:t>.</a:t>
            </a:r>
          </a:p>
          <a:p>
            <a:pPr>
              <a:lnSpc>
                <a:spcPct val="120000"/>
              </a:lnSpc>
              <a:spcBef>
                <a:spcPts val="0"/>
              </a:spcBef>
            </a:pPr>
            <a:r>
              <a:rPr lang="en-GB" sz="2000" b="1" dirty="0" smtClean="0"/>
              <a:t>Clarify</a:t>
            </a:r>
            <a:r>
              <a:rPr lang="en-GB" sz="2000" dirty="0" smtClean="0"/>
              <a:t> any confusion with your Lecturer in the tutorial sessions.</a:t>
            </a:r>
          </a:p>
          <a:p>
            <a:pPr>
              <a:lnSpc>
                <a:spcPct val="120000"/>
              </a:lnSpc>
              <a:spcBef>
                <a:spcPts val="0"/>
              </a:spcBef>
            </a:pPr>
            <a:r>
              <a:rPr lang="en-GB" sz="2000" dirty="0" smtClean="0"/>
              <a:t>Don’t worry if you go beyond the word-limit initially, the best assignments often do, you can </a:t>
            </a:r>
            <a:r>
              <a:rPr lang="en-GB" sz="2000" b="1" dirty="0" smtClean="0"/>
              <a:t>refine</a:t>
            </a:r>
            <a:r>
              <a:rPr lang="en-GB" sz="2000" dirty="0" smtClean="0"/>
              <a:t> and remove superfluous information later, when your understanding of the topic has improved.</a:t>
            </a:r>
          </a:p>
          <a:p>
            <a:pPr>
              <a:lnSpc>
                <a:spcPct val="120000"/>
              </a:lnSpc>
              <a:spcBef>
                <a:spcPts val="0"/>
              </a:spcBef>
            </a:pPr>
            <a:r>
              <a:rPr lang="en-GB" sz="2000" dirty="0" smtClean="0"/>
              <a:t>If you are really struggling with the word-limit </a:t>
            </a:r>
            <a:r>
              <a:rPr lang="en-GB" sz="2000" b="1" dirty="0" smtClean="0"/>
              <a:t>use Appendices wisely </a:t>
            </a:r>
            <a:r>
              <a:rPr lang="en-GB" sz="2000" dirty="0" smtClean="0"/>
              <a:t>to include supplementary information.</a:t>
            </a:r>
          </a:p>
          <a:p>
            <a:pPr>
              <a:lnSpc>
                <a:spcPct val="120000"/>
              </a:lnSpc>
              <a:spcBef>
                <a:spcPts val="0"/>
              </a:spcBef>
            </a:pPr>
            <a:r>
              <a:rPr lang="en-GB" sz="2000" b="1" dirty="0" smtClean="0"/>
              <a:t>Structure your report </a:t>
            </a:r>
            <a:r>
              <a:rPr lang="en-GB" sz="2000" dirty="0" smtClean="0"/>
              <a:t>and write down what information you need to include in each section. </a:t>
            </a:r>
          </a:p>
          <a:p>
            <a:pPr>
              <a:lnSpc>
                <a:spcPct val="120000"/>
              </a:lnSpc>
              <a:spcBef>
                <a:spcPts val="0"/>
              </a:spcBef>
            </a:pPr>
            <a:r>
              <a:rPr lang="en-GB" sz="2000" dirty="0" smtClean="0"/>
              <a:t>Work out how many </a:t>
            </a:r>
            <a:r>
              <a:rPr lang="en-GB" sz="2000" b="1" dirty="0" smtClean="0"/>
              <a:t>words</a:t>
            </a:r>
            <a:r>
              <a:rPr lang="en-GB" sz="2000" dirty="0" smtClean="0"/>
              <a:t> you can write on each point.</a:t>
            </a:r>
          </a:p>
          <a:p>
            <a:pPr>
              <a:lnSpc>
                <a:spcPct val="120000"/>
              </a:lnSpc>
              <a:spcBef>
                <a:spcPts val="0"/>
              </a:spcBef>
            </a:pPr>
            <a:r>
              <a:rPr lang="en-GB" sz="2000" dirty="0" smtClean="0"/>
              <a:t>Remember to write out your </a:t>
            </a:r>
            <a:r>
              <a:rPr lang="en-GB" sz="2000" b="1" dirty="0" smtClean="0"/>
              <a:t>Reference list </a:t>
            </a:r>
            <a:r>
              <a:rPr lang="en-GB" sz="2000" dirty="0" smtClean="0"/>
              <a:t>as you go along.</a:t>
            </a:r>
            <a:endParaRPr lang="en-GB" sz="2000" b="1" dirty="0" smtClean="0"/>
          </a:p>
          <a:p>
            <a:pPr>
              <a:lnSpc>
                <a:spcPct val="120000"/>
              </a:lnSpc>
              <a:spcBef>
                <a:spcPts val="0"/>
              </a:spcBef>
            </a:pPr>
            <a:r>
              <a:rPr lang="en-GB" sz="2000" b="1" dirty="0" smtClean="0"/>
              <a:t>Back-up your work, </a:t>
            </a:r>
            <a:r>
              <a:rPr lang="en-GB" sz="2000" dirty="0" smtClean="0"/>
              <a:t>use a Cloud-based system such as Google Drive to create edit and save your work (automatic back-ups).</a:t>
            </a:r>
          </a:p>
          <a:p>
            <a:pPr>
              <a:lnSpc>
                <a:spcPct val="120000"/>
              </a:lnSpc>
              <a:spcBef>
                <a:spcPts val="0"/>
              </a:spcBef>
            </a:pPr>
            <a:endParaRPr lang="en-GB" sz="2000" dirty="0" smtClean="0"/>
          </a:p>
        </p:txBody>
      </p:sp>
      <p:sp>
        <p:nvSpPr>
          <p:cNvPr id="3" name="Title 2"/>
          <p:cNvSpPr>
            <a:spLocks noGrp="1"/>
          </p:cNvSpPr>
          <p:nvPr>
            <p:ph type="title"/>
          </p:nvPr>
        </p:nvSpPr>
        <p:spPr>
          <a:xfrm>
            <a:off x="457200" y="274638"/>
            <a:ext cx="8229600" cy="778098"/>
          </a:xfrm>
        </p:spPr>
        <p:txBody>
          <a:bodyPr/>
          <a:lstStyle/>
          <a:p>
            <a:r>
              <a:rPr lang="en-GB" dirty="0" smtClean="0"/>
              <a:t>Research &amp; Writing Tips</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0" y="1196752"/>
            <a:ext cx="9144000" cy="4810539"/>
          </a:xfrm>
        </p:spPr>
        <p:txBody>
          <a:bodyPr>
            <a:normAutofit/>
          </a:bodyPr>
          <a:lstStyle/>
          <a:p>
            <a:pPr eaLnBrk="1" hangingPunct="1"/>
            <a:r>
              <a:rPr lang="en-GB" dirty="0" smtClean="0"/>
              <a:t>Recommended sources for Secondary research:</a:t>
            </a:r>
          </a:p>
          <a:p>
            <a:pPr eaLnBrk="1" hangingPunct="1"/>
            <a:endParaRPr lang="en-GB" sz="1600" dirty="0" smtClean="0"/>
          </a:p>
          <a:p>
            <a:pPr eaLnBrk="1" hangingPunct="1"/>
            <a:r>
              <a:rPr lang="en-GB" b="1" dirty="0" smtClean="0"/>
              <a:t>Online Articles</a:t>
            </a:r>
          </a:p>
          <a:p>
            <a:pPr lvl="1"/>
            <a:r>
              <a:rPr lang="en-GB" dirty="0" smtClean="0"/>
              <a:t>Google</a:t>
            </a:r>
            <a:r>
              <a:rPr lang="en-GB" b="1" dirty="0" smtClean="0"/>
              <a:t>: </a:t>
            </a:r>
            <a:r>
              <a:rPr lang="en-GB" dirty="0" smtClean="0">
                <a:hlinkClick r:id="rId3"/>
              </a:rPr>
              <a:t>https://www.google.co.uk</a:t>
            </a:r>
            <a:endParaRPr lang="en-GB" dirty="0" smtClean="0"/>
          </a:p>
          <a:p>
            <a:r>
              <a:rPr lang="en-GB" b="1" dirty="0" smtClean="0"/>
              <a:t>Online Journals</a:t>
            </a:r>
          </a:p>
          <a:p>
            <a:pPr lvl="1"/>
            <a:r>
              <a:rPr lang="en-GB" dirty="0" smtClean="0"/>
              <a:t>Library Journals: </a:t>
            </a:r>
            <a:r>
              <a:rPr lang="en-GB" dirty="0" smtClean="0">
                <a:hlinkClick r:id="rId4"/>
              </a:rPr>
              <a:t>apollo.smu.ac.uk/library</a:t>
            </a:r>
            <a:endParaRPr lang="en-GB" dirty="0" smtClean="0"/>
          </a:p>
          <a:p>
            <a:pPr lvl="2"/>
            <a:r>
              <a:rPr lang="en-GB" dirty="0" smtClean="0"/>
              <a:t>Summon: </a:t>
            </a:r>
            <a:r>
              <a:rPr lang="en-GB" dirty="0" smtClean="0">
                <a:hlinkClick r:id="rId5"/>
              </a:rPr>
              <a:t>swanseamet.summon.serialssolutions.com</a:t>
            </a:r>
            <a:endParaRPr lang="en-GB" dirty="0" smtClean="0"/>
          </a:p>
          <a:p>
            <a:pPr lvl="1"/>
            <a:r>
              <a:rPr lang="en-GB" dirty="0" smtClean="0"/>
              <a:t>Google Scholar: </a:t>
            </a:r>
            <a:r>
              <a:rPr lang="en-GB" dirty="0" smtClean="0">
                <a:hlinkClick r:id="rId6"/>
              </a:rPr>
              <a:t>scholar.google.co.uk</a:t>
            </a:r>
            <a:endParaRPr lang="en-GB" dirty="0" smtClean="0"/>
          </a:p>
          <a:p>
            <a:r>
              <a:rPr lang="en-GB" b="1" dirty="0" smtClean="0"/>
              <a:t>Books</a:t>
            </a:r>
          </a:p>
          <a:p>
            <a:pPr lvl="1"/>
            <a:r>
              <a:rPr lang="en-GB" dirty="0" smtClean="0"/>
              <a:t>Swansea Met Library Books:</a:t>
            </a:r>
          </a:p>
          <a:p>
            <a:pPr lvl="1"/>
            <a:r>
              <a:rPr lang="en-GB" dirty="0" smtClean="0"/>
              <a:t>Google Books: </a:t>
            </a:r>
            <a:r>
              <a:rPr lang="en-GB" dirty="0" smtClean="0">
                <a:hlinkClick r:id="rId7"/>
              </a:rPr>
              <a:t>books.google.com</a:t>
            </a:r>
            <a:endParaRPr lang="en-GB" dirty="0" smtClean="0"/>
          </a:p>
          <a:p>
            <a:pPr eaLnBrk="1" hangingPunct="1">
              <a:buNone/>
            </a:pPr>
            <a:endParaRPr lang="en-GB" dirty="0" smtClean="0"/>
          </a:p>
        </p:txBody>
      </p:sp>
      <p:sp>
        <p:nvSpPr>
          <p:cNvPr id="7170" name="Rectangle 2"/>
          <p:cNvSpPr>
            <a:spLocks noGrp="1" noChangeArrowheads="1"/>
          </p:cNvSpPr>
          <p:nvPr>
            <p:ph type="title"/>
          </p:nvPr>
        </p:nvSpPr>
        <p:spPr>
          <a:xfrm>
            <a:off x="251520" y="116632"/>
            <a:ext cx="8229600" cy="1143000"/>
          </a:xfrm>
        </p:spPr>
        <p:txBody>
          <a:bodyPr>
            <a:normAutofit/>
          </a:bodyPr>
          <a:lstStyle/>
          <a:p>
            <a:pPr eaLnBrk="1" hangingPunct="1"/>
            <a:r>
              <a:rPr lang="en-GB" dirty="0" smtClean="0"/>
              <a:t>Secondary research: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17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17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171">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171">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171">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17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We started off the class by asking ‘What is Research?’ can you remember?</a:t>
            </a:r>
            <a:endParaRPr lang="en-GB" dirty="0"/>
          </a:p>
        </p:txBody>
      </p:sp>
      <p:sp>
        <p:nvSpPr>
          <p:cNvPr id="3" name="Title 2"/>
          <p:cNvSpPr>
            <a:spLocks noGrp="1"/>
          </p:cNvSpPr>
          <p:nvPr>
            <p:ph type="title"/>
          </p:nvPr>
        </p:nvSpPr>
        <p:spPr/>
        <p:txBody>
          <a:bodyPr/>
          <a:lstStyle/>
          <a:p>
            <a:r>
              <a:rPr lang="en-GB" dirty="0" smtClean="0"/>
              <a:t>Q. What is Research?</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lstStyle/>
          <a:p>
            <a:pPr eaLnBrk="1" hangingPunct="1"/>
            <a:r>
              <a:rPr lang="en-GB" altLang="en-US" smtClean="0"/>
              <a:t>A ‘</a:t>
            </a:r>
            <a:r>
              <a:rPr lang="en-GB" altLang="en-US" b="1" smtClean="0"/>
              <a:t>citation’</a:t>
            </a:r>
            <a:r>
              <a:rPr lang="en-GB" altLang="en-US" smtClean="0"/>
              <a:t> is when you refer to, or quote, the work of other people in your own work, you are </a:t>
            </a:r>
            <a:r>
              <a:rPr lang="en-GB" altLang="en-US" b="1" smtClean="0"/>
              <a:t>citing</a:t>
            </a:r>
            <a:r>
              <a:rPr lang="en-GB" altLang="en-US" smtClean="0"/>
              <a:t> someone else's ideas.</a:t>
            </a:r>
          </a:p>
          <a:p>
            <a:pPr eaLnBrk="1" hangingPunct="1"/>
            <a:endParaRPr lang="en-GB" altLang="en-US" smtClean="0"/>
          </a:p>
          <a:p>
            <a:pPr eaLnBrk="1" hangingPunct="1"/>
            <a:r>
              <a:rPr lang="en-GB" altLang="en-US" smtClean="0"/>
              <a:t>A ‘</a:t>
            </a:r>
            <a:r>
              <a:rPr lang="en-GB" altLang="en-US" b="1" smtClean="0"/>
              <a:t>reference’</a:t>
            </a:r>
            <a:r>
              <a:rPr lang="en-GB" altLang="en-US" smtClean="0"/>
              <a:t> is a line of text that list all the information a reader needs in order to identify and locate </a:t>
            </a:r>
            <a:r>
              <a:rPr lang="en-GB" altLang="en-US" b="1" smtClean="0"/>
              <a:t>the source </a:t>
            </a:r>
            <a:r>
              <a:rPr lang="en-GB" altLang="en-US" smtClean="0"/>
              <a:t>that you have cited in your work.</a:t>
            </a:r>
          </a:p>
        </p:txBody>
      </p:sp>
      <p:sp>
        <p:nvSpPr>
          <p:cNvPr id="4098" name="Rectangle 5"/>
          <p:cNvSpPr>
            <a:spLocks noGrp="1" noChangeArrowheads="1"/>
          </p:cNvSpPr>
          <p:nvPr>
            <p:ph type="title"/>
          </p:nvPr>
        </p:nvSpPr>
        <p:spPr/>
        <p:txBody>
          <a:bodyPr/>
          <a:lstStyle/>
          <a:p>
            <a:pPr eaLnBrk="1" fontAlgn="auto" hangingPunct="1">
              <a:spcAft>
                <a:spcPts val="0"/>
              </a:spcAft>
              <a:defRPr/>
            </a:pPr>
            <a:r>
              <a:rPr lang="en-GB" dirty="0" smtClean="0"/>
              <a:t>Citations and references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066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79388" y="1484313"/>
            <a:ext cx="8713787" cy="4608512"/>
          </a:xfrm>
        </p:spPr>
        <p:txBody>
          <a:bodyPr/>
          <a:lstStyle/>
          <a:p>
            <a:pPr eaLnBrk="1" hangingPunct="1"/>
            <a:r>
              <a:rPr lang="en-GB" altLang="en-US" sz="2200" b="1" smtClean="0"/>
              <a:t>MARKS</a:t>
            </a:r>
            <a:r>
              <a:rPr lang="en-GB" altLang="en-US" sz="2200" smtClean="0"/>
              <a:t>: One primary reason and benefit for correct and plentiful referencing is for enhancing your grade!</a:t>
            </a:r>
          </a:p>
          <a:p>
            <a:pPr eaLnBrk="1" hangingPunct="1"/>
            <a:r>
              <a:rPr lang="en-GB" altLang="en-US" sz="2200" smtClean="0"/>
              <a:t>To demonstrate the ‘Research’ you have done, to show the variety of sources you have used. </a:t>
            </a:r>
          </a:p>
          <a:p>
            <a:pPr eaLnBrk="1" hangingPunct="1"/>
            <a:r>
              <a:rPr lang="en-GB" altLang="en-US" sz="2200" smtClean="0"/>
              <a:t>To show that you have used relevant sources. </a:t>
            </a:r>
          </a:p>
          <a:p>
            <a:pPr eaLnBrk="1" hangingPunct="1"/>
            <a:r>
              <a:rPr lang="en-GB" altLang="en-US" sz="2200" smtClean="0"/>
              <a:t>To support your own ideas and opinions that you are discussing in your work.</a:t>
            </a:r>
          </a:p>
          <a:p>
            <a:pPr eaLnBrk="1" hangingPunct="1"/>
            <a:r>
              <a:rPr lang="en-GB" altLang="en-US" sz="2200" smtClean="0"/>
              <a:t>To help a reader to trace the sources you have used.</a:t>
            </a:r>
          </a:p>
          <a:p>
            <a:pPr eaLnBrk="1" hangingPunct="1"/>
            <a:r>
              <a:rPr lang="en-GB" altLang="en-US" sz="2200" smtClean="0"/>
              <a:t>To help you retrace the sources you have used.</a:t>
            </a:r>
          </a:p>
          <a:p>
            <a:pPr eaLnBrk="1" hangingPunct="1"/>
            <a:r>
              <a:rPr lang="en-GB" altLang="en-US" sz="2200" smtClean="0"/>
              <a:t>It is a requirement of the Higher Education assessment process.</a:t>
            </a:r>
          </a:p>
          <a:p>
            <a:pPr eaLnBrk="1" hangingPunct="1"/>
            <a:endParaRPr lang="en-GB" altLang="en-US" sz="2200" smtClean="0"/>
          </a:p>
        </p:txBody>
      </p:sp>
      <p:sp>
        <p:nvSpPr>
          <p:cNvPr id="5122" name="Rectangle 5"/>
          <p:cNvSpPr>
            <a:spLocks noGrp="1" noChangeArrowheads="1"/>
          </p:cNvSpPr>
          <p:nvPr>
            <p:ph type="title"/>
          </p:nvPr>
        </p:nvSpPr>
        <p:spPr/>
        <p:txBody>
          <a:bodyPr/>
          <a:lstStyle/>
          <a:p>
            <a:pPr eaLnBrk="1" fontAlgn="auto" hangingPunct="1">
              <a:spcAft>
                <a:spcPts val="0"/>
              </a:spcAft>
              <a:defRPr/>
            </a:pPr>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875"/>
            <a:ext cx="9144000" cy="4824413"/>
          </a:xfrm>
        </p:spPr>
        <p:txBody>
          <a:bodyPr/>
          <a:lstStyle/>
          <a:p>
            <a:pPr eaLnBrk="1" hangingPunct="1">
              <a:buFont typeface="Wingdings" pitchFamily="2" charset="2"/>
              <a:buNone/>
            </a:pPr>
            <a:r>
              <a:rPr lang="en-GB" altLang="en-US" b="1" dirty="0" smtClean="0"/>
              <a:t>Legal reasons:</a:t>
            </a:r>
          </a:p>
          <a:p>
            <a:pPr eaLnBrk="1" hangingPunct="1"/>
            <a:r>
              <a:rPr lang="en-GB" altLang="en-US" dirty="0" smtClean="0"/>
              <a:t>Plagiarism is the use of another person's ideas or work </a:t>
            </a:r>
            <a:r>
              <a:rPr lang="en-GB" altLang="en-US" b="1" dirty="0" smtClean="0"/>
              <a:t>without acknowledging them</a:t>
            </a:r>
            <a:r>
              <a:rPr lang="en-GB" altLang="en-US" dirty="0" smtClean="0"/>
              <a:t>.</a:t>
            </a:r>
          </a:p>
          <a:p>
            <a:pPr eaLnBrk="1" hangingPunct="1"/>
            <a:r>
              <a:rPr lang="en-GB" altLang="en-US" dirty="0" smtClean="0"/>
              <a:t>The University takes plagiarism very seriously. </a:t>
            </a:r>
          </a:p>
          <a:p>
            <a:pPr lvl="1" eaLnBrk="1" hangingPunct="1"/>
            <a:r>
              <a:rPr lang="en-GB" altLang="en-US" dirty="0" smtClean="0"/>
              <a:t>You may be given 0 if you use other people’s ideas concepts or code without referencing them.</a:t>
            </a:r>
          </a:p>
          <a:p>
            <a:pPr lvl="1" eaLnBrk="1" hangingPunct="1"/>
            <a:r>
              <a:rPr lang="en-GB" altLang="en-US" dirty="0" smtClean="0"/>
              <a:t>In year 2 &amp; 3 you may also face disciplinary action e.g. </a:t>
            </a:r>
            <a:r>
              <a:rPr lang="en-GB" altLang="en-US" dirty="0" err="1" smtClean="0"/>
              <a:t>Resit</a:t>
            </a:r>
            <a:r>
              <a:rPr lang="en-GB" altLang="en-US" dirty="0" smtClean="0"/>
              <a:t> the Module, </a:t>
            </a:r>
            <a:r>
              <a:rPr lang="en-GB" altLang="en-US" dirty="0" err="1" smtClean="0"/>
              <a:t>Resit</a:t>
            </a:r>
            <a:r>
              <a:rPr lang="en-GB" altLang="en-US" dirty="0" smtClean="0"/>
              <a:t> the Year or Expelled from the University (repeat offence).</a:t>
            </a:r>
          </a:p>
          <a:p>
            <a:pPr lvl="1" eaLnBrk="1" hangingPunct="1"/>
            <a:endParaRPr lang="en-GB" altLang="en-US" dirty="0" smtClean="0"/>
          </a:p>
        </p:txBody>
      </p:sp>
      <p:sp>
        <p:nvSpPr>
          <p:cNvPr id="7170" name="Rectangle 4"/>
          <p:cNvSpPr>
            <a:spLocks noGrp="1" noChangeArrowheads="1"/>
          </p:cNvSpPr>
          <p:nvPr>
            <p:ph type="title"/>
          </p:nvPr>
        </p:nvSpPr>
        <p:spPr/>
        <p:txBody>
          <a:bodyPr/>
          <a:lstStyle/>
          <a:p>
            <a:pPr eaLnBrk="1" fontAlgn="auto" hangingPunct="1">
              <a:spcAft>
                <a:spcPts val="0"/>
              </a:spcAft>
              <a:defRPr/>
            </a:pPr>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373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373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373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373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875"/>
            <a:ext cx="9144000" cy="4824413"/>
          </a:xfrm>
        </p:spPr>
        <p:txBody>
          <a:bodyPr/>
          <a:lstStyle/>
          <a:p>
            <a:pPr eaLnBrk="1" hangingPunct="1">
              <a:buFont typeface="Wingdings" pitchFamily="2" charset="2"/>
              <a:buNone/>
            </a:pPr>
            <a:r>
              <a:rPr lang="en-GB" altLang="en-US" b="1" smtClean="0"/>
              <a:t>Legal reasons:</a:t>
            </a:r>
          </a:p>
          <a:p>
            <a:pPr eaLnBrk="1" hangingPunct="1"/>
            <a:r>
              <a:rPr lang="en-GB" altLang="en-US" smtClean="0"/>
              <a:t>In the real world, plagiarism can lead to lawsuits, being sued, losing your job etc.</a:t>
            </a:r>
          </a:p>
          <a:p>
            <a:pPr eaLnBrk="1" hangingPunct="1"/>
            <a:endParaRPr lang="en-GB" altLang="en-US" smtClean="0"/>
          </a:p>
          <a:p>
            <a:pPr eaLnBrk="1" hangingPunct="1"/>
            <a:r>
              <a:rPr lang="en-GB" altLang="en-US" smtClean="0"/>
              <a:t>A related issue is using someone else’s material without permission – copyright infringement.</a:t>
            </a:r>
          </a:p>
          <a:p>
            <a:pPr eaLnBrk="1" hangingPunct="1"/>
            <a:r>
              <a:rPr lang="en-GB" altLang="en-US" smtClean="0"/>
              <a:t>Note – in this case, even correct referencing isn’t going to protect you – crediting the source doesn’t make it ok to use content if you don’t have the correct legal rights.</a:t>
            </a:r>
          </a:p>
          <a:p>
            <a:pPr lvl="1" eaLnBrk="1" hangingPunct="1"/>
            <a:endParaRPr lang="en-GB" altLang="en-US" smtClean="0"/>
          </a:p>
        </p:txBody>
      </p:sp>
      <p:sp>
        <p:nvSpPr>
          <p:cNvPr id="7170" name="Rectangle 4"/>
          <p:cNvSpPr>
            <a:spLocks noGrp="1" noChangeArrowheads="1"/>
          </p:cNvSpPr>
          <p:nvPr>
            <p:ph type="title"/>
          </p:nvPr>
        </p:nvSpPr>
        <p:spPr/>
        <p:txBody>
          <a:bodyPr/>
          <a:lstStyle/>
          <a:p>
            <a:pPr eaLnBrk="1" fontAlgn="auto" hangingPunct="1">
              <a:spcAft>
                <a:spcPts val="0"/>
              </a:spcAft>
              <a:defRPr/>
            </a:pPr>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373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373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373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idx="1"/>
          </p:nvPr>
        </p:nvSpPr>
        <p:spPr/>
        <p:txBody>
          <a:bodyPr/>
          <a:lstStyle/>
          <a:p>
            <a:pPr eaLnBrk="1" hangingPunct="1"/>
            <a:r>
              <a:rPr lang="en-GB" altLang="en-US" smtClean="0"/>
              <a:t>In your </a:t>
            </a:r>
            <a:r>
              <a:rPr lang="en-GB" altLang="en-US" b="1" smtClean="0"/>
              <a:t>Reports</a:t>
            </a:r>
            <a:r>
              <a:rPr lang="en-GB" altLang="en-US" smtClean="0"/>
              <a:t> and </a:t>
            </a:r>
            <a:r>
              <a:rPr lang="en-GB" altLang="en-US" b="1" smtClean="0"/>
              <a:t>Presentations</a:t>
            </a:r>
            <a:r>
              <a:rPr lang="en-GB" altLang="en-US" smtClean="0"/>
              <a:t> you must include:</a:t>
            </a:r>
          </a:p>
          <a:p>
            <a:pPr eaLnBrk="1" hangingPunct="1"/>
            <a:r>
              <a:rPr lang="en-GB" altLang="en-US" b="1" smtClean="0"/>
              <a:t>Citations</a:t>
            </a:r>
            <a:r>
              <a:rPr lang="en-GB" altLang="en-US" smtClean="0"/>
              <a:t> in your text with a number and;</a:t>
            </a:r>
          </a:p>
          <a:p>
            <a:pPr eaLnBrk="1" hangingPunct="1"/>
            <a:r>
              <a:rPr lang="en-GB" altLang="en-US" b="1" smtClean="0"/>
              <a:t>A</a:t>
            </a:r>
            <a:r>
              <a:rPr lang="en-GB" altLang="en-US" smtClean="0"/>
              <a:t> R</a:t>
            </a:r>
            <a:r>
              <a:rPr lang="en-GB" altLang="en-US" b="1" smtClean="0"/>
              <a:t>eference list </a:t>
            </a:r>
            <a:r>
              <a:rPr lang="en-GB" altLang="en-US" smtClean="0"/>
              <a:t>that presents the sources of your citations in numerical order usually at the end of the report or in the footnote.</a:t>
            </a:r>
          </a:p>
          <a:p>
            <a:pPr eaLnBrk="1" hangingPunct="1"/>
            <a:endParaRPr lang="en-GB" altLang="en-US" smtClean="0"/>
          </a:p>
        </p:txBody>
      </p:sp>
      <p:sp>
        <p:nvSpPr>
          <p:cNvPr id="3" name="Title 2"/>
          <p:cNvSpPr>
            <a:spLocks noGrp="1"/>
          </p:cNvSpPr>
          <p:nvPr>
            <p:ph type="title"/>
          </p:nvPr>
        </p:nvSpPr>
        <p:spPr/>
        <p:txBody>
          <a:bodyPr/>
          <a:lstStyle/>
          <a:p>
            <a:pPr eaLnBrk="1" fontAlgn="auto" hangingPunct="1">
              <a:spcAft>
                <a:spcPts val="0"/>
              </a:spcAft>
              <a:defRPr/>
            </a:pPr>
            <a:r>
              <a:rPr lang="en-GB" dirty="0" smtClean="0"/>
              <a:t>Citations &amp; Reference list</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a:xfrm>
            <a:off x="0" y="1196975"/>
            <a:ext cx="9144000" cy="4752975"/>
          </a:xfrm>
        </p:spPr>
        <p:txBody>
          <a:bodyPr/>
          <a:lstStyle/>
          <a:p>
            <a:pPr eaLnBrk="1" hangingPunct="1"/>
            <a:r>
              <a:rPr lang="en-GB" altLang="en-US" sz="2400" smtClean="0"/>
              <a:t>Two main referencing methods are </a:t>
            </a:r>
            <a:r>
              <a:rPr lang="en-GB" altLang="en-US" sz="2400" b="1" smtClean="0"/>
              <a:t>Numeric</a:t>
            </a:r>
            <a:r>
              <a:rPr lang="en-GB" altLang="en-US" sz="2400" smtClean="0"/>
              <a:t> (e.g. Vancouver) and </a:t>
            </a:r>
            <a:r>
              <a:rPr lang="en-GB" altLang="en-US" sz="2400" b="1" smtClean="0"/>
              <a:t>Harvard</a:t>
            </a:r>
            <a:r>
              <a:rPr lang="en-GB" altLang="en-US" sz="2400" smtClean="0"/>
              <a:t>.</a:t>
            </a:r>
          </a:p>
          <a:p>
            <a:pPr eaLnBrk="1" hangingPunct="1">
              <a:buFont typeface="Wingdings 3" pitchFamily="18" charset="2"/>
              <a:buNone/>
            </a:pPr>
            <a:endParaRPr lang="en-GB" altLang="en-US" sz="2400" b="1" smtClean="0"/>
          </a:p>
          <a:p>
            <a:pPr eaLnBrk="1" hangingPunct="1"/>
            <a:r>
              <a:rPr lang="en-GB" altLang="en-US" sz="2400" b="1" smtClean="0"/>
              <a:t>Vancouver</a:t>
            </a:r>
            <a:r>
              <a:rPr lang="en-GB" altLang="en-US" sz="2400" smtClean="0"/>
              <a:t>: </a:t>
            </a:r>
          </a:p>
          <a:p>
            <a:pPr lvl="1" eaLnBrk="1" hangingPunct="1"/>
            <a:r>
              <a:rPr lang="en-GB" altLang="en-US" sz="2000" b="1" smtClean="0"/>
              <a:t>The citation </a:t>
            </a:r>
            <a:r>
              <a:rPr lang="en-GB" altLang="en-US" sz="2000" smtClean="0"/>
              <a:t>in the text gives a number e.g. (1). </a:t>
            </a:r>
          </a:p>
          <a:p>
            <a:pPr lvl="1" eaLnBrk="1" hangingPunct="1"/>
            <a:r>
              <a:rPr lang="en-GB" altLang="en-US" sz="2000" b="1" smtClean="0"/>
              <a:t>The reference </a:t>
            </a:r>
            <a:r>
              <a:rPr lang="en-GB" altLang="en-US" sz="2000" smtClean="0"/>
              <a:t>list is then presented in numerical order.</a:t>
            </a:r>
          </a:p>
          <a:p>
            <a:pPr lvl="1" eaLnBrk="1" hangingPunct="1"/>
            <a:endParaRPr lang="en-GB" altLang="en-US" sz="2000" smtClean="0"/>
          </a:p>
          <a:p>
            <a:pPr eaLnBrk="1" hangingPunct="1"/>
            <a:r>
              <a:rPr lang="en-GB" altLang="en-US" sz="2400" b="1" smtClean="0"/>
              <a:t>Text example</a:t>
            </a:r>
            <a:r>
              <a:rPr lang="en-GB" altLang="en-US" sz="2400" smtClean="0"/>
              <a:t>: </a:t>
            </a:r>
          </a:p>
          <a:p>
            <a:pPr lvl="1" eaLnBrk="1" hangingPunct="1"/>
            <a:r>
              <a:rPr lang="en-GB" altLang="en-US" sz="2000" b="1" smtClean="0"/>
              <a:t>Vancouver</a:t>
            </a:r>
            <a:r>
              <a:rPr lang="en-GB" altLang="en-US" sz="2000" smtClean="0"/>
              <a:t>: ‘HTML 5 has shown to enhance performance (1). In another book, Cook (2) also shows that…’</a:t>
            </a:r>
          </a:p>
          <a:p>
            <a:pPr lvl="1" eaLnBrk="1" hangingPunct="1"/>
            <a:r>
              <a:rPr lang="en-GB" altLang="en-US" sz="2000" b="1" smtClean="0"/>
              <a:t>Harvard  ‘</a:t>
            </a:r>
            <a:r>
              <a:rPr lang="en-GB" altLang="en-US" sz="2000" smtClean="0"/>
              <a:t>HTML 5 has shown to enhance performance (Smith, 2011). In another book, Cook (2012) also shows that…’</a:t>
            </a:r>
          </a:p>
        </p:txBody>
      </p:sp>
      <p:sp>
        <p:nvSpPr>
          <p:cNvPr id="3" name="Title 2"/>
          <p:cNvSpPr>
            <a:spLocks noGrp="1"/>
          </p:cNvSpPr>
          <p:nvPr>
            <p:ph type="title"/>
          </p:nvPr>
        </p:nvSpPr>
        <p:spPr>
          <a:xfrm>
            <a:off x="457200" y="274638"/>
            <a:ext cx="8229600" cy="922114"/>
          </a:xfrm>
        </p:spPr>
        <p:txBody>
          <a:bodyPr/>
          <a:lstStyle/>
          <a:p>
            <a:pPr eaLnBrk="1" fontAlgn="auto" hangingPunct="1">
              <a:spcAft>
                <a:spcPts val="0"/>
              </a:spcAft>
              <a:defRPr/>
            </a:pPr>
            <a:r>
              <a:rPr lang="en-GB" dirty="0" smtClean="0"/>
              <a:t>Referencing: </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p:cNvSpPr>
            <a:spLocks noGrp="1" noChangeArrowheads="1"/>
          </p:cNvSpPr>
          <p:nvPr>
            <p:ph idx="1"/>
          </p:nvPr>
        </p:nvSpPr>
        <p:spPr/>
        <p:txBody>
          <a:bodyPr/>
          <a:lstStyle/>
          <a:p>
            <a:pPr marL="319088" indent="-319088" eaLnBrk="1" hangingPunct="1"/>
            <a:r>
              <a:rPr lang="en-GB" altLang="en-US" sz="2800" b="1" smtClean="0"/>
              <a:t>FADE</a:t>
            </a:r>
            <a:r>
              <a:rPr lang="en-GB" altLang="en-US" sz="2800" smtClean="0"/>
              <a:t> uses the </a:t>
            </a:r>
            <a:r>
              <a:rPr lang="en-GB" altLang="en-US" sz="2800" u="sng" smtClean="0"/>
              <a:t>Numeric Referencing system</a:t>
            </a:r>
            <a:r>
              <a:rPr lang="en-GB" altLang="en-US" sz="2800" smtClean="0"/>
              <a:t>.</a:t>
            </a:r>
          </a:p>
          <a:p>
            <a:pPr marL="319088" indent="-319088" eaLnBrk="1" hangingPunct="1"/>
            <a:endParaRPr lang="en-GB" altLang="en-US" sz="2800" smtClean="0"/>
          </a:p>
          <a:p>
            <a:pPr marL="319088" indent="-319088" eaLnBrk="1" hangingPunct="1"/>
            <a:r>
              <a:rPr lang="en-GB" altLang="en-US" sz="2800" b="1" u="sng" smtClean="0"/>
              <a:t>Use the Numeric Referencing system</a:t>
            </a:r>
            <a:r>
              <a:rPr lang="en-GB" altLang="en-US" sz="2800" b="1" smtClean="0"/>
              <a:t>.</a:t>
            </a:r>
          </a:p>
          <a:p>
            <a:pPr marL="319088" indent="-319088" eaLnBrk="1" hangingPunct="1"/>
            <a:endParaRPr lang="en-GB" altLang="en-US" sz="2800" smtClean="0"/>
          </a:p>
          <a:p>
            <a:pPr marL="319088" indent="-319088" eaLnBrk="1" hangingPunct="1"/>
            <a:r>
              <a:rPr lang="en-GB" altLang="en-US" sz="2800" smtClean="0"/>
              <a:t>Do </a:t>
            </a:r>
            <a:r>
              <a:rPr lang="en-GB" altLang="en-US" sz="2800" b="1" u="sng" smtClean="0"/>
              <a:t>NOT</a:t>
            </a:r>
            <a:r>
              <a:rPr lang="en-GB" altLang="en-US" sz="2800" smtClean="0"/>
              <a:t> use the Harvard system of referencing.</a:t>
            </a:r>
            <a:endParaRPr lang="zh-CN" altLang="en-US" sz="2800" smtClean="0">
              <a:ea typeface="宋体" pitchFamily="2" charset="-122"/>
            </a:endParaRPr>
          </a:p>
        </p:txBody>
      </p:sp>
      <p:sp>
        <p:nvSpPr>
          <p:cNvPr id="9219" name="Rectangle 5"/>
          <p:cNvSpPr>
            <a:spLocks noGrp="1" noChangeArrowheads="1"/>
          </p:cNvSpPr>
          <p:nvPr>
            <p:ph type="title"/>
          </p:nvPr>
        </p:nvSpPr>
        <p:spPr>
          <a:xfrm>
            <a:off x="179512" y="346646"/>
            <a:ext cx="8229600" cy="706090"/>
          </a:xfrm>
        </p:spPr>
        <p:txBody>
          <a:bodyPr>
            <a:normAutofit fontScale="90000"/>
          </a:bodyPr>
          <a:lstStyle/>
          <a:p>
            <a:pPr eaLnBrk="1" fontAlgn="auto" hangingPunct="1">
              <a:spcAft>
                <a:spcPts val="0"/>
              </a:spcAft>
              <a:defRPr/>
            </a:pPr>
            <a:r>
              <a:rPr lang="en-GB" dirty="0" smtClean="0"/>
              <a:t>Numeric Referencing</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4755">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747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43775" y="6065838"/>
            <a:ext cx="1800225" cy="7921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dirty="0"/>
          </a:p>
        </p:txBody>
      </p:sp>
      <p:pic>
        <p:nvPicPr>
          <p:cNvPr id="162819" name="Picture 5" descr="Image of book with referencing labelled"/>
          <p:cNvPicPr>
            <a:picLocks noChangeAspect="1" noChangeArrowheads="1"/>
          </p:cNvPicPr>
          <p:nvPr/>
        </p:nvPicPr>
        <p:blipFill>
          <a:blip r:embed="rId2" cstate="print"/>
          <a:srcRect/>
          <a:stretch>
            <a:fillRect/>
          </a:stretch>
        </p:blipFill>
        <p:spPr bwMode="auto">
          <a:xfrm>
            <a:off x="576263" y="984250"/>
            <a:ext cx="7993062" cy="5324475"/>
          </a:xfrm>
          <a:prstGeom prst="rect">
            <a:avLst/>
          </a:prstGeom>
          <a:noFill/>
          <a:ln w="9525">
            <a:noFill/>
            <a:miter lim="800000"/>
            <a:headEnd/>
            <a:tailEnd/>
          </a:ln>
        </p:spPr>
      </p:pic>
      <p:sp>
        <p:nvSpPr>
          <p:cNvPr id="8195" name="Rectangle 4"/>
          <p:cNvSpPr>
            <a:spLocks noGrp="1" noChangeArrowheads="1"/>
          </p:cNvSpPr>
          <p:nvPr>
            <p:ph type="title"/>
          </p:nvPr>
        </p:nvSpPr>
        <p:spPr>
          <a:xfrm>
            <a:off x="179512" y="188640"/>
            <a:ext cx="8229600" cy="868958"/>
          </a:xfrm>
        </p:spPr>
        <p:txBody>
          <a:bodyPr/>
          <a:lstStyle/>
          <a:p>
            <a:pPr eaLnBrk="1" fontAlgn="auto" hangingPunct="1">
              <a:spcAft>
                <a:spcPts val="0"/>
              </a:spcAft>
              <a:defRPr/>
            </a:pPr>
            <a:r>
              <a:rPr lang="en-GB" dirty="0" smtClean="0"/>
              <a:t>Example Numeric Referencing</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28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566928" indent="-457200" eaLnBrk="1" fontAlgn="auto" hangingPunct="1">
              <a:spcAft>
                <a:spcPts val="0"/>
              </a:spcAft>
              <a:buFont typeface="+mj-lt"/>
              <a:buAutoNum type="arabicPeriod"/>
              <a:defRPr/>
            </a:pPr>
            <a:r>
              <a:rPr lang="en-GB" sz="2800" b="1" dirty="0" smtClean="0"/>
              <a:t>Paraphrase: </a:t>
            </a:r>
            <a:r>
              <a:rPr lang="en-GB" sz="2800" dirty="0" smtClean="0"/>
              <a:t>HTML 5 has shown to enhance performance (1,2). </a:t>
            </a:r>
          </a:p>
          <a:p>
            <a:pPr marL="566928" indent="-457200" eaLnBrk="1" fontAlgn="auto" hangingPunct="1">
              <a:spcAft>
                <a:spcPts val="0"/>
              </a:spcAft>
              <a:buFont typeface="+mj-lt"/>
              <a:buAutoNum type="arabicPeriod"/>
              <a:defRPr/>
            </a:pPr>
            <a:r>
              <a:rPr lang="en-GB" sz="2800" b="1" dirty="0" smtClean="0"/>
              <a:t>Inline quote:  </a:t>
            </a:r>
            <a:r>
              <a:rPr lang="en-GB" sz="2800" dirty="0" smtClean="0"/>
              <a:t>In another book, Cook(3) also shows that “the use of HTML5 and CSS3 to create Multimedia Web content …”.  </a:t>
            </a:r>
          </a:p>
          <a:p>
            <a:pPr marL="566928" indent="-457200" eaLnBrk="1" fontAlgn="auto" hangingPunct="1">
              <a:spcAft>
                <a:spcPts val="0"/>
              </a:spcAft>
              <a:buFont typeface="+mj-lt"/>
              <a:buAutoNum type="arabicPeriod"/>
              <a:defRPr/>
            </a:pPr>
            <a:r>
              <a:rPr lang="en-GB" sz="2800" b="1" dirty="0" smtClean="0"/>
              <a:t>Block quote: </a:t>
            </a:r>
            <a:r>
              <a:rPr lang="en-GB" sz="2800" dirty="0" smtClean="0"/>
              <a:t>Also in a study conducted in 2012:</a:t>
            </a:r>
          </a:p>
          <a:p>
            <a:pPr marL="566928" indent="-457200" eaLnBrk="1" fontAlgn="auto" hangingPunct="1">
              <a:spcAft>
                <a:spcPts val="0"/>
              </a:spcAft>
              <a:buFont typeface="Wingdings 3"/>
              <a:buNone/>
              <a:defRPr/>
            </a:pPr>
            <a:r>
              <a:rPr lang="en-GB" sz="2800" dirty="0" smtClean="0"/>
              <a:t>	</a:t>
            </a:r>
            <a:r>
              <a:rPr lang="en-GB" sz="2600" dirty="0" smtClean="0"/>
              <a:t>“HTML5 gives us great tools to enhance the visual appearance of web applications. This is especially true in the realm of 	animations. However, with this new power also come new challenges.” Webster (4) </a:t>
            </a:r>
          </a:p>
          <a:p>
            <a:pPr marL="365760" indent="-256032" eaLnBrk="1" fontAlgn="auto" hangingPunct="1">
              <a:spcAft>
                <a:spcPts val="0"/>
              </a:spcAft>
              <a:buFont typeface="Wingdings 3"/>
              <a:buChar char=""/>
              <a:defRPr/>
            </a:pPr>
            <a:endParaRPr lang="en-GB" dirty="0"/>
          </a:p>
        </p:txBody>
      </p:sp>
      <p:sp>
        <p:nvSpPr>
          <p:cNvPr id="3" name="Title 2"/>
          <p:cNvSpPr>
            <a:spLocks noGrp="1"/>
          </p:cNvSpPr>
          <p:nvPr>
            <p:ph type="title"/>
          </p:nvPr>
        </p:nvSpPr>
        <p:spPr/>
        <p:txBody>
          <a:bodyPr/>
          <a:lstStyle/>
          <a:p>
            <a:pPr eaLnBrk="1" fontAlgn="auto" hangingPunct="1">
              <a:spcAft>
                <a:spcPts val="0"/>
              </a:spcAft>
              <a:defRPr/>
            </a:pPr>
            <a:r>
              <a:rPr lang="en-GB" sz="4400" dirty="0" smtClean="0"/>
              <a:t>Three methods of citation:</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4" name="Rectangle 4"/>
          <p:cNvSpPr>
            <a:spLocks noGrp="1" noChangeArrowheads="1"/>
          </p:cNvSpPr>
          <p:nvPr>
            <p:ph idx="1"/>
          </p:nvPr>
        </p:nvSpPr>
        <p:spPr>
          <a:xfrm>
            <a:off x="250825" y="1341438"/>
            <a:ext cx="8569325" cy="4824412"/>
          </a:xfrm>
        </p:spPr>
        <p:txBody>
          <a:bodyPr>
            <a:normAutofit fontScale="92500" lnSpcReduction="20000"/>
          </a:bodyPr>
          <a:lstStyle/>
          <a:p>
            <a:pPr marL="365760" indent="-256032" eaLnBrk="1" fontAlgn="auto" hangingPunct="1">
              <a:spcAft>
                <a:spcPts val="0"/>
              </a:spcAft>
              <a:buFont typeface="Wingdings 3"/>
              <a:buChar char=""/>
              <a:defRPr/>
            </a:pPr>
            <a:r>
              <a:rPr lang="en-GB" dirty="0" smtClean="0"/>
              <a:t>When using the numeric style, a citation generally requires </a:t>
            </a:r>
            <a:r>
              <a:rPr lang="en-GB" b="1" u="sng" dirty="0" smtClean="0"/>
              <a:t>only the number </a:t>
            </a:r>
            <a:r>
              <a:rPr lang="en-GB" dirty="0" smtClean="0"/>
              <a:t>of the reference to be used e.g. (3), however some academics include the name of the author(s) as well e.g. Cook (3).</a:t>
            </a:r>
          </a:p>
          <a:p>
            <a:pPr marL="365760" indent="-256032" eaLnBrk="1" fontAlgn="auto" hangingPunct="1">
              <a:spcAft>
                <a:spcPts val="0"/>
              </a:spcAft>
              <a:buFont typeface="Wingdings 3"/>
              <a:buChar char=""/>
              <a:defRPr/>
            </a:pPr>
            <a:endParaRPr lang="en-GB" dirty="0" smtClean="0"/>
          </a:p>
          <a:p>
            <a:pPr marL="365760" indent="-256032" eaLnBrk="1" fontAlgn="auto" hangingPunct="1">
              <a:spcAft>
                <a:spcPts val="0"/>
              </a:spcAft>
              <a:buFont typeface="Wingdings 3"/>
              <a:buChar char=""/>
              <a:defRPr/>
            </a:pPr>
            <a:r>
              <a:rPr lang="en-GB" dirty="0" smtClean="0"/>
              <a:t>Some academics also include the Year of publication like so: Cook (3, 2012) states that “...”.</a:t>
            </a:r>
          </a:p>
          <a:p>
            <a:pPr marL="365760" indent="-256032" eaLnBrk="1" fontAlgn="auto" hangingPunct="1">
              <a:spcAft>
                <a:spcPts val="0"/>
              </a:spcAft>
              <a:buFont typeface="Wingdings 3"/>
              <a:buChar char=""/>
              <a:defRPr/>
            </a:pPr>
            <a:endParaRPr lang="en-GB" dirty="0" smtClean="0"/>
          </a:p>
          <a:p>
            <a:pPr marL="365760" indent="-256032" eaLnBrk="1" fontAlgn="auto" hangingPunct="1">
              <a:spcAft>
                <a:spcPts val="0"/>
              </a:spcAft>
              <a:buFont typeface="Wingdings 3"/>
              <a:buChar char=""/>
              <a:defRPr/>
            </a:pPr>
            <a:r>
              <a:rPr lang="en-GB" dirty="0" smtClean="0"/>
              <a:t>The Numeric referencing method used in fade is </a:t>
            </a:r>
            <a:r>
              <a:rPr lang="en-GB" b="1" u="sng" dirty="0" smtClean="0"/>
              <a:t>Vancouver</a:t>
            </a:r>
            <a:r>
              <a:rPr lang="en-GB" dirty="0" smtClean="0"/>
              <a:t> which only requires a citation number i.e. (3).</a:t>
            </a:r>
          </a:p>
          <a:p>
            <a:pPr marL="365760" indent="-256032" eaLnBrk="1" fontAlgn="auto" hangingPunct="1">
              <a:spcAft>
                <a:spcPts val="0"/>
              </a:spcAft>
              <a:buFont typeface="Wingdings 3"/>
              <a:buNone/>
              <a:defRPr/>
            </a:pPr>
            <a:endParaRPr lang="en-GB" dirty="0" smtClean="0"/>
          </a:p>
          <a:p>
            <a:pPr marL="365760" indent="-256032" eaLnBrk="1" fontAlgn="auto" hangingPunct="1">
              <a:spcAft>
                <a:spcPts val="0"/>
              </a:spcAft>
              <a:buFont typeface="Wingdings 3"/>
              <a:buChar char=""/>
              <a:defRPr/>
            </a:pPr>
            <a:r>
              <a:rPr lang="en-GB" dirty="0" smtClean="0"/>
              <a:t>Whichever method you use, the important thing to remember is that you should always </a:t>
            </a:r>
            <a:r>
              <a:rPr lang="en-GB" b="1" u="sng" dirty="0" smtClean="0"/>
              <a:t>be consistent</a:t>
            </a:r>
            <a:r>
              <a:rPr lang="en-GB" dirty="0" smtClean="0"/>
              <a:t>.</a:t>
            </a:r>
          </a:p>
        </p:txBody>
      </p:sp>
      <p:sp>
        <p:nvSpPr>
          <p:cNvPr id="11266" name="Rectangle 3"/>
          <p:cNvSpPr>
            <a:spLocks noGrp="1" noChangeArrowheads="1"/>
          </p:cNvSpPr>
          <p:nvPr>
            <p:ph type="title"/>
          </p:nvPr>
        </p:nvSpPr>
        <p:spPr/>
        <p:txBody>
          <a:bodyPr/>
          <a:lstStyle/>
          <a:p>
            <a:pPr eaLnBrk="1" fontAlgn="auto" hangingPunct="1">
              <a:spcAft>
                <a:spcPts val="0"/>
              </a:spcAft>
              <a:defRPr/>
            </a:pPr>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4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44">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44">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6384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p:cNvSpPr>
            <a:spLocks noGrp="1"/>
          </p:cNvSpPr>
          <p:nvPr>
            <p:ph idx="1"/>
          </p:nvPr>
        </p:nvSpPr>
        <p:spPr>
          <a:xfrm>
            <a:off x="0" y="1341438"/>
            <a:ext cx="9144000" cy="4824412"/>
          </a:xfrm>
        </p:spPr>
        <p:txBody>
          <a:bodyPr/>
          <a:lstStyle/>
          <a:p>
            <a:pPr eaLnBrk="1" hangingPunct="1">
              <a:buFont typeface="Wingdings 3" pitchFamily="18" charset="2"/>
              <a:buNone/>
            </a:pPr>
            <a:r>
              <a:rPr lang="en-GB" altLang="en-US" sz="2000" b="1" smtClean="0"/>
              <a:t>Book:</a:t>
            </a:r>
          </a:p>
          <a:p>
            <a:pPr eaLnBrk="1" hangingPunct="1"/>
            <a:r>
              <a:rPr lang="en-GB" altLang="en-US" sz="2000" smtClean="0"/>
              <a:t>(1) Rymer, J. Smith, T. &amp; Jones. E. Nottingham Forest - Dream Team, Blackwell, London, 2005. pp 67-98.</a:t>
            </a:r>
          </a:p>
          <a:p>
            <a:pPr eaLnBrk="1" hangingPunct="1">
              <a:buFont typeface="Wingdings 3" pitchFamily="18" charset="2"/>
              <a:buNone/>
            </a:pPr>
            <a:endParaRPr lang="en-GB" altLang="en-US" sz="2000" smtClean="0"/>
          </a:p>
          <a:p>
            <a:pPr eaLnBrk="1" hangingPunct="1">
              <a:buFont typeface="Wingdings 3" pitchFamily="18" charset="2"/>
              <a:buNone/>
            </a:pPr>
            <a:r>
              <a:rPr lang="en-GB" altLang="en-US" sz="2000" b="1" smtClean="0"/>
              <a:t>Website:</a:t>
            </a:r>
          </a:p>
          <a:p>
            <a:pPr eaLnBrk="1" hangingPunct="1"/>
            <a:r>
              <a:rPr lang="en-GB" altLang="en-US" sz="2000" smtClean="0"/>
              <a:t>(2) Jones, K. X-factor Analysis. [Online] Available from: </a:t>
            </a:r>
            <a:r>
              <a:rPr lang="en-GB" altLang="en-US" sz="2000" smtClean="0">
                <a:hlinkClick r:id="rId2"/>
              </a:rPr>
              <a:t>http://www.autism.org/asperger.html</a:t>
            </a:r>
            <a:r>
              <a:rPr lang="en-GB" altLang="en-US" sz="2000" smtClean="0"/>
              <a:t> [Accessed 19th September 2012].</a:t>
            </a:r>
          </a:p>
          <a:p>
            <a:pPr eaLnBrk="1" hangingPunct="1">
              <a:buFont typeface="Wingdings 3" pitchFamily="18" charset="2"/>
              <a:buNone/>
            </a:pPr>
            <a:endParaRPr lang="en-GB" altLang="en-US" sz="2000" smtClean="0"/>
          </a:p>
          <a:p>
            <a:pPr eaLnBrk="1" hangingPunct="1">
              <a:buFont typeface="Wingdings 3" pitchFamily="18" charset="2"/>
              <a:buNone/>
            </a:pPr>
            <a:r>
              <a:rPr lang="en-GB" altLang="en-US" sz="2000" b="1" smtClean="0"/>
              <a:t>Online Journal Article:</a:t>
            </a:r>
          </a:p>
          <a:p>
            <a:pPr eaLnBrk="1" hangingPunct="1"/>
            <a:r>
              <a:rPr lang="en-GB" altLang="en-US" sz="2000" smtClean="0"/>
              <a:t>[3] Gadd, E., Oppenheim, C. and Probets, S. </a:t>
            </a:r>
            <a:r>
              <a:rPr lang="en-GB" altLang="en-US" sz="2000" i="1" smtClean="0"/>
              <a:t>The RoMEO project: protecting metadata in an open access environment</a:t>
            </a:r>
            <a:r>
              <a:rPr lang="en-GB" altLang="en-US" sz="2000" smtClean="0"/>
              <a:t>. [Online]. (URL http://www.ariadne.ac.uk/issue36/romeo/). 2003. (Accessed 12 February 2004). </a:t>
            </a:r>
          </a:p>
          <a:p>
            <a:pPr eaLnBrk="1" hangingPunct="1"/>
            <a:endParaRPr lang="en-GB" altLang="en-US" sz="2000" smtClean="0"/>
          </a:p>
          <a:p>
            <a:pPr eaLnBrk="1" hangingPunct="1">
              <a:buFont typeface="Wingdings 3" pitchFamily="18" charset="2"/>
              <a:buNone/>
            </a:pPr>
            <a:endParaRPr lang="en-GB" altLang="en-US" sz="2000" smtClean="0"/>
          </a:p>
        </p:txBody>
      </p:sp>
      <p:sp>
        <p:nvSpPr>
          <p:cNvPr id="3" name="Title 2"/>
          <p:cNvSpPr>
            <a:spLocks noGrp="1"/>
          </p:cNvSpPr>
          <p:nvPr>
            <p:ph type="title"/>
          </p:nvPr>
        </p:nvSpPr>
        <p:spPr>
          <a:xfrm>
            <a:off x="0" y="274638"/>
            <a:ext cx="8686800" cy="1143000"/>
          </a:xfrm>
        </p:spPr>
        <p:txBody>
          <a:bodyPr/>
          <a:lstStyle/>
          <a:p>
            <a:pPr eaLnBrk="1" fontAlgn="auto" hangingPunct="1">
              <a:spcAft>
                <a:spcPts val="0"/>
              </a:spcAft>
              <a:defRPr/>
            </a:pPr>
            <a:r>
              <a:rPr lang="en-GB" dirty="0" smtClean="0"/>
              <a:t>Example Numeric Reference list:</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3" name="Rectangle 5"/>
          <p:cNvSpPr>
            <a:spLocks noGrp="1" noChangeArrowheads="1"/>
          </p:cNvSpPr>
          <p:nvPr>
            <p:ph idx="1"/>
          </p:nvPr>
        </p:nvSpPr>
        <p:spPr/>
        <p:txBody>
          <a:bodyPr/>
          <a:lstStyle/>
          <a:p>
            <a:pPr eaLnBrk="1" hangingPunct="1"/>
            <a:r>
              <a:rPr lang="en-GB" altLang="en-US" b="1" smtClean="0"/>
              <a:t>1</a:t>
            </a:r>
            <a:r>
              <a:rPr lang="en-GB" altLang="en-US" smtClean="0"/>
              <a:t> author of one work:</a:t>
            </a:r>
          </a:p>
          <a:p>
            <a:pPr lvl="1" eaLnBrk="1" hangingPunct="1"/>
            <a:r>
              <a:rPr lang="en-GB" altLang="en-US" smtClean="0"/>
              <a:t>As Williams [1] outlines...</a:t>
            </a:r>
          </a:p>
          <a:p>
            <a:pPr lvl="1" eaLnBrk="1" hangingPunct="1"/>
            <a:endParaRPr lang="en-GB" altLang="en-US" smtClean="0"/>
          </a:p>
          <a:p>
            <a:pPr eaLnBrk="1" hangingPunct="1"/>
            <a:r>
              <a:rPr lang="en-GB" altLang="en-US" b="1" smtClean="0"/>
              <a:t>2</a:t>
            </a:r>
            <a:r>
              <a:rPr lang="en-GB" altLang="en-US" smtClean="0"/>
              <a:t> or </a:t>
            </a:r>
            <a:r>
              <a:rPr lang="en-GB" altLang="en-US" b="1" smtClean="0"/>
              <a:t>3</a:t>
            </a:r>
            <a:r>
              <a:rPr lang="en-GB" altLang="en-US" smtClean="0"/>
              <a:t> authors of one work:</a:t>
            </a:r>
          </a:p>
          <a:p>
            <a:pPr lvl="1" eaLnBrk="1" hangingPunct="1"/>
            <a:r>
              <a:rPr lang="en-GB" altLang="en-US" smtClean="0"/>
              <a:t>Davies and Jones [2] recently stated...</a:t>
            </a:r>
          </a:p>
          <a:p>
            <a:pPr lvl="1" eaLnBrk="1" hangingPunct="1"/>
            <a:endParaRPr lang="en-GB" altLang="en-US" smtClean="0"/>
          </a:p>
          <a:p>
            <a:pPr eaLnBrk="1" hangingPunct="1"/>
            <a:r>
              <a:rPr lang="en-GB" altLang="en-US" b="1" smtClean="0"/>
              <a:t>4</a:t>
            </a:r>
            <a:r>
              <a:rPr lang="en-GB" altLang="en-US" smtClean="0"/>
              <a:t> or </a:t>
            </a:r>
            <a:r>
              <a:rPr lang="en-GB" altLang="en-US" b="1" smtClean="0"/>
              <a:t>more</a:t>
            </a:r>
            <a:r>
              <a:rPr lang="en-GB" altLang="en-US" smtClean="0"/>
              <a:t> authors of one work:</a:t>
            </a:r>
          </a:p>
          <a:p>
            <a:pPr lvl="1" eaLnBrk="1" hangingPunct="1"/>
            <a:r>
              <a:rPr lang="en-GB" altLang="en-US" smtClean="0"/>
              <a:t>Jenkins et al [3] contend that…</a:t>
            </a:r>
          </a:p>
        </p:txBody>
      </p:sp>
      <p:sp>
        <p:nvSpPr>
          <p:cNvPr id="12290" name="Rectangle 4"/>
          <p:cNvSpPr>
            <a:spLocks noGrp="1" noChangeArrowheads="1"/>
          </p:cNvSpPr>
          <p:nvPr>
            <p:ph type="title"/>
          </p:nvPr>
        </p:nvSpPr>
        <p:spPr/>
        <p:txBody>
          <a:bodyPr>
            <a:normAutofit fontScale="90000"/>
          </a:bodyPr>
          <a:lstStyle/>
          <a:p>
            <a:pPr eaLnBrk="1" fontAlgn="auto" hangingPunct="1">
              <a:spcAft>
                <a:spcPts val="0"/>
              </a:spcAft>
              <a:defRPr/>
            </a:pPr>
            <a:r>
              <a:rPr lang="en-GB" dirty="0" smtClean="0"/>
              <a:t>Using Citations: Multiple Authors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7885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885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885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885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8853">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885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p:txBody>
          <a:bodyPr/>
          <a:lstStyle/>
          <a:p>
            <a:pPr eaLnBrk="1" hangingPunct="1"/>
            <a:r>
              <a:rPr lang="en-US" altLang="zh-CN" smtClean="0"/>
              <a:t>If you refer to an item more than once you can use the same number multiple times in your report.</a:t>
            </a:r>
          </a:p>
          <a:p>
            <a:pPr eaLnBrk="1" hangingPunct="1"/>
            <a:endParaRPr lang="en-US" altLang="zh-CN" smtClean="0"/>
          </a:p>
          <a:p>
            <a:pPr eaLnBrk="1" hangingPunct="1"/>
            <a:r>
              <a:rPr lang="en-US" altLang="zh-CN" smtClean="0"/>
              <a:t>Page numbers of a document can be specified like so: (3, pp. 23-24)</a:t>
            </a:r>
          </a:p>
          <a:p>
            <a:pPr eaLnBrk="1" hangingPunct="1"/>
            <a:endParaRPr lang="en-US" altLang="zh-CN" smtClean="0"/>
          </a:p>
          <a:p>
            <a:pPr eaLnBrk="1" hangingPunct="1"/>
            <a:r>
              <a:rPr lang="en-US" altLang="zh-CN" smtClean="0"/>
              <a:t>Superscript </a:t>
            </a:r>
            <a:r>
              <a:rPr lang="en-US" altLang="zh-CN" baseline="30000" smtClean="0"/>
              <a:t>7</a:t>
            </a:r>
            <a:r>
              <a:rPr lang="en-US" altLang="zh-CN" smtClean="0"/>
              <a:t>, brackets (8) or square brackets [9] can be used. Simply ‘</a:t>
            </a:r>
            <a:r>
              <a:rPr lang="en-US" altLang="zh-CN" b="1" u="sng" smtClean="0"/>
              <a:t>Be Consistent’</a:t>
            </a:r>
            <a:r>
              <a:rPr lang="en-US" altLang="zh-CN" smtClean="0"/>
              <a:t>.</a:t>
            </a:r>
          </a:p>
        </p:txBody>
      </p:sp>
      <p:sp>
        <p:nvSpPr>
          <p:cNvPr id="13315" name="Rectangle 4"/>
          <p:cNvSpPr>
            <a:spLocks noGrp="1" noChangeArrowheads="1"/>
          </p:cNvSpPr>
          <p:nvPr>
            <p:ph type="title"/>
          </p:nvPr>
        </p:nvSpPr>
        <p:spPr/>
        <p:txBody>
          <a:bodyPr/>
          <a:lstStyle/>
          <a:p>
            <a:pPr eaLnBrk="1" fontAlgn="auto" hangingPunct="1">
              <a:spcAft>
                <a:spcPts val="0"/>
              </a:spcAft>
              <a:defRPr/>
            </a:pPr>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3" name="Rectangle 5"/>
          <p:cNvSpPr>
            <a:spLocks noGrp="1" noChangeArrowheads="1"/>
          </p:cNvSpPr>
          <p:nvPr>
            <p:ph idx="1"/>
          </p:nvPr>
        </p:nvSpPr>
        <p:spPr>
          <a:xfrm>
            <a:off x="0" y="1268413"/>
            <a:ext cx="8820150" cy="4738687"/>
          </a:xfrm>
        </p:spPr>
        <p:txBody>
          <a:bodyPr/>
          <a:lstStyle/>
          <a:p>
            <a:pPr marL="566738" indent="-457200" eaLnBrk="1" hangingPunct="1">
              <a:lnSpc>
                <a:spcPct val="90000"/>
              </a:lnSpc>
              <a:buFont typeface="Lucida Sans Unicode" pitchFamily="34" charset="0"/>
              <a:buAutoNum type="arabicPeriod"/>
            </a:pPr>
            <a:r>
              <a:rPr lang="en-GB" altLang="en-US" sz="2400" b="1" smtClean="0"/>
              <a:t>Paraphrase</a:t>
            </a:r>
            <a:r>
              <a:rPr lang="en-GB" altLang="en-US" sz="2400" smtClean="0"/>
              <a:t> information: A paraphrase is a restatement of the meaning of a passage of text using your own words. </a:t>
            </a:r>
          </a:p>
          <a:p>
            <a:pPr marL="566738" indent="-457200" eaLnBrk="1" hangingPunct="1">
              <a:lnSpc>
                <a:spcPct val="90000"/>
              </a:lnSpc>
              <a:buFont typeface="Lucida Sans Unicode" pitchFamily="34" charset="0"/>
              <a:buAutoNum type="arabicPeriod"/>
            </a:pPr>
            <a:endParaRPr lang="en-GB" altLang="en-US" sz="2400" smtClean="0"/>
          </a:p>
          <a:p>
            <a:pPr marL="566738" indent="-457200" eaLnBrk="1" hangingPunct="1">
              <a:lnSpc>
                <a:spcPct val="90000"/>
              </a:lnSpc>
              <a:buFont typeface="Lucida Sans Unicode" pitchFamily="34" charset="0"/>
              <a:buAutoNum type="arabicPeriod"/>
            </a:pPr>
            <a:r>
              <a:rPr lang="en-GB" altLang="en-US" sz="2400" b="1" smtClean="0"/>
              <a:t>Direct quotes</a:t>
            </a:r>
            <a:r>
              <a:rPr lang="en-GB" altLang="en-US" sz="2400" smtClean="0"/>
              <a:t>: Use but don’t over-use direct quotes “...”. </a:t>
            </a:r>
          </a:p>
          <a:p>
            <a:pPr lvl="1" eaLnBrk="1" hangingPunct="1">
              <a:lnSpc>
                <a:spcPct val="90000"/>
              </a:lnSpc>
            </a:pPr>
            <a:r>
              <a:rPr lang="en-GB" altLang="en-US" sz="2000" smtClean="0"/>
              <a:t>Provide </a:t>
            </a:r>
            <a:r>
              <a:rPr lang="en-GB" altLang="en-US" sz="2000" b="1" smtClean="0"/>
              <a:t>page numbers </a:t>
            </a:r>
            <a:r>
              <a:rPr lang="en-GB" altLang="en-US" sz="2000" smtClean="0"/>
              <a:t>for direct quotes e.g. Cook states that </a:t>
            </a:r>
            <a:r>
              <a:rPr lang="en-US" altLang="zh-CN" sz="2000" smtClean="0"/>
              <a:t>(3, pp. 23-24) “Using CCS-P for page structure greatly increases the flexibility of positioning objects on the page when compared to using table-based layouts“.</a:t>
            </a:r>
            <a:endParaRPr lang="en-GB" altLang="zh-CN" sz="2000" smtClean="0"/>
          </a:p>
          <a:p>
            <a:pPr lvl="1" eaLnBrk="1" hangingPunct="1">
              <a:lnSpc>
                <a:spcPct val="90000"/>
              </a:lnSpc>
            </a:pPr>
            <a:r>
              <a:rPr lang="en-GB" altLang="en-US" sz="2000" smtClean="0"/>
              <a:t>Quote directly from the text when you cannot present the information more </a:t>
            </a:r>
            <a:r>
              <a:rPr lang="en-GB" altLang="en-US" sz="2000" b="1" smtClean="0"/>
              <a:t>succinctly</a:t>
            </a:r>
            <a:r>
              <a:rPr lang="en-GB" altLang="en-US" sz="2000" smtClean="0"/>
              <a:t> or in any other way.</a:t>
            </a:r>
          </a:p>
          <a:p>
            <a:pPr lvl="1" eaLnBrk="1" hangingPunct="1">
              <a:lnSpc>
                <a:spcPct val="90000"/>
              </a:lnSpc>
            </a:pPr>
            <a:r>
              <a:rPr lang="en-GB" altLang="en-US" sz="2000" b="1" smtClean="0"/>
              <a:t>Refer to </a:t>
            </a:r>
            <a:r>
              <a:rPr lang="en-GB" altLang="en-US" sz="2000" smtClean="0"/>
              <a:t>any direct quotes you use in your discussion.</a:t>
            </a:r>
          </a:p>
        </p:txBody>
      </p:sp>
      <p:sp>
        <p:nvSpPr>
          <p:cNvPr id="16386" name="Rectangle 4"/>
          <p:cNvSpPr>
            <a:spLocks noGrp="1" noChangeArrowheads="1"/>
          </p:cNvSpPr>
          <p:nvPr>
            <p:ph type="title"/>
          </p:nvPr>
        </p:nvSpPr>
        <p:spPr>
          <a:xfrm>
            <a:off x="302840" y="116632"/>
            <a:ext cx="8229600" cy="1143000"/>
          </a:xfrm>
        </p:spPr>
        <p:txBody>
          <a:bodyPr/>
          <a:lstStyle/>
          <a:p>
            <a:pPr eaLnBrk="1" fontAlgn="auto" hangingPunct="1">
              <a:spcAft>
                <a:spcPts val="0"/>
              </a:spcAft>
              <a:defRPr/>
            </a:pPr>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397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397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397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397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8397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p:txBody>
          <a:bodyPr>
            <a:normAutofit lnSpcReduction="10000"/>
          </a:bodyPr>
          <a:lstStyle/>
          <a:p>
            <a:pPr marL="365760" indent="-256032" eaLnBrk="1" fontAlgn="auto" hangingPunct="1">
              <a:spcAft>
                <a:spcPts val="0"/>
              </a:spcAft>
              <a:buFont typeface="Wingdings 3"/>
              <a:buChar char=""/>
              <a:defRPr/>
            </a:pPr>
            <a:r>
              <a:rPr lang="en-US" altLang="zh-CN" dirty="0" smtClean="0"/>
              <a:t>As Jones [1] says, ‘for a short quotation of 1 or 2 lines, include it in your sentence and use single quotation marks’. Just like this.</a:t>
            </a:r>
          </a:p>
          <a:p>
            <a:pPr marL="365760" indent="-256032" eaLnBrk="1" fontAlgn="auto" hangingPunct="1">
              <a:spcAft>
                <a:spcPts val="0"/>
              </a:spcAft>
              <a:buFont typeface="Wingdings 3"/>
              <a:buChar char=""/>
              <a:defRPr/>
            </a:pPr>
            <a:endParaRPr lang="en-US" altLang="zh-CN" dirty="0" smtClean="0"/>
          </a:p>
          <a:p>
            <a:pPr marL="365760" indent="-256032" eaLnBrk="1" fontAlgn="auto" hangingPunct="1">
              <a:spcAft>
                <a:spcPts val="0"/>
              </a:spcAft>
              <a:buFont typeface="Wingdings 3"/>
              <a:buChar char=""/>
              <a:defRPr/>
            </a:pPr>
            <a:r>
              <a:rPr lang="en-US" altLang="zh-CN" dirty="0" smtClean="0"/>
              <a:t>For a long quotation consisting of two lines or more:</a:t>
            </a:r>
          </a:p>
          <a:p>
            <a:pPr marL="621792" lvl="1" eaLnBrk="1" fontAlgn="auto" hangingPunct="1">
              <a:spcBef>
                <a:spcPts val="324"/>
              </a:spcBef>
              <a:spcAft>
                <a:spcPts val="0"/>
              </a:spcAft>
              <a:buFont typeface="Verdana"/>
              <a:buChar char="◦"/>
              <a:defRPr/>
            </a:pPr>
            <a:r>
              <a:rPr lang="en-US" altLang="zh-CN" dirty="0" smtClean="0"/>
              <a:t>Begin on a new line.</a:t>
            </a:r>
          </a:p>
          <a:p>
            <a:pPr marL="621792" lvl="1" eaLnBrk="1" fontAlgn="auto" hangingPunct="1">
              <a:spcBef>
                <a:spcPts val="324"/>
              </a:spcBef>
              <a:spcAft>
                <a:spcPts val="0"/>
              </a:spcAft>
              <a:buFont typeface="Verdana"/>
              <a:buChar char="◦"/>
              <a:defRPr/>
            </a:pPr>
            <a:r>
              <a:rPr lang="en-US" altLang="zh-CN" dirty="0" smtClean="0"/>
              <a:t>Indent one tab space</a:t>
            </a:r>
          </a:p>
          <a:p>
            <a:pPr marL="621792" lvl="1" eaLnBrk="1" fontAlgn="auto" hangingPunct="1">
              <a:spcBef>
                <a:spcPts val="324"/>
              </a:spcBef>
              <a:spcAft>
                <a:spcPts val="0"/>
              </a:spcAft>
              <a:buFont typeface="Verdana"/>
              <a:buChar char="◦"/>
              <a:defRPr/>
            </a:pPr>
            <a:r>
              <a:rPr lang="en-US" altLang="zh-CN" dirty="0" smtClean="0"/>
              <a:t>Use three dots (…) if you omit some of the original words</a:t>
            </a:r>
          </a:p>
          <a:p>
            <a:pPr marL="621792" lvl="1" eaLnBrk="1" fontAlgn="auto" hangingPunct="1">
              <a:spcBef>
                <a:spcPts val="324"/>
              </a:spcBef>
              <a:spcAft>
                <a:spcPts val="0"/>
              </a:spcAft>
              <a:buFont typeface="Verdana"/>
              <a:buChar char="◦"/>
              <a:defRPr/>
            </a:pPr>
            <a:r>
              <a:rPr lang="en-US" altLang="zh-CN" dirty="0" smtClean="0"/>
              <a:t>Use square [   ] brackets if you insert words of your own words.</a:t>
            </a:r>
            <a:endParaRPr lang="zh-CN" altLang="en-US" dirty="0" smtClean="0"/>
          </a:p>
        </p:txBody>
      </p:sp>
      <p:sp>
        <p:nvSpPr>
          <p:cNvPr id="17411" name="Rectangle 4"/>
          <p:cNvSpPr>
            <a:spLocks noGrp="1" noChangeArrowheads="1"/>
          </p:cNvSpPr>
          <p:nvPr>
            <p:ph type="title"/>
          </p:nvPr>
        </p:nvSpPr>
        <p:spPr/>
        <p:txBody>
          <a:bodyPr/>
          <a:lstStyle/>
          <a:p>
            <a:pPr eaLnBrk="1" fontAlgn="auto" hangingPunct="1">
              <a:spcAft>
                <a:spcPts val="0"/>
              </a:spcAft>
              <a:defRPr/>
            </a:pPr>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2" end="2"/>
                                            </p:txEl>
                                          </p:spTgt>
                                        </p:tgtEl>
                                        <p:attrNameLst>
                                          <p:attrName>style.visibility</p:attrName>
                                        </p:attrNameLst>
                                      </p:cBhvr>
                                      <p:to>
                                        <p:strVal val="visible"/>
                                      </p:to>
                                    </p:set>
                                  </p:childTnLst>
                                </p:cTn>
                              </p:par>
                            </p:childTnLst>
                          </p:cTn>
                        </p:par>
                        <p:par>
                          <p:cTn id="11" fill="hold" nodeType="afterGroup">
                            <p:stCondLst>
                              <p:cond delay="0"/>
                            </p:stCondLst>
                            <p:childTnLst>
                              <p:par>
                                <p:cTn id="12" presetID="1" presetClass="entr" presetSubtype="0" fill="hold" nodeType="afterEffect">
                                  <p:stCondLst>
                                    <p:cond delay="500"/>
                                  </p:stCondLst>
                                  <p:childTnLst>
                                    <p:set>
                                      <p:cBhvr>
                                        <p:cTn id="13" dur="1" fill="hold">
                                          <p:stCondLst>
                                            <p:cond delay="0"/>
                                          </p:stCondLst>
                                        </p:cTn>
                                        <p:tgtEl>
                                          <p:spTgt spid="62467">
                                            <p:txEl>
                                              <p:pRg st="3" end="3"/>
                                            </p:txEl>
                                          </p:spTgt>
                                        </p:tgtEl>
                                        <p:attrNameLst>
                                          <p:attrName>style.visibility</p:attrName>
                                        </p:attrNameLst>
                                      </p:cBhvr>
                                      <p:to>
                                        <p:strVal val="visible"/>
                                      </p:to>
                                    </p:set>
                                  </p:childTnLst>
                                </p:cTn>
                              </p:par>
                            </p:childTnLst>
                          </p:cTn>
                        </p:par>
                        <p:par>
                          <p:cTn id="14" fill="hold" nodeType="afterGroup">
                            <p:stCondLst>
                              <p:cond delay="500"/>
                            </p:stCondLst>
                            <p:childTnLst>
                              <p:par>
                                <p:cTn id="15" presetID="1" presetClass="entr" presetSubtype="0" fill="hold" nodeType="afterEffect">
                                  <p:stCondLst>
                                    <p:cond delay="500"/>
                                  </p:stCondLst>
                                  <p:childTnLst>
                                    <p:set>
                                      <p:cBhvr>
                                        <p:cTn id="16" dur="1" fill="hold">
                                          <p:stCondLst>
                                            <p:cond delay="0"/>
                                          </p:stCondLst>
                                        </p:cTn>
                                        <p:tgtEl>
                                          <p:spTgt spid="62467">
                                            <p:txEl>
                                              <p:pRg st="4" end="4"/>
                                            </p:txEl>
                                          </p:spTgt>
                                        </p:tgtEl>
                                        <p:attrNameLst>
                                          <p:attrName>style.visibility</p:attrName>
                                        </p:attrNameLst>
                                      </p:cBhvr>
                                      <p:to>
                                        <p:strVal val="visible"/>
                                      </p:to>
                                    </p:set>
                                  </p:childTnLst>
                                </p:cTn>
                              </p:par>
                            </p:childTnLst>
                          </p:cTn>
                        </p:par>
                        <p:par>
                          <p:cTn id="17" fill="hold" nodeType="afterGroup">
                            <p:stCondLst>
                              <p:cond delay="1000"/>
                            </p:stCondLst>
                            <p:childTnLst>
                              <p:par>
                                <p:cTn id="18" presetID="1" presetClass="entr" presetSubtype="0" fill="hold" nodeType="afterEffect">
                                  <p:stCondLst>
                                    <p:cond delay="500"/>
                                  </p:stCondLst>
                                  <p:childTnLst>
                                    <p:set>
                                      <p:cBhvr>
                                        <p:cTn id="19" dur="1" fill="hold">
                                          <p:stCondLst>
                                            <p:cond delay="0"/>
                                          </p:stCondLst>
                                        </p:cTn>
                                        <p:tgtEl>
                                          <p:spTgt spid="62467">
                                            <p:txEl>
                                              <p:pRg st="5" end="5"/>
                                            </p:txEl>
                                          </p:spTgt>
                                        </p:tgtEl>
                                        <p:attrNameLst>
                                          <p:attrName>style.visibility</p:attrName>
                                        </p:attrNameLst>
                                      </p:cBhvr>
                                      <p:to>
                                        <p:strVal val="visible"/>
                                      </p:to>
                                    </p:set>
                                  </p:childTnLst>
                                </p:cTn>
                              </p:par>
                            </p:childTnLst>
                          </p:cTn>
                        </p:par>
                        <p:par>
                          <p:cTn id="20" fill="hold" nodeType="afterGroup">
                            <p:stCondLst>
                              <p:cond delay="1500"/>
                            </p:stCondLst>
                            <p:childTnLst>
                              <p:par>
                                <p:cTn id="21" presetID="1" presetClass="entr" presetSubtype="0" fill="hold" nodeType="afterEffect">
                                  <p:stCondLst>
                                    <p:cond delay="500"/>
                                  </p:stCondLst>
                                  <p:childTnLst>
                                    <p:set>
                                      <p:cBhvr>
                                        <p:cTn id="22" dur="1" fill="hold">
                                          <p:stCondLst>
                                            <p:cond delay="0"/>
                                          </p:stCondLst>
                                        </p:cTn>
                                        <p:tgtEl>
                                          <p:spTgt spid="624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p:txBody>
          <a:bodyPr/>
          <a:lstStyle/>
          <a:p>
            <a:pPr eaLnBrk="1" hangingPunct="1"/>
            <a:r>
              <a:rPr lang="en-US" altLang="zh-CN" smtClean="0"/>
              <a:t>Remember – using quotes gains you marks for the research portion of the marking scheme. But quotes contribute nothing to your own original work.</a:t>
            </a:r>
          </a:p>
          <a:p>
            <a:pPr eaLnBrk="1" hangingPunct="1"/>
            <a:endParaRPr lang="en-US" altLang="zh-CN" smtClean="0"/>
          </a:p>
          <a:p>
            <a:pPr eaLnBrk="1" hangingPunct="1"/>
            <a:r>
              <a:rPr lang="en-US" altLang="zh-CN" smtClean="0"/>
              <a:t>So excessive use of quotes as a SUBSTITUTE for your own words, usually ends up with low overall marks.</a:t>
            </a:r>
          </a:p>
        </p:txBody>
      </p:sp>
      <p:sp>
        <p:nvSpPr>
          <p:cNvPr id="17411" name="Rectangle 4"/>
          <p:cNvSpPr>
            <a:spLocks noGrp="1" noChangeArrowheads="1"/>
          </p:cNvSpPr>
          <p:nvPr>
            <p:ph type="title"/>
          </p:nvPr>
        </p:nvSpPr>
        <p:spPr/>
        <p:txBody>
          <a:bodyPr/>
          <a:lstStyle/>
          <a:p>
            <a:pPr eaLnBrk="1" fontAlgn="auto" hangingPunct="1">
              <a:spcAft>
                <a:spcPts val="0"/>
              </a:spcAft>
              <a:defRPr/>
            </a:pPr>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Rectangle 5"/>
          <p:cNvSpPr>
            <a:spLocks noGrp="1" noChangeArrowheads="1"/>
          </p:cNvSpPr>
          <p:nvPr>
            <p:ph idx="1"/>
          </p:nvPr>
        </p:nvSpPr>
        <p:spPr/>
        <p:txBody>
          <a:bodyPr/>
          <a:lstStyle/>
          <a:p>
            <a:pPr eaLnBrk="1" hangingPunct="1">
              <a:lnSpc>
                <a:spcPct val="90000"/>
              </a:lnSpc>
            </a:pPr>
            <a:r>
              <a:rPr lang="en-GB" altLang="en-US" sz="2600" smtClean="0"/>
              <a:t>At the end of your report you must provide a </a:t>
            </a:r>
            <a:r>
              <a:rPr lang="en-GB" altLang="en-US" sz="2600" b="1" smtClean="0"/>
              <a:t>list of all the references cited </a:t>
            </a:r>
            <a:r>
              <a:rPr lang="en-GB" altLang="en-US" sz="2600" smtClean="0"/>
              <a:t>in the main body.</a:t>
            </a:r>
          </a:p>
          <a:p>
            <a:pPr eaLnBrk="1" hangingPunct="1">
              <a:lnSpc>
                <a:spcPct val="90000"/>
              </a:lnSpc>
              <a:buFont typeface="Wingdings 3" pitchFamily="18" charset="2"/>
              <a:buNone/>
            </a:pPr>
            <a:endParaRPr lang="en-GB" altLang="en-US" sz="2600" smtClean="0"/>
          </a:p>
          <a:p>
            <a:pPr eaLnBrk="1" hangingPunct="1">
              <a:lnSpc>
                <a:spcPct val="90000"/>
              </a:lnSpc>
            </a:pPr>
            <a:r>
              <a:rPr lang="en-GB" altLang="en-US" sz="2600" smtClean="0"/>
              <a:t>The numeric style only requires that references are listed in numerical order.</a:t>
            </a:r>
          </a:p>
        </p:txBody>
      </p:sp>
      <p:sp>
        <p:nvSpPr>
          <p:cNvPr id="21506" name="Rectangle 4"/>
          <p:cNvSpPr>
            <a:spLocks noGrp="1" noChangeArrowheads="1"/>
          </p:cNvSpPr>
          <p:nvPr>
            <p:ph type="title"/>
          </p:nvPr>
        </p:nvSpPr>
        <p:spPr/>
        <p:txBody>
          <a:bodyPr/>
          <a:lstStyle/>
          <a:p>
            <a:pPr eaLnBrk="1" fontAlgn="auto" hangingPunct="1">
              <a:spcAft>
                <a:spcPts val="0"/>
              </a:spcAft>
              <a:defRPr/>
            </a:pPr>
            <a:r>
              <a:rPr lang="en-GB" dirty="0" smtClean="0"/>
              <a:t>Reference list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114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114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43775" y="6065838"/>
            <a:ext cx="1800225" cy="7921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dirty="0"/>
          </a:p>
        </p:txBody>
      </p:sp>
      <p:pic>
        <p:nvPicPr>
          <p:cNvPr id="162819" name="Picture 5" descr="Image of book with referencing labelled"/>
          <p:cNvPicPr>
            <a:picLocks noChangeAspect="1" noChangeArrowheads="1"/>
          </p:cNvPicPr>
          <p:nvPr/>
        </p:nvPicPr>
        <p:blipFill>
          <a:blip r:embed="rId2" cstate="print"/>
          <a:srcRect/>
          <a:stretch>
            <a:fillRect/>
          </a:stretch>
        </p:blipFill>
        <p:spPr bwMode="auto">
          <a:xfrm>
            <a:off x="576263" y="984250"/>
            <a:ext cx="7993062" cy="5324475"/>
          </a:xfrm>
          <a:prstGeom prst="rect">
            <a:avLst/>
          </a:prstGeom>
          <a:noFill/>
          <a:ln w="9525">
            <a:noFill/>
            <a:miter lim="800000"/>
            <a:headEnd/>
            <a:tailEnd/>
          </a:ln>
        </p:spPr>
      </p:pic>
      <p:sp>
        <p:nvSpPr>
          <p:cNvPr id="8195" name="Rectangle 4"/>
          <p:cNvSpPr>
            <a:spLocks noGrp="1" noChangeArrowheads="1"/>
          </p:cNvSpPr>
          <p:nvPr>
            <p:ph type="title"/>
          </p:nvPr>
        </p:nvSpPr>
        <p:spPr>
          <a:xfrm>
            <a:off x="179512" y="188640"/>
            <a:ext cx="8229600" cy="868958"/>
          </a:xfrm>
        </p:spPr>
        <p:txBody>
          <a:bodyPr/>
          <a:lstStyle/>
          <a:p>
            <a:pPr eaLnBrk="1" fontAlgn="auto" hangingPunct="1">
              <a:spcAft>
                <a:spcPts val="0"/>
              </a:spcAft>
              <a:defRPr/>
            </a:pPr>
            <a:r>
              <a:rPr lang="en-GB" dirty="0" smtClean="0"/>
              <a:t>Example Reference list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28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a:xfrm>
            <a:off x="0" y="981075"/>
            <a:ext cx="9144000" cy="5256213"/>
          </a:xfrm>
        </p:spPr>
        <p:txBody>
          <a:bodyPr/>
          <a:lstStyle/>
          <a:p>
            <a:pPr eaLnBrk="1" hangingPunct="1">
              <a:buFont typeface="Wingdings 3" pitchFamily="18" charset="2"/>
              <a:buNone/>
            </a:pPr>
            <a:r>
              <a:rPr lang="en-GB" altLang="en-US" sz="2000" b="1" smtClean="0"/>
              <a:t>Book: </a:t>
            </a:r>
            <a:r>
              <a:rPr lang="en-GB" altLang="en-US" sz="2000" smtClean="0"/>
              <a:t>Surname, Initials, </a:t>
            </a:r>
            <a:r>
              <a:rPr lang="en-GB" altLang="en-US" sz="2000" i="1" smtClean="0"/>
              <a:t>Book title</a:t>
            </a:r>
            <a:r>
              <a:rPr lang="en-GB" altLang="en-US" sz="2000" smtClean="0"/>
              <a:t>. Edition. Place of publication, Publisher, (Year, pg no.).</a:t>
            </a:r>
          </a:p>
          <a:p>
            <a:pPr eaLnBrk="1" hangingPunct="1">
              <a:buFont typeface="Wingdings 3" pitchFamily="18" charset="2"/>
              <a:buNone/>
            </a:pPr>
            <a:r>
              <a:rPr lang="en-GB" altLang="en-US" sz="2000" b="1" smtClean="0"/>
              <a:t>Example: </a:t>
            </a:r>
            <a:r>
              <a:rPr lang="en-GB" altLang="en-US" sz="2000" smtClean="0"/>
              <a:t>Burns, N. and Grove, S.K.  </a:t>
            </a:r>
            <a:r>
              <a:rPr lang="en-GB" altLang="en-US" sz="2000" i="1" smtClean="0"/>
              <a:t>The practice of HTML 5, critique &amp; utilization.</a:t>
            </a:r>
            <a:r>
              <a:rPr lang="en-GB" altLang="en-US" sz="2000" smtClean="0"/>
              <a:t> 3rd edition. London, Saunders, (2011, pg. 12-14)</a:t>
            </a:r>
          </a:p>
          <a:p>
            <a:pPr eaLnBrk="1" hangingPunct="1"/>
            <a:endParaRPr lang="en-GB" altLang="en-US" sz="2000" smtClean="0"/>
          </a:p>
          <a:p>
            <a:pPr eaLnBrk="1" hangingPunct="1">
              <a:buFont typeface="Wingdings 3" pitchFamily="18" charset="2"/>
              <a:buNone/>
            </a:pPr>
            <a:r>
              <a:rPr lang="en-GB" altLang="en-US" sz="2000" b="1" smtClean="0"/>
              <a:t>Journal:</a:t>
            </a:r>
            <a:r>
              <a:rPr lang="en-GB" altLang="en-US" sz="2000" smtClean="0"/>
              <a:t> Surname, Initials. Article title. </a:t>
            </a:r>
            <a:r>
              <a:rPr lang="en-GB" altLang="en-US" sz="2000" i="1" smtClean="0"/>
              <a:t>Journal title</a:t>
            </a:r>
            <a:r>
              <a:rPr lang="en-GB" altLang="en-US" sz="2000" smtClean="0"/>
              <a:t>, Volume(Part), (Year) Pages.</a:t>
            </a:r>
          </a:p>
          <a:p>
            <a:pPr eaLnBrk="1" hangingPunct="1">
              <a:buFont typeface="Wingdings 3" pitchFamily="18" charset="2"/>
              <a:buNone/>
            </a:pPr>
            <a:r>
              <a:rPr lang="en-GB" altLang="en-US" sz="2000" b="1" smtClean="0"/>
              <a:t>Example:</a:t>
            </a:r>
            <a:r>
              <a:rPr lang="en-GB" altLang="en-US" sz="2000" smtClean="0"/>
              <a:t> Allen, A. Changing theory in Web Design. </a:t>
            </a:r>
            <a:r>
              <a:rPr lang="en-GB" altLang="en-US" sz="2000" i="1" smtClean="0"/>
              <a:t>Senior Development</a:t>
            </a:r>
            <a:r>
              <a:rPr lang="en-GB" altLang="en-US" sz="2000" smtClean="0"/>
              <a:t>, 13(1), (2012, pg. 43-5).</a:t>
            </a:r>
          </a:p>
          <a:p>
            <a:pPr eaLnBrk="1" hangingPunct="1">
              <a:buFont typeface="Wingdings 3" pitchFamily="18" charset="2"/>
              <a:buNone/>
            </a:pPr>
            <a:endParaRPr lang="en-GB" altLang="en-US" sz="2000" smtClean="0"/>
          </a:p>
          <a:p>
            <a:pPr eaLnBrk="1" hangingPunct="1">
              <a:buFont typeface="Wingdings 3" pitchFamily="18" charset="2"/>
              <a:buNone/>
            </a:pPr>
            <a:r>
              <a:rPr lang="en-GB" altLang="en-US" sz="2000" b="1" smtClean="0"/>
              <a:t>Web: </a:t>
            </a:r>
            <a:r>
              <a:rPr lang="en-GB" altLang="en-US" sz="2000" smtClean="0"/>
              <a:t>Author/editor surname, Initial.  </a:t>
            </a:r>
            <a:r>
              <a:rPr lang="en-GB" altLang="en-US" sz="2000" i="1" smtClean="0"/>
              <a:t>Title</a:t>
            </a:r>
            <a:r>
              <a:rPr lang="en-GB" altLang="en-US" sz="2000" smtClean="0"/>
              <a:t> [online]. Edition. Place of publication, Publisher, (Year). Available from: URL [Accessed date].</a:t>
            </a:r>
            <a:endParaRPr lang="en-GB" altLang="en-US" sz="2000" b="1" smtClean="0"/>
          </a:p>
          <a:p>
            <a:pPr eaLnBrk="1" hangingPunct="1">
              <a:buFont typeface="Wingdings 3" pitchFamily="18" charset="2"/>
              <a:buNone/>
            </a:pPr>
            <a:r>
              <a:rPr lang="en-GB" altLang="en-US" sz="2000" b="1" smtClean="0"/>
              <a:t>Example:</a:t>
            </a:r>
            <a:r>
              <a:rPr lang="en-GB" altLang="en-US" sz="2000" smtClean="0"/>
              <a:t> John Squire Library. (2011) </a:t>
            </a:r>
            <a:r>
              <a:rPr lang="en-GB" altLang="en-US" sz="2000" i="1" smtClean="0"/>
              <a:t>Library and information services</a:t>
            </a:r>
            <a:r>
              <a:rPr lang="en-GB" altLang="en-US" sz="2000" smtClean="0"/>
              <a:t> [online]. London, North West Trust. Available from: http://www.johnsquirelibrary.org.uk [Accessed 15th July 2011].</a:t>
            </a:r>
          </a:p>
          <a:p>
            <a:pPr eaLnBrk="1" hangingPunct="1">
              <a:buFont typeface="Wingdings 3" pitchFamily="18" charset="2"/>
              <a:buNone/>
            </a:pPr>
            <a:endParaRPr lang="en-GB" altLang="en-US" sz="2000" smtClean="0"/>
          </a:p>
          <a:p>
            <a:pPr eaLnBrk="1" hangingPunct="1"/>
            <a:endParaRPr lang="en-GB" altLang="en-US" sz="2000" smtClean="0"/>
          </a:p>
          <a:p>
            <a:pPr eaLnBrk="1" hangingPunct="1">
              <a:buFont typeface="Wingdings 3" pitchFamily="18" charset="2"/>
              <a:buNone/>
            </a:pPr>
            <a:endParaRPr lang="en-GB" altLang="en-US" sz="2000" smtClean="0"/>
          </a:p>
          <a:p>
            <a:pPr eaLnBrk="1" hangingPunct="1">
              <a:buFont typeface="Wingdings 3" pitchFamily="18" charset="2"/>
              <a:buNone/>
            </a:pPr>
            <a:endParaRPr lang="en-GB" altLang="en-US" sz="2000" smtClean="0"/>
          </a:p>
          <a:p>
            <a:pPr eaLnBrk="1" hangingPunct="1"/>
            <a:endParaRPr lang="en-GB" altLang="en-US" sz="2000" smtClean="0"/>
          </a:p>
        </p:txBody>
      </p:sp>
      <p:sp>
        <p:nvSpPr>
          <p:cNvPr id="3" name="Rectangle 4"/>
          <p:cNvSpPr>
            <a:spLocks noGrp="1" noChangeArrowheads="1"/>
          </p:cNvSpPr>
          <p:nvPr>
            <p:ph type="title"/>
          </p:nvPr>
        </p:nvSpPr>
        <p:spPr>
          <a:xfrm>
            <a:off x="179512" y="188640"/>
            <a:ext cx="8229600" cy="868958"/>
          </a:xfrm>
        </p:spPr>
        <p:txBody>
          <a:bodyPr/>
          <a:lstStyle/>
          <a:p>
            <a:pPr eaLnBrk="1" fontAlgn="auto" hangingPunct="1">
              <a:spcAft>
                <a:spcPts val="0"/>
              </a:spcAft>
              <a:defRPr/>
            </a:pPr>
            <a:r>
              <a:rPr lang="en-GB" dirty="0" smtClean="0"/>
              <a:t>Numeric Referencing Structure</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a:xfrm>
            <a:off x="0" y="1125538"/>
            <a:ext cx="9144000" cy="4895850"/>
          </a:xfrm>
        </p:spPr>
        <p:txBody>
          <a:bodyPr/>
          <a:lstStyle/>
          <a:p>
            <a:pPr eaLnBrk="1" hangingPunct="1">
              <a:buFont typeface="Wingdings 3" pitchFamily="18" charset="2"/>
              <a:buNone/>
            </a:pPr>
            <a:r>
              <a:rPr lang="en-GB" altLang="en-US" sz="2000" b="1" smtClean="0"/>
              <a:t>	</a:t>
            </a:r>
          </a:p>
          <a:p>
            <a:pPr eaLnBrk="1" hangingPunct="1"/>
            <a:r>
              <a:rPr lang="en-GB" altLang="en-US" sz="2400" smtClean="0"/>
              <a:t>It is also worth noting that a ‘</a:t>
            </a:r>
            <a:r>
              <a:rPr lang="en-GB" altLang="en-US" sz="2400" b="1" smtClean="0"/>
              <a:t>Bibliography</a:t>
            </a:r>
            <a:r>
              <a:rPr lang="en-GB" altLang="en-US" sz="2400" smtClean="0"/>
              <a:t>’ can also be included at the end of your reports.</a:t>
            </a:r>
          </a:p>
          <a:p>
            <a:pPr eaLnBrk="1" hangingPunct="1">
              <a:buFont typeface="Wingdings 3" pitchFamily="18" charset="2"/>
              <a:buNone/>
            </a:pPr>
            <a:endParaRPr lang="en-GB" altLang="en-US" sz="2400" smtClean="0"/>
          </a:p>
          <a:p>
            <a:pPr eaLnBrk="1" hangingPunct="1"/>
            <a:r>
              <a:rPr lang="en-GB" altLang="en-US" sz="2400" smtClean="0"/>
              <a:t>The Bibliography includes additional references you have used but </a:t>
            </a:r>
            <a:r>
              <a:rPr lang="en-GB" altLang="en-US" sz="2400" b="1" smtClean="0"/>
              <a:t>have not directly cited </a:t>
            </a:r>
            <a:r>
              <a:rPr lang="en-GB" altLang="en-US" sz="2400" smtClean="0"/>
              <a:t>in your report.</a:t>
            </a:r>
          </a:p>
          <a:p>
            <a:pPr eaLnBrk="1" hangingPunct="1">
              <a:lnSpc>
                <a:spcPct val="90000"/>
              </a:lnSpc>
              <a:buFont typeface="Wingdings 3" pitchFamily="18" charset="2"/>
              <a:buNone/>
            </a:pPr>
            <a:endParaRPr lang="en-GB" altLang="en-US" sz="2400" smtClean="0"/>
          </a:p>
          <a:p>
            <a:pPr eaLnBrk="1" hangingPunct="1">
              <a:lnSpc>
                <a:spcPct val="90000"/>
              </a:lnSpc>
            </a:pPr>
            <a:r>
              <a:rPr lang="en-GB" altLang="en-US" sz="2400" smtClean="0"/>
              <a:t>A </a:t>
            </a:r>
            <a:r>
              <a:rPr lang="en-GB" altLang="en-US" sz="2400" b="1" smtClean="0"/>
              <a:t>bibliography</a:t>
            </a:r>
            <a:r>
              <a:rPr lang="en-GB" altLang="en-US" sz="2400" smtClean="0"/>
              <a:t> </a:t>
            </a:r>
            <a:r>
              <a:rPr lang="en-GB" altLang="en-US" sz="2400" b="1" smtClean="0"/>
              <a:t>is organised alphabetically </a:t>
            </a:r>
            <a:r>
              <a:rPr lang="en-GB" altLang="en-US" sz="2400" smtClean="0"/>
              <a:t>by author surname and comes after your ‘Reference’ list at the end of your report.</a:t>
            </a:r>
            <a:br>
              <a:rPr lang="en-GB" altLang="en-US" sz="2400" smtClean="0"/>
            </a:br>
            <a:endParaRPr lang="en-GB" altLang="en-US" sz="2400" smtClean="0"/>
          </a:p>
          <a:p>
            <a:pPr eaLnBrk="1" hangingPunct="1">
              <a:lnSpc>
                <a:spcPct val="90000"/>
              </a:lnSpc>
            </a:pPr>
            <a:r>
              <a:rPr lang="en-GB" altLang="en-US" sz="2400" smtClean="0"/>
              <a:t>Often you might have both – a bibliography AND a reference list.</a:t>
            </a:r>
          </a:p>
        </p:txBody>
      </p:sp>
      <p:sp>
        <p:nvSpPr>
          <p:cNvPr id="3" name="Title 2"/>
          <p:cNvSpPr>
            <a:spLocks noGrp="1"/>
          </p:cNvSpPr>
          <p:nvPr>
            <p:ph type="title"/>
          </p:nvPr>
        </p:nvSpPr>
        <p:spPr>
          <a:xfrm>
            <a:off x="374848" y="260648"/>
            <a:ext cx="8229600" cy="936104"/>
          </a:xfrm>
        </p:spPr>
        <p:txBody>
          <a:bodyPr/>
          <a:lstStyle/>
          <a:p>
            <a:pPr eaLnBrk="1" fontAlgn="auto" hangingPunct="1">
              <a:spcAft>
                <a:spcPts val="0"/>
              </a:spcAft>
              <a:defRPr/>
            </a:pPr>
            <a:r>
              <a:rPr lang="en-GB" dirty="0" smtClean="0"/>
              <a:t>Bibliography</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81138"/>
            <a:ext cx="8892480" cy="4972198"/>
          </a:xfrm>
        </p:spPr>
        <p:txBody>
          <a:bodyPr>
            <a:normAutofit fontScale="92500" lnSpcReduction="20000"/>
          </a:bodyPr>
          <a:lstStyle/>
          <a:p>
            <a:pPr marL="365760" indent="-256032" eaLnBrk="1" fontAlgn="auto" hangingPunct="1">
              <a:spcAft>
                <a:spcPts val="0"/>
              </a:spcAft>
              <a:buFont typeface="Wingdings 3"/>
              <a:buChar char=""/>
              <a:defRPr/>
            </a:pPr>
            <a:r>
              <a:rPr lang="en-GB" dirty="0" smtClean="0"/>
              <a:t>Research </a:t>
            </a:r>
            <a:r>
              <a:rPr lang="en-GB" dirty="0" smtClean="0"/>
              <a:t>and answer the question above using </a:t>
            </a:r>
            <a:r>
              <a:rPr lang="en-GB" dirty="0" smtClean="0"/>
              <a:t>online </a:t>
            </a:r>
            <a:r>
              <a:rPr lang="en-GB" dirty="0" smtClean="0"/>
              <a:t>sources including an:</a:t>
            </a:r>
          </a:p>
          <a:p>
            <a:pPr lvl="1" indent="-256032">
              <a:buFont typeface="Wingdings 3"/>
              <a:buChar char=""/>
              <a:defRPr/>
            </a:pPr>
            <a:r>
              <a:rPr lang="en-GB" dirty="0" smtClean="0"/>
              <a:t>Article - </a:t>
            </a:r>
            <a:r>
              <a:rPr lang="en-GB" dirty="0" smtClean="0">
                <a:hlinkClick r:id="rId2"/>
              </a:rPr>
              <a:t>https://www.google.co.uk</a:t>
            </a:r>
            <a:endParaRPr lang="en-GB" dirty="0" smtClean="0"/>
          </a:p>
          <a:p>
            <a:pPr lvl="1" indent="-256032">
              <a:buFont typeface="Wingdings 3"/>
              <a:buChar char=""/>
              <a:defRPr/>
            </a:pPr>
            <a:r>
              <a:rPr lang="en-GB" dirty="0" smtClean="0"/>
              <a:t>Book - </a:t>
            </a:r>
            <a:r>
              <a:rPr lang="en-GB" dirty="0" smtClean="0">
                <a:hlinkClick r:id="rId3"/>
              </a:rPr>
              <a:t>http://bit.ly/19P8X6p</a:t>
            </a:r>
            <a:r>
              <a:rPr lang="en-GB" dirty="0" smtClean="0"/>
              <a:t> </a:t>
            </a:r>
          </a:p>
          <a:p>
            <a:pPr lvl="1" indent="-256032">
              <a:buFont typeface="Wingdings 3"/>
              <a:buChar char=""/>
              <a:defRPr/>
            </a:pPr>
            <a:r>
              <a:rPr lang="en-GB" dirty="0" smtClean="0"/>
              <a:t>Journal - </a:t>
            </a:r>
            <a:r>
              <a:rPr lang="en-GB" dirty="0" smtClean="0">
                <a:hlinkClick r:id="rId4"/>
              </a:rPr>
              <a:t>swanseamet.summon.serialssolutions.com</a:t>
            </a:r>
            <a:r>
              <a:rPr lang="en-GB" dirty="0" smtClean="0"/>
              <a:t> or </a:t>
            </a:r>
            <a:r>
              <a:rPr lang="en-GB" dirty="0" smtClean="0">
                <a:hlinkClick r:id="rId5"/>
              </a:rPr>
              <a:t>scholar.google.co.uk</a:t>
            </a:r>
            <a:r>
              <a:rPr lang="en-GB" dirty="0" smtClean="0"/>
              <a:t>.</a:t>
            </a:r>
            <a:endParaRPr lang="en-GB" dirty="0" smtClean="0"/>
          </a:p>
          <a:p>
            <a:pPr marL="365760" indent="-256032" eaLnBrk="1" fontAlgn="auto" hangingPunct="1">
              <a:spcAft>
                <a:spcPts val="0"/>
              </a:spcAft>
              <a:buFont typeface="Wingdings 3"/>
              <a:buChar char=""/>
              <a:defRPr/>
            </a:pPr>
            <a:r>
              <a:rPr lang="en-GB" dirty="0" smtClean="0"/>
              <a:t>Use three different methods of ‘citation’ i.e. Paraphrase, inline and block quote.</a:t>
            </a:r>
          </a:p>
          <a:p>
            <a:pPr marL="365760" indent="-256032" eaLnBrk="1" fontAlgn="auto" hangingPunct="1">
              <a:spcAft>
                <a:spcPts val="0"/>
              </a:spcAft>
              <a:buFont typeface="Wingdings 3"/>
              <a:buChar char=""/>
              <a:defRPr/>
            </a:pPr>
            <a:r>
              <a:rPr lang="en-GB" dirty="0" smtClean="0"/>
              <a:t>Create a Reference list.</a:t>
            </a:r>
          </a:p>
          <a:p>
            <a:pPr marL="365760" indent="-256032" eaLnBrk="1" fontAlgn="auto" hangingPunct="1">
              <a:spcAft>
                <a:spcPts val="0"/>
              </a:spcAft>
              <a:buFont typeface="Wingdings 3"/>
              <a:buChar char=""/>
              <a:defRPr/>
            </a:pPr>
            <a:r>
              <a:rPr lang="en-GB" dirty="0" smtClean="0"/>
              <a:t>Peer-review  (in pairs) to check your citations and reference list for any errors</a:t>
            </a:r>
            <a:r>
              <a:rPr lang="en-GB" dirty="0" smtClean="0"/>
              <a:t>.</a:t>
            </a:r>
          </a:p>
          <a:p>
            <a:pPr marL="365760" indent="-256032" eaLnBrk="1" fontAlgn="auto" hangingPunct="1">
              <a:spcAft>
                <a:spcPts val="0"/>
              </a:spcAft>
              <a:buFont typeface="Wingdings 3"/>
              <a:buChar char=""/>
              <a:defRPr/>
            </a:pPr>
            <a:r>
              <a:rPr lang="en-GB" dirty="0" smtClean="0"/>
              <a:t>Send to </a:t>
            </a:r>
            <a:r>
              <a:rPr lang="en-GB" dirty="0" smtClean="0">
                <a:hlinkClick r:id="rId6"/>
              </a:rPr>
              <a:t>D_A_Williams@hotmail.co.uk</a:t>
            </a:r>
            <a:r>
              <a:rPr lang="en-GB" dirty="0" smtClean="0"/>
              <a:t> for upload to shared folder on </a:t>
            </a:r>
            <a:r>
              <a:rPr lang="en-GB" dirty="0" err="1" smtClean="0"/>
              <a:t>onedrive</a:t>
            </a:r>
            <a:r>
              <a:rPr lang="en-GB" dirty="0" smtClean="0"/>
              <a:t> for the benefit of the group.</a:t>
            </a:r>
          </a:p>
          <a:p>
            <a:pPr marL="365760" indent="-256032" eaLnBrk="1" fontAlgn="auto" hangingPunct="1">
              <a:spcAft>
                <a:spcPts val="0"/>
              </a:spcAft>
              <a:buFont typeface="Wingdings 3"/>
              <a:buChar char=""/>
              <a:defRPr/>
            </a:pPr>
            <a:endParaRPr lang="en-GB" dirty="0" smtClean="0"/>
          </a:p>
          <a:p>
            <a:pPr marL="365760" indent="-256032" eaLnBrk="1" fontAlgn="auto" hangingPunct="1">
              <a:spcAft>
                <a:spcPts val="0"/>
              </a:spcAft>
              <a:buFont typeface="Wingdings 3"/>
              <a:buChar char=""/>
              <a:defRPr/>
            </a:pPr>
            <a:endParaRPr lang="en-GB" dirty="0"/>
          </a:p>
        </p:txBody>
      </p:sp>
      <p:sp>
        <p:nvSpPr>
          <p:cNvPr id="3" name="Title 2"/>
          <p:cNvSpPr>
            <a:spLocks noGrp="1"/>
          </p:cNvSpPr>
          <p:nvPr>
            <p:ph type="title"/>
          </p:nvPr>
        </p:nvSpPr>
        <p:spPr/>
        <p:txBody>
          <a:bodyPr>
            <a:normAutofit fontScale="90000"/>
          </a:bodyPr>
          <a:lstStyle/>
          <a:p>
            <a:pPr>
              <a:defRPr/>
            </a:pPr>
            <a:r>
              <a:rPr lang="en-GB" sz="3600" dirty="0" smtClean="0"/>
              <a:t>Student Research </a:t>
            </a:r>
            <a:r>
              <a:rPr lang="en-GB" sz="3600" dirty="0" smtClean="0"/>
              <a:t>Activity (mini-report):</a:t>
            </a:r>
            <a:r>
              <a:rPr lang="en-GB" dirty="0" smtClean="0"/>
              <a:t/>
            </a:r>
            <a:br>
              <a:rPr lang="en-GB" dirty="0" smtClean="0"/>
            </a:br>
            <a:r>
              <a:rPr lang="en-GB" sz="2400" dirty="0" smtClean="0"/>
              <a:t>Discuss </a:t>
            </a:r>
            <a:r>
              <a:rPr lang="en-GB" sz="2400" dirty="0" smtClean="0"/>
              <a:t>and compare Academic and Employability </a:t>
            </a:r>
            <a:r>
              <a:rPr lang="en-GB" sz="2400" dirty="0" smtClean="0"/>
              <a:t>skills</a:t>
            </a:r>
            <a:endParaRPr lang="en-GB" sz="44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1"/>
          <p:cNvSpPr>
            <a:spLocks noGrp="1"/>
          </p:cNvSpPr>
          <p:nvPr>
            <p:ph idx="1"/>
          </p:nvPr>
        </p:nvSpPr>
        <p:spPr>
          <a:xfrm>
            <a:off x="0" y="1412875"/>
            <a:ext cx="9144000" cy="4895850"/>
          </a:xfrm>
        </p:spPr>
        <p:txBody>
          <a:bodyPr/>
          <a:lstStyle/>
          <a:p>
            <a:pPr eaLnBrk="1" hangingPunct="1"/>
            <a:r>
              <a:rPr lang="en-GB" altLang="en-US" sz="2400" smtClean="0"/>
              <a:t>Wiki is an EXCELLENT resource however in addition to Wikipedia you must use academic and professional sources of information.</a:t>
            </a:r>
          </a:p>
          <a:p>
            <a:pPr eaLnBrk="1" hangingPunct="1"/>
            <a:r>
              <a:rPr lang="en-GB" altLang="en-US" sz="2400" smtClean="0"/>
              <a:t>For example, see next slide.</a:t>
            </a:r>
          </a:p>
        </p:txBody>
      </p:sp>
      <p:sp>
        <p:nvSpPr>
          <p:cNvPr id="3" name="Title 2"/>
          <p:cNvSpPr>
            <a:spLocks noGrp="1"/>
          </p:cNvSpPr>
          <p:nvPr>
            <p:ph type="title"/>
          </p:nvPr>
        </p:nvSpPr>
        <p:spPr/>
        <p:txBody>
          <a:bodyPr/>
          <a:lstStyle/>
          <a:p>
            <a:pPr eaLnBrk="1" fontAlgn="auto" hangingPunct="1">
              <a:spcAft>
                <a:spcPts val="0"/>
              </a:spcAft>
              <a:defRPr/>
            </a:pPr>
            <a:r>
              <a:rPr lang="en-GB" dirty="0" smtClean="0"/>
              <a:t>Use Valid Sources</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3" descr="Wiki.jpg"/>
          <p:cNvPicPr>
            <a:picLocks noChangeAspect="1"/>
          </p:cNvPicPr>
          <p:nvPr/>
        </p:nvPicPr>
        <p:blipFill>
          <a:blip r:embed="rId2" cstate="print"/>
          <a:srcRect t="3156" r="1963" b="8896"/>
          <a:stretch>
            <a:fillRect/>
          </a:stretch>
        </p:blipFill>
        <p:spPr bwMode="auto">
          <a:xfrm>
            <a:off x="107504" y="116632"/>
            <a:ext cx="8964488" cy="568863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9512" y="0"/>
            <a:ext cx="8712968" cy="6494085"/>
          </a:xfrm>
          <a:prstGeom prst="rect">
            <a:avLst/>
          </a:prstGeom>
        </p:spPr>
        <p:txBody>
          <a:bodyPr wrap="square">
            <a:spAutoFit/>
          </a:bodyPr>
          <a:lstStyle/>
          <a:p>
            <a:r>
              <a:rPr lang="en-GB" sz="2600" dirty="0" smtClean="0"/>
              <a:t>Wikipedia </a:t>
            </a:r>
            <a:r>
              <a:rPr lang="en-GB" sz="2600" dirty="0" smtClean="0"/>
              <a:t>served Alan </a:t>
            </a:r>
            <a:r>
              <a:rPr lang="en-GB" sz="2600" dirty="0" err="1" smtClean="0"/>
              <a:t>Mcilwraith</a:t>
            </a:r>
            <a:r>
              <a:rPr lang="en-GB" sz="2600" dirty="0" smtClean="0"/>
              <a:t> with the ability to set up a fake life and possibly get </a:t>
            </a:r>
            <a:r>
              <a:rPr lang="en-GB" sz="2600" dirty="0" smtClean="0"/>
              <a:t>girls and swindle charities.</a:t>
            </a:r>
          </a:p>
          <a:p>
            <a:endParaRPr lang="en-GB" sz="2600" dirty="0" smtClean="0"/>
          </a:p>
          <a:p>
            <a:r>
              <a:rPr lang="en-GB" sz="2600" dirty="0" smtClean="0"/>
              <a:t>An entry on on </a:t>
            </a:r>
            <a:r>
              <a:rPr lang="en-GB" sz="2600" dirty="0" smtClean="0"/>
              <a:t>a Wikipedia mirror site describing the biography of a British army officer, Captain Sir Alan </a:t>
            </a:r>
            <a:r>
              <a:rPr lang="en-GB" sz="2600" dirty="0" err="1" smtClean="0"/>
              <a:t>Mcilwraith</a:t>
            </a:r>
            <a:r>
              <a:rPr lang="en-GB" sz="2600" dirty="0" smtClean="0"/>
              <a:t>, saying that he “is best known for risking his own life to protect that of his men for his action he was awarded DSO.” </a:t>
            </a:r>
          </a:p>
          <a:p>
            <a:endParaRPr lang="en-GB" sz="2600" dirty="0" smtClean="0"/>
          </a:p>
          <a:p>
            <a:pPr algn="just"/>
            <a:r>
              <a:rPr lang="en-GB" sz="2600" dirty="0" smtClean="0"/>
              <a:t>The poorly written entry even features a photo of </a:t>
            </a:r>
            <a:r>
              <a:rPr lang="en-GB" sz="2600" dirty="0" err="1" smtClean="0"/>
              <a:t>Mcilwraith</a:t>
            </a:r>
            <a:r>
              <a:rPr lang="en-GB" sz="2600" dirty="0" smtClean="0"/>
              <a:t> in full uniform.  In </a:t>
            </a:r>
            <a:r>
              <a:rPr lang="en-GB" sz="2600" dirty="0" smtClean="0"/>
              <a:t>reality, </a:t>
            </a:r>
            <a:r>
              <a:rPr lang="en-GB" sz="2600" dirty="0" err="1" smtClean="0"/>
              <a:t>Mcilwraith</a:t>
            </a:r>
            <a:r>
              <a:rPr lang="en-GB" sz="2600" dirty="0" smtClean="0"/>
              <a:t> was a Dell customer service representative</a:t>
            </a:r>
            <a:r>
              <a:rPr lang="en-GB" sz="2600" dirty="0" smtClean="0"/>
              <a:t>.</a:t>
            </a:r>
          </a:p>
          <a:p>
            <a:endParaRPr lang="en-GB" sz="2600" dirty="0" smtClean="0"/>
          </a:p>
          <a:p>
            <a:r>
              <a:rPr lang="en-GB" sz="2600" dirty="0" smtClean="0"/>
              <a:t>Task: Take a few minutes to read the report on-</a:t>
            </a:r>
          </a:p>
          <a:p>
            <a:pPr algn="r"/>
            <a:r>
              <a:rPr lang="en-GB" sz="2600" dirty="0" smtClean="0">
                <a:hlinkClick r:id="rId3"/>
              </a:rPr>
              <a:t>Captain Bogus Daily Mirror</a:t>
            </a:r>
            <a:endParaRPr lang="en-GB" sz="26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srcRect l="13355" t="26852" r="22883" b="47320"/>
          <a:stretch>
            <a:fillRect/>
          </a:stretch>
        </p:blipFill>
        <p:spPr bwMode="auto">
          <a:xfrm>
            <a:off x="179512" y="260648"/>
            <a:ext cx="8826123" cy="3528392"/>
          </a:xfrm>
          <a:prstGeom prst="rect">
            <a:avLst/>
          </a:prstGeom>
          <a:noFill/>
          <a:ln w="9525">
            <a:noFill/>
            <a:miter lim="800000"/>
            <a:headEnd/>
            <a:tailEnd/>
          </a:ln>
        </p:spPr>
      </p:pic>
      <p:sp>
        <p:nvSpPr>
          <p:cNvPr id="5" name="Rectangle 4"/>
          <p:cNvSpPr/>
          <p:nvPr/>
        </p:nvSpPr>
        <p:spPr>
          <a:xfrm>
            <a:off x="251520" y="4077072"/>
            <a:ext cx="8640960" cy="1569660"/>
          </a:xfrm>
          <a:prstGeom prst="rect">
            <a:avLst/>
          </a:prstGeom>
        </p:spPr>
        <p:txBody>
          <a:bodyPr wrap="square">
            <a:spAutoFit/>
          </a:bodyPr>
          <a:lstStyle/>
          <a:p>
            <a:r>
              <a:rPr lang="en-GB" sz="2400" dirty="0" smtClean="0"/>
              <a:t>Plato was an ancient Hawaiian weather man and surfer, writer of </a:t>
            </a:r>
            <a:r>
              <a:rPr lang="en-GB" sz="2400" dirty="0" err="1" smtClean="0"/>
              <a:t>cosmo</a:t>
            </a:r>
            <a:r>
              <a:rPr lang="en-GB" sz="2400" dirty="0" smtClean="0"/>
              <a:t> girls and founder of the </a:t>
            </a:r>
            <a:r>
              <a:rPr lang="en-GB" sz="2400" dirty="0" err="1" smtClean="0"/>
              <a:t>punahou</a:t>
            </a:r>
            <a:r>
              <a:rPr lang="en-GB" sz="2400" dirty="0" smtClean="0"/>
              <a:t> in Ancient Florida? According to his Wikipedia entry discovered by a teacher and submitted to </a:t>
            </a:r>
            <a:r>
              <a:rPr lang="en-GB" sz="2400" dirty="0" err="1" smtClean="0"/>
              <a:t>Flickr</a:t>
            </a:r>
            <a:r>
              <a:rPr lang="en-GB" sz="2400" dirty="0" smtClean="0"/>
              <a:t>, he was.</a:t>
            </a:r>
            <a:endParaRPr lang="en-GB" sz="24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gn="just"/>
            <a:r>
              <a:rPr lang="en-GB" b="1" u="sng" dirty="0" smtClean="0">
                <a:hlinkClick r:id="rId2"/>
              </a:rPr>
              <a:t>Ted Kennedy’s death</a:t>
            </a:r>
            <a:r>
              <a:rPr lang="en-GB" dirty="0" smtClean="0"/>
              <a:t>: A </a:t>
            </a:r>
            <a:r>
              <a:rPr lang="en-GB" dirty="0" smtClean="0"/>
              <a:t>Wikipedia </a:t>
            </a:r>
            <a:r>
              <a:rPr lang="en-GB" dirty="0" smtClean="0"/>
              <a:t>blunder falsely reported the “death” of Sen. Edward Kennedy </a:t>
            </a:r>
            <a:r>
              <a:rPr lang="en-GB" dirty="0" smtClean="0"/>
              <a:t>during </a:t>
            </a:r>
            <a:r>
              <a:rPr lang="en-GB" dirty="0" smtClean="0"/>
              <a:t>the post-inaugural luncheon for Barack Obama in January 2009. </a:t>
            </a:r>
            <a:endParaRPr lang="en-GB" dirty="0" smtClean="0"/>
          </a:p>
          <a:p>
            <a:pPr algn="just"/>
            <a:r>
              <a:rPr lang="en-GB" b="1" dirty="0" smtClean="0">
                <a:hlinkClick r:id="rId3"/>
              </a:rPr>
              <a:t>Vernon Kay</a:t>
            </a:r>
            <a:r>
              <a:rPr lang="en-GB" dirty="0" smtClean="0"/>
              <a:t>: British TV presenter Vernon Kay was reported dead on Wikipedia, saying that “he’d drowned in a tragic yachting accident </a:t>
            </a:r>
            <a:r>
              <a:rPr lang="en-GB" dirty="0" smtClean="0"/>
              <a:t>and Greece,”</a:t>
            </a:r>
          </a:p>
          <a:p>
            <a:pPr algn="just"/>
            <a:r>
              <a:rPr lang="en-GB" b="1" dirty="0" err="1" smtClean="0"/>
              <a:t>Miley</a:t>
            </a:r>
            <a:r>
              <a:rPr lang="en-GB" b="1" dirty="0" smtClean="0"/>
              <a:t> Cyrus’ death</a:t>
            </a:r>
            <a:r>
              <a:rPr lang="en-GB" dirty="0" smtClean="0"/>
              <a:t>: </a:t>
            </a:r>
            <a:r>
              <a:rPr lang="en-GB" dirty="0" smtClean="0"/>
              <a:t>Social </a:t>
            </a:r>
            <a:r>
              <a:rPr lang="en-GB" dirty="0" smtClean="0"/>
              <a:t>media site </a:t>
            </a:r>
            <a:r>
              <a:rPr lang="en-GB" dirty="0" err="1" smtClean="0"/>
              <a:t>Digg</a:t>
            </a:r>
            <a:r>
              <a:rPr lang="en-GB" dirty="0" smtClean="0"/>
              <a:t> and Wikipedia falsely reported her death in September 2008. The sites claimed that </a:t>
            </a:r>
            <a:r>
              <a:rPr lang="en-GB" dirty="0" err="1" smtClean="0"/>
              <a:t>Miley</a:t>
            </a:r>
            <a:r>
              <a:rPr lang="en-GB" dirty="0" smtClean="0"/>
              <a:t> Cyrus was killed in a car crash on her way to the </a:t>
            </a:r>
            <a:r>
              <a:rPr lang="en-GB" i="1" dirty="0" smtClean="0"/>
              <a:t>Hannah Montana</a:t>
            </a:r>
            <a:r>
              <a:rPr lang="en-GB" dirty="0" smtClean="0"/>
              <a:t> set, but it never happened</a:t>
            </a:r>
            <a:r>
              <a:rPr lang="en-GB" dirty="0" smtClean="0"/>
              <a:t>.</a:t>
            </a:r>
            <a:r>
              <a:rPr lang="en-GB" dirty="0" smtClean="0"/>
              <a:t> </a:t>
            </a:r>
            <a:endParaRPr lang="en-GB" dirty="0"/>
          </a:p>
        </p:txBody>
      </p:sp>
      <p:sp>
        <p:nvSpPr>
          <p:cNvPr id="3" name="Title 2"/>
          <p:cNvSpPr>
            <a:spLocks noGrp="1"/>
          </p:cNvSpPr>
          <p:nvPr>
            <p:ph type="title"/>
          </p:nvPr>
        </p:nvSpPr>
        <p:spPr/>
        <p:txBody>
          <a:bodyPr>
            <a:noAutofit/>
          </a:bodyPr>
          <a:lstStyle/>
          <a:p>
            <a:r>
              <a:rPr lang="en-GB" sz="3200" dirty="0" smtClean="0"/>
              <a:t>Celebrity Death Hoaxes on Wikipedia</a:t>
            </a:r>
            <a:endParaRPr lang="en-GB" sz="32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endParaRPr lang="en-GB" dirty="0" smtClean="0"/>
          </a:p>
          <a:p>
            <a:pPr>
              <a:buNone/>
            </a:pPr>
            <a:r>
              <a:rPr lang="en-GB" dirty="0" smtClean="0"/>
              <a:t>The following content was obtained from-</a:t>
            </a:r>
          </a:p>
          <a:p>
            <a:pPr>
              <a:buNone/>
            </a:pPr>
            <a:endParaRPr lang="en-GB" dirty="0" smtClean="0"/>
          </a:p>
          <a:p>
            <a:pPr algn="ctr">
              <a:buNone/>
            </a:pPr>
            <a:r>
              <a:rPr lang="en-GB" dirty="0" smtClean="0">
                <a:hlinkClick r:id="rId2"/>
              </a:rPr>
              <a:t>http://</a:t>
            </a:r>
            <a:r>
              <a:rPr lang="en-GB" dirty="0" smtClean="0">
                <a:hlinkClick r:id="rId2"/>
              </a:rPr>
              <a:t>www.findingdulcinea.com</a:t>
            </a:r>
            <a:endParaRPr lang="en-GB" dirty="0" smtClean="0"/>
          </a:p>
          <a:p>
            <a:pPr algn="just">
              <a:buNone/>
            </a:pPr>
            <a:endParaRPr lang="en-GB" dirty="0" smtClean="0"/>
          </a:p>
          <a:p>
            <a:pPr algn="just">
              <a:buNone/>
            </a:pPr>
            <a:r>
              <a:rPr lang="en-GB" dirty="0" smtClean="0"/>
              <a:t>The page contains some good pointers on the uses and risks of utilising Wikipedia as a secondary source for academic writing</a:t>
            </a:r>
          </a:p>
          <a:p>
            <a:pPr algn="just">
              <a:buNone/>
            </a:pPr>
            <a:r>
              <a:rPr lang="en-GB" dirty="0" smtClean="0"/>
              <a:t> </a:t>
            </a:r>
            <a:endParaRPr lang="en-GB" dirty="0"/>
          </a:p>
        </p:txBody>
      </p:sp>
      <p:sp>
        <p:nvSpPr>
          <p:cNvPr id="3" name="Title 2"/>
          <p:cNvSpPr>
            <a:spLocks noGrp="1"/>
          </p:cNvSpPr>
          <p:nvPr>
            <p:ph type="title"/>
          </p:nvPr>
        </p:nvSpPr>
        <p:spPr/>
        <p:txBody>
          <a:bodyPr>
            <a:normAutofit fontScale="90000"/>
          </a:bodyPr>
          <a:lstStyle/>
          <a:p>
            <a:r>
              <a:rPr lang="en-GB" dirty="0" smtClean="0"/>
              <a:t>Ten Reasons Why Academics Should Not Reference Wiki</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358775" indent="-249238" algn="just"/>
            <a:r>
              <a:rPr lang="en-GB" dirty="0" smtClean="0"/>
              <a:t>Everyone makes mistakes. All scholarly journals and newspapers contain “corrections” sections in which they acknowledge errors in their prior work</a:t>
            </a:r>
            <a:r>
              <a:rPr lang="en-GB" dirty="0" smtClean="0"/>
              <a:t>.</a:t>
            </a:r>
          </a:p>
          <a:p>
            <a:pPr marL="80963" indent="28575" algn="just">
              <a:buNone/>
            </a:pPr>
            <a:endParaRPr lang="en-GB" dirty="0" smtClean="0"/>
          </a:p>
          <a:p>
            <a:pPr marL="80963" indent="28575" algn="just">
              <a:buNone/>
            </a:pPr>
            <a:r>
              <a:rPr lang="en-GB" dirty="0" smtClean="0"/>
              <a:t>Take </a:t>
            </a:r>
            <a:r>
              <a:rPr lang="en-GB" dirty="0" smtClean="0"/>
              <a:t>a </a:t>
            </a:r>
            <a:r>
              <a:rPr lang="en-GB" dirty="0" smtClean="0"/>
              <a:t>sceptical </a:t>
            </a:r>
            <a:r>
              <a:rPr lang="en-GB" dirty="0" smtClean="0"/>
              <a:t>approach to everything you </a:t>
            </a:r>
            <a:r>
              <a:rPr lang="en-GB" dirty="0" smtClean="0"/>
              <a:t>read!!! </a:t>
            </a:r>
            <a:r>
              <a:rPr lang="en-GB" dirty="0" smtClean="0"/>
              <a:t>Always verify important information by confirming it with multiple </a:t>
            </a:r>
            <a:r>
              <a:rPr lang="en-GB" dirty="0" smtClean="0"/>
              <a:t>sources.</a:t>
            </a:r>
            <a:endParaRPr lang="en-GB" dirty="0"/>
          </a:p>
        </p:txBody>
      </p:sp>
      <p:sp>
        <p:nvSpPr>
          <p:cNvPr id="3" name="Title 2"/>
          <p:cNvSpPr>
            <a:spLocks noGrp="1"/>
          </p:cNvSpPr>
          <p:nvPr>
            <p:ph type="title"/>
          </p:nvPr>
        </p:nvSpPr>
        <p:spPr/>
        <p:txBody>
          <a:bodyPr>
            <a:normAutofit fontScale="90000"/>
          </a:bodyPr>
          <a:lstStyle/>
          <a:p>
            <a:r>
              <a:rPr lang="en-GB" dirty="0" smtClean="0"/>
              <a:t>Reason 10:  Never rely </a:t>
            </a:r>
            <a:r>
              <a:rPr lang="en-GB" dirty="0" smtClean="0"/>
              <a:t>on </a:t>
            </a:r>
            <a:r>
              <a:rPr lang="en-GB" i="1" dirty="0" smtClean="0"/>
              <a:t>any</a:t>
            </a:r>
            <a:r>
              <a:rPr lang="en-GB" dirty="0" smtClean="0"/>
              <a:t> </a:t>
            </a:r>
            <a:r>
              <a:rPr lang="en-GB" u="sng" dirty="0" smtClean="0"/>
              <a:t>one</a:t>
            </a:r>
            <a:r>
              <a:rPr lang="en-GB" dirty="0" smtClean="0"/>
              <a:t> source for important information</a:t>
            </a:r>
            <a:r>
              <a:rPr lang="en-GB" b="0" dirty="0" smtClean="0"/>
              <a:t>.</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116024"/>
          </a:xfrm>
        </p:spPr>
        <p:txBody>
          <a:bodyPr>
            <a:normAutofit fontScale="85000" lnSpcReduction="20000"/>
          </a:bodyPr>
          <a:lstStyle/>
          <a:p>
            <a:pPr marL="80963" indent="28575" algn="just">
              <a:buNone/>
            </a:pPr>
            <a:r>
              <a:rPr lang="en-GB" dirty="0" smtClean="0"/>
              <a:t>Very few Wikipedia </a:t>
            </a:r>
            <a:r>
              <a:rPr lang="en-GB" dirty="0" smtClean="0"/>
              <a:t>contributors</a:t>
            </a:r>
          </a:p>
          <a:p>
            <a:pPr marL="80963" indent="28575" algn="just"/>
            <a:r>
              <a:rPr lang="en-GB" dirty="0" smtClean="0"/>
              <a:t>use </a:t>
            </a:r>
            <a:r>
              <a:rPr lang="en-GB" dirty="0" smtClean="0"/>
              <a:t>their </a:t>
            </a:r>
            <a:r>
              <a:rPr lang="en-GB" dirty="0" smtClean="0"/>
              <a:t>real name </a:t>
            </a:r>
            <a:endParaRPr lang="en-GB" dirty="0" smtClean="0"/>
          </a:p>
          <a:p>
            <a:pPr marL="80963" indent="28575" algn="just"/>
            <a:r>
              <a:rPr lang="en-GB" dirty="0" smtClean="0"/>
              <a:t>provide </a:t>
            </a:r>
            <a:r>
              <a:rPr lang="en-GB" dirty="0" smtClean="0"/>
              <a:t>any information about who they are. </a:t>
            </a:r>
            <a:endParaRPr lang="en-GB" dirty="0" smtClean="0"/>
          </a:p>
          <a:p>
            <a:pPr marL="80963" indent="28575" algn="just">
              <a:buNone/>
            </a:pPr>
            <a:endParaRPr lang="en-GB" dirty="0" smtClean="0"/>
          </a:p>
          <a:p>
            <a:pPr marL="80963" indent="28575" algn="just">
              <a:buNone/>
            </a:pPr>
            <a:r>
              <a:rPr lang="en-GB" dirty="0" smtClean="0"/>
              <a:t>In </a:t>
            </a:r>
            <a:r>
              <a:rPr lang="en-GB" dirty="0" smtClean="0"/>
              <a:t>order to properly evaluate information on the </a:t>
            </a:r>
            <a:r>
              <a:rPr lang="en-GB" dirty="0" smtClean="0"/>
              <a:t>Internet you must ask -</a:t>
            </a:r>
          </a:p>
          <a:p>
            <a:pPr marL="336995" lvl="1" indent="28575" algn="just">
              <a:buNone/>
            </a:pPr>
            <a:r>
              <a:rPr lang="en-GB" sz="2800" dirty="0" smtClean="0"/>
              <a:t>“</a:t>
            </a:r>
            <a:r>
              <a:rPr lang="en-GB" sz="2800" u="sng" dirty="0" smtClean="0">
                <a:hlinkClick r:id="rId2"/>
              </a:rPr>
              <a:t>Who wrote this?</a:t>
            </a:r>
            <a:r>
              <a:rPr lang="en-GB" sz="2800" dirty="0" smtClean="0"/>
              <a:t>”</a:t>
            </a:r>
            <a:r>
              <a:rPr lang="en-GB" sz="2800" dirty="0" smtClean="0"/>
              <a:t> </a:t>
            </a:r>
            <a:endParaRPr lang="en-GB" sz="2800" dirty="0" smtClean="0"/>
          </a:p>
          <a:p>
            <a:pPr marL="336995" lvl="1" indent="28575" algn="just">
              <a:buNone/>
            </a:pPr>
            <a:r>
              <a:rPr lang="en-GB" sz="2800" dirty="0" smtClean="0"/>
              <a:t>“</a:t>
            </a:r>
            <a:r>
              <a:rPr lang="en-GB" sz="2800" dirty="0" smtClean="0">
                <a:hlinkClick r:id="rId3"/>
              </a:rPr>
              <a:t>Why did they write it?</a:t>
            </a:r>
            <a:r>
              <a:rPr lang="en-GB" sz="2800" dirty="0" smtClean="0"/>
              <a:t>” </a:t>
            </a:r>
            <a:endParaRPr lang="en-GB" sz="2800" dirty="0" smtClean="0"/>
          </a:p>
          <a:p>
            <a:pPr marL="336995" lvl="1" indent="28575" algn="just">
              <a:buNone/>
            </a:pPr>
            <a:r>
              <a:rPr lang="en-GB" sz="2800" dirty="0" smtClean="0"/>
              <a:t>“</a:t>
            </a:r>
            <a:r>
              <a:rPr lang="en-GB" sz="2800" dirty="0" smtClean="0">
                <a:hlinkClick r:id="rId4"/>
              </a:rPr>
              <a:t>When Did They Write This?</a:t>
            </a:r>
            <a:r>
              <a:rPr lang="en-GB" sz="2800" dirty="0" smtClean="0"/>
              <a:t>” </a:t>
            </a:r>
            <a:endParaRPr lang="en-GB" sz="2000" dirty="0" smtClean="0"/>
          </a:p>
          <a:p>
            <a:pPr marL="80963" indent="28575" algn="just">
              <a:buNone/>
            </a:pPr>
            <a:endParaRPr lang="en-GB" dirty="0" smtClean="0"/>
          </a:p>
          <a:p>
            <a:pPr marL="80963" indent="28575" algn="just">
              <a:buNone/>
            </a:pPr>
            <a:r>
              <a:rPr lang="en-GB" dirty="0" smtClean="0"/>
              <a:t>On </a:t>
            </a:r>
            <a:r>
              <a:rPr lang="en-GB" dirty="0" smtClean="0"/>
              <a:t>sites with anonymous authors </a:t>
            </a:r>
            <a:r>
              <a:rPr lang="en-GB" dirty="0" smtClean="0"/>
              <a:t>you can’t </a:t>
            </a:r>
            <a:r>
              <a:rPr lang="en-GB" dirty="0" smtClean="0"/>
              <a:t>find this information</a:t>
            </a:r>
            <a:r>
              <a:rPr lang="en-GB" dirty="0" smtClean="0"/>
              <a:t>.</a:t>
            </a:r>
          </a:p>
          <a:p>
            <a:pPr marL="80963" indent="28575" algn="r">
              <a:buNone/>
            </a:pPr>
            <a:r>
              <a:rPr lang="en-GB" dirty="0" smtClean="0"/>
              <a:t>TASK:</a:t>
            </a:r>
          </a:p>
          <a:p>
            <a:pPr marL="80963" indent="28575" algn="r">
              <a:buNone/>
            </a:pPr>
            <a:r>
              <a:rPr lang="en-GB" dirty="0" smtClean="0"/>
              <a:t>Examine the guides at </a:t>
            </a:r>
          </a:p>
          <a:p>
            <a:pPr marL="80963" indent="28575" algn="r">
              <a:buNone/>
            </a:pPr>
            <a:r>
              <a:rPr lang="en-GB" dirty="0" smtClean="0"/>
              <a:t>the above links</a:t>
            </a:r>
            <a:endParaRPr lang="en-GB" dirty="0"/>
          </a:p>
        </p:txBody>
      </p:sp>
      <p:sp>
        <p:nvSpPr>
          <p:cNvPr id="3" name="Title 2"/>
          <p:cNvSpPr>
            <a:spLocks noGrp="1"/>
          </p:cNvSpPr>
          <p:nvPr>
            <p:ph type="title"/>
          </p:nvPr>
        </p:nvSpPr>
        <p:spPr/>
        <p:txBody>
          <a:bodyPr>
            <a:normAutofit fontScale="90000"/>
          </a:bodyPr>
          <a:lstStyle/>
          <a:p>
            <a:r>
              <a:rPr lang="en-GB" dirty="0" smtClean="0"/>
              <a:t>Reason 9: Don’t rely </a:t>
            </a:r>
            <a:r>
              <a:rPr lang="en-GB" dirty="0" smtClean="0"/>
              <a:t>on something </a:t>
            </a:r>
            <a:r>
              <a:rPr lang="en-GB" dirty="0" smtClean="0"/>
              <a:t>if </a:t>
            </a:r>
            <a:r>
              <a:rPr lang="en-GB" dirty="0" smtClean="0"/>
              <a:t>you don’t </a:t>
            </a:r>
            <a:r>
              <a:rPr lang="en-GB" dirty="0" smtClean="0"/>
              <a:t>know </a:t>
            </a:r>
            <a:r>
              <a:rPr lang="en-GB" dirty="0" smtClean="0"/>
              <a:t>who wrote it</a:t>
            </a:r>
            <a:r>
              <a:rPr lang="en-GB" b="0" dirty="0" smtClean="0"/>
              <a:t>.</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36995" lvl="1" indent="28575" algn="just">
              <a:buNone/>
            </a:pPr>
            <a:r>
              <a:rPr lang="en-GB" dirty="0" smtClean="0"/>
              <a:t>The </a:t>
            </a:r>
            <a:r>
              <a:rPr lang="en-GB" dirty="0" smtClean="0"/>
              <a:t>intellectual sparring at the heart of Wikipedia's group editing process results in a consensus that removes unreliable contributions and edits</a:t>
            </a:r>
            <a:r>
              <a:rPr lang="en-GB" dirty="0" smtClean="0"/>
              <a:t>.</a:t>
            </a:r>
          </a:p>
          <a:p>
            <a:pPr marL="336995" lvl="1" indent="28575" algn="just">
              <a:buNone/>
            </a:pPr>
            <a:endParaRPr lang="en-GB" dirty="0" smtClean="0"/>
          </a:p>
          <a:p>
            <a:pPr marL="336995" lvl="1" indent="28575" algn="just">
              <a:buNone/>
            </a:pPr>
            <a:r>
              <a:rPr lang="en-GB" dirty="0" smtClean="0"/>
              <a:t>But often the contributor who “wins” is not the one with the soundest information, but rather the one with the strongest agenda.</a:t>
            </a:r>
            <a:endParaRPr lang="en-GB" dirty="0" smtClean="0"/>
          </a:p>
          <a:p>
            <a:pPr marL="336995" lvl="1" indent="28575" algn="just">
              <a:buNone/>
            </a:pPr>
            <a:endParaRPr lang="en-GB" dirty="0" smtClean="0"/>
          </a:p>
          <a:p>
            <a:pPr marL="336995" lvl="1" indent="28575" algn="just">
              <a:buNone/>
            </a:pPr>
            <a:r>
              <a:rPr lang="en-GB" dirty="0" smtClean="0"/>
              <a:t>Examine and discuss the following article-</a:t>
            </a:r>
            <a:endParaRPr lang="en-GB" dirty="0" smtClean="0"/>
          </a:p>
          <a:p>
            <a:pPr marL="336995" lvl="1" indent="28575" algn="just">
              <a:buNone/>
            </a:pPr>
            <a:r>
              <a:rPr lang="en-GB" dirty="0" smtClean="0"/>
              <a:t>           </a:t>
            </a:r>
            <a:r>
              <a:rPr lang="en-GB" u="sng" dirty="0" smtClean="0">
                <a:hlinkClick r:id="rId3"/>
              </a:rPr>
              <a:t>a fake </a:t>
            </a:r>
            <a:r>
              <a:rPr lang="en-GB" u="sng" dirty="0" smtClean="0">
                <a:hlinkClick r:id="rId3"/>
              </a:rPr>
              <a:t>quotation on the Wikipedia </a:t>
            </a:r>
            <a:r>
              <a:rPr lang="en-GB" u="sng" dirty="0" smtClean="0">
                <a:hlinkClick r:id="rId3"/>
              </a:rPr>
              <a:t>article</a:t>
            </a:r>
            <a:endParaRPr lang="en-GB" u="sng" dirty="0" smtClean="0"/>
          </a:p>
        </p:txBody>
      </p:sp>
      <p:sp>
        <p:nvSpPr>
          <p:cNvPr id="3" name="Title 2"/>
          <p:cNvSpPr>
            <a:spLocks noGrp="1"/>
          </p:cNvSpPr>
          <p:nvPr>
            <p:ph type="title"/>
          </p:nvPr>
        </p:nvSpPr>
        <p:spPr/>
        <p:txBody>
          <a:bodyPr>
            <a:normAutofit fontScale="90000"/>
          </a:bodyPr>
          <a:lstStyle/>
          <a:p>
            <a:r>
              <a:rPr lang="en-GB" dirty="0" smtClean="0"/>
              <a:t>Reason 8:  The </a:t>
            </a:r>
            <a:r>
              <a:rPr lang="en-GB" dirty="0" smtClean="0"/>
              <a:t>contributor with an agenda often prevails</a:t>
            </a:r>
            <a:r>
              <a:rPr lang="en-GB" b="0" dirty="0" smtClean="0"/>
              <a:t>.</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pPr marL="85725" indent="23813">
              <a:buNone/>
            </a:pPr>
            <a:r>
              <a:rPr lang="en-GB" dirty="0" smtClean="0"/>
              <a:t>Administrators on Wikipedia have the power to delete or disallow comments or articles they disagree with and support the viewpoints they approve. </a:t>
            </a:r>
            <a:endParaRPr lang="en-GB" dirty="0" smtClean="0"/>
          </a:p>
          <a:p>
            <a:pPr marL="85725" indent="23813">
              <a:buNone/>
            </a:pPr>
            <a:endParaRPr lang="en-GB" dirty="0" smtClean="0"/>
          </a:p>
          <a:p>
            <a:pPr marL="85725" indent="23813">
              <a:buNone/>
            </a:pPr>
            <a:r>
              <a:rPr lang="en-GB" dirty="0" smtClean="0"/>
              <a:t>For </a:t>
            </a:r>
            <a:r>
              <a:rPr lang="en-GB" dirty="0" smtClean="0"/>
              <a:t>example, beginning in 2003, U.K. scientist William </a:t>
            </a:r>
            <a:r>
              <a:rPr lang="en-GB" dirty="0" err="1" smtClean="0"/>
              <a:t>Connolley</a:t>
            </a:r>
            <a:r>
              <a:rPr lang="en-GB" dirty="0" smtClean="0"/>
              <a:t> became a Web site administrator and subsequently </a:t>
            </a:r>
            <a:r>
              <a:rPr lang="en-GB" dirty="0" smtClean="0">
                <a:hlinkClick r:id="rId2"/>
              </a:rPr>
              <a:t>wrote or rewrote more than 5,000 Wikipedia articles</a:t>
            </a:r>
            <a:r>
              <a:rPr lang="en-GB" dirty="0" smtClean="0"/>
              <a:t> supporting the concept of climate change and global warming. </a:t>
            </a:r>
            <a:endParaRPr lang="en-GB" dirty="0" smtClean="0"/>
          </a:p>
          <a:p>
            <a:pPr marL="85725" indent="23813">
              <a:buNone/>
            </a:pPr>
            <a:endParaRPr lang="en-GB" dirty="0" smtClean="0"/>
          </a:p>
          <a:p>
            <a:pPr marL="85725" indent="23813">
              <a:buNone/>
            </a:pPr>
            <a:r>
              <a:rPr lang="en-GB" dirty="0" smtClean="0"/>
              <a:t>More </a:t>
            </a:r>
            <a:r>
              <a:rPr lang="en-GB" dirty="0" smtClean="0"/>
              <a:t>importantly, he used his authority to ban more than 2,000 contributors with opposing viewpoints from making further contributions.</a:t>
            </a:r>
            <a:endParaRPr lang="en-GB" dirty="0"/>
          </a:p>
        </p:txBody>
      </p:sp>
      <p:sp>
        <p:nvSpPr>
          <p:cNvPr id="3" name="Title 2"/>
          <p:cNvSpPr>
            <a:spLocks noGrp="1"/>
          </p:cNvSpPr>
          <p:nvPr>
            <p:ph type="title"/>
          </p:nvPr>
        </p:nvSpPr>
        <p:spPr/>
        <p:txBody>
          <a:bodyPr>
            <a:noAutofit/>
          </a:bodyPr>
          <a:lstStyle/>
          <a:p>
            <a:r>
              <a:rPr lang="en-GB" sz="2800" dirty="0" smtClean="0"/>
              <a:t>Reason </a:t>
            </a:r>
            <a:r>
              <a:rPr lang="en-GB" sz="2800" dirty="0" smtClean="0"/>
              <a:t>7:</a:t>
            </a:r>
            <a:r>
              <a:rPr lang="en-GB" sz="2800" dirty="0" smtClean="0"/>
              <a:t>  Individuals with agendas sometimes have significant editing authority</a:t>
            </a:r>
            <a:r>
              <a:rPr lang="en-GB" sz="2800" b="0" dirty="0" smtClean="0"/>
              <a:t>.</a:t>
            </a:r>
            <a:endParaRPr lang="en-GB" sz="28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73038" indent="-63500">
              <a:buNone/>
            </a:pPr>
            <a:r>
              <a:rPr lang="en-GB" dirty="0" smtClean="0"/>
              <a:t>Due to the fact that Wikipedia can be edited by anyone with an Internet connection, users can falsify entries. </a:t>
            </a:r>
            <a:endParaRPr lang="en-GB" dirty="0" smtClean="0"/>
          </a:p>
          <a:p>
            <a:pPr marL="173038" indent="-63500">
              <a:buNone/>
            </a:pPr>
            <a:endParaRPr lang="en-GB" dirty="0" smtClean="0"/>
          </a:p>
          <a:p>
            <a:pPr marL="173038" indent="-63500">
              <a:buNone/>
            </a:pPr>
            <a:r>
              <a:rPr lang="en-GB" dirty="0" smtClean="0"/>
              <a:t>Though </a:t>
            </a:r>
            <a:r>
              <a:rPr lang="en-GB" dirty="0" smtClean="0"/>
              <a:t>in many instances reviewers quickly delete this “vandalism,” occasionally false information can remain on Wikipedia for extended periods of </a:t>
            </a:r>
            <a:r>
              <a:rPr lang="en-GB" dirty="0" smtClean="0"/>
              <a:t>time.</a:t>
            </a:r>
          </a:p>
          <a:p>
            <a:pPr marL="173038" indent="-63500">
              <a:buNone/>
            </a:pPr>
            <a:endParaRPr lang="en-GB" dirty="0" smtClean="0"/>
          </a:p>
          <a:p>
            <a:pPr marL="173038" indent="-63500">
              <a:buNone/>
            </a:pPr>
            <a:r>
              <a:rPr lang="en-GB" dirty="0" smtClean="0"/>
              <a:t>See previous examples.</a:t>
            </a:r>
            <a:endParaRPr lang="en-GB" dirty="0"/>
          </a:p>
        </p:txBody>
      </p:sp>
      <p:sp>
        <p:nvSpPr>
          <p:cNvPr id="3" name="Title 2"/>
          <p:cNvSpPr>
            <a:spLocks noGrp="1"/>
          </p:cNvSpPr>
          <p:nvPr>
            <p:ph type="title"/>
          </p:nvPr>
        </p:nvSpPr>
        <p:spPr/>
        <p:txBody>
          <a:bodyPr>
            <a:noAutofit/>
          </a:bodyPr>
          <a:lstStyle/>
          <a:p>
            <a:r>
              <a:rPr lang="en-GB" sz="2400" dirty="0" smtClean="0"/>
              <a:t>Reason </a:t>
            </a:r>
            <a:r>
              <a:rPr lang="en-GB" sz="2400" dirty="0" smtClean="0"/>
              <a:t>6:</a:t>
            </a:r>
            <a:r>
              <a:rPr lang="en-GB" sz="2400" dirty="0" smtClean="0"/>
              <a:t> Sometimes “vandals” create malicious entries that go uncorrected for months.</a:t>
            </a:r>
            <a:endParaRPr lang="en-GB" sz="24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173038" indent="-63500">
              <a:buNone/>
            </a:pPr>
            <a:r>
              <a:rPr lang="en-GB" dirty="0" smtClean="0"/>
              <a:t>According to a 2009 survey by the Wikimedia Foundation, 87 percent of Wikipedia editors are male, with an average age of 26.8 years. </a:t>
            </a:r>
            <a:endParaRPr lang="en-GB" dirty="0" smtClean="0"/>
          </a:p>
          <a:p>
            <a:pPr marL="173038" indent="-63500">
              <a:buNone/>
            </a:pPr>
            <a:endParaRPr lang="en-GB" dirty="0" smtClean="0"/>
          </a:p>
          <a:p>
            <a:pPr marL="173038" indent="-63500">
              <a:buNone/>
            </a:pPr>
            <a:r>
              <a:rPr lang="en-GB" dirty="0" smtClean="0"/>
              <a:t>According </a:t>
            </a:r>
            <a:r>
              <a:rPr lang="en-GB" dirty="0" smtClean="0"/>
              <a:t>to executive director Sue Gardner, they hail mostly from Europe and North America, and many of them are in graduate school.</a:t>
            </a:r>
            <a:br>
              <a:rPr lang="en-GB" dirty="0" smtClean="0"/>
            </a:br>
            <a:r>
              <a:rPr lang="en-GB" dirty="0" smtClean="0"/>
              <a:t/>
            </a:r>
            <a:br>
              <a:rPr lang="en-GB" dirty="0" smtClean="0"/>
            </a:br>
            <a:r>
              <a:rPr lang="en-GB" dirty="0" smtClean="0"/>
              <a:t>As a result the site </a:t>
            </a:r>
            <a:r>
              <a:rPr lang="en-GB" dirty="0" smtClean="0"/>
              <a:t>falls far short of its ideals of providing “the sum of all human knowledge” without the broad perspectives that a more diversified pool of editors would bring.</a:t>
            </a:r>
            <a:endParaRPr lang="en-GB" dirty="0"/>
          </a:p>
        </p:txBody>
      </p:sp>
      <p:sp>
        <p:nvSpPr>
          <p:cNvPr id="3" name="Title 2"/>
          <p:cNvSpPr>
            <a:spLocks noGrp="1"/>
          </p:cNvSpPr>
          <p:nvPr>
            <p:ph type="title"/>
          </p:nvPr>
        </p:nvSpPr>
        <p:spPr/>
        <p:txBody>
          <a:bodyPr>
            <a:normAutofit fontScale="90000"/>
          </a:bodyPr>
          <a:lstStyle/>
          <a:p>
            <a:r>
              <a:rPr lang="en-GB" dirty="0" smtClean="0"/>
              <a:t>Reason </a:t>
            </a:r>
            <a:r>
              <a:rPr lang="en-GB" dirty="0" smtClean="0"/>
              <a:t>5:</a:t>
            </a:r>
            <a:r>
              <a:rPr lang="en-GB" dirty="0" smtClean="0"/>
              <a:t> There is little diversity among editors</a:t>
            </a:r>
            <a:r>
              <a:rPr lang="en-GB" b="0" dirty="0" smtClean="0"/>
              <a:t>.</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85725" indent="23813">
              <a:buNone/>
            </a:pPr>
            <a:endParaRPr lang="en-GB" dirty="0" smtClean="0"/>
          </a:p>
          <a:p>
            <a:pPr marL="85725" indent="23813">
              <a:buNone/>
            </a:pPr>
            <a:r>
              <a:rPr lang="en-GB" dirty="0" smtClean="0"/>
              <a:t>The </a:t>
            </a:r>
            <a:r>
              <a:rPr lang="en-GB" dirty="0" smtClean="0"/>
              <a:t>number of active Wikipedia editors (those who make at least five edits a month) </a:t>
            </a:r>
            <a:r>
              <a:rPr lang="en-GB" dirty="0" smtClean="0">
                <a:hlinkClick r:id="rId2"/>
              </a:rPr>
              <a:t>has stopped growing.</a:t>
            </a:r>
            <a:r>
              <a:rPr lang="en-GB" dirty="0" smtClean="0"/>
              <a:t> </a:t>
            </a:r>
            <a:endParaRPr lang="en-GB" dirty="0" smtClean="0"/>
          </a:p>
          <a:p>
            <a:pPr marL="85725" indent="23813">
              <a:buNone/>
            </a:pPr>
            <a:endParaRPr lang="en-GB" dirty="0" smtClean="0"/>
          </a:p>
          <a:p>
            <a:pPr marL="85725" indent="23813">
              <a:buNone/>
            </a:pPr>
            <a:r>
              <a:rPr lang="en-GB" dirty="0" smtClean="0"/>
              <a:t>It </a:t>
            </a:r>
            <a:r>
              <a:rPr lang="en-GB" dirty="0" smtClean="0"/>
              <a:t>remains to be seen whether the current number of active editors can maintain and continue updating Wikipedia.</a:t>
            </a:r>
            <a:endParaRPr lang="en-GB" dirty="0"/>
          </a:p>
        </p:txBody>
      </p:sp>
      <p:sp>
        <p:nvSpPr>
          <p:cNvPr id="3" name="Title 2"/>
          <p:cNvSpPr>
            <a:spLocks noGrp="1"/>
          </p:cNvSpPr>
          <p:nvPr>
            <p:ph type="title"/>
          </p:nvPr>
        </p:nvSpPr>
        <p:spPr/>
        <p:txBody>
          <a:bodyPr>
            <a:normAutofit fontScale="90000"/>
          </a:bodyPr>
          <a:lstStyle/>
          <a:p>
            <a:r>
              <a:rPr lang="en-GB" dirty="0" smtClean="0"/>
              <a:t>Reason </a:t>
            </a:r>
            <a:r>
              <a:rPr lang="en-GB" dirty="0" smtClean="0"/>
              <a:t>4: </a:t>
            </a:r>
            <a:r>
              <a:rPr lang="en-GB" dirty="0" smtClean="0"/>
              <a:t>The number of active Wikipedia editors has </a:t>
            </a:r>
            <a:r>
              <a:rPr lang="en-GB" dirty="0" smtClean="0"/>
              <a:t>flat lined</a:t>
            </a:r>
            <a:r>
              <a:rPr lang="en-GB" b="0" dirty="0" smtClean="0"/>
              <a:t>.</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73038" indent="-63500">
              <a:buNone/>
            </a:pPr>
            <a:r>
              <a:rPr lang="en-GB" dirty="0" smtClean="0"/>
              <a:t>According to the Palo Alto Research </a:t>
            </a:r>
            <a:r>
              <a:rPr lang="en-GB" dirty="0" err="1" smtClean="0"/>
              <a:t>Center</a:t>
            </a:r>
            <a:r>
              <a:rPr lang="en-GB" dirty="0" smtClean="0"/>
              <a:t>, the </a:t>
            </a:r>
            <a:r>
              <a:rPr lang="en-GB" dirty="0" smtClean="0">
                <a:hlinkClick r:id="rId2"/>
              </a:rPr>
              <a:t>contributions of casual and new contributors are being reversed</a:t>
            </a:r>
            <a:r>
              <a:rPr lang="en-GB" dirty="0" smtClean="0"/>
              <a:t> at a </a:t>
            </a:r>
            <a:r>
              <a:rPr lang="en-GB" dirty="0" smtClean="0"/>
              <a:t>greater </a:t>
            </a:r>
            <a:r>
              <a:rPr lang="en-GB" dirty="0" smtClean="0"/>
              <a:t>rate than several years ago. </a:t>
            </a:r>
            <a:endParaRPr lang="en-GB" dirty="0" smtClean="0"/>
          </a:p>
          <a:p>
            <a:pPr marL="173038" indent="-63500">
              <a:buNone/>
            </a:pPr>
            <a:endParaRPr lang="en-GB" dirty="0" smtClean="0"/>
          </a:p>
          <a:p>
            <a:pPr marL="173038" indent="-63500">
              <a:buNone/>
            </a:pPr>
            <a:r>
              <a:rPr lang="en-GB" dirty="0" smtClean="0"/>
              <a:t>The </a:t>
            </a:r>
            <a:r>
              <a:rPr lang="en-GB" dirty="0" smtClean="0"/>
              <a:t>result is that a steady group of high-level editors has more control over Wikipedia than ever</a:t>
            </a:r>
            <a:r>
              <a:rPr lang="en-GB" dirty="0" smtClean="0"/>
              <a:t>.</a:t>
            </a:r>
          </a:p>
          <a:p>
            <a:pPr marL="173038" indent="-63500">
              <a:buNone/>
            </a:pPr>
            <a:endParaRPr lang="en-GB" dirty="0" smtClean="0"/>
          </a:p>
          <a:p>
            <a:pPr marL="173038" indent="-63500">
              <a:buNone/>
            </a:pPr>
            <a:r>
              <a:rPr lang="en-GB" dirty="0" smtClean="0"/>
              <a:t>This could result in bias in the material.</a:t>
            </a:r>
            <a:endParaRPr lang="en-GB" dirty="0"/>
          </a:p>
        </p:txBody>
      </p:sp>
      <p:sp>
        <p:nvSpPr>
          <p:cNvPr id="3" name="Title 2"/>
          <p:cNvSpPr>
            <a:spLocks noGrp="1"/>
          </p:cNvSpPr>
          <p:nvPr>
            <p:ph type="title"/>
          </p:nvPr>
        </p:nvSpPr>
        <p:spPr/>
        <p:txBody>
          <a:bodyPr>
            <a:normAutofit fontScale="90000"/>
          </a:bodyPr>
          <a:lstStyle/>
          <a:p>
            <a:r>
              <a:rPr lang="en-GB" dirty="0" smtClean="0"/>
              <a:t>Reason 3</a:t>
            </a:r>
            <a:r>
              <a:rPr lang="en-GB" dirty="0" smtClean="0"/>
              <a:t>:</a:t>
            </a:r>
            <a:r>
              <a:rPr lang="en-GB" dirty="0" smtClean="0"/>
              <a:t> It has become harder for casual participants to contribute</a:t>
            </a:r>
            <a:r>
              <a:rPr lang="en-GB" b="0" dirty="0" smtClean="0"/>
              <a:t>.</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err="1" smtClean="0"/>
              <a:t>Deletionists</a:t>
            </a:r>
            <a:r>
              <a:rPr lang="en-GB" dirty="0" smtClean="0"/>
              <a:t> on Wikipedia often rely on the argument that a contribution comes from an “unreliable source,” with the editor deciding what is reliable. </a:t>
            </a:r>
            <a:br>
              <a:rPr lang="en-GB" dirty="0" smtClean="0"/>
            </a:br>
            <a:r>
              <a:rPr lang="en-GB" dirty="0" smtClean="0"/>
              <a:t/>
            </a:r>
            <a:br>
              <a:rPr lang="en-GB" dirty="0" smtClean="0"/>
            </a:br>
            <a:r>
              <a:rPr lang="en-GB" dirty="0" smtClean="0"/>
              <a:t>When the Taliban kidnapped New York Times reporter David Rohde in Afghanistan, the paper </a:t>
            </a:r>
            <a:r>
              <a:rPr lang="en-GB" dirty="0" smtClean="0">
                <a:hlinkClick r:id="rId2"/>
              </a:rPr>
              <a:t>convinced 40 media organizations plus Wikipedia not to report on it</a:t>
            </a:r>
            <a:r>
              <a:rPr lang="en-GB" dirty="0" smtClean="0"/>
              <a:t> out of concerns that it would compromise Rohde's safety.</a:t>
            </a:r>
            <a:endParaRPr lang="en-GB" dirty="0"/>
          </a:p>
        </p:txBody>
      </p:sp>
      <p:sp>
        <p:nvSpPr>
          <p:cNvPr id="3" name="Title 2"/>
          <p:cNvSpPr>
            <a:spLocks noGrp="1"/>
          </p:cNvSpPr>
          <p:nvPr>
            <p:ph type="title"/>
          </p:nvPr>
        </p:nvSpPr>
        <p:spPr/>
        <p:txBody>
          <a:bodyPr>
            <a:normAutofit fontScale="90000"/>
          </a:bodyPr>
          <a:lstStyle/>
          <a:p>
            <a:r>
              <a:rPr lang="en-GB" dirty="0" smtClean="0"/>
              <a:t>Reason 2</a:t>
            </a:r>
            <a:r>
              <a:rPr lang="en-GB" dirty="0" smtClean="0"/>
              <a:t>:</a:t>
            </a:r>
            <a:r>
              <a:rPr lang="en-GB" dirty="0" smtClean="0"/>
              <a:t> Accurate contributors can be silenced</a:t>
            </a:r>
            <a:r>
              <a:rPr lang="en-GB" b="0" dirty="0" smtClean="0"/>
              <a:t>.</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buNone/>
            </a:pPr>
            <a:r>
              <a:rPr lang="en-GB" dirty="0" smtClean="0"/>
              <a:t/>
            </a:r>
            <a:br>
              <a:rPr lang="en-GB" dirty="0" smtClean="0"/>
            </a:br>
            <a:r>
              <a:rPr lang="en-GB" dirty="0" smtClean="0"/>
              <a:t>Wikipedia says, “We do not expect you to trust us.” It adds that it is “not a primary source” and that </a:t>
            </a:r>
            <a:r>
              <a:rPr lang="en-GB" dirty="0" smtClean="0"/>
              <a:t>“</a:t>
            </a:r>
            <a:r>
              <a:rPr lang="en-GB" dirty="0" smtClean="0"/>
              <a:t>because some articles may contain errors,” you should “not use Wikipedia to make critical decisions</a:t>
            </a:r>
            <a:r>
              <a:rPr lang="en-GB" dirty="0" smtClean="0"/>
              <a:t>.”</a:t>
            </a:r>
          </a:p>
          <a:p>
            <a:pPr>
              <a:buNone/>
            </a:pPr>
            <a:r>
              <a:rPr lang="en-GB" dirty="0" smtClean="0"/>
              <a:t/>
            </a:r>
            <a:br>
              <a:rPr lang="en-GB" dirty="0" smtClean="0"/>
            </a:br>
            <a:r>
              <a:rPr lang="en-GB" dirty="0" smtClean="0"/>
              <a:t>Wikipedia </a:t>
            </a:r>
            <a:r>
              <a:rPr lang="en-GB" dirty="0" smtClean="0"/>
              <a:t>notes in </a:t>
            </a:r>
            <a:r>
              <a:rPr lang="en-GB" dirty="0" smtClean="0"/>
              <a:t>“</a:t>
            </a:r>
            <a:r>
              <a:rPr lang="en-GB" dirty="0" smtClean="0"/>
              <a:t>About” section, </a:t>
            </a:r>
            <a:endParaRPr lang="en-GB" dirty="0" smtClean="0"/>
          </a:p>
          <a:p>
            <a:pPr>
              <a:buNone/>
            </a:pPr>
            <a:endParaRPr lang="en-GB" dirty="0" smtClean="0"/>
          </a:p>
          <a:p>
            <a:pPr algn="ctr">
              <a:buNone/>
            </a:pPr>
            <a:r>
              <a:rPr lang="en-GB" dirty="0" smtClean="0"/>
              <a:t>	</a:t>
            </a:r>
            <a:r>
              <a:rPr lang="en-GB" dirty="0" smtClean="0"/>
              <a:t>“</a:t>
            </a:r>
            <a:r>
              <a:rPr lang="en-GB" dirty="0" smtClean="0"/>
              <a:t>Users should be aware that not all articles are of </a:t>
            </a:r>
            <a:r>
              <a:rPr lang="en-GB" dirty="0" smtClean="0"/>
              <a:t>encyclopaedic </a:t>
            </a:r>
            <a:r>
              <a:rPr lang="en-GB" dirty="0" smtClean="0"/>
              <a:t>quality from the start: they may contain false or debatable information.”</a:t>
            </a:r>
            <a:endParaRPr lang="en-GB" dirty="0"/>
          </a:p>
        </p:txBody>
      </p:sp>
      <p:sp>
        <p:nvSpPr>
          <p:cNvPr id="3" name="Title 2"/>
          <p:cNvSpPr>
            <a:spLocks noGrp="1"/>
          </p:cNvSpPr>
          <p:nvPr>
            <p:ph type="title"/>
          </p:nvPr>
        </p:nvSpPr>
        <p:spPr/>
        <p:txBody>
          <a:bodyPr>
            <a:normAutofit fontScale="90000"/>
          </a:bodyPr>
          <a:lstStyle/>
          <a:p>
            <a:r>
              <a:rPr lang="en-GB" dirty="0" smtClean="0"/>
              <a:t>Reason 1</a:t>
            </a:r>
            <a:r>
              <a:rPr lang="en-GB" dirty="0" smtClean="0"/>
              <a:t>:</a:t>
            </a:r>
            <a:r>
              <a:rPr lang="en-GB" dirty="0" smtClean="0"/>
              <a:t> It says so on Wikipedia.</a:t>
            </a: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850" y="1481138"/>
            <a:ext cx="8640763" cy="4972198"/>
          </a:xfrm>
        </p:spPr>
        <p:txBody>
          <a:bodyPr>
            <a:normAutofit fontScale="92500" lnSpcReduction="10000"/>
          </a:bodyPr>
          <a:lstStyle/>
          <a:p>
            <a:pPr marL="365760" indent="-256032" eaLnBrk="1" fontAlgn="auto" hangingPunct="1">
              <a:spcAft>
                <a:spcPts val="0"/>
              </a:spcAft>
              <a:buFont typeface="Wingdings 3"/>
              <a:buChar char=""/>
              <a:defRPr/>
            </a:pPr>
            <a:r>
              <a:rPr lang="en-GB" dirty="0" smtClean="0"/>
              <a:t>Research </a:t>
            </a:r>
            <a:r>
              <a:rPr lang="en-GB" dirty="0" smtClean="0"/>
              <a:t>and answer the question above using </a:t>
            </a:r>
            <a:r>
              <a:rPr lang="en-GB" dirty="0" smtClean="0"/>
              <a:t>online </a:t>
            </a:r>
            <a:r>
              <a:rPr lang="en-GB" dirty="0" smtClean="0"/>
              <a:t>sources </a:t>
            </a:r>
            <a:r>
              <a:rPr lang="en-GB" dirty="0" smtClean="0"/>
              <a:t>including:</a:t>
            </a:r>
            <a:endParaRPr lang="en-GB" dirty="0" smtClean="0"/>
          </a:p>
          <a:p>
            <a:pPr lvl="1" indent="-256032">
              <a:buFont typeface="Wingdings 3"/>
              <a:buChar char=""/>
              <a:defRPr/>
            </a:pPr>
            <a:r>
              <a:rPr lang="en-GB" dirty="0" smtClean="0"/>
              <a:t>Articles</a:t>
            </a:r>
            <a:endParaRPr lang="en-GB" dirty="0" smtClean="0"/>
          </a:p>
          <a:p>
            <a:pPr lvl="1" indent="-256032">
              <a:buFont typeface="Wingdings 3"/>
              <a:buChar char=""/>
              <a:defRPr/>
            </a:pPr>
            <a:r>
              <a:rPr lang="en-GB" dirty="0" smtClean="0"/>
              <a:t>Books </a:t>
            </a:r>
            <a:endParaRPr lang="en-GB" dirty="0" smtClean="0"/>
          </a:p>
          <a:p>
            <a:pPr lvl="1" indent="-256032">
              <a:buFont typeface="Wingdings 3"/>
              <a:buChar char=""/>
              <a:defRPr/>
            </a:pPr>
            <a:r>
              <a:rPr lang="en-GB" dirty="0" smtClean="0"/>
              <a:t>Journals</a:t>
            </a:r>
            <a:endParaRPr lang="en-GB" dirty="0" smtClean="0"/>
          </a:p>
          <a:p>
            <a:pPr marL="365760" indent="-256032" eaLnBrk="1" fontAlgn="auto" hangingPunct="1">
              <a:spcAft>
                <a:spcPts val="0"/>
              </a:spcAft>
              <a:buFont typeface="Wingdings 3"/>
              <a:buChar char=""/>
              <a:defRPr/>
            </a:pPr>
            <a:r>
              <a:rPr lang="en-GB" dirty="0" smtClean="0"/>
              <a:t>Use </a:t>
            </a:r>
            <a:r>
              <a:rPr lang="en-GB" dirty="0" smtClean="0"/>
              <a:t>different </a:t>
            </a:r>
            <a:r>
              <a:rPr lang="en-GB" dirty="0" smtClean="0"/>
              <a:t>methods of ‘citation’ i.e. </a:t>
            </a:r>
            <a:r>
              <a:rPr lang="en-GB" dirty="0" smtClean="0"/>
              <a:t>Paraphrase, inline and block quote.</a:t>
            </a:r>
          </a:p>
          <a:p>
            <a:pPr marL="365760" indent="-256032" eaLnBrk="1" fontAlgn="auto" hangingPunct="1">
              <a:spcAft>
                <a:spcPts val="0"/>
              </a:spcAft>
              <a:buFont typeface="Wingdings 3"/>
              <a:buChar char=""/>
              <a:defRPr/>
            </a:pPr>
            <a:r>
              <a:rPr lang="en-GB" dirty="0" smtClean="0"/>
              <a:t>Create a Reference list.</a:t>
            </a:r>
          </a:p>
          <a:p>
            <a:pPr marL="365760" indent="-256032" eaLnBrk="1" fontAlgn="auto" hangingPunct="1">
              <a:spcAft>
                <a:spcPts val="0"/>
              </a:spcAft>
              <a:buFont typeface="Wingdings 3"/>
              <a:buChar char=""/>
              <a:defRPr/>
            </a:pPr>
            <a:r>
              <a:rPr lang="en-GB" dirty="0" smtClean="0"/>
              <a:t>Peer-review  (in pairs) to check your citations and reference list for any errors</a:t>
            </a:r>
            <a:r>
              <a:rPr lang="en-GB" dirty="0" smtClean="0"/>
              <a:t>.</a:t>
            </a:r>
          </a:p>
          <a:p>
            <a:pPr marL="365760" indent="-256032" eaLnBrk="1" fontAlgn="auto" hangingPunct="1">
              <a:spcAft>
                <a:spcPts val="0"/>
              </a:spcAft>
              <a:buFont typeface="Wingdings 3"/>
              <a:buChar char=""/>
              <a:defRPr/>
            </a:pPr>
            <a:r>
              <a:rPr lang="en-GB" dirty="0" smtClean="0"/>
              <a:t>Send to </a:t>
            </a:r>
            <a:r>
              <a:rPr lang="en-GB" dirty="0" smtClean="0">
                <a:hlinkClick r:id="rId2"/>
              </a:rPr>
              <a:t>D_A_Williams@hotmail.co.uk</a:t>
            </a:r>
            <a:r>
              <a:rPr lang="en-GB" dirty="0" smtClean="0"/>
              <a:t> for upload to shared folder on </a:t>
            </a:r>
            <a:r>
              <a:rPr lang="en-GB" dirty="0" err="1" smtClean="0"/>
              <a:t>onedrive</a:t>
            </a:r>
            <a:r>
              <a:rPr lang="en-GB" dirty="0" smtClean="0"/>
              <a:t> for the benefit of the group.</a:t>
            </a:r>
          </a:p>
          <a:p>
            <a:pPr marL="365760" indent="-256032" eaLnBrk="1" fontAlgn="auto" hangingPunct="1">
              <a:spcAft>
                <a:spcPts val="0"/>
              </a:spcAft>
              <a:buFont typeface="Wingdings 3"/>
              <a:buChar char=""/>
              <a:defRPr/>
            </a:pPr>
            <a:endParaRPr lang="en-GB" dirty="0" smtClean="0"/>
          </a:p>
          <a:p>
            <a:pPr marL="365760" indent="-256032" eaLnBrk="1" fontAlgn="auto" hangingPunct="1">
              <a:spcAft>
                <a:spcPts val="0"/>
              </a:spcAft>
              <a:buFont typeface="Wingdings 3"/>
              <a:buChar char=""/>
              <a:defRPr/>
            </a:pPr>
            <a:endParaRPr lang="en-GB" dirty="0"/>
          </a:p>
        </p:txBody>
      </p:sp>
      <p:sp>
        <p:nvSpPr>
          <p:cNvPr id="3" name="Title 2"/>
          <p:cNvSpPr>
            <a:spLocks noGrp="1"/>
          </p:cNvSpPr>
          <p:nvPr>
            <p:ph type="title"/>
          </p:nvPr>
        </p:nvSpPr>
        <p:spPr/>
        <p:txBody>
          <a:bodyPr>
            <a:normAutofit fontScale="90000"/>
          </a:bodyPr>
          <a:lstStyle/>
          <a:p>
            <a:pPr>
              <a:defRPr/>
            </a:pPr>
            <a:r>
              <a:rPr lang="en-GB" sz="3600" dirty="0" smtClean="0"/>
              <a:t>Student Research </a:t>
            </a:r>
            <a:r>
              <a:rPr lang="en-GB" sz="3600" dirty="0" smtClean="0"/>
              <a:t>Activity: (Mini-Report)</a:t>
            </a:r>
            <a:r>
              <a:rPr lang="en-GB" dirty="0" smtClean="0"/>
              <a:t/>
            </a:r>
            <a:br>
              <a:rPr lang="en-GB" dirty="0" smtClean="0"/>
            </a:br>
            <a:r>
              <a:rPr lang="en-GB" sz="2400" dirty="0" smtClean="0"/>
              <a:t>Investigate and briefly report on how Wikipedia can be used as a </a:t>
            </a:r>
            <a:r>
              <a:rPr lang="en-GB" sz="2400" dirty="0" err="1" smtClean="0"/>
              <a:t>resourse</a:t>
            </a:r>
            <a:r>
              <a:rPr lang="en-GB" sz="2400" dirty="0" smtClean="0"/>
              <a:t> and how it should not.</a:t>
            </a:r>
            <a:endParaRPr lang="en-GB" sz="4400"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8400" y="2781300"/>
            <a:ext cx="1774825" cy="7985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1859</TotalTime>
  <Words>2281</Words>
  <Application>Microsoft Office PowerPoint</Application>
  <PresentationFormat>On-screen Show (4:3)</PresentationFormat>
  <Paragraphs>285</Paragraphs>
  <Slides>47</Slides>
  <Notes>5</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Concourse</vt:lpstr>
      <vt:lpstr>Research &amp; Referencing : part 1</vt:lpstr>
      <vt:lpstr>Question:</vt:lpstr>
      <vt:lpstr>Research?</vt:lpstr>
      <vt:lpstr>Journals</vt:lpstr>
      <vt:lpstr>Avoid Information over-load</vt:lpstr>
      <vt:lpstr>Research &amp; Writing Tips</vt:lpstr>
      <vt:lpstr>Secondary research:</vt:lpstr>
      <vt:lpstr>Q. What is Research?</vt:lpstr>
      <vt:lpstr>Citations and references</vt:lpstr>
      <vt:lpstr>Why Reference?</vt:lpstr>
      <vt:lpstr>Why Reference?</vt:lpstr>
      <vt:lpstr>Why Reference?</vt:lpstr>
      <vt:lpstr>Citations &amp; Reference list</vt:lpstr>
      <vt:lpstr>Referencing: </vt:lpstr>
      <vt:lpstr>Numeric Referencing</vt:lpstr>
      <vt:lpstr>Example Numeric Referencing</vt:lpstr>
      <vt:lpstr>Three methods of citation:</vt:lpstr>
      <vt:lpstr>Using Citations</vt:lpstr>
      <vt:lpstr>Example Numeric Reference list:</vt:lpstr>
      <vt:lpstr>Using Citations: Multiple Authors</vt:lpstr>
      <vt:lpstr>Using Citations</vt:lpstr>
      <vt:lpstr>Using Direct Quotes</vt:lpstr>
      <vt:lpstr>Using Direct Quotes</vt:lpstr>
      <vt:lpstr>Using Direct Quotes</vt:lpstr>
      <vt:lpstr>Reference list</vt:lpstr>
      <vt:lpstr>Example Reference list</vt:lpstr>
      <vt:lpstr>Numeric Referencing Structure</vt:lpstr>
      <vt:lpstr>Bibliography</vt:lpstr>
      <vt:lpstr>Student Research Activity (mini-report): Discuss and compare Academic and Employability skills</vt:lpstr>
      <vt:lpstr>Use Valid Sources</vt:lpstr>
      <vt:lpstr>Slide 31</vt:lpstr>
      <vt:lpstr>Slide 32</vt:lpstr>
      <vt:lpstr>Slide 33</vt:lpstr>
      <vt:lpstr>Celebrity Death Hoaxes on Wikipedia</vt:lpstr>
      <vt:lpstr>Ten Reasons Why Academics Should Not Reference Wiki</vt:lpstr>
      <vt:lpstr>Reason 10:  Never rely on any one source for important information.</vt:lpstr>
      <vt:lpstr>Reason 9: Don’t rely on something if you don’t know who wrote it.</vt:lpstr>
      <vt:lpstr>Reason 8:  The contributor with an agenda often prevails.</vt:lpstr>
      <vt:lpstr>Reason 7:  Individuals with agendas sometimes have significant editing authority.</vt:lpstr>
      <vt:lpstr>Reason 6: Sometimes “vandals” create malicious entries that go uncorrected for months.</vt:lpstr>
      <vt:lpstr>Reason 5: There is little diversity among editors.</vt:lpstr>
      <vt:lpstr>Reason 4: The number of active Wikipedia editors has flat lined.</vt:lpstr>
      <vt:lpstr>Reason 3: It has become harder for casual participants to contribute.</vt:lpstr>
      <vt:lpstr>Reason 2: Accurate contributors can be silenced.</vt:lpstr>
      <vt:lpstr>Reason 1: It says so on Wikipedia.</vt:lpstr>
      <vt:lpstr>Student Research Activity: (Mini-Report) Investigate and briefly report on how Wikipedia can be used as a resourse and how it should not.</vt:lpstr>
      <vt:lpstr>Slide 47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&amp; Referencing</dc:title>
  <dc:creator>Pamela</dc:creator>
  <cp:lastModifiedBy>Administrator</cp:lastModifiedBy>
  <cp:revision>96</cp:revision>
  <dcterms:created xsi:type="dcterms:W3CDTF">2013-10-15T11:47:22Z</dcterms:created>
  <dcterms:modified xsi:type="dcterms:W3CDTF">2015-01-17T02:22:30Z</dcterms:modified>
</cp:coreProperties>
</file>