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0" r:id="rId2"/>
  </p:sldMasterIdLst>
  <p:notesMasterIdLst>
    <p:notesMasterId r:id="rId15"/>
  </p:notesMasterIdLst>
  <p:sldIdLst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0280" autoAdjust="0"/>
  </p:normalViewPr>
  <p:slideViewPr>
    <p:cSldViewPr snapToGrid="0" snapToObjects="1">
      <p:cViewPr varScale="1">
        <p:scale>
          <a:sx n="76" d="100"/>
          <a:sy n="76" d="100"/>
        </p:scale>
        <p:origin x="164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5911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046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573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303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652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450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918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569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740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207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597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8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881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789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1178" y="1778431"/>
            <a:ext cx="6404309" cy="725643"/>
          </a:xfrm>
        </p:spPr>
        <p:txBody>
          <a:bodyPr>
            <a:normAutofit fontScale="90000"/>
          </a:bodyPr>
          <a:lstStyle/>
          <a:p>
            <a:pPr algn="l"/>
            <a:br>
              <a:rPr lang="en-GB" sz="500" b="1" dirty="0">
                <a:ea typeface="Aptos" panose="020B0004020202020204" pitchFamily="34" charset="0"/>
              </a:rPr>
            </a:br>
            <a:br>
              <a:rPr lang="en-GB" sz="1350" dirty="0"/>
            </a:br>
            <a: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  <a:t>Student name: Teodora Stoyanova Ganchevska</a:t>
            </a:r>
            <a:b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  <a:t>Student number: 2532550</a:t>
            </a:r>
            <a:b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dirty="0">
                <a:latin typeface="Arial" panose="020B0604020202020204" pitchFamily="34" charset="0"/>
                <a:cs typeface="Arial" panose="020B0604020202020204" pitchFamily="34" charset="0"/>
              </a:rPr>
              <a:t>Lecturer’s name: Umma Suleiman</a:t>
            </a:r>
            <a:br>
              <a:rPr lang="en-GB" sz="844" dirty="0"/>
            </a:br>
            <a:endParaRPr lang="en-GB" sz="844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335" y="2639428"/>
            <a:ext cx="8485322" cy="2323904"/>
          </a:xfrm>
        </p:spPr>
        <p:txBody>
          <a:bodyPr>
            <a:noAutofit/>
          </a:bodyPr>
          <a:lstStyle/>
          <a:p>
            <a:pPr algn="l"/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(</a:t>
            </a:r>
            <a:r>
              <a:rPr lang="en-GB" sz="135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 the statements below and delete/amend as appropriate</a:t>
            </a:r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algn="l"/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35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algn="l"/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and/or for proofreading this work (</a:t>
            </a:r>
            <a:r>
              <a:rPr lang="en-GB" sz="135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AI TOOL USED HERE, SUCH AS GRAMMARLY AND DATE OF USE</a:t>
            </a:r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). I confirm that I have not presented any AI generated materials as my own work. </a:t>
            </a:r>
            <a:endParaRPr lang="en-GB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350" dirty="0">
                <a:latin typeface="Arial" panose="020B0604020202020204" pitchFamily="34" charset="0"/>
                <a:cs typeface="Arial" panose="020B0604020202020204" pitchFamily="34" charset="0"/>
              </a:rPr>
              <a:t>I confirm I have copies of my drafts, notes, and other resources I used, which I may be asked to provide in evidence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2440021" y="1022924"/>
            <a:ext cx="453690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5800"/>
            <a:r>
              <a:rPr lang="en-GB" sz="15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 defTabSz="685800"/>
            <a:r>
              <a:rPr lang="en-GB" sz="15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15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78" y="172159"/>
            <a:ext cx="2454067" cy="981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F4C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8046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9FD3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LCHS4010: Psychology in Health and Social Care</a:t>
            </a:r>
            <a:endParaRPr lang="en-US" sz="16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914400"/>
            <a:ext cx="8046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Understanding Shona’s Development Through Bowlby’s Attachment Theory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548640" y="2560320"/>
            <a:ext cx="4754880" cy="1371600"/>
          </a:xfrm>
          <a:prstGeom prst="roundRect">
            <a:avLst>
              <a:gd name="adj" fmla="val 5333"/>
            </a:avLst>
          </a:prstGeom>
          <a:solidFill>
            <a:srgbClr val="176577"/>
          </a:solidFill>
          <a:ln w="12700">
            <a:solidFill>
              <a:srgbClr val="1765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685800" y="2606040"/>
            <a:ext cx="4480560" cy="12801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4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Teodora Stoyanova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Ganchevska</a:t>
            </a:r>
            <a:endParaRPr lang="en-US" sz="1400" dirty="0"/>
          </a:p>
          <a:p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Umma Suleiman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 LCHS4010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Title: Psychology in Health and Social Care</a:t>
            </a:r>
            <a:endParaRPr lang="en-US" sz="1400" dirty="0"/>
          </a:p>
        </p:txBody>
      </p:sp>
      <p:sp>
        <p:nvSpPr>
          <p:cNvPr id="6" name="Text 4"/>
          <p:cNvSpPr txBox="1"/>
          <p:nvPr/>
        </p:nvSpPr>
        <p:spPr>
          <a:xfrm>
            <a:off x="548640" y="416052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FE8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Declaration of AI Use: </a:t>
            </a:r>
            <a:r>
              <a:rPr lang="en-US" sz="1200" dirty="0">
                <a:solidFill>
                  <a:srgbClr val="CFE8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Insert the approved UWTSD declaration relating to the use of Artificial Intelligence.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675120" y="2468880"/>
            <a:ext cx="1554480" cy="1554480"/>
          </a:xfrm>
          <a:prstGeom prst="ellipse">
            <a:avLst/>
          </a:prstGeom>
          <a:solidFill>
            <a:srgbClr val="E36F51"/>
          </a:solidFill>
          <a:ln w="12700">
            <a:solidFill>
              <a:srgbClr val="E36F5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7498080" y="3108960"/>
            <a:ext cx="1097280" cy="1097280"/>
          </a:xfrm>
          <a:prstGeom prst="ellipse">
            <a:avLst/>
          </a:prstGeom>
          <a:solidFill>
            <a:srgbClr val="9FD3C7"/>
          </a:solidFill>
          <a:ln w="12700">
            <a:solidFill>
              <a:srgbClr val="9FD3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(Bowlby, 1982; Cassidy and Shaver, 2016)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4114800" cy="3611880"/>
          </a:xfrm>
          <a:prstGeom prst="roundRect">
            <a:avLst>
              <a:gd name="adj" fmla="val 202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1005840"/>
            <a:ext cx="389534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Introducing Shona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 is a 3-year-old child who has recently joined a </a:t>
            </a:r>
            <a:r>
              <a:rPr lang="en-US" sz="140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nursery.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 experiences anxiety when separated from her carers.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 demonstrates limited verbal communication.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 finds it difficult to engage in group play.</a:t>
            </a:r>
            <a:r>
              <a:rPr lang="en-US" sz="1400" i="1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behaviours may indicate difficulties adjusting to a new environment, although they should not automatically be interpreted as evidence of insecure attachment.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754880" y="960120"/>
            <a:ext cx="3931920" cy="3611880"/>
          </a:xfrm>
          <a:prstGeom prst="roundRect">
            <a:avLst>
              <a:gd name="adj" fmla="val 2025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4864608" y="1005840"/>
            <a:ext cx="371246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F6B8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Aims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 Bowlby’s Attachment Theory and its relevance to early childhood.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the theory to Shona’s behaviour and developmental needs.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Consider nature and nurture influences.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 appropriate nursery-based strategies.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evaluate the theory’s strengths and limitations.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Bowlby’s Attachment Theory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(Bowlby, 1982; Ainsworth et al., 1978)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5212080" cy="3611880"/>
          </a:xfrm>
          <a:prstGeom prst="roundRect">
            <a:avLst>
              <a:gd name="adj" fmla="val 202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1005840"/>
            <a:ext cx="499262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Attachment Theory?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 Bowlby proposed attachment theory to explain the emotional relationship between children and their primary caregivers.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Attachment is an enduring emotional bond that encourages children to seek proximity, protection and security from caregivers.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 argued that attachment has an important biological and evolutionary function because caregiver proximity can increase children’s safety.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caregiver can act as a secure base, allowing the child to explore the environment while knowing that support is available.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relationships can contribute to children’s expectations about themselves, relationships and the social world.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852160" y="960120"/>
            <a:ext cx="2834640" cy="3611880"/>
          </a:xfrm>
          <a:prstGeom prst="roundRect">
            <a:avLst>
              <a:gd name="adj" fmla="val 2581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5961888" y="1005840"/>
            <a:ext cx="261518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6B8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 is generally regarded as the founder of attachment theory, while Mary Ainsworth contributed important empirical work, including the Strange Situation and the concept of the secure base.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Attachment and Early Years Development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(Bowlby, 1982; Cassidy and Shaver, 2016)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3840480" cy="3611880"/>
          </a:xfrm>
          <a:prstGeom prst="roundRect">
            <a:avLst>
              <a:gd name="adj" fmla="val 202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1005840"/>
            <a:ext cx="362102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is Attachment Important at Age 3?</a:t>
            </a:r>
            <a:endParaRPr lang="en-US" sz="14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Secure attachment can support: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security and regulation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Exploration and learning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competence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Confidence when interacting with others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 of relationships with adults and peers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480560" y="960120"/>
            <a:ext cx="4206240" cy="1097280"/>
          </a:xfrm>
          <a:prstGeom prst="roundRect">
            <a:avLst>
              <a:gd name="adj" fmla="val 6667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4590288" y="1005840"/>
            <a:ext cx="3986784" cy="10058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secure attachment allows children to move between seeking reassurance and exploring their environment.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480560" y="2148840"/>
            <a:ext cx="4206240" cy="1143000"/>
          </a:xfrm>
          <a:prstGeom prst="roundRect">
            <a:avLst>
              <a:gd name="adj" fmla="val 6400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4590288" y="2194560"/>
            <a:ext cx="3986784" cy="10515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a three-year-old entering nursery, a new environment may temporarily increase the need for reassurance and proximity to familiar adults.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4480560" y="3383280"/>
            <a:ext cx="4206240" cy="1188720"/>
          </a:xfrm>
          <a:prstGeom prst="roundRect">
            <a:avLst>
              <a:gd name="adj" fmla="val 6154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4590288" y="3429000"/>
            <a:ext cx="3986784" cy="10972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indicates that attachment security is associated with children’s emotional and social development, although attachment is only one influence on development.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Bowlby’s Theory to Shona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(Bowlby, 1982; Berk, 2018; Cassidy and Shaver, 2016)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2194560" cy="868680"/>
          </a:xfrm>
          <a:prstGeom prst="roundRect">
            <a:avLst>
              <a:gd name="adj" fmla="val 8421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1005840"/>
            <a:ext cx="1975104" cy="7772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Separation anxiety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2743200" y="960120"/>
            <a:ext cx="5943600" cy="868680"/>
          </a:xfrm>
          <a:prstGeom prst="roundRect">
            <a:avLst>
              <a:gd name="adj" fmla="val 842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2852928" y="1005840"/>
            <a:ext cx="5724144" cy="7772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Shona’s distress when carers leave may reflect her attachment system becoming activated by separation and uncertainty. A new nursery environment may increase her need for a familiar and reassuring adult.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57200" y="1920240"/>
            <a:ext cx="2194560" cy="1051560"/>
          </a:xfrm>
          <a:prstGeom prst="roundRect">
            <a:avLst>
              <a:gd name="adj" fmla="val 6957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566928" y="1965960"/>
            <a:ext cx="1975104" cy="96012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verbal communication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743200" y="1920240"/>
            <a:ext cx="5943600" cy="1051560"/>
          </a:xfrm>
          <a:prstGeom prst="roundRect">
            <a:avLst>
              <a:gd name="adj" fmla="val 6957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2852928" y="1965960"/>
            <a:ext cx="5724144" cy="96012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 may make communication more difficult. However, attachment theory cannot independently explain limited verbal communication. Language development, temperament and neurodevelopment should also be considered.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57200" y="3063240"/>
            <a:ext cx="2194560" cy="868680"/>
          </a:xfrm>
          <a:prstGeom prst="roundRect">
            <a:avLst>
              <a:gd name="adj" fmla="val 8421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 txBox="1"/>
          <p:nvPr/>
        </p:nvSpPr>
        <p:spPr>
          <a:xfrm>
            <a:off x="566928" y="3108960"/>
            <a:ext cx="1975104" cy="7772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Difficulty with group play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2743200" y="3063240"/>
            <a:ext cx="5943600" cy="868680"/>
          </a:xfrm>
          <a:prstGeom prst="roundRect">
            <a:avLst>
              <a:gd name="adj" fmla="val 842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 txBox="1"/>
          <p:nvPr/>
        </p:nvSpPr>
        <p:spPr>
          <a:xfrm>
            <a:off x="2852928" y="3108960"/>
            <a:ext cx="5724144" cy="7772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 may initially need a trusted adult as a secure base before confidently exploring peer interactions. Gradual opportunities for supported play may therefore be appropriate.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457200" y="3931920"/>
            <a:ext cx="8229600" cy="685800"/>
          </a:xfrm>
          <a:prstGeom prst="roundRect">
            <a:avLst>
              <a:gd name="adj" fmla="val 10667"/>
            </a:avLst>
          </a:prstGeom>
          <a:solidFill>
            <a:srgbClr val="FCE9E3"/>
          </a:solidFill>
          <a:ln w="12700">
            <a:solidFill>
              <a:srgbClr val="FCE9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 txBox="1"/>
          <p:nvPr/>
        </p:nvSpPr>
        <p:spPr>
          <a:xfrm>
            <a:off x="566928" y="3977640"/>
            <a:ext cx="8010144" cy="5943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36F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consideration: </a:t>
            </a: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 should not be labelled as insecurely attached based only on these behaviours.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Attachment-Informed Nursery Support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(Cassidy and Shaver, 2016; Berk, 2018)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2651760" cy="1417320"/>
          </a:xfrm>
          <a:prstGeom prst="roundRect">
            <a:avLst>
              <a:gd name="adj" fmla="val 516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960120"/>
            <a:ext cx="2432304" cy="13258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Consistent key person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 Shona a familiar practitioner who provides predictable emotional support.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3291840" y="914400"/>
            <a:ext cx="2651760" cy="1417320"/>
          </a:xfrm>
          <a:prstGeom prst="roundRect">
            <a:avLst>
              <a:gd name="adj" fmla="val 516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3401568" y="960120"/>
            <a:ext cx="2432304" cy="13258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Gradual settling-in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 a consistent arrival routine and gradually increase Shona’s independence.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126480" y="914400"/>
            <a:ext cx="2651760" cy="1417320"/>
          </a:xfrm>
          <a:prstGeom prst="roundRect">
            <a:avLst>
              <a:gd name="adj" fmla="val 516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6236208" y="960120"/>
            <a:ext cx="2432304" cy="13258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Predictable routines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visual timetables, familiar activities and warnings before transitions.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457200" y="2423160"/>
            <a:ext cx="2651760" cy="1417320"/>
          </a:xfrm>
          <a:prstGeom prst="roundRect">
            <a:avLst>
              <a:gd name="adj" fmla="val 516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566928" y="2468880"/>
            <a:ext cx="2432304" cy="13258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Emotional reassurance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Acknowledge Shona’s feelings and respond calmly and consistently.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3291840" y="2423160"/>
            <a:ext cx="2651760" cy="1417320"/>
          </a:xfrm>
          <a:prstGeom prst="roundRect">
            <a:avLst>
              <a:gd name="adj" fmla="val 516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 txBox="1"/>
          <p:nvPr/>
        </p:nvSpPr>
        <p:spPr>
          <a:xfrm>
            <a:off x="3401568" y="2468880"/>
            <a:ext cx="2432304" cy="13258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 Supported social play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Begin with one-to-one or small-group activities before moving towards larger group play.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126480" y="2423160"/>
            <a:ext cx="2651760" cy="1417320"/>
          </a:xfrm>
          <a:prstGeom prst="roundRect">
            <a:avLst>
              <a:gd name="adj" fmla="val 516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 txBox="1"/>
          <p:nvPr/>
        </p:nvSpPr>
        <p:spPr>
          <a:xfrm>
            <a:off x="6236208" y="2468880"/>
            <a:ext cx="2432304" cy="13258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 Partnership with carers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 with carers about Shona’s routines, preferences, strengths and successful calming strategies.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457200" y="3977640"/>
            <a:ext cx="8229600" cy="685800"/>
          </a:xfrm>
          <a:prstGeom prst="roundRect">
            <a:avLst>
              <a:gd name="adj" fmla="val 10667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 txBox="1"/>
          <p:nvPr/>
        </p:nvSpPr>
        <p:spPr>
          <a:xfrm>
            <a:off x="566928" y="4023360"/>
            <a:ext cx="8010144" cy="5943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 from systematic reviews indicates that parenting interventions can improve attachment and aspects of children’s cognitive, language, motor and socio-emotional development.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Nature and Nurture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(Berk, 2018; Santrock, 2021)</a:t>
            </a:r>
            <a:endParaRPr lang="en-US" sz="11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960120"/>
          <a:ext cx="4754880" cy="2706624"/>
        </p:xfrm>
        <a:graphic>
          <a:graphicData uri="http://schemas.openxmlformats.org/drawingml/2006/table">
            <a:tbl>
              <a:tblPr/>
              <a:tblGrid>
                <a:gridCol w="2377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7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Nature – Biological factors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4C5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Nurture – Environmental factors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4C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Temperament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Caregiver relationships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Genetic influences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Family environment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Brain and neurological development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Previous experiences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Emotional regulation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Nursery environment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Language and cognitive development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3A4A4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Quality and consistency of caregiving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F2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457200" y="3474720"/>
            <a:ext cx="4754880" cy="1097280"/>
          </a:xfrm>
          <a:prstGeom prst="roundRect">
            <a:avLst>
              <a:gd name="adj" fmla="val 6667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 txBox="1"/>
          <p:nvPr/>
        </p:nvSpPr>
        <p:spPr>
          <a:xfrm>
            <a:off x="566928" y="3520440"/>
            <a:ext cx="4535424" cy="10058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Contemporary research indicates that attachment is influenced by caregiving quality alongside factors such as temperament and environmental circumstances.</a:t>
            </a:r>
            <a:endParaRPr lang="en-US" sz="1400" dirty="0"/>
          </a:p>
        </p:txBody>
      </p:sp>
      <p:sp>
        <p:nvSpPr>
          <p:cNvPr id="7" name="Shape 4"/>
          <p:cNvSpPr/>
          <p:nvPr/>
        </p:nvSpPr>
        <p:spPr>
          <a:xfrm>
            <a:off x="5394960" y="960120"/>
            <a:ext cx="3291840" cy="3611880"/>
          </a:xfrm>
          <a:prstGeom prst="roundRect">
            <a:avLst>
              <a:gd name="adj" fmla="val 2222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5"/>
          <p:cNvSpPr txBox="1"/>
          <p:nvPr/>
        </p:nvSpPr>
        <p:spPr>
          <a:xfrm>
            <a:off x="5504688" y="1005840"/>
            <a:ext cx="307238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Interaction Between Nature and Nurture</a:t>
            </a:r>
            <a:endParaRPr lang="en-US" sz="1400" dirty="0"/>
          </a:p>
          <a:p>
            <a:pPr marL="0" indent="0">
              <a:spcAft>
                <a:spcPts val="500"/>
              </a:spcAft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Shona’s development is unlikely to result from one factor alone.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Biological characteristics may influence how she responds to separation and social situations.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 experiences can influence her sense of safety and opportunities for learning.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Caregiver sensitivity and conditions can affect outcomes.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Practitioners should consider the whole child and her wider environment.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Strengths of Bowlby’s Theory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(Bowlby, 1982; Ainsworth et al., 1978; Cassidy and Shaver, 2016)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2194560" cy="502920"/>
          </a:xfrm>
          <a:prstGeom prst="roundRect">
            <a:avLst>
              <a:gd name="adj" fmla="val 14545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1005840"/>
            <a:ext cx="197510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Child-centred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2743200" y="960120"/>
            <a:ext cx="5943600" cy="502920"/>
          </a:xfrm>
          <a:prstGeom prst="roundRect">
            <a:avLst>
              <a:gd name="adj" fmla="val 1454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2852928" y="1005840"/>
            <a:ext cx="572414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Recognises children’s emotional need for safety, protection and responsive relationships.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57200" y="1527048"/>
            <a:ext cx="2194560" cy="502920"/>
          </a:xfrm>
          <a:prstGeom prst="roundRect">
            <a:avLst>
              <a:gd name="adj" fmla="val 14545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566928" y="1572768"/>
            <a:ext cx="197510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743200" y="1527048"/>
            <a:ext cx="5943600" cy="502920"/>
          </a:xfrm>
          <a:prstGeom prst="roundRect">
            <a:avLst>
              <a:gd name="adj" fmla="val 1454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2852928" y="1572768"/>
            <a:ext cx="572414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Helps practitioners understand separation distress and the importance of consistent caregiving.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57200" y="2093976"/>
            <a:ext cx="2194560" cy="502920"/>
          </a:xfrm>
          <a:prstGeom prst="roundRect">
            <a:avLst>
              <a:gd name="adj" fmla="val 14545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 txBox="1"/>
          <p:nvPr/>
        </p:nvSpPr>
        <p:spPr>
          <a:xfrm>
            <a:off x="566928" y="2139696"/>
            <a:ext cx="197510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supported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2743200" y="2093976"/>
            <a:ext cx="5943600" cy="502920"/>
          </a:xfrm>
          <a:prstGeom prst="roundRect">
            <a:avLst>
              <a:gd name="adj" fmla="val 1454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 txBox="1"/>
          <p:nvPr/>
        </p:nvSpPr>
        <p:spPr>
          <a:xfrm>
            <a:off x="2852928" y="2139696"/>
            <a:ext cx="572414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Ainsworth’s research provided empirical evidence concerning attachment patterns and the secure base.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457200" y="2660904"/>
            <a:ext cx="2194560" cy="502920"/>
          </a:xfrm>
          <a:prstGeom prst="roundRect">
            <a:avLst>
              <a:gd name="adj" fmla="val 14545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 txBox="1"/>
          <p:nvPr/>
        </p:nvSpPr>
        <p:spPr>
          <a:xfrm>
            <a:off x="566928" y="2706624"/>
            <a:ext cx="197510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 to early years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2743200" y="2660904"/>
            <a:ext cx="5943600" cy="502920"/>
          </a:xfrm>
          <a:prstGeom prst="roundRect">
            <a:avLst>
              <a:gd name="adj" fmla="val 1454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 txBox="1"/>
          <p:nvPr/>
        </p:nvSpPr>
        <p:spPr>
          <a:xfrm>
            <a:off x="2852928" y="2706624"/>
            <a:ext cx="572414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a useful framework for understanding children’s exploration, emotional regulation and relationships.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457200" y="3227832"/>
            <a:ext cx="2194560" cy="502920"/>
          </a:xfrm>
          <a:prstGeom prst="roundRect">
            <a:avLst>
              <a:gd name="adj" fmla="val 14545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 txBox="1"/>
          <p:nvPr/>
        </p:nvSpPr>
        <p:spPr>
          <a:xfrm>
            <a:off x="566928" y="3273552"/>
            <a:ext cx="197510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intervention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2743200" y="3227832"/>
            <a:ext cx="5943600" cy="502920"/>
          </a:xfrm>
          <a:prstGeom prst="roundRect">
            <a:avLst>
              <a:gd name="adj" fmla="val 1454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 txBox="1"/>
          <p:nvPr/>
        </p:nvSpPr>
        <p:spPr>
          <a:xfrm>
            <a:off x="2852928" y="3273552"/>
            <a:ext cx="5724144" cy="4114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Encourages practitioners to create predictable, responsive and emotionally supportive environments.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457200" y="3886200"/>
            <a:ext cx="8229600" cy="731520"/>
          </a:xfrm>
          <a:prstGeom prst="roundRect">
            <a:avLst>
              <a:gd name="adj" fmla="val 10000"/>
            </a:avLst>
          </a:prstGeom>
          <a:solidFill>
            <a:srgbClr val="FCE9E3"/>
          </a:solidFill>
          <a:ln w="12700">
            <a:solidFill>
              <a:srgbClr val="FCE9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 txBox="1"/>
          <p:nvPr/>
        </p:nvSpPr>
        <p:spPr>
          <a:xfrm>
            <a:off x="566928" y="3931920"/>
            <a:ext cx="8010144" cy="64008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continues to associate secure attachment with important developmental outcomes, although effects vary according to context and individual differences.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 of Bowlby’s Theory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(Cassidy and Shaver, 2016; Berk, 2018; Thompson, 2016)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2651760" cy="1691640"/>
          </a:xfrm>
          <a:prstGeom prst="roundRect">
            <a:avLst>
              <a:gd name="adj" fmla="val 4324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960120"/>
            <a:ext cx="2432304" cy="16002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overemphasise early relationships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Later relationships and experiences can also influence development.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3291840" y="914400"/>
            <a:ext cx="2651760" cy="1691640"/>
          </a:xfrm>
          <a:prstGeom prst="roundRect">
            <a:avLst>
              <a:gd name="adj" fmla="val 4324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3401568" y="960120"/>
            <a:ext cx="2432304" cy="16002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not explain everything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Language, temperament, neurodevelopment, socioeconomic circumstances and nursery experiences may influence Shona’s behaviour.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6126480" y="914400"/>
            <a:ext cx="2651760" cy="1691640"/>
          </a:xfrm>
          <a:prstGeom prst="roundRect">
            <a:avLst>
              <a:gd name="adj" fmla="val 4324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 txBox="1"/>
          <p:nvPr/>
        </p:nvSpPr>
        <p:spPr>
          <a:xfrm>
            <a:off x="6236208" y="960120"/>
            <a:ext cx="2432304" cy="16002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differences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respond differently to similar environments and experiences.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457200" y="2697480"/>
            <a:ext cx="2651760" cy="1691640"/>
          </a:xfrm>
          <a:prstGeom prst="roundRect">
            <a:avLst>
              <a:gd name="adj" fmla="val 4324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 txBox="1"/>
          <p:nvPr/>
        </p:nvSpPr>
        <p:spPr>
          <a:xfrm>
            <a:off x="566928" y="2743200"/>
            <a:ext cx="2432304" cy="16002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Cultural differences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Expectations about caregiving, independence and children’s social behaviour can vary between cultures.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3291840" y="2697480"/>
            <a:ext cx="2651760" cy="1691640"/>
          </a:xfrm>
          <a:prstGeom prst="roundRect">
            <a:avLst>
              <a:gd name="adj" fmla="val 4324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 txBox="1"/>
          <p:nvPr/>
        </p:nvSpPr>
        <p:spPr>
          <a:xfrm>
            <a:off x="3401568" y="2743200"/>
            <a:ext cx="2432304" cy="16002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Attachment is not fixed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indicates only moderate stability of attachment classifications across early childhood, suggesting that attachment can change over time.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126480" y="2697480"/>
            <a:ext cx="2560320" cy="1691640"/>
          </a:xfrm>
          <a:prstGeom prst="roundRect">
            <a:avLst>
              <a:gd name="adj" fmla="val 4324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 txBox="1"/>
          <p:nvPr/>
        </p:nvSpPr>
        <p:spPr>
          <a:xfrm>
            <a:off x="6236208" y="2743200"/>
            <a:ext cx="2340864" cy="16002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F6B8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implication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Bowlby’s theory as one framework for understanding Shona, not as a diagnosis or explanation for every behaviour.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F6F7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Citation: (Bowlby, 1982; Cassidy and Shaver, 2016)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457200" y="960120"/>
            <a:ext cx="5394960" cy="3611880"/>
          </a:xfrm>
          <a:prstGeom prst="roundRect">
            <a:avLst>
              <a:gd name="adj" fmla="val 2025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 txBox="1"/>
          <p:nvPr/>
        </p:nvSpPr>
        <p:spPr>
          <a:xfrm>
            <a:off x="566928" y="1005840"/>
            <a:ext cx="517550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0F4C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Messages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Bowlby’s theory provides a useful framework for understanding Shona’s separation anxiety and need for emotional security.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consistent key practitioner can provide reassurance and support exploration.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Gradual settling, predictable routines and supported peer play can promote her emotional and social development.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biological and environmental factors should be considered.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theory is child-centred and supported by substantial research.</a:t>
            </a:r>
            <a:endParaRPr lang="en-US" sz="1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4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Its limitations mean practitioners should consider multiple influences rather than make assumptions about Shona’s attachment.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6035040" y="960120"/>
            <a:ext cx="2651760" cy="3611880"/>
          </a:xfrm>
          <a:prstGeom prst="roundRect">
            <a:avLst>
              <a:gd name="adj" fmla="val 2759"/>
            </a:avLst>
          </a:prstGeom>
          <a:solidFill>
            <a:srgbClr val="0F4C5C"/>
          </a:solidFill>
          <a:ln w="12700">
            <a:solidFill>
              <a:srgbClr val="0F4C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 txBox="1"/>
          <p:nvPr/>
        </p:nvSpPr>
        <p:spPr>
          <a:xfrm>
            <a:off x="6144768" y="1005840"/>
            <a:ext cx="2432304" cy="35204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6B8A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message for practitioners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Children’s behaviour should be understood within the context of their relationships, individual characteristics and environment.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457200" y="2286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4C5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960120"/>
            <a:ext cx="8229600" cy="3749040"/>
          </a:xfrm>
          <a:prstGeom prst="roundRect">
            <a:avLst>
              <a:gd name="adj" fmla="val 1951"/>
            </a:avLst>
          </a:prstGeom>
          <a:solidFill>
            <a:srgbClr val="E6F2F0"/>
          </a:solidFill>
          <a:ln w="12700">
            <a:solidFill>
              <a:srgbClr val="E6F2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 txBox="1"/>
          <p:nvPr/>
        </p:nvSpPr>
        <p:spPr>
          <a:xfrm>
            <a:off x="566928" y="1005840"/>
            <a:ext cx="8010144" cy="36576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12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Ainsworth, M.D.S., Blehar, M.C., Waters, E. and Wall, S. (1978) Patterns of Attachment: A Psychological Study of the Strange Situation. Hillsdale, NJ: Lawrence Erlbaum Associates.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2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Berk, L.E. (2018) Development Through the Lifespan. 7th edn. Boston: Pearson.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2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(1982) Attachment and Loss: Volume 1: Attachment. 2nd edn. New York: Basic Books.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2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Cassidy, J. and Shaver, P.R. (eds) (2016) Handbook of Attachment: Theory, Research, and Clinical Applications. 3rd edn. New York: Guilford Press.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2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Santrock, J.W. (2021) Life-Span Development. 18th edn. New York: McGraw-Hill Education.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2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Sroufe, L.A. (2005) ‘Attachment and development: A prospective, longitudinal study from birth to adulthood’, Attachment &amp; Human Development, 7(4), pp. 349–367.</a:t>
            </a:r>
            <a:endParaRPr lang="en-US" sz="14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200" dirty="0">
                <a:solidFill>
                  <a:srgbClr val="3A4A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Thompson, R.A. (2016) ‘Early attachment and later development: Reframing the questions’, Developmental Psychology, 52(10), pp. 1614–1627.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4028</TotalTime>
  <Words>1579</Words>
  <Application>Microsoft Office PowerPoint</Application>
  <PresentationFormat>On-screen Show (16:9)</PresentationFormat>
  <Paragraphs>152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Cambria</vt:lpstr>
      <vt:lpstr>Office Theme</vt:lpstr>
      <vt:lpstr>1_Office Theme</vt:lpstr>
      <vt:lpstr>  Student name: Teodora Stoyanova Ganchevska Student number: 2532550 Lecturer’s name: Umma Suleiman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Teodora Stoyanova Ganchevska (2532550)</cp:lastModifiedBy>
  <cp:revision>6</cp:revision>
  <dcterms:created xsi:type="dcterms:W3CDTF">2026-10-06T09:18:32Z</dcterms:created>
  <dcterms:modified xsi:type="dcterms:W3CDTF">2026-10-25T12:44:22Z</dcterms:modified>
</cp:coreProperties>
</file>