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86" d="100"/>
          <a:sy n="86" d="100"/>
        </p:scale>
        <p:origin x="37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09D7B-7DCE-468D-A2D0-ED9A53BFA2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176476-6CC7-4C34-90A1-3EACCC87F8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86B05-6904-436E-90FF-1500047A4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095BF-F3D9-4F61-9EBB-BBBAD5D04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074C3-DEC6-4C20-9B1F-4A025CB16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40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DDA1A-FCC0-41C7-BD97-C75F0A9F0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8DB6-DACB-4BDB-8177-CED2F9B99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F026A-065B-446E-8726-86B4527B1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F3F44-04E1-433F-ADCA-D39105E16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6787B-FD4B-4B3E-BABC-32842B952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44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DDD82-0318-48EB-9658-4C0607C1D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18310-F2D8-4643-BA72-3F994DED1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88801-1F33-40B7-AC94-DDCFFDD77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33CB7-9551-4B75-A4FF-06A53F766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EFD1D-A336-4512-B8F4-65196D2ED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172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5EAAE-F60D-40B1-A2A6-A3D4B7973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2DBA4-306A-453E-A77A-A488A4E637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6FDED3-9F8A-438E-A7FA-03DF136F3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1E03BC-782E-4203-AD5F-E88FD1A00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A535CD-552C-4CFD-AB04-9B2C026C3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992BF-A218-43C6-B8CB-687B65D0A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566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C999B-A8A2-4A35-84B0-0D0C31BB1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0B513-9D43-47B0-97A9-262025F54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E6618-C976-4755-9BA8-66CE06C8EE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9AF81F-3E5D-425E-BFE0-15820AED88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173D86-D202-4228-A911-4AA2D48E0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0A57C5-ED9F-4919-AE2E-D4F12147B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3D217A-EE05-47A5-8237-28246159E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B03408-6C47-41C4-8E3A-0F502D157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593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5ED15-977A-4F11-9D71-70C61F3D5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955985-25BC-4D8C-BF0C-C5C780EA5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5A89A9-D102-48E6-9AC5-7E6007131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60D301-26A1-42A4-817C-798894373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97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A7633D-A4AD-456D-B892-805689B37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5F1FD9-1F11-4A5A-92AC-66A1451AF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85CEF-AA4E-4C7E-93DC-203877CCE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035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D5963-DFAE-44AB-8D33-7303189D6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2703D-DF7A-46AD-9863-B29BE3F5E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B5B03-8FF1-401F-A8EF-CBB72788E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2C179D-2A0E-44E7-B443-C4DC9D6C0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7D686E-5C40-4212-8203-329E8F291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2DF5F-C2D8-4CEB-8995-2C22DB0C9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14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A1E75-2C6C-4350-A6DB-423E30091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69F944-E1C7-4602-B6FE-A56195160A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9AE5DC-A605-4D26-84F3-63FED1D15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9090C9-FB72-4B00-9286-4C474F802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A1189C-893F-45D1-808A-D47D8EFF4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D452E6-A8DE-4DD1-BA06-51F150475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52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03553-2E51-48E8-81F8-A5C6E28DF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3A7B2-CA33-47A4-81B0-C2C054023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D22BA-B99A-420B-A785-8418C0F8C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A7AF0-C899-456A-B5E7-4D96CF1B5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F787E-82D6-40E6-8D94-B2DE10B2D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36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0C2926-F6C0-4D4B-878E-6BBE3DDA7B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4DF4E-B045-4C3E-A6DA-DBB1ADD1B8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A2754-1D5B-45CE-BB31-ADC05162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0362A-2250-419F-A25F-1E2B0C85B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50F92-3448-4986-B198-273142C94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72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EF9BAA-3E0F-4232-8DFD-74D122627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A308A-0AB8-456F-B9D3-F35D2DA4D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CA154-E577-4EFA-92BF-C74D1E449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66897-217B-434D-A4A2-ED13A5EAF50D}" type="datetimeFigureOut">
              <a:rPr lang="en-GB" smtClean="0"/>
              <a:t>18/01/2020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A4E6C-BCF4-445B-BAE0-C50F19AFA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1DF21-8D5E-4C57-A3E5-ABDA79D718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15737-9EFD-4227-B199-A77CAEB09C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814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hcentral.com/lib/what-is-emotional-intellegence-qu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.1787/39557c9f-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9B2247-BE82-4D0E-880D-E11FB412DA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Primary School Teacher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2DD7EB-53B4-4745-8D4C-92BDF72AF0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1897245  ECGE6001P/C </a:t>
            </a:r>
          </a:p>
        </p:txBody>
      </p:sp>
    </p:spTree>
    <p:extLst>
      <p:ext uri="{BB962C8B-B14F-4D97-AF65-F5344CB8AC3E}">
        <p14:creationId xmlns:p14="http://schemas.microsoft.com/office/powerpoint/2010/main" val="2436203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5B554D-5B54-4878-A8E1-DD3A87286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Job Specifications and person specifications.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F40A7-1C0A-420C-9396-FE3CE1576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To  carry out the professional duties of a teacher in the school under the reasonable direction of the head teacher and to carry out such particular duties as may be reasonably assigned to him/ her.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Qualified teacher status.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1800" dirty="0">
                <a:solidFill>
                  <a:srgbClr val="000000"/>
                </a:solidFill>
              </a:rPr>
              <a:t>Pembrokeshire county council (2020) </a:t>
            </a:r>
          </a:p>
        </p:txBody>
      </p:sp>
    </p:spTree>
    <p:extLst>
      <p:ext uri="{BB962C8B-B14F-4D97-AF65-F5344CB8AC3E}">
        <p14:creationId xmlns:p14="http://schemas.microsoft.com/office/powerpoint/2010/main" val="1625672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6CE0D-CC96-4CD6-B698-46789190E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My eligibility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96762-7887-4A75-9D8D-668D0795F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495800"/>
            <a:ext cx="9144000" cy="762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 must gain qualified teacher status.  To do this I will need to successfully complete a PGCE qualification.</a:t>
            </a:r>
          </a:p>
        </p:txBody>
      </p:sp>
    </p:spTree>
    <p:extLst>
      <p:ext uri="{BB962C8B-B14F-4D97-AF65-F5344CB8AC3E}">
        <p14:creationId xmlns:p14="http://schemas.microsoft.com/office/powerpoint/2010/main" val="3412184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33478A-1977-442A-A01D-C70C3D79A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Professional duties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839E2-AC6D-455A-9237-6B1CD091E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In each case having regard to the curriculum for the school and with a view to promoting the development of the abilities  and aptitudes of the pupils in any class or group assigned to him/her: </a:t>
            </a:r>
          </a:p>
          <a:p>
            <a:r>
              <a:rPr lang="en-GB" sz="2000" dirty="0">
                <a:solidFill>
                  <a:srgbClr val="000000"/>
                </a:solidFill>
              </a:rPr>
              <a:t>Planning and preparing courses and lessons.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Teaching, according to their educational needs, the pupils assigned to them, including the setting and marking if work to be carried out by the pupil in school or elsewhere.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Assessing, recording and reporting on the development, progress and attainment of pupils.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                                                                                               </a:t>
            </a:r>
            <a:r>
              <a:rPr lang="en-GB" sz="1400" dirty="0">
                <a:solidFill>
                  <a:srgbClr val="000000"/>
                </a:solidFill>
              </a:rPr>
              <a:t>Pembrokeshire county council (2020)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407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D7B4A-4FA3-4828-8B53-BDE645EA8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My relevant experience within a school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CBFBA4B-FEB1-4384-B16D-524EDC68C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As a learning support assistant within the foundation phase I have been part of planning with my teacher the themes and content of group work and enhanced provision within the class being mindful of the schools themes and progressions.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Using a dynamic approach in group work within my </a:t>
            </a:r>
            <a:r>
              <a:rPr lang="en-GB" sz="2000" dirty="0" err="1">
                <a:solidFill>
                  <a:srgbClr val="000000"/>
                </a:solidFill>
              </a:rPr>
              <a:t>Lsa</a:t>
            </a:r>
            <a:r>
              <a:rPr lang="en-GB" sz="2000" dirty="0">
                <a:solidFill>
                  <a:srgbClr val="000000"/>
                </a:solidFill>
              </a:rPr>
              <a:t> role, I am experienced in assessing work and giving feedback to the child in order for them to know their next steps, their strengths and their achievements.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As an LSA within a foundation phase setting I am experienced in observing and assessing children and am vigilant of developmental changes and progress, achievement of skills and in the recording of these within the systems in place for this.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654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4819E0-0A60-42FB-AF30-80555C325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My experience from work outside of educational settings and how it enhances my skills relevant to the role.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EF2E6-C09A-44A2-A422-E025F5F08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lnSpcReduction="10000"/>
          </a:bodyPr>
          <a:lstStyle/>
          <a:p>
            <a:r>
              <a:rPr lang="en-GB" sz="1300" b="1" dirty="0">
                <a:solidFill>
                  <a:srgbClr val="000000"/>
                </a:solidFill>
              </a:rPr>
              <a:t>Full time homemaker and mother</a:t>
            </a:r>
            <a:r>
              <a:rPr lang="en-GB" sz="1300" dirty="0">
                <a:solidFill>
                  <a:srgbClr val="000000"/>
                </a:solidFill>
              </a:rPr>
              <a:t> 2008-2011 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Raised a family and coordinated family life,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Budgeting family resources.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Deploying conflict resolution within a family setting to maintain good order and happy home life.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Confidently facing life challenges including nursing children through debilitating injury and recovery.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Motivating family members to engage with their education when that is very challenging for them.</a:t>
            </a:r>
          </a:p>
          <a:p>
            <a:r>
              <a:rPr lang="en-GB" sz="1300" b="1" dirty="0">
                <a:solidFill>
                  <a:srgbClr val="000000"/>
                </a:solidFill>
              </a:rPr>
              <a:t>Sales Assistant</a:t>
            </a:r>
            <a:r>
              <a:rPr lang="en-GB" sz="1300" dirty="0">
                <a:solidFill>
                  <a:srgbClr val="000000"/>
                </a:solidFill>
              </a:rPr>
              <a:t>                       Spar, Merlin’s bridge        March 1999-Dec 2007</a:t>
            </a:r>
          </a:p>
          <a:p>
            <a:r>
              <a:rPr lang="en-GB" sz="1300" dirty="0">
                <a:solidFill>
                  <a:srgbClr val="000000"/>
                </a:solidFill>
              </a:rPr>
              <a:t>                                                Focus DIY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Employed diplomacy in dealing with customer complaints.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Placed and kept track of customer orders.</a:t>
            </a:r>
          </a:p>
          <a:p>
            <a:pPr lvl="0"/>
            <a:r>
              <a:rPr lang="en-GB" sz="1300" dirty="0">
                <a:solidFill>
                  <a:srgbClr val="000000"/>
                </a:solidFill>
              </a:rPr>
              <a:t>Worked within a large team, liaising with a variety of people in differing roles.</a:t>
            </a:r>
          </a:p>
          <a:p>
            <a:r>
              <a:rPr lang="en-GB" sz="1300" b="1" dirty="0"/>
              <a:t>Lifeguard</a:t>
            </a:r>
            <a:r>
              <a:rPr lang="en-GB" sz="1300" dirty="0"/>
              <a:t>                             Narberth Swimming Pool 1991-1993</a:t>
            </a:r>
          </a:p>
          <a:p>
            <a:pPr lvl="0"/>
            <a:r>
              <a:rPr lang="en-GB" sz="1300" dirty="0"/>
              <a:t>Confidently advised customers on behaviours in order to ensure safety.</a:t>
            </a:r>
          </a:p>
          <a:p>
            <a:pPr lvl="0"/>
            <a:r>
              <a:rPr lang="en-GB" sz="1300" dirty="0"/>
              <a:t>Actively sought training to ensure up to date skills.</a:t>
            </a:r>
          </a:p>
          <a:p>
            <a:pPr lvl="0"/>
            <a:r>
              <a:rPr lang="en-GB" sz="1100" dirty="0">
                <a:solidFill>
                  <a:srgbClr val="000000"/>
                </a:solidFill>
              </a:rPr>
              <a:t>                                                                                               Scale, M. (2020) </a:t>
            </a:r>
          </a:p>
          <a:p>
            <a:endParaRPr lang="en-GB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295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D90D1-C378-4A9C-8F9D-D77ACBE50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A3D6-7F6B-4BF2-9024-608CDA253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dirty="0"/>
              <a:t>Akers, M. and Porter, G. (2018) </a:t>
            </a:r>
            <a:r>
              <a:rPr lang="en-GB" i="1" dirty="0"/>
              <a:t>What is emotional intelligence?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https://psychcentral.com/lib/what-is-emotional-intellegence-qu/</a:t>
            </a:r>
            <a:r>
              <a:rPr lang="en-GB" dirty="0"/>
              <a:t> accessed 17/01/2020</a:t>
            </a:r>
          </a:p>
          <a:p>
            <a:r>
              <a:rPr lang="en-GB" dirty="0" err="1"/>
              <a:t>Blackstein</a:t>
            </a:r>
            <a:r>
              <a:rPr lang="en-GB" dirty="0"/>
              <a:t> , A.M .and </a:t>
            </a:r>
            <a:r>
              <a:rPr lang="en-GB" dirty="0" err="1"/>
              <a:t>Nogvera</a:t>
            </a:r>
            <a:r>
              <a:rPr lang="en-GB" dirty="0"/>
              <a:t>, P.(2016 )</a:t>
            </a:r>
            <a:r>
              <a:rPr lang="en-GB" i="1" dirty="0"/>
              <a:t>Excellence through equity, five principles of courageous leadership to guide achievement for every student. </a:t>
            </a:r>
            <a:r>
              <a:rPr lang="en-GB" dirty="0"/>
              <a:t>Alexandria, V.A.: ASCD</a:t>
            </a:r>
          </a:p>
          <a:p>
            <a:r>
              <a:rPr lang="en-GB" dirty="0"/>
              <a:t>Brown, N. (2017) </a:t>
            </a:r>
            <a:r>
              <a:rPr lang="en-GB" i="1" dirty="0"/>
              <a:t>Reflective model according to Kolb</a:t>
            </a:r>
            <a:r>
              <a:rPr lang="en-GB" dirty="0"/>
              <a:t> available at: nttps://Nicole-brown-.co.uk/ reflective-model-according-to-</a:t>
            </a:r>
            <a:r>
              <a:rPr lang="en-GB" dirty="0" err="1"/>
              <a:t>kolb</a:t>
            </a:r>
            <a:r>
              <a:rPr lang="en-GB" dirty="0"/>
              <a:t> accessed15/01/2020</a:t>
            </a:r>
          </a:p>
          <a:p>
            <a:r>
              <a:rPr lang="en-GB" dirty="0" err="1"/>
              <a:t>Cavary</a:t>
            </a:r>
            <a:r>
              <a:rPr lang="en-GB" dirty="0"/>
              <a:t>, I. S. et al (2019) 21</a:t>
            </a:r>
            <a:r>
              <a:rPr lang="en-GB" baseline="30000" dirty="0"/>
              <a:t>st</a:t>
            </a:r>
            <a:r>
              <a:rPr lang="en-GB" dirty="0"/>
              <a:t> Century Skills. An analysis of theoretical frameworks to guide education innovation processes in Chilean context </a:t>
            </a:r>
            <a:r>
              <a:rPr lang="en-GB" i="1" dirty="0"/>
              <a:t>The International Research and innovation forum</a:t>
            </a:r>
            <a:r>
              <a:rPr lang="en-GB" dirty="0"/>
              <a:t> page 37-46</a:t>
            </a:r>
          </a:p>
          <a:p>
            <a:r>
              <a:rPr lang="en-GB" dirty="0"/>
              <a:t>Donaldson, G.P. (2015) Successful Futures: </a:t>
            </a:r>
            <a:r>
              <a:rPr lang="en-GB" i="1" dirty="0"/>
              <a:t>Review of curriculum and assessment arrangements in Wales </a:t>
            </a:r>
            <a:r>
              <a:rPr lang="en-GB" dirty="0"/>
              <a:t>OGL Cardiff</a:t>
            </a:r>
          </a:p>
          <a:p>
            <a:r>
              <a:rPr lang="en-GB" dirty="0" err="1"/>
              <a:t>Hareimana</a:t>
            </a:r>
            <a:r>
              <a:rPr lang="en-GB" dirty="0"/>
              <a:t>, J.P. (2019) Promoting non-cognitive skills :A classroom practice </a:t>
            </a:r>
            <a:r>
              <a:rPr lang="en-GB" i="1" dirty="0"/>
              <a:t>International Journal of research and scientific innovation</a:t>
            </a:r>
            <a:r>
              <a:rPr lang="en-GB" dirty="0"/>
              <a:t>(IJRSI)Vol. VI, Issue XI, </a:t>
            </a:r>
            <a:r>
              <a:rPr lang="en-GB" dirty="0" err="1"/>
              <a:t>Issn</a:t>
            </a:r>
            <a:r>
              <a:rPr lang="en-GB" dirty="0"/>
              <a:t> 2321-2705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891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FED7E-4925-4342-B8EE-AA426E551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4819C-AA0C-47D5-854C-ADE11FCDF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/>
              <a:t>Lancrin</a:t>
            </a:r>
            <a:r>
              <a:rPr lang="en-GB" dirty="0"/>
              <a:t> , S. et al (2019) Creative and critical thinking: from concepts to teacher- friendly rubrics in fostering students’ creativity and critical thinking : what it means in school, OECD Paris available at: </a:t>
            </a:r>
            <a:r>
              <a:rPr lang="en-GB" u="sng" dirty="0">
                <a:hlinkClick r:id="rId2"/>
              </a:rPr>
              <a:t>https://doi.org/10.10.1787/39557c9f-en</a:t>
            </a:r>
            <a:r>
              <a:rPr lang="en-GB" dirty="0"/>
              <a:t>.</a:t>
            </a:r>
          </a:p>
          <a:p>
            <a:r>
              <a:rPr lang="en-GB" dirty="0" err="1"/>
              <a:t>Lubicz-Newrocka</a:t>
            </a:r>
            <a:r>
              <a:rPr lang="en-GB" dirty="0"/>
              <a:t>, T. (2019) Creativity and collaboration: an exploration of empathy, inclusion and resilience in co-creation of the curriculum. </a:t>
            </a:r>
            <a:r>
              <a:rPr lang="en-GB" i="1" dirty="0"/>
              <a:t>Raise student engagement in higher education journal</a:t>
            </a:r>
            <a:r>
              <a:rPr lang="en-GB" dirty="0"/>
              <a:t> Available at : https:// 195.201.33.159/raise/article/view/846 accessed on 07/01/2020</a:t>
            </a:r>
          </a:p>
          <a:p>
            <a:r>
              <a:rPr lang="en-GB" dirty="0" err="1"/>
              <a:t>Rich,J</a:t>
            </a:r>
            <a:r>
              <a:rPr lang="en-GB" dirty="0"/>
              <a:t>.(2015) I worked hard to get where I am today(an unemployed graduate with £50,000debt)</a:t>
            </a:r>
            <a:r>
              <a:rPr lang="en-GB" i="1" dirty="0"/>
              <a:t> Employability-degrees of value</a:t>
            </a:r>
            <a:r>
              <a:rPr lang="en-GB" dirty="0"/>
              <a:t> occasional paper 12 available at: www.hepi.ac.uk accessed 17/01/2020</a:t>
            </a:r>
          </a:p>
          <a:p>
            <a:r>
              <a:rPr lang="en-GB" dirty="0"/>
              <a:t>State University (2020) Cooperative and collaborative learning: theoretical perspectives on collaboration , collaborative learning in dyads and groups ,Group and individual performance  available at: Education.stateuniversity.com/pages/1885/cooperatively-collaborative-learning HTML accessed 17/01/2020</a:t>
            </a:r>
          </a:p>
          <a:p>
            <a:r>
              <a:rPr lang="en-GB" dirty="0" err="1"/>
              <a:t>Stoffers</a:t>
            </a:r>
            <a:r>
              <a:rPr lang="en-GB" dirty="0"/>
              <a:t>, J. et al (2019) Towards a sustainable model of innovative work behaviours’ enhancement : the mediating role of employability, sustainability, MDPI, </a:t>
            </a:r>
            <a:r>
              <a:rPr lang="en-GB" i="1" dirty="0"/>
              <a:t>Open access Journal</a:t>
            </a:r>
            <a:r>
              <a:rPr lang="en-GB" dirty="0"/>
              <a:t> , vol 12 (1), pages 1-25 </a:t>
            </a:r>
          </a:p>
          <a:p>
            <a:r>
              <a:rPr lang="en-GB" dirty="0" err="1"/>
              <a:t>Subalakshmi</a:t>
            </a:r>
            <a:r>
              <a:rPr lang="en-GB" dirty="0"/>
              <a:t>, R. et al (2019) Impact of emotional intelligence on stress: with special reference to government school teachers </a:t>
            </a:r>
            <a:r>
              <a:rPr lang="en-GB" i="1" dirty="0"/>
              <a:t>Journal of Entrepreneurship and management 8(1) 2019,7-21</a:t>
            </a:r>
            <a:r>
              <a:rPr lang="en-GB" dirty="0"/>
              <a:t> Available at: http://publishingindia.com/jem/ accessed 11/1/2020</a:t>
            </a:r>
          </a:p>
          <a:p>
            <a:r>
              <a:rPr lang="en-GB" dirty="0"/>
              <a:t>University of Wales Trinity St David (2020) </a:t>
            </a:r>
            <a:r>
              <a:rPr lang="en-GB" i="1" dirty="0"/>
              <a:t>PGCE Primary with QTS   </a:t>
            </a:r>
            <a:r>
              <a:rPr lang="en-GB" dirty="0"/>
              <a:t>available at: UWTSD.ac.uk/</a:t>
            </a:r>
            <a:r>
              <a:rPr lang="en-GB" dirty="0" err="1"/>
              <a:t>pgce</a:t>
            </a:r>
            <a:r>
              <a:rPr lang="en-GB" dirty="0"/>
              <a:t>-primary/ accessed 17/01/2020</a:t>
            </a:r>
          </a:p>
          <a:p>
            <a:r>
              <a:rPr lang="en-GB" dirty="0"/>
              <a:t>Welsh government (2015)</a:t>
            </a:r>
            <a:r>
              <a:rPr lang="en-GB" i="1" dirty="0"/>
              <a:t>Foundation Framework. </a:t>
            </a:r>
            <a:r>
              <a:rPr lang="en-GB" dirty="0"/>
              <a:t>OGL Crown Copyright Cardiff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57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8C933EEB93374B995CF1450F2F50F5" ma:contentTypeVersion="10" ma:contentTypeDescription="Create a new document." ma:contentTypeScope="" ma:versionID="b9429c21c4176ea9f8b804583690539e">
  <xsd:schema xmlns:xsd="http://www.w3.org/2001/XMLSchema" xmlns:xs="http://www.w3.org/2001/XMLSchema" xmlns:p="http://schemas.microsoft.com/office/2006/metadata/properties" xmlns:ns3="bf4fe678-74a2-4b6c-8aa0-e13b65ddef60" xmlns:ns4="04b0034b-e063-4e00-89fb-43c6089a5e5b" targetNamespace="http://schemas.microsoft.com/office/2006/metadata/properties" ma:root="true" ma:fieldsID="d8cfb2b7729c29615e139467d80227d1" ns3:_="" ns4:_="">
    <xsd:import namespace="bf4fe678-74a2-4b6c-8aa0-e13b65ddef60"/>
    <xsd:import namespace="04b0034b-e063-4e00-89fb-43c6089a5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4fe678-74a2-4b6c-8aa0-e13b65ddef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b0034b-e063-4e00-89fb-43c6089a5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24CC91-7186-4C85-8183-43567F7501A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9F3DF9-1A05-4104-9149-1D35FB5385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4fe678-74a2-4b6c-8aa0-e13b65ddef60"/>
    <ds:schemaRef ds:uri="04b0034b-e063-4e00-89fb-43c6089a5e5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642E55-15CC-493A-BAA5-9B1AE48ECEB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2108</TotalTime>
  <Words>969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Primary School Teacher</vt:lpstr>
      <vt:lpstr>Job Specifications and person specifications.</vt:lpstr>
      <vt:lpstr>My eligibility</vt:lpstr>
      <vt:lpstr>Professional duties </vt:lpstr>
      <vt:lpstr>My relevant experience within a school</vt:lpstr>
      <vt:lpstr>My experience from work outside of educational settings and how it enhances my skills relevant to the role.</vt:lpstr>
      <vt:lpstr>Reference list</vt:lpstr>
      <vt:lpstr>Reference list continued.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School Teacher</dc:title>
  <dc:creator>Miriam Scale</dc:creator>
  <cp:lastModifiedBy>Miriam Scale</cp:lastModifiedBy>
  <cp:revision>10</cp:revision>
  <dcterms:created xsi:type="dcterms:W3CDTF">2020-01-16T19:29:13Z</dcterms:created>
  <dcterms:modified xsi:type="dcterms:W3CDTF">2020-01-18T16:14:54Z</dcterms:modified>
</cp:coreProperties>
</file>