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A186CE-6EB7-4170-BA00-EC73A59447D9}" v="8" dt="2026-03-19T10:06:33.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9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een Akhtar (2321475)" userId="cbc8d131-5306-4ccf-98d9-213c8f38520b" providerId="ADAL" clId="{D16C19FF-6777-4EAB-B0F7-FA1500457820}"/>
    <pc:docChg chg="modSld">
      <pc:chgData name="Noreen Akhtar (2321475)" userId="cbc8d131-5306-4ccf-98d9-213c8f38520b" providerId="ADAL" clId="{D16C19FF-6777-4EAB-B0F7-FA1500457820}" dt="2026-03-19T10:02:41.098" v="18" actId="1036"/>
      <pc:docMkLst>
        <pc:docMk/>
      </pc:docMkLst>
      <pc:sldChg chg="addSp delSp modSp mod modTransition modAnim">
        <pc:chgData name="Noreen Akhtar (2321475)" userId="cbc8d131-5306-4ccf-98d9-213c8f38520b" providerId="ADAL" clId="{D16C19FF-6777-4EAB-B0F7-FA1500457820}" dt="2026-03-19T09:54:53.876" v="15" actId="1036"/>
        <pc:sldMkLst>
          <pc:docMk/>
          <pc:sldMk cId="936057559" sldId="256"/>
        </pc:sldMkLst>
        <pc:picChg chg="add del mod">
          <ac:chgData name="Noreen Akhtar (2321475)" userId="cbc8d131-5306-4ccf-98d9-213c8f38520b" providerId="ADAL" clId="{D16C19FF-6777-4EAB-B0F7-FA1500457820}" dt="2026-03-19T09:18:47.619" v="1"/>
          <ac:picMkLst>
            <pc:docMk/>
            <pc:sldMk cId="936057559" sldId="256"/>
            <ac:picMk id="8" creationId="{B26E3875-3056-35AE-3529-40A72749608F}"/>
          </ac:picMkLst>
        </pc:picChg>
        <pc:picChg chg="add del mod">
          <ac:chgData name="Noreen Akhtar (2321475)" userId="cbc8d131-5306-4ccf-98d9-213c8f38520b" providerId="ADAL" clId="{D16C19FF-6777-4EAB-B0F7-FA1500457820}" dt="2026-03-19T09:42:12.094" v="13"/>
          <ac:picMkLst>
            <pc:docMk/>
            <pc:sldMk cId="936057559" sldId="256"/>
            <ac:picMk id="17" creationId="{72E6E82D-E461-1E57-68DA-7C28A26D2BAC}"/>
          </ac:picMkLst>
        </pc:picChg>
        <pc:picChg chg="add mod">
          <ac:chgData name="Noreen Akhtar (2321475)" userId="cbc8d131-5306-4ccf-98d9-213c8f38520b" providerId="ADAL" clId="{D16C19FF-6777-4EAB-B0F7-FA1500457820}" dt="2026-03-19T09:54:53.876" v="15" actId="1036"/>
          <ac:picMkLst>
            <pc:docMk/>
            <pc:sldMk cId="936057559" sldId="256"/>
            <ac:picMk id="20" creationId="{778E0D5A-AC87-FDDC-B602-EB79DA15E93F}"/>
          </ac:picMkLst>
        </pc:picChg>
      </pc:sldChg>
      <pc:sldChg chg="addSp delSp modSp modTransition modAnim">
        <pc:chgData name="Noreen Akhtar (2321475)" userId="cbc8d131-5306-4ccf-98d9-213c8f38520b" providerId="ADAL" clId="{D16C19FF-6777-4EAB-B0F7-FA1500457820}" dt="2026-03-19T09:53:11.101" v="14"/>
        <pc:sldMkLst>
          <pc:docMk/>
          <pc:sldMk cId="1937893078" sldId="257"/>
        </pc:sldMkLst>
        <pc:picChg chg="add del mod">
          <ac:chgData name="Noreen Akhtar (2321475)" userId="cbc8d131-5306-4ccf-98d9-213c8f38520b" providerId="ADAL" clId="{D16C19FF-6777-4EAB-B0F7-FA1500457820}" dt="2026-03-19T09:42:12.094" v="13"/>
          <ac:picMkLst>
            <pc:docMk/>
            <pc:sldMk cId="1937893078" sldId="257"/>
            <ac:picMk id="8" creationId="{59CCA62A-A324-67AF-729F-EE38295DCECE}"/>
          </ac:picMkLst>
        </pc:picChg>
        <pc:picChg chg="add mod">
          <ac:chgData name="Noreen Akhtar (2321475)" userId="cbc8d131-5306-4ccf-98d9-213c8f38520b" providerId="ADAL" clId="{D16C19FF-6777-4EAB-B0F7-FA1500457820}" dt="2026-03-19T09:53:11.101" v="14"/>
          <ac:picMkLst>
            <pc:docMk/>
            <pc:sldMk cId="1937893078" sldId="257"/>
            <ac:picMk id="11" creationId="{1671F351-4F73-B0C7-7390-7AB40A0B9138}"/>
          </ac:picMkLst>
        </pc:picChg>
      </pc:sldChg>
      <pc:sldChg chg="addSp delSp modSp mod modTransition modAnim">
        <pc:chgData name="Noreen Akhtar (2321475)" userId="cbc8d131-5306-4ccf-98d9-213c8f38520b" providerId="ADAL" clId="{D16C19FF-6777-4EAB-B0F7-FA1500457820}" dt="2026-03-19T09:55:45.625" v="16" actId="1076"/>
        <pc:sldMkLst>
          <pc:docMk/>
          <pc:sldMk cId="2801585491" sldId="258"/>
        </pc:sldMkLst>
        <pc:picChg chg="add del mod">
          <ac:chgData name="Noreen Akhtar (2321475)" userId="cbc8d131-5306-4ccf-98d9-213c8f38520b" providerId="ADAL" clId="{D16C19FF-6777-4EAB-B0F7-FA1500457820}" dt="2026-03-19T09:42:12.094" v="13"/>
          <ac:picMkLst>
            <pc:docMk/>
            <pc:sldMk cId="2801585491" sldId="258"/>
            <ac:picMk id="5" creationId="{5831DA97-C721-0998-B83B-6F7866E7BF74}"/>
          </ac:picMkLst>
        </pc:picChg>
        <pc:picChg chg="add mod">
          <ac:chgData name="Noreen Akhtar (2321475)" userId="cbc8d131-5306-4ccf-98d9-213c8f38520b" providerId="ADAL" clId="{D16C19FF-6777-4EAB-B0F7-FA1500457820}" dt="2026-03-19T09:55:45.625" v="16" actId="1076"/>
          <ac:picMkLst>
            <pc:docMk/>
            <pc:sldMk cId="2801585491" sldId="258"/>
            <ac:picMk id="8" creationId="{DA23E341-98D6-CF88-B2F5-08ACD0CB4C3A}"/>
          </ac:picMkLst>
        </pc:picChg>
      </pc:sldChg>
      <pc:sldChg chg="addSp delSp modSp mod modTransition modAnim">
        <pc:chgData name="Noreen Akhtar (2321475)" userId="cbc8d131-5306-4ccf-98d9-213c8f38520b" providerId="ADAL" clId="{D16C19FF-6777-4EAB-B0F7-FA1500457820}" dt="2026-03-19T09:53:11.101" v="14"/>
        <pc:sldMkLst>
          <pc:docMk/>
          <pc:sldMk cId="317211104" sldId="259"/>
        </pc:sldMkLst>
        <pc:picChg chg="add del mod">
          <ac:chgData name="Noreen Akhtar (2321475)" userId="cbc8d131-5306-4ccf-98d9-213c8f38520b" providerId="ADAL" clId="{D16C19FF-6777-4EAB-B0F7-FA1500457820}" dt="2026-03-19T09:42:12.094" v="13"/>
          <ac:picMkLst>
            <pc:docMk/>
            <pc:sldMk cId="317211104" sldId="259"/>
            <ac:picMk id="5" creationId="{332391B1-1BC2-88B5-2804-F4526E6938E2}"/>
          </ac:picMkLst>
        </pc:picChg>
        <pc:picChg chg="add mod">
          <ac:chgData name="Noreen Akhtar (2321475)" userId="cbc8d131-5306-4ccf-98d9-213c8f38520b" providerId="ADAL" clId="{D16C19FF-6777-4EAB-B0F7-FA1500457820}" dt="2026-03-19T09:53:11.101" v="14"/>
          <ac:picMkLst>
            <pc:docMk/>
            <pc:sldMk cId="317211104" sldId="259"/>
            <ac:picMk id="9" creationId="{1D51D0CF-4004-51A5-4D72-CACC437EA795}"/>
          </ac:picMkLst>
        </pc:picChg>
      </pc:sldChg>
      <pc:sldChg chg="addSp delSp modSp modTransition modAnim">
        <pc:chgData name="Noreen Akhtar (2321475)" userId="cbc8d131-5306-4ccf-98d9-213c8f38520b" providerId="ADAL" clId="{D16C19FF-6777-4EAB-B0F7-FA1500457820}" dt="2026-03-19T09:53:11.101" v="14"/>
        <pc:sldMkLst>
          <pc:docMk/>
          <pc:sldMk cId="2667356895" sldId="260"/>
        </pc:sldMkLst>
        <pc:picChg chg="add del mod">
          <ac:chgData name="Noreen Akhtar (2321475)" userId="cbc8d131-5306-4ccf-98d9-213c8f38520b" providerId="ADAL" clId="{D16C19FF-6777-4EAB-B0F7-FA1500457820}" dt="2026-03-19T09:42:12.094" v="13"/>
          <ac:picMkLst>
            <pc:docMk/>
            <pc:sldMk cId="2667356895" sldId="260"/>
            <ac:picMk id="5" creationId="{239B7554-6DB0-05B7-15E1-D641CC7EC076}"/>
          </ac:picMkLst>
        </pc:picChg>
        <pc:picChg chg="add mod">
          <ac:chgData name="Noreen Akhtar (2321475)" userId="cbc8d131-5306-4ccf-98d9-213c8f38520b" providerId="ADAL" clId="{D16C19FF-6777-4EAB-B0F7-FA1500457820}" dt="2026-03-19T09:53:11.101" v="14"/>
          <ac:picMkLst>
            <pc:docMk/>
            <pc:sldMk cId="2667356895" sldId="260"/>
            <ac:picMk id="8" creationId="{FB56126E-122D-14B6-8EA4-79BD4983A822}"/>
          </ac:picMkLst>
        </pc:picChg>
      </pc:sldChg>
      <pc:sldChg chg="addSp delSp modSp modTransition modAnim">
        <pc:chgData name="Noreen Akhtar (2321475)" userId="cbc8d131-5306-4ccf-98d9-213c8f38520b" providerId="ADAL" clId="{D16C19FF-6777-4EAB-B0F7-FA1500457820}" dt="2026-03-19T09:53:11.101" v="14"/>
        <pc:sldMkLst>
          <pc:docMk/>
          <pc:sldMk cId="2032012303" sldId="261"/>
        </pc:sldMkLst>
        <pc:picChg chg="add del mod">
          <ac:chgData name="Noreen Akhtar (2321475)" userId="cbc8d131-5306-4ccf-98d9-213c8f38520b" providerId="ADAL" clId="{D16C19FF-6777-4EAB-B0F7-FA1500457820}" dt="2026-03-19T09:42:12.094" v="13"/>
          <ac:picMkLst>
            <pc:docMk/>
            <pc:sldMk cId="2032012303" sldId="261"/>
            <ac:picMk id="5" creationId="{8FA7E4CA-C538-CA34-50B6-EF6443227AB5}"/>
          </ac:picMkLst>
        </pc:picChg>
        <pc:picChg chg="add mod">
          <ac:chgData name="Noreen Akhtar (2321475)" userId="cbc8d131-5306-4ccf-98d9-213c8f38520b" providerId="ADAL" clId="{D16C19FF-6777-4EAB-B0F7-FA1500457820}" dt="2026-03-19T09:53:11.101" v="14"/>
          <ac:picMkLst>
            <pc:docMk/>
            <pc:sldMk cId="2032012303" sldId="261"/>
            <ac:picMk id="7" creationId="{A1074808-145C-E855-B151-A54B6C558328}"/>
          </ac:picMkLst>
        </pc:picChg>
      </pc:sldChg>
      <pc:sldChg chg="addSp delSp modSp mod modTransition modAnim">
        <pc:chgData name="Noreen Akhtar (2321475)" userId="cbc8d131-5306-4ccf-98d9-213c8f38520b" providerId="ADAL" clId="{D16C19FF-6777-4EAB-B0F7-FA1500457820}" dt="2026-03-19T09:59:40.095" v="17" actId="1036"/>
        <pc:sldMkLst>
          <pc:docMk/>
          <pc:sldMk cId="1464934725" sldId="262"/>
        </pc:sldMkLst>
        <pc:picChg chg="add del mod">
          <ac:chgData name="Noreen Akhtar (2321475)" userId="cbc8d131-5306-4ccf-98d9-213c8f38520b" providerId="ADAL" clId="{D16C19FF-6777-4EAB-B0F7-FA1500457820}" dt="2026-03-19T09:42:12.094" v="13"/>
          <ac:picMkLst>
            <pc:docMk/>
            <pc:sldMk cId="1464934725" sldId="262"/>
            <ac:picMk id="5" creationId="{E4952B14-8B52-4144-D193-55FA2B293371}"/>
          </ac:picMkLst>
        </pc:picChg>
        <pc:picChg chg="add mod">
          <ac:chgData name="Noreen Akhtar (2321475)" userId="cbc8d131-5306-4ccf-98d9-213c8f38520b" providerId="ADAL" clId="{D16C19FF-6777-4EAB-B0F7-FA1500457820}" dt="2026-03-19T09:59:40.095" v="17" actId="1036"/>
          <ac:picMkLst>
            <pc:docMk/>
            <pc:sldMk cId="1464934725" sldId="262"/>
            <ac:picMk id="8" creationId="{E080AC6D-1344-CA65-F060-9B2B47D114C2}"/>
          </ac:picMkLst>
        </pc:picChg>
      </pc:sldChg>
      <pc:sldChg chg="addSp delSp modSp modTransition modAnim">
        <pc:chgData name="Noreen Akhtar (2321475)" userId="cbc8d131-5306-4ccf-98d9-213c8f38520b" providerId="ADAL" clId="{D16C19FF-6777-4EAB-B0F7-FA1500457820}" dt="2026-03-19T09:53:11.101" v="14"/>
        <pc:sldMkLst>
          <pc:docMk/>
          <pc:sldMk cId="1057055869" sldId="263"/>
        </pc:sldMkLst>
        <pc:picChg chg="add del mod">
          <ac:chgData name="Noreen Akhtar (2321475)" userId="cbc8d131-5306-4ccf-98d9-213c8f38520b" providerId="ADAL" clId="{D16C19FF-6777-4EAB-B0F7-FA1500457820}" dt="2026-03-19T09:42:12.094" v="13"/>
          <ac:picMkLst>
            <pc:docMk/>
            <pc:sldMk cId="1057055869" sldId="263"/>
            <ac:picMk id="5" creationId="{828463E8-9DB0-D84D-BAB7-95B3015B71B1}"/>
          </ac:picMkLst>
        </pc:picChg>
        <pc:picChg chg="add mod">
          <ac:chgData name="Noreen Akhtar (2321475)" userId="cbc8d131-5306-4ccf-98d9-213c8f38520b" providerId="ADAL" clId="{D16C19FF-6777-4EAB-B0F7-FA1500457820}" dt="2026-03-19T09:53:11.101" v="14"/>
          <ac:picMkLst>
            <pc:docMk/>
            <pc:sldMk cId="1057055869" sldId="263"/>
            <ac:picMk id="8" creationId="{E63B604F-56F5-C75D-C404-E78C9057D334}"/>
          </ac:picMkLst>
        </pc:picChg>
      </pc:sldChg>
      <pc:sldChg chg="addSp delSp modSp modTransition modAnim">
        <pc:chgData name="Noreen Akhtar (2321475)" userId="cbc8d131-5306-4ccf-98d9-213c8f38520b" providerId="ADAL" clId="{D16C19FF-6777-4EAB-B0F7-FA1500457820}" dt="2026-03-19T09:53:11.101" v="14"/>
        <pc:sldMkLst>
          <pc:docMk/>
          <pc:sldMk cId="3395889237" sldId="264"/>
        </pc:sldMkLst>
        <pc:picChg chg="add del mod">
          <ac:chgData name="Noreen Akhtar (2321475)" userId="cbc8d131-5306-4ccf-98d9-213c8f38520b" providerId="ADAL" clId="{D16C19FF-6777-4EAB-B0F7-FA1500457820}" dt="2026-03-19T09:42:12.094" v="13"/>
          <ac:picMkLst>
            <pc:docMk/>
            <pc:sldMk cId="3395889237" sldId="264"/>
            <ac:picMk id="5" creationId="{7D696BC4-E092-14D9-718A-3EA1B8AB94C0}"/>
          </ac:picMkLst>
        </pc:picChg>
        <pc:picChg chg="add mod">
          <ac:chgData name="Noreen Akhtar (2321475)" userId="cbc8d131-5306-4ccf-98d9-213c8f38520b" providerId="ADAL" clId="{D16C19FF-6777-4EAB-B0F7-FA1500457820}" dt="2026-03-19T09:53:11.101" v="14"/>
          <ac:picMkLst>
            <pc:docMk/>
            <pc:sldMk cId="3395889237" sldId="264"/>
            <ac:picMk id="8" creationId="{6B8FBEF5-B496-E887-3CB5-3A18973936D8}"/>
          </ac:picMkLst>
        </pc:picChg>
      </pc:sldChg>
      <pc:sldChg chg="addSp delSp modSp modTransition modAnim">
        <pc:chgData name="Noreen Akhtar (2321475)" userId="cbc8d131-5306-4ccf-98d9-213c8f38520b" providerId="ADAL" clId="{D16C19FF-6777-4EAB-B0F7-FA1500457820}" dt="2026-03-19T09:53:11.101" v="14"/>
        <pc:sldMkLst>
          <pc:docMk/>
          <pc:sldMk cId="3150194787" sldId="265"/>
        </pc:sldMkLst>
        <pc:picChg chg="add del mod">
          <ac:chgData name="Noreen Akhtar (2321475)" userId="cbc8d131-5306-4ccf-98d9-213c8f38520b" providerId="ADAL" clId="{D16C19FF-6777-4EAB-B0F7-FA1500457820}" dt="2026-03-19T09:42:12.094" v="13"/>
          <ac:picMkLst>
            <pc:docMk/>
            <pc:sldMk cId="3150194787" sldId="265"/>
            <ac:picMk id="5" creationId="{2BFB6797-6A36-E413-0632-55E5049AF0E4}"/>
          </ac:picMkLst>
        </pc:picChg>
        <pc:picChg chg="add mod">
          <ac:chgData name="Noreen Akhtar (2321475)" userId="cbc8d131-5306-4ccf-98d9-213c8f38520b" providerId="ADAL" clId="{D16C19FF-6777-4EAB-B0F7-FA1500457820}" dt="2026-03-19T09:53:11.101" v="14"/>
          <ac:picMkLst>
            <pc:docMk/>
            <pc:sldMk cId="3150194787" sldId="265"/>
            <ac:picMk id="8" creationId="{55CF48D8-D629-0499-533D-7E1270F8CF94}"/>
          </ac:picMkLst>
        </pc:picChg>
      </pc:sldChg>
      <pc:sldChg chg="addSp delSp modSp mod modTransition modAnim">
        <pc:chgData name="Noreen Akhtar (2321475)" userId="cbc8d131-5306-4ccf-98d9-213c8f38520b" providerId="ADAL" clId="{D16C19FF-6777-4EAB-B0F7-FA1500457820}" dt="2026-03-19T10:02:41.098" v="18" actId="1036"/>
        <pc:sldMkLst>
          <pc:docMk/>
          <pc:sldMk cId="2639861263" sldId="266"/>
        </pc:sldMkLst>
        <pc:picChg chg="add del mod">
          <ac:chgData name="Noreen Akhtar (2321475)" userId="cbc8d131-5306-4ccf-98d9-213c8f38520b" providerId="ADAL" clId="{D16C19FF-6777-4EAB-B0F7-FA1500457820}" dt="2026-03-19T09:42:12.094" v="13"/>
          <ac:picMkLst>
            <pc:docMk/>
            <pc:sldMk cId="2639861263" sldId="266"/>
            <ac:picMk id="5" creationId="{8E234680-044C-009E-A98E-5732ED7A5CD2}"/>
          </ac:picMkLst>
        </pc:picChg>
        <pc:picChg chg="add mod">
          <ac:chgData name="Noreen Akhtar (2321475)" userId="cbc8d131-5306-4ccf-98d9-213c8f38520b" providerId="ADAL" clId="{D16C19FF-6777-4EAB-B0F7-FA1500457820}" dt="2026-03-19T10:02:41.098" v="18" actId="1036"/>
          <ac:picMkLst>
            <pc:docMk/>
            <pc:sldMk cId="2639861263" sldId="266"/>
            <ac:picMk id="8" creationId="{D0F87509-3147-3A95-BC08-2CB4D68873E1}"/>
          </ac:picMkLst>
        </pc:picChg>
      </pc:sldChg>
      <pc:sldChg chg="addSp delSp modSp mod modTransition modAnim">
        <pc:chgData name="Noreen Akhtar (2321475)" userId="cbc8d131-5306-4ccf-98d9-213c8f38520b" providerId="ADAL" clId="{D16C19FF-6777-4EAB-B0F7-FA1500457820}" dt="2026-03-19T09:53:11.101" v="14"/>
        <pc:sldMkLst>
          <pc:docMk/>
          <pc:sldMk cId="2275383148" sldId="267"/>
        </pc:sldMkLst>
        <pc:picChg chg="add del mod">
          <ac:chgData name="Noreen Akhtar (2321475)" userId="cbc8d131-5306-4ccf-98d9-213c8f38520b" providerId="ADAL" clId="{D16C19FF-6777-4EAB-B0F7-FA1500457820}" dt="2026-03-19T09:42:12.094" v="13"/>
          <ac:picMkLst>
            <pc:docMk/>
            <pc:sldMk cId="2275383148" sldId="267"/>
            <ac:picMk id="5" creationId="{D1DA36DD-977F-39A4-F22B-40E819F44CEE}"/>
          </ac:picMkLst>
        </pc:picChg>
        <pc:picChg chg="add mod">
          <ac:chgData name="Noreen Akhtar (2321475)" userId="cbc8d131-5306-4ccf-98d9-213c8f38520b" providerId="ADAL" clId="{D16C19FF-6777-4EAB-B0F7-FA1500457820}" dt="2026-03-19T09:53:11.101" v="14"/>
          <ac:picMkLst>
            <pc:docMk/>
            <pc:sldMk cId="2275383148" sldId="267"/>
            <ac:picMk id="8" creationId="{AAE2A380-5B92-8160-F038-0CD1568BD374}"/>
          </ac:picMkLst>
        </pc:picChg>
      </pc:sldChg>
      <pc:sldChg chg="addSp delSp modSp modTransition modAnim">
        <pc:chgData name="Noreen Akhtar (2321475)" userId="cbc8d131-5306-4ccf-98d9-213c8f38520b" providerId="ADAL" clId="{D16C19FF-6777-4EAB-B0F7-FA1500457820}" dt="2026-03-19T09:53:11.101" v="14"/>
        <pc:sldMkLst>
          <pc:docMk/>
          <pc:sldMk cId="703384092" sldId="268"/>
        </pc:sldMkLst>
        <pc:picChg chg="add del mod">
          <ac:chgData name="Noreen Akhtar (2321475)" userId="cbc8d131-5306-4ccf-98d9-213c8f38520b" providerId="ADAL" clId="{D16C19FF-6777-4EAB-B0F7-FA1500457820}" dt="2026-03-19T09:42:12.094" v="13"/>
          <ac:picMkLst>
            <pc:docMk/>
            <pc:sldMk cId="703384092" sldId="268"/>
            <ac:picMk id="5" creationId="{18E5055E-1782-938F-8BB2-B96A2EB6F50C}"/>
          </ac:picMkLst>
        </pc:picChg>
        <pc:picChg chg="add mod">
          <ac:chgData name="Noreen Akhtar (2321475)" userId="cbc8d131-5306-4ccf-98d9-213c8f38520b" providerId="ADAL" clId="{D16C19FF-6777-4EAB-B0F7-FA1500457820}" dt="2026-03-19T09:53:11.101" v="14"/>
          <ac:picMkLst>
            <pc:docMk/>
            <pc:sldMk cId="703384092" sldId="268"/>
            <ac:picMk id="8" creationId="{A746E1A3-A824-06CB-367A-094F99D070B7}"/>
          </ac:picMkLst>
        </pc:picChg>
      </pc:sldChg>
      <pc:sldChg chg="addSp delSp modSp mod modTransition modAnim">
        <pc:chgData name="Noreen Akhtar (2321475)" userId="cbc8d131-5306-4ccf-98d9-213c8f38520b" providerId="ADAL" clId="{D16C19FF-6777-4EAB-B0F7-FA1500457820}" dt="2026-03-19T09:53:11.101" v="14"/>
        <pc:sldMkLst>
          <pc:docMk/>
          <pc:sldMk cId="2062594651" sldId="269"/>
        </pc:sldMkLst>
        <pc:picChg chg="add del mod">
          <ac:chgData name="Noreen Akhtar (2321475)" userId="cbc8d131-5306-4ccf-98d9-213c8f38520b" providerId="ADAL" clId="{D16C19FF-6777-4EAB-B0F7-FA1500457820}" dt="2026-03-19T09:42:12.094" v="13"/>
          <ac:picMkLst>
            <pc:docMk/>
            <pc:sldMk cId="2062594651" sldId="269"/>
            <ac:picMk id="6" creationId="{B4B5B030-F6C4-18FD-F2A9-540C66C46AD9}"/>
          </ac:picMkLst>
        </pc:picChg>
        <pc:picChg chg="add mod">
          <ac:chgData name="Noreen Akhtar (2321475)" userId="cbc8d131-5306-4ccf-98d9-213c8f38520b" providerId="ADAL" clId="{D16C19FF-6777-4EAB-B0F7-FA1500457820}" dt="2026-03-19T09:53:11.101" v="14"/>
          <ac:picMkLst>
            <pc:docMk/>
            <pc:sldMk cId="2062594651" sldId="269"/>
            <ac:picMk id="8" creationId="{381347B5-5A2F-E7F4-6077-298E123C30FC}"/>
          </ac:picMkLst>
        </pc:picChg>
      </pc:sldChg>
      <pc:sldChg chg="addSp delSp modSp modTransition modAnim">
        <pc:chgData name="Noreen Akhtar (2321475)" userId="cbc8d131-5306-4ccf-98d9-213c8f38520b" providerId="ADAL" clId="{D16C19FF-6777-4EAB-B0F7-FA1500457820}" dt="2026-03-19T09:42:12.094" v="13"/>
        <pc:sldMkLst>
          <pc:docMk/>
          <pc:sldMk cId="2510326039" sldId="270"/>
        </pc:sldMkLst>
        <pc:picChg chg="add del mod">
          <ac:chgData name="Noreen Akhtar (2321475)" userId="cbc8d131-5306-4ccf-98d9-213c8f38520b" providerId="ADAL" clId="{D16C19FF-6777-4EAB-B0F7-FA1500457820}" dt="2026-03-19T09:42:12.094" v="13"/>
          <ac:picMkLst>
            <pc:docMk/>
            <pc:sldMk cId="2510326039" sldId="270"/>
            <ac:picMk id="5" creationId="{5F1C40A4-7047-769C-7C8F-9AC542B445D6}"/>
          </ac:picMkLst>
        </pc:picChg>
      </pc:sldChg>
      <pc:sldChg chg="addSp delSp modSp mod modTransition modAnim">
        <pc:chgData name="Noreen Akhtar (2321475)" userId="cbc8d131-5306-4ccf-98d9-213c8f38520b" providerId="ADAL" clId="{D16C19FF-6777-4EAB-B0F7-FA1500457820}" dt="2026-03-19T09:42:12.094" v="13"/>
        <pc:sldMkLst>
          <pc:docMk/>
          <pc:sldMk cId="1000527896" sldId="271"/>
        </pc:sldMkLst>
        <pc:picChg chg="add del mod">
          <ac:chgData name="Noreen Akhtar (2321475)" userId="cbc8d131-5306-4ccf-98d9-213c8f38520b" providerId="ADAL" clId="{D16C19FF-6777-4EAB-B0F7-FA1500457820}" dt="2026-03-19T09:42:12.094" v="13"/>
          <ac:picMkLst>
            <pc:docMk/>
            <pc:sldMk cId="1000527896" sldId="271"/>
            <ac:picMk id="3" creationId="{0A01C7EC-AC94-DAA5-B3BE-8650F1B8699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B87A2-ED28-4B88-B4CE-008371017A0E}" type="datetimeFigureOut">
              <a:rPr lang="en-US" smtClean="0"/>
              <a:t>3/19/2026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7E801-FDBE-4D20-BBA8-194CFFDABF88}" type="slidenum">
              <a:rPr lang="en-US" smtClean="0"/>
              <a:t>‹#›</a:t>
            </a:fld>
            <a:endParaRPr lang="en-US"/>
          </a:p>
        </p:txBody>
      </p:sp>
    </p:spTree>
    <p:extLst>
      <p:ext uri="{BB962C8B-B14F-4D97-AF65-F5344CB8AC3E}">
        <p14:creationId xmlns:p14="http://schemas.microsoft.com/office/powerpoint/2010/main" val="1456156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morning everyone. Today I’m going to be presenting my care plan for a fictional patient with Type 2 Diabetes Mellitus. This presentation is part of Component 2 for the module Introduction to Physiology. I’ll be focusing on how the endocrine system works, particularly how blood glucose is regulated, and how this process is affected in Type 2 Diabetes. I’ll also discuss how evidence-based care planning is used in health and social care practice.</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1</a:t>
            </a:fld>
            <a:endParaRPr lang="en-US"/>
          </a:p>
        </p:txBody>
      </p:sp>
    </p:spTree>
    <p:extLst>
      <p:ext uri="{BB962C8B-B14F-4D97-AF65-F5344CB8AC3E}">
        <p14:creationId xmlns:p14="http://schemas.microsoft.com/office/powerpoint/2010/main" val="1010203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Type 2 Diabetes Mellitus is a very common long-term condition in the UK and is a major cause of serious health problems such as heart disease. In this presentation, I will be focusing on the role of the endocrine system in controlling blood sugar levels. I’ll start by explaining the normal anatomy and physiology, then show how Type 2 Diabetes disrupts this process. I’ll also introduce a fictional patient and finish with an evidence-based care plan based on NHS and NICE guidance.</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2</a:t>
            </a:fld>
            <a:endParaRPr lang="en-US"/>
          </a:p>
        </p:txBody>
      </p:sp>
    </p:spTree>
    <p:extLst>
      <p:ext uri="{BB962C8B-B14F-4D97-AF65-F5344CB8AC3E}">
        <p14:creationId xmlns:p14="http://schemas.microsoft.com/office/powerpoint/2010/main" val="2373786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endocrine system is made up of glands that release hormones directly into the bloodstream to control important body functions. These hormones help regulate things like metabolism, growth, energy balance, and blood glucose levels. Hormones act as chemical messengers, allowing different organs to work together effectively. Keeping blood glucose levels stable is especially important for energy production and brain function. When the endocrine system doesn’t work properly, it can lead to long-term conditions such as diabetes mellitus.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3</a:t>
            </a:fld>
            <a:endParaRPr lang="en-US"/>
          </a:p>
        </p:txBody>
      </p:sp>
    </p:spTree>
    <p:extLst>
      <p:ext uri="{BB962C8B-B14F-4D97-AF65-F5344CB8AC3E}">
        <p14:creationId xmlns:p14="http://schemas.microsoft.com/office/powerpoint/2010/main" val="3343289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pancreas is a long gland located behind the stomach and close to the small intestine. It has two main roles: exocrine and endocrine. The endocrine part contains the Islets of Langerhans, which are responsible for blood glucose control. Beta cells produce insulin, while alpha cells produce glucagon. These hormones work together to keep blood glucose levels within a normal range. Understanding the structure of the pancreas helps explain why problems with insulin occur in diabetes.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4</a:t>
            </a:fld>
            <a:endParaRPr lang="en-US"/>
          </a:p>
        </p:txBody>
      </p:sp>
    </p:spTree>
    <p:extLst>
      <p:ext uri="{BB962C8B-B14F-4D97-AF65-F5344CB8AC3E}">
        <p14:creationId xmlns:p14="http://schemas.microsoft.com/office/powerpoint/2010/main" val="72997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a healthy person, blood glucose levels are controlled through a negative feedback system involving insulin and glucagon. After eating, blood glucose levels rise, which triggers the release of insulin from the pancreas. Insulin allows glucose to enter body cells and encourages storage in the liver. When blood glucose levels drop, glucagon is released to increase them again. This process happens continuously and keeps blood glucose levels stable throughout the day.</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5</a:t>
            </a:fld>
            <a:endParaRPr lang="en-US"/>
          </a:p>
        </p:txBody>
      </p:sp>
    </p:spTree>
    <p:extLst>
      <p:ext uri="{BB962C8B-B14F-4D97-AF65-F5344CB8AC3E}">
        <p14:creationId xmlns:p14="http://schemas.microsoft.com/office/powerpoint/2010/main" val="3996446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Type 2 Diabetes Mellitus is a long-term metabolic condition where the body becomes resistant to insulin, and over time, insulin production also decreases. Even though insulin is present, it doesn’t work effectively, which leads to high blood glucose levels. This type of diabetes accounts for around 90 percent of cases in the UK. It is strongly linked to factors such as obesity, physical inactivity, and ageing, and it increases the risk of serious long-term complications.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6</a:t>
            </a:fld>
            <a:endParaRPr lang="en-US"/>
          </a:p>
        </p:txBody>
      </p:sp>
    </p:spTree>
    <p:extLst>
      <p:ext uri="{BB962C8B-B14F-4D97-AF65-F5344CB8AC3E}">
        <p14:creationId xmlns:p14="http://schemas.microsoft.com/office/powerpoint/2010/main" val="956748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Type 2 Diabetes, insulin is no longer effective at helping glucose enter the body’s cells, which causes blood glucose levels to remain high over time. As the condition progresses, the pancreatic beta cells can become exhausted and produce less insulin. This leads to symptoms such as tiredness, excessive thirst, frequent urination, and slow wound healing. Long-term high glucose levels damage blood vessels and nerves, showing how endocrine dysfunction directly affects the body.</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7</a:t>
            </a:fld>
            <a:endParaRPr lang="en-US"/>
          </a:p>
        </p:txBody>
      </p:sp>
    </p:spTree>
    <p:extLst>
      <p:ext uri="{BB962C8B-B14F-4D97-AF65-F5344CB8AC3E}">
        <p14:creationId xmlns:p14="http://schemas.microsoft.com/office/powerpoint/2010/main" val="50648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fictional patient in this case study is a 55-year-old male who lives with his spouse in rented accommodation and works full-time as an office administrator. He has recently been diagnosed with Type 2 Diabetes and also has high blood pressure. His BMI is 31, which places him in the obese category. This patient represents a typical individual affected by Type 2 Diabetes and highlights the need for coordinated health and social care support.</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8</a:t>
            </a:fld>
            <a:endParaRPr lang="en-US"/>
          </a:p>
        </p:txBody>
      </p:sp>
    </p:spTree>
    <p:extLst>
      <p:ext uri="{BB962C8B-B14F-4D97-AF65-F5344CB8AC3E}">
        <p14:creationId xmlns:p14="http://schemas.microsoft.com/office/powerpoint/2010/main" val="560594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Several lifestyle and non-modifiable factors increase the risk of developing Type 2 Diabetes. These include an unhealthy diet that is high in fat and sugar, low levels of physical activity, obesity—especially around the abdomen—and a family history of diabetes. These factors increase insulin resistance and disrupt normal glucose metabolism. Because of this, lifestyle changes such as improving diet and increasing physical activity are key parts of managing the condition and slowing disease progression.</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9</a:t>
            </a:fld>
            <a:endParaRPr lang="en-US"/>
          </a:p>
        </p:txBody>
      </p:sp>
    </p:spTree>
    <p:extLst>
      <p:ext uri="{BB962C8B-B14F-4D97-AF65-F5344CB8AC3E}">
        <p14:creationId xmlns:p14="http://schemas.microsoft.com/office/powerpoint/2010/main" val="1464328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patient has a range of health and care needs that are closely linked. Physically, he needs better blood glucose control and support with weight loss. Psychologically, he may struggle to adjust to a long-term diagnosis and may need emotional support. Socially, access to education and support services is important. Without appropriate care, he is at high risk of complications such as heart disease and nerve damage, making a holistic care plan essential.</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10</a:t>
            </a:fld>
            <a:endParaRPr lang="en-US"/>
          </a:p>
        </p:txBody>
      </p:sp>
    </p:spTree>
    <p:extLst>
      <p:ext uri="{BB962C8B-B14F-4D97-AF65-F5344CB8AC3E}">
        <p14:creationId xmlns:p14="http://schemas.microsoft.com/office/powerpoint/2010/main" val="3452566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Monitoring plays a very important role in managing Type 2 Diabetes. This includes regular blood glucose testing, HbA1c measurements to assess long-term control, and monitoring weight, BMI, and blood pressure. This routine data helps healthcare professionals understand how well the condition is being managed and whether the care plan needs to be adjusted. Using this information effectively supports evidence-based decisions and helps reduce the risk of long-term complications.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11</a:t>
            </a:fld>
            <a:endParaRPr lang="en-US"/>
          </a:p>
        </p:txBody>
      </p:sp>
    </p:spTree>
    <p:extLst>
      <p:ext uri="{BB962C8B-B14F-4D97-AF65-F5344CB8AC3E}">
        <p14:creationId xmlns:p14="http://schemas.microsoft.com/office/powerpoint/2010/main" val="3659282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effective care plan for Type 2 Diabetes should be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and based on evidence. This includes lifestyle changes such as healthier eating and increased physical activity, as well as structured diabetes education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Regular reviews and monitoring are also essential, along with referrals to dietitians or specialists when needed. NICE guidance highlights the importance of shared decision-making, where patients are actively involved in managing their condition to improve long-term outcomes.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12</a:t>
            </a:fld>
            <a:endParaRPr lang="en-US"/>
          </a:p>
        </p:txBody>
      </p:sp>
    </p:spTree>
    <p:extLst>
      <p:ext uri="{BB962C8B-B14F-4D97-AF65-F5344CB8AC3E}">
        <p14:creationId xmlns:p14="http://schemas.microsoft.com/office/powerpoint/2010/main" val="32047833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communication is essential when managing Type 2 Diabetes. Information should be explained clearly and in a way the patient can easily understand. Ethical principles such as informed consent, respect for autonomy, and confidentiality must always be followed. When patients understand their condition and feel involved in decision-making, they are more likely to follow treatment plans. This leads to better self-management, improved adherence, and more positive long-term health outcomes.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13</a:t>
            </a:fld>
            <a:endParaRPr lang="en-US"/>
          </a:p>
        </p:txBody>
      </p:sp>
    </p:spTree>
    <p:extLst>
      <p:ext uri="{BB962C8B-B14F-4D97-AF65-F5344CB8AC3E}">
        <p14:creationId xmlns:p14="http://schemas.microsoft.com/office/powerpoint/2010/main" val="528750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this presentation has explained how the endocrine system regulates blood glucose and how this process is disrupted in Type 2 Diabetes Mellitus. It has shown how anatomy, physiology, and lifestyle factors all contribute to the development of the condition. Early intervention, evidence-based care planning, regular monitoring, and effective communication are all essential in improving health outcomes and quality of life for people living with Type 2 Diabetes.</a:t>
            </a:r>
            <a:endParaRPr lang="en-US" dirty="0"/>
          </a:p>
        </p:txBody>
      </p:sp>
      <p:sp>
        <p:nvSpPr>
          <p:cNvPr id="4" name="Slide Number Placeholder 3"/>
          <p:cNvSpPr>
            <a:spLocks noGrp="1"/>
          </p:cNvSpPr>
          <p:nvPr>
            <p:ph type="sldNum" sz="quarter" idx="5"/>
          </p:nvPr>
        </p:nvSpPr>
        <p:spPr/>
        <p:txBody>
          <a:bodyPr/>
          <a:lstStyle/>
          <a:p>
            <a:fld id="{4247E801-FDBE-4D20-BBA8-194CFFDABF88}" type="slidenum">
              <a:rPr lang="en-US" smtClean="0"/>
              <a:t>14</a:t>
            </a:fld>
            <a:endParaRPr lang="en-US"/>
          </a:p>
        </p:txBody>
      </p:sp>
    </p:spTree>
    <p:extLst>
      <p:ext uri="{BB962C8B-B14F-4D97-AF65-F5344CB8AC3E}">
        <p14:creationId xmlns:p14="http://schemas.microsoft.com/office/powerpoint/2010/main" val="3783387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CB7E-D238-667D-3F11-D2CF7CE207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50ABF6-B631-2A01-3E13-0A2CB5388E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8271360-E507-F76B-F69C-DFE68C7F02AF}"/>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5" name="Footer Placeholder 4">
            <a:extLst>
              <a:ext uri="{FF2B5EF4-FFF2-40B4-BE49-F238E27FC236}">
                <a16:creationId xmlns:a16="http://schemas.microsoft.com/office/drawing/2014/main" id="{1C821B4F-3009-87DA-F3C9-12D77E528D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9515CD-EFC1-DBD5-D5FC-455064B0D06F}"/>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2718372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07EA-F014-7DAC-C012-130073240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9373360-64C3-8C4E-DF0B-21EC3CE586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B8023-9ED8-BB0A-9148-349A2A256EF2}"/>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5" name="Footer Placeholder 4">
            <a:extLst>
              <a:ext uri="{FF2B5EF4-FFF2-40B4-BE49-F238E27FC236}">
                <a16:creationId xmlns:a16="http://schemas.microsoft.com/office/drawing/2014/main" id="{ADFE574F-A83A-80DA-731B-DA17B4E652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AF2C95-A486-822F-4EC5-45950425A23F}"/>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150766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8108A-528E-BEF5-7912-8C7D78570B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DDD4FA7-13DE-03E7-7746-9D3DD9D235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5B515D-7E2D-FF97-A5A9-93779E63433C}"/>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5" name="Footer Placeholder 4">
            <a:extLst>
              <a:ext uri="{FF2B5EF4-FFF2-40B4-BE49-F238E27FC236}">
                <a16:creationId xmlns:a16="http://schemas.microsoft.com/office/drawing/2014/main" id="{5307F77D-B3A5-526F-E3A4-FDB6C97255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6A5E68-72F4-7AE9-7B2F-ADD3271EAA85}"/>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54937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C6DEC-9C9C-2925-1035-A3D79AD879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E784C0-0480-0A12-0F35-2F5AD11818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86BAE06-93BA-8796-0228-EDF6711C99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82FA1BD-1F49-27C3-2449-D51B7148524F}"/>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6" name="Footer Placeholder 5">
            <a:extLst>
              <a:ext uri="{FF2B5EF4-FFF2-40B4-BE49-F238E27FC236}">
                <a16:creationId xmlns:a16="http://schemas.microsoft.com/office/drawing/2014/main" id="{859532BA-DC93-29A0-EE9C-C8CC77C87A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201904-2F89-D29A-AF66-E20252F30CED}"/>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399722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877B6-F251-9671-42C1-5775B945D78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653F3EE-2B4D-1CCB-2E09-4C3BE4B4D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6C17A3-EDF0-150F-4363-02B172DA38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19170F0-8BC9-4444-F59C-0A7D0D1CFB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017789-DF73-8202-50D9-52BBC16739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9AD41AC-35BE-7663-7A8B-1E73E3DD34C8}"/>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8" name="Footer Placeholder 7">
            <a:extLst>
              <a:ext uri="{FF2B5EF4-FFF2-40B4-BE49-F238E27FC236}">
                <a16:creationId xmlns:a16="http://schemas.microsoft.com/office/drawing/2014/main" id="{768C2633-0D52-4F0E-FEE0-43B559A8546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F2E48FD-E818-F596-4F09-F32568FCBE7E}"/>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351284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32F3C-CC77-29B5-D603-CC18CB30C56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CB1F82-55AA-8C1A-9E01-37E6E406F6EE}"/>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4" name="Footer Placeholder 3">
            <a:extLst>
              <a:ext uri="{FF2B5EF4-FFF2-40B4-BE49-F238E27FC236}">
                <a16:creationId xmlns:a16="http://schemas.microsoft.com/office/drawing/2014/main" id="{BE27AD2A-B433-8924-E9A5-DDF987545EF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36FCAB0-7A29-E670-BF71-BB4B338EEB6D}"/>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1427157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54835F-C94D-FBE0-2147-0C13A6E59A90}"/>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3" name="Footer Placeholder 2">
            <a:extLst>
              <a:ext uri="{FF2B5EF4-FFF2-40B4-BE49-F238E27FC236}">
                <a16:creationId xmlns:a16="http://schemas.microsoft.com/office/drawing/2014/main" id="{8AC7B692-BFE3-E465-509A-160D7CF4C1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C95D76-149D-47A7-89C3-093966C13C2C}"/>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167796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5271E-5BCA-5AC1-3C56-4315FD5CB5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0E4948-AB0B-D1A8-DDE9-38292102B6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D2B6259-53DD-CB33-FB1C-34BC53556E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522B29-9F33-8278-B65C-1EE6E9B559A3}"/>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6" name="Footer Placeholder 5">
            <a:extLst>
              <a:ext uri="{FF2B5EF4-FFF2-40B4-BE49-F238E27FC236}">
                <a16:creationId xmlns:a16="http://schemas.microsoft.com/office/drawing/2014/main" id="{388AA7A7-B956-218C-5289-946FA9BE4C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69F877-1124-B681-DBB6-859FD4D1A15F}"/>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3761391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003D-0650-8502-B488-6EFFAB64FF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5CC5CC-E472-6EE7-7B68-29C8EFEE39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230CCA-9A33-39F1-FFFD-2E6095B213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B5BE13-4B81-37C7-6685-E8586E1BE410}"/>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6" name="Footer Placeholder 5">
            <a:extLst>
              <a:ext uri="{FF2B5EF4-FFF2-40B4-BE49-F238E27FC236}">
                <a16:creationId xmlns:a16="http://schemas.microsoft.com/office/drawing/2014/main" id="{97720979-F238-53E5-D327-3038216675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232D56-D06D-9DF4-F00E-871A88A30750}"/>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2120103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19861-6972-52F0-D5C1-60A33D4A7CD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E6D3780-CE2B-219F-2313-2759103D7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E98101-F9C2-FF80-0431-AEC9CD500C2E}"/>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5" name="Footer Placeholder 4">
            <a:extLst>
              <a:ext uri="{FF2B5EF4-FFF2-40B4-BE49-F238E27FC236}">
                <a16:creationId xmlns:a16="http://schemas.microsoft.com/office/drawing/2014/main" id="{43BD5D1B-A517-7110-BA32-702FAEA36B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93E969-E9CB-254B-E7E3-915944781B27}"/>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991891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5C54A1-2CCA-FBE6-F168-5B63C26298B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055D5CC-6293-13DC-62A1-8A5550C837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5D7CD8-F526-D4E2-C989-76EC7A2F7794}"/>
              </a:ext>
            </a:extLst>
          </p:cNvPr>
          <p:cNvSpPr>
            <a:spLocks noGrp="1"/>
          </p:cNvSpPr>
          <p:nvPr>
            <p:ph type="dt" sz="half" idx="10"/>
          </p:nvPr>
        </p:nvSpPr>
        <p:spPr/>
        <p:txBody>
          <a:bodyPr/>
          <a:lstStyle/>
          <a:p>
            <a:fld id="{BA63ED01-CD83-469B-A6B7-DC07AB9BCFDE}" type="datetimeFigureOut">
              <a:rPr lang="en-US" smtClean="0"/>
              <a:t>3/19/2026</a:t>
            </a:fld>
            <a:endParaRPr lang="en-US"/>
          </a:p>
        </p:txBody>
      </p:sp>
      <p:sp>
        <p:nvSpPr>
          <p:cNvPr id="5" name="Footer Placeholder 4">
            <a:extLst>
              <a:ext uri="{FF2B5EF4-FFF2-40B4-BE49-F238E27FC236}">
                <a16:creationId xmlns:a16="http://schemas.microsoft.com/office/drawing/2014/main" id="{6AA72DC0-A55E-5A0F-71E5-8CD468CA5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52B9F0-B4D1-DC35-A2E6-F503C973A28E}"/>
              </a:ext>
            </a:extLst>
          </p:cNvPr>
          <p:cNvSpPr>
            <a:spLocks noGrp="1"/>
          </p:cNvSpPr>
          <p:nvPr>
            <p:ph type="sldNum" sz="quarter" idx="12"/>
          </p:nvPr>
        </p:nvSpPr>
        <p:spPr/>
        <p:txBody>
          <a:bodyPr/>
          <a:lstStyle/>
          <a:p>
            <a:fld id="{7AFE0582-34D0-48B6-9810-8C6CE426237A}" type="slidenum">
              <a:rPr lang="en-US" smtClean="0"/>
              <a:t>‹#›</a:t>
            </a:fld>
            <a:endParaRPr lang="en-US"/>
          </a:p>
        </p:txBody>
      </p:sp>
    </p:spTree>
    <p:extLst>
      <p:ext uri="{BB962C8B-B14F-4D97-AF65-F5344CB8AC3E}">
        <p14:creationId xmlns:p14="http://schemas.microsoft.com/office/powerpoint/2010/main" val="264335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74F854-CC81-BDC7-64C2-14ABBAC053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A1C966B-A76C-B4B3-8FA8-123348953F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B9A8F9-A233-5421-EA3F-09943AD42E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63ED01-CD83-469B-A6B7-DC07AB9BCFDE}" type="datetimeFigureOut">
              <a:rPr lang="en-US" smtClean="0"/>
              <a:t>3/19/2026</a:t>
            </a:fld>
            <a:endParaRPr lang="en-US"/>
          </a:p>
        </p:txBody>
      </p:sp>
      <p:sp>
        <p:nvSpPr>
          <p:cNvPr id="5" name="Footer Placeholder 4">
            <a:extLst>
              <a:ext uri="{FF2B5EF4-FFF2-40B4-BE49-F238E27FC236}">
                <a16:creationId xmlns:a16="http://schemas.microsoft.com/office/drawing/2014/main" id="{C3FB0C7E-B77D-246A-1D5B-F46F4B333D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EB4E71A-69B8-642C-50D6-21220B22DA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FE0582-34D0-48B6-9810-8C6CE426237A}" type="slidenum">
              <a:rPr lang="en-US" smtClean="0"/>
              <a:t>‹#›</a:t>
            </a:fld>
            <a:endParaRPr lang="en-US"/>
          </a:p>
        </p:txBody>
      </p:sp>
    </p:spTree>
    <p:extLst>
      <p:ext uri="{BB962C8B-B14F-4D97-AF65-F5344CB8AC3E}">
        <p14:creationId xmlns:p14="http://schemas.microsoft.com/office/powerpoint/2010/main" val="2265650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9B0CEF-DE4F-DF2B-20EC-CD2E5C79C89F}"/>
              </a:ext>
            </a:extLst>
          </p:cNvPr>
          <p:cNvSpPr txBox="1"/>
          <p:nvPr/>
        </p:nvSpPr>
        <p:spPr>
          <a:xfrm>
            <a:off x="3047999" y="4739100"/>
            <a:ext cx="6096000" cy="1572418"/>
          </a:xfrm>
          <a:prstGeom prst="rect">
            <a:avLst/>
          </a:prstGeom>
          <a:noFill/>
        </p:spPr>
        <p:txBody>
          <a:bodyPr wrap="square">
            <a:spAutoFit/>
          </a:bodyPr>
          <a:lstStyle/>
          <a:p>
            <a:pPr marR="0" lvl="0" algn="ctr">
              <a:lnSpc>
                <a:spcPct val="107000"/>
              </a:lnSpc>
              <a:spcAft>
                <a:spcPts val="800"/>
              </a:spcAft>
              <a:buSzPts val="1000"/>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Student Name: </a:t>
            </a:r>
            <a:r>
              <a:rPr lang="en-US" b="1" kern="100" dirty="0">
                <a:latin typeface="Calibri" panose="020F0502020204030204" pitchFamily="34" charset="0"/>
                <a:ea typeface="Calibri" panose="020F0502020204030204" pitchFamily="34" charset="0"/>
                <a:cs typeface="Times New Roman" panose="02020603050405020304" pitchFamily="18" charset="0"/>
              </a:rPr>
              <a:t>Noreen Akhtar</a:t>
            </a:r>
            <a:endParaRPr lang="en-US"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gn="ctr">
              <a:lnSpc>
                <a:spcPct val="107000"/>
              </a:lnSpc>
              <a:spcAft>
                <a:spcPts val="800"/>
              </a:spcAft>
              <a:buSzPts val="1000"/>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Student Number: 2321475</a:t>
            </a:r>
          </a:p>
          <a:p>
            <a:pPr marR="0" lvl="0" algn="ctr">
              <a:lnSpc>
                <a:spcPct val="107000"/>
              </a:lnSpc>
              <a:spcAft>
                <a:spcPts val="800"/>
              </a:spcAft>
              <a:buSzPts val="1000"/>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Module Code: BMHP5023</a:t>
            </a:r>
          </a:p>
          <a:p>
            <a:pPr marR="0" lvl="0" algn="ctr">
              <a:lnSpc>
                <a:spcPct val="107000"/>
              </a:lnSpc>
              <a:spcAft>
                <a:spcPts val="800"/>
              </a:spcAft>
              <a:buSzPts val="1000"/>
              <a:tabLst>
                <a:tab pos="457200"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Module Title: Introduction to Physiology</a:t>
            </a:r>
            <a:endParaRPr lang="en-US" b="1" dirty="0"/>
          </a:p>
        </p:txBody>
      </p:sp>
      <p:sp>
        <p:nvSpPr>
          <p:cNvPr id="7" name="TextBox 6">
            <a:extLst>
              <a:ext uri="{FF2B5EF4-FFF2-40B4-BE49-F238E27FC236}">
                <a16:creationId xmlns:a16="http://schemas.microsoft.com/office/drawing/2014/main" id="{8C3FFAE4-AC68-C4E3-4406-24266D3CD8AC}"/>
              </a:ext>
            </a:extLst>
          </p:cNvPr>
          <p:cNvSpPr txBox="1"/>
          <p:nvPr/>
        </p:nvSpPr>
        <p:spPr>
          <a:xfrm>
            <a:off x="1995947" y="3429000"/>
            <a:ext cx="8200103" cy="1251625"/>
          </a:xfrm>
          <a:prstGeom prst="rect">
            <a:avLst/>
          </a:prstGeom>
          <a:noFill/>
        </p:spPr>
        <p:txBody>
          <a:bodyPr wrap="square">
            <a:spAutoFit/>
          </a:bodyPr>
          <a:lstStyle/>
          <a:p>
            <a:pPr marL="0" marR="0" algn="ctr">
              <a:lnSpc>
                <a:spcPct val="107000"/>
              </a:lnSpc>
              <a:spcAft>
                <a:spcPts val="800"/>
              </a:spcAft>
              <a:buNone/>
            </a:pPr>
            <a:r>
              <a:rPr lang="en-US" sz="3600" b="1" kern="100" dirty="0">
                <a:solidFill>
                  <a:srgbClr val="00B05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Component 2: Presentation – Care Plan for Type 2 Diabetes Mellitus</a:t>
            </a:r>
            <a:endParaRPr lang="en-US" sz="3600" kern="100" dirty="0">
              <a:solidFill>
                <a:srgbClr val="00B05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E315462D-169A-F032-F37D-37CA4CF0236B}"/>
              </a:ext>
            </a:extLst>
          </p:cNvPr>
          <p:cNvPicPr>
            <a:picLocks noChangeAspect="1"/>
          </p:cNvPicPr>
          <p:nvPr/>
        </p:nvPicPr>
        <p:blipFill>
          <a:blip r:embed="rId5"/>
          <a:stretch>
            <a:fillRect/>
          </a:stretch>
        </p:blipFill>
        <p:spPr>
          <a:xfrm>
            <a:off x="4076508" y="890370"/>
            <a:ext cx="4038979" cy="2632370"/>
          </a:xfrm>
          <a:prstGeom prst="rect">
            <a:avLst/>
          </a:prstGeom>
        </p:spPr>
      </p:pic>
      <p:pic>
        <p:nvPicPr>
          <p:cNvPr id="20" name="Audio 19">
            <a:hlinkClick r:id="" action="ppaction://media"/>
            <a:extLst>
              <a:ext uri="{FF2B5EF4-FFF2-40B4-BE49-F238E27FC236}">
                <a16:creationId xmlns:a16="http://schemas.microsoft.com/office/drawing/2014/main" id="{778E0D5A-AC87-FDDC-B602-EB79DA15E9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28032"/>
            <a:ext cx="2057400" cy="2057400"/>
          </a:xfrm>
          <a:prstGeom prst="ellipse">
            <a:avLst/>
          </a:prstGeom>
        </p:spPr>
      </p:pic>
    </p:spTree>
    <p:extLst>
      <p:ext uri="{BB962C8B-B14F-4D97-AF65-F5344CB8AC3E}">
        <p14:creationId xmlns:p14="http://schemas.microsoft.com/office/powerpoint/2010/main" val="936057559"/>
      </p:ext>
    </p:extLst>
  </p:cSld>
  <p:clrMapOvr>
    <a:masterClrMapping/>
  </p:clrMapOvr>
  <mc:AlternateContent xmlns:mc="http://schemas.openxmlformats.org/markup-compatibility/2006">
    <mc:Choice xmlns:p14="http://schemas.microsoft.com/office/powerpoint/2010/main" Requires="p14">
      <p:transition spd="slow" p14:dur="2000" advTm="47435"/>
    </mc:Choice>
    <mc:Fallback>
      <p:transition spd="slow" advTm="47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903A4B-6CD4-CA14-EF91-8DEAC9F0140D}"/>
              </a:ext>
            </a:extLst>
          </p:cNvPr>
          <p:cNvSpPr txBox="1"/>
          <p:nvPr/>
        </p:nvSpPr>
        <p:spPr>
          <a:xfrm>
            <a:off x="0" y="98322"/>
            <a:ext cx="12192000" cy="646331"/>
          </a:xfrm>
          <a:prstGeom prst="rect">
            <a:avLst/>
          </a:prstGeom>
          <a:noFill/>
        </p:spPr>
        <p:txBody>
          <a:bodyPr wrap="square">
            <a:spAutoFit/>
          </a:bodyPr>
          <a:lstStyle/>
          <a:p>
            <a:pPr algn="ctr"/>
            <a:r>
              <a:rPr lang="en-US" sz="3600" b="1" dirty="0">
                <a:solidFill>
                  <a:srgbClr val="00B05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Introduction and Presentation Overview</a:t>
            </a:r>
            <a:endParaRPr lang="en-US" sz="3600" dirty="0">
              <a:solidFill>
                <a:srgbClr val="00B050"/>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C0812630-89AD-186D-CFFD-4C1EDACDF0E6}"/>
              </a:ext>
            </a:extLst>
          </p:cNvPr>
          <p:cNvSpPr txBox="1"/>
          <p:nvPr/>
        </p:nvSpPr>
        <p:spPr>
          <a:xfrm>
            <a:off x="1189703" y="2214996"/>
            <a:ext cx="5240594" cy="3139321"/>
          </a:xfrm>
          <a:prstGeom prst="rect">
            <a:avLst/>
          </a:prstGeom>
          <a:noFill/>
        </p:spPr>
        <p:txBody>
          <a:bodyPr wrap="square">
            <a:spAutoFit/>
          </a:bodyPr>
          <a:lstStyle/>
          <a:p>
            <a:pPr algn="ctr"/>
            <a:r>
              <a:rPr lang="en-US" sz="1800" dirty="0">
                <a:effectLst/>
                <a:latin typeface="Calibri" panose="020F0502020204030204" pitchFamily="34" charset="0"/>
                <a:ea typeface="Calibri" panose="020F0502020204030204" pitchFamily="34" charset="0"/>
                <a:cs typeface="Times New Roman" panose="02020603050405020304" pitchFamily="18" charset="0"/>
              </a:rPr>
              <a:t>Type 2 Diabetes Mellitus (T2DM) is a widespread chronic illness in the UK and a leading cause of cardiovascular disease. The specific endocrine system covered in this presentation is the function of the endocrine system in the regulation of blood sugar (Goyal,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Jialal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Singhal, 2023). It will discuss the normal anatomy and physiology, discuss how T2DM interferes with the endocrine activity, and provide a fictional profile of a patient. Evidence-based plan of care based on the NHS and NICE guidance is the final point of the presentation.</a:t>
            </a:r>
            <a:endParaRPr lang="en-US" dirty="0"/>
          </a:p>
        </p:txBody>
      </p:sp>
      <p:pic>
        <p:nvPicPr>
          <p:cNvPr id="7" name="Picture 6">
            <a:extLst>
              <a:ext uri="{FF2B5EF4-FFF2-40B4-BE49-F238E27FC236}">
                <a16:creationId xmlns:a16="http://schemas.microsoft.com/office/drawing/2014/main" id="{D64A7169-14F8-9D5E-7246-090BD958D83F}"/>
              </a:ext>
            </a:extLst>
          </p:cNvPr>
          <p:cNvPicPr>
            <a:picLocks noChangeAspect="1"/>
          </p:cNvPicPr>
          <p:nvPr/>
        </p:nvPicPr>
        <p:blipFill>
          <a:blip r:embed="rId5"/>
          <a:stretch>
            <a:fillRect/>
          </a:stretch>
        </p:blipFill>
        <p:spPr>
          <a:xfrm>
            <a:off x="6636774" y="1666821"/>
            <a:ext cx="4365523" cy="3899774"/>
          </a:xfrm>
          <a:prstGeom prst="rect">
            <a:avLst/>
          </a:prstGeom>
        </p:spPr>
      </p:pic>
      <p:pic>
        <p:nvPicPr>
          <p:cNvPr id="11" name="Audio 10">
            <a:hlinkClick r:id="" action="ppaction://media"/>
            <a:extLst>
              <a:ext uri="{FF2B5EF4-FFF2-40B4-BE49-F238E27FC236}">
                <a16:creationId xmlns:a16="http://schemas.microsoft.com/office/drawing/2014/main" id="{1671F351-4F73-B0C7-7390-7AB40A0B91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7893078"/>
      </p:ext>
    </p:extLst>
  </p:cSld>
  <p:clrMapOvr>
    <a:masterClrMapping/>
  </p:clrMapOvr>
  <mc:AlternateContent xmlns:mc="http://schemas.openxmlformats.org/markup-compatibility/2006">
    <mc:Choice xmlns:p14="http://schemas.microsoft.com/office/powerpoint/2010/main" Requires="p14">
      <p:transition spd="slow" p14:dur="2000" advTm="39636"/>
    </mc:Choice>
    <mc:Fallback>
      <p:transition spd="slow" advTm="39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41F86-A554-45D0-F233-F891D0E9941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0C37A59-D433-D138-115D-48B55F251CC5}"/>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Overview of the Endocrine System</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68B921E-C1E9-771C-E05B-A52BE7F3FC0B}"/>
              </a:ext>
            </a:extLst>
          </p:cNvPr>
          <p:cNvSpPr txBox="1"/>
          <p:nvPr/>
        </p:nvSpPr>
        <p:spPr>
          <a:xfrm>
            <a:off x="855407" y="2197316"/>
            <a:ext cx="6096000" cy="2862322"/>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Endocrine system is composed of glands that release hormones into the blood to control physiological activity and homeostasis (Campbell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Jialal</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2022). It plays an important role in controlling metabolism, growth, energy balance and glucose in the blood. Hormones are chemical messengers, which guarantee the coordinated functioning of the organs. Strict control of glucose levels is needed in the cells respiration and functioning of the brain. Impairment of endocrine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signalling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may lead to the chronic metabolic conditions, including diabetes mellitus.</a:t>
            </a:r>
            <a:endParaRPr lang="en-US" dirty="0"/>
          </a:p>
        </p:txBody>
      </p:sp>
      <p:pic>
        <p:nvPicPr>
          <p:cNvPr id="6" name="Picture 5">
            <a:extLst>
              <a:ext uri="{FF2B5EF4-FFF2-40B4-BE49-F238E27FC236}">
                <a16:creationId xmlns:a16="http://schemas.microsoft.com/office/drawing/2014/main" id="{CC2D88B8-108D-DD78-D21A-B1A5DC27BC11}"/>
              </a:ext>
            </a:extLst>
          </p:cNvPr>
          <p:cNvPicPr>
            <a:picLocks noChangeAspect="1"/>
          </p:cNvPicPr>
          <p:nvPr/>
        </p:nvPicPr>
        <p:blipFill>
          <a:blip r:embed="rId5"/>
          <a:stretch>
            <a:fillRect/>
          </a:stretch>
        </p:blipFill>
        <p:spPr>
          <a:xfrm>
            <a:off x="7404783" y="1184991"/>
            <a:ext cx="3931810" cy="4488017"/>
          </a:xfrm>
          <a:prstGeom prst="rect">
            <a:avLst/>
          </a:prstGeom>
        </p:spPr>
      </p:pic>
      <p:pic>
        <p:nvPicPr>
          <p:cNvPr id="8" name="Audio 7">
            <a:hlinkClick r:id="" action="ppaction://media"/>
            <a:extLst>
              <a:ext uri="{FF2B5EF4-FFF2-40B4-BE49-F238E27FC236}">
                <a16:creationId xmlns:a16="http://schemas.microsoft.com/office/drawing/2014/main" id="{DA23E341-98D6-CF88-B2F5-08ACD0CB4C3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9993938" y="4702278"/>
            <a:ext cx="2057400" cy="2057400"/>
          </a:xfrm>
          <a:prstGeom prst="ellipse">
            <a:avLst/>
          </a:prstGeom>
        </p:spPr>
      </p:pic>
    </p:spTree>
    <p:extLst>
      <p:ext uri="{BB962C8B-B14F-4D97-AF65-F5344CB8AC3E}">
        <p14:creationId xmlns:p14="http://schemas.microsoft.com/office/powerpoint/2010/main" val="2801585491"/>
      </p:ext>
    </p:extLst>
  </p:cSld>
  <p:clrMapOvr>
    <a:masterClrMapping/>
  </p:clrMapOvr>
  <mc:AlternateContent xmlns:mc="http://schemas.openxmlformats.org/markup-compatibility/2006">
    <mc:Choice xmlns:p14="http://schemas.microsoft.com/office/powerpoint/2010/main" Requires="p14">
      <p:transition spd="slow" p14:dur="2000" advTm="42516"/>
    </mc:Choice>
    <mc:Fallback>
      <p:transition spd="slow" advTm="42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AC9FE-B504-DB61-0712-653BD349B67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53BA2E5-E4E9-5F83-4CEF-CECE38D6AE1B}"/>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Anatomy of the Endocrine System (Pancreas Focus)</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16937872-BD57-E82C-ADE1-10CC3A1197E9}"/>
              </a:ext>
            </a:extLst>
          </p:cNvPr>
          <p:cNvSpPr txBox="1"/>
          <p:nvPr/>
        </p:nvSpPr>
        <p:spPr>
          <a:xfrm>
            <a:off x="1238864" y="1824153"/>
            <a:ext cx="9822426" cy="1868781"/>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pancreas is a long gland, which is found behind the stomach and close to the duodenum. It has exocrine as well as endocrine roles.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Islets of Langerhans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contain endocrine cells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Beta cells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produce insulin</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Alpha cells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produce glucagon</a:t>
            </a:r>
          </a:p>
        </p:txBody>
      </p:sp>
      <p:pic>
        <p:nvPicPr>
          <p:cNvPr id="6" name="Picture 5">
            <a:extLst>
              <a:ext uri="{FF2B5EF4-FFF2-40B4-BE49-F238E27FC236}">
                <a16:creationId xmlns:a16="http://schemas.microsoft.com/office/drawing/2014/main" id="{60727430-6FBA-9C46-4EE6-5DB27B4EB567}"/>
              </a:ext>
            </a:extLst>
          </p:cNvPr>
          <p:cNvPicPr>
            <a:picLocks noChangeAspect="1"/>
          </p:cNvPicPr>
          <p:nvPr/>
        </p:nvPicPr>
        <p:blipFill>
          <a:blip r:embed="rId5"/>
          <a:stretch>
            <a:fillRect/>
          </a:stretch>
        </p:blipFill>
        <p:spPr>
          <a:xfrm>
            <a:off x="6130998" y="2451223"/>
            <a:ext cx="4930292" cy="2868760"/>
          </a:xfrm>
          <a:prstGeom prst="rect">
            <a:avLst/>
          </a:prstGeom>
        </p:spPr>
      </p:pic>
      <p:sp>
        <p:nvSpPr>
          <p:cNvPr id="8" name="TextBox 7">
            <a:extLst>
              <a:ext uri="{FF2B5EF4-FFF2-40B4-BE49-F238E27FC236}">
                <a16:creationId xmlns:a16="http://schemas.microsoft.com/office/drawing/2014/main" id="{5D620A57-41FF-8C53-A5FD-847644F20DC2}"/>
              </a:ext>
            </a:extLst>
          </p:cNvPr>
          <p:cNvSpPr txBox="1"/>
          <p:nvPr/>
        </p:nvSpPr>
        <p:spPr>
          <a:xfrm>
            <a:off x="1238864" y="3885603"/>
            <a:ext cx="4650658" cy="1200329"/>
          </a:xfrm>
          <a:prstGeom prst="rect">
            <a:avLst/>
          </a:prstGeom>
          <a:noFill/>
        </p:spPr>
        <p:txBody>
          <a:bodyPr wrap="square">
            <a:spAutoFit/>
          </a:bodyPr>
          <a:lstStyle/>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These are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specialised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structures that control the level of glucose in the blood. Anatomical figures help to learn the structure and functions of the pancreas (El Sayed and Mukherjee, 2023).</a:t>
            </a:r>
            <a:endParaRPr lang="en-US" dirty="0"/>
          </a:p>
        </p:txBody>
      </p:sp>
      <p:pic>
        <p:nvPicPr>
          <p:cNvPr id="9" name="Audio 8">
            <a:hlinkClick r:id="" action="ppaction://media"/>
            <a:extLst>
              <a:ext uri="{FF2B5EF4-FFF2-40B4-BE49-F238E27FC236}">
                <a16:creationId xmlns:a16="http://schemas.microsoft.com/office/drawing/2014/main" id="{1D51D0CF-4004-51A5-4D72-CACC437EA7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211104"/>
      </p:ext>
    </p:extLst>
  </p:cSld>
  <p:clrMapOvr>
    <a:masterClrMapping/>
  </p:clrMapOvr>
  <mc:AlternateContent xmlns:mc="http://schemas.openxmlformats.org/markup-compatibility/2006">
    <mc:Choice xmlns:p14="http://schemas.microsoft.com/office/powerpoint/2010/main" Requires="p14">
      <p:transition spd="slow" p14:dur="2000" advTm="42484"/>
    </mc:Choice>
    <mc:Fallback>
      <p:transition spd="slow" advTm="42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401C7-490F-CF8A-DB65-B88B27CD25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8073903-3734-745D-A804-06E7AAD6321E}"/>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Physiology of Blood Glucose Regulation</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D89CBB1-CA51-2990-E1CE-A06A6E41766C}"/>
              </a:ext>
            </a:extLst>
          </p:cNvPr>
          <p:cNvSpPr txBox="1"/>
          <p:nvPr/>
        </p:nvSpPr>
        <p:spPr>
          <a:xfrm>
            <a:off x="6361470" y="1720840"/>
            <a:ext cx="4896465" cy="3416320"/>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In normal people, the maintenance of blood glucose is done in the form of negative feedback mechanism where insulin and glucagon are involved. Subsequent to the dietary consumption, elevated blood glucose promotes insulin release by the pancreatic beta cells. Insulin stimulates the absorption of glucose into muscle and fat and stimulates the storage of glycogen in the liver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Nakrani</a:t>
            </a:r>
            <a:r>
              <a:rPr lang="en-US" sz="1800" dirty="0">
                <a:effectLst/>
                <a:latin typeface="Calibri" panose="020F0502020204030204" pitchFamily="34" charset="0"/>
                <a:ea typeface="Calibri" panose="020F0502020204030204" pitchFamily="34" charset="0"/>
                <a:cs typeface="Times New Roman" panose="02020603050405020304" pitchFamily="18" charset="0"/>
              </a:rPr>
              <a:t>, Wineland and Anjum, 2023). A low level of glucose causes glucagon to be released bringing normalcy. This is a process that is closely regulated to keep the metabolic levels stable.</a:t>
            </a:r>
            <a:endParaRPr lang="en-US" dirty="0"/>
          </a:p>
        </p:txBody>
      </p:sp>
      <p:pic>
        <p:nvPicPr>
          <p:cNvPr id="6" name="Picture 5">
            <a:extLst>
              <a:ext uri="{FF2B5EF4-FFF2-40B4-BE49-F238E27FC236}">
                <a16:creationId xmlns:a16="http://schemas.microsoft.com/office/drawing/2014/main" id="{CB46AE82-BEE5-55D2-C2D9-281D1D262BFC}"/>
              </a:ext>
            </a:extLst>
          </p:cNvPr>
          <p:cNvPicPr>
            <a:picLocks noChangeAspect="1"/>
          </p:cNvPicPr>
          <p:nvPr/>
        </p:nvPicPr>
        <p:blipFill>
          <a:blip r:embed="rId5"/>
          <a:stretch>
            <a:fillRect/>
          </a:stretch>
        </p:blipFill>
        <p:spPr>
          <a:xfrm>
            <a:off x="934065" y="1455368"/>
            <a:ext cx="5171429" cy="3490257"/>
          </a:xfrm>
          <a:prstGeom prst="rect">
            <a:avLst/>
          </a:prstGeom>
        </p:spPr>
      </p:pic>
      <p:pic>
        <p:nvPicPr>
          <p:cNvPr id="8" name="Audio 7">
            <a:hlinkClick r:id="" action="ppaction://media"/>
            <a:extLst>
              <a:ext uri="{FF2B5EF4-FFF2-40B4-BE49-F238E27FC236}">
                <a16:creationId xmlns:a16="http://schemas.microsoft.com/office/drawing/2014/main" id="{FB56126E-122D-14B6-8EA4-79BD4983A8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7356895"/>
      </p:ext>
    </p:extLst>
  </p:cSld>
  <p:clrMapOvr>
    <a:masterClrMapping/>
  </p:clrMapOvr>
  <mc:AlternateContent xmlns:mc="http://schemas.openxmlformats.org/markup-compatibility/2006">
    <mc:Choice xmlns:p14="http://schemas.microsoft.com/office/powerpoint/2010/main" Requires="p14">
      <p:transition spd="slow" p14:dur="2000" advTm="48118"/>
    </mc:Choice>
    <mc:Fallback>
      <p:transition spd="slow" advTm="48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4FDBA-BDD3-95E2-3440-B8E1079FABE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ACEF2E-5492-592F-3EEA-28C26EABAC33}"/>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Overview of Type 2 Diabetes Mellitus</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9CFAE8CB-6D8F-A685-F585-0C9A730AF802}"/>
              </a:ext>
            </a:extLst>
          </p:cNvPr>
          <p:cNvSpPr txBox="1"/>
          <p:nvPr/>
        </p:nvSpPr>
        <p:spPr>
          <a:xfrm>
            <a:off x="860322" y="4659634"/>
            <a:ext cx="10471355" cy="1200329"/>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Diabetes Mellitus type 2 is a long-term metabolic disease, which is defined by insulin resistance and gradual dysfunction of beta-cells. The insulin is not active in target tissues unlike normal physiology. This leads to chronic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hyperglycaemia</a:t>
            </a:r>
            <a:r>
              <a:rPr lang="en-US" sz="1800" dirty="0">
                <a:effectLst/>
                <a:latin typeface="Calibri" panose="020F0502020204030204" pitchFamily="34" charset="0"/>
                <a:ea typeface="Calibri" panose="020F0502020204030204" pitchFamily="34" charset="0"/>
                <a:cs typeface="Times New Roman" panose="02020603050405020304" pitchFamily="18" charset="0"/>
              </a:rPr>
              <a:t>. T2DM is the prevalent form of diabetes in the UK, about 90% of all cases, as well as a severe consequence of obesity, lack of physical activity, and ageing (Au-Yeung et al., 2024).</a:t>
            </a:r>
            <a:endParaRPr lang="en-US" dirty="0"/>
          </a:p>
        </p:txBody>
      </p:sp>
      <p:pic>
        <p:nvPicPr>
          <p:cNvPr id="8" name="Picture 7">
            <a:extLst>
              <a:ext uri="{FF2B5EF4-FFF2-40B4-BE49-F238E27FC236}">
                <a16:creationId xmlns:a16="http://schemas.microsoft.com/office/drawing/2014/main" id="{2FDE83FF-73DF-1710-BC08-E4592C2F0B34}"/>
              </a:ext>
            </a:extLst>
          </p:cNvPr>
          <p:cNvPicPr>
            <a:picLocks noChangeAspect="1"/>
          </p:cNvPicPr>
          <p:nvPr/>
        </p:nvPicPr>
        <p:blipFill>
          <a:blip r:embed="rId5"/>
          <a:stretch>
            <a:fillRect/>
          </a:stretch>
        </p:blipFill>
        <p:spPr>
          <a:xfrm>
            <a:off x="4019369" y="948023"/>
            <a:ext cx="4153260" cy="3520745"/>
          </a:xfrm>
          <a:prstGeom prst="rect">
            <a:avLst/>
          </a:prstGeom>
        </p:spPr>
      </p:pic>
      <p:pic>
        <p:nvPicPr>
          <p:cNvPr id="7" name="Audio 6">
            <a:hlinkClick r:id="" action="ppaction://media"/>
            <a:extLst>
              <a:ext uri="{FF2B5EF4-FFF2-40B4-BE49-F238E27FC236}">
                <a16:creationId xmlns:a16="http://schemas.microsoft.com/office/drawing/2014/main" id="{A1074808-145C-E855-B151-A54B6C5583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2012303"/>
      </p:ext>
    </p:extLst>
  </p:cSld>
  <p:clrMapOvr>
    <a:masterClrMapping/>
  </p:clrMapOvr>
  <mc:AlternateContent xmlns:mc="http://schemas.openxmlformats.org/markup-compatibility/2006">
    <mc:Choice xmlns:p14="http://schemas.microsoft.com/office/powerpoint/2010/main" Requires="p14">
      <p:transition spd="slow" p14:dur="2000" advTm="42411"/>
    </mc:Choice>
    <mc:Fallback>
      <p:transition spd="slow" advTm="42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CEA6E-865C-3F05-8856-9FE531C59E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563DCC4-6A25-6233-D279-B1E2D3DF08BB}"/>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Impact of Type 2 Diabetes on Endocrine Function</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1E210D34-7B84-06DB-0A5A-14013B25B059}"/>
              </a:ext>
            </a:extLst>
          </p:cNvPr>
          <p:cNvSpPr txBox="1"/>
          <p:nvPr/>
        </p:nvSpPr>
        <p:spPr>
          <a:xfrm>
            <a:off x="983226" y="4450614"/>
            <a:ext cx="10225548" cy="1754326"/>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In T2DM, insulin failure to induce the uptake of glucose into the cell causes increased blood glucose levels over a long period. With age, the pancreatic beta cells can get exhausted and the insulin secretion is further cut down. This is an endocrine dysfunction that explains the symptoms like fatigue, polydipsia, as well as delayed healing of wounds.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Hyperglycaemia</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chronic stages impairs blood vessels and nerves, which is a direct correlation between the disease development and the endocrine physiology and anatomy (Banday, Sameer and Nissar, 2020).</a:t>
            </a:r>
            <a:endParaRPr lang="en-US" dirty="0"/>
          </a:p>
        </p:txBody>
      </p:sp>
      <p:pic>
        <p:nvPicPr>
          <p:cNvPr id="6" name="Picture 5">
            <a:extLst>
              <a:ext uri="{FF2B5EF4-FFF2-40B4-BE49-F238E27FC236}">
                <a16:creationId xmlns:a16="http://schemas.microsoft.com/office/drawing/2014/main" id="{963628DE-C539-56D8-C2FA-7CEBBD25297E}"/>
              </a:ext>
            </a:extLst>
          </p:cNvPr>
          <p:cNvPicPr>
            <a:picLocks noChangeAspect="1"/>
          </p:cNvPicPr>
          <p:nvPr/>
        </p:nvPicPr>
        <p:blipFill>
          <a:blip r:embed="rId5"/>
          <a:stretch>
            <a:fillRect/>
          </a:stretch>
        </p:blipFill>
        <p:spPr>
          <a:xfrm>
            <a:off x="2904702" y="911110"/>
            <a:ext cx="6382596" cy="3385550"/>
          </a:xfrm>
          <a:prstGeom prst="rect">
            <a:avLst/>
          </a:prstGeom>
        </p:spPr>
      </p:pic>
      <p:pic>
        <p:nvPicPr>
          <p:cNvPr id="8" name="Audio 7">
            <a:hlinkClick r:id="" action="ppaction://media"/>
            <a:extLst>
              <a:ext uri="{FF2B5EF4-FFF2-40B4-BE49-F238E27FC236}">
                <a16:creationId xmlns:a16="http://schemas.microsoft.com/office/drawing/2014/main" id="{E080AC6D-1344-CA65-F060-9B2B47D114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28032"/>
            <a:ext cx="2057400" cy="2057400"/>
          </a:xfrm>
          <a:prstGeom prst="ellipse">
            <a:avLst/>
          </a:prstGeom>
        </p:spPr>
      </p:pic>
    </p:spTree>
    <p:extLst>
      <p:ext uri="{BB962C8B-B14F-4D97-AF65-F5344CB8AC3E}">
        <p14:creationId xmlns:p14="http://schemas.microsoft.com/office/powerpoint/2010/main" val="1464934725"/>
      </p:ext>
    </p:extLst>
  </p:cSld>
  <p:clrMapOvr>
    <a:masterClrMapping/>
  </p:clrMapOvr>
  <mc:AlternateContent xmlns:mc="http://schemas.openxmlformats.org/markup-compatibility/2006">
    <mc:Choice xmlns:p14="http://schemas.microsoft.com/office/powerpoint/2010/main" Requires="p14">
      <p:transition spd="slow" p14:dur="2000" advTm="40658"/>
    </mc:Choice>
    <mc:Fallback>
      <p:transition spd="slow" advTm="40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B371B-74E4-DB06-3158-C7CAB606CB6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41AE9BE-2205-EE0C-F228-074A0827F837}"/>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Fictional Patient Profile</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27BB44A-D066-F17C-EFBA-297BDEA4D617}"/>
              </a:ext>
            </a:extLst>
          </p:cNvPr>
          <p:cNvSpPr txBox="1"/>
          <p:nvPr/>
        </p:nvSpPr>
        <p:spPr>
          <a:xfrm>
            <a:off x="815553" y="1585639"/>
            <a:ext cx="5152628" cy="4064831"/>
          </a:xfrm>
          <a:prstGeom prst="rect">
            <a:avLst/>
          </a:prstGeom>
          <a:noFill/>
        </p:spPr>
        <p:txBody>
          <a:bodyPr wrap="square">
            <a:spAutoFit/>
          </a:bodyPr>
          <a:lstStyle/>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Age: 55 years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Gender: Male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Living situation: Lives with spouse in rented housing</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Employment: Full-time office administrator</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Medical history: Newly diagnosed Type 2 Diabetes, hypertension, BMI 31</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fictional patient represents an overall demographic with T2DM and needs to receive a coordinated health and social care assistance to address the risks of long-term health issues (Zaid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Almubaid</a:t>
            </a:r>
            <a:r>
              <a:rPr lang="en-US" sz="1800" dirty="0">
                <a:effectLst/>
                <a:latin typeface="Calibri" panose="020F0502020204030204" pitchFamily="34" charset="0"/>
                <a:ea typeface="Calibri" panose="020F0502020204030204" pitchFamily="34" charset="0"/>
                <a:cs typeface="Times New Roman" panose="02020603050405020304" pitchFamily="18" charset="0"/>
              </a:rPr>
              <a:t> et al., 2024).</a:t>
            </a:r>
            <a:endParaRPr lang="en-US" dirty="0"/>
          </a:p>
        </p:txBody>
      </p:sp>
      <p:pic>
        <p:nvPicPr>
          <p:cNvPr id="6" name="Picture 5">
            <a:extLst>
              <a:ext uri="{FF2B5EF4-FFF2-40B4-BE49-F238E27FC236}">
                <a16:creationId xmlns:a16="http://schemas.microsoft.com/office/drawing/2014/main" id="{858B1987-95B5-7399-4567-4877B4ED366E}"/>
              </a:ext>
            </a:extLst>
          </p:cNvPr>
          <p:cNvPicPr>
            <a:picLocks noChangeAspect="1"/>
          </p:cNvPicPr>
          <p:nvPr/>
        </p:nvPicPr>
        <p:blipFill>
          <a:blip r:embed="rId5"/>
          <a:stretch>
            <a:fillRect/>
          </a:stretch>
        </p:blipFill>
        <p:spPr>
          <a:xfrm>
            <a:off x="6096000" y="1634268"/>
            <a:ext cx="5280447" cy="3967575"/>
          </a:xfrm>
          <a:prstGeom prst="rect">
            <a:avLst/>
          </a:prstGeom>
        </p:spPr>
      </p:pic>
      <p:pic>
        <p:nvPicPr>
          <p:cNvPr id="8" name="Audio 7">
            <a:hlinkClick r:id="" action="ppaction://media"/>
            <a:extLst>
              <a:ext uri="{FF2B5EF4-FFF2-40B4-BE49-F238E27FC236}">
                <a16:creationId xmlns:a16="http://schemas.microsoft.com/office/drawing/2014/main" id="{E63B604F-56F5-C75D-C404-E78C9057D33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7055869"/>
      </p:ext>
    </p:extLst>
  </p:cSld>
  <p:clrMapOvr>
    <a:masterClrMapping/>
  </p:clrMapOvr>
  <mc:AlternateContent xmlns:mc="http://schemas.openxmlformats.org/markup-compatibility/2006">
    <mc:Choice xmlns:p14="http://schemas.microsoft.com/office/powerpoint/2010/main" Requires="p14">
      <p:transition spd="slow" p14:dur="2000" advTm="38302"/>
    </mc:Choice>
    <mc:Fallback>
      <p:transition spd="slow" advTm="38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8DDDC-1F1D-C6A1-DEFE-76696CE013F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154A727-1194-A4A2-564D-EF7A550977A4}"/>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Lifestyle and Risk Factors</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05E8950C-88D3-ECF3-8EB5-7E9B5DD63940}"/>
              </a:ext>
            </a:extLst>
          </p:cNvPr>
          <p:cNvSpPr txBox="1"/>
          <p:nvPr/>
        </p:nvSpPr>
        <p:spPr>
          <a:xfrm>
            <a:off x="1189703" y="1721344"/>
            <a:ext cx="5806124" cy="3472104"/>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Key lifestyle and non-modifiable risk factors include: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High-fat, high-sugar diet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Physical inactivity</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Obesity, particularly abdominal fat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Family history of diabetes</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These conditions aggravate insulin resistance and malfunction glucose metabolism. The primary mechanisms of maintaining the endocrine system and delaying the disease progression thus become lifestyle modification (Wu et al., 2014).</a:t>
            </a:r>
            <a:endParaRPr lang="en-US" dirty="0"/>
          </a:p>
        </p:txBody>
      </p:sp>
      <p:pic>
        <p:nvPicPr>
          <p:cNvPr id="6" name="Picture 5">
            <a:extLst>
              <a:ext uri="{FF2B5EF4-FFF2-40B4-BE49-F238E27FC236}">
                <a16:creationId xmlns:a16="http://schemas.microsoft.com/office/drawing/2014/main" id="{BA75CF92-4E47-9B93-BE3E-EA4FBCC69589}"/>
              </a:ext>
            </a:extLst>
          </p:cNvPr>
          <p:cNvPicPr>
            <a:picLocks noChangeAspect="1"/>
          </p:cNvPicPr>
          <p:nvPr/>
        </p:nvPicPr>
        <p:blipFill>
          <a:blip r:embed="rId5"/>
          <a:stretch>
            <a:fillRect/>
          </a:stretch>
        </p:blipFill>
        <p:spPr>
          <a:xfrm>
            <a:off x="6927001" y="1721344"/>
            <a:ext cx="4473328" cy="3581710"/>
          </a:xfrm>
          <a:prstGeom prst="rect">
            <a:avLst/>
          </a:prstGeom>
        </p:spPr>
      </p:pic>
      <p:pic>
        <p:nvPicPr>
          <p:cNvPr id="8" name="Audio 7">
            <a:hlinkClick r:id="" action="ppaction://media"/>
            <a:extLst>
              <a:ext uri="{FF2B5EF4-FFF2-40B4-BE49-F238E27FC236}">
                <a16:creationId xmlns:a16="http://schemas.microsoft.com/office/drawing/2014/main" id="{6B8FBEF5-B496-E887-3CB5-3A18973936D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5889237"/>
      </p:ext>
    </p:extLst>
  </p:cSld>
  <p:clrMapOvr>
    <a:masterClrMapping/>
  </p:clrMapOvr>
  <mc:AlternateContent xmlns:mc="http://schemas.openxmlformats.org/markup-compatibility/2006">
    <mc:Choice xmlns:p14="http://schemas.microsoft.com/office/powerpoint/2010/main" Requires="p14">
      <p:transition spd="slow" p14:dur="2000" advTm="44236"/>
    </mc:Choice>
    <mc:Fallback>
      <p:transition spd="slow" advTm="44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ECD97-7313-6901-16C7-96FAC51460B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6E93434-7B19-3BC3-2374-A4AEE0397371}"/>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Identified Health and Care Needs</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F23118C-1661-8961-7858-10B5B2A91928}"/>
              </a:ext>
            </a:extLst>
          </p:cNvPr>
          <p:cNvSpPr txBox="1"/>
          <p:nvPr/>
        </p:nvSpPr>
        <p:spPr>
          <a:xfrm>
            <a:off x="1307690" y="3839739"/>
            <a:ext cx="10127225" cy="2242152"/>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patient presents with multiple interrelated needs: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Physical: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Blood glucose control, weight reduction</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Psychological: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Support adjusting to a long-term diagnosis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Education and access to support services</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patient is also at high risk of cardiovascular disease and neuropathy without proper intervention. It requires a person-</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centred</a:t>
            </a:r>
            <a:r>
              <a:rPr lang="en-US" sz="1800" dirty="0">
                <a:effectLst/>
                <a:latin typeface="Calibri" panose="020F0502020204030204" pitchFamily="34" charset="0"/>
                <a:ea typeface="Calibri" panose="020F0502020204030204" pitchFamily="34" charset="0"/>
                <a:cs typeface="Times New Roman" panose="02020603050405020304" pitchFamily="18" charset="0"/>
              </a:rPr>
              <a:t> care plan that is holistic (Liu, 2023).</a:t>
            </a:r>
            <a:endParaRPr lang="en-US" dirty="0"/>
          </a:p>
        </p:txBody>
      </p:sp>
      <p:pic>
        <p:nvPicPr>
          <p:cNvPr id="6" name="Picture 5">
            <a:extLst>
              <a:ext uri="{FF2B5EF4-FFF2-40B4-BE49-F238E27FC236}">
                <a16:creationId xmlns:a16="http://schemas.microsoft.com/office/drawing/2014/main" id="{DB4C079B-70C8-30FF-B364-ECF20E345E5A}"/>
              </a:ext>
            </a:extLst>
          </p:cNvPr>
          <p:cNvPicPr>
            <a:picLocks noChangeAspect="1"/>
          </p:cNvPicPr>
          <p:nvPr/>
        </p:nvPicPr>
        <p:blipFill>
          <a:blip r:embed="rId5"/>
          <a:stretch>
            <a:fillRect/>
          </a:stretch>
        </p:blipFill>
        <p:spPr>
          <a:xfrm>
            <a:off x="3347791" y="684735"/>
            <a:ext cx="5496417" cy="3003399"/>
          </a:xfrm>
          <a:prstGeom prst="rect">
            <a:avLst/>
          </a:prstGeom>
        </p:spPr>
      </p:pic>
      <p:pic>
        <p:nvPicPr>
          <p:cNvPr id="8" name="Audio 7">
            <a:hlinkClick r:id="" action="ppaction://media"/>
            <a:extLst>
              <a:ext uri="{FF2B5EF4-FFF2-40B4-BE49-F238E27FC236}">
                <a16:creationId xmlns:a16="http://schemas.microsoft.com/office/drawing/2014/main" id="{55CF48D8-D629-0499-533D-7E1270F8CF9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0194787"/>
      </p:ext>
    </p:extLst>
  </p:cSld>
  <p:clrMapOvr>
    <a:masterClrMapping/>
  </p:clrMapOvr>
  <mc:AlternateContent xmlns:mc="http://schemas.openxmlformats.org/markup-compatibility/2006">
    <mc:Choice xmlns:p14="http://schemas.microsoft.com/office/powerpoint/2010/main" Requires="p14">
      <p:transition spd="slow" p14:dur="2000" advTm="34203"/>
    </mc:Choice>
    <mc:Fallback>
      <p:transition spd="slow" advTm="34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6774D-F942-49A4-E300-2F461EF459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138E725-0E9D-A0C1-7089-2623C53A5E4B}"/>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Monitoring and Use of Routine Data</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65F519B-B2DA-2F7E-0394-4A3A75C562E5}"/>
              </a:ext>
            </a:extLst>
          </p:cNvPr>
          <p:cNvSpPr txBox="1"/>
          <p:nvPr/>
        </p:nvSpPr>
        <p:spPr>
          <a:xfrm>
            <a:off x="1006587" y="1890878"/>
            <a:ext cx="5309419" cy="3646511"/>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Routine monitoring is central to diabetes management: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Capillary blood glucose readings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HbA1c for long-term control</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Weight, BMI, and blood pressure</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information will enable professionals to evaluate disease management, determine degradation, and modify care strategy. The good use of routine data contributes to evidence-based decision-making and better patient outcomes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Randvehli</a:t>
            </a:r>
            <a:r>
              <a:rPr lang="en-US" sz="1800" dirty="0">
                <a:effectLst/>
                <a:latin typeface="Calibri" panose="020F0502020204030204" pitchFamily="34" charset="0"/>
                <a:ea typeface="Calibri" panose="020F0502020204030204" pitchFamily="34" charset="0"/>
                <a:cs typeface="Times New Roman" panose="02020603050405020304" pitchFamily="18" charset="0"/>
              </a:rPr>
              <a:t>, Toomsoo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Šteinmiller</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2024).</a:t>
            </a:r>
            <a:endParaRPr lang="en-US" dirty="0"/>
          </a:p>
        </p:txBody>
      </p:sp>
      <p:pic>
        <p:nvPicPr>
          <p:cNvPr id="6" name="Picture 5">
            <a:extLst>
              <a:ext uri="{FF2B5EF4-FFF2-40B4-BE49-F238E27FC236}">
                <a16:creationId xmlns:a16="http://schemas.microsoft.com/office/drawing/2014/main" id="{57F489DF-E8AA-9D91-D5B5-62C5388A282F}"/>
              </a:ext>
            </a:extLst>
          </p:cNvPr>
          <p:cNvPicPr>
            <a:picLocks noChangeAspect="1"/>
          </p:cNvPicPr>
          <p:nvPr/>
        </p:nvPicPr>
        <p:blipFill>
          <a:blip r:embed="rId5"/>
          <a:stretch>
            <a:fillRect/>
          </a:stretch>
        </p:blipFill>
        <p:spPr>
          <a:xfrm>
            <a:off x="6096000" y="1995222"/>
            <a:ext cx="5089413" cy="3103526"/>
          </a:xfrm>
          <a:prstGeom prst="rect">
            <a:avLst/>
          </a:prstGeom>
        </p:spPr>
      </p:pic>
      <p:pic>
        <p:nvPicPr>
          <p:cNvPr id="8" name="Audio 7">
            <a:hlinkClick r:id="" action="ppaction://media"/>
            <a:extLst>
              <a:ext uri="{FF2B5EF4-FFF2-40B4-BE49-F238E27FC236}">
                <a16:creationId xmlns:a16="http://schemas.microsoft.com/office/drawing/2014/main" id="{D0F87509-3147-3A95-BC08-2CB4D68873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28032"/>
            <a:ext cx="2057400" cy="2057400"/>
          </a:xfrm>
          <a:prstGeom prst="ellipse">
            <a:avLst/>
          </a:prstGeom>
        </p:spPr>
      </p:pic>
    </p:spTree>
    <p:extLst>
      <p:ext uri="{BB962C8B-B14F-4D97-AF65-F5344CB8AC3E}">
        <p14:creationId xmlns:p14="http://schemas.microsoft.com/office/powerpoint/2010/main" val="2639861263"/>
      </p:ext>
    </p:extLst>
  </p:cSld>
  <p:clrMapOvr>
    <a:masterClrMapping/>
  </p:clrMapOvr>
  <mc:AlternateContent xmlns:mc="http://schemas.openxmlformats.org/markup-compatibility/2006">
    <mc:Choice xmlns:p14="http://schemas.microsoft.com/office/powerpoint/2010/main" Requires="p14">
      <p:transition spd="slow" p14:dur="2000" advTm="35204"/>
    </mc:Choice>
    <mc:Fallback>
      <p:transition spd="slow" advTm="35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AC7EF-41FD-5876-1342-8D5530F6EFF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48B09F5-7E80-3826-02AE-CDEB838860D9}"/>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Evidence-Based Care Plan (NHS &amp; NICE)</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BE0DCDB-8010-DD06-951F-A018515FA8C3}"/>
              </a:ext>
            </a:extLst>
          </p:cNvPr>
          <p:cNvSpPr txBox="1"/>
          <p:nvPr/>
        </p:nvSpPr>
        <p:spPr>
          <a:xfrm>
            <a:off x="1229032" y="1983146"/>
            <a:ext cx="5407742" cy="2918107"/>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An effective care plan should include:</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Individualised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lifestyle interventions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Structured diabetes education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programmes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Regular clinical reviews and monitoring</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Referral to dietetic and specialist services</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To facilitate self-management and minimize the impact of future complications, NICE suggests shared decision-making and patient empowerment (NICE, 2022).</a:t>
            </a:r>
            <a:endParaRPr lang="en-US" dirty="0"/>
          </a:p>
        </p:txBody>
      </p:sp>
      <p:pic>
        <p:nvPicPr>
          <p:cNvPr id="6" name="Picture 5">
            <a:extLst>
              <a:ext uri="{FF2B5EF4-FFF2-40B4-BE49-F238E27FC236}">
                <a16:creationId xmlns:a16="http://schemas.microsoft.com/office/drawing/2014/main" id="{E0B53BF2-FA2E-4BD7-4962-DC2AF5AB1389}"/>
              </a:ext>
            </a:extLst>
          </p:cNvPr>
          <p:cNvPicPr>
            <a:picLocks noChangeAspect="1"/>
          </p:cNvPicPr>
          <p:nvPr/>
        </p:nvPicPr>
        <p:blipFill>
          <a:blip r:embed="rId5"/>
          <a:stretch>
            <a:fillRect/>
          </a:stretch>
        </p:blipFill>
        <p:spPr>
          <a:xfrm>
            <a:off x="6520123" y="2173057"/>
            <a:ext cx="4442845" cy="2728196"/>
          </a:xfrm>
          <a:prstGeom prst="rect">
            <a:avLst/>
          </a:prstGeom>
        </p:spPr>
      </p:pic>
      <p:pic>
        <p:nvPicPr>
          <p:cNvPr id="8" name="Audio 7">
            <a:hlinkClick r:id="" action="ppaction://media"/>
            <a:extLst>
              <a:ext uri="{FF2B5EF4-FFF2-40B4-BE49-F238E27FC236}">
                <a16:creationId xmlns:a16="http://schemas.microsoft.com/office/drawing/2014/main" id="{AAE2A380-5B92-8160-F038-0CD1568BD3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5383148"/>
      </p:ext>
    </p:extLst>
  </p:cSld>
  <p:clrMapOvr>
    <a:masterClrMapping/>
  </p:clrMapOvr>
  <mc:AlternateContent xmlns:mc="http://schemas.openxmlformats.org/markup-compatibility/2006">
    <mc:Choice xmlns:p14="http://schemas.microsoft.com/office/powerpoint/2010/main" Requires="p14">
      <p:transition spd="slow" p14:dur="2000" advTm="39249"/>
    </mc:Choice>
    <mc:Fallback>
      <p:transition spd="slow" advTm="39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E5770-0BF7-5D06-5835-F559A203F0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80757B4-D8C5-7ADA-5699-DCC5F72BC2AE}"/>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Communication and Ethical Considerations</a:t>
            </a:r>
            <a:endParaRPr lang="en-US" sz="3600" kern="1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6BB63FA-CA2B-AF28-F4D2-E21806A42439}"/>
              </a:ext>
            </a:extLst>
          </p:cNvPr>
          <p:cNvSpPr txBox="1"/>
          <p:nvPr/>
        </p:nvSpPr>
        <p:spPr>
          <a:xfrm>
            <a:off x="1199536" y="2102398"/>
            <a:ext cx="4896464" cy="2862322"/>
          </a:xfrm>
          <a:prstGeom prst="rect">
            <a:avLst/>
          </a:prstGeom>
          <a:noFill/>
        </p:spPr>
        <p:txBody>
          <a:bodyPr wrap="square">
            <a:spAutoFit/>
          </a:bodyPr>
          <a:lstStyle/>
          <a:p>
            <a:pPr algn="ctr">
              <a:buNone/>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Individualised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communication plays an important role in the management of T2DM. The information should be understandable, comprehensible, and should be based on the level of health literacy. Informed consent, respect to autonomy and confidence are part of ethical practice. Assisting patients in learning about their condition allows them to actively engage in the care planning process, enhances adherence, and positive long-term outcomes (Shah et al., 2024).</a:t>
            </a:r>
            <a:endParaRPr lang="en-US" dirty="0"/>
          </a:p>
        </p:txBody>
      </p:sp>
      <p:pic>
        <p:nvPicPr>
          <p:cNvPr id="6" name="Picture 5">
            <a:extLst>
              <a:ext uri="{FF2B5EF4-FFF2-40B4-BE49-F238E27FC236}">
                <a16:creationId xmlns:a16="http://schemas.microsoft.com/office/drawing/2014/main" id="{2DB9044A-7930-F79E-7147-0D04CB4A16DA}"/>
              </a:ext>
            </a:extLst>
          </p:cNvPr>
          <p:cNvPicPr>
            <a:picLocks noChangeAspect="1"/>
          </p:cNvPicPr>
          <p:nvPr/>
        </p:nvPicPr>
        <p:blipFill>
          <a:blip r:embed="rId5"/>
          <a:stretch>
            <a:fillRect/>
          </a:stretch>
        </p:blipFill>
        <p:spPr>
          <a:xfrm>
            <a:off x="6331974" y="1942330"/>
            <a:ext cx="4463845" cy="3182458"/>
          </a:xfrm>
          <a:prstGeom prst="rect">
            <a:avLst/>
          </a:prstGeom>
        </p:spPr>
      </p:pic>
      <p:pic>
        <p:nvPicPr>
          <p:cNvPr id="8" name="Audio 7">
            <a:hlinkClick r:id="" action="ppaction://media"/>
            <a:extLst>
              <a:ext uri="{FF2B5EF4-FFF2-40B4-BE49-F238E27FC236}">
                <a16:creationId xmlns:a16="http://schemas.microsoft.com/office/drawing/2014/main" id="{A746E1A3-A824-06CB-367A-094F99D070B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3384092"/>
      </p:ext>
    </p:extLst>
  </p:cSld>
  <p:clrMapOvr>
    <a:masterClrMapping/>
  </p:clrMapOvr>
  <mc:AlternateContent xmlns:mc="http://schemas.openxmlformats.org/markup-compatibility/2006">
    <mc:Choice xmlns:p14="http://schemas.microsoft.com/office/powerpoint/2010/main" Requires="p14">
      <p:transition spd="slow" p14:dur="2000" advTm="39560"/>
    </mc:Choice>
    <mc:Fallback>
      <p:transition spd="slow" advTm="39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E56AF-30F2-D9C0-B1B8-B8C08086114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F85DED2-AB42-D2B6-2130-14F66FFEECC3}"/>
              </a:ext>
            </a:extLst>
          </p:cNvPr>
          <p:cNvSpPr txBox="1"/>
          <p:nvPr/>
        </p:nvSpPr>
        <p:spPr>
          <a:xfrm>
            <a:off x="0" y="98322"/>
            <a:ext cx="12192000" cy="658835"/>
          </a:xfrm>
          <a:prstGeom prst="rect">
            <a:avLst/>
          </a:prstGeom>
          <a:noFill/>
        </p:spPr>
        <p:txBody>
          <a:bodyPr wrap="square">
            <a:spAutoFit/>
          </a:bodyPr>
          <a:lstStyle/>
          <a:p>
            <a:pPr algn="ctr">
              <a:lnSpc>
                <a:spcPct val="107000"/>
              </a:lnSpc>
              <a:spcAft>
                <a:spcPts val="800"/>
              </a:spcAft>
            </a:pPr>
            <a:r>
              <a:rPr lang="en-US" sz="3600" b="1" kern="100" dirty="0">
                <a:solidFill>
                  <a:srgbClr val="00B050"/>
                </a:solidFill>
                <a:latin typeface="Calibri" panose="020F0502020204030204" pitchFamily="34" charset="0"/>
                <a:ea typeface="Calibri" panose="020F0502020204030204" pitchFamily="34" charset="0"/>
                <a:cs typeface="Times New Roman" panose="02020603050405020304" pitchFamily="18" charset="0"/>
              </a:rPr>
              <a:t>Conclusion</a:t>
            </a:r>
            <a:endParaRPr lang="en-US" sz="3600" kern="100" dirty="0">
              <a:solidFill>
                <a:srgbClr val="00B05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303AD32-04D5-927C-97D7-420787E49D23}"/>
              </a:ext>
            </a:extLst>
          </p:cNvPr>
          <p:cNvSpPr txBox="1"/>
          <p:nvPr/>
        </p:nvSpPr>
        <p:spPr>
          <a:xfrm>
            <a:off x="1170039" y="2274838"/>
            <a:ext cx="4925961" cy="2862322"/>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has shown how the endocrine system manages the blood glucose level, as well as how Type 2 Diabetes Mellitus interferes with the system. The interplay of anatomy, physiology as well as lifestyle factors explains the significance of early intervention. Having evidence-based care planning, regular check-ups, and effective communication is necessary in enhancing health outcomes and quality of life of people living with T2DM.</a:t>
            </a:r>
            <a:endParaRPr lang="en-US" dirty="0"/>
          </a:p>
        </p:txBody>
      </p:sp>
      <p:pic>
        <p:nvPicPr>
          <p:cNvPr id="5" name="Picture 4">
            <a:extLst>
              <a:ext uri="{FF2B5EF4-FFF2-40B4-BE49-F238E27FC236}">
                <a16:creationId xmlns:a16="http://schemas.microsoft.com/office/drawing/2014/main" id="{603FD60C-6AF7-6310-FD93-E315FB564ACF}"/>
              </a:ext>
            </a:extLst>
          </p:cNvPr>
          <p:cNvPicPr>
            <a:picLocks noChangeAspect="1"/>
          </p:cNvPicPr>
          <p:nvPr/>
        </p:nvPicPr>
        <p:blipFill>
          <a:blip r:embed="rId5"/>
          <a:stretch>
            <a:fillRect/>
          </a:stretch>
        </p:blipFill>
        <p:spPr>
          <a:xfrm>
            <a:off x="6636774" y="1666821"/>
            <a:ext cx="4365523" cy="3899774"/>
          </a:xfrm>
          <a:prstGeom prst="rect">
            <a:avLst/>
          </a:prstGeom>
        </p:spPr>
      </p:pic>
      <p:pic>
        <p:nvPicPr>
          <p:cNvPr id="8" name="Audio 7">
            <a:hlinkClick r:id="" action="ppaction://media"/>
            <a:extLst>
              <a:ext uri="{FF2B5EF4-FFF2-40B4-BE49-F238E27FC236}">
                <a16:creationId xmlns:a16="http://schemas.microsoft.com/office/drawing/2014/main" id="{381347B5-5A2F-E7F4-6077-298E123C30F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2594651"/>
      </p:ext>
    </p:extLst>
  </p:cSld>
  <p:clrMapOvr>
    <a:masterClrMapping/>
  </p:clrMapOvr>
  <mc:AlternateContent xmlns:mc="http://schemas.openxmlformats.org/markup-compatibility/2006">
    <mc:Choice xmlns:p14="http://schemas.microsoft.com/office/powerpoint/2010/main" Requires="p14">
      <p:transition spd="slow" p14:dur="2000" advTm="42594"/>
    </mc:Choice>
    <mc:Fallback>
      <p:transition spd="slow" advTm="42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D990D-AF00-BE87-2A2F-6D297D6E68E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E002E5-C7A7-83EB-DE35-D65CCA8974B2}"/>
              </a:ext>
            </a:extLst>
          </p:cNvPr>
          <p:cNvSpPr txBox="1"/>
          <p:nvPr/>
        </p:nvSpPr>
        <p:spPr>
          <a:xfrm>
            <a:off x="0" y="98322"/>
            <a:ext cx="12192000" cy="646331"/>
          </a:xfrm>
          <a:prstGeom prst="rect">
            <a:avLst/>
          </a:prstGeom>
          <a:noFill/>
        </p:spPr>
        <p:txBody>
          <a:bodyPr wrap="square">
            <a:spAutoFit/>
          </a:bodyPr>
          <a:lstStyle/>
          <a:p>
            <a:pPr algn="ctr"/>
            <a:r>
              <a:rPr lang="en-US" sz="3600" b="1" dirty="0">
                <a:solidFill>
                  <a:srgbClr val="00B050"/>
                </a:solidFill>
              </a:rPr>
              <a:t>Reference List (UWTSD Harvard)</a:t>
            </a:r>
            <a:endParaRPr lang="en-US" sz="6000" dirty="0">
              <a:solidFill>
                <a:srgbClr val="00B05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CB5DCA40-612B-75C0-FC8A-D70903F391ED}"/>
              </a:ext>
            </a:extLst>
          </p:cNvPr>
          <p:cNvSpPr txBox="1"/>
          <p:nvPr/>
        </p:nvSpPr>
        <p:spPr>
          <a:xfrm>
            <a:off x="781664" y="1081488"/>
            <a:ext cx="10628671" cy="5147307"/>
          </a:xfrm>
          <a:prstGeom prst="rect">
            <a:avLst/>
          </a:prstGeom>
          <a:noFill/>
        </p:spPr>
        <p:txBody>
          <a:bodyPr wrap="square">
            <a:spAutoFit/>
          </a:bodyPr>
          <a:lstStyle/>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Au-Yeung, C.H., Ellis, D.,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Dallaway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A., Riley, J., Varney, J. and Howell-Jones, R. (2024). Socioeconomic and ethnic inequalities increase the risk of type 2 diabetes: an analysis of NHS health check attendees in Birmingham.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Frontiers in Public Health</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12(11).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://doi.org/10.3389/fpubh.2024.1477418.</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Banday, M., Sameer, A. and Nissar, S. (2020). Pathophysiology of diabetes: An overview.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Avicenna Journal of Medicine</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10(4), pp.174–188.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://doi.org/10.4103/ajm.ajm_53_20.</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Campbell, M. and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Jialal</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I. (2022).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Physiology, Endocrine Hormones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PubMed. Available at: https://www.ncbi.nlm.nih.gov/books/NBK538498/.</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El Sayed, S.A. and Mukherjee, S. (2023).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Physiology, Pancreas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Nih.gov. Available at: https://www.ncbi.nlm.nih.gov/books/NBK459261/.</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Goyal, R.,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Jialal</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I. and Singhal, M. (2023).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Type 2 diabetes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National Center for Biotechnology Information. Available at: https://www.ncbi.nlm.nih.gov/books/NBK513253/.</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Liu, X. (2023). Advances in Psychological and Social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Aetiology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of Patients with Diabetes.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Diabetes, Metabolic Syndrome and Obesity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16(11), pp.4187–4194.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://doi.org/10.2147/DMSO.S439767.</a:t>
            </a:r>
          </a:p>
          <a:p>
            <a:pPr marL="0" marR="0" algn="just">
              <a:lnSpc>
                <a:spcPct val="107000"/>
              </a:lnSpc>
              <a:spcAft>
                <a:spcPts val="800"/>
              </a:spcAft>
              <a:buNone/>
            </a:pP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Nakrani</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M.N., Wineland, R.H. and Anjum, F. (2023).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Physiology, Glucose Metabolism</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PubMed. Available at: https://www.ncbi.nlm.nih.gov/books/NBK560599/.</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NICE (2022).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Type 2 Diabetes in adults: Management</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Nice.org.uk. Available at: https://www.nice.org.uk/guidance/ng28.</a:t>
            </a:r>
          </a:p>
          <a:p>
            <a:pPr marL="0" marR="0" algn="just">
              <a:lnSpc>
                <a:spcPct val="107000"/>
              </a:lnSpc>
              <a:spcAft>
                <a:spcPts val="800"/>
              </a:spcAft>
              <a:buNone/>
            </a:pP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Randväli</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M., Toomsoo, T. and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Šteinmiller</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J. (2024). The Main Risk Factors in Type 2 Diabetes for Cognitive Dysfunction, Depression, and Psychosocial Problems: A Systematic Review.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Diabetology</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5(1), pp.40–59.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://doi.org/10.3390/diabetology5010004.</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Shah, P., Thornton, I., Turrin, D. and Hipskind, J.E. (2024).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Informed Consent</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National Library of Medicine. Available at: https://www.ncbi.nlm.nih.gov/books/NBK430827/.</a:t>
            </a:r>
          </a:p>
          <a:p>
            <a:pPr marL="0" marR="0" algn="just">
              <a:lnSpc>
                <a:spcPct val="107000"/>
              </a:lnSpc>
              <a:spcAft>
                <a:spcPts val="800"/>
              </a:spcAft>
              <a:buNone/>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Wu, Y., Ding, Y., Tanaka, Y. and Zhang, W. (2014). Risk Factors Contributing to Type 2 Diabetes and Recent Advances in the Treatment and Prevention. </a:t>
            </a:r>
            <a:r>
              <a:rPr lang="en-US" sz="12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Medical Sciences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[online] 11(11), pp.1185–1200. </a:t>
            </a:r>
            <a:r>
              <a:rPr lang="en-US" sz="12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://doi.org/10.7150/ijms.10001.</a:t>
            </a:r>
          </a:p>
          <a:p>
            <a:pPr algn="just">
              <a:buNone/>
            </a:pPr>
            <a:r>
              <a:rPr lang="en-US" sz="1200" dirty="0">
                <a:effectLst/>
                <a:latin typeface="Calibri" panose="020F0502020204030204" pitchFamily="34" charset="0"/>
                <a:ea typeface="Calibri" panose="020F0502020204030204" pitchFamily="34" charset="0"/>
                <a:cs typeface="Times New Roman" panose="02020603050405020304" pitchFamily="18" charset="0"/>
              </a:rPr>
              <a:t>Zaid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Almubaid</a:t>
            </a:r>
            <a:r>
              <a:rPr lang="en-US" sz="1200" dirty="0">
                <a:effectLst/>
                <a:latin typeface="Calibri" panose="020F0502020204030204" pitchFamily="34" charset="0"/>
                <a:ea typeface="Calibri" panose="020F0502020204030204" pitchFamily="34" charset="0"/>
                <a:cs typeface="Times New Roman" panose="02020603050405020304" pitchFamily="18" charset="0"/>
              </a:rPr>
              <a:t>, Alhaj, Z.,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Almosa</a:t>
            </a:r>
            <a:r>
              <a:rPr lang="en-US" sz="1200" dirty="0">
                <a:effectLst/>
                <a:latin typeface="Calibri" panose="020F0502020204030204" pitchFamily="34" charset="0"/>
                <a:ea typeface="Calibri" panose="020F0502020204030204" pitchFamily="34" charset="0"/>
                <a:cs typeface="Times New Roman" panose="02020603050405020304" pitchFamily="18" charset="0"/>
              </a:rPr>
              <a:t>, O., Morad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Marikh</a:t>
            </a:r>
            <a:r>
              <a:rPr lang="en-US" sz="1200" dirty="0">
                <a:effectLst/>
                <a:latin typeface="Calibri" panose="020F0502020204030204" pitchFamily="34" charset="0"/>
                <a:ea typeface="Calibri" panose="020F0502020204030204" pitchFamily="34" charset="0"/>
                <a:cs typeface="Times New Roman" panose="02020603050405020304" pitchFamily="18" charset="0"/>
              </a:rPr>
              <a:t> and Khan, W. (2024). The Impact of Social Support on Health Outcomes of Diabetic Patients: A Systematic Review. </a:t>
            </a:r>
            <a:r>
              <a:rPr lang="en-US" sz="1200" i="1" dirty="0" err="1">
                <a:effectLst/>
                <a:latin typeface="Calibri" panose="020F0502020204030204" pitchFamily="34" charset="0"/>
                <a:ea typeface="Calibri" panose="020F0502020204030204" pitchFamily="34" charset="0"/>
                <a:cs typeface="Times New Roman" panose="02020603050405020304" pitchFamily="18" charset="0"/>
              </a:rPr>
              <a:t>Cureus</a:t>
            </a:r>
            <a:r>
              <a:rPr lang="en-US" sz="1200" dirty="0">
                <a:effectLst/>
                <a:latin typeface="Calibri" panose="020F0502020204030204" pitchFamily="34" charset="0"/>
                <a:ea typeface="Calibri" panose="020F0502020204030204" pitchFamily="34" charset="0"/>
                <a:cs typeface="Times New Roman" panose="02020603050405020304" pitchFamily="18" charset="0"/>
              </a:rPr>
              <a:t>, [online] 16(8).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200" dirty="0">
                <a:effectLst/>
                <a:latin typeface="Calibri" panose="020F0502020204030204" pitchFamily="34" charset="0"/>
                <a:ea typeface="Calibri" panose="020F0502020204030204" pitchFamily="34" charset="0"/>
                <a:cs typeface="Times New Roman" panose="02020603050405020304" pitchFamily="18" charset="0"/>
              </a:rPr>
              <a:t>://doi.org/10.7759/cureus.67842.</a:t>
            </a:r>
            <a:endParaRPr lang="en-US" sz="1200" dirty="0"/>
          </a:p>
        </p:txBody>
      </p:sp>
    </p:spTree>
    <p:extLst>
      <p:ext uri="{BB962C8B-B14F-4D97-AF65-F5344CB8AC3E}">
        <p14:creationId xmlns:p14="http://schemas.microsoft.com/office/powerpoint/2010/main" val="2510326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40DAA-7C92-8C98-AD52-F06E2546F1C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8C437E3-0CF9-945B-8DE1-78F6C37D21DF}"/>
              </a:ext>
            </a:extLst>
          </p:cNvPr>
          <p:cNvPicPr>
            <a:picLocks noChangeAspect="1"/>
          </p:cNvPicPr>
          <p:nvPr/>
        </p:nvPicPr>
        <p:blipFill>
          <a:blip r:embed="rId2"/>
          <a:stretch>
            <a:fillRect/>
          </a:stretch>
        </p:blipFill>
        <p:spPr>
          <a:xfrm>
            <a:off x="3786845" y="1080838"/>
            <a:ext cx="4618310" cy="4696323"/>
          </a:xfrm>
          <a:prstGeom prst="rect">
            <a:avLst/>
          </a:prstGeom>
        </p:spPr>
      </p:pic>
    </p:spTree>
    <p:extLst>
      <p:ext uri="{BB962C8B-B14F-4D97-AF65-F5344CB8AC3E}">
        <p14:creationId xmlns:p14="http://schemas.microsoft.com/office/powerpoint/2010/main" val="1000527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940aae78683cfdb8b1191aa2af0eb6f8">
  <xsd:schema xmlns:xsd="http://www.w3.org/2001/XMLSchema" xmlns:xs="http://www.w3.org/2001/XMLSchema" xmlns:p="http://schemas.microsoft.com/office/2006/metadata/properties" xmlns:ns3="ccfc14db-0f45-423b-b2f5-752f8f8a0ada" targetNamespace="http://schemas.microsoft.com/office/2006/metadata/properties" ma:root="true" ma:fieldsID="cd565076a1511a6fea81ac3066ad9569" ns3:_="">
    <xsd:import namespace="ccfc14db-0f45-423b-b2f5-752f8f8a0ada"/>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B3400A89-77F4-445A-9313-DACB45B771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60AB37-1453-4805-90E8-C811DD82D1AA}">
  <ds:schemaRefs>
    <ds:schemaRef ds:uri="http://schemas.microsoft.com/sharepoint/v3/contenttype/forms"/>
  </ds:schemaRefs>
</ds:datastoreItem>
</file>

<file path=customXml/itemProps3.xml><?xml version="1.0" encoding="utf-8"?>
<ds:datastoreItem xmlns:ds="http://schemas.openxmlformats.org/officeDocument/2006/customXml" ds:itemID="{A7067E3B-D304-44C8-893E-7D0D8AD396CC}">
  <ds:schemaRefs>
    <ds:schemaRef ds:uri="http://purl.org/dc/terms/"/>
    <ds:schemaRef ds:uri="http://purl.org/dc/dcmitype/"/>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http://www.w3.org/XML/1998/namespace"/>
    <ds:schemaRef ds:uri="http://schemas.microsoft.com/office/2006/documentManagement/type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469</TotalTime>
  <Words>2893</Words>
  <Application>Microsoft Office PowerPoint</Application>
  <PresentationFormat>Widescreen</PresentationFormat>
  <Paragraphs>99</Paragraphs>
  <Slides>16</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Naveed</dc:creator>
  <cp:lastModifiedBy>Noreen Akhtar (2321475)</cp:lastModifiedBy>
  <cp:revision>3</cp:revision>
  <dcterms:created xsi:type="dcterms:W3CDTF">2026-01-25T16:07:29Z</dcterms:created>
  <dcterms:modified xsi:type="dcterms:W3CDTF">2026-03-19T10:06:33Z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