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notesMasterIdLst>
    <p:notesMasterId r:id="rId23"/>
  </p:notesMasterIdLst>
  <p:sldIdLst>
    <p:sldId id="256" r:id="rId2"/>
    <p:sldId id="257" r:id="rId3"/>
    <p:sldId id="258" r:id="rId4"/>
    <p:sldId id="267" r:id="rId5"/>
    <p:sldId id="268" r:id="rId6"/>
    <p:sldId id="264" r:id="rId7"/>
    <p:sldId id="265" r:id="rId8"/>
    <p:sldId id="266" r:id="rId9"/>
    <p:sldId id="259" r:id="rId10"/>
    <p:sldId id="261" r:id="rId11"/>
    <p:sldId id="262" r:id="rId12"/>
    <p:sldId id="263" r:id="rId13"/>
    <p:sldId id="272" r:id="rId14"/>
    <p:sldId id="271" r:id="rId15"/>
    <p:sldId id="270" r:id="rId16"/>
    <p:sldId id="273" r:id="rId17"/>
    <p:sldId id="274" r:id="rId18"/>
    <p:sldId id="275" r:id="rId19"/>
    <p:sldId id="276" r:id="rId20"/>
    <p:sldId id="277" r:id="rId21"/>
    <p:sldId id="27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8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0CE8C5-A2C1-43D2-8751-84569D58846E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CCFDD4-FA49-48C7-8FEC-A0D074B485E8}">
      <dgm:prSet/>
      <dgm:spPr/>
      <dgm:t>
        <a:bodyPr/>
        <a:lstStyle/>
        <a:p>
          <a:r>
            <a:rPr lang="en-US"/>
            <a:t>Leadership </a:t>
          </a:r>
          <a:r>
            <a:rPr lang="pl-PL"/>
            <a:t>as</a:t>
          </a:r>
          <a:r>
            <a:rPr lang="en-US"/>
            <a:t> a set of models and methods</a:t>
          </a:r>
        </a:p>
      </dgm:t>
    </dgm:pt>
    <dgm:pt modelId="{48AB086C-48C4-4C94-8E28-D7C69326D866}" type="parTrans" cxnId="{C62DDD62-B4AB-46E6-A06D-190D8F0BEBF7}">
      <dgm:prSet/>
      <dgm:spPr/>
      <dgm:t>
        <a:bodyPr/>
        <a:lstStyle/>
        <a:p>
          <a:endParaRPr lang="en-US"/>
        </a:p>
      </dgm:t>
    </dgm:pt>
    <dgm:pt modelId="{C53053C8-AFFD-42EE-B90C-9264EA8368C5}" type="sibTrans" cxnId="{C62DDD62-B4AB-46E6-A06D-190D8F0BEBF7}">
      <dgm:prSet/>
      <dgm:spPr/>
      <dgm:t>
        <a:bodyPr/>
        <a:lstStyle/>
        <a:p>
          <a:endParaRPr lang="en-US"/>
        </a:p>
      </dgm:t>
    </dgm:pt>
    <dgm:pt modelId="{A6CEAF88-0737-497F-9225-915D2CC51FD0}">
      <dgm:prSet/>
      <dgm:spPr/>
      <dgm:t>
        <a:bodyPr/>
        <a:lstStyle/>
        <a:p>
          <a:r>
            <a:rPr lang="en-US"/>
            <a:t>Transformational and Participative leadership model</a:t>
          </a:r>
        </a:p>
      </dgm:t>
    </dgm:pt>
    <dgm:pt modelId="{03AC7074-4DBB-4FC7-82C6-671DE18766F1}" type="parTrans" cxnId="{AADCCE89-8CD2-4B58-848C-75FF1D15EB7B}">
      <dgm:prSet/>
      <dgm:spPr/>
      <dgm:t>
        <a:bodyPr/>
        <a:lstStyle/>
        <a:p>
          <a:endParaRPr lang="en-US"/>
        </a:p>
      </dgm:t>
    </dgm:pt>
    <dgm:pt modelId="{5216150F-3516-478B-9AB5-0558004DDD54}" type="sibTrans" cxnId="{AADCCE89-8CD2-4B58-848C-75FF1D15EB7B}">
      <dgm:prSet/>
      <dgm:spPr/>
      <dgm:t>
        <a:bodyPr/>
        <a:lstStyle/>
        <a:p>
          <a:endParaRPr lang="en-US"/>
        </a:p>
      </dgm:t>
    </dgm:pt>
    <dgm:pt modelId="{6BAC31F5-CFB2-4977-B2EC-1BBF104ED9E5}">
      <dgm:prSet/>
      <dgm:spPr/>
      <dgm:t>
        <a:bodyPr/>
        <a:lstStyle/>
        <a:p>
          <a:r>
            <a:rPr lang="en-US"/>
            <a:t>Elon Musk is an effective leader</a:t>
          </a:r>
        </a:p>
      </dgm:t>
    </dgm:pt>
    <dgm:pt modelId="{2E8E30E5-CD42-4F85-9838-1261A666B1BD}" type="parTrans" cxnId="{6AA7BD1D-5E2D-4CB5-8C07-1C6B98A8B1ED}">
      <dgm:prSet/>
      <dgm:spPr/>
      <dgm:t>
        <a:bodyPr/>
        <a:lstStyle/>
        <a:p>
          <a:endParaRPr lang="en-US"/>
        </a:p>
      </dgm:t>
    </dgm:pt>
    <dgm:pt modelId="{E5CF0B2B-6F73-43B3-95F5-2D497603CAEE}" type="sibTrans" cxnId="{6AA7BD1D-5E2D-4CB5-8C07-1C6B98A8B1ED}">
      <dgm:prSet/>
      <dgm:spPr/>
      <dgm:t>
        <a:bodyPr/>
        <a:lstStyle/>
        <a:p>
          <a:endParaRPr lang="en-US"/>
        </a:p>
      </dgm:t>
    </dgm:pt>
    <dgm:pt modelId="{AAD0C039-E3FF-44A8-9D4A-BB2F3C347965}">
      <dgm:prSet/>
      <dgm:spPr/>
      <dgm:t>
        <a:bodyPr/>
        <a:lstStyle/>
        <a:p>
          <a:r>
            <a:rPr lang="en-US"/>
            <a:t>Transformational leadership model</a:t>
          </a:r>
          <a:r>
            <a:rPr lang="pl-PL"/>
            <a:t> </a:t>
          </a:r>
          <a:r>
            <a:rPr lang="en-US"/>
            <a:t>decided to improve project efficiency</a:t>
          </a:r>
        </a:p>
      </dgm:t>
    </dgm:pt>
    <dgm:pt modelId="{DB986C60-0EF9-4D69-B477-4C7A88F3D9D3}" type="parTrans" cxnId="{3D52D4B3-C479-4801-AF7A-6D90B3760FD3}">
      <dgm:prSet/>
      <dgm:spPr/>
      <dgm:t>
        <a:bodyPr/>
        <a:lstStyle/>
        <a:p>
          <a:endParaRPr lang="en-US"/>
        </a:p>
      </dgm:t>
    </dgm:pt>
    <dgm:pt modelId="{5479CCBB-8799-4DD4-9735-B4A8E76EEDEE}" type="sibTrans" cxnId="{3D52D4B3-C479-4801-AF7A-6D90B3760FD3}">
      <dgm:prSet/>
      <dgm:spPr/>
      <dgm:t>
        <a:bodyPr/>
        <a:lstStyle/>
        <a:p>
          <a:endParaRPr lang="en-US"/>
        </a:p>
      </dgm:t>
    </dgm:pt>
    <dgm:pt modelId="{22C45245-9695-44F8-B28E-CE03CCD54E0A}" type="pres">
      <dgm:prSet presAssocID="{D70CE8C5-A2C1-43D2-8751-84569D58846E}" presName="matrix" presStyleCnt="0">
        <dgm:presLayoutVars>
          <dgm:chMax val="1"/>
          <dgm:dir/>
          <dgm:resizeHandles val="exact"/>
        </dgm:presLayoutVars>
      </dgm:prSet>
      <dgm:spPr/>
    </dgm:pt>
    <dgm:pt modelId="{4EEF435D-7050-44FA-AB4E-15298C69EC78}" type="pres">
      <dgm:prSet presAssocID="{D70CE8C5-A2C1-43D2-8751-84569D58846E}" presName="diamond" presStyleLbl="bgShp" presStyleIdx="0" presStyleCnt="1"/>
      <dgm:spPr/>
    </dgm:pt>
    <dgm:pt modelId="{62A6D653-DF8E-472B-B0F3-6BBE7C6CD929}" type="pres">
      <dgm:prSet presAssocID="{D70CE8C5-A2C1-43D2-8751-84569D58846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BD7E74D-1C06-42C3-B4AA-F219CD4C32DC}" type="pres">
      <dgm:prSet presAssocID="{D70CE8C5-A2C1-43D2-8751-84569D58846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9A33C41-5AFE-433A-AB83-1CB36EB704B3}" type="pres">
      <dgm:prSet presAssocID="{D70CE8C5-A2C1-43D2-8751-84569D58846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112499B-3A0B-4A1D-922A-EDCB346C7E67}" type="pres">
      <dgm:prSet presAssocID="{D70CE8C5-A2C1-43D2-8751-84569D58846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0660B02-7241-4EE1-83EA-17768545DB13}" type="presOf" srcId="{6BAC31F5-CFB2-4977-B2EC-1BBF104ED9E5}" destId="{E9A33C41-5AFE-433A-AB83-1CB36EB704B3}" srcOrd="0" destOrd="0" presId="urn:microsoft.com/office/officeart/2005/8/layout/matrix3"/>
    <dgm:cxn modelId="{6AA7BD1D-5E2D-4CB5-8C07-1C6B98A8B1ED}" srcId="{D70CE8C5-A2C1-43D2-8751-84569D58846E}" destId="{6BAC31F5-CFB2-4977-B2EC-1BBF104ED9E5}" srcOrd="2" destOrd="0" parTransId="{2E8E30E5-CD42-4F85-9838-1261A666B1BD}" sibTransId="{E5CF0B2B-6F73-43B3-95F5-2D497603CAEE}"/>
    <dgm:cxn modelId="{C62DDD62-B4AB-46E6-A06D-190D8F0BEBF7}" srcId="{D70CE8C5-A2C1-43D2-8751-84569D58846E}" destId="{42CCFDD4-FA49-48C7-8FEC-A0D074B485E8}" srcOrd="0" destOrd="0" parTransId="{48AB086C-48C4-4C94-8E28-D7C69326D866}" sibTransId="{C53053C8-AFFD-42EE-B90C-9264EA8368C5}"/>
    <dgm:cxn modelId="{1BD2BB67-F568-4F48-B0A2-34AE6C97062B}" type="presOf" srcId="{AAD0C039-E3FF-44A8-9D4A-BB2F3C347965}" destId="{6112499B-3A0B-4A1D-922A-EDCB346C7E67}" srcOrd="0" destOrd="0" presId="urn:microsoft.com/office/officeart/2005/8/layout/matrix3"/>
    <dgm:cxn modelId="{F1439770-9EA8-4CB6-9F59-0F27D9F51CBA}" type="presOf" srcId="{D70CE8C5-A2C1-43D2-8751-84569D58846E}" destId="{22C45245-9695-44F8-B28E-CE03CCD54E0A}" srcOrd="0" destOrd="0" presId="urn:microsoft.com/office/officeart/2005/8/layout/matrix3"/>
    <dgm:cxn modelId="{AADCCE89-8CD2-4B58-848C-75FF1D15EB7B}" srcId="{D70CE8C5-A2C1-43D2-8751-84569D58846E}" destId="{A6CEAF88-0737-497F-9225-915D2CC51FD0}" srcOrd="1" destOrd="0" parTransId="{03AC7074-4DBB-4FC7-82C6-671DE18766F1}" sibTransId="{5216150F-3516-478B-9AB5-0558004DDD54}"/>
    <dgm:cxn modelId="{3D52D4B3-C479-4801-AF7A-6D90B3760FD3}" srcId="{D70CE8C5-A2C1-43D2-8751-84569D58846E}" destId="{AAD0C039-E3FF-44A8-9D4A-BB2F3C347965}" srcOrd="3" destOrd="0" parTransId="{DB986C60-0EF9-4D69-B477-4C7A88F3D9D3}" sibTransId="{5479CCBB-8799-4DD4-9735-B4A8E76EEDEE}"/>
    <dgm:cxn modelId="{8FB56AC6-F2E8-46A5-801E-657CA79F057E}" type="presOf" srcId="{A6CEAF88-0737-497F-9225-915D2CC51FD0}" destId="{8BD7E74D-1C06-42C3-B4AA-F219CD4C32DC}" srcOrd="0" destOrd="0" presId="urn:microsoft.com/office/officeart/2005/8/layout/matrix3"/>
    <dgm:cxn modelId="{00A50BF5-611B-42FB-BBF4-3572FA50E6DB}" type="presOf" srcId="{42CCFDD4-FA49-48C7-8FEC-A0D074B485E8}" destId="{62A6D653-DF8E-472B-B0F3-6BBE7C6CD929}" srcOrd="0" destOrd="0" presId="urn:microsoft.com/office/officeart/2005/8/layout/matrix3"/>
    <dgm:cxn modelId="{354C2E06-579D-4480-9CF8-863AE66C71FA}" type="presParOf" srcId="{22C45245-9695-44F8-B28E-CE03CCD54E0A}" destId="{4EEF435D-7050-44FA-AB4E-15298C69EC78}" srcOrd="0" destOrd="0" presId="urn:microsoft.com/office/officeart/2005/8/layout/matrix3"/>
    <dgm:cxn modelId="{EA9038E5-4188-4A9C-9B49-4C6D20651608}" type="presParOf" srcId="{22C45245-9695-44F8-B28E-CE03CCD54E0A}" destId="{62A6D653-DF8E-472B-B0F3-6BBE7C6CD929}" srcOrd="1" destOrd="0" presId="urn:microsoft.com/office/officeart/2005/8/layout/matrix3"/>
    <dgm:cxn modelId="{4A7FE173-4F25-404C-A50D-61E8EFAAD06A}" type="presParOf" srcId="{22C45245-9695-44F8-B28E-CE03CCD54E0A}" destId="{8BD7E74D-1C06-42C3-B4AA-F219CD4C32DC}" srcOrd="2" destOrd="0" presId="urn:microsoft.com/office/officeart/2005/8/layout/matrix3"/>
    <dgm:cxn modelId="{13B02F93-06AA-4252-8EE4-EB9FAEF96684}" type="presParOf" srcId="{22C45245-9695-44F8-B28E-CE03CCD54E0A}" destId="{E9A33C41-5AFE-433A-AB83-1CB36EB704B3}" srcOrd="3" destOrd="0" presId="urn:microsoft.com/office/officeart/2005/8/layout/matrix3"/>
    <dgm:cxn modelId="{D046DFF8-76C7-4E85-8B10-6C7562817A18}" type="presParOf" srcId="{22C45245-9695-44F8-B28E-CE03CCD54E0A}" destId="{6112499B-3A0B-4A1D-922A-EDCB346C7E6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EF435D-7050-44FA-AB4E-15298C69EC78}">
      <dsp:nvSpPr>
        <dsp:cNvPr id="0" name=""/>
        <dsp:cNvSpPr/>
      </dsp:nvSpPr>
      <dsp:spPr>
        <a:xfrm>
          <a:off x="658292" y="0"/>
          <a:ext cx="5087409" cy="508740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2A6D653-DF8E-472B-B0F3-6BBE7C6CD929}">
      <dsp:nvSpPr>
        <dsp:cNvPr id="0" name=""/>
        <dsp:cNvSpPr/>
      </dsp:nvSpPr>
      <dsp:spPr>
        <a:xfrm>
          <a:off x="1141596" y="483303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Leadership </a:t>
          </a:r>
          <a:r>
            <a:rPr lang="pl-PL" sz="1600" kern="1200"/>
            <a:t>as</a:t>
          </a:r>
          <a:r>
            <a:rPr lang="en-US" sz="1600" kern="1200"/>
            <a:t> a set of models and methods</a:t>
          </a:r>
        </a:p>
      </dsp:txBody>
      <dsp:txXfrm>
        <a:off x="1238451" y="580158"/>
        <a:ext cx="1790379" cy="1790379"/>
      </dsp:txXfrm>
    </dsp:sp>
    <dsp:sp modelId="{8BD7E74D-1C06-42C3-B4AA-F219CD4C32DC}">
      <dsp:nvSpPr>
        <dsp:cNvPr id="0" name=""/>
        <dsp:cNvSpPr/>
      </dsp:nvSpPr>
      <dsp:spPr>
        <a:xfrm>
          <a:off x="3278308" y="483303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Transformational and Participative leadership model</a:t>
          </a:r>
        </a:p>
      </dsp:txBody>
      <dsp:txXfrm>
        <a:off x="3375163" y="580158"/>
        <a:ext cx="1790379" cy="1790379"/>
      </dsp:txXfrm>
    </dsp:sp>
    <dsp:sp modelId="{E9A33C41-5AFE-433A-AB83-1CB36EB704B3}">
      <dsp:nvSpPr>
        <dsp:cNvPr id="0" name=""/>
        <dsp:cNvSpPr/>
      </dsp:nvSpPr>
      <dsp:spPr>
        <a:xfrm>
          <a:off x="1141596" y="2620015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Elon Musk is an effective leader</a:t>
          </a:r>
        </a:p>
      </dsp:txBody>
      <dsp:txXfrm>
        <a:off x="1238451" y="2716870"/>
        <a:ext cx="1790379" cy="1790379"/>
      </dsp:txXfrm>
    </dsp:sp>
    <dsp:sp modelId="{6112499B-3A0B-4A1D-922A-EDCB346C7E67}">
      <dsp:nvSpPr>
        <dsp:cNvPr id="0" name=""/>
        <dsp:cNvSpPr/>
      </dsp:nvSpPr>
      <dsp:spPr>
        <a:xfrm>
          <a:off x="3278308" y="2620015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Transformational leadership model</a:t>
          </a:r>
          <a:r>
            <a:rPr lang="pl-PL" sz="1600" kern="1200"/>
            <a:t> </a:t>
          </a:r>
          <a:r>
            <a:rPr lang="en-US" sz="1600" kern="1200"/>
            <a:t>decided to improve project efficiency</a:t>
          </a:r>
        </a:p>
      </dsp:txBody>
      <dsp:txXfrm>
        <a:off x="3375163" y="2716870"/>
        <a:ext cx="1790379" cy="17903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DED171-6A79-45EC-A6D1-5AB1A58D7B6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55B54-210D-4468-9B78-30B2800B3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82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55B54-210D-4468-9B78-30B2800B3F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015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8D38747-4367-4BD2-8D51-C97E202738E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489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413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683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189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577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00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752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38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882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524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346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833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8845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203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697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17E833E-1B6D-415F-AD29-75AE8C43BD0D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3334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52596F-08A7-4B70-989A-F2B1CF31E66B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614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73ED0CC-082F-4160-86E5-0D6041F12778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6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9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
</file>

<file path=ppt/slides/_rels/slide20.xml.rels><?xml version="1.0" encoding="UTF-8" standalone="yes"?>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
</file>

<file path=ppt/slides/_rels/slide21.xml.rels><?xml version="1.0" encoding="UTF-8" standalone="yes"?>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5068FB-00A0-41C7-881A-C8B4A0148A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9268" b="14719"/>
          <a:stretch/>
        </p:blipFill>
        <p:spPr>
          <a:xfrm>
            <a:off x="0" y="177273"/>
            <a:ext cx="12191980" cy="68579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FFD8B0-8E69-4386-B00C-7BE2520DD8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6108" y="2273826"/>
            <a:ext cx="9716245" cy="147025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rgbClr val="FF0000"/>
                </a:solidFill>
                <a:latin typeface="Arial Black" panose="020B0A04020102020204" pitchFamily="34" charset="0"/>
              </a:rPr>
              <a:t>ELON MUSK AND TESLA</a:t>
            </a:r>
            <a:br>
              <a:rPr lang="en-GB" sz="48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 Black" panose="020B0A04020102020204" pitchFamily="34" charset="0"/>
              </a:rPr>
              <a:t>LOOKING TO THE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DFF370-A135-496F-9CB4-EE44CF8805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49711" y="4049776"/>
            <a:ext cx="8117299" cy="2110968"/>
          </a:xfrm>
        </p:spPr>
        <p:txBody>
          <a:bodyPr>
            <a:noAutofit/>
          </a:bodyPr>
          <a:lstStyle/>
          <a:p>
            <a:pPr algn="ctr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Group 5 presentation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  <a:latin typeface="Arial Black" panose="020B0A04020102020204" pitchFamily="34" charset="0"/>
              </a:rPr>
              <a:t>Bachelor of Arts Business Management</a:t>
            </a:r>
          </a:p>
          <a:p>
            <a:pPr algn="ctr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Introducing the Modern Workplace</a:t>
            </a:r>
          </a:p>
          <a:p>
            <a:pPr algn="ctr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LCBB4003_birm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9B6FC5-E819-4177-8128-0237B763B2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5465"/>
          <a:stretch/>
        </p:blipFill>
        <p:spPr>
          <a:xfrm>
            <a:off x="506108" y="484073"/>
            <a:ext cx="1090463" cy="1470253"/>
          </a:xfrm>
          <a:prstGeom prst="rect">
            <a:avLst/>
          </a:prstGeom>
          <a:solidFill>
            <a:srgbClr val="00B0F0"/>
          </a:solidFill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F55548-2EA8-40E7-AD06-48F9F1BEC32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174" t="57204" r="5267"/>
          <a:stretch/>
        </p:blipFill>
        <p:spPr>
          <a:xfrm>
            <a:off x="9376826" y="177273"/>
            <a:ext cx="2540000" cy="2565400"/>
          </a:xfrm>
          <a:prstGeom prst="ellipse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BC58B8-2E4C-4661-968E-DD344F5639E7}"/>
              </a:ext>
            </a:extLst>
          </p:cNvPr>
          <p:cNvSpPr txBox="1"/>
          <p:nvPr/>
        </p:nvSpPr>
        <p:spPr>
          <a:xfrm>
            <a:off x="2001425" y="697256"/>
            <a:ext cx="71500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Wales    Trinity Saint David </a:t>
            </a:r>
          </a:p>
          <a:p>
            <a:pPr algn="ctr"/>
            <a:r>
              <a:rPr lang="en-GB" sz="2400" b="1" dirty="0">
                <a:solidFill>
                  <a:srgbClr val="00B0F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Birmingham</a:t>
            </a:r>
            <a:endParaRPr lang="en-GB" sz="2400" dirty="0">
              <a:solidFill>
                <a:srgbClr val="00B0F0"/>
              </a:solidFill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 descr="See the source image">
            <a:extLst>
              <a:ext uri="{FF2B5EF4-FFF2-40B4-BE49-F238E27FC236}">
                <a16:creationId xmlns:a16="http://schemas.microsoft.com/office/drawing/2014/main" id="{C67DE18E-F075-4E25-8D7C-EC4A067CEFFB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01" y="3584286"/>
            <a:ext cx="2407640" cy="31139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11949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5E15B4-6D80-4774-8445-1721CA0116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36"/>
          <a:stretch/>
        </p:blipFill>
        <p:spPr>
          <a:xfrm>
            <a:off x="423337" y="342205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6696" y="846746"/>
            <a:ext cx="661066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Modern Workplace</a:t>
            </a:r>
            <a:b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Group 5 Students:</a:t>
            </a:r>
            <a:b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Juliana Lopes                      – 1906785</a:t>
            </a:r>
            <a:b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Ionut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Adrian </a:t>
            </a: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Voinea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            – 2008573</a:t>
            </a:r>
            <a:b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Angel Ciprian Lungu             – 2007934</a:t>
            </a:r>
            <a:b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Krzystof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Wieslaw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Kurowski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 - 2009954</a:t>
            </a:r>
            <a:endParaRPr lang="en-US" sz="40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308277-D5FE-4661-AE3D-8D5BE3AD76F3}"/>
              </a:ext>
            </a:extLst>
          </p:cNvPr>
          <p:cNvSpPr txBox="1"/>
          <p:nvPr/>
        </p:nvSpPr>
        <p:spPr>
          <a:xfrm>
            <a:off x="5900990" y="4322438"/>
            <a:ext cx="39925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 Black" panose="020B0A04020102020204" pitchFamily="34" charset="0"/>
              </a:rPr>
              <a:t>Lecturer:</a:t>
            </a:r>
          </a:p>
          <a:p>
            <a:r>
              <a:rPr lang="en-GB" sz="3200" dirty="0" err="1">
                <a:solidFill>
                  <a:srgbClr val="00B0F0"/>
                </a:solidFill>
                <a:latin typeface="Arial Black" panose="020B0A04020102020204" pitchFamily="34" charset="0"/>
              </a:rPr>
              <a:t>Uju</a:t>
            </a:r>
            <a:r>
              <a:rPr lang="en-GB" sz="3200" dirty="0">
                <a:solidFill>
                  <a:srgbClr val="00B0F0"/>
                </a:solidFill>
                <a:latin typeface="Arial Black" panose="020B0A04020102020204" pitchFamily="34" charset="0"/>
              </a:rPr>
              <a:t> Ugochukwu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D62805-6068-4183-9D5C-BB9FB5052D29}"/>
              </a:ext>
            </a:extLst>
          </p:cNvPr>
          <p:cNvSpPr txBox="1"/>
          <p:nvPr/>
        </p:nvSpPr>
        <p:spPr>
          <a:xfrm>
            <a:off x="714393" y="5978350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GraphWizards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897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6797" y="838200"/>
            <a:ext cx="6183816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3124" y="2914358"/>
            <a:ext cx="7749203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next slides we will talk about: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stiles and theories;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 v/s Manager and Psychological theories;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 leader can be recognized (“	Big five” theory);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Elon Musk – Life and personality;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 Motors: Beginnings, Growing and Future;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Business related to Elon Musk.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10FD8D-28A9-4E4D-88BF-241C7503D2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86" t="5341" r="17605" b="15970"/>
          <a:stretch/>
        </p:blipFill>
        <p:spPr>
          <a:xfrm>
            <a:off x="603892" y="2203554"/>
            <a:ext cx="3192905" cy="42721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C2368D-E057-445E-9269-90948B0271B8}"/>
              </a:ext>
            </a:extLst>
          </p:cNvPr>
          <p:cNvSpPr txBox="1"/>
          <p:nvPr/>
        </p:nvSpPr>
        <p:spPr>
          <a:xfrm>
            <a:off x="8239114" y="6457890"/>
            <a:ext cx="3348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Juliana Lopes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1C88D4-6850-4C4B-88A0-1524FE9048BE}"/>
              </a:ext>
            </a:extLst>
          </p:cNvPr>
          <p:cNvSpPr txBox="1"/>
          <p:nvPr/>
        </p:nvSpPr>
        <p:spPr>
          <a:xfrm>
            <a:off x="1124262" y="6457890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EMAG</a:t>
            </a:r>
          </a:p>
        </p:txBody>
      </p:sp>
    </p:spTree>
    <p:extLst>
      <p:ext uri="{BB962C8B-B14F-4D97-AF65-F5344CB8AC3E}">
        <p14:creationId xmlns:p14="http://schemas.microsoft.com/office/powerpoint/2010/main" val="1259834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5162D-3C68-4E8D-9AE6-D1906BBAC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613" y="748259"/>
            <a:ext cx="3626908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8F767-3572-41C3-87E3-357A1BF50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43" y="1501371"/>
            <a:ext cx="11001713" cy="526037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Ability to influence, motivate, and enable others to contribute.</a:t>
            </a:r>
          </a:p>
          <a:p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Organisational leaders influence organisation performance. </a:t>
            </a:r>
          </a:p>
          <a:p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Leadership Stiles:</a:t>
            </a:r>
          </a:p>
          <a:p>
            <a:pPr lvl="2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Transactional;</a:t>
            </a:r>
          </a:p>
          <a:p>
            <a:pPr lvl="2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Transformational;</a:t>
            </a:r>
          </a:p>
          <a:p>
            <a:pPr lvl="2"/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Laisseze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-fair.</a:t>
            </a:r>
          </a:p>
          <a:p>
            <a:pPr marL="342900" lvl="2" indent="-342900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Leadership Theories: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Man Theory;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theory;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Trait theory;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 and contingency theory. </a:t>
            </a:r>
          </a:p>
          <a:p>
            <a:pPr marL="1257300" lvl="4" indent="-342900"/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57300" lvl="4" indent="-342900"/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2" indent="-342900"/>
            <a:endParaRPr lang="fr-FR" sz="2400" dirty="0">
              <a:solidFill>
                <a:srgbClr val="00B0F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4351C6-FA17-4F08-82CD-7C84343640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982792"/>
            <a:ext cx="5956092" cy="31269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1DF30D-096F-4F68-A0B1-01F405B2A2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3558" y="6493494"/>
            <a:ext cx="3438442" cy="5364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3FF5B4-2996-4D13-9B65-294703B5FFF0}"/>
              </a:ext>
            </a:extLst>
          </p:cNvPr>
          <p:cNvSpPr txBox="1"/>
          <p:nvPr/>
        </p:nvSpPr>
        <p:spPr>
          <a:xfrm>
            <a:off x="6316560" y="5740409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infotech.report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94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2F726-F8B7-4E1E-87EB-E6F526B9B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703" y="680614"/>
            <a:ext cx="6754855" cy="706964"/>
          </a:xfrm>
        </p:spPr>
        <p:txBody>
          <a:bodyPr/>
          <a:lstStyle/>
          <a:p>
            <a:pPr algn="just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Leader     v/s   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9A358-3F32-4BD2-B438-9E9C73E3D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225" y="1534530"/>
            <a:ext cx="3546959" cy="2485471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right thinks;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Originates;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focused;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Inspire / Motivate.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6E5C6C-5A9C-4B17-8F70-FB7EA3B0AF0C}"/>
              </a:ext>
            </a:extLst>
          </p:cNvPr>
          <p:cNvSpPr txBox="1"/>
          <p:nvPr/>
        </p:nvSpPr>
        <p:spPr>
          <a:xfrm>
            <a:off x="6096000" y="3747472"/>
            <a:ext cx="5914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Psychological theories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2B744C-462D-4EA1-B811-0E6EC0EC6A9C}"/>
              </a:ext>
            </a:extLst>
          </p:cNvPr>
          <p:cNvSpPr txBox="1"/>
          <p:nvPr/>
        </p:nvSpPr>
        <p:spPr>
          <a:xfrm>
            <a:off x="6964153" y="4393803"/>
            <a:ext cx="41777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Cross-cultural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Humanistic perspective.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EC3D35-B714-401F-B693-DE208361F3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796" y="3888087"/>
            <a:ext cx="5285819" cy="29699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15CF0C-D22E-4D80-9075-9C7BF407CCDB}"/>
              </a:ext>
            </a:extLst>
          </p:cNvPr>
          <p:cNvSpPr txBox="1"/>
          <p:nvPr/>
        </p:nvSpPr>
        <p:spPr>
          <a:xfrm>
            <a:off x="291796" y="6479855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The Sunday Times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9F5246-D4C9-41B6-81C1-148FC5BD8E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3558" y="6493494"/>
            <a:ext cx="3438442" cy="5364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29738C-543A-4C83-91F9-B7C4368EB09E}"/>
              </a:ext>
            </a:extLst>
          </p:cNvPr>
          <p:cNvSpPr txBox="1"/>
          <p:nvPr/>
        </p:nvSpPr>
        <p:spPr>
          <a:xfrm>
            <a:off x="5577615" y="1494701"/>
            <a:ext cx="4073551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thinks right;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Maintains;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Administers;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focused;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 / Solve problems.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156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0F437-08C9-42E1-9181-0D71D450D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222" y="718065"/>
            <a:ext cx="7151598" cy="5979513"/>
          </a:xfrm>
        </p:spPr>
        <p:txBody>
          <a:bodyPr anchor="ctr">
            <a:noAutofit/>
          </a:bodyPr>
          <a:lstStyle/>
          <a:p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trait theory of leadership </a:t>
            </a: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 to identify </a:t>
            </a:r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personality traits and characteristics that are directly connected to a successful leadership </a:t>
            </a: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dealing with various circumstances (Cherry, 2019). </a:t>
            </a:r>
          </a:p>
          <a:p>
            <a:pPr marL="0" indent="0">
              <a:buNone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development:</a:t>
            </a:r>
          </a:p>
          <a:p>
            <a:pPr marL="0" indent="0">
              <a:buNone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Mid 1800 -&gt; Thomas Carlyle introduced “Great man” leadership theory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1874 -&gt; Herbert Spencer introduced the idea that leaders are society “product”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Gordon Allport -&gt; 4,000 personality traits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Raymond Cattel -&gt; 16 personality traits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 -&gt; “Big five” theory: extroversion, openness, agreeableness, conscientiousness and neuroticism </a:t>
            </a:r>
          </a:p>
          <a:p>
            <a:pPr marL="0" indent="0" algn="ctr">
              <a:buNone/>
            </a:pPr>
            <a:r>
              <a:rPr lang="en-GB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OCEAN</a:t>
            </a:r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CANOE</a:t>
            </a:r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used as abbreviations for “Big five theory”</a:t>
            </a: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043A0-524C-4AC6-86A5-E335881D3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672" y="1094281"/>
            <a:ext cx="3646678" cy="284893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0000"/>
                </a:solidFill>
                <a:latin typeface="Arial Black" panose="020B0A04020102020204" pitchFamily="34" charset="0"/>
              </a:rPr>
              <a:t>Leadership</a:t>
            </a:r>
            <a:r>
              <a:rPr lang="en-GB">
                <a:solidFill>
                  <a:srgbClr val="00B0F0"/>
                </a:solidFill>
                <a:latin typeface="Arial Black" panose="020B0A04020102020204" pitchFamily="34" charset="0"/>
              </a:rPr>
              <a:t> and personality trait theories</a:t>
            </a:r>
            <a:endParaRPr lang="es-ES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551999-8B09-4D12-9C40-8734761B1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3883" y="3675830"/>
            <a:ext cx="3939620" cy="26216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9D7888-ED6F-492C-A953-95ED5E6B25A6}"/>
              </a:ext>
            </a:extLst>
          </p:cNvPr>
          <p:cNvSpPr txBox="1"/>
          <p:nvPr/>
        </p:nvSpPr>
        <p:spPr>
          <a:xfrm>
            <a:off x="7903883" y="6396422"/>
            <a:ext cx="398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Adrian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3F7DC5-6301-4CB5-8929-C90B7DE32561}"/>
              </a:ext>
            </a:extLst>
          </p:cNvPr>
          <p:cNvSpPr txBox="1"/>
          <p:nvPr/>
        </p:nvSpPr>
        <p:spPr>
          <a:xfrm>
            <a:off x="7815320" y="5955269"/>
            <a:ext cx="2694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(Photo: AFP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Relaxnews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14698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4832B-D1FD-4E0D-9A35-883482DC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8452" y="1080667"/>
            <a:ext cx="7243896" cy="551581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Born on 28</a:t>
            </a:r>
            <a:r>
              <a:rPr lang="en-GB" sz="2000" baseline="30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 1971 in Praetoria, South Africa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entrepreneurship behaviour: as a 12</a:t>
            </a:r>
            <a:r>
              <a:rPr lang="en-GB" sz="2000" baseline="30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years boy created a video game sold to a computer magazine (Britannica,2020)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1988 left South Africa being against apartheid and considering United States an opportunity to progress 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1997 graduated University of Pennsylvania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1995 founded Zip2, sold in 1995 to Compaq for $307 million 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1999 founded X.com (online financial services) 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2002 sold PayPal to eBay for $1.5 billion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2002 founded SpaceX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2004 founded Tesla Motors</a:t>
            </a: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373C1-B50C-4676-A566-1C7867A61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10" y="1503639"/>
            <a:ext cx="3646678" cy="323170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Elon Musk</a:t>
            </a: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Journey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From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South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Africa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to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American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Dream</a:t>
            </a:r>
            <a:endParaRPr lang="es-ES" sz="2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3F3BCB-D87D-4A26-8602-48E35ECE2785}"/>
              </a:ext>
            </a:extLst>
          </p:cNvPr>
          <p:cNvSpPr txBox="1"/>
          <p:nvPr/>
        </p:nvSpPr>
        <p:spPr>
          <a:xfrm>
            <a:off x="433110" y="520488"/>
            <a:ext cx="1122923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 do not have all the answers (…). Let me be really clear about that. I’m trying to figure out the set of actions I can take that are more likely to result in a good future. If you have suggestions in that regard, please tell me what they are…” (Elon Musk, 2020),</a:t>
            </a:r>
            <a:endParaRPr lang="es-ES" sz="2000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D856B0-AE10-4AB6-BB22-D5EC2C252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29" y="4691029"/>
            <a:ext cx="2779610" cy="20181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75A682-B71A-435F-A3B1-77ED031AB08D}"/>
              </a:ext>
            </a:extLst>
          </p:cNvPr>
          <p:cNvSpPr txBox="1"/>
          <p:nvPr/>
        </p:nvSpPr>
        <p:spPr>
          <a:xfrm>
            <a:off x="7903883" y="6396422"/>
            <a:ext cx="398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Adrian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33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4832B-D1FD-4E0D-9A35-883482DC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252" y="1162309"/>
            <a:ext cx="8390070" cy="551581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Action oriented</a:t>
            </a:r>
          </a:p>
          <a:p>
            <a:pPr marL="269875" indent="0">
              <a:buNone/>
            </a:pP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acting attitude drives the employees towards clarity, while inaction generate doubts</a:t>
            </a:r>
            <a:endParaRPr lang="en-GB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Ethical behaviour</a:t>
            </a:r>
          </a:p>
          <a:p>
            <a:pPr marL="269875" indent="0">
              <a:buNone/>
            </a:pPr>
            <a:r>
              <a:rPr lang="en-US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“if your work ethic doesn’t match the goal, you cannot achieve it” </a:t>
            </a:r>
            <a:endParaRPr lang="en-GB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  <a:endParaRPr lang="es-E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9875" indent="0">
              <a:buNone/>
            </a:pP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problems root causes not on the effects, solve “big problems”</a:t>
            </a:r>
            <a:endParaRPr lang="en-US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learning attitude</a:t>
            </a:r>
            <a:endParaRPr lang="es-E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269875">
              <a:buNone/>
            </a:pP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 reflection and things that can be improved done in better way 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risk tolerance</a:t>
            </a:r>
            <a:endParaRPr lang="es-E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9875" indent="0">
              <a:buNone/>
            </a:pPr>
            <a:r>
              <a:rPr lang="en-US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96% of start-ups fails after 10years in business accept risks, learn from failures and enhance the opportunities</a:t>
            </a: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373C1-B50C-4676-A566-1C7867A61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7696" y="1447642"/>
            <a:ext cx="3646678" cy="300694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Elon Musk</a:t>
            </a: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Leadership and personality traits</a:t>
            </a:r>
            <a:endParaRPr lang="es-ES" sz="2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3F3BCB-D87D-4A26-8602-48E35ECE2785}"/>
              </a:ext>
            </a:extLst>
          </p:cNvPr>
          <p:cNvSpPr txBox="1"/>
          <p:nvPr/>
        </p:nvSpPr>
        <p:spPr>
          <a:xfrm>
            <a:off x="306185" y="447801"/>
            <a:ext cx="11311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“I do not have all the answers (…). Let me be really clear about that. I’m trying to figure out the set of actions I can take that are more likely to result in a good future. If you have suggestions in that regard, please tell me what they are…” (Elon Musk, 2020),</a:t>
            </a:r>
            <a:endParaRPr lang="es-E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s-E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81021-1582-4447-8F74-0FF9A3F91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17" y="4257207"/>
            <a:ext cx="3514662" cy="18662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B532BD-B4B8-4EB3-9C72-39A912A1B727}"/>
              </a:ext>
            </a:extLst>
          </p:cNvPr>
          <p:cNvSpPr txBox="1"/>
          <p:nvPr/>
        </p:nvSpPr>
        <p:spPr>
          <a:xfrm>
            <a:off x="7903883" y="6396422"/>
            <a:ext cx="398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Adrian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220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5448" y="830099"/>
            <a:ext cx="6865158" cy="706964"/>
          </a:xfrm>
        </p:spPr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TESLA MOTORS Inc.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955" y="1362655"/>
            <a:ext cx="6849794" cy="25465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		</a:t>
            </a:r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Beginnings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2003 by Eberhard and </a:t>
            </a:r>
            <a:r>
              <a:rPr lang="en-GB" sz="24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Tarpenning</a:t>
            </a: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2004, Elon Musk joined;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was to build an full electric car similar with conventional one.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2AE247-13EB-4A9C-996B-DA67E5E8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527342"/>
            <a:ext cx="1971373" cy="19902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4D4906-1FD3-43BF-8BD4-D24195B600B5}"/>
              </a:ext>
            </a:extLst>
          </p:cNvPr>
          <p:cNvSpPr txBox="1"/>
          <p:nvPr/>
        </p:nvSpPr>
        <p:spPr>
          <a:xfrm flipH="1">
            <a:off x="7874122" y="2724018"/>
            <a:ext cx="37925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Blue Ocean Strategy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DB48BF-EB0B-405A-B221-4699698F8E6F}"/>
              </a:ext>
            </a:extLst>
          </p:cNvPr>
          <p:cNvSpPr txBox="1"/>
          <p:nvPr/>
        </p:nvSpPr>
        <p:spPr>
          <a:xfrm flipH="1">
            <a:off x="6330846" y="3885329"/>
            <a:ext cx="55163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competition become irrelevant;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and capture new demand;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Unknown market space, unexplored;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Vast, deep and powerful;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and profitable growth.</a:t>
            </a:r>
          </a:p>
        </p:txBody>
      </p:sp>
      <p:pic>
        <p:nvPicPr>
          <p:cNvPr id="8" name="Picture 7" descr="A close up of a person&#10;&#10;Description automatically generated">
            <a:extLst>
              <a:ext uri="{FF2B5EF4-FFF2-40B4-BE49-F238E27FC236}">
                <a16:creationId xmlns:a16="http://schemas.microsoft.com/office/drawing/2014/main" id="{5F4F476F-ADD3-4634-93B4-7E426B7A29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619" y="3836685"/>
            <a:ext cx="4197246" cy="23593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BCF53A-0E90-4E2C-AFDF-66239B60DED9}"/>
              </a:ext>
            </a:extLst>
          </p:cNvPr>
          <p:cNvSpPr txBox="1"/>
          <p:nvPr/>
        </p:nvSpPr>
        <p:spPr>
          <a:xfrm>
            <a:off x="554636" y="6123482"/>
            <a:ext cx="4502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“We started Tesla when other car makers killed their electric cars” (Elon Musk)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DEF241-D898-42F1-A258-C444F488E4A7}"/>
              </a:ext>
            </a:extLst>
          </p:cNvPr>
          <p:cNvSpPr txBox="1"/>
          <p:nvPr/>
        </p:nvSpPr>
        <p:spPr>
          <a:xfrm>
            <a:off x="2607271" y="5843235"/>
            <a:ext cx="2394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MarketWatch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82DBDE-FA45-4EED-B79A-536282377289}"/>
              </a:ext>
            </a:extLst>
          </p:cNvPr>
          <p:cNvSpPr txBox="1"/>
          <p:nvPr/>
        </p:nvSpPr>
        <p:spPr>
          <a:xfrm>
            <a:off x="7903883" y="6396422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</p:spTree>
    <p:extLst>
      <p:ext uri="{BB962C8B-B14F-4D97-AF65-F5344CB8AC3E}">
        <p14:creationId xmlns:p14="http://schemas.microsoft.com/office/powerpoint/2010/main" val="1965812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2AE247-13EB-4A9C-996B-DA67E5E8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467382"/>
            <a:ext cx="1971373" cy="19902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47" y="973668"/>
            <a:ext cx="4586279" cy="70696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Tesla Roadster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2967" y="1839001"/>
            <a:ext cx="7769019" cy="34163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electric car with more then 200 miles autonomy;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Green 2006 product design award;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version has new features and technical improvements.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3FCFC21-03DE-42B1-85F8-13423C30175E}"/>
              </a:ext>
            </a:extLst>
          </p:cNvPr>
          <p:cNvSpPr txBox="1">
            <a:spLocks/>
          </p:cNvSpPr>
          <p:nvPr/>
        </p:nvSpPr>
        <p:spPr bwMode="gray">
          <a:xfrm>
            <a:off x="437924" y="3682063"/>
            <a:ext cx="5483190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Model S and model 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25D269-D98A-4DCB-A44D-5DE60A74D4E6}"/>
              </a:ext>
            </a:extLst>
          </p:cNvPr>
          <p:cNvSpPr txBox="1"/>
          <p:nvPr/>
        </p:nvSpPr>
        <p:spPr>
          <a:xfrm flipH="1">
            <a:off x="423289" y="4444174"/>
            <a:ext cx="699719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S, a sedan car with 5 doors;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X, a SUV with 7 seats;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- cut the costs, but maintain the luxury;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 autopilot is the first step to the car of the future.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8F84DD-656E-4C97-832A-C817D46FE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417" y="544706"/>
            <a:ext cx="4055550" cy="24515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DC3C8E-3EE3-451B-A4CE-90D7183710E2}"/>
              </a:ext>
            </a:extLst>
          </p:cNvPr>
          <p:cNvSpPr txBox="1"/>
          <p:nvPr/>
        </p:nvSpPr>
        <p:spPr>
          <a:xfrm>
            <a:off x="2138818" y="2665584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Wikipedia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7AC929-41EC-4ADA-BAEC-E9A81DE830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9585" y="3481672"/>
            <a:ext cx="4353144" cy="27207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8B7D829-87B9-4FEF-9D4E-1D3BE3A1BA6B}"/>
              </a:ext>
            </a:extLst>
          </p:cNvPr>
          <p:cNvSpPr txBox="1"/>
          <p:nvPr/>
        </p:nvSpPr>
        <p:spPr>
          <a:xfrm>
            <a:off x="7903883" y="6396422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C56725-0AA3-4769-86D3-26267F7B6E05}"/>
              </a:ext>
            </a:extLst>
          </p:cNvPr>
          <p:cNvSpPr txBox="1"/>
          <p:nvPr/>
        </p:nvSpPr>
        <p:spPr>
          <a:xfrm>
            <a:off x="9289786" y="5833055"/>
            <a:ext cx="2552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The Car Guide</a:t>
            </a:r>
          </a:p>
        </p:txBody>
      </p:sp>
    </p:spTree>
    <p:extLst>
      <p:ext uri="{BB962C8B-B14F-4D97-AF65-F5344CB8AC3E}">
        <p14:creationId xmlns:p14="http://schemas.microsoft.com/office/powerpoint/2010/main" val="862388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504" y="815519"/>
            <a:ext cx="2517636" cy="706964"/>
          </a:xfrm>
        </p:spPr>
        <p:txBody>
          <a:bodyPr/>
          <a:lstStyle/>
          <a:p>
            <a:r>
              <a:rPr lang="es-ES" b="1" dirty="0">
                <a:solidFill>
                  <a:srgbClr val="FF0000"/>
                </a:solidFill>
                <a:latin typeface="Arial Black" panose="020B0A04020102020204" pitchFamily="34" charset="0"/>
              </a:rPr>
              <a:t>Model 3</a:t>
            </a:r>
            <a:endParaRPr lang="en-GB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194" y="1659120"/>
            <a:ext cx="5820469" cy="2388224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car with 5 seats;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Sport-car level of acceleration;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stars safety ranking.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Autopilot advanced safety and convenience features;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car aimed at a mass market.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2AE247-13EB-4A9C-996B-DA67E5E8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527342"/>
            <a:ext cx="1971373" cy="1990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0D384A-8D2E-400B-A98A-111476E44412}"/>
              </a:ext>
            </a:extLst>
          </p:cNvPr>
          <p:cNvSpPr txBox="1"/>
          <p:nvPr/>
        </p:nvSpPr>
        <p:spPr>
          <a:xfrm>
            <a:off x="7803018" y="3429000"/>
            <a:ext cx="2210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anose="020B0A04020102020204" pitchFamily="34" charset="0"/>
                <a:ea typeface="+mj-ea"/>
                <a:cs typeface="+mj-cs"/>
              </a:rPr>
              <a:t>Model Y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2B86C1-D0AB-4CF6-9847-7FC6C27F8D85}"/>
              </a:ext>
            </a:extLst>
          </p:cNvPr>
          <p:cNvSpPr txBox="1"/>
          <p:nvPr/>
        </p:nvSpPr>
        <p:spPr>
          <a:xfrm>
            <a:off x="7903883" y="6396422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784F87-8F85-47B2-99FA-DA41E807A559}"/>
              </a:ext>
            </a:extLst>
          </p:cNvPr>
          <p:cNvSpPr txBox="1"/>
          <p:nvPr/>
        </p:nvSpPr>
        <p:spPr>
          <a:xfrm>
            <a:off x="5994221" y="4321638"/>
            <a:ext cx="57619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Compact crossover;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carry 7 passengers and cargo;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All-Wheel Drive with Dual Motor;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326 miles of range on a single charge;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E7499EB-0D9C-4E13-83BA-B26E0FE4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8015" y="3991597"/>
            <a:ext cx="3999217" cy="26114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0C06737-5B17-40E4-A3AC-E01D835EF046}"/>
              </a:ext>
            </a:extLst>
          </p:cNvPr>
          <p:cNvSpPr txBox="1"/>
          <p:nvPr/>
        </p:nvSpPr>
        <p:spPr>
          <a:xfrm>
            <a:off x="1208015" y="4047344"/>
            <a:ext cx="2655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Tesmanian blog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AB1B66D-BD5E-4795-8C4C-3BB9A5DBBA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8905" y="873258"/>
            <a:ext cx="4563485" cy="238822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BB42517-4307-4047-A4D9-A60E0D2F4568}"/>
              </a:ext>
            </a:extLst>
          </p:cNvPr>
          <p:cNvSpPr txBox="1"/>
          <p:nvPr/>
        </p:nvSpPr>
        <p:spPr>
          <a:xfrm>
            <a:off x="7960757" y="2936515"/>
            <a:ext cx="1981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Tesla UK</a:t>
            </a:r>
          </a:p>
        </p:txBody>
      </p:sp>
    </p:spTree>
    <p:extLst>
      <p:ext uri="{BB962C8B-B14F-4D97-AF65-F5344CB8AC3E}">
        <p14:creationId xmlns:p14="http://schemas.microsoft.com/office/powerpoint/2010/main" val="2914420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602" y="630239"/>
            <a:ext cx="5575630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Looking</a:t>
            </a:r>
            <a:b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To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3272" y="1501194"/>
            <a:ext cx="4616258" cy="34163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goal is nearby:                     - Affordable electric car;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 environment                         – Solar City;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level in auto market              – Semi Truck and Cybertruck;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88A201-69E5-4A44-A653-0E4D47C46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9530" y="3921773"/>
            <a:ext cx="3592288" cy="21143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D6AEFC-5F9D-4570-A537-729A20313C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792" y="540755"/>
            <a:ext cx="3371987" cy="22495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EE3BC9-1F46-4A54-A485-7492D939A9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6235" y="4056158"/>
            <a:ext cx="3672592" cy="27544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BE27DA-56A5-45DC-A179-0F7A5CC8D85B}"/>
              </a:ext>
            </a:extLst>
          </p:cNvPr>
          <p:cNvSpPr txBox="1"/>
          <p:nvPr/>
        </p:nvSpPr>
        <p:spPr>
          <a:xfrm>
            <a:off x="8114986" y="6370330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27AAFE-8CA3-4516-9510-CD1311A5D39C}"/>
              </a:ext>
            </a:extLst>
          </p:cNvPr>
          <p:cNvSpPr txBox="1"/>
          <p:nvPr/>
        </p:nvSpPr>
        <p:spPr>
          <a:xfrm>
            <a:off x="188046" y="3699412"/>
            <a:ext cx="3543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Next stop: </a:t>
            </a:r>
            <a:r>
              <a:rPr lang="en-GB" sz="2800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Space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F753F0-3970-4EB1-BC69-E524B9614D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6084" y="466400"/>
            <a:ext cx="3207792" cy="240584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60FD66-9C8C-4425-92DD-01BEFC6658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82" y="4303185"/>
            <a:ext cx="3672592" cy="206714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B518BE7-0027-4FC8-9D42-11538341F7C0}"/>
              </a:ext>
            </a:extLst>
          </p:cNvPr>
          <p:cNvSpPr txBox="1"/>
          <p:nvPr/>
        </p:nvSpPr>
        <p:spPr>
          <a:xfrm>
            <a:off x="8983149" y="2527647"/>
            <a:ext cx="274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Business Insider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9422471-4D57-4DDF-9F39-1968415651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968" y="2403160"/>
            <a:ext cx="2822693" cy="49381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7848828-D118-4144-BE91-CED95DE5FD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967" y="5957064"/>
            <a:ext cx="2822693" cy="4938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0E459A3-1FF6-4042-B41B-5FD3B95AF9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69307" y="5635981"/>
            <a:ext cx="2822693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755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4C59FE-0555-46B3-866D-A2F042379E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59" r="1" b="2"/>
          <a:stretch/>
        </p:blipFill>
        <p:spPr>
          <a:xfrm>
            <a:off x="477085" y="346241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BB654-F7DC-4A2D-84DC-51D6BCEA9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8337" y="495184"/>
            <a:ext cx="3312114" cy="190897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SpaceX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CD8DB-78B0-4403-8E57-3F8ACB102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6310" y="1977848"/>
            <a:ext cx="4772509" cy="4265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Bold leadership style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Poland to the team members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commercial missions in the current financial year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 has acted with his ideology</a:t>
            </a:r>
          </a:p>
          <a:p>
            <a:pPr>
              <a:lnSpc>
                <a:spcPct val="90000"/>
              </a:lnSpc>
            </a:pP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37549E-D1C2-49B6-A59C-D039BA078523}"/>
              </a:ext>
            </a:extLst>
          </p:cNvPr>
          <p:cNvSpPr txBox="1"/>
          <p:nvPr/>
        </p:nvSpPr>
        <p:spPr>
          <a:xfrm>
            <a:off x="610959" y="748072"/>
            <a:ext cx="45511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ELON MUSK’S</a:t>
            </a:r>
          </a:p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Related Business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4E9D4C-BD7B-4C63-B276-313584370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181" y="3799278"/>
            <a:ext cx="3672520" cy="24445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5B6934-836A-476B-AFEB-4E86F331CB72}"/>
              </a:ext>
            </a:extLst>
          </p:cNvPr>
          <p:cNvSpPr txBox="1"/>
          <p:nvPr/>
        </p:nvSpPr>
        <p:spPr>
          <a:xfrm>
            <a:off x="2475254" y="5948487"/>
            <a:ext cx="2207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Britannica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B43E4A-5D0D-45A1-AA90-18946D8D9A0B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84453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258A-B33D-4C64-97C3-33B107CD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8370" y="1003648"/>
            <a:ext cx="2007971" cy="70696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PayPal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17232-1CD3-4C44-85D4-02F531E5F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7" y="2368444"/>
            <a:ext cx="7989046" cy="4287187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 in this organization</a:t>
            </a:r>
          </a:p>
          <a:p>
            <a:endParaRPr lang="en-GB" sz="26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Daily growth rate of PayPal is calculated as 7% to 10%</a:t>
            </a:r>
          </a:p>
          <a:p>
            <a:endParaRPr lang="en-GB" sz="26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Aspects of transformational leadership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Idealized influence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stimulation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individualized consideration 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inspirational motivation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09802-BC6C-4D8F-8288-0CFA8DE30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4405" y="554644"/>
            <a:ext cx="3042168" cy="20911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1CE901-4D26-4236-83C5-F18E6AE5FB9D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60977F-C827-451B-BB90-0E713F5D5C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0776" y="3750675"/>
            <a:ext cx="4538099" cy="25526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753AAB-7C96-4B17-9303-1EBDE8496C5C}"/>
              </a:ext>
            </a:extLst>
          </p:cNvPr>
          <p:cNvSpPr txBox="1"/>
          <p:nvPr/>
        </p:nvSpPr>
        <p:spPr>
          <a:xfrm>
            <a:off x="10076322" y="5934024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Quartz</a:t>
            </a:r>
          </a:p>
        </p:txBody>
      </p:sp>
    </p:spTree>
    <p:extLst>
      <p:ext uri="{BB962C8B-B14F-4D97-AF65-F5344CB8AC3E}">
        <p14:creationId xmlns:p14="http://schemas.microsoft.com/office/powerpoint/2010/main" val="3695736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9459B-037B-4576-BE54-60CE3071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9158" y="838200"/>
            <a:ext cx="3402056" cy="70696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NEURALINK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2902C-8C6D-44EF-89D2-0E95D8B21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534" y="2498568"/>
            <a:ext cx="7164587" cy="3416300"/>
          </a:xfrm>
        </p:spPr>
        <p:txBody>
          <a:bodyPr/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 model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cure neurological problems across the world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computers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Revenue was enhanced by 12%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C6984-4EC0-4381-AD28-66535CF64872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AF7EC6-615E-4831-8ABA-1E69509B14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21" y="2611841"/>
            <a:ext cx="4523624" cy="340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33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D5B000-B088-416F-BB3F-79789AE62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260" y="2464938"/>
            <a:ext cx="6489076" cy="36501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AE54C0-1681-4793-BA0E-7BAD479F1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572" y="973668"/>
            <a:ext cx="3851760" cy="706964"/>
          </a:xfrm>
        </p:spPr>
        <p:txBody>
          <a:bodyPr/>
          <a:lstStyle/>
          <a:p>
            <a:r>
              <a:rPr kumimoji="0" lang="pl-PL" b="1" i="0" u="none" strike="noStrike" kern="1200" cap="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anose="020B0A04020102020204" pitchFamily="34" charset="0"/>
              </a:rPr>
              <a:t>conclusion</a:t>
            </a:r>
            <a:endParaRPr lang="en-GB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E373BB34-AD61-45E8-BE1B-91EF3327615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2986333"/>
              </p:ext>
            </p:extLst>
          </p:nvPr>
        </p:nvGraphicFramePr>
        <p:xfrm>
          <a:off x="391158" y="1177248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3027B9-3B8C-43DE-9AC1-124456D55271}"/>
              </a:ext>
            </a:extLst>
          </p:cNvPr>
          <p:cNvSpPr txBox="1"/>
          <p:nvPr/>
        </p:nvSpPr>
        <p:spPr>
          <a:xfrm>
            <a:off x="6206641" y="5611524"/>
            <a:ext cx="52758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Photo: Getty Images.</a:t>
            </a:r>
          </a:p>
          <a:p>
            <a:r>
              <a:rPr lang="en-GB" dirty="0"/>
              <a:t> Illustration: </a:t>
            </a:r>
            <a:r>
              <a:rPr lang="en-GB" dirty="0" err="1"/>
              <a:t>Maridelis</a:t>
            </a:r>
            <a:r>
              <a:rPr lang="en-GB" dirty="0"/>
              <a:t> Morales Rosado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60CA49-8067-4E7B-A9A8-184ADF1ED638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3364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>
            <a:extLst>
              <a:ext uri="{FF2B5EF4-FFF2-40B4-BE49-F238E27FC236}">
                <a16:creationId xmlns:a16="http://schemas.microsoft.com/office/drawing/2014/main" id="{D535573A-0C42-4602-BF0D-4F200BFF0C0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0" r="-1" b="49099"/>
          <a:stretch/>
        </p:blipFill>
        <p:spPr bwMode="auto">
          <a:xfrm>
            <a:off x="477086" y="466162"/>
            <a:ext cx="5615867" cy="3937502"/>
          </a:xfrm>
          <a:custGeom>
            <a:avLst/>
            <a:gdLst/>
            <a:ahLst/>
            <a:cxnLst/>
            <a:rect l="l" t="t" r="r" b="b"/>
            <a:pathLst>
              <a:path w="5615867" h="3937502">
                <a:moveTo>
                  <a:pt x="0" y="0"/>
                </a:moveTo>
                <a:lnTo>
                  <a:pt x="5615867" y="0"/>
                </a:lnTo>
                <a:lnTo>
                  <a:pt x="5615867" y="3592995"/>
                </a:lnTo>
                <a:lnTo>
                  <a:pt x="5526768" y="3592995"/>
                </a:lnTo>
                <a:lnTo>
                  <a:pt x="5297516" y="3589699"/>
                </a:lnTo>
                <a:lnTo>
                  <a:pt x="5072759" y="3584753"/>
                </a:lnTo>
                <a:lnTo>
                  <a:pt x="4850251" y="3580082"/>
                </a:lnTo>
                <a:lnTo>
                  <a:pt x="4632236" y="3574861"/>
                </a:lnTo>
                <a:lnTo>
                  <a:pt x="4415345" y="3566894"/>
                </a:lnTo>
                <a:lnTo>
                  <a:pt x="4201828" y="3558376"/>
                </a:lnTo>
                <a:lnTo>
                  <a:pt x="3992803" y="3550683"/>
                </a:lnTo>
                <a:lnTo>
                  <a:pt x="3584870" y="3528977"/>
                </a:lnTo>
                <a:lnTo>
                  <a:pt x="3193793" y="3505898"/>
                </a:lnTo>
                <a:lnTo>
                  <a:pt x="2818449" y="3481719"/>
                </a:lnTo>
                <a:lnTo>
                  <a:pt x="2463334" y="3455068"/>
                </a:lnTo>
                <a:lnTo>
                  <a:pt x="2123952" y="3427317"/>
                </a:lnTo>
                <a:lnTo>
                  <a:pt x="1809292" y="3397369"/>
                </a:lnTo>
                <a:lnTo>
                  <a:pt x="1513738" y="3367971"/>
                </a:lnTo>
                <a:lnTo>
                  <a:pt x="1241781" y="3338572"/>
                </a:lnTo>
                <a:lnTo>
                  <a:pt x="992302" y="3310822"/>
                </a:lnTo>
                <a:lnTo>
                  <a:pt x="770916" y="3284445"/>
                </a:lnTo>
                <a:lnTo>
                  <a:pt x="570883" y="3259442"/>
                </a:lnTo>
                <a:lnTo>
                  <a:pt x="402316" y="3238561"/>
                </a:lnTo>
                <a:lnTo>
                  <a:pt x="260719" y="3218778"/>
                </a:lnTo>
                <a:lnTo>
                  <a:pt x="66304" y="3190479"/>
                </a:lnTo>
                <a:lnTo>
                  <a:pt x="1" y="3180862"/>
                </a:lnTo>
                <a:lnTo>
                  <a:pt x="1" y="3937502"/>
                </a:lnTo>
                <a:lnTo>
                  <a:pt x="0" y="3937502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3AC3F6-1C44-4A66-BF87-11B3F09C27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7273" r="-2" b="70"/>
          <a:stretch/>
        </p:blipFill>
        <p:spPr>
          <a:xfrm>
            <a:off x="6089905" y="454911"/>
            <a:ext cx="5625013" cy="3594644"/>
          </a:xfrm>
          <a:custGeom>
            <a:avLst/>
            <a:gdLst/>
            <a:ahLst/>
            <a:cxnLst/>
            <a:rect l="l" t="t" r="r" b="b"/>
            <a:pathLst>
              <a:path w="5625013" h="3594644">
                <a:moveTo>
                  <a:pt x="0" y="0"/>
                </a:moveTo>
                <a:lnTo>
                  <a:pt x="5625013" y="0"/>
                </a:lnTo>
                <a:lnTo>
                  <a:pt x="5625013" y="3182785"/>
                </a:lnTo>
                <a:lnTo>
                  <a:pt x="5369916" y="3223724"/>
                </a:lnTo>
                <a:lnTo>
                  <a:pt x="5115940" y="3262739"/>
                </a:lnTo>
                <a:lnTo>
                  <a:pt x="4860842" y="3300930"/>
                </a:lnTo>
                <a:lnTo>
                  <a:pt x="4604619" y="3333626"/>
                </a:lnTo>
                <a:lnTo>
                  <a:pt x="4349520" y="3366596"/>
                </a:lnTo>
                <a:lnTo>
                  <a:pt x="4093297" y="3397369"/>
                </a:lnTo>
                <a:lnTo>
                  <a:pt x="3840446" y="3423746"/>
                </a:lnTo>
                <a:lnTo>
                  <a:pt x="3584223" y="3448748"/>
                </a:lnTo>
                <a:lnTo>
                  <a:pt x="3329125" y="3471553"/>
                </a:lnTo>
                <a:lnTo>
                  <a:pt x="3078521" y="3491336"/>
                </a:lnTo>
                <a:lnTo>
                  <a:pt x="2824547" y="3511118"/>
                </a:lnTo>
                <a:lnTo>
                  <a:pt x="2573942" y="3527604"/>
                </a:lnTo>
                <a:lnTo>
                  <a:pt x="2323339" y="3540517"/>
                </a:lnTo>
                <a:lnTo>
                  <a:pt x="2073860" y="3553980"/>
                </a:lnTo>
                <a:lnTo>
                  <a:pt x="1826627" y="3565245"/>
                </a:lnTo>
                <a:lnTo>
                  <a:pt x="1581642" y="3573213"/>
                </a:lnTo>
                <a:lnTo>
                  <a:pt x="1336657" y="3580082"/>
                </a:lnTo>
                <a:lnTo>
                  <a:pt x="1093921" y="3586676"/>
                </a:lnTo>
                <a:lnTo>
                  <a:pt x="854555" y="3589699"/>
                </a:lnTo>
                <a:lnTo>
                  <a:pt x="615189" y="3592995"/>
                </a:lnTo>
                <a:lnTo>
                  <a:pt x="379194" y="3594644"/>
                </a:lnTo>
                <a:lnTo>
                  <a:pt x="145448" y="3592995"/>
                </a:lnTo>
                <a:lnTo>
                  <a:pt x="0" y="3592995"/>
                </a:lnTo>
                <a:close/>
              </a:path>
            </a:pathLst>
          </a:custGeom>
        </p:spPr>
      </p:pic>
      <p:sp>
        <p:nvSpPr>
          <p:cNvPr id="10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7DCD4-5E5A-4C0B-A389-64EB94457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850" y="3954006"/>
            <a:ext cx="4103104" cy="190897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64380-BA51-4307-833B-0C52D1E1E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5894" y="4110824"/>
            <a:ext cx="4772509" cy="1908976"/>
          </a:xfrm>
        </p:spPr>
        <p:txBody>
          <a:bodyPr anchor="ctr">
            <a:no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WATCHING US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HOPE YOU ENJOYED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 FEEDBACK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SOON</a:t>
            </a:r>
          </a:p>
        </p:txBody>
      </p:sp>
    </p:spTree>
    <p:extLst>
      <p:ext uri="{BB962C8B-B14F-4D97-AF65-F5344CB8AC3E}">
        <p14:creationId xmlns:p14="http://schemas.microsoft.com/office/powerpoint/2010/main" val="3439817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D8753-9180-4B92-A49C-1FD54D391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393" y="658318"/>
            <a:ext cx="3506987" cy="706964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  <a:latin typeface="Arial Black" panose="020B0A04020102020204" pitchFamily="34" charset="0"/>
              </a:rPr>
              <a:t>Refferences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210E4-94C1-48BF-996F-93064BF73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32" y="1365282"/>
            <a:ext cx="11442136" cy="5170429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Britannica (2020) [online ] Available at: https://www.britannica.com/biography/Elon-Musk Accessed 16th of November 2020.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Chaudhry, A.Q. and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Javed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(2012). Impact of Transactional and Laissez Faire Leadership Style on Motivation. International Journal of Business and Social Science, [online] 3(7). Available at: http://www.ijbssnet.com/journals/Vol_3_No_7_April_2012/28.pdf [Accessed 9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Cherry, K. (2019). The Major Leadership Theories. [online]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Verywell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Mind. Available at: https://www.verywellmind.com/leadership-theories-2795323 [Accessed 26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Cherry, K. (2019).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the Trait Theory of Leadership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Available at: https://www.verywellmind.com/what-is-the-trait-theory-of-leadership-2795322#:~:text=The%20trait%20theory%20of%20leadership%20focuses%20on%20identifying,first%20proposed%20by%20Thomas%20Carlyle%20in%20the%20mid-1800s. (Accessed: 10th of November 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Colbert, A.E., Judge, T.A., Choi, D. and Wang, G. (2012). Assessing the trait theory of leadership using self and observer ratings of personality: The mediating role of contributions to group success. The Leadership Quarterly, 23(4), pp.670–685.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Drucker, P. (2012).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Practice of Management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Educational Leadership and Administration, Kluwer Academic Publishers, Netherlands: 395-418.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Firestone, W. A. (1996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Leadership: Roles or Functions?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K.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Leithvvoodvediğ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(eds.), International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Flandbook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31523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8C442-9C57-4705-B531-B5B4F7493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773" y="689548"/>
            <a:ext cx="11482465" cy="5726242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107000"/>
              </a:lnSpc>
              <a:buFont typeface="+mj-lt"/>
              <a:buAutoNum type="arabicPeriod" startAt="9"/>
              <a:tabLst>
                <a:tab pos="90488" algn="l"/>
              </a:tabLst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Gordon, A. and Yukl, G. (2004). The Future of Leadership Research: Challenges and Opportunities. German Journal of Human Resource Management: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Zeitschrift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für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Personalforschung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[online] 18(3), pp.359–365. Available at: https://journals.sagepub.com/doi/pdf/10.1177/239700220401800307 [Accessed 20 Oct. 2019].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Gregersen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(2019). Elon Musk | Biography &amp; Facts. In: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Encyclopædia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Britannica. [online] Available at: https://www.britannica.com/biography/Elon-Musk [Accessed 24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Hanson, R. (2020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Elon Musk: A Biography of Billionaire Entrepreneur Elon Musk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Penguin Random House.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Hirsh W (2003).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Positive Career Development for Leaders and Managers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In J. Storey (ed.) Leadership in Organizations: Current issues and key trends,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RoutledgeGriffin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&amp; Ricky, W. (2003). Management. Boston: Houghton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Miffi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Hull D. (2020)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Elon VS. The shorts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Bloomberg Businessweek,(online) 27.01.2020. Available on </a:t>
            </a:r>
            <a:r>
              <a:rPr lang="en-GB" sz="170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https://www.bloomberg.com/news/features/2020-01-22/Elon-VS-the-shorts/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in 15.11.2020).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Kim, W.C. and Mauborgne, R. (2005)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Blue ocean strategy: How to create uncontested market space and make the competition irrelevant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Boston, Mass.: Harvard business School, 2005.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McMunn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(2020)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vs. management! What is the difference?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https://www.youtube.com/watch?v=YNGO1GWnbm4&amp;feature=youtu.be Accessed 06th of November 2020.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9"/>
            </a:pP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Nagelhout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(2016). Elon Musk: Space Entrepreneur. [online] Google Books. New York: Greenhaven Publishing LLC. Available at: https://books.google.co.uk/books?hl=en&amp;lr=&amp;id=rH1mDwAAQBAJ&amp;oi=fnd&amp;pg=PP1&amp;dq=Elon+musk+biography+&amp;ots=TsTgCRBqOD&amp;sig=6BVkdhBPXZd0h57hLbE0iIqB4jQ#v=onepage&amp;q&amp;f=false [Accessed 20 Nov.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331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2AF18-A364-488F-9B9A-9F530957B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767" y="678305"/>
            <a:ext cx="11482465" cy="5501390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Nejad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H., &amp; Rowe, G. (2009).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leadership.</a:t>
            </a:r>
            <a:endParaRPr lang="en-GB" sz="1600" dirty="0">
              <a:solidFill>
                <a:srgbClr val="0070C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Northouse, P.G. (2010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Leadership: Theory and practice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(5th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.). London: Sage.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Reed, E (2020)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 of Tesla: Timeline and Facts 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(online), TheStreet, updated 05.10.2020, Available on </a:t>
            </a:r>
            <a:r>
              <a:rPr lang="en-GB" sz="160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https://www.thestreet.com/technology/history-of-tesla-15088992/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in 21.11.2020).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Sharma, S. (2020). Elon Musk passes Bill Gates to become world’s second-richest person. [online] The Independent. Available at: https://www.independent.co.uk/news/world/americas/elon-musk-second-richest-bill-gates-b1760788.html [Accessed 24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Spector, B., Carlyle,(2016)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Freud, and the Great Man Theory more fully considered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Leadership. 2016;12(2). DOI: 10.1177/1742715015571392.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Spencer, H. (1874)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Study of Sociology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Appleton.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Stringham, E.P et all (2015)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Overcoming Barriers to entry in an established industry: TESLA MOTORS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California Management Review Vol. 57, No. 4 Summer 2015 CMR.BERKELEY.EDU.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Tucker, B.A. and Russell, R.F. (2004). The Influence of the Transformational Leader. Journal of Leadership &amp; Organizational Studies, [online] 10(4), pp.103–111. Available at: https://journals.sagepub.com/doi/10.1177/107179190401000408 [Accessed 9 Nov.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7661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CF253-FAAC-4122-9E07-F68EF9E51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747" y="794479"/>
            <a:ext cx="11422505" cy="5525125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Vance, A. (2015).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Elon Musk: How the Billionaire CEO of </a:t>
            </a:r>
            <a:r>
              <a:rPr lang="en-GB" sz="16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Spacex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Tesla is Shaping Our Future.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Penguin Random House.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Wikipedia (2020)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 of Tesla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(online). Available on </a:t>
            </a:r>
            <a:r>
              <a:rPr lang="en-GB" sz="160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https://en.wikipedia.org/wiki/History_of_Tesla,_Inc./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in 15.11.2020).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Wikipedia (2020)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Tesla Ink. 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(online). Available on https://en.wikipedia.org/wiki/Tesla,_Inc./ (Accessed in 20.11.2020).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Yukl G.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leadership behaviour: What we know and what questions need more attention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Perspect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2012;26(4):66-85. doi:10.5465/amp.2012.008.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5576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2264</Words>
  <Application>Microsoft Office PowerPoint</Application>
  <PresentationFormat>Widescreen</PresentationFormat>
  <Paragraphs>215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Arial Black</vt:lpstr>
      <vt:lpstr>Calibri</vt:lpstr>
      <vt:lpstr>Century Gothic</vt:lpstr>
      <vt:lpstr>Wingdings</vt:lpstr>
      <vt:lpstr>Wingdings 3</vt:lpstr>
      <vt:lpstr>Ion Boardroom</vt:lpstr>
      <vt:lpstr>ELON MUSK AND TESLA LOOKING TO THE FUTURE</vt:lpstr>
      <vt:lpstr>Modern Workplace Group 5 Students: Juliana Lopes                      – 1906785 Ionut Adrian Voinea             – 2008573 Angel Ciprian Lungu             – 2007934 Krzystof Wieslaw Kurowski  - 2009954</vt:lpstr>
      <vt:lpstr>Introduction</vt:lpstr>
      <vt:lpstr>Leadership</vt:lpstr>
      <vt:lpstr>Leader     v/s    Manager</vt:lpstr>
      <vt:lpstr>Leadership and personality trait theories</vt:lpstr>
      <vt:lpstr>Elon Musk  Journey From South Africa to American Dream</vt:lpstr>
      <vt:lpstr>Elon Musk  Leadership and personality traits</vt:lpstr>
      <vt:lpstr>TESLA MOTORS Inc.</vt:lpstr>
      <vt:lpstr>Tesla Roadster</vt:lpstr>
      <vt:lpstr>Model 3</vt:lpstr>
      <vt:lpstr>Looking To the future</vt:lpstr>
      <vt:lpstr>SpaceX</vt:lpstr>
      <vt:lpstr>PayPal</vt:lpstr>
      <vt:lpstr>NEURALINK</vt:lpstr>
      <vt:lpstr>conclusion</vt:lpstr>
      <vt:lpstr>QUESTIONS?</vt:lpstr>
      <vt:lpstr>Refferences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ELON MUSK AND TESLA LOOKING TO THE FUTURE</dc:title>
  <dc:creator>ANGEL CIPRIAN LUNGU</dc:creator>
  <cp:lastModifiedBy>ANGEL CIPRIAN LUNGU</cp:lastModifiedBy>
  <cp:revision>6</cp:revision>
  <dcterms:created xsi:type="dcterms:W3CDTF">2020-11-30T18:01:28Z</dcterms:created>
  <dcterms:modified xsi:type="dcterms:W3CDTF">2020-11-30T18:39:29Z</dcterms:modified>
</cp:coreProperties>
</file>