
<file path=[Content_Types].xml><?xml version="1.0" encoding="utf-8"?>
<Types xmlns="http://schemas.openxmlformats.org/package/2006/content-types">
  <Default Extension="fntdata" ContentType="application/x-fontdata"/>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4" r:id="rId21"/>
    <p:sldId id="276" r:id="rId22"/>
  </p:sldIdLst>
  <p:sldSz cx="9144000" cy="5143500" type="screen16x9"/>
  <p:notesSz cx="6858000" cy="9144000"/>
  <p:embeddedFontLst>
    <p:embeddedFont>
      <p:font typeface="Economica" panose="020B0604020202020204" charset="0"/>
      <p:regular r:id="rId24"/>
      <p:bold r:id="rId25"/>
      <p:italic r:id="rId26"/>
      <p:boldItalic r:id="rId27"/>
    </p:embeddedFont>
    <p:embeddedFont>
      <p:font typeface="Open Sans" panose="020B0606030504020204" pitchFamily="34" charset="0"/>
      <p:regular r:id="rId28"/>
      <p:bold r:id="rId29"/>
      <p:italic r:id="rId30"/>
      <p:boldItalic r:id="rId31"/>
    </p:embeddedFont>
    <p:embeddedFont>
      <p:font typeface="Open Sans Medium" panose="020B0604020202020204"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6568" autoAdjust="0"/>
  </p:normalViewPr>
  <p:slideViewPr>
    <p:cSldViewPr snapToGrid="0">
      <p:cViewPr varScale="1">
        <p:scale>
          <a:sx n="44" d="100"/>
          <a:sy n="44" d="100"/>
        </p:scale>
        <p:origin x="2136" y="4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Thank you for taking the time to join me in a presentation to introduce a 3 Day Self-supported canoe adventure on the river Usk. My name is Josh, I have worked in the outdoor industry for 3 years now,  I specialise in canoe paddle sports  and climbing, I will be your guide for our 3 day adventure, </a:t>
            </a:r>
            <a:r>
              <a:rPr lang="en-GB" dirty="0" err="1"/>
              <a:t>ther</a:t>
            </a:r>
            <a:r>
              <a:rPr lang="en-GB" dirty="0"/>
              <a:t> will be opportunities for questions at the end. </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25c4894dfd1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25c4894dfd1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Your adventure will give you the opportunity to explore the picturesque Brecon Beacons from the river, showing you a completely different perspective on the landscape.</a:t>
            </a:r>
          </a:p>
          <a:p>
            <a:pPr marL="0" lvl="0" indent="0" algn="l" rtl="0">
              <a:lnSpc>
                <a:spcPct val="115000"/>
              </a:lnSpc>
              <a:spcBef>
                <a:spcPts val="0"/>
              </a:spcBef>
              <a:spcAft>
                <a:spcPts val="0"/>
              </a:spcAft>
              <a:buNone/>
            </a:pPr>
            <a:r>
              <a:rPr lang="en-GB" dirty="0"/>
              <a:t> </a:t>
            </a:r>
            <a:endParaRPr dirty="0"/>
          </a:p>
          <a:p>
            <a:pPr marL="0" lvl="0" indent="0" algn="l" rtl="0">
              <a:lnSpc>
                <a:spcPct val="115000"/>
              </a:lnSpc>
              <a:spcBef>
                <a:spcPts val="1200"/>
              </a:spcBef>
              <a:spcAft>
                <a:spcPts val="0"/>
              </a:spcAft>
              <a:buNone/>
            </a:pPr>
            <a:r>
              <a:rPr lang="en-GB" dirty="0">
                <a:solidFill>
                  <a:schemeClr val="dk1"/>
                </a:solidFill>
              </a:rPr>
              <a:t>As with any adventure, unfortunately there are costs, but </a:t>
            </a:r>
            <a:r>
              <a:rPr lang="en-GB" dirty="0" err="1">
                <a:solidFill>
                  <a:schemeClr val="dk1"/>
                </a:solidFill>
              </a:rPr>
              <a:t>i’m</a:t>
            </a:r>
            <a:r>
              <a:rPr lang="en-GB" dirty="0">
                <a:solidFill>
                  <a:schemeClr val="dk1"/>
                </a:solidFill>
              </a:rPr>
              <a:t> sure you’ll agree that these have been kept as low as possible to allow more to access the opportunities provided. Which we will talk about later. </a:t>
            </a:r>
            <a:r>
              <a:rPr lang="en-GB" dirty="0"/>
              <a:t>This is an adventure that is not only affordable to the masses it is also environmentally fully sustainable. Our choice of delivering an adventure by canoe is not only a completely eco-aware mode of transport but improves on the old </a:t>
            </a:r>
            <a:r>
              <a:rPr lang="en-GB" dirty="0" err="1"/>
              <a:t>addige</a:t>
            </a:r>
            <a:r>
              <a:rPr lang="en-GB" dirty="0"/>
              <a:t> ‘take only photographs, leave only footprints’.</a:t>
            </a:r>
          </a:p>
          <a:p>
            <a:pPr marL="0" lvl="0" indent="0" algn="l" rtl="0">
              <a:lnSpc>
                <a:spcPct val="115000"/>
              </a:lnSpc>
              <a:spcBef>
                <a:spcPts val="1200"/>
              </a:spcBef>
              <a:spcAft>
                <a:spcPts val="0"/>
              </a:spcAft>
              <a:buNone/>
            </a:pPr>
            <a:endParaRPr dirty="0"/>
          </a:p>
          <a:p>
            <a:pPr marL="0" lvl="0" indent="0" algn="l" rtl="0">
              <a:lnSpc>
                <a:spcPct val="115000"/>
              </a:lnSpc>
              <a:spcBef>
                <a:spcPts val="1200"/>
              </a:spcBef>
              <a:spcAft>
                <a:spcPts val="0"/>
              </a:spcAft>
              <a:buNone/>
            </a:pPr>
            <a:r>
              <a:rPr lang="en-GB" dirty="0"/>
              <a:t>What we are presenting to you today is an opportunity to not only complete a challenge, but challenge yourself. We’d like to present to you a challenge for you to be self sustaining in a boat for 3 days in a remote location – it’s Your canoe adventure.</a:t>
            </a:r>
          </a:p>
          <a:p>
            <a:pPr marL="0" lvl="0" indent="0" algn="l" rtl="0">
              <a:lnSpc>
                <a:spcPct val="115000"/>
              </a:lnSpc>
              <a:spcBef>
                <a:spcPts val="1200"/>
              </a:spcBef>
              <a:spcAft>
                <a:spcPts val="0"/>
              </a:spcAft>
              <a:buNone/>
            </a:pPr>
            <a:endParaRPr dirty="0"/>
          </a:p>
          <a:p>
            <a:pPr marL="0" lvl="0" indent="0" algn="l" rtl="0">
              <a:lnSpc>
                <a:spcPct val="115000"/>
              </a:lnSpc>
              <a:spcBef>
                <a:spcPts val="1200"/>
              </a:spcBef>
              <a:spcAft>
                <a:spcPts val="1200"/>
              </a:spcAft>
              <a:buClr>
                <a:schemeClr val="dk1"/>
              </a:buClr>
              <a:buSzPts val="1100"/>
              <a:buFont typeface="Arial"/>
              <a:buNone/>
            </a:pPr>
            <a:r>
              <a:rPr lang="en-GB" dirty="0"/>
              <a:t>This expedition would be led on a 1:8 ratio in two-man </a:t>
            </a:r>
            <a:r>
              <a:rPr lang="en-GB" dirty="0" err="1"/>
              <a:t>canoes.I</a:t>
            </a:r>
            <a:r>
              <a:rPr lang="en-GB" dirty="0"/>
              <a:t> have had many of my own personal multi-day paddling experiences, I have also done lots of leading with groups and </a:t>
            </a:r>
            <a:r>
              <a:rPr lang="en-GB" dirty="0" err="1"/>
              <a:t>inexperieced</a:t>
            </a:r>
            <a:r>
              <a:rPr lang="en-GB" dirty="0"/>
              <a:t> people so feel this isnt out of my remit, so you are in safe hands.</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25c4894dfd1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25c4894dfd1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Let me introduce to you our 43km canoe adventure in the Brecon Beacons on the River Usk</a:t>
            </a:r>
            <a:endParaRPr/>
          </a:p>
          <a:p>
            <a:pPr marL="0" lvl="0" indent="0" algn="l" rtl="0">
              <a:spcBef>
                <a:spcPts val="0"/>
              </a:spcBef>
              <a:spcAft>
                <a:spcPts val="0"/>
              </a:spcAft>
              <a:buNone/>
            </a:pPr>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Day 1: is a short 8.5km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Day 2 : is slightly longer at a total of 15km      (total distance so far 23.5)</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Day 3 : being slightly less than 20km at 19.5 km </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25c68ca339c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25c68ca339c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You’ll see from this slide, the start and end point by the black arrows this has been overlaid on top of an OS map. Starting at </a:t>
            </a:r>
            <a:r>
              <a:rPr lang="en-GB" sz="1100" dirty="0" err="1">
                <a:latin typeface="Open Sans"/>
                <a:ea typeface="Open Sans"/>
                <a:cs typeface="Open Sans"/>
                <a:sym typeface="Open Sans"/>
              </a:rPr>
              <a:t>Sennybridge</a:t>
            </a:r>
            <a:r>
              <a:rPr lang="en-GB" sz="1100" dirty="0">
                <a:latin typeface="Open Sans"/>
                <a:ea typeface="Open Sans"/>
                <a:cs typeface="Open Sans"/>
                <a:sym typeface="Open Sans"/>
              </a:rPr>
              <a:t> and finishing at </a:t>
            </a:r>
            <a:r>
              <a:rPr lang="en-GB" sz="1100" dirty="0" err="1">
                <a:latin typeface="Open Sans"/>
                <a:ea typeface="Open Sans"/>
                <a:cs typeface="Open Sans"/>
                <a:sym typeface="Open Sans"/>
              </a:rPr>
              <a:t>Crickhowell</a:t>
            </a:r>
            <a:r>
              <a:rPr lang="en-GB" sz="1100" dirty="0">
                <a:latin typeface="Open Sans"/>
                <a:ea typeface="Open Sans"/>
                <a:cs typeface="Open Sans"/>
                <a:sym typeface="Open Sans"/>
              </a:rPr>
              <a:t>.</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25c4894dfd1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25c4894dfd1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a:t>This map should provide you with a bit more context on the location of the expedition, and the distances involved.</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25c4894dfd1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25c4894dfd1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day will start by meeting at Cynefin to finalise kit, this would include a final individual kit check, as well as picking up our paddling specific equipment such as boats, paddles B.A’s etc.</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 Once we have established that everyone has all of the equipment required for the journey we’ll head out to the 9-seater minibus and make our way to the start point.</a:t>
            </a:r>
            <a:endParaRPr dirty="0">
              <a:solidFill>
                <a:schemeClr val="dk1"/>
              </a:solidFill>
            </a:endParaRPr>
          </a:p>
          <a:p>
            <a:pPr marL="0" lvl="0" indent="0" algn="l" rtl="0">
              <a:spcBef>
                <a:spcPts val="0"/>
              </a:spcBef>
              <a:spcAft>
                <a:spcPts val="0"/>
              </a:spcAft>
              <a:buNone/>
            </a:pPr>
            <a:endParaRPr dirty="0">
              <a:solidFill>
                <a:schemeClr val="dk1"/>
              </a:solidFill>
            </a:endParaRPr>
          </a:p>
          <a:p>
            <a:pPr marL="0" lvl="0" indent="0" algn="l" rtl="0">
              <a:spcBef>
                <a:spcPts val="0"/>
              </a:spcBef>
              <a:spcAft>
                <a:spcPts val="0"/>
              </a:spcAft>
              <a:buNone/>
            </a:pPr>
            <a:r>
              <a:rPr lang="en-GB" dirty="0">
                <a:solidFill>
                  <a:schemeClr val="dk1"/>
                </a:solidFill>
              </a:rPr>
              <a:t>As day one is a shorter day, we have the opportunity to spend time on the river before we start our journey developing your paddling abilities, confidence and teamwork.</a:t>
            </a:r>
          </a:p>
          <a:p>
            <a:pPr marL="0" lvl="0" indent="0" algn="l" rtl="0">
              <a:spcBef>
                <a:spcPts val="0"/>
              </a:spcBef>
              <a:spcAft>
                <a:spcPts val="0"/>
              </a:spcAft>
              <a:buNone/>
            </a:pPr>
            <a:endParaRPr lang="en-GB" dirty="0">
              <a:solidFill>
                <a:schemeClr val="dk1"/>
              </a:solidFill>
            </a:endParaRPr>
          </a:p>
          <a:p>
            <a:pPr marL="0" lvl="0" indent="0" algn="l" rtl="0">
              <a:spcBef>
                <a:spcPts val="0"/>
              </a:spcBef>
              <a:spcAft>
                <a:spcPts val="0"/>
              </a:spcAft>
              <a:buNone/>
            </a:pPr>
            <a:r>
              <a:rPr lang="en-GB" dirty="0">
                <a:solidFill>
                  <a:schemeClr val="dk1"/>
                </a:solidFill>
              </a:rPr>
              <a:t> We will find that as we begin our journey it will take us some time to get used to the boats and paddling them. Having a shorter first day really provides us with great flexibility. </a:t>
            </a:r>
            <a:endParaRPr dirty="0">
              <a:solidFill>
                <a:schemeClr val="dk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25c4894dfd1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25c4894dfd1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We have selected to stay at this campsite due to the direct river access &amp; facilities they offer. We will take the opportunity to exercise some of our team building skills, by having the majority of us pitching tents and setting up camp, whilst a couple exercise their new found cheffing abilities.</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Once tents are pitched, dinner has been cooked, and personal admin done you will be able to relax around a campfire before getting some well needed sleep, ready for the adventure to continue. </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25c4894dfd1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25c4894dfd1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Day 2 will start with paddling through and around woodlands, allowing you to see a different landscape from your boat. Before heading towards the historical town of Brecon. </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You will then carry on down into </a:t>
            </a:r>
            <a:r>
              <a:rPr lang="en-GB" dirty="0" err="1"/>
              <a:t>penkethlee</a:t>
            </a:r>
            <a:r>
              <a:rPr lang="en-GB" dirty="0"/>
              <a:t>, which marks  the end of day 2. </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25c4894dfd1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25c4894dfd1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This campsite is ideal for our adventure, not only are there facilities such as toilets, hot showers and washing up points, but there is a secure drying room where we can let our wet  kit dry before carrying on for day 3. </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25c4894dfd1_0_1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25c4894dfd1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25c4894dfd1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25c4894dfd1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Although your adventure would be coming to an end soon, that doesn’t mean we have cut corners, day 3 is just as exciting. Paddling from the campsite for 19.5km to our final destination of </a:t>
            </a:r>
            <a:r>
              <a:rPr lang="en-GB" dirty="0" err="1"/>
              <a:t>Crickhowell</a:t>
            </a:r>
            <a:r>
              <a:rPr lang="en-GB" dirty="0"/>
              <a:t>. </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Day 3 involves a higher risk element as we will encounter white water, however it is nothing to worry about as it has been risk assessed and feel it is a great final challenge for your adventure. </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25c4894dfd1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25c4894dfd1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 we mentioned earlier we wish to keep prices as low as possible to make it accessible for as many as possible. On the slide you can see how we have split everything down to make it affordable for you.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Campsites always charge per person so the fee of 20 pounds is fixed. Based on eight people the fuel to travel from Cynefin to </a:t>
            </a:r>
            <a:r>
              <a:rPr lang="en-GB" dirty="0" err="1"/>
              <a:t>Sonnybridge</a:t>
            </a:r>
            <a:r>
              <a:rPr lang="en-GB" dirty="0"/>
              <a:t>, </a:t>
            </a:r>
            <a:r>
              <a:rPr lang="en-GB" dirty="0" err="1"/>
              <a:t>Sonnybridge</a:t>
            </a:r>
            <a:r>
              <a:rPr lang="en-GB" dirty="0"/>
              <a:t> to </a:t>
            </a:r>
            <a:r>
              <a:rPr lang="en-GB" dirty="0" err="1"/>
              <a:t>Crickhowell</a:t>
            </a:r>
            <a:r>
              <a:rPr lang="en-GB" dirty="0"/>
              <a:t> and back to Cynefin works out to £13 each at 65ppm.</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Food, assuming everyone brings a packed lunch with them on the first day, an average of £2.50 per person, per meal works out to £15 for the remaining meals on the adventure.</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Camping consumables consist of all of the boring items, such as gas for the stove, personal body wash, bin bags, washing up equipment etc.</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We must always budget for a contingency fund, hope for the best, plan for the worst. We do not expect to use this contingency fund but we feel it is important to budget for it. Of course should no contingency fund need to be used it will be refunded at the end of the expedition. However  We may choose to spend the money as a celebratory meal in the pub at the end!</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The total that each participant would pay is… £66, with the hope for it to be £51.</a:t>
            </a:r>
            <a:endParaRPr dirty="0"/>
          </a:p>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5c4894dfd1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25c4894dfd1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 part of the safety for the expedition we always consider multiple Egress (or get out) points, we recognise that there may be occasions where your adventure may need to be cut short. This could be for any number of reasons, such as, medical, weather, or perhaps personal limitations. You’ll also be pleased to know that this adventure has been fully risk assessed, and </a:t>
            </a:r>
            <a:r>
              <a:rPr lang="en-GB" dirty="0" err="1"/>
              <a:t>recceed</a:t>
            </a:r>
            <a:r>
              <a:rPr lang="en-GB" dirty="0"/>
              <a:t>. We’ll now go through some of those considerations to help inspire your confidence in choosing to have an adventure with us. </a:t>
            </a:r>
            <a:endParaRPr dirty="0"/>
          </a:p>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25c4894dfd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25c4894dfd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 part of the selection criteria we use to identify an Emergency Access Point, or EAP we ensure that they all have:</a:t>
            </a:r>
            <a:endParaRPr dirty="0"/>
          </a:p>
          <a:p>
            <a:pPr marL="457200" lvl="0" indent="-298450" algn="l" rtl="0">
              <a:spcBef>
                <a:spcPts val="0"/>
              </a:spcBef>
              <a:spcAft>
                <a:spcPts val="0"/>
              </a:spcAft>
              <a:buSzPts val="1100"/>
              <a:buChar char="-"/>
            </a:pPr>
            <a:r>
              <a:rPr lang="en-GB" dirty="0"/>
              <a:t>Close vehicular access &amp; parking</a:t>
            </a:r>
            <a:endParaRPr dirty="0"/>
          </a:p>
          <a:p>
            <a:pPr marL="457200" lvl="0" indent="-298450" algn="l" rtl="0">
              <a:spcBef>
                <a:spcPts val="0"/>
              </a:spcBef>
              <a:spcAft>
                <a:spcPts val="0"/>
              </a:spcAft>
              <a:buSzPts val="1100"/>
              <a:buChar char="-"/>
            </a:pPr>
            <a:r>
              <a:rPr lang="en-GB" dirty="0"/>
              <a:t>Public right of way &amp;</a:t>
            </a:r>
            <a:endParaRPr dirty="0"/>
          </a:p>
          <a:p>
            <a:pPr marL="457200" lvl="0" indent="-298450" algn="l" rtl="0">
              <a:spcBef>
                <a:spcPts val="0"/>
              </a:spcBef>
              <a:spcAft>
                <a:spcPts val="0"/>
              </a:spcAft>
              <a:buSzPts val="1100"/>
              <a:buChar char="-"/>
            </a:pPr>
            <a:r>
              <a:rPr lang="en-GB" dirty="0"/>
              <a:t>Easy boat </a:t>
            </a:r>
            <a:r>
              <a:rPr lang="en-GB" dirty="0" err="1"/>
              <a:t>Eegress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Our first day is a short day, and as such we have considered it only necessary to have one EAP identified. As you can see in the photo this EAP clearly conforms to our selection criteria and provides a suitable exit from the journey, if necessary. </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25c4894dfd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25c4894dfd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Day 2 is a slightly longer day, and we have risk assessed that two EAPs would be appropriate for this day, which you can see in the slide. The total journey for day two is 15km, which allows access to an EAP every couple of hours. </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25c4894dfd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25c4894dfd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first EAP of day 3 is “an agreed access point river right, through a farmer’s field (over the obvious stile).”</a:t>
            </a:r>
            <a:endParaRPr dirty="0"/>
          </a:p>
          <a:p>
            <a:pPr marL="0" lvl="0" indent="0" algn="l" rtl="0">
              <a:spcBef>
                <a:spcPts val="0"/>
              </a:spcBef>
              <a:spcAft>
                <a:spcPts val="0"/>
              </a:spcAft>
              <a:buNone/>
            </a:pPr>
            <a:r>
              <a:rPr lang="en-GB" dirty="0"/>
              <a:t>The second, day 3 EAP is a wide public footpath that connects to a road, with a place to stop the minibus about 75m along it.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25c4894dfd1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25c4894dfd1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We promised you that your adventure would be properly risk assessed, </a:t>
            </a:r>
            <a:r>
              <a:rPr lang="en-GB" dirty="0" err="1"/>
              <a:t>heres</a:t>
            </a:r>
            <a:r>
              <a:rPr lang="en-GB" dirty="0"/>
              <a:t> a ‘snapshot’ of one of our risk assessments to make this adventure possible.</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If you would like any further clarification on how this trip has been risk assessed I will happily go into this into more detail on a 1 to 1 basis outside of this general presentation.</a:t>
            </a: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25c4894dfd1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25c4894dfd1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This is a kit list for you adventure where we recommend you bring everything on the list to allow you to have a comfortable and enjoyable experience. Once we have confirmed who is taking part in the adventure, you will be given a copy of the kit list, to start your preparations. The contents of the kit list does not contain any specialised equipment, most of the equipment you will be required to provide you would likely have at home already. any specialised equipment </a:t>
            </a:r>
            <a:r>
              <a:rPr lang="en-GB" dirty="0" err="1"/>
              <a:t>e.g</a:t>
            </a:r>
            <a:r>
              <a:rPr lang="en-GB" dirty="0"/>
              <a:t> gas camping stoves can be collected from stores on the day of our adventure. Along with boats, paddles etc. Should you feel that any of the items on the kit list that we would ask you to provide is beyond your level of accessibility we are here to help, so just let us know.</a:t>
            </a: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25c4894dfd1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25c4894dfd1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Here are some photos from previous trips! To give you a flavour of what to expect on your adventure. </a:t>
            </a: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25c4894dfd1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25c4894dfd1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432" dirty="0">
                <a:solidFill>
                  <a:schemeClr val="dk1"/>
                </a:solidFill>
              </a:rPr>
              <a:t>What we have just looked at is an opportunity  for you to not only complete a challenge, but challenge yourself. So who wants to join me on the adventure you will never forget… - your canoe journey.</a:t>
            </a:r>
          </a:p>
          <a:p>
            <a:pPr marL="0" lvl="0" indent="0" algn="l" rtl="0">
              <a:lnSpc>
                <a:spcPct val="115000"/>
              </a:lnSpc>
              <a:spcBef>
                <a:spcPts val="0"/>
              </a:spcBef>
              <a:spcAft>
                <a:spcPts val="0"/>
              </a:spcAft>
              <a:buNone/>
            </a:pPr>
            <a:endParaRPr lang="en-GB" sz="1432" dirty="0">
              <a:solidFill>
                <a:schemeClr val="dk1"/>
              </a:solidFill>
            </a:endParaRPr>
          </a:p>
          <a:p>
            <a:pPr marL="0" lvl="0" indent="0" algn="l" rtl="0">
              <a:lnSpc>
                <a:spcPct val="115000"/>
              </a:lnSpc>
              <a:spcBef>
                <a:spcPts val="0"/>
              </a:spcBef>
              <a:spcAft>
                <a:spcPts val="0"/>
              </a:spcAft>
              <a:buNone/>
            </a:pPr>
            <a:r>
              <a:rPr lang="en-GB" sz="1432" dirty="0">
                <a:solidFill>
                  <a:schemeClr val="dk1"/>
                </a:solidFill>
              </a:rPr>
              <a:t>I would now like to invite you to ask any questions you may have..</a:t>
            </a:r>
            <a:endParaRPr sz="1432" dirty="0">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25c4894dfd1_0_1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25c4894dfd1_0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2744013" y="756700"/>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lt2"/>
            </a:solidFill>
            <a:prstDash val="solid"/>
            <a:miter lim="8000"/>
            <a:headEnd type="none" w="sm" len="sm"/>
            <a:tailEnd type="none" w="sm" len="sm"/>
          </a:ln>
        </p:spPr>
      </p:sp>
      <p:sp>
        <p:nvSpPr>
          <p:cNvPr id="11" name="Google Shape;11;p2"/>
          <p:cNvSpPr/>
          <p:nvPr/>
        </p:nvSpPr>
        <p:spPr>
          <a:xfrm rot="10800000">
            <a:off x="5318350" y="3266725"/>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lt2"/>
            </a:solidFill>
            <a:prstDash val="solid"/>
            <a:miter lim="8000"/>
            <a:headEnd type="none" w="sm" len="sm"/>
            <a:tailEnd type="none" w="sm" len="sm"/>
          </a:ln>
        </p:spPr>
      </p:sp>
      <p:sp>
        <p:nvSpPr>
          <p:cNvPr id="12" name="Google Shape;12;p2"/>
          <p:cNvSpPr txBox="1">
            <a:spLocks noGrp="1"/>
          </p:cNvSpPr>
          <p:nvPr>
            <p:ph type="ctrTitle"/>
          </p:nvPr>
        </p:nvSpPr>
        <p:spPr>
          <a:xfrm>
            <a:off x="3044700" y="1444255"/>
            <a:ext cx="3054600" cy="15372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a:endParaRPr/>
          </a:p>
        </p:txBody>
      </p:sp>
      <p:sp>
        <p:nvSpPr>
          <p:cNvPr id="13" name="Google Shape;13;p2"/>
          <p:cNvSpPr txBox="1">
            <a:spLocks noGrp="1"/>
          </p:cNvSpPr>
          <p:nvPr>
            <p:ph type="subTitle" idx="1"/>
          </p:nvPr>
        </p:nvSpPr>
        <p:spPr>
          <a:xfrm>
            <a:off x="3044700" y="3116580"/>
            <a:ext cx="3054600" cy="7014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Font typeface="Economica"/>
              <a:buNone/>
              <a:defRPr sz="2100">
                <a:latin typeface="Economica"/>
                <a:ea typeface="Economica"/>
                <a:cs typeface="Economica"/>
                <a:sym typeface="Economica"/>
              </a:defRPr>
            </a:lvl1pPr>
            <a:lvl2pPr lvl="1" algn="ctr">
              <a:lnSpc>
                <a:spcPct val="100000"/>
              </a:lnSpc>
              <a:spcBef>
                <a:spcPts val="0"/>
              </a:spcBef>
              <a:spcAft>
                <a:spcPts val="0"/>
              </a:spcAft>
              <a:buSzPts val="2100"/>
              <a:buFont typeface="Economica"/>
              <a:buNone/>
              <a:defRPr sz="2100">
                <a:latin typeface="Economica"/>
                <a:ea typeface="Economica"/>
                <a:cs typeface="Economica"/>
                <a:sym typeface="Economica"/>
              </a:defRPr>
            </a:lvl2pPr>
            <a:lvl3pPr lvl="2" algn="ctr">
              <a:lnSpc>
                <a:spcPct val="100000"/>
              </a:lnSpc>
              <a:spcBef>
                <a:spcPts val="0"/>
              </a:spcBef>
              <a:spcAft>
                <a:spcPts val="0"/>
              </a:spcAft>
              <a:buSzPts val="2100"/>
              <a:buFont typeface="Economica"/>
              <a:buNone/>
              <a:defRPr sz="2100">
                <a:latin typeface="Economica"/>
                <a:ea typeface="Economica"/>
                <a:cs typeface="Economica"/>
                <a:sym typeface="Economica"/>
              </a:defRPr>
            </a:lvl3pPr>
            <a:lvl4pPr lvl="3" algn="ctr">
              <a:lnSpc>
                <a:spcPct val="100000"/>
              </a:lnSpc>
              <a:spcBef>
                <a:spcPts val="0"/>
              </a:spcBef>
              <a:spcAft>
                <a:spcPts val="0"/>
              </a:spcAft>
              <a:buSzPts val="2100"/>
              <a:buFont typeface="Economica"/>
              <a:buNone/>
              <a:defRPr sz="2100">
                <a:latin typeface="Economica"/>
                <a:ea typeface="Economica"/>
                <a:cs typeface="Economica"/>
                <a:sym typeface="Economica"/>
              </a:defRPr>
            </a:lvl4pPr>
            <a:lvl5pPr lvl="4" algn="ctr">
              <a:lnSpc>
                <a:spcPct val="100000"/>
              </a:lnSpc>
              <a:spcBef>
                <a:spcPts val="0"/>
              </a:spcBef>
              <a:spcAft>
                <a:spcPts val="0"/>
              </a:spcAft>
              <a:buSzPts val="2100"/>
              <a:buFont typeface="Economica"/>
              <a:buNone/>
              <a:defRPr sz="2100">
                <a:latin typeface="Economica"/>
                <a:ea typeface="Economica"/>
                <a:cs typeface="Economica"/>
                <a:sym typeface="Economica"/>
              </a:defRPr>
            </a:lvl5pPr>
            <a:lvl6pPr lvl="5" algn="ctr">
              <a:lnSpc>
                <a:spcPct val="100000"/>
              </a:lnSpc>
              <a:spcBef>
                <a:spcPts val="0"/>
              </a:spcBef>
              <a:spcAft>
                <a:spcPts val="0"/>
              </a:spcAft>
              <a:buSzPts val="2100"/>
              <a:buFont typeface="Economica"/>
              <a:buNone/>
              <a:defRPr sz="2100">
                <a:latin typeface="Economica"/>
                <a:ea typeface="Economica"/>
                <a:cs typeface="Economica"/>
                <a:sym typeface="Economica"/>
              </a:defRPr>
            </a:lvl6pPr>
            <a:lvl7pPr lvl="6" algn="ctr">
              <a:lnSpc>
                <a:spcPct val="100000"/>
              </a:lnSpc>
              <a:spcBef>
                <a:spcPts val="0"/>
              </a:spcBef>
              <a:spcAft>
                <a:spcPts val="0"/>
              </a:spcAft>
              <a:buSzPts val="2100"/>
              <a:buFont typeface="Economica"/>
              <a:buNone/>
              <a:defRPr sz="2100">
                <a:latin typeface="Economica"/>
                <a:ea typeface="Economica"/>
                <a:cs typeface="Economica"/>
                <a:sym typeface="Economica"/>
              </a:defRPr>
            </a:lvl7pPr>
            <a:lvl8pPr lvl="7" algn="ctr">
              <a:lnSpc>
                <a:spcPct val="100000"/>
              </a:lnSpc>
              <a:spcBef>
                <a:spcPts val="0"/>
              </a:spcBef>
              <a:spcAft>
                <a:spcPts val="0"/>
              </a:spcAft>
              <a:buSzPts val="2100"/>
              <a:buFont typeface="Economica"/>
              <a:buNone/>
              <a:defRPr sz="2100">
                <a:latin typeface="Economica"/>
                <a:ea typeface="Economica"/>
                <a:cs typeface="Economica"/>
                <a:sym typeface="Economica"/>
              </a:defRPr>
            </a:lvl8pPr>
            <a:lvl9pPr lvl="8" algn="ctr">
              <a:lnSpc>
                <a:spcPct val="100000"/>
              </a:lnSpc>
              <a:spcBef>
                <a:spcPts val="0"/>
              </a:spcBef>
              <a:spcAft>
                <a:spcPts val="0"/>
              </a:spcAft>
              <a:buSzPts val="2100"/>
              <a:buFont typeface="Economica"/>
              <a:buNone/>
              <a:defRPr sz="2100">
                <a:latin typeface="Economica"/>
                <a:ea typeface="Economica"/>
                <a:cs typeface="Economica"/>
                <a:sym typeface="Economica"/>
              </a:defRPr>
            </a:lvl9pPr>
          </a:lstStyle>
          <a:p>
            <a:endParaRPr/>
          </a:p>
        </p:txBody>
      </p:sp>
      <p:sp>
        <p:nvSpPr>
          <p:cNvPr id="14" name="Google Shape;14;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3"/>
          <p:cNvSpPr/>
          <p:nvPr/>
        </p:nvSpPr>
        <p:spPr>
          <a:xfrm flipH="1">
            <a:off x="7595938" y="460225"/>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lt2"/>
            </a:solidFill>
            <a:prstDash val="solid"/>
            <a:miter lim="8000"/>
            <a:headEnd type="none" w="sm" len="sm"/>
            <a:tailEnd type="none" w="sm" len="sm"/>
          </a:ln>
        </p:spPr>
      </p:sp>
      <p:sp>
        <p:nvSpPr>
          <p:cNvPr id="17" name="Google Shape;17;p3"/>
          <p:cNvSpPr/>
          <p:nvPr/>
        </p:nvSpPr>
        <p:spPr>
          <a:xfrm rot="10800000" flipH="1">
            <a:off x="466425" y="3558325"/>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lt2"/>
            </a:solidFill>
            <a:prstDash val="solid"/>
            <a:miter lim="8000"/>
            <a:headEnd type="none" w="sm" len="sm"/>
            <a:tailEnd type="none" w="sm" len="sm"/>
          </a:ln>
        </p:spPr>
      </p:sp>
      <p:sp>
        <p:nvSpPr>
          <p:cNvPr id="18" name="Google Shape;18;p3"/>
          <p:cNvSpPr txBox="1">
            <a:spLocks noGrp="1"/>
          </p:cNvSpPr>
          <p:nvPr>
            <p:ph type="title"/>
          </p:nvPr>
        </p:nvSpPr>
        <p:spPr>
          <a:xfrm>
            <a:off x="773700" y="1806450"/>
            <a:ext cx="7596600" cy="15306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a:endParaRPr/>
          </a:p>
        </p:txBody>
      </p:sp>
      <p:sp>
        <p:nvSpPr>
          <p:cNvPr id="19" name="Google Shape;19;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sp>
        <p:nvSpPr>
          <p:cNvPr id="21" name="Google Shape;21;p4"/>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4"/>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4"/>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4" name="Google Shape;24;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7" name="Google Shape;27;p5"/>
          <p:cNvSpPr txBox="1">
            <a:spLocks noGrp="1"/>
          </p:cNvSpPr>
          <p:nvPr>
            <p:ph type="body" idx="1"/>
          </p:nvPr>
        </p:nvSpPr>
        <p:spPr>
          <a:xfrm>
            <a:off x="311700" y="1225225"/>
            <a:ext cx="3999900" cy="3354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body" idx="2"/>
          </p:nvPr>
        </p:nvSpPr>
        <p:spPr>
          <a:xfrm>
            <a:off x="4832400" y="1225225"/>
            <a:ext cx="3999900" cy="3354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9" name="Google Shape;29;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6"/>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5" name="Google Shape;35;p7"/>
          <p:cNvSpPr txBox="1">
            <a:spLocks noGrp="1"/>
          </p:cNvSpPr>
          <p:nvPr>
            <p:ph type="body" idx="1"/>
          </p:nvPr>
        </p:nvSpPr>
        <p:spPr>
          <a:xfrm>
            <a:off x="311700" y="1399400"/>
            <a:ext cx="2808000" cy="27849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6" name="Google Shape;36;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7"/>
        <p:cNvGrpSpPr/>
        <p:nvPr/>
      </p:nvGrpSpPr>
      <p:grpSpPr>
        <a:xfrm>
          <a:off x="0" y="0"/>
          <a:ext cx="0" cy="0"/>
          <a:chOff x="0" y="0"/>
          <a:chExt cx="0" cy="0"/>
        </a:xfrm>
      </p:grpSpPr>
      <p:sp>
        <p:nvSpPr>
          <p:cNvPr id="38" name="Google Shape;38;p8"/>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8"/>
          <p:cNvSpPr txBox="1">
            <a:spLocks noGrp="1"/>
          </p:cNvSpPr>
          <p:nvPr>
            <p:ph type="title"/>
          </p:nvPr>
        </p:nvSpPr>
        <p:spPr>
          <a:xfrm>
            <a:off x="490250" y="450150"/>
            <a:ext cx="5878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40" name="Google Shape;40;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9"/>
          <p:cNvSpPr/>
          <p:nvPr/>
        </p:nvSpPr>
        <p:spPr>
          <a:xfrm>
            <a:off x="4572000" y="-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3" name="Google Shape;43;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4" name="Google Shape;44;p9"/>
          <p:cNvSpPr txBox="1">
            <a:spLocks noGrp="1"/>
          </p:cNvSpPr>
          <p:nvPr>
            <p:ph type="title"/>
          </p:nvPr>
        </p:nvSpPr>
        <p:spPr>
          <a:xfrm>
            <a:off x="265500" y="929275"/>
            <a:ext cx="4045200" cy="17862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lt2"/>
              </a:buClr>
              <a:buSzPts val="4200"/>
              <a:buNone/>
              <a:defRPr>
                <a:solidFill>
                  <a:schemeClr val="lt2"/>
                </a:solidFill>
              </a:defRPr>
            </a:lvl1pPr>
            <a:lvl2pPr lvl="1" algn="ctr">
              <a:spcBef>
                <a:spcPts val="0"/>
              </a:spcBef>
              <a:spcAft>
                <a:spcPts val="0"/>
              </a:spcAft>
              <a:buClr>
                <a:schemeClr val="lt2"/>
              </a:buClr>
              <a:buSzPts val="4200"/>
              <a:buNone/>
              <a:defRPr>
                <a:solidFill>
                  <a:schemeClr val="lt2"/>
                </a:solidFill>
              </a:defRPr>
            </a:lvl2pPr>
            <a:lvl3pPr lvl="2" algn="ctr">
              <a:spcBef>
                <a:spcPts val="0"/>
              </a:spcBef>
              <a:spcAft>
                <a:spcPts val="0"/>
              </a:spcAft>
              <a:buClr>
                <a:schemeClr val="lt2"/>
              </a:buClr>
              <a:buSzPts val="4200"/>
              <a:buNone/>
              <a:defRPr>
                <a:solidFill>
                  <a:schemeClr val="lt2"/>
                </a:solidFill>
              </a:defRPr>
            </a:lvl3pPr>
            <a:lvl4pPr lvl="3" algn="ctr">
              <a:spcBef>
                <a:spcPts val="0"/>
              </a:spcBef>
              <a:spcAft>
                <a:spcPts val="0"/>
              </a:spcAft>
              <a:buClr>
                <a:schemeClr val="lt2"/>
              </a:buClr>
              <a:buSzPts val="4200"/>
              <a:buNone/>
              <a:defRPr>
                <a:solidFill>
                  <a:schemeClr val="lt2"/>
                </a:solidFill>
              </a:defRPr>
            </a:lvl4pPr>
            <a:lvl5pPr lvl="4" algn="ctr">
              <a:spcBef>
                <a:spcPts val="0"/>
              </a:spcBef>
              <a:spcAft>
                <a:spcPts val="0"/>
              </a:spcAft>
              <a:buClr>
                <a:schemeClr val="lt2"/>
              </a:buClr>
              <a:buSzPts val="4200"/>
              <a:buNone/>
              <a:defRPr>
                <a:solidFill>
                  <a:schemeClr val="lt2"/>
                </a:solidFill>
              </a:defRPr>
            </a:lvl5pPr>
            <a:lvl6pPr lvl="5" algn="ctr">
              <a:spcBef>
                <a:spcPts val="0"/>
              </a:spcBef>
              <a:spcAft>
                <a:spcPts val="0"/>
              </a:spcAft>
              <a:buClr>
                <a:schemeClr val="lt2"/>
              </a:buClr>
              <a:buSzPts val="4200"/>
              <a:buNone/>
              <a:defRPr>
                <a:solidFill>
                  <a:schemeClr val="lt2"/>
                </a:solidFill>
              </a:defRPr>
            </a:lvl6pPr>
            <a:lvl7pPr lvl="6" algn="ctr">
              <a:spcBef>
                <a:spcPts val="0"/>
              </a:spcBef>
              <a:spcAft>
                <a:spcPts val="0"/>
              </a:spcAft>
              <a:buClr>
                <a:schemeClr val="lt2"/>
              </a:buClr>
              <a:buSzPts val="4200"/>
              <a:buNone/>
              <a:defRPr>
                <a:solidFill>
                  <a:schemeClr val="lt2"/>
                </a:solidFill>
              </a:defRPr>
            </a:lvl7pPr>
            <a:lvl8pPr lvl="7" algn="ctr">
              <a:spcBef>
                <a:spcPts val="0"/>
              </a:spcBef>
              <a:spcAft>
                <a:spcPts val="0"/>
              </a:spcAft>
              <a:buClr>
                <a:schemeClr val="lt2"/>
              </a:buClr>
              <a:buSzPts val="4200"/>
              <a:buNone/>
              <a:defRPr>
                <a:solidFill>
                  <a:schemeClr val="lt2"/>
                </a:solidFill>
              </a:defRPr>
            </a:lvl8pPr>
            <a:lvl9pPr lvl="8" algn="ctr">
              <a:spcBef>
                <a:spcPts val="0"/>
              </a:spcBef>
              <a:spcAft>
                <a:spcPts val="0"/>
              </a:spcAft>
              <a:buClr>
                <a:schemeClr val="lt2"/>
              </a:buClr>
              <a:buSzPts val="4200"/>
              <a:buNone/>
              <a:defRPr>
                <a:solidFill>
                  <a:schemeClr val="lt2"/>
                </a:solidFill>
              </a:defRPr>
            </a:lvl9pPr>
          </a:lstStyle>
          <a:p>
            <a:endParaRPr/>
          </a:p>
        </p:txBody>
      </p:sp>
      <p:sp>
        <p:nvSpPr>
          <p:cNvPr id="45" name="Google Shape;45;p9"/>
          <p:cNvSpPr txBox="1">
            <a:spLocks noGrp="1"/>
          </p:cNvSpPr>
          <p:nvPr>
            <p:ph type="subTitle" idx="1"/>
          </p:nvPr>
        </p:nvSpPr>
        <p:spPr>
          <a:xfrm>
            <a:off x="265500" y="2769001"/>
            <a:ext cx="4045200" cy="1574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Font typeface="Economica"/>
              <a:buNone/>
              <a:defRPr sz="2400">
                <a:latin typeface="Economica"/>
                <a:ea typeface="Economica"/>
                <a:cs typeface="Economica"/>
                <a:sym typeface="Economica"/>
              </a:defRPr>
            </a:lvl1pPr>
            <a:lvl2pPr lvl="1" algn="ctr">
              <a:lnSpc>
                <a:spcPct val="100000"/>
              </a:lnSpc>
              <a:spcBef>
                <a:spcPts val="0"/>
              </a:spcBef>
              <a:spcAft>
                <a:spcPts val="0"/>
              </a:spcAft>
              <a:buSzPts val="2400"/>
              <a:buFont typeface="Economica"/>
              <a:buNone/>
              <a:defRPr sz="2400">
                <a:latin typeface="Economica"/>
                <a:ea typeface="Economica"/>
                <a:cs typeface="Economica"/>
                <a:sym typeface="Economica"/>
              </a:defRPr>
            </a:lvl2pPr>
            <a:lvl3pPr lvl="2" algn="ctr">
              <a:lnSpc>
                <a:spcPct val="100000"/>
              </a:lnSpc>
              <a:spcBef>
                <a:spcPts val="0"/>
              </a:spcBef>
              <a:spcAft>
                <a:spcPts val="0"/>
              </a:spcAft>
              <a:buSzPts val="2400"/>
              <a:buFont typeface="Economica"/>
              <a:buNone/>
              <a:defRPr sz="2400">
                <a:latin typeface="Economica"/>
                <a:ea typeface="Economica"/>
                <a:cs typeface="Economica"/>
                <a:sym typeface="Economica"/>
              </a:defRPr>
            </a:lvl3pPr>
            <a:lvl4pPr lvl="3" algn="ctr">
              <a:lnSpc>
                <a:spcPct val="100000"/>
              </a:lnSpc>
              <a:spcBef>
                <a:spcPts val="0"/>
              </a:spcBef>
              <a:spcAft>
                <a:spcPts val="0"/>
              </a:spcAft>
              <a:buSzPts val="2400"/>
              <a:buFont typeface="Economica"/>
              <a:buNone/>
              <a:defRPr sz="2400">
                <a:latin typeface="Economica"/>
                <a:ea typeface="Economica"/>
                <a:cs typeface="Economica"/>
                <a:sym typeface="Economica"/>
              </a:defRPr>
            </a:lvl4pPr>
            <a:lvl5pPr lvl="4" algn="ctr">
              <a:lnSpc>
                <a:spcPct val="100000"/>
              </a:lnSpc>
              <a:spcBef>
                <a:spcPts val="0"/>
              </a:spcBef>
              <a:spcAft>
                <a:spcPts val="0"/>
              </a:spcAft>
              <a:buSzPts val="2400"/>
              <a:buFont typeface="Economica"/>
              <a:buNone/>
              <a:defRPr sz="2400">
                <a:latin typeface="Economica"/>
                <a:ea typeface="Economica"/>
                <a:cs typeface="Economica"/>
                <a:sym typeface="Economica"/>
              </a:defRPr>
            </a:lvl5pPr>
            <a:lvl6pPr lvl="5" algn="ctr">
              <a:lnSpc>
                <a:spcPct val="100000"/>
              </a:lnSpc>
              <a:spcBef>
                <a:spcPts val="0"/>
              </a:spcBef>
              <a:spcAft>
                <a:spcPts val="0"/>
              </a:spcAft>
              <a:buSzPts val="2400"/>
              <a:buFont typeface="Economica"/>
              <a:buNone/>
              <a:defRPr sz="2400">
                <a:latin typeface="Economica"/>
                <a:ea typeface="Economica"/>
                <a:cs typeface="Economica"/>
                <a:sym typeface="Economica"/>
              </a:defRPr>
            </a:lvl6pPr>
            <a:lvl7pPr lvl="6" algn="ctr">
              <a:lnSpc>
                <a:spcPct val="100000"/>
              </a:lnSpc>
              <a:spcBef>
                <a:spcPts val="0"/>
              </a:spcBef>
              <a:spcAft>
                <a:spcPts val="0"/>
              </a:spcAft>
              <a:buSzPts val="2400"/>
              <a:buFont typeface="Economica"/>
              <a:buNone/>
              <a:defRPr sz="2400">
                <a:latin typeface="Economica"/>
                <a:ea typeface="Economica"/>
                <a:cs typeface="Economica"/>
                <a:sym typeface="Economica"/>
              </a:defRPr>
            </a:lvl7pPr>
            <a:lvl8pPr lvl="7" algn="ctr">
              <a:lnSpc>
                <a:spcPct val="100000"/>
              </a:lnSpc>
              <a:spcBef>
                <a:spcPts val="0"/>
              </a:spcBef>
              <a:spcAft>
                <a:spcPts val="0"/>
              </a:spcAft>
              <a:buSzPts val="2400"/>
              <a:buFont typeface="Economica"/>
              <a:buNone/>
              <a:defRPr sz="2400">
                <a:latin typeface="Economica"/>
                <a:ea typeface="Economica"/>
                <a:cs typeface="Economica"/>
                <a:sym typeface="Economica"/>
              </a:defRPr>
            </a:lvl8pPr>
            <a:lvl9pPr lvl="8" algn="ctr">
              <a:lnSpc>
                <a:spcPct val="100000"/>
              </a:lnSpc>
              <a:spcBef>
                <a:spcPts val="0"/>
              </a:spcBef>
              <a:spcAft>
                <a:spcPts val="0"/>
              </a:spcAft>
              <a:buSzPts val="2400"/>
              <a:buFont typeface="Economica"/>
              <a:buNone/>
              <a:defRPr sz="2400">
                <a:latin typeface="Economica"/>
                <a:ea typeface="Economica"/>
                <a:cs typeface="Economica"/>
                <a:sym typeface="Economica"/>
              </a:defRPr>
            </a:lvl9pPr>
          </a:lstStyle>
          <a:p>
            <a:endParaRPr/>
          </a:p>
        </p:txBody>
      </p:sp>
      <p:sp>
        <p:nvSpPr>
          <p:cNvPr id="46" name="Google Shape;46;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7" name="Google Shape;47;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8"/>
        <p:cNvGrpSpPr/>
        <p:nvPr/>
      </p:nvGrpSpPr>
      <p:grpSpPr>
        <a:xfrm>
          <a:off x="0" y="0"/>
          <a:ext cx="0" cy="0"/>
          <a:chOff x="0" y="0"/>
          <a:chExt cx="0" cy="0"/>
        </a:xfrm>
      </p:grpSpPr>
      <p:sp>
        <p:nvSpPr>
          <p:cNvPr id="49" name="Google Shape;49;p10"/>
          <p:cNvSpPr txBox="1">
            <a:spLocks noGrp="1"/>
          </p:cNvSpPr>
          <p:nvPr>
            <p:ph type="body" idx="1"/>
          </p:nvPr>
        </p:nvSpPr>
        <p:spPr>
          <a:xfrm>
            <a:off x="319500" y="421892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2400"/>
              <a:buFont typeface="Economica"/>
              <a:buNone/>
              <a:defRPr sz="2400">
                <a:latin typeface="Economica"/>
                <a:ea typeface="Economica"/>
                <a:cs typeface="Economica"/>
                <a:sym typeface="Economica"/>
              </a:defRPr>
            </a:lvl1pPr>
          </a:lstStyle>
          <a:p>
            <a:endParaRPr/>
          </a:p>
        </p:txBody>
      </p:sp>
      <p:sp>
        <p:nvSpPr>
          <p:cNvPr id="50" name="Google Shape;50;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1"/>
        <p:cNvGrpSpPr/>
        <p:nvPr/>
      </p:nvGrpSpPr>
      <p:grpSpPr>
        <a:xfrm>
          <a:off x="0" y="0"/>
          <a:ext cx="0" cy="0"/>
          <a:chOff x="0" y="0"/>
          <a:chExt cx="0" cy="0"/>
        </a:xfrm>
      </p:grpSpPr>
      <p:sp>
        <p:nvSpPr>
          <p:cNvPr id="52" name="Google Shape;52;p11"/>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11"/>
          <p:cNvSpPr txBox="1">
            <a:spLocks noGrp="1"/>
          </p:cNvSpPr>
          <p:nvPr>
            <p:ph type="title" hasCustomPrompt="1"/>
          </p:nvPr>
        </p:nvSpPr>
        <p:spPr>
          <a:xfrm>
            <a:off x="311700" y="957125"/>
            <a:ext cx="8520600" cy="21288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2"/>
              </a:buClr>
              <a:buSzPts val="16000"/>
              <a:buNone/>
              <a:defRPr sz="16000">
                <a:solidFill>
                  <a:schemeClr val="lt2"/>
                </a:solidFill>
              </a:defRPr>
            </a:lvl1pPr>
            <a:lvl2pPr lvl="1" algn="ctr">
              <a:spcBef>
                <a:spcPts val="0"/>
              </a:spcBef>
              <a:spcAft>
                <a:spcPts val="0"/>
              </a:spcAft>
              <a:buClr>
                <a:schemeClr val="lt2"/>
              </a:buClr>
              <a:buSzPts val="16000"/>
              <a:buNone/>
              <a:defRPr sz="16000">
                <a:solidFill>
                  <a:schemeClr val="lt2"/>
                </a:solidFill>
              </a:defRPr>
            </a:lvl2pPr>
            <a:lvl3pPr lvl="2" algn="ctr">
              <a:spcBef>
                <a:spcPts val="0"/>
              </a:spcBef>
              <a:spcAft>
                <a:spcPts val="0"/>
              </a:spcAft>
              <a:buClr>
                <a:schemeClr val="lt2"/>
              </a:buClr>
              <a:buSzPts val="16000"/>
              <a:buNone/>
              <a:defRPr sz="16000">
                <a:solidFill>
                  <a:schemeClr val="lt2"/>
                </a:solidFill>
              </a:defRPr>
            </a:lvl3pPr>
            <a:lvl4pPr lvl="3" algn="ctr">
              <a:spcBef>
                <a:spcPts val="0"/>
              </a:spcBef>
              <a:spcAft>
                <a:spcPts val="0"/>
              </a:spcAft>
              <a:buClr>
                <a:schemeClr val="lt2"/>
              </a:buClr>
              <a:buSzPts val="16000"/>
              <a:buNone/>
              <a:defRPr sz="16000">
                <a:solidFill>
                  <a:schemeClr val="lt2"/>
                </a:solidFill>
              </a:defRPr>
            </a:lvl4pPr>
            <a:lvl5pPr lvl="4" algn="ctr">
              <a:spcBef>
                <a:spcPts val="0"/>
              </a:spcBef>
              <a:spcAft>
                <a:spcPts val="0"/>
              </a:spcAft>
              <a:buClr>
                <a:schemeClr val="lt2"/>
              </a:buClr>
              <a:buSzPts val="16000"/>
              <a:buNone/>
              <a:defRPr sz="16000">
                <a:solidFill>
                  <a:schemeClr val="lt2"/>
                </a:solidFill>
              </a:defRPr>
            </a:lvl5pPr>
            <a:lvl6pPr lvl="5" algn="ctr">
              <a:spcBef>
                <a:spcPts val="0"/>
              </a:spcBef>
              <a:spcAft>
                <a:spcPts val="0"/>
              </a:spcAft>
              <a:buClr>
                <a:schemeClr val="lt2"/>
              </a:buClr>
              <a:buSzPts val="16000"/>
              <a:buNone/>
              <a:defRPr sz="16000">
                <a:solidFill>
                  <a:schemeClr val="lt2"/>
                </a:solidFill>
              </a:defRPr>
            </a:lvl6pPr>
            <a:lvl7pPr lvl="6" algn="ctr">
              <a:spcBef>
                <a:spcPts val="0"/>
              </a:spcBef>
              <a:spcAft>
                <a:spcPts val="0"/>
              </a:spcAft>
              <a:buClr>
                <a:schemeClr val="lt2"/>
              </a:buClr>
              <a:buSzPts val="16000"/>
              <a:buNone/>
              <a:defRPr sz="16000">
                <a:solidFill>
                  <a:schemeClr val="lt2"/>
                </a:solidFill>
              </a:defRPr>
            </a:lvl7pPr>
            <a:lvl8pPr lvl="7" algn="ctr">
              <a:spcBef>
                <a:spcPts val="0"/>
              </a:spcBef>
              <a:spcAft>
                <a:spcPts val="0"/>
              </a:spcAft>
              <a:buClr>
                <a:schemeClr val="lt2"/>
              </a:buClr>
              <a:buSzPts val="16000"/>
              <a:buNone/>
              <a:defRPr sz="16000">
                <a:solidFill>
                  <a:schemeClr val="lt2"/>
                </a:solidFill>
              </a:defRPr>
            </a:lvl8pPr>
            <a:lvl9pPr lvl="8" algn="ctr">
              <a:spcBef>
                <a:spcPts val="0"/>
              </a:spcBef>
              <a:spcAft>
                <a:spcPts val="0"/>
              </a:spcAft>
              <a:buClr>
                <a:schemeClr val="lt2"/>
              </a:buClr>
              <a:buSzPts val="16000"/>
              <a:buNone/>
              <a:defRPr sz="16000">
                <a:solidFill>
                  <a:schemeClr val="lt2"/>
                </a:solidFill>
              </a:defRPr>
            </a:lvl9pPr>
          </a:lstStyle>
          <a:p>
            <a:r>
              <a:t>xx%</a:t>
            </a:r>
          </a:p>
        </p:txBody>
      </p:sp>
      <p:sp>
        <p:nvSpPr>
          <p:cNvPr id="54" name="Google Shape;54;p11"/>
          <p:cNvSpPr txBox="1">
            <a:spLocks noGrp="1"/>
          </p:cNvSpPr>
          <p:nvPr>
            <p:ph type="body" idx="1"/>
          </p:nvPr>
        </p:nvSpPr>
        <p:spPr>
          <a:xfrm>
            <a:off x="311700" y="316200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5" name="Google Shape;55;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57" name="Google Shape;57;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lux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15925"/>
            <a:ext cx="8520600" cy="831300"/>
          </a:xfrm>
          <a:prstGeom prst="rect">
            <a:avLst/>
          </a:prstGeom>
          <a:noFill/>
          <a:ln>
            <a:noFill/>
          </a:ln>
        </p:spPr>
        <p:txBody>
          <a:bodyPr spcFirstLastPara="1" wrap="square" lIns="91425" tIns="91425" rIns="91425" bIns="91425" anchor="b" anchorCtr="0">
            <a:normAutofit/>
          </a:bodyPr>
          <a:lstStyle>
            <a:lvl1pPr lvl="0">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1pPr>
            <a:lvl2pPr lvl="1">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2pPr>
            <a:lvl3pPr lvl="2">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3pPr>
            <a:lvl4pPr lvl="3">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4pPr>
            <a:lvl5pPr lvl="4">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5pPr>
            <a:lvl6pPr lvl="5">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6pPr>
            <a:lvl7pPr lvl="6">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7pPr>
            <a:lvl8pPr lvl="7">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8pPr>
            <a:lvl9pPr lvl="8">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9pPr>
          </a:lstStyle>
          <a:p>
            <a:endParaRPr/>
          </a:p>
        </p:txBody>
      </p:sp>
      <p:sp>
        <p:nvSpPr>
          <p:cNvPr id="7" name="Google Shape;7;p1"/>
          <p:cNvSpPr txBox="1">
            <a:spLocks noGrp="1"/>
          </p:cNvSpPr>
          <p:nvPr>
            <p:ph type="body" idx="1"/>
          </p:nvPr>
        </p:nvSpPr>
        <p:spPr>
          <a:xfrm>
            <a:off x="311700" y="1225225"/>
            <a:ext cx="8520600" cy="33540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1"/>
              </a:buClr>
              <a:buSzPts val="1800"/>
              <a:buFont typeface="Open Sans"/>
              <a:buChar char="●"/>
              <a:defRPr sz="1800">
                <a:solidFill>
                  <a:schemeClr val="dk1"/>
                </a:solidFill>
                <a:latin typeface="Open Sans"/>
                <a:ea typeface="Open Sans"/>
                <a:cs typeface="Open Sans"/>
                <a:sym typeface="Open Sans"/>
              </a:defRPr>
            </a:lvl1pPr>
            <a:lvl2pPr marL="914400" lvl="1"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2pPr>
            <a:lvl3pPr marL="1371600" lvl="2"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3pPr>
            <a:lvl4pPr marL="1828800" lvl="3"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4pPr>
            <a:lvl5pPr marL="2286000" lvl="4"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5pPr>
            <a:lvl6pPr marL="2743200" lvl="5"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6pPr>
            <a:lvl7pPr marL="3200400" lvl="6"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7pPr>
            <a:lvl8pPr marL="3657600" lvl="7"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8pPr>
            <a:lvl9pPr marL="4114800" lvl="8"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1"/>
                </a:solidFill>
                <a:latin typeface="Economica"/>
                <a:ea typeface="Economica"/>
                <a:cs typeface="Economica"/>
                <a:sym typeface="Economica"/>
              </a:defRPr>
            </a:lvl1pPr>
            <a:lvl2pPr lvl="1" algn="r">
              <a:buNone/>
              <a:defRPr sz="1000">
                <a:solidFill>
                  <a:schemeClr val="dk1"/>
                </a:solidFill>
                <a:latin typeface="Economica"/>
                <a:ea typeface="Economica"/>
                <a:cs typeface="Economica"/>
                <a:sym typeface="Economica"/>
              </a:defRPr>
            </a:lvl2pPr>
            <a:lvl3pPr lvl="2" algn="r">
              <a:buNone/>
              <a:defRPr sz="1000">
                <a:solidFill>
                  <a:schemeClr val="dk1"/>
                </a:solidFill>
                <a:latin typeface="Economica"/>
                <a:ea typeface="Economica"/>
                <a:cs typeface="Economica"/>
                <a:sym typeface="Economica"/>
              </a:defRPr>
            </a:lvl3pPr>
            <a:lvl4pPr lvl="3" algn="r">
              <a:buNone/>
              <a:defRPr sz="1000">
                <a:solidFill>
                  <a:schemeClr val="dk1"/>
                </a:solidFill>
                <a:latin typeface="Economica"/>
                <a:ea typeface="Economica"/>
                <a:cs typeface="Economica"/>
                <a:sym typeface="Economica"/>
              </a:defRPr>
            </a:lvl4pPr>
            <a:lvl5pPr lvl="4" algn="r">
              <a:buNone/>
              <a:defRPr sz="1000">
                <a:solidFill>
                  <a:schemeClr val="dk1"/>
                </a:solidFill>
                <a:latin typeface="Economica"/>
                <a:ea typeface="Economica"/>
                <a:cs typeface="Economica"/>
                <a:sym typeface="Economica"/>
              </a:defRPr>
            </a:lvl5pPr>
            <a:lvl6pPr lvl="5" algn="r">
              <a:buNone/>
              <a:defRPr sz="1000">
                <a:solidFill>
                  <a:schemeClr val="dk1"/>
                </a:solidFill>
                <a:latin typeface="Economica"/>
                <a:ea typeface="Economica"/>
                <a:cs typeface="Economica"/>
                <a:sym typeface="Economica"/>
              </a:defRPr>
            </a:lvl6pPr>
            <a:lvl7pPr lvl="6" algn="r">
              <a:buNone/>
              <a:defRPr sz="1000">
                <a:solidFill>
                  <a:schemeClr val="dk1"/>
                </a:solidFill>
                <a:latin typeface="Economica"/>
                <a:ea typeface="Economica"/>
                <a:cs typeface="Economica"/>
                <a:sym typeface="Economica"/>
              </a:defRPr>
            </a:lvl7pPr>
            <a:lvl8pPr lvl="7" algn="r">
              <a:buNone/>
              <a:defRPr sz="1000">
                <a:solidFill>
                  <a:schemeClr val="dk1"/>
                </a:solidFill>
                <a:latin typeface="Economica"/>
                <a:ea typeface="Economica"/>
                <a:cs typeface="Economica"/>
                <a:sym typeface="Economica"/>
              </a:defRPr>
            </a:lvl8pPr>
            <a:lvl9pPr lvl="8" algn="r">
              <a:buNone/>
              <a:defRPr sz="1000">
                <a:solidFill>
                  <a:schemeClr val="dk1"/>
                </a:solidFill>
                <a:latin typeface="Economica"/>
                <a:ea typeface="Economica"/>
                <a:cs typeface="Economica"/>
                <a:sym typeface="Economica"/>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3.jp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4.jp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5.jp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3.xml"/><Relationship Id="rId7" Type="http://schemas.openxmlformats.org/officeDocument/2006/relationships/image" Target="../media/image9.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png"/><Relationship Id="rId11" Type="http://schemas.openxmlformats.org/officeDocument/2006/relationships/image" Target="../media/image1.png"/><Relationship Id="rId5" Type="http://schemas.openxmlformats.org/officeDocument/2006/relationships/hyperlink" Target="https://www.aberbranfach.com/" TargetMode="External"/><Relationship Id="rId10" Type="http://schemas.openxmlformats.org/officeDocument/2006/relationships/image" Target="../media/image12.png"/><Relationship Id="rId4" Type="http://schemas.openxmlformats.org/officeDocument/2006/relationships/notesSlide" Target="../notesSlides/notesSlide7.xml"/><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3.xml"/><Relationship Id="rId7" Type="http://schemas.openxmlformats.org/officeDocument/2006/relationships/image" Target="../media/image1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8.xml"/><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3.xml"/><Relationship Id="rId7" Type="http://schemas.openxmlformats.org/officeDocument/2006/relationships/image" Target="../media/image18.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7.png"/><Relationship Id="rId11" Type="http://schemas.openxmlformats.org/officeDocument/2006/relationships/image" Target="../media/image1.png"/><Relationship Id="rId5" Type="http://schemas.openxmlformats.org/officeDocument/2006/relationships/hyperlink" Target="https://www.pencelli-castle.com/" TargetMode="External"/><Relationship Id="rId10" Type="http://schemas.openxmlformats.org/officeDocument/2006/relationships/image" Target="../media/image21.png"/><Relationship Id="rId4" Type="http://schemas.openxmlformats.org/officeDocument/2006/relationships/notesSlide" Target="../notesSlides/notesSlide9.xml"/><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png"/><Relationship Id="rId5" Type="http://schemas.openxmlformats.org/officeDocument/2006/relationships/image" Target="../media/image25.jp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png"/><Relationship Id="rId5" Type="http://schemas.openxmlformats.org/officeDocument/2006/relationships/image" Target="../media/image30.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image" Target="../media/image33.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slideLayout" Target="../slideLayouts/slideLayout3.xml"/><Relationship Id="rId7" Type="http://schemas.openxmlformats.org/officeDocument/2006/relationships/image" Target="../media/image36.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35.png"/><Relationship Id="rId11" Type="http://schemas.openxmlformats.org/officeDocument/2006/relationships/image" Target="../media/image1.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notesSlide" Target="../notesSlides/notesSlide19.xml"/><Relationship Id="rId9"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1.png"/><Relationship Id="rId5" Type="http://schemas.openxmlformats.org/officeDocument/2006/relationships/image" Target="../media/image40.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hyperlink" Target="https://gopaddling.info/paddlepoints/"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hyperlink" Target="https://www.wyeuskfoundation.org/" TargetMode="External"/><Relationship Id="rId5" Type="http://schemas.openxmlformats.org/officeDocument/2006/relationships/hyperlink" Target="https://www.pencelli-castle.com/" TargetMode="External"/><Relationship Id="rId4" Type="http://schemas.openxmlformats.org/officeDocument/2006/relationships/hyperlink" Target="https://www.aberbranfach.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3"/>
          <p:cNvSpPr txBox="1">
            <a:spLocks noGrp="1"/>
          </p:cNvSpPr>
          <p:nvPr>
            <p:ph type="ctrTitle"/>
          </p:nvPr>
        </p:nvSpPr>
        <p:spPr>
          <a:xfrm>
            <a:off x="1490875" y="1062250"/>
            <a:ext cx="6503700" cy="22173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GB"/>
              <a:t>3 Day </a:t>
            </a:r>
            <a:endParaRPr/>
          </a:p>
          <a:p>
            <a:pPr marL="0" lvl="0" indent="0" algn="ctr" rtl="0">
              <a:spcBef>
                <a:spcPts val="0"/>
              </a:spcBef>
              <a:spcAft>
                <a:spcPts val="0"/>
              </a:spcAft>
              <a:buNone/>
            </a:pPr>
            <a:r>
              <a:rPr lang="en-GB"/>
              <a:t>Self-Supported </a:t>
            </a:r>
            <a:endParaRPr/>
          </a:p>
          <a:p>
            <a:pPr marL="0" lvl="0" indent="0" algn="ctr" rtl="0">
              <a:spcBef>
                <a:spcPts val="0"/>
              </a:spcBef>
              <a:spcAft>
                <a:spcPts val="0"/>
              </a:spcAft>
              <a:buNone/>
            </a:pPr>
            <a:r>
              <a:rPr lang="en-GB"/>
              <a:t>Canoe Adventure</a:t>
            </a:r>
            <a:endParaRPr/>
          </a:p>
        </p:txBody>
      </p:sp>
      <p:sp>
        <p:nvSpPr>
          <p:cNvPr id="63" name="Google Shape;63;p13"/>
          <p:cNvSpPr txBox="1">
            <a:spLocks noGrp="1"/>
          </p:cNvSpPr>
          <p:nvPr>
            <p:ph type="subTitle" idx="1"/>
          </p:nvPr>
        </p:nvSpPr>
        <p:spPr>
          <a:xfrm>
            <a:off x="3044700" y="3638380"/>
            <a:ext cx="3054600" cy="7014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a:t>‘Paddling the River Usk’</a:t>
            </a:r>
            <a:endParaRPr/>
          </a:p>
        </p:txBody>
      </p:sp>
      <p:pic>
        <p:nvPicPr>
          <p:cNvPr id="6" name="slide 1 ">
            <a:hlinkClick r:id="" action="ppaction://media"/>
            <a:extLst>
              <a:ext uri="{FF2B5EF4-FFF2-40B4-BE49-F238E27FC236}">
                <a16:creationId xmlns:a16="http://schemas.microsoft.com/office/drawing/2014/main" id="{84111B3F-9EF1-7FC9-026B-EE96AE3A4AB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26572" y="433978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003"/>
    </mc:Choice>
    <mc:Fallback>
      <p:transition spd="slow" advTm="220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00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4"/>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The Adventure</a:t>
            </a:r>
            <a:endParaRPr/>
          </a:p>
        </p:txBody>
      </p:sp>
      <p:sp>
        <p:nvSpPr>
          <p:cNvPr id="69" name="Google Shape;69;p14"/>
          <p:cNvSpPr txBox="1">
            <a:spLocks noGrp="1"/>
          </p:cNvSpPr>
          <p:nvPr>
            <p:ph type="body" idx="1"/>
          </p:nvPr>
        </p:nvSpPr>
        <p:spPr>
          <a:xfrm>
            <a:off x="311700" y="957750"/>
            <a:ext cx="8520600" cy="4185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Your adventure will give you the opportunity to explore the picturesque Brecon Beacons from the river, showing you a completely different perspective on the landscape. </a:t>
            </a:r>
            <a:endParaRPr/>
          </a:p>
          <a:p>
            <a:pPr marL="0" lvl="0" indent="0" algn="l" rtl="0">
              <a:spcBef>
                <a:spcPts val="1200"/>
              </a:spcBef>
              <a:spcAft>
                <a:spcPts val="0"/>
              </a:spcAft>
              <a:buNone/>
            </a:pPr>
            <a:r>
              <a:rPr lang="en-GB"/>
              <a:t>An adventure that is not only affordable to the masses it is also environmentally fully sustainable.</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pic>
        <p:nvPicPr>
          <p:cNvPr id="70" name="Google Shape;70;p14"/>
          <p:cNvPicPr preferRelativeResize="0"/>
          <p:nvPr/>
        </p:nvPicPr>
        <p:blipFill>
          <a:blip r:embed="rId5">
            <a:alphaModFix/>
          </a:blip>
          <a:stretch>
            <a:fillRect/>
          </a:stretch>
        </p:blipFill>
        <p:spPr>
          <a:xfrm>
            <a:off x="4823886" y="2571747"/>
            <a:ext cx="4008414" cy="2252000"/>
          </a:xfrm>
          <a:prstGeom prst="rect">
            <a:avLst/>
          </a:prstGeom>
          <a:noFill/>
          <a:ln>
            <a:noFill/>
          </a:ln>
        </p:spPr>
      </p:pic>
      <p:sp>
        <p:nvSpPr>
          <p:cNvPr id="71" name="Google Shape;71;p14"/>
          <p:cNvSpPr txBox="1"/>
          <p:nvPr/>
        </p:nvSpPr>
        <p:spPr>
          <a:xfrm>
            <a:off x="780400" y="3298925"/>
            <a:ext cx="3316800" cy="12594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1800">
                <a:solidFill>
                  <a:schemeClr val="dk1"/>
                </a:solidFill>
                <a:latin typeface="Open Sans"/>
                <a:ea typeface="Open Sans"/>
                <a:cs typeface="Open Sans"/>
                <a:sym typeface="Open Sans"/>
              </a:rPr>
              <a:t>Challenge yourself with our canoe adventure.</a:t>
            </a:r>
            <a:endParaRPr sz="1800">
              <a:solidFill>
                <a:schemeClr val="dk1"/>
              </a:solidFill>
              <a:latin typeface="Open Sans"/>
              <a:ea typeface="Open Sans"/>
              <a:cs typeface="Open Sans"/>
              <a:sym typeface="Open Sans"/>
            </a:endParaRPr>
          </a:p>
          <a:p>
            <a:pPr marL="0" lvl="0" indent="0" algn="ctr" rtl="0">
              <a:spcBef>
                <a:spcPts val="1200"/>
              </a:spcBef>
              <a:spcAft>
                <a:spcPts val="0"/>
              </a:spcAft>
              <a:buNone/>
            </a:pPr>
            <a:endParaRPr>
              <a:latin typeface="Open Sans"/>
              <a:ea typeface="Open Sans"/>
              <a:cs typeface="Open Sans"/>
              <a:sym typeface="Open Sans"/>
            </a:endParaRPr>
          </a:p>
        </p:txBody>
      </p:sp>
      <p:pic>
        <p:nvPicPr>
          <p:cNvPr id="6" name="slide 2 ">
            <a:hlinkClick r:id="" action="ppaction://media"/>
            <a:extLst>
              <a:ext uri="{FF2B5EF4-FFF2-40B4-BE49-F238E27FC236}">
                <a16:creationId xmlns:a16="http://schemas.microsoft.com/office/drawing/2014/main" id="{8F4B8DF0-66A8-D3C4-1611-6A26C449AA2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11700" y="4253525"/>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3392"/>
    </mc:Choice>
    <mc:Fallback>
      <p:transition spd="slow" advTm="73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39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5"/>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The Adventure</a:t>
            </a:r>
            <a:endParaRPr/>
          </a:p>
        </p:txBody>
      </p:sp>
      <p:sp>
        <p:nvSpPr>
          <p:cNvPr id="77" name="Google Shape;77;p15"/>
          <p:cNvSpPr txBox="1"/>
          <p:nvPr/>
        </p:nvSpPr>
        <p:spPr>
          <a:xfrm>
            <a:off x="4304875" y="149075"/>
            <a:ext cx="4472700" cy="96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dirty="0" err="1">
                <a:latin typeface="Open Sans"/>
                <a:ea typeface="Open Sans"/>
                <a:cs typeface="Open Sans"/>
                <a:sym typeface="Open Sans"/>
              </a:rPr>
              <a:t>Sennybridge</a:t>
            </a:r>
            <a:r>
              <a:rPr lang="en-GB" sz="2200" dirty="0">
                <a:latin typeface="Open Sans"/>
                <a:ea typeface="Open Sans"/>
                <a:cs typeface="Open Sans"/>
                <a:sym typeface="Open Sans"/>
              </a:rPr>
              <a:t> to </a:t>
            </a:r>
            <a:r>
              <a:rPr lang="en-GB" sz="2200" dirty="0" err="1">
                <a:latin typeface="Open Sans"/>
                <a:ea typeface="Open Sans"/>
                <a:cs typeface="Open Sans"/>
                <a:sym typeface="Open Sans"/>
              </a:rPr>
              <a:t>Crickhowell</a:t>
            </a:r>
            <a:r>
              <a:rPr lang="en-GB" sz="2200" dirty="0">
                <a:latin typeface="Open Sans"/>
                <a:ea typeface="Open Sans"/>
                <a:cs typeface="Open Sans"/>
                <a:sym typeface="Open Sans"/>
              </a:rPr>
              <a:t> </a:t>
            </a:r>
            <a:endParaRPr sz="2200" dirty="0">
              <a:latin typeface="Open Sans"/>
              <a:ea typeface="Open Sans"/>
              <a:cs typeface="Open Sans"/>
              <a:sym typeface="Open Sans"/>
            </a:endParaRPr>
          </a:p>
        </p:txBody>
      </p:sp>
      <p:pic>
        <p:nvPicPr>
          <p:cNvPr id="78" name="Google Shape;78;p15"/>
          <p:cNvPicPr preferRelativeResize="0"/>
          <p:nvPr/>
        </p:nvPicPr>
        <p:blipFill>
          <a:blip r:embed="rId5">
            <a:alphaModFix/>
          </a:blip>
          <a:stretch>
            <a:fillRect/>
          </a:stretch>
        </p:blipFill>
        <p:spPr>
          <a:xfrm>
            <a:off x="1015663" y="1147213"/>
            <a:ext cx="7112668" cy="3691474"/>
          </a:xfrm>
          <a:prstGeom prst="rect">
            <a:avLst/>
          </a:prstGeom>
          <a:noFill/>
          <a:ln>
            <a:noFill/>
          </a:ln>
        </p:spPr>
      </p:pic>
      <p:pic>
        <p:nvPicPr>
          <p:cNvPr id="4" name="slide 3 ">
            <a:hlinkClick r:id="" action="ppaction://media"/>
            <a:extLst>
              <a:ext uri="{FF2B5EF4-FFF2-40B4-BE49-F238E27FC236}">
                <a16:creationId xmlns:a16="http://schemas.microsoft.com/office/drawing/2014/main" id="{232B7384-3001-7219-84F5-8AB91F5F566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11694" y="4217975"/>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1667"/>
    </mc:Choice>
    <mc:Fallback>
      <p:transition spd="slow" advTm="21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6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6"/>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84" name="Google Shape;84;p16"/>
          <p:cNvPicPr preferRelativeResize="0"/>
          <p:nvPr/>
        </p:nvPicPr>
        <p:blipFill>
          <a:blip r:embed="rId5">
            <a:alphaModFix/>
          </a:blip>
          <a:stretch>
            <a:fillRect/>
          </a:stretch>
        </p:blipFill>
        <p:spPr>
          <a:xfrm>
            <a:off x="0" y="1118088"/>
            <a:ext cx="9144001" cy="3516924"/>
          </a:xfrm>
          <a:prstGeom prst="rect">
            <a:avLst/>
          </a:prstGeom>
          <a:noFill/>
          <a:ln>
            <a:noFill/>
          </a:ln>
        </p:spPr>
      </p:pic>
      <p:sp>
        <p:nvSpPr>
          <p:cNvPr id="85" name="Google Shape;85;p16"/>
          <p:cNvSpPr/>
          <p:nvPr/>
        </p:nvSpPr>
        <p:spPr>
          <a:xfrm rot="-4137297">
            <a:off x="8174770" y="4561442"/>
            <a:ext cx="818709" cy="216615"/>
          </a:xfrm>
          <a:prstGeom prst="rightArrow">
            <a:avLst>
              <a:gd name="adj1" fmla="val 50000"/>
              <a:gd name="adj2" fmla="val 50000"/>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6"/>
          <p:cNvSpPr/>
          <p:nvPr/>
        </p:nvSpPr>
        <p:spPr>
          <a:xfrm rot="-4137297">
            <a:off x="7270" y="2021167"/>
            <a:ext cx="818709" cy="216615"/>
          </a:xfrm>
          <a:prstGeom prst="rightArrow">
            <a:avLst>
              <a:gd name="adj1" fmla="val 50000"/>
              <a:gd name="adj2" fmla="val 50000"/>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16"/>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The Adventure</a:t>
            </a:r>
            <a:endParaRPr/>
          </a:p>
        </p:txBody>
      </p:sp>
      <p:pic>
        <p:nvPicPr>
          <p:cNvPr id="2" name="slide 4 ">
            <a:hlinkClick r:id="" action="ppaction://media"/>
            <a:extLst>
              <a:ext uri="{FF2B5EF4-FFF2-40B4-BE49-F238E27FC236}">
                <a16:creationId xmlns:a16="http://schemas.microsoft.com/office/drawing/2014/main" id="{ED838C58-8747-A89B-E24F-2CE5BD2B1BE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8541" y="4483814"/>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347"/>
    </mc:Choice>
    <mc:Fallback>
      <p:transition spd="slow" advTm="133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4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7"/>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The Adventure</a:t>
            </a:r>
            <a:endParaRPr/>
          </a:p>
        </p:txBody>
      </p:sp>
      <p:sp>
        <p:nvSpPr>
          <p:cNvPr id="93" name="Google Shape;93;p17"/>
          <p:cNvSpPr txBox="1"/>
          <p:nvPr/>
        </p:nvSpPr>
        <p:spPr>
          <a:xfrm>
            <a:off x="4304875" y="149075"/>
            <a:ext cx="4472700" cy="96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200">
              <a:latin typeface="Open Sans"/>
              <a:ea typeface="Open Sans"/>
              <a:cs typeface="Open Sans"/>
              <a:sym typeface="Open Sans"/>
            </a:endParaRPr>
          </a:p>
        </p:txBody>
      </p:sp>
      <p:pic>
        <p:nvPicPr>
          <p:cNvPr id="94" name="Google Shape;94;p17"/>
          <p:cNvPicPr preferRelativeResize="0"/>
          <p:nvPr/>
        </p:nvPicPr>
        <p:blipFill>
          <a:blip r:embed="rId5">
            <a:alphaModFix/>
          </a:blip>
          <a:stretch>
            <a:fillRect/>
          </a:stretch>
        </p:blipFill>
        <p:spPr>
          <a:xfrm>
            <a:off x="1043450" y="1147225"/>
            <a:ext cx="7057094" cy="3691474"/>
          </a:xfrm>
          <a:prstGeom prst="rect">
            <a:avLst/>
          </a:prstGeom>
          <a:noFill/>
          <a:ln>
            <a:noFill/>
          </a:ln>
        </p:spPr>
      </p:pic>
      <p:pic>
        <p:nvPicPr>
          <p:cNvPr id="2" name="slide 5 ">
            <a:hlinkClick r:id="" action="ppaction://media"/>
            <a:extLst>
              <a:ext uri="{FF2B5EF4-FFF2-40B4-BE49-F238E27FC236}">
                <a16:creationId xmlns:a16="http://schemas.microsoft.com/office/drawing/2014/main" id="{33491A92-88E3-B9A5-8D0E-569B092F81C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11694" y="4229099"/>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531"/>
    </mc:Choice>
    <mc:Fallback>
      <p:transition spd="slow" advTm="95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8"/>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Day 1:</a:t>
            </a:r>
            <a:endParaRPr/>
          </a:p>
        </p:txBody>
      </p:sp>
      <p:sp>
        <p:nvSpPr>
          <p:cNvPr id="100" name="Google Shape;100;p18"/>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1400">
                <a:latin typeface="Arial"/>
                <a:ea typeface="Arial"/>
                <a:cs typeface="Arial"/>
                <a:sym typeface="Arial"/>
              </a:rPr>
              <a:t>Start position: Car park</a:t>
            </a:r>
            <a:endParaRPr sz="140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GB" sz="1400">
                <a:latin typeface="Arial"/>
                <a:ea typeface="Arial"/>
                <a:cs typeface="Arial"/>
                <a:sym typeface="Arial"/>
              </a:rPr>
              <a:t>Waterway: River Usk </a:t>
            </a:r>
            <a:endParaRPr sz="140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GB" sz="1400">
                <a:latin typeface="Arial"/>
                <a:ea typeface="Arial"/>
                <a:cs typeface="Arial"/>
                <a:sym typeface="Arial"/>
              </a:rPr>
              <a:t>OS Ref: 292288, 228871 (SN923289)</a:t>
            </a:r>
            <a:endParaRPr sz="140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GB" sz="1400">
                <a:latin typeface="Arial"/>
                <a:ea typeface="Arial"/>
                <a:cs typeface="Arial"/>
                <a:sym typeface="Arial"/>
              </a:rPr>
              <a:t>what3words : ///hands.shadowing.eyelid</a:t>
            </a:r>
            <a:endParaRPr sz="1400">
              <a:latin typeface="Arial"/>
              <a:ea typeface="Arial"/>
              <a:cs typeface="Arial"/>
              <a:sym typeface="Arial"/>
            </a:endParaRPr>
          </a:p>
          <a:p>
            <a:pPr marL="0" lvl="0" indent="0" algn="l" rtl="0">
              <a:spcBef>
                <a:spcPts val="0"/>
              </a:spcBef>
              <a:spcAft>
                <a:spcPts val="0"/>
              </a:spcAft>
              <a:buNone/>
            </a:pPr>
            <a:r>
              <a:rPr lang="en-GB" sz="1400">
                <a:latin typeface="Arial"/>
                <a:ea typeface="Arial"/>
                <a:cs typeface="Arial"/>
                <a:sym typeface="Arial"/>
              </a:rPr>
              <a:t>Nearest Postcode : LD3 8RR</a:t>
            </a:r>
            <a:endParaRPr sz="1400">
              <a:latin typeface="Arial"/>
              <a:ea typeface="Arial"/>
              <a:cs typeface="Arial"/>
              <a:sym typeface="Arial"/>
            </a:endParaRPr>
          </a:p>
          <a:p>
            <a:pPr marL="0" lvl="0" indent="0" algn="l" rtl="0">
              <a:spcBef>
                <a:spcPts val="0"/>
              </a:spcBef>
              <a:spcAft>
                <a:spcPts val="0"/>
              </a:spcAft>
              <a:buNone/>
            </a:pPr>
            <a:endParaRPr sz="1400">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sz="1400">
              <a:latin typeface="Arial"/>
              <a:ea typeface="Arial"/>
              <a:cs typeface="Arial"/>
              <a:sym typeface="Arial"/>
            </a:endParaRPr>
          </a:p>
        </p:txBody>
      </p:sp>
      <p:sp>
        <p:nvSpPr>
          <p:cNvPr id="101" name="Google Shape;101;p18"/>
          <p:cNvSpPr txBox="1"/>
          <p:nvPr/>
        </p:nvSpPr>
        <p:spPr>
          <a:xfrm>
            <a:off x="5236575" y="149100"/>
            <a:ext cx="5406600" cy="89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800">
                <a:latin typeface="Open Sans"/>
                <a:ea typeface="Open Sans"/>
                <a:cs typeface="Open Sans"/>
                <a:sym typeface="Open Sans"/>
              </a:rPr>
              <a:t>8.5km journey </a:t>
            </a:r>
            <a:endParaRPr sz="3800">
              <a:latin typeface="Open Sans"/>
              <a:ea typeface="Open Sans"/>
              <a:cs typeface="Open Sans"/>
              <a:sym typeface="Open Sans"/>
            </a:endParaRPr>
          </a:p>
          <a:p>
            <a:pPr marL="0" lvl="0" indent="0" algn="l" rtl="0">
              <a:spcBef>
                <a:spcPts val="0"/>
              </a:spcBef>
              <a:spcAft>
                <a:spcPts val="0"/>
              </a:spcAft>
              <a:buNone/>
            </a:pPr>
            <a:r>
              <a:rPr lang="en-GB" sz="3800">
                <a:latin typeface="Open Sans"/>
                <a:ea typeface="Open Sans"/>
                <a:cs typeface="Open Sans"/>
                <a:sym typeface="Open Sans"/>
              </a:rPr>
              <a:t>&amp; Familiarisation </a:t>
            </a:r>
            <a:endParaRPr sz="3800">
              <a:latin typeface="Open Sans"/>
              <a:ea typeface="Open Sans"/>
              <a:cs typeface="Open Sans"/>
              <a:sym typeface="Open Sans"/>
            </a:endParaRPr>
          </a:p>
        </p:txBody>
      </p:sp>
      <p:pic>
        <p:nvPicPr>
          <p:cNvPr id="102" name="Google Shape;102;p18"/>
          <p:cNvPicPr preferRelativeResize="0"/>
          <p:nvPr/>
        </p:nvPicPr>
        <p:blipFill>
          <a:blip r:embed="rId5">
            <a:alphaModFix/>
          </a:blip>
          <a:stretch>
            <a:fillRect/>
          </a:stretch>
        </p:blipFill>
        <p:spPr>
          <a:xfrm>
            <a:off x="5368429" y="1500900"/>
            <a:ext cx="3225850" cy="3088825"/>
          </a:xfrm>
          <a:prstGeom prst="rect">
            <a:avLst/>
          </a:prstGeom>
          <a:noFill/>
          <a:ln>
            <a:noFill/>
          </a:ln>
        </p:spPr>
      </p:pic>
      <p:pic>
        <p:nvPicPr>
          <p:cNvPr id="103" name="Google Shape;103;p18"/>
          <p:cNvPicPr preferRelativeResize="0"/>
          <p:nvPr/>
        </p:nvPicPr>
        <p:blipFill>
          <a:blip r:embed="rId6">
            <a:alphaModFix/>
          </a:blip>
          <a:stretch>
            <a:fillRect/>
          </a:stretch>
        </p:blipFill>
        <p:spPr>
          <a:xfrm>
            <a:off x="411502" y="2737802"/>
            <a:ext cx="2948700" cy="1962250"/>
          </a:xfrm>
          <a:prstGeom prst="rect">
            <a:avLst/>
          </a:prstGeom>
          <a:noFill/>
          <a:ln>
            <a:noFill/>
          </a:ln>
        </p:spPr>
      </p:pic>
      <p:pic>
        <p:nvPicPr>
          <p:cNvPr id="2" name="slide 6 ">
            <a:hlinkClick r:id="" action="ppaction://media"/>
            <a:extLst>
              <a:ext uri="{FF2B5EF4-FFF2-40B4-BE49-F238E27FC236}">
                <a16:creationId xmlns:a16="http://schemas.microsoft.com/office/drawing/2014/main" id="{94412AD7-5F30-3BA1-79B7-F719F16E0D1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513" y="4522775"/>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5133"/>
    </mc:Choice>
    <mc:Fallback>
      <p:transition spd="slow" advTm="451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13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Campsite 1: </a:t>
            </a:r>
            <a:endParaRPr/>
          </a:p>
        </p:txBody>
      </p:sp>
      <p:sp>
        <p:nvSpPr>
          <p:cNvPr id="109" name="Google Shape;109;p19"/>
          <p:cNvSpPr txBox="1">
            <a:spLocks noGrp="1"/>
          </p:cNvSpPr>
          <p:nvPr>
            <p:ph type="body" idx="1"/>
          </p:nvPr>
        </p:nvSpPr>
        <p:spPr>
          <a:xfrm>
            <a:off x="6154675" y="4467850"/>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1600" u="sng">
                <a:solidFill>
                  <a:srgbClr val="1155CC"/>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https://www.aberbranfach.com/</a:t>
            </a:r>
            <a:endParaRPr sz="2300"/>
          </a:p>
        </p:txBody>
      </p:sp>
      <p:pic>
        <p:nvPicPr>
          <p:cNvPr id="110" name="Google Shape;110;p19"/>
          <p:cNvPicPr preferRelativeResize="0"/>
          <p:nvPr/>
        </p:nvPicPr>
        <p:blipFill>
          <a:blip r:embed="rId6">
            <a:alphaModFix/>
          </a:blip>
          <a:stretch>
            <a:fillRect/>
          </a:stretch>
        </p:blipFill>
        <p:spPr>
          <a:xfrm>
            <a:off x="3088713" y="884575"/>
            <a:ext cx="5895975" cy="914400"/>
          </a:xfrm>
          <a:prstGeom prst="rect">
            <a:avLst/>
          </a:prstGeom>
          <a:noFill/>
          <a:ln>
            <a:noFill/>
          </a:ln>
        </p:spPr>
      </p:pic>
      <p:pic>
        <p:nvPicPr>
          <p:cNvPr id="111" name="Google Shape;111;p19"/>
          <p:cNvPicPr preferRelativeResize="0"/>
          <p:nvPr/>
        </p:nvPicPr>
        <p:blipFill>
          <a:blip r:embed="rId7">
            <a:alphaModFix/>
          </a:blip>
          <a:stretch>
            <a:fillRect/>
          </a:stretch>
        </p:blipFill>
        <p:spPr>
          <a:xfrm>
            <a:off x="143975" y="2082125"/>
            <a:ext cx="5818424" cy="676000"/>
          </a:xfrm>
          <a:prstGeom prst="rect">
            <a:avLst/>
          </a:prstGeom>
          <a:noFill/>
          <a:ln>
            <a:noFill/>
          </a:ln>
        </p:spPr>
      </p:pic>
      <p:pic>
        <p:nvPicPr>
          <p:cNvPr id="112" name="Google Shape;112;p19"/>
          <p:cNvPicPr preferRelativeResize="0"/>
          <p:nvPr/>
        </p:nvPicPr>
        <p:blipFill>
          <a:blip r:embed="rId8">
            <a:alphaModFix/>
          </a:blip>
          <a:stretch>
            <a:fillRect/>
          </a:stretch>
        </p:blipFill>
        <p:spPr>
          <a:xfrm>
            <a:off x="143974" y="2901800"/>
            <a:ext cx="2876801" cy="2161366"/>
          </a:xfrm>
          <a:prstGeom prst="rect">
            <a:avLst/>
          </a:prstGeom>
          <a:noFill/>
          <a:ln>
            <a:noFill/>
          </a:ln>
        </p:spPr>
      </p:pic>
      <p:pic>
        <p:nvPicPr>
          <p:cNvPr id="113" name="Google Shape;113;p19"/>
          <p:cNvPicPr preferRelativeResize="0"/>
          <p:nvPr/>
        </p:nvPicPr>
        <p:blipFill>
          <a:blip r:embed="rId9">
            <a:alphaModFix/>
          </a:blip>
          <a:stretch>
            <a:fillRect/>
          </a:stretch>
        </p:blipFill>
        <p:spPr>
          <a:xfrm>
            <a:off x="6114799" y="1951375"/>
            <a:ext cx="2876801" cy="2146304"/>
          </a:xfrm>
          <a:prstGeom prst="rect">
            <a:avLst/>
          </a:prstGeom>
          <a:noFill/>
          <a:ln>
            <a:noFill/>
          </a:ln>
        </p:spPr>
      </p:pic>
      <p:pic>
        <p:nvPicPr>
          <p:cNvPr id="114" name="Google Shape;114;p19"/>
          <p:cNvPicPr preferRelativeResize="0"/>
          <p:nvPr/>
        </p:nvPicPr>
        <p:blipFill>
          <a:blip r:embed="rId10">
            <a:alphaModFix/>
          </a:blip>
          <a:stretch>
            <a:fillRect/>
          </a:stretch>
        </p:blipFill>
        <p:spPr>
          <a:xfrm>
            <a:off x="3173175" y="2910525"/>
            <a:ext cx="2789225" cy="1856112"/>
          </a:xfrm>
          <a:prstGeom prst="rect">
            <a:avLst/>
          </a:prstGeom>
          <a:noFill/>
          <a:ln>
            <a:noFill/>
          </a:ln>
        </p:spPr>
      </p:pic>
      <p:pic>
        <p:nvPicPr>
          <p:cNvPr id="2" name="slide 7">
            <a:hlinkClick r:id="" action="ppaction://media"/>
            <a:extLst>
              <a:ext uri="{FF2B5EF4-FFF2-40B4-BE49-F238E27FC236}">
                <a16:creationId xmlns:a16="http://schemas.microsoft.com/office/drawing/2014/main" id="{597DD8E4-2551-2155-EC0D-0F976B6A1BF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311700" y="1036975"/>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0480"/>
    </mc:Choice>
    <mc:Fallback>
      <p:transition spd="slow" advTm="304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0"/>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Day 2:</a:t>
            </a:r>
            <a:endParaRPr/>
          </a:p>
        </p:txBody>
      </p:sp>
      <p:sp>
        <p:nvSpPr>
          <p:cNvPr id="120" name="Google Shape;120;p20"/>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21" name="Google Shape;121;p20"/>
          <p:cNvPicPr preferRelativeResize="0"/>
          <p:nvPr/>
        </p:nvPicPr>
        <p:blipFill>
          <a:blip r:embed="rId5">
            <a:alphaModFix/>
          </a:blip>
          <a:stretch>
            <a:fillRect/>
          </a:stretch>
        </p:blipFill>
        <p:spPr>
          <a:xfrm>
            <a:off x="6949200" y="911500"/>
            <a:ext cx="2133600" cy="3981450"/>
          </a:xfrm>
          <a:prstGeom prst="rect">
            <a:avLst/>
          </a:prstGeom>
          <a:noFill/>
          <a:ln>
            <a:noFill/>
          </a:ln>
        </p:spPr>
      </p:pic>
      <p:pic>
        <p:nvPicPr>
          <p:cNvPr id="122" name="Google Shape;122;p20"/>
          <p:cNvPicPr preferRelativeResize="0"/>
          <p:nvPr/>
        </p:nvPicPr>
        <p:blipFill>
          <a:blip r:embed="rId6">
            <a:alphaModFix/>
          </a:blip>
          <a:stretch>
            <a:fillRect/>
          </a:stretch>
        </p:blipFill>
        <p:spPr>
          <a:xfrm>
            <a:off x="204979" y="1155329"/>
            <a:ext cx="2832875" cy="2832850"/>
          </a:xfrm>
          <a:prstGeom prst="rect">
            <a:avLst/>
          </a:prstGeom>
          <a:noFill/>
          <a:ln>
            <a:noFill/>
          </a:ln>
        </p:spPr>
      </p:pic>
      <p:pic>
        <p:nvPicPr>
          <p:cNvPr id="123" name="Google Shape;123;p20"/>
          <p:cNvPicPr preferRelativeResize="0"/>
          <p:nvPr/>
        </p:nvPicPr>
        <p:blipFill>
          <a:blip r:embed="rId7">
            <a:alphaModFix/>
          </a:blip>
          <a:stretch>
            <a:fillRect/>
          </a:stretch>
        </p:blipFill>
        <p:spPr>
          <a:xfrm>
            <a:off x="3159728" y="2604053"/>
            <a:ext cx="3223975" cy="2145425"/>
          </a:xfrm>
          <a:prstGeom prst="rect">
            <a:avLst/>
          </a:prstGeom>
          <a:noFill/>
          <a:ln>
            <a:noFill/>
          </a:ln>
        </p:spPr>
      </p:pic>
      <p:sp>
        <p:nvSpPr>
          <p:cNvPr id="124" name="Google Shape;124;p20"/>
          <p:cNvSpPr txBox="1"/>
          <p:nvPr/>
        </p:nvSpPr>
        <p:spPr>
          <a:xfrm>
            <a:off x="6832325" y="18625"/>
            <a:ext cx="2702100" cy="83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800">
                <a:latin typeface="Open Sans"/>
                <a:ea typeface="Open Sans"/>
                <a:cs typeface="Open Sans"/>
                <a:sym typeface="Open Sans"/>
              </a:rPr>
              <a:t>15km </a:t>
            </a:r>
            <a:endParaRPr sz="4800">
              <a:latin typeface="Open Sans"/>
              <a:ea typeface="Open Sans"/>
              <a:cs typeface="Open Sans"/>
              <a:sym typeface="Open Sans"/>
            </a:endParaRPr>
          </a:p>
        </p:txBody>
      </p:sp>
      <p:pic>
        <p:nvPicPr>
          <p:cNvPr id="125" name="Google Shape;125;p20"/>
          <p:cNvPicPr preferRelativeResize="0"/>
          <p:nvPr/>
        </p:nvPicPr>
        <p:blipFill>
          <a:blip r:embed="rId8">
            <a:alphaModFix/>
          </a:blip>
          <a:stretch>
            <a:fillRect/>
          </a:stretch>
        </p:blipFill>
        <p:spPr>
          <a:xfrm>
            <a:off x="3114050" y="107096"/>
            <a:ext cx="3758960" cy="2349350"/>
          </a:xfrm>
          <a:prstGeom prst="rect">
            <a:avLst/>
          </a:prstGeom>
          <a:noFill/>
          <a:ln>
            <a:noFill/>
          </a:ln>
        </p:spPr>
      </p:pic>
      <p:pic>
        <p:nvPicPr>
          <p:cNvPr id="2" name="slide 8">
            <a:hlinkClick r:id="" action="ppaction://media"/>
            <a:extLst>
              <a:ext uri="{FF2B5EF4-FFF2-40B4-BE49-F238E27FC236}">
                <a16:creationId xmlns:a16="http://schemas.microsoft.com/office/drawing/2014/main" id="{FBDC6FE4-C219-FEE5-1447-3F797500AA9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04979" y="428335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662"/>
    </mc:Choice>
    <mc:Fallback>
      <p:transition spd="slow" advTm="166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66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Campsite 2:</a:t>
            </a:r>
            <a:endParaRPr/>
          </a:p>
        </p:txBody>
      </p:sp>
      <p:sp>
        <p:nvSpPr>
          <p:cNvPr id="131" name="Google Shape;131;p21"/>
          <p:cNvSpPr txBox="1">
            <a:spLocks noGrp="1"/>
          </p:cNvSpPr>
          <p:nvPr>
            <p:ph type="body" idx="1"/>
          </p:nvPr>
        </p:nvSpPr>
        <p:spPr>
          <a:xfrm>
            <a:off x="5462675" y="4523775"/>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u="sng">
                <a:solidFill>
                  <a:schemeClr val="hlink"/>
                </a:solidFill>
                <a:hlinkClick r:id="rId5"/>
              </a:rPr>
              <a:t>https://www.pencelli-castle.com/</a:t>
            </a:r>
            <a:r>
              <a:rPr lang="en-GB"/>
              <a:t> </a:t>
            </a:r>
            <a:endParaRPr/>
          </a:p>
        </p:txBody>
      </p:sp>
      <p:pic>
        <p:nvPicPr>
          <p:cNvPr id="132" name="Google Shape;132;p21"/>
          <p:cNvPicPr preferRelativeResize="0"/>
          <p:nvPr/>
        </p:nvPicPr>
        <p:blipFill>
          <a:blip r:embed="rId6">
            <a:alphaModFix/>
          </a:blip>
          <a:stretch>
            <a:fillRect/>
          </a:stretch>
        </p:blipFill>
        <p:spPr>
          <a:xfrm>
            <a:off x="0" y="3629100"/>
            <a:ext cx="4286250" cy="1314450"/>
          </a:xfrm>
          <a:prstGeom prst="rect">
            <a:avLst/>
          </a:prstGeom>
          <a:noFill/>
          <a:ln>
            <a:noFill/>
          </a:ln>
        </p:spPr>
      </p:pic>
      <p:pic>
        <p:nvPicPr>
          <p:cNvPr id="133" name="Google Shape;133;p21"/>
          <p:cNvPicPr preferRelativeResize="0"/>
          <p:nvPr/>
        </p:nvPicPr>
        <p:blipFill>
          <a:blip r:embed="rId7">
            <a:alphaModFix/>
          </a:blip>
          <a:stretch>
            <a:fillRect/>
          </a:stretch>
        </p:blipFill>
        <p:spPr>
          <a:xfrm>
            <a:off x="6471326" y="88300"/>
            <a:ext cx="2672674" cy="1778550"/>
          </a:xfrm>
          <a:prstGeom prst="rect">
            <a:avLst/>
          </a:prstGeom>
          <a:noFill/>
          <a:ln>
            <a:noFill/>
          </a:ln>
        </p:spPr>
      </p:pic>
      <p:pic>
        <p:nvPicPr>
          <p:cNvPr id="134" name="Google Shape;134;p21"/>
          <p:cNvPicPr preferRelativeResize="0"/>
          <p:nvPr/>
        </p:nvPicPr>
        <p:blipFill>
          <a:blip r:embed="rId8">
            <a:alphaModFix/>
          </a:blip>
          <a:stretch>
            <a:fillRect/>
          </a:stretch>
        </p:blipFill>
        <p:spPr>
          <a:xfrm>
            <a:off x="311700" y="1147225"/>
            <a:ext cx="2318027" cy="2307725"/>
          </a:xfrm>
          <a:prstGeom prst="rect">
            <a:avLst/>
          </a:prstGeom>
          <a:noFill/>
          <a:ln>
            <a:noFill/>
          </a:ln>
        </p:spPr>
      </p:pic>
      <p:pic>
        <p:nvPicPr>
          <p:cNvPr id="135" name="Google Shape;135;p21"/>
          <p:cNvPicPr preferRelativeResize="0"/>
          <p:nvPr/>
        </p:nvPicPr>
        <p:blipFill>
          <a:blip r:embed="rId9">
            <a:alphaModFix/>
          </a:blip>
          <a:stretch>
            <a:fillRect/>
          </a:stretch>
        </p:blipFill>
        <p:spPr>
          <a:xfrm>
            <a:off x="4572000" y="2592825"/>
            <a:ext cx="2480609" cy="1778550"/>
          </a:xfrm>
          <a:prstGeom prst="rect">
            <a:avLst/>
          </a:prstGeom>
          <a:noFill/>
          <a:ln>
            <a:noFill/>
          </a:ln>
        </p:spPr>
      </p:pic>
      <p:pic>
        <p:nvPicPr>
          <p:cNvPr id="136" name="Google Shape;136;p21"/>
          <p:cNvPicPr preferRelativeResize="0"/>
          <p:nvPr/>
        </p:nvPicPr>
        <p:blipFill>
          <a:blip r:embed="rId10">
            <a:alphaModFix/>
          </a:blip>
          <a:stretch>
            <a:fillRect/>
          </a:stretch>
        </p:blipFill>
        <p:spPr>
          <a:xfrm>
            <a:off x="3153375" y="315913"/>
            <a:ext cx="2619375" cy="1743075"/>
          </a:xfrm>
          <a:prstGeom prst="rect">
            <a:avLst/>
          </a:prstGeom>
          <a:noFill/>
          <a:ln>
            <a:noFill/>
          </a:ln>
        </p:spPr>
      </p:pic>
      <p:pic>
        <p:nvPicPr>
          <p:cNvPr id="2" name="slide 9 ">
            <a:hlinkClick r:id="" action="ppaction://media"/>
            <a:extLst>
              <a:ext uri="{FF2B5EF4-FFF2-40B4-BE49-F238E27FC236}">
                <a16:creationId xmlns:a16="http://schemas.microsoft.com/office/drawing/2014/main" id="{B2F389FB-A0A8-E509-B342-E1643E228F1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450596" y="3914175"/>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852"/>
    </mc:Choice>
    <mc:Fallback>
      <p:transition spd="slow" advTm="148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8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2"/>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Campsite 2 - site map: </a:t>
            </a:r>
            <a:endParaRPr/>
          </a:p>
        </p:txBody>
      </p:sp>
      <p:pic>
        <p:nvPicPr>
          <p:cNvPr id="142" name="Google Shape;142;p22"/>
          <p:cNvPicPr preferRelativeResize="0"/>
          <p:nvPr/>
        </p:nvPicPr>
        <p:blipFill>
          <a:blip r:embed="rId3">
            <a:alphaModFix/>
          </a:blip>
          <a:stretch>
            <a:fillRect/>
          </a:stretch>
        </p:blipFill>
        <p:spPr>
          <a:xfrm>
            <a:off x="841950" y="1147225"/>
            <a:ext cx="7022610" cy="36914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3"/>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Day 3:</a:t>
            </a:r>
            <a:endParaRPr/>
          </a:p>
        </p:txBody>
      </p:sp>
      <p:sp>
        <p:nvSpPr>
          <p:cNvPr id="148" name="Google Shape;148;p23"/>
          <p:cNvSpPr txBox="1">
            <a:spLocks noGrp="1"/>
          </p:cNvSpPr>
          <p:nvPr>
            <p:ph type="body" idx="1"/>
          </p:nvPr>
        </p:nvSpPr>
        <p:spPr>
          <a:xfrm>
            <a:off x="5417925" y="3546000"/>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GB" sz="1500">
                <a:latin typeface="Arial"/>
                <a:ea typeface="Arial"/>
                <a:cs typeface="Arial"/>
                <a:sym typeface="Arial"/>
              </a:rPr>
              <a:t>End point: car park </a:t>
            </a:r>
            <a:endParaRPr sz="150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GB" sz="1500">
                <a:latin typeface="Arial"/>
                <a:ea typeface="Arial"/>
                <a:cs typeface="Arial"/>
                <a:sym typeface="Arial"/>
              </a:rPr>
              <a:t>Waterway : River Usk</a:t>
            </a:r>
            <a:endParaRPr sz="150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GB" sz="1500">
                <a:latin typeface="Arial"/>
                <a:ea typeface="Arial"/>
                <a:cs typeface="Arial"/>
                <a:sym typeface="Arial"/>
              </a:rPr>
              <a:t>OS Ref: SO 213 182 </a:t>
            </a:r>
            <a:endParaRPr sz="150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GB" sz="1500">
                <a:latin typeface="Arial"/>
                <a:ea typeface="Arial"/>
                <a:cs typeface="Arial"/>
                <a:sym typeface="Arial"/>
              </a:rPr>
              <a:t>what3words : ///equipping.fetching.grabs</a:t>
            </a:r>
            <a:endParaRPr sz="150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GB" sz="1500">
                <a:latin typeface="Arial"/>
                <a:ea typeface="Arial"/>
                <a:cs typeface="Arial"/>
                <a:sym typeface="Arial"/>
              </a:rPr>
              <a:t>Nearest Postcode : NP8</a:t>
            </a:r>
            <a:endParaRPr sz="2200"/>
          </a:p>
        </p:txBody>
      </p:sp>
      <p:sp>
        <p:nvSpPr>
          <p:cNvPr id="149" name="Google Shape;149;p23"/>
          <p:cNvSpPr txBox="1"/>
          <p:nvPr/>
        </p:nvSpPr>
        <p:spPr>
          <a:xfrm>
            <a:off x="6866300" y="72875"/>
            <a:ext cx="3391500" cy="85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800">
                <a:latin typeface="Open Sans"/>
                <a:ea typeface="Open Sans"/>
                <a:cs typeface="Open Sans"/>
                <a:sym typeface="Open Sans"/>
              </a:rPr>
              <a:t>19.5km</a:t>
            </a:r>
            <a:endParaRPr sz="4800">
              <a:latin typeface="Open Sans"/>
              <a:ea typeface="Open Sans"/>
              <a:cs typeface="Open Sans"/>
              <a:sym typeface="Open Sans"/>
            </a:endParaRPr>
          </a:p>
        </p:txBody>
      </p:sp>
      <p:pic>
        <p:nvPicPr>
          <p:cNvPr id="150" name="Google Shape;150;p23"/>
          <p:cNvPicPr preferRelativeResize="0"/>
          <p:nvPr/>
        </p:nvPicPr>
        <p:blipFill>
          <a:blip r:embed="rId5">
            <a:alphaModFix/>
          </a:blip>
          <a:stretch>
            <a:fillRect/>
          </a:stretch>
        </p:blipFill>
        <p:spPr>
          <a:xfrm>
            <a:off x="96500" y="1225075"/>
            <a:ext cx="3239325" cy="2426375"/>
          </a:xfrm>
          <a:prstGeom prst="rect">
            <a:avLst/>
          </a:prstGeom>
          <a:noFill/>
          <a:ln>
            <a:noFill/>
          </a:ln>
        </p:spPr>
      </p:pic>
      <p:pic>
        <p:nvPicPr>
          <p:cNvPr id="151" name="Google Shape;151;p23"/>
          <p:cNvPicPr preferRelativeResize="0"/>
          <p:nvPr/>
        </p:nvPicPr>
        <p:blipFill>
          <a:blip r:embed="rId6">
            <a:alphaModFix/>
          </a:blip>
          <a:stretch>
            <a:fillRect/>
          </a:stretch>
        </p:blipFill>
        <p:spPr>
          <a:xfrm>
            <a:off x="4170625" y="1191150"/>
            <a:ext cx="3239326" cy="2160901"/>
          </a:xfrm>
          <a:prstGeom prst="rect">
            <a:avLst/>
          </a:prstGeom>
          <a:noFill/>
          <a:ln>
            <a:noFill/>
          </a:ln>
        </p:spPr>
      </p:pic>
      <p:pic>
        <p:nvPicPr>
          <p:cNvPr id="3" name="slide 11">
            <a:hlinkClick r:id="" action="ppaction://media"/>
            <a:extLst>
              <a:ext uri="{FF2B5EF4-FFF2-40B4-BE49-F238E27FC236}">
                <a16:creationId xmlns:a16="http://schemas.microsoft.com/office/drawing/2014/main" id="{38646F62-C140-4FEA-B094-0D11C5ADC04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6500" y="4493079"/>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6697"/>
    </mc:Choice>
    <mc:Fallback>
      <p:transition spd="slow" advTm="266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7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4"/>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Costs…</a:t>
            </a:r>
            <a:endParaRPr/>
          </a:p>
        </p:txBody>
      </p:sp>
      <p:sp>
        <p:nvSpPr>
          <p:cNvPr id="157" name="Google Shape;157;p24"/>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t>Campsite Fees: £20 </a:t>
            </a:r>
            <a:endParaRPr dirty="0"/>
          </a:p>
          <a:p>
            <a:pPr marL="0" lvl="0" indent="0" algn="l" rtl="0">
              <a:spcBef>
                <a:spcPts val="1200"/>
              </a:spcBef>
              <a:spcAft>
                <a:spcPts val="0"/>
              </a:spcAft>
              <a:buNone/>
            </a:pPr>
            <a:r>
              <a:rPr lang="en-GB" dirty="0"/>
              <a:t>Fuel: £13</a:t>
            </a:r>
            <a:endParaRPr dirty="0"/>
          </a:p>
          <a:p>
            <a:pPr marL="0" lvl="0" indent="0" algn="l" rtl="0">
              <a:spcBef>
                <a:spcPts val="1200"/>
              </a:spcBef>
              <a:spcAft>
                <a:spcPts val="0"/>
              </a:spcAft>
              <a:buNone/>
            </a:pPr>
            <a:r>
              <a:rPr lang="en-GB" dirty="0"/>
              <a:t>Food: £15</a:t>
            </a:r>
            <a:endParaRPr dirty="0"/>
          </a:p>
          <a:p>
            <a:pPr marL="0" lvl="0" indent="0" algn="l" rtl="0">
              <a:spcBef>
                <a:spcPts val="1200"/>
              </a:spcBef>
              <a:spcAft>
                <a:spcPts val="0"/>
              </a:spcAft>
              <a:buNone/>
            </a:pPr>
            <a:r>
              <a:rPr lang="en-GB" dirty="0"/>
              <a:t>Camping Consumables: £3 </a:t>
            </a:r>
            <a:endParaRPr dirty="0"/>
          </a:p>
          <a:p>
            <a:pPr marL="0" lvl="0" indent="0" algn="l" rtl="0">
              <a:spcBef>
                <a:spcPts val="1200"/>
              </a:spcBef>
              <a:spcAft>
                <a:spcPts val="0"/>
              </a:spcAft>
              <a:buNone/>
            </a:pPr>
            <a:r>
              <a:rPr lang="en-GB" dirty="0"/>
              <a:t>Contingency Fund: £15 (refundable if unused )</a:t>
            </a:r>
            <a:endParaRPr dirty="0"/>
          </a:p>
          <a:p>
            <a:pPr marL="0" lvl="0" indent="0" algn="l" rtl="0">
              <a:spcBef>
                <a:spcPts val="1200"/>
              </a:spcBef>
              <a:spcAft>
                <a:spcPts val="0"/>
              </a:spcAft>
              <a:buNone/>
            </a:pPr>
            <a:endParaRPr dirty="0"/>
          </a:p>
          <a:p>
            <a:pPr marL="0" lvl="0" indent="0" algn="l" rtl="0">
              <a:spcBef>
                <a:spcPts val="1200"/>
              </a:spcBef>
              <a:spcAft>
                <a:spcPts val="0"/>
              </a:spcAft>
              <a:buNone/>
            </a:pPr>
            <a:r>
              <a:rPr lang="en-GB" dirty="0"/>
              <a:t>Total: Max £66 (or £51 without the use of the contingency)</a:t>
            </a:r>
            <a:endParaRPr dirty="0"/>
          </a:p>
          <a:p>
            <a:pPr marL="0" lvl="0" indent="0" algn="l" rtl="0">
              <a:spcBef>
                <a:spcPts val="1200"/>
              </a:spcBef>
              <a:spcAft>
                <a:spcPts val="1200"/>
              </a:spcAft>
              <a:buNone/>
            </a:pPr>
            <a:endParaRPr dirty="0"/>
          </a:p>
        </p:txBody>
      </p:sp>
      <p:pic>
        <p:nvPicPr>
          <p:cNvPr id="2" name="slide 12">
            <a:hlinkClick r:id="" action="ppaction://media"/>
            <a:extLst>
              <a:ext uri="{FF2B5EF4-FFF2-40B4-BE49-F238E27FC236}">
                <a16:creationId xmlns:a16="http://schemas.microsoft.com/office/drawing/2014/main" id="{4D8DA9BB-5E04-FC8F-71E0-B1C9FDC6B4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11700" y="4352425"/>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87693"/>
    </mc:Choice>
    <mc:Fallback>
      <p:transition spd="slow" advTm="87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69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5"/>
          <p:cNvSpPr txBox="1">
            <a:spLocks noGrp="1"/>
          </p:cNvSpPr>
          <p:nvPr>
            <p:ph type="title"/>
          </p:nvPr>
        </p:nvSpPr>
        <p:spPr>
          <a:xfrm>
            <a:off x="773700" y="1806450"/>
            <a:ext cx="7596600" cy="1530600"/>
          </a:xfrm>
          <a:prstGeom prst="rect">
            <a:avLst/>
          </a:prstGeom>
        </p:spPr>
        <p:txBody>
          <a:bodyPr spcFirstLastPara="1" wrap="square" lIns="91425" tIns="91425" rIns="91425" bIns="91425" anchor="ctr" anchorCtr="0">
            <a:normAutofit fontScale="90000"/>
          </a:bodyPr>
          <a:lstStyle/>
          <a:p>
            <a:pPr marL="0" lvl="0" indent="0" algn="ctr" rtl="0">
              <a:spcBef>
                <a:spcPts val="0"/>
              </a:spcBef>
              <a:spcAft>
                <a:spcPts val="0"/>
              </a:spcAft>
              <a:buNone/>
            </a:pPr>
            <a:r>
              <a:rPr lang="en-GB"/>
              <a:t>Safety Considerations</a:t>
            </a:r>
            <a:endParaRPr/>
          </a:p>
          <a:p>
            <a:pPr marL="0" lvl="0" indent="0" algn="ctr" rtl="0">
              <a:spcBef>
                <a:spcPts val="0"/>
              </a:spcBef>
              <a:spcAft>
                <a:spcPts val="0"/>
              </a:spcAft>
              <a:buNone/>
            </a:pPr>
            <a:endParaRPr/>
          </a:p>
          <a:p>
            <a:pPr marL="457200" lvl="0" indent="-468630" algn="ctr" rtl="0">
              <a:spcBef>
                <a:spcPts val="0"/>
              </a:spcBef>
              <a:spcAft>
                <a:spcPts val="0"/>
              </a:spcAft>
              <a:buSzPct val="100000"/>
              <a:buChar char="-"/>
            </a:pPr>
            <a:r>
              <a:rPr lang="en-GB"/>
              <a:t>Adding confidence to your adventure </a:t>
            </a:r>
            <a:endParaRPr/>
          </a:p>
        </p:txBody>
      </p:sp>
      <p:pic>
        <p:nvPicPr>
          <p:cNvPr id="2" name="slide 13">
            <a:hlinkClick r:id="" action="ppaction://media"/>
            <a:extLst>
              <a:ext uri="{FF2B5EF4-FFF2-40B4-BE49-F238E27FC236}">
                <a16:creationId xmlns:a16="http://schemas.microsoft.com/office/drawing/2014/main" id="{358CEDCA-1154-BA8F-A153-7E96FA2E796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68900" y="4117521"/>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1388"/>
    </mc:Choice>
    <mc:Fallback>
      <p:transition spd="slow" advTm="31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3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6"/>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Clr>
                <a:schemeClr val="dk1"/>
              </a:buClr>
              <a:buSzPts val="1100"/>
              <a:buFont typeface="Arial"/>
              <a:buNone/>
            </a:pPr>
            <a:r>
              <a:rPr lang="en-GB"/>
              <a:t>Day 1 Egress points (EAP’s)</a:t>
            </a:r>
            <a:endParaRPr/>
          </a:p>
        </p:txBody>
      </p:sp>
      <p:sp>
        <p:nvSpPr>
          <p:cNvPr id="168" name="Google Shape;168;p26"/>
          <p:cNvSpPr txBox="1">
            <a:spLocks noGrp="1"/>
          </p:cNvSpPr>
          <p:nvPr>
            <p:ph type="body" idx="1"/>
          </p:nvPr>
        </p:nvSpPr>
        <p:spPr>
          <a:xfrm>
            <a:off x="1441200" y="1147225"/>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3.8km Egress 1:  SN 94694 29616 									 </a:t>
            </a:r>
            <a:endParaRPr/>
          </a:p>
          <a:p>
            <a:pPr marL="0" lvl="0" indent="0" algn="l" rtl="0">
              <a:spcBef>
                <a:spcPts val="1200"/>
              </a:spcBef>
              <a:spcAft>
                <a:spcPts val="1200"/>
              </a:spcAft>
              <a:buNone/>
            </a:pPr>
            <a:endParaRPr/>
          </a:p>
        </p:txBody>
      </p:sp>
      <p:pic>
        <p:nvPicPr>
          <p:cNvPr id="169" name="Google Shape;169;p26"/>
          <p:cNvPicPr preferRelativeResize="0"/>
          <p:nvPr/>
        </p:nvPicPr>
        <p:blipFill>
          <a:blip r:embed="rId5">
            <a:alphaModFix/>
          </a:blip>
          <a:stretch>
            <a:fillRect/>
          </a:stretch>
        </p:blipFill>
        <p:spPr>
          <a:xfrm>
            <a:off x="1441205" y="1526650"/>
            <a:ext cx="6261600" cy="2974801"/>
          </a:xfrm>
          <a:prstGeom prst="rect">
            <a:avLst/>
          </a:prstGeom>
          <a:noFill/>
          <a:ln>
            <a:noFill/>
          </a:ln>
        </p:spPr>
      </p:pic>
      <p:pic>
        <p:nvPicPr>
          <p:cNvPr id="2" name="sldie 14">
            <a:hlinkClick r:id="" action="ppaction://media"/>
            <a:extLst>
              <a:ext uri="{FF2B5EF4-FFF2-40B4-BE49-F238E27FC236}">
                <a16:creationId xmlns:a16="http://schemas.microsoft.com/office/drawing/2014/main" id="{4D2AF615-5269-62E8-B924-676130E7415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3543" y="4501225"/>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2552"/>
    </mc:Choice>
    <mc:Fallback>
      <p:transition spd="slow" advTm="325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5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7"/>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Clr>
                <a:schemeClr val="dk1"/>
              </a:buClr>
              <a:buSzPts val="1100"/>
              <a:buFont typeface="Arial"/>
              <a:buNone/>
            </a:pPr>
            <a:r>
              <a:rPr lang="en-GB"/>
              <a:t>Day 2 Egress points (EAP’s)</a:t>
            </a:r>
            <a:endParaRPr/>
          </a:p>
        </p:txBody>
      </p:sp>
      <p:sp>
        <p:nvSpPr>
          <p:cNvPr id="175" name="Google Shape;175;p27"/>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GB" dirty="0"/>
              <a:t>Day 2 - EAP 1: SO 00693 28502			Day 2 - EAP 2: SO 04047 28748</a:t>
            </a: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1200"/>
              </a:spcAft>
              <a:buNone/>
            </a:pPr>
            <a:r>
              <a:rPr lang="en-GB" dirty="0"/>
              <a:t>4km from campsite 1. 			3.7km from previous EAP.</a:t>
            </a:r>
            <a:endParaRPr dirty="0"/>
          </a:p>
        </p:txBody>
      </p:sp>
      <p:pic>
        <p:nvPicPr>
          <p:cNvPr id="176" name="Google Shape;176;p27"/>
          <p:cNvPicPr preferRelativeResize="0"/>
          <p:nvPr/>
        </p:nvPicPr>
        <p:blipFill>
          <a:blip r:embed="rId5">
            <a:alphaModFix/>
          </a:blip>
          <a:stretch>
            <a:fillRect/>
          </a:stretch>
        </p:blipFill>
        <p:spPr>
          <a:xfrm>
            <a:off x="5000526" y="1746800"/>
            <a:ext cx="3831773" cy="2008350"/>
          </a:xfrm>
          <a:prstGeom prst="rect">
            <a:avLst/>
          </a:prstGeom>
          <a:noFill/>
          <a:ln>
            <a:noFill/>
          </a:ln>
        </p:spPr>
      </p:pic>
      <p:pic>
        <p:nvPicPr>
          <p:cNvPr id="177" name="Google Shape;177;p27"/>
          <p:cNvPicPr preferRelativeResize="0"/>
          <p:nvPr/>
        </p:nvPicPr>
        <p:blipFill rotWithShape="1">
          <a:blip r:embed="rId6">
            <a:alphaModFix/>
          </a:blip>
          <a:srcRect r="45922"/>
          <a:stretch/>
        </p:blipFill>
        <p:spPr>
          <a:xfrm>
            <a:off x="311701" y="1746800"/>
            <a:ext cx="3432986" cy="2008350"/>
          </a:xfrm>
          <a:prstGeom prst="rect">
            <a:avLst/>
          </a:prstGeom>
          <a:noFill/>
          <a:ln>
            <a:noFill/>
          </a:ln>
        </p:spPr>
      </p:pic>
      <p:pic>
        <p:nvPicPr>
          <p:cNvPr id="2" name="slide 15">
            <a:hlinkClick r:id="" action="ppaction://media"/>
            <a:extLst>
              <a:ext uri="{FF2B5EF4-FFF2-40B4-BE49-F238E27FC236}">
                <a16:creationId xmlns:a16="http://schemas.microsoft.com/office/drawing/2014/main" id="{818D8643-1B90-FA05-E187-355CC9AC0E7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42329" y="4507238"/>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8105"/>
    </mc:Choice>
    <mc:Fallback>
      <p:transition spd="slow" advTm="181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1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8"/>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Day 3 Egress points (EAP’s) </a:t>
            </a:r>
            <a:endParaRPr/>
          </a:p>
        </p:txBody>
      </p:sp>
      <p:sp>
        <p:nvSpPr>
          <p:cNvPr id="183" name="Google Shape;183;p28"/>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Day 3 - EAP 1:  SO 12220 23318                          Day 3 - EAP 2: SO 16487 19846   </a:t>
            </a:r>
            <a:endParaRPr/>
          </a:p>
          <a:p>
            <a:pPr marL="0" lvl="0" indent="0" algn="r" rtl="0">
              <a:spcBef>
                <a:spcPts val="1200"/>
              </a:spcBef>
              <a:spcAft>
                <a:spcPts val="0"/>
              </a:spcAft>
              <a:buNone/>
            </a:pPr>
            <a:endParaRPr/>
          </a:p>
          <a:p>
            <a:pPr marL="0" lvl="0" indent="0" algn="r" rtl="0">
              <a:spcBef>
                <a:spcPts val="1200"/>
              </a:spcBef>
              <a:spcAft>
                <a:spcPts val="0"/>
              </a:spcAft>
              <a:buNone/>
            </a:pPr>
            <a:endParaRPr/>
          </a:p>
          <a:p>
            <a:pPr marL="0" lvl="0" indent="0" algn="r" rtl="0">
              <a:spcBef>
                <a:spcPts val="1200"/>
              </a:spcBef>
              <a:spcAft>
                <a:spcPts val="0"/>
              </a:spcAft>
              <a:buNone/>
            </a:pPr>
            <a:endParaRPr/>
          </a:p>
          <a:p>
            <a:pPr marL="0" lvl="0" indent="0" algn="r" rtl="0">
              <a:spcBef>
                <a:spcPts val="1200"/>
              </a:spcBef>
              <a:spcAft>
                <a:spcPts val="0"/>
              </a:spcAft>
              <a:buNone/>
            </a:pPr>
            <a:endParaRPr/>
          </a:p>
          <a:p>
            <a:pPr marL="0" lvl="0" indent="0" algn="l" rtl="0">
              <a:spcBef>
                <a:spcPts val="1200"/>
              </a:spcBef>
              <a:spcAft>
                <a:spcPts val="1200"/>
              </a:spcAft>
              <a:buNone/>
            </a:pPr>
            <a:r>
              <a:rPr lang="en-GB"/>
              <a:t>5.7 Km from campsite.							7.5 Km from EAP 1.</a:t>
            </a:r>
            <a:endParaRPr/>
          </a:p>
        </p:txBody>
      </p:sp>
      <p:pic>
        <p:nvPicPr>
          <p:cNvPr id="184" name="Google Shape;184;p28"/>
          <p:cNvPicPr preferRelativeResize="0"/>
          <p:nvPr/>
        </p:nvPicPr>
        <p:blipFill>
          <a:blip r:embed="rId5">
            <a:alphaModFix/>
          </a:blip>
          <a:stretch>
            <a:fillRect/>
          </a:stretch>
        </p:blipFill>
        <p:spPr>
          <a:xfrm>
            <a:off x="5218025" y="1628774"/>
            <a:ext cx="3745826" cy="1885950"/>
          </a:xfrm>
          <a:prstGeom prst="rect">
            <a:avLst/>
          </a:prstGeom>
          <a:noFill/>
          <a:ln>
            <a:noFill/>
          </a:ln>
        </p:spPr>
      </p:pic>
      <p:pic>
        <p:nvPicPr>
          <p:cNvPr id="185" name="Google Shape;185;p28"/>
          <p:cNvPicPr preferRelativeResize="0"/>
          <p:nvPr/>
        </p:nvPicPr>
        <p:blipFill>
          <a:blip r:embed="rId6">
            <a:alphaModFix/>
          </a:blip>
          <a:stretch>
            <a:fillRect/>
          </a:stretch>
        </p:blipFill>
        <p:spPr>
          <a:xfrm>
            <a:off x="311700" y="1628775"/>
            <a:ext cx="4286250" cy="1885950"/>
          </a:xfrm>
          <a:prstGeom prst="rect">
            <a:avLst/>
          </a:prstGeom>
          <a:noFill/>
          <a:ln>
            <a:noFill/>
          </a:ln>
        </p:spPr>
      </p:pic>
      <p:sp>
        <p:nvSpPr>
          <p:cNvPr id="186" name="Google Shape;186;p28"/>
          <p:cNvSpPr txBox="1"/>
          <p:nvPr/>
        </p:nvSpPr>
        <p:spPr>
          <a:xfrm>
            <a:off x="5683950" y="4658975"/>
            <a:ext cx="3373200" cy="35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Open Sans"/>
                <a:ea typeface="Open Sans"/>
                <a:cs typeface="Open Sans"/>
                <a:sym typeface="Open Sans"/>
              </a:rPr>
              <a:t>Canoe wales waterways, 2023</a:t>
            </a:r>
            <a:endParaRPr>
              <a:latin typeface="Open Sans"/>
              <a:ea typeface="Open Sans"/>
              <a:cs typeface="Open Sans"/>
              <a:sym typeface="Open Sans"/>
            </a:endParaRPr>
          </a:p>
        </p:txBody>
      </p:sp>
      <p:pic>
        <p:nvPicPr>
          <p:cNvPr id="2" name="slide 16">
            <a:hlinkClick r:id="" action="ppaction://media"/>
            <a:extLst>
              <a:ext uri="{FF2B5EF4-FFF2-40B4-BE49-F238E27FC236}">
                <a16:creationId xmlns:a16="http://schemas.microsoft.com/office/drawing/2014/main" id="{91AFDE4A-3228-52DC-CCBF-09FED887786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11700" y="4076696"/>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820"/>
    </mc:Choice>
    <mc:Fallback>
      <p:transition spd="slow" advTm="198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8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9"/>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Risk assessments: </a:t>
            </a:r>
            <a:endParaRPr/>
          </a:p>
        </p:txBody>
      </p:sp>
      <p:pic>
        <p:nvPicPr>
          <p:cNvPr id="192" name="Google Shape;192;p29"/>
          <p:cNvPicPr preferRelativeResize="0"/>
          <p:nvPr/>
        </p:nvPicPr>
        <p:blipFill rotWithShape="1">
          <a:blip r:embed="rId5">
            <a:alphaModFix/>
          </a:blip>
          <a:srcRect l="15128" t="25162" r="11750" b="5901"/>
          <a:stretch/>
        </p:blipFill>
        <p:spPr>
          <a:xfrm>
            <a:off x="1228725" y="1147225"/>
            <a:ext cx="6686550" cy="3543949"/>
          </a:xfrm>
          <a:prstGeom prst="rect">
            <a:avLst/>
          </a:prstGeom>
          <a:noFill/>
          <a:ln>
            <a:noFill/>
          </a:ln>
        </p:spPr>
      </p:pic>
      <p:pic>
        <p:nvPicPr>
          <p:cNvPr id="2" name="slide 17">
            <a:hlinkClick r:id="" action="ppaction://media"/>
            <a:extLst>
              <a:ext uri="{FF2B5EF4-FFF2-40B4-BE49-F238E27FC236}">
                <a16:creationId xmlns:a16="http://schemas.microsoft.com/office/drawing/2014/main" id="{B8A04538-5DD7-A7D2-341F-29324CB732C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68157" y="4386374"/>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536"/>
    </mc:Choice>
    <mc:Fallback>
      <p:transition spd="slow" advTm="22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5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30"/>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Kit list</a:t>
            </a:r>
            <a:endParaRPr/>
          </a:p>
        </p:txBody>
      </p:sp>
      <p:pic>
        <p:nvPicPr>
          <p:cNvPr id="198" name="Google Shape;198;p30"/>
          <p:cNvPicPr preferRelativeResize="0"/>
          <p:nvPr/>
        </p:nvPicPr>
        <p:blipFill>
          <a:blip r:embed="rId5">
            <a:alphaModFix/>
          </a:blip>
          <a:stretch>
            <a:fillRect/>
          </a:stretch>
        </p:blipFill>
        <p:spPr>
          <a:xfrm>
            <a:off x="152400" y="1147225"/>
            <a:ext cx="2981239" cy="3691475"/>
          </a:xfrm>
          <a:prstGeom prst="rect">
            <a:avLst/>
          </a:prstGeom>
          <a:noFill/>
          <a:ln>
            <a:noFill/>
          </a:ln>
        </p:spPr>
      </p:pic>
      <p:pic>
        <p:nvPicPr>
          <p:cNvPr id="199" name="Google Shape;199;p30"/>
          <p:cNvPicPr preferRelativeResize="0"/>
          <p:nvPr/>
        </p:nvPicPr>
        <p:blipFill>
          <a:blip r:embed="rId6">
            <a:alphaModFix/>
          </a:blip>
          <a:stretch>
            <a:fillRect/>
          </a:stretch>
        </p:blipFill>
        <p:spPr>
          <a:xfrm>
            <a:off x="3243064" y="1147225"/>
            <a:ext cx="2657862" cy="3691475"/>
          </a:xfrm>
          <a:prstGeom prst="rect">
            <a:avLst/>
          </a:prstGeom>
          <a:noFill/>
          <a:ln>
            <a:noFill/>
          </a:ln>
        </p:spPr>
      </p:pic>
      <p:pic>
        <p:nvPicPr>
          <p:cNvPr id="200" name="Google Shape;200;p30"/>
          <p:cNvPicPr preferRelativeResize="0"/>
          <p:nvPr/>
        </p:nvPicPr>
        <p:blipFill>
          <a:blip r:embed="rId7">
            <a:alphaModFix/>
          </a:blip>
          <a:stretch>
            <a:fillRect/>
          </a:stretch>
        </p:blipFill>
        <p:spPr>
          <a:xfrm>
            <a:off x="6010351" y="1689900"/>
            <a:ext cx="2938274" cy="2606121"/>
          </a:xfrm>
          <a:prstGeom prst="rect">
            <a:avLst/>
          </a:prstGeom>
          <a:noFill/>
          <a:ln>
            <a:noFill/>
          </a:ln>
        </p:spPr>
      </p:pic>
      <p:pic>
        <p:nvPicPr>
          <p:cNvPr id="2" name="sldie 18 ">
            <a:hlinkClick r:id="" action="ppaction://media"/>
            <a:extLst>
              <a:ext uri="{FF2B5EF4-FFF2-40B4-BE49-F238E27FC236}">
                <a16:creationId xmlns:a16="http://schemas.microsoft.com/office/drawing/2014/main" id="{BDA82C31-D8C8-2522-C566-DE39C6BD2BB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82568" y="4177154"/>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6804"/>
    </mc:Choice>
    <mc:Fallback>
      <p:transition spd="slow" advTm="46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8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2"/>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Photos</a:t>
            </a:r>
            <a:endParaRPr/>
          </a:p>
        </p:txBody>
      </p:sp>
      <p:pic>
        <p:nvPicPr>
          <p:cNvPr id="213" name="Google Shape;213;p32"/>
          <p:cNvPicPr preferRelativeResize="0"/>
          <p:nvPr/>
        </p:nvPicPr>
        <p:blipFill>
          <a:blip r:embed="rId5">
            <a:alphaModFix/>
          </a:blip>
          <a:stretch>
            <a:fillRect/>
          </a:stretch>
        </p:blipFill>
        <p:spPr>
          <a:xfrm>
            <a:off x="6998525" y="104777"/>
            <a:ext cx="2072550" cy="2766950"/>
          </a:xfrm>
          <a:prstGeom prst="rect">
            <a:avLst/>
          </a:prstGeom>
          <a:noFill/>
          <a:ln>
            <a:noFill/>
          </a:ln>
        </p:spPr>
      </p:pic>
      <p:pic>
        <p:nvPicPr>
          <p:cNvPr id="214" name="Google Shape;214;p32"/>
          <p:cNvPicPr preferRelativeResize="0"/>
          <p:nvPr/>
        </p:nvPicPr>
        <p:blipFill>
          <a:blip r:embed="rId6">
            <a:alphaModFix/>
          </a:blip>
          <a:stretch>
            <a:fillRect/>
          </a:stretch>
        </p:blipFill>
        <p:spPr>
          <a:xfrm>
            <a:off x="311701" y="2871726"/>
            <a:ext cx="2988559" cy="1988750"/>
          </a:xfrm>
          <a:prstGeom prst="rect">
            <a:avLst/>
          </a:prstGeom>
          <a:noFill/>
          <a:ln>
            <a:noFill/>
          </a:ln>
        </p:spPr>
      </p:pic>
      <p:pic>
        <p:nvPicPr>
          <p:cNvPr id="215" name="Google Shape;215;p32"/>
          <p:cNvPicPr preferRelativeResize="0"/>
          <p:nvPr/>
        </p:nvPicPr>
        <p:blipFill>
          <a:blip r:embed="rId7">
            <a:alphaModFix/>
          </a:blip>
          <a:stretch>
            <a:fillRect/>
          </a:stretch>
        </p:blipFill>
        <p:spPr>
          <a:xfrm>
            <a:off x="3654476" y="104775"/>
            <a:ext cx="3106825" cy="1823800"/>
          </a:xfrm>
          <a:prstGeom prst="rect">
            <a:avLst/>
          </a:prstGeom>
          <a:noFill/>
          <a:ln>
            <a:noFill/>
          </a:ln>
        </p:spPr>
      </p:pic>
      <p:pic>
        <p:nvPicPr>
          <p:cNvPr id="216" name="Google Shape;216;p32"/>
          <p:cNvPicPr preferRelativeResize="0"/>
          <p:nvPr/>
        </p:nvPicPr>
        <p:blipFill>
          <a:blip r:embed="rId8">
            <a:alphaModFix/>
          </a:blip>
          <a:stretch>
            <a:fillRect/>
          </a:stretch>
        </p:blipFill>
        <p:spPr>
          <a:xfrm>
            <a:off x="6223088" y="3409325"/>
            <a:ext cx="2847975" cy="1600200"/>
          </a:xfrm>
          <a:prstGeom prst="rect">
            <a:avLst/>
          </a:prstGeom>
          <a:noFill/>
          <a:ln>
            <a:noFill/>
          </a:ln>
        </p:spPr>
      </p:pic>
      <p:pic>
        <p:nvPicPr>
          <p:cNvPr id="217" name="Google Shape;217;p32"/>
          <p:cNvPicPr preferRelativeResize="0"/>
          <p:nvPr/>
        </p:nvPicPr>
        <p:blipFill>
          <a:blip r:embed="rId9">
            <a:alphaModFix/>
          </a:blip>
          <a:stretch>
            <a:fillRect/>
          </a:stretch>
        </p:blipFill>
        <p:spPr>
          <a:xfrm>
            <a:off x="3451975" y="2259213"/>
            <a:ext cx="2619375" cy="1743075"/>
          </a:xfrm>
          <a:prstGeom prst="rect">
            <a:avLst/>
          </a:prstGeom>
          <a:noFill/>
          <a:ln>
            <a:noFill/>
          </a:ln>
        </p:spPr>
      </p:pic>
      <p:pic>
        <p:nvPicPr>
          <p:cNvPr id="218" name="Google Shape;218;p32"/>
          <p:cNvPicPr preferRelativeResize="0"/>
          <p:nvPr/>
        </p:nvPicPr>
        <p:blipFill>
          <a:blip r:embed="rId10">
            <a:alphaModFix/>
          </a:blip>
          <a:stretch>
            <a:fillRect/>
          </a:stretch>
        </p:blipFill>
        <p:spPr>
          <a:xfrm>
            <a:off x="785650" y="968113"/>
            <a:ext cx="2514600" cy="1819275"/>
          </a:xfrm>
          <a:prstGeom prst="rect">
            <a:avLst/>
          </a:prstGeom>
          <a:noFill/>
          <a:ln>
            <a:noFill/>
          </a:ln>
        </p:spPr>
      </p:pic>
      <p:pic>
        <p:nvPicPr>
          <p:cNvPr id="2" name="sldie 19 ">
            <a:hlinkClick r:id="" action="ppaction://media"/>
            <a:extLst>
              <a:ext uri="{FF2B5EF4-FFF2-40B4-BE49-F238E27FC236}">
                <a16:creationId xmlns:a16="http://schemas.microsoft.com/office/drawing/2014/main" id="{5BE5D323-31AA-8FAC-1463-946D9D3CA255}"/>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3451975" y="4250876"/>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8927"/>
    </mc:Choice>
    <mc:Fallback>
      <p:transition spd="slow" advTm="89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92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1"/>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Summary</a:t>
            </a:r>
            <a:endParaRPr/>
          </a:p>
        </p:txBody>
      </p:sp>
      <p:sp>
        <p:nvSpPr>
          <p:cNvPr id="206" name="Google Shape;206;p31"/>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Font typeface="Open Sans Medium"/>
              <a:buChar char="●"/>
            </a:pPr>
            <a:r>
              <a:rPr lang="en-GB">
                <a:latin typeface="Open Sans Medium"/>
                <a:ea typeface="Open Sans Medium"/>
                <a:cs typeface="Open Sans Medium"/>
                <a:sym typeface="Open Sans Medium"/>
              </a:rPr>
              <a:t>3 day canoe journey on the River Usk</a:t>
            </a:r>
            <a:endParaRPr>
              <a:latin typeface="Open Sans Medium"/>
              <a:ea typeface="Open Sans Medium"/>
              <a:cs typeface="Open Sans Medium"/>
              <a:sym typeface="Open Sans Medium"/>
            </a:endParaRPr>
          </a:p>
          <a:p>
            <a:pPr marL="457200" lvl="0" indent="-342900" algn="l" rtl="0">
              <a:spcBef>
                <a:spcPts val="0"/>
              </a:spcBef>
              <a:spcAft>
                <a:spcPts val="0"/>
              </a:spcAft>
              <a:buSzPts val="1800"/>
              <a:buFont typeface="Open Sans Medium"/>
              <a:buChar char="●"/>
            </a:pPr>
            <a:r>
              <a:rPr lang="en-GB">
                <a:latin typeface="Open Sans Medium"/>
                <a:ea typeface="Open Sans Medium"/>
                <a:cs typeface="Open Sans Medium"/>
                <a:sym typeface="Open Sans Medium"/>
              </a:rPr>
              <a:t>Self sustaining </a:t>
            </a:r>
            <a:endParaRPr>
              <a:latin typeface="Open Sans Medium"/>
              <a:ea typeface="Open Sans Medium"/>
              <a:cs typeface="Open Sans Medium"/>
              <a:sym typeface="Open Sans Medium"/>
            </a:endParaRPr>
          </a:p>
          <a:p>
            <a:pPr marL="457200" lvl="0" indent="-342900" algn="l" rtl="0">
              <a:spcBef>
                <a:spcPts val="0"/>
              </a:spcBef>
              <a:spcAft>
                <a:spcPts val="0"/>
              </a:spcAft>
              <a:buSzPts val="1800"/>
              <a:buFont typeface="Open Sans Medium"/>
              <a:buChar char="●"/>
            </a:pPr>
            <a:r>
              <a:rPr lang="en-GB">
                <a:latin typeface="Open Sans Medium"/>
                <a:ea typeface="Open Sans Medium"/>
                <a:cs typeface="Open Sans Medium"/>
                <a:sym typeface="Open Sans Medium"/>
              </a:rPr>
              <a:t>Affordable</a:t>
            </a:r>
            <a:endParaRPr>
              <a:latin typeface="Open Sans Medium"/>
              <a:ea typeface="Open Sans Medium"/>
              <a:cs typeface="Open Sans Medium"/>
              <a:sym typeface="Open Sans Medium"/>
            </a:endParaRPr>
          </a:p>
          <a:p>
            <a:pPr marL="457200" lvl="0" indent="-342900" algn="l" rtl="0">
              <a:spcBef>
                <a:spcPts val="0"/>
              </a:spcBef>
              <a:spcAft>
                <a:spcPts val="0"/>
              </a:spcAft>
              <a:buSzPts val="1800"/>
              <a:buFont typeface="Open Sans Medium"/>
              <a:buChar char="●"/>
            </a:pPr>
            <a:r>
              <a:rPr lang="en-GB">
                <a:latin typeface="Open Sans Medium"/>
                <a:ea typeface="Open Sans Medium"/>
                <a:cs typeface="Open Sans Medium"/>
                <a:sym typeface="Open Sans Medium"/>
              </a:rPr>
              <a:t>Environmentally aware</a:t>
            </a:r>
            <a:endParaRPr>
              <a:latin typeface="Open Sans Medium"/>
              <a:ea typeface="Open Sans Medium"/>
              <a:cs typeface="Open Sans Medium"/>
              <a:sym typeface="Open Sans Medium"/>
            </a:endParaRPr>
          </a:p>
          <a:p>
            <a:pPr marL="457200" lvl="0" indent="-342900" algn="l" rtl="0">
              <a:spcBef>
                <a:spcPts val="0"/>
              </a:spcBef>
              <a:spcAft>
                <a:spcPts val="0"/>
              </a:spcAft>
              <a:buSzPts val="1800"/>
              <a:buFont typeface="Open Sans Medium"/>
              <a:buChar char="●"/>
            </a:pPr>
            <a:r>
              <a:rPr lang="en-GB">
                <a:latin typeface="Open Sans Medium"/>
                <a:ea typeface="Open Sans Medium"/>
                <a:cs typeface="Open Sans Medium"/>
                <a:sym typeface="Open Sans Medium"/>
              </a:rPr>
              <a:t>Challenging</a:t>
            </a:r>
            <a:endParaRPr>
              <a:latin typeface="Open Sans Medium"/>
              <a:ea typeface="Open Sans Medium"/>
              <a:cs typeface="Open Sans Medium"/>
              <a:sym typeface="Open Sans Medium"/>
            </a:endParaRPr>
          </a:p>
          <a:p>
            <a:pPr marL="457200" lvl="0" indent="-342900" algn="l" rtl="0">
              <a:spcBef>
                <a:spcPts val="0"/>
              </a:spcBef>
              <a:spcAft>
                <a:spcPts val="0"/>
              </a:spcAft>
              <a:buSzPts val="1800"/>
              <a:buFont typeface="Open Sans Medium"/>
              <a:buChar char="●"/>
            </a:pPr>
            <a:r>
              <a:rPr lang="en-GB">
                <a:latin typeface="Open Sans Medium"/>
                <a:ea typeface="Open Sans Medium"/>
                <a:cs typeface="Open Sans Medium"/>
                <a:sym typeface="Open Sans Medium"/>
              </a:rPr>
              <a:t>Fun</a:t>
            </a:r>
            <a:endParaRPr>
              <a:latin typeface="Open Sans Medium"/>
              <a:ea typeface="Open Sans Medium"/>
              <a:cs typeface="Open Sans Medium"/>
              <a:sym typeface="Open Sans Medium"/>
            </a:endParaRPr>
          </a:p>
          <a:p>
            <a:pPr marL="0" lvl="0" indent="0" algn="l" rtl="0">
              <a:spcBef>
                <a:spcPts val="1200"/>
              </a:spcBef>
              <a:spcAft>
                <a:spcPts val="0"/>
              </a:spcAft>
              <a:buNone/>
            </a:pPr>
            <a:endParaRPr>
              <a:latin typeface="Open Sans Medium"/>
              <a:ea typeface="Open Sans Medium"/>
              <a:cs typeface="Open Sans Medium"/>
              <a:sym typeface="Open Sans Medium"/>
            </a:endParaRPr>
          </a:p>
          <a:p>
            <a:pPr marL="0" lvl="0" indent="0" algn="l" rtl="0">
              <a:spcBef>
                <a:spcPts val="1200"/>
              </a:spcBef>
              <a:spcAft>
                <a:spcPts val="1200"/>
              </a:spcAft>
              <a:buNone/>
            </a:pPr>
            <a:r>
              <a:rPr lang="en-GB">
                <a:latin typeface="Open Sans Medium"/>
                <a:ea typeface="Open Sans Medium"/>
                <a:cs typeface="Open Sans Medium"/>
                <a:sym typeface="Open Sans Medium"/>
              </a:rPr>
              <a:t>Questions….</a:t>
            </a:r>
            <a:endParaRPr>
              <a:latin typeface="Open Sans Medium"/>
              <a:ea typeface="Open Sans Medium"/>
              <a:cs typeface="Open Sans Medium"/>
              <a:sym typeface="Open Sans Medium"/>
            </a:endParaRPr>
          </a:p>
        </p:txBody>
      </p:sp>
      <p:pic>
        <p:nvPicPr>
          <p:cNvPr id="207" name="Google Shape;207;p31"/>
          <p:cNvPicPr preferRelativeResize="0"/>
          <p:nvPr/>
        </p:nvPicPr>
        <p:blipFill>
          <a:blip r:embed="rId5">
            <a:alphaModFix/>
          </a:blip>
          <a:stretch>
            <a:fillRect/>
          </a:stretch>
        </p:blipFill>
        <p:spPr>
          <a:xfrm>
            <a:off x="3937425" y="1701225"/>
            <a:ext cx="4116774" cy="3087576"/>
          </a:xfrm>
          <a:prstGeom prst="rect">
            <a:avLst/>
          </a:prstGeom>
          <a:noFill/>
          <a:ln>
            <a:noFill/>
          </a:ln>
        </p:spPr>
      </p:pic>
      <p:pic>
        <p:nvPicPr>
          <p:cNvPr id="2" name="slide 20 ">
            <a:hlinkClick r:id="" action="ppaction://media"/>
            <a:extLst>
              <a:ext uri="{FF2B5EF4-FFF2-40B4-BE49-F238E27FC236}">
                <a16:creationId xmlns:a16="http://schemas.microsoft.com/office/drawing/2014/main" id="{CB26A25D-DE0F-B07E-E3E0-8F3E8140B28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68157" y="4379213"/>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0977"/>
    </mc:Choice>
    <mc:Fallback>
      <p:transition spd="slow" advTm="209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97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33"/>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a:t>References:</a:t>
            </a:r>
            <a:endParaRPr/>
          </a:p>
        </p:txBody>
      </p:sp>
      <p:sp>
        <p:nvSpPr>
          <p:cNvPr id="224" name="Google Shape;224;p33"/>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Paddlepoints, 2023, </a:t>
            </a:r>
            <a:r>
              <a:rPr lang="en-GB" u="sng">
                <a:solidFill>
                  <a:schemeClr val="hlink"/>
                </a:solidFill>
                <a:hlinkClick r:id="rId3"/>
              </a:rPr>
              <a:t>https://gopaddling.info/paddlepoints/</a:t>
            </a:r>
            <a:r>
              <a:rPr lang="en-GB"/>
              <a:t> </a:t>
            </a:r>
            <a:endParaRPr/>
          </a:p>
          <a:p>
            <a:pPr marL="457200" lvl="0" indent="-342900" algn="l" rtl="0">
              <a:spcBef>
                <a:spcPts val="0"/>
              </a:spcBef>
              <a:spcAft>
                <a:spcPts val="0"/>
              </a:spcAft>
              <a:buSzPts val="1800"/>
              <a:buChar char="-"/>
            </a:pPr>
            <a:r>
              <a:rPr lang="en-GB"/>
              <a:t>Canoe wales, 2023, canoewales.com </a:t>
            </a:r>
            <a:endParaRPr/>
          </a:p>
          <a:p>
            <a:pPr marL="457200" lvl="0" indent="-342900" algn="l" rtl="0">
              <a:spcBef>
                <a:spcPts val="0"/>
              </a:spcBef>
              <a:spcAft>
                <a:spcPts val="0"/>
              </a:spcAft>
              <a:buSzPts val="1800"/>
              <a:buChar char="-"/>
            </a:pPr>
            <a:r>
              <a:rPr lang="en-GB"/>
              <a:t>Google maps, 2023, maps.google.com </a:t>
            </a:r>
            <a:endParaRPr/>
          </a:p>
          <a:p>
            <a:pPr marL="457200" lvl="0" indent="-342900" algn="l" rtl="0">
              <a:spcBef>
                <a:spcPts val="0"/>
              </a:spcBef>
              <a:spcAft>
                <a:spcPts val="0"/>
              </a:spcAft>
              <a:buSzPts val="1800"/>
              <a:buChar char="-"/>
            </a:pPr>
            <a:r>
              <a:rPr lang="en-GB"/>
              <a:t>Campsite 1, 2022, </a:t>
            </a:r>
            <a:r>
              <a:rPr lang="en-GB" sz="1600" u="sng">
                <a:solidFill>
                  <a:srgbClr val="1155CC"/>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https://www.aberbranfach.com/</a:t>
            </a:r>
            <a:r>
              <a:rPr lang="en-GB"/>
              <a:t> </a:t>
            </a:r>
            <a:endParaRPr/>
          </a:p>
          <a:p>
            <a:pPr marL="457200" lvl="0" indent="-342900" algn="l" rtl="0">
              <a:spcBef>
                <a:spcPts val="0"/>
              </a:spcBef>
              <a:spcAft>
                <a:spcPts val="0"/>
              </a:spcAft>
              <a:buSzPts val="1800"/>
              <a:buChar char="-"/>
            </a:pPr>
            <a:r>
              <a:rPr lang="en-GB"/>
              <a:t>Campsite 2, 2022, </a:t>
            </a:r>
            <a:r>
              <a:rPr lang="en-GB" u="sng">
                <a:solidFill>
                  <a:schemeClr val="hlink"/>
                </a:solidFill>
                <a:hlinkClick r:id="rId5"/>
              </a:rPr>
              <a:t>https://www.pencelli-castle.com/</a:t>
            </a:r>
            <a:r>
              <a:rPr lang="en-GB"/>
              <a:t> </a:t>
            </a:r>
            <a:endParaRPr/>
          </a:p>
          <a:p>
            <a:pPr marL="457200" lvl="0" indent="-342900" algn="l" rtl="0">
              <a:spcBef>
                <a:spcPts val="0"/>
              </a:spcBef>
              <a:spcAft>
                <a:spcPts val="0"/>
              </a:spcAft>
              <a:buSzPts val="1800"/>
              <a:buChar char="-"/>
            </a:pPr>
            <a:r>
              <a:rPr lang="en-GB"/>
              <a:t>Ordnance survey maps, 2023, osmaps.com </a:t>
            </a:r>
            <a:endParaRPr/>
          </a:p>
          <a:p>
            <a:pPr marL="457200" lvl="0" indent="-342900" algn="l" rtl="0">
              <a:spcBef>
                <a:spcPts val="0"/>
              </a:spcBef>
              <a:spcAft>
                <a:spcPts val="0"/>
              </a:spcAft>
              <a:buSzPts val="1800"/>
              <a:buChar char="-"/>
            </a:pPr>
            <a:r>
              <a:rPr lang="en-GB"/>
              <a:t>The wye usk foundation, 2023, </a:t>
            </a:r>
            <a:r>
              <a:rPr lang="en-GB" u="sng">
                <a:solidFill>
                  <a:schemeClr val="hlink"/>
                </a:solidFill>
                <a:hlinkClick r:id="rId6"/>
              </a:rPr>
              <a:t>https://www.wyeuskfoundation.org/</a:t>
            </a:r>
            <a:r>
              <a:rPr lang="en-GB"/>
              <a:t> </a:t>
            </a:r>
            <a:endParaRPr/>
          </a:p>
          <a:p>
            <a:pPr marL="457200" lvl="0" indent="-342900" algn="l" rtl="0">
              <a:spcBef>
                <a:spcPts val="0"/>
              </a:spcBef>
              <a:spcAft>
                <a:spcPts val="0"/>
              </a:spcAft>
              <a:buSzPts val="1800"/>
              <a:buChar char="-"/>
            </a:pPr>
            <a:r>
              <a:rPr lang="en-GB"/>
              <a:t>Google images , 2023, images.google.com </a:t>
            </a:r>
            <a:endParaRPr/>
          </a:p>
        </p:txBody>
      </p:sp>
    </p:spTree>
  </p:cSld>
  <p:clrMapOvr>
    <a:masterClrMapping/>
  </p:clrMapOvr>
</p:sld>
</file>

<file path=ppt/theme/theme1.xml><?xml version="1.0" encoding="utf-8"?>
<a:theme xmlns:a="http://schemas.openxmlformats.org/drawingml/2006/main" name="Luxe">
  <a:themeElements>
    <a:clrScheme name="Luxe">
      <a:dk1>
        <a:srgbClr val="000000"/>
      </a:dk1>
      <a:lt1>
        <a:srgbClr val="FFFFFF"/>
      </a:lt1>
      <a:dk2>
        <a:srgbClr val="B7B7B7"/>
      </a:dk2>
      <a:lt2>
        <a:srgbClr val="CCA677"/>
      </a:lt2>
      <a:accent1>
        <a:srgbClr val="5D4037"/>
      </a:accent1>
      <a:accent2>
        <a:srgbClr val="455A64"/>
      </a:accent2>
      <a:accent3>
        <a:srgbClr val="57BB8A"/>
      </a:accent3>
      <a:accent4>
        <a:srgbClr val="78909C"/>
      </a:accent4>
      <a:accent5>
        <a:srgbClr val="607D8B"/>
      </a:accent5>
      <a:accent6>
        <a:srgbClr val="DCE755"/>
      </a:accent6>
      <a:hlink>
        <a:srgbClr val="607D8B"/>
      </a:hlink>
      <a:folHlink>
        <a:srgbClr val="607D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2104</Words>
  <Application>Microsoft Office PowerPoint</Application>
  <PresentationFormat>On-screen Show (16:9)</PresentationFormat>
  <Paragraphs>148</Paragraphs>
  <Slides>21</Slides>
  <Notes>21</Notes>
  <HiddenSlides>0</HiddenSlides>
  <MMClips>19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Open Sans Medium</vt:lpstr>
      <vt:lpstr>Arial</vt:lpstr>
      <vt:lpstr>Economica</vt:lpstr>
      <vt:lpstr>Open Sans</vt:lpstr>
      <vt:lpstr>Luxe</vt:lpstr>
      <vt:lpstr>3 Day  Self-Supported  Canoe Adventure</vt:lpstr>
      <vt:lpstr>The Adventure</vt:lpstr>
      <vt:lpstr>The Adventure</vt:lpstr>
      <vt:lpstr>The Adventure</vt:lpstr>
      <vt:lpstr>The Adventure</vt:lpstr>
      <vt:lpstr>Day 1:</vt:lpstr>
      <vt:lpstr>Campsite 1: </vt:lpstr>
      <vt:lpstr>Day 2:</vt:lpstr>
      <vt:lpstr>Campsite 2:</vt:lpstr>
      <vt:lpstr>Campsite 2 - site map: </vt:lpstr>
      <vt:lpstr>Day 3:</vt:lpstr>
      <vt:lpstr>Costs…</vt:lpstr>
      <vt:lpstr>Safety Considerations  Adding confidence to your adventure </vt:lpstr>
      <vt:lpstr>Day 1 Egress points (EAP’s)</vt:lpstr>
      <vt:lpstr>Day 2 Egress points (EAP’s)</vt:lpstr>
      <vt:lpstr>Day 3 Egress points (EAP’s) </vt:lpstr>
      <vt:lpstr>Risk assessments: </vt:lpstr>
      <vt:lpstr>Kit list</vt:lpstr>
      <vt:lpstr>Photos</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 Day  Self-Supported  Canoe Adventure</dc:title>
  <dc:creator>josh bayliss</dc:creator>
  <cp:lastModifiedBy>Josh Bayliss (2103098)</cp:lastModifiedBy>
  <cp:revision>1</cp:revision>
  <dcterms:modified xsi:type="dcterms:W3CDTF">2023-07-28T13:06:42Z</dcterms:modified>
</cp:coreProperties>
</file>