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5" r:id="rId4"/>
    <p:sldId id="259" r:id="rId5"/>
    <p:sldId id="266" r:id="rId6"/>
    <p:sldId id="267" r:id="rId7"/>
    <p:sldId id="262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asy_rider.jpg">
            <a:extLst>
              <a:ext uri="{FF2B5EF4-FFF2-40B4-BE49-F238E27FC236}">
                <a16:creationId xmlns:a16="http://schemas.microsoft.com/office/drawing/2014/main" id="{DA2D5AAF-8AB1-479C-852C-E909BC1319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  <a14:imgEffect>
                      <a14:brightnessContrast bright="-40000"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785794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4282" y="285728"/>
            <a:ext cx="46228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Film Analysis (HPMF5003):</a:t>
            </a:r>
          </a:p>
          <a:p>
            <a:r>
              <a:rPr lang="en-GB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Road</a:t>
            </a:r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Movie</a:t>
            </a:r>
            <a:endParaRPr lang="en-GB" sz="36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helma-and-louise-1991-1108x0-c-default.jp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5000"/>
                    </a14:imgEffect>
                    <a14:imgEffect>
                      <a14:brightnessContrast bright="-40000" contrast="-20000"/>
                    </a14:imgEffect>
                  </a14:imgLayer>
                </a14:imgProps>
              </a:ext>
            </a:extLst>
          </a:blip>
          <a:srcRect b="16666"/>
          <a:stretch>
            <a:fillRect/>
          </a:stretch>
        </p:blipFill>
        <p:spPr>
          <a:xfrm>
            <a:off x="0" y="857232"/>
            <a:ext cx="9144000" cy="571501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42900"/>
            <a:ext cx="9144000" cy="1143000"/>
          </a:xfrm>
        </p:spPr>
        <p:txBody>
          <a:bodyPr/>
          <a:lstStyle/>
          <a:p>
            <a:pPr algn="l"/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Road Movie: conventions (1)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2928934"/>
            <a:ext cx="914400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000" b="1" dirty="0"/>
              <a:t> A breakdown of the family unit</a:t>
            </a:r>
          </a:p>
          <a:p>
            <a:pPr>
              <a:buFont typeface="Arial" pitchFamily="34" charset="0"/>
              <a:buChar char="•"/>
            </a:pPr>
            <a:r>
              <a:rPr lang="en-GB" sz="3000" b="1" dirty="0"/>
              <a:t> Events are acted upon characters and obstacles are constantly being presented in the way</a:t>
            </a:r>
          </a:p>
          <a:p>
            <a:pPr>
              <a:buFont typeface="Arial" pitchFamily="34" charset="0"/>
              <a:buChar char="•"/>
            </a:pPr>
            <a:r>
              <a:rPr lang="en-GB" sz="3000" b="1" dirty="0"/>
              <a:t> A protagonist who is readily identifiable with a means of transportation</a:t>
            </a:r>
          </a:p>
          <a:p>
            <a:pPr>
              <a:buFont typeface="Arial" pitchFamily="34" charset="0"/>
              <a:buChar char="•"/>
            </a:pPr>
            <a:r>
              <a:rPr lang="en-GB" sz="3000" b="1" dirty="0"/>
              <a:t> A focus of men in the absence of women</a:t>
            </a:r>
          </a:p>
          <a:p>
            <a:endParaRPr lang="en-GB" sz="3000" b="1" dirty="0"/>
          </a:p>
          <a:p>
            <a:pPr algn="r"/>
            <a:r>
              <a:rPr lang="en-GB" sz="2000" b="1" dirty="0"/>
              <a:t>Timothy Corrigan</a:t>
            </a:r>
            <a:endParaRPr lang="en-GB" sz="3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0" y="1500174"/>
            <a:ext cx="9144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A literal  (or physical) journey</a:t>
            </a:r>
          </a:p>
          <a:p>
            <a:r>
              <a:rPr lang="en-GB" sz="3000" b="1" dirty="0"/>
              <a:t>A metaphorical (or existential ) journey</a:t>
            </a:r>
          </a:p>
          <a:p>
            <a:endParaRPr lang="en-GB" sz="30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0" y="-142900"/>
            <a:ext cx="9144000" cy="1143000"/>
          </a:xfrm>
        </p:spPr>
        <p:txBody>
          <a:bodyPr/>
          <a:lstStyle/>
          <a:p>
            <a:pPr algn="l"/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Road Movie: conventions (2)</a:t>
            </a:r>
          </a:p>
        </p:txBody>
      </p:sp>
      <p:pic>
        <p:nvPicPr>
          <p:cNvPr id="6" name="Picture 5" descr="thelma-and-louise-1991-1108x0-c-default.jpg">
            <a:extLst>
              <a:ext uri="{FF2B5EF4-FFF2-40B4-BE49-F238E27FC236}">
                <a16:creationId xmlns:a16="http://schemas.microsoft.com/office/drawing/2014/main" id="{FA5A0753-C4EC-4639-B3C8-E894A7861F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5000"/>
                    </a14:imgEffect>
                    <a14:imgEffect>
                      <a14:brightnessContrast bright="-40000" contrast="-20000"/>
                    </a14:imgEffect>
                  </a14:imgLayer>
                </a14:imgProps>
              </a:ext>
            </a:extLst>
          </a:blip>
          <a:srcRect b="16666"/>
          <a:stretch>
            <a:fillRect/>
          </a:stretch>
        </p:blipFill>
        <p:spPr>
          <a:xfrm>
            <a:off x="0" y="836712"/>
            <a:ext cx="9144000" cy="571501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1357298"/>
            <a:ext cx="9144000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000" b="1" dirty="0"/>
              <a:t> The protagonists are most happy when they’re moving</a:t>
            </a:r>
          </a:p>
          <a:p>
            <a:pPr>
              <a:buFont typeface="Arial" pitchFamily="34" charset="0"/>
              <a:buChar char="•"/>
            </a:pPr>
            <a:r>
              <a:rPr lang="en-GB" sz="3000" b="1" dirty="0"/>
              <a:t> Women were not the protagonists of road movies. They were not awarded the privilege of travel’</a:t>
            </a:r>
          </a:p>
          <a:p>
            <a:pPr>
              <a:buFont typeface="Arial" pitchFamily="34" charset="0"/>
              <a:buChar char="•"/>
            </a:pPr>
            <a:r>
              <a:rPr lang="en-GB" sz="3000" b="1" dirty="0"/>
              <a:t>The road movie is about ‘the automobile as an expression of freedom and individuality’</a:t>
            </a:r>
          </a:p>
          <a:p>
            <a:pPr>
              <a:buFont typeface="Arial" pitchFamily="34" charset="0"/>
              <a:buChar char="•"/>
            </a:pPr>
            <a:r>
              <a:rPr lang="en-GB" sz="3000" b="1" dirty="0"/>
              <a:t>(On </a:t>
            </a:r>
            <a:r>
              <a:rPr lang="en-GB" sz="3000" b="1" i="1" dirty="0"/>
              <a:t>Thelma and Louise</a:t>
            </a:r>
            <a:r>
              <a:rPr lang="en-GB" sz="3000" b="1" dirty="0"/>
              <a:t>): The text establishes ‘The road as a site of liberation for the women, an escape from their dreary lives and the law … this situates it quite firmly within the genre of the road movie’.</a:t>
            </a:r>
          </a:p>
          <a:p>
            <a:endParaRPr lang="en-GB" sz="2000" b="1" dirty="0"/>
          </a:p>
          <a:p>
            <a:pPr algn="r"/>
            <a:r>
              <a:rPr lang="en-GB" sz="2000" b="1" dirty="0"/>
              <a:t>Marita Sturken, </a:t>
            </a:r>
            <a:r>
              <a:rPr lang="en-GB" sz="2000" b="1" i="1" dirty="0"/>
              <a:t>Thelma and Louise</a:t>
            </a:r>
            <a:endParaRPr lang="en-GB" sz="3000" b="1" i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easy_ride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85794"/>
            <a:ext cx="9144000" cy="51435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148994"/>
            <a:ext cx="2144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>
                <a:solidFill>
                  <a:schemeClr val="accent6">
                    <a:lumMod val="75000"/>
                  </a:schemeClr>
                </a:solidFill>
              </a:rPr>
              <a:t>Easy Rider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785794"/>
            <a:ext cx="1448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Hopper, 1969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0" y="1857364"/>
            <a:ext cx="44291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 Road as site of liberation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 Protagonist + vehicle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 Obstacles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 Happy when moving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 Men not women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 Social commentary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 Western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easy_ride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1670" y="428604"/>
            <a:ext cx="5072098" cy="285305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 descr="searchers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71670" y="3643314"/>
            <a:ext cx="5064128" cy="284857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000760" y="2928934"/>
            <a:ext cx="1164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Easy Rider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15008" y="6143644"/>
            <a:ext cx="1515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Searchers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A193835-64ED-BA44-9382-F570718A7E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990323"/>
            <a:ext cx="9144000" cy="5492338"/>
          </a:xfrm>
          <a:prstGeom prst="rect">
            <a:avLst/>
          </a:prstGeom>
        </p:spPr>
      </p:pic>
      <p:sp>
        <p:nvSpPr>
          <p:cNvPr id="11" name="TextBox 5">
            <a:extLst>
              <a:ext uri="{FF2B5EF4-FFF2-40B4-BE49-F238E27FC236}">
                <a16:creationId xmlns:a16="http://schemas.microsoft.com/office/drawing/2014/main" id="{AD64D8CB-EE13-4D57-BBDF-D5B425DDAB95}"/>
              </a:ext>
            </a:extLst>
          </p:cNvPr>
          <p:cNvSpPr txBox="1"/>
          <p:nvPr/>
        </p:nvSpPr>
        <p:spPr>
          <a:xfrm>
            <a:off x="0" y="188640"/>
            <a:ext cx="33656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 i="1" dirty="0" err="1">
                <a:solidFill>
                  <a:schemeClr val="accent6">
                    <a:lumMod val="75000"/>
                  </a:schemeClr>
                </a:solidFill>
              </a:rPr>
              <a:t>Bombon</a:t>
            </a:r>
            <a:r>
              <a:rPr lang="en-GB" sz="3600" b="1" i="1" dirty="0">
                <a:solidFill>
                  <a:schemeClr val="accent6">
                    <a:lumMod val="75000"/>
                  </a:schemeClr>
                </a:solidFill>
              </a:rPr>
              <a:t> El Perro</a:t>
            </a:r>
          </a:p>
        </p:txBody>
      </p:sp>
      <p:sp>
        <p:nvSpPr>
          <p:cNvPr id="12" name="TextBox 6">
            <a:extLst>
              <a:ext uri="{FF2B5EF4-FFF2-40B4-BE49-F238E27FC236}">
                <a16:creationId xmlns:a16="http://schemas.microsoft.com/office/drawing/2014/main" id="{5C3E3DE7-F990-4EE2-A0B4-4EB4B305301B}"/>
              </a:ext>
            </a:extLst>
          </p:cNvPr>
          <p:cNvSpPr txBox="1"/>
          <p:nvPr/>
        </p:nvSpPr>
        <p:spPr>
          <a:xfrm>
            <a:off x="0" y="834971"/>
            <a:ext cx="1258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Sorin, 2004</a:t>
            </a:r>
          </a:p>
        </p:txBody>
      </p:sp>
      <p:sp>
        <p:nvSpPr>
          <p:cNvPr id="13" name="TextBox 7">
            <a:extLst>
              <a:ext uri="{FF2B5EF4-FFF2-40B4-BE49-F238E27FC236}">
                <a16:creationId xmlns:a16="http://schemas.microsoft.com/office/drawing/2014/main" id="{94EB6354-193A-4F7A-AB03-379B28FADA43}"/>
              </a:ext>
            </a:extLst>
          </p:cNvPr>
          <p:cNvSpPr txBox="1"/>
          <p:nvPr/>
        </p:nvSpPr>
        <p:spPr>
          <a:xfrm>
            <a:off x="0" y="4164695"/>
            <a:ext cx="44291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en-GB" sz="2400" b="1">
                <a:solidFill>
                  <a:srgbClr val="FFC000"/>
                </a:solidFill>
              </a:rPr>
              <a:t> Road as site of liberation</a:t>
            </a:r>
          </a:p>
          <a:p>
            <a:pPr>
              <a:buFont typeface="Arial" pitchFamily="34" charset="0"/>
              <a:buChar char="•"/>
            </a:pPr>
            <a:r>
              <a:rPr lang="en-GB" sz="2400" b="1">
                <a:solidFill>
                  <a:srgbClr val="FFC000"/>
                </a:solidFill>
              </a:rPr>
              <a:t> Protagonist + vehicle</a:t>
            </a:r>
          </a:p>
          <a:p>
            <a:pPr>
              <a:buFont typeface="Arial" pitchFamily="34" charset="0"/>
              <a:buChar char="•"/>
            </a:pPr>
            <a:r>
              <a:rPr lang="en-GB" sz="2400" b="1">
                <a:solidFill>
                  <a:srgbClr val="FFC000"/>
                </a:solidFill>
              </a:rPr>
              <a:t> Obstacles</a:t>
            </a:r>
          </a:p>
          <a:p>
            <a:pPr>
              <a:buFont typeface="Arial" pitchFamily="34" charset="0"/>
              <a:buChar char="•"/>
            </a:pPr>
            <a:r>
              <a:rPr lang="en-GB" sz="2400" b="1">
                <a:solidFill>
                  <a:srgbClr val="FFC000"/>
                </a:solidFill>
              </a:rPr>
              <a:t> Happy when moving</a:t>
            </a:r>
          </a:p>
          <a:p>
            <a:pPr>
              <a:buFont typeface="Arial" pitchFamily="34" charset="0"/>
              <a:buChar char="•"/>
            </a:pPr>
            <a:r>
              <a:rPr lang="en-GB" sz="2400" b="1">
                <a:solidFill>
                  <a:srgbClr val="FFC000"/>
                </a:solidFill>
              </a:rPr>
              <a:t> Men not women</a:t>
            </a:r>
          </a:p>
          <a:p>
            <a:pPr>
              <a:buFont typeface="Arial" pitchFamily="34" charset="0"/>
              <a:buChar char="•"/>
            </a:pPr>
            <a:r>
              <a:rPr lang="en-GB" sz="2400" b="1">
                <a:solidFill>
                  <a:srgbClr val="FFC000"/>
                </a:solidFill>
              </a:rPr>
              <a:t> Social commentary</a:t>
            </a:r>
            <a:endParaRPr lang="en-GB" sz="2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76507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thelma-and-louise-1991-1108x0-c-default.jpg"/>
          <p:cNvPicPr>
            <a:picLocks noChangeAspect="1"/>
          </p:cNvPicPr>
          <p:nvPr/>
        </p:nvPicPr>
        <p:blipFill>
          <a:blip r:embed="rId2"/>
          <a:srcRect b="16666"/>
          <a:stretch>
            <a:fillRect/>
          </a:stretch>
        </p:blipFill>
        <p:spPr>
          <a:xfrm>
            <a:off x="0" y="857232"/>
            <a:ext cx="9144000" cy="571501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163160"/>
            <a:ext cx="3754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>
                <a:solidFill>
                  <a:schemeClr val="accent6">
                    <a:lumMod val="75000"/>
                  </a:schemeClr>
                </a:solidFill>
              </a:rPr>
              <a:t>Thelma and Louise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857232"/>
            <a:ext cx="1250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Scott, 1991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2500306"/>
            <a:ext cx="407196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‘The road as a site of liberation for the women, an escape from their dreary lives and the law’</a:t>
            </a:r>
          </a:p>
          <a:p>
            <a:pPr>
              <a:buFont typeface="Arial" pitchFamily="34" charset="0"/>
              <a:buChar char="•"/>
            </a:pPr>
            <a:r>
              <a:rPr lang="en-GB"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Obstacles</a:t>
            </a:r>
          </a:p>
          <a:p>
            <a:pPr>
              <a:buFont typeface="Arial" pitchFamily="34" charset="0"/>
              <a:buChar char="•"/>
            </a:pPr>
            <a:r>
              <a:rPr lang="en-GB"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Happy when moving</a:t>
            </a:r>
          </a:p>
          <a:p>
            <a:pPr>
              <a:buFont typeface="Arial" pitchFamily="34" charset="0"/>
              <a:buChar char="•"/>
            </a:pPr>
            <a:r>
              <a:rPr lang="en-GB"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Protagonist + vehicle</a:t>
            </a:r>
          </a:p>
          <a:p>
            <a:pPr>
              <a:buFont typeface="Arial" pitchFamily="34" charset="0"/>
              <a:buChar char="•"/>
            </a:pPr>
            <a:r>
              <a:rPr lang="en-GB"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Social commentary</a:t>
            </a:r>
          </a:p>
          <a:p>
            <a:pPr>
              <a:buFont typeface="Arial" pitchFamily="34" charset="0"/>
              <a:buChar char="•"/>
            </a:pPr>
            <a:endParaRPr lang="en-GB" sz="24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paris-texas-watching-recommendation-videoSixteenByNineJumbo1600-v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0" y="860107"/>
            <a:ext cx="9144000" cy="513778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-3323" y="192320"/>
            <a:ext cx="23843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>
                <a:solidFill>
                  <a:schemeClr val="accent6">
                    <a:lumMod val="75000"/>
                  </a:schemeClr>
                </a:solidFill>
              </a:rPr>
              <a:t>Paris, Texas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857232"/>
            <a:ext cx="16005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Wenders, 1984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0" y="2285992"/>
            <a:ext cx="442912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 Breakdown of family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 Liberation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 Obstacles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 Happy when moving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 Men not women?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 Protagonist + vehicle?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 Social commentary</a:t>
            </a:r>
          </a:p>
          <a:p>
            <a:endParaRPr lang="en-GB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312</Words>
  <Application>Microsoft Office PowerPoint</Application>
  <PresentationFormat>On-screen Show (4:3)</PresentationFormat>
  <Paragraphs>53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PowerPoint Presentation</vt:lpstr>
      <vt:lpstr>Road Movie: conventions (1)</vt:lpstr>
      <vt:lpstr>Road Movie: conventions (2)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 Jones</cp:lastModifiedBy>
  <cp:revision>36</cp:revision>
  <dcterms:created xsi:type="dcterms:W3CDTF">2016-10-05T07:20:19Z</dcterms:created>
  <dcterms:modified xsi:type="dcterms:W3CDTF">2019-11-24T16:57:53Z</dcterms:modified>
</cp:coreProperties>
</file>