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313BC-0D4A-0342-9D39-A18C22A99298}" type="datetimeFigureOut">
              <a:rPr lang="en-US" smtClean="0"/>
              <a:t>6/10/26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D9D333-6AFE-AD4D-B00C-344405017B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639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 presentation and explain the aim.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Isaac’s background and observed difficulties.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Bowlby’s Attachment Theory.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Apply the theory directly to Isaac.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biological and environmental influences.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practical support strategies.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parental and family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Provide critical evaluation of the theory.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key points and recommendations.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Reference list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5878B4"/>
          </a:solidFill>
          <a:ln>
            <a:solidFill>
              <a:srgbClr val="5878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457200"/>
            <a:ext cx="5943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82828"/>
                </a:solidFill>
              </a:defRPr>
            </a:pPr>
            <a:r>
              <a:t>🧠 Understanding Isaac’s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5114670" cy="175432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3C3C3C"/>
                </a:solidFill>
              </a:defRPr>
            </a:pPr>
            <a:r>
              <a:t>• Attachment Theory and Early Childhood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Lifespan Development Presentation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</a:t>
            </a:r>
            <a:r>
              <a:rPr lang="en-GB"/>
              <a:t>NOSHIN BANO KHAN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rPr lang="en-GB"/>
              <a:t>STUDENT NUMBER 2441329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rPr lang="en-GB"/>
              <a:t>Module –PSYCHOLOGY IN HEALTH AND SOCIAL CARE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rPr lang="en-GB"/>
              <a:t>LCHS4010</a:t>
            </a:r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5943600"/>
            <a:ext cx="3657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/>
            </a:pPr>
            <a:r>
              <a:t>(Academic sources included in references)</a:t>
            </a:r>
          </a:p>
        </p:txBody>
      </p:sp>
      <p:pic>
        <p:nvPicPr>
          <p:cNvPr id="14" name="Graphic 13" descr="Woman with baby with solid fill">
            <a:extLst>
              <a:ext uri="{FF2B5EF4-FFF2-40B4-BE49-F238E27FC236}">
                <a16:creationId xmlns:a16="http://schemas.microsoft.com/office/drawing/2014/main" id="{BFA9A77D-0341-5025-FDB8-2A0C518D4C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29679" y="1940015"/>
            <a:ext cx="3761419" cy="374904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5878B4"/>
          </a:solidFill>
          <a:ln>
            <a:solidFill>
              <a:srgbClr val="5878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457200"/>
            <a:ext cx="5943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82828"/>
                </a:solidFill>
              </a:defRPr>
            </a:pPr>
            <a:r>
              <a:t>👦 Introduction to Isaac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80338" y="1576348"/>
            <a:ext cx="5583323" cy="12003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3C3C3C"/>
                </a:solidFill>
              </a:defRPr>
            </a:pPr>
            <a:r>
              <a:t>• 4-year-old </a:t>
            </a:r>
            <a:r>
              <a:rPr lang="en-GB"/>
              <a:t>Isaac </a:t>
            </a:r>
            <a:r>
              <a:t>attending a Children’s Centre in London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Lives with mother experiencing post-natal depression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Disrupted childcare and social support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Emotional and language difficulties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5943600"/>
            <a:ext cx="3657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/>
            </a:pPr>
            <a:r>
              <a:t>(Academic sources included in references)</a:t>
            </a:r>
          </a:p>
        </p:txBody>
      </p:sp>
      <p:pic>
        <p:nvPicPr>
          <p:cNvPr id="9" name="Picture 8" descr="Boy with paint on face">
            <a:extLst>
              <a:ext uri="{FF2B5EF4-FFF2-40B4-BE49-F238E27FC236}">
                <a16:creationId xmlns:a16="http://schemas.microsoft.com/office/drawing/2014/main" id="{560F86E0-06AF-4CAD-4264-B1CF9095447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505" y="2981425"/>
            <a:ext cx="3745230" cy="249936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5878B4"/>
          </a:solidFill>
          <a:ln>
            <a:solidFill>
              <a:srgbClr val="5878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457200"/>
            <a:ext cx="5943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82828"/>
                </a:solidFill>
              </a:defRPr>
            </a:pPr>
            <a:r>
              <a:t>📘 Bowlby’s Attachment Theory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59436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3C3C3C"/>
                </a:solidFill>
              </a:defRPr>
            </a:pPr>
            <a:r>
              <a:t>• Children form attachments for security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Secure attachment supports wellbeing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Early experiences shape development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Internal Working Model influences future relationships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5943600"/>
            <a:ext cx="3657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/>
            </a:pPr>
            <a:r>
              <a:t>(Academic sources included in references)</a:t>
            </a:r>
          </a:p>
        </p:txBody>
      </p:sp>
      <p:pic>
        <p:nvPicPr>
          <p:cNvPr id="9" name="Picture 8" descr="Two people talking illustration">
            <a:extLst>
              <a:ext uri="{FF2B5EF4-FFF2-40B4-BE49-F238E27FC236}">
                <a16:creationId xmlns:a16="http://schemas.microsoft.com/office/drawing/2014/main" id="{3085D9D2-162D-A7D7-BB7E-7DAFAF4C806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487" y="1745615"/>
            <a:ext cx="2232660" cy="336677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5878B4"/>
          </a:solidFill>
          <a:ln>
            <a:solidFill>
              <a:srgbClr val="5878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457200"/>
            <a:ext cx="5943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82828"/>
                </a:solidFill>
              </a:defRPr>
            </a:pPr>
            <a:r>
              <a:t>💭 Applying Theory to Isaac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59436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3C3C3C"/>
                </a:solidFill>
              </a:defRPr>
            </a:pPr>
            <a:r>
              <a:t>• Maternal depression may reduce emotional responsiveness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Disrupted childcare affects stability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Limited social interaction affects confidence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Emotional distress may delay language development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5943600"/>
            <a:ext cx="3657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/>
            </a:pPr>
            <a:r>
              <a:t>(Academic sources included in references)</a:t>
            </a:r>
          </a:p>
        </p:txBody>
      </p:sp>
      <p:pic>
        <p:nvPicPr>
          <p:cNvPr id="9" name="Picture 8" descr="Children reading">
            <a:extLst>
              <a:ext uri="{FF2B5EF4-FFF2-40B4-BE49-F238E27FC236}">
                <a16:creationId xmlns:a16="http://schemas.microsoft.com/office/drawing/2014/main" id="{80A5A70E-01A0-2947-E64B-2D85FA7BA6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6883" y="2804506"/>
            <a:ext cx="3755597" cy="249901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5878B4"/>
          </a:solidFill>
          <a:ln>
            <a:solidFill>
              <a:srgbClr val="5878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457200"/>
            <a:ext cx="5943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82828"/>
                </a:solidFill>
              </a:defRPr>
            </a:pPr>
            <a:r>
              <a:t>🌱 Nature and Nurture Influences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59436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3C3C3C"/>
                </a:solidFill>
              </a:defRPr>
            </a:pPr>
            <a:r>
              <a:t>• Nature: temperament and brain development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Nurture: caregiving and environment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Stress affects emotional regulation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Early experiences shape wellbeing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5943600"/>
            <a:ext cx="3657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/>
            </a:pPr>
            <a:r>
              <a:t>(Academic sources included in references)</a:t>
            </a:r>
          </a:p>
        </p:txBody>
      </p:sp>
      <p:pic>
        <p:nvPicPr>
          <p:cNvPr id="9" name="Picture 8" descr="Colourful donkey toy on blue background">
            <a:extLst>
              <a:ext uri="{FF2B5EF4-FFF2-40B4-BE49-F238E27FC236}">
                <a16:creationId xmlns:a16="http://schemas.microsoft.com/office/drawing/2014/main" id="{2097D786-67E0-DA42-A6D3-C81450D81B2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5165" y="2573972"/>
            <a:ext cx="1819910" cy="272954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5878B4"/>
          </a:solidFill>
          <a:ln>
            <a:solidFill>
              <a:srgbClr val="5878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457200"/>
            <a:ext cx="5943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82828"/>
                </a:solidFill>
              </a:defRPr>
            </a:pPr>
            <a:r>
              <a:t>🤝 Practical Support Strategies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59436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3C3C3C"/>
                </a:solidFill>
              </a:defRPr>
            </a:pPr>
            <a:r>
              <a:t>• Consistent key worker relationship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Play-based learning activities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Language-rich environment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Emotion coaching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Multi-agency collaboration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5943600"/>
            <a:ext cx="3657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/>
            </a:pPr>
            <a:r>
              <a:t>(Academic sources included in references)</a:t>
            </a:r>
          </a:p>
        </p:txBody>
      </p:sp>
      <p:pic>
        <p:nvPicPr>
          <p:cNvPr id="9" name="Picture 8" descr="Woman and children using coloured pencils">
            <a:extLst>
              <a:ext uri="{FF2B5EF4-FFF2-40B4-BE49-F238E27FC236}">
                <a16:creationId xmlns:a16="http://schemas.microsoft.com/office/drawing/2014/main" id="{97A3AAEF-DF9D-EE12-AB31-D702D99220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9375" y="3500755"/>
            <a:ext cx="3253105" cy="216852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5878B4"/>
          </a:solidFill>
          <a:ln>
            <a:solidFill>
              <a:srgbClr val="5878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457200"/>
            <a:ext cx="5943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82828"/>
                </a:solidFill>
              </a:defRPr>
            </a:pPr>
            <a:r>
              <a:t>👩 Supporting Isaac’s Mother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59436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3C3C3C"/>
                </a:solidFill>
              </a:defRPr>
            </a:pPr>
            <a:r>
              <a:t>• Parenting support groups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Mental health referrals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Positive interaction modelling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Building confidence and routines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5943600"/>
            <a:ext cx="3657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/>
            </a:pPr>
            <a:r>
              <a:t>(Academic sources included in references)</a:t>
            </a:r>
          </a:p>
        </p:txBody>
      </p:sp>
      <p:pic>
        <p:nvPicPr>
          <p:cNvPr id="9" name="Picture 8" descr="Team Huddle Broccoli">
            <a:extLst>
              <a:ext uri="{FF2B5EF4-FFF2-40B4-BE49-F238E27FC236}">
                <a16:creationId xmlns:a16="http://schemas.microsoft.com/office/drawing/2014/main" id="{537FEDC0-4F25-CBAA-9406-E4F3E6FCA3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0976" y="152968"/>
            <a:ext cx="2803024" cy="2803024"/>
          </a:xfrm>
          <a:prstGeom prst="rect">
            <a:avLst/>
          </a:prstGeom>
        </p:spPr>
      </p:pic>
      <p:pic>
        <p:nvPicPr>
          <p:cNvPr id="12" name="Picture 11" descr="Empty orange chairs forming a circle">
            <a:extLst>
              <a:ext uri="{FF2B5EF4-FFF2-40B4-BE49-F238E27FC236}">
                <a16:creationId xmlns:a16="http://schemas.microsoft.com/office/drawing/2014/main" id="{D6D779C3-851C-97D2-A338-5E92DCD4F8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0722" y="3138872"/>
            <a:ext cx="2241766" cy="18789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5878B4"/>
          </a:solidFill>
          <a:ln>
            <a:solidFill>
              <a:srgbClr val="5878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457200"/>
            <a:ext cx="5943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82828"/>
                </a:solidFill>
              </a:defRPr>
            </a:pPr>
            <a:r>
              <a:t>📚 Critical Evaluation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59436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3C3C3C"/>
                </a:solidFill>
              </a:defRPr>
            </a:pPr>
            <a:r>
              <a:t>• Strengths: supported by research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Useful in early years practice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Limitations: overemphasises mothers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Cultural differences affect attachment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Relevant for London’s diverse communities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5943600"/>
            <a:ext cx="3657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/>
            </a:pPr>
            <a:r>
              <a:t>(Academic sources included in references)</a:t>
            </a:r>
          </a:p>
        </p:txBody>
      </p:sp>
      <p:pic>
        <p:nvPicPr>
          <p:cNvPr id="9" name="Picture 8" descr="Circle of smiling faces of children with heads together looking downwards, wearing matching athletic shirts">
            <a:extLst>
              <a:ext uri="{FF2B5EF4-FFF2-40B4-BE49-F238E27FC236}">
                <a16:creationId xmlns:a16="http://schemas.microsoft.com/office/drawing/2014/main" id="{C8DF1F75-6F0C-7A0F-E369-01FFD35180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3428999"/>
            <a:ext cx="2865755" cy="191230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5878B4"/>
          </a:solidFill>
          <a:ln>
            <a:solidFill>
              <a:srgbClr val="5878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457200"/>
            <a:ext cx="5943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82828"/>
                </a:solidFill>
              </a:defRPr>
            </a:pPr>
            <a:r>
              <a:t>✅ 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59436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3C3C3C"/>
                </a:solidFill>
              </a:defRPr>
            </a:pPr>
            <a:r>
              <a:t>• Attachment Theory explains Isaac’s experiences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Nature and nurture both influence development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Early intervention improves outcomes</a:t>
            </a:r>
          </a:p>
          <a:p>
            <a:pPr>
              <a:defRPr sz="1800">
                <a:solidFill>
                  <a:srgbClr val="3C3C3C"/>
                </a:solidFill>
              </a:defRPr>
            </a:pPr>
            <a:r>
              <a:t>• Supportive relationships build resilience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5943600"/>
            <a:ext cx="3657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/>
            </a:pPr>
            <a:r>
              <a:t>(Academic sources included in references)</a:t>
            </a:r>
          </a:p>
        </p:txBody>
      </p:sp>
      <p:pic>
        <p:nvPicPr>
          <p:cNvPr id="9" name="Picture 8" descr="Person playing with child">
            <a:extLst>
              <a:ext uri="{FF2B5EF4-FFF2-40B4-BE49-F238E27FC236}">
                <a16:creationId xmlns:a16="http://schemas.microsoft.com/office/drawing/2014/main" id="{830BFFDF-F700-53CD-4781-C3ED0F912E1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194" y="2860040"/>
            <a:ext cx="4210725" cy="280924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82828"/>
                </a:solidFill>
              </a:defRPr>
            </a:pPr>
            <a:r>
              <a:t>📖 Reference List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19" y="1371600"/>
            <a:ext cx="8134961" cy="31906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300">
                <a:solidFill>
                  <a:srgbClr val="323232"/>
                </a:solidFill>
              </a:defRPr>
            </a:pPr>
            <a:r>
              <a:rPr dirty="0"/>
              <a:t>Ainsworth, M.D.S., </a:t>
            </a:r>
            <a:r>
              <a:rPr dirty="0" err="1"/>
              <a:t>Blehar</a:t>
            </a:r>
            <a:r>
              <a:rPr dirty="0"/>
              <a:t>, M.C., Waters, E. and Wall, S. (1978) Patterns of attachment: </a:t>
            </a:r>
            <a:r>
              <a:rPr i="1" dirty="0"/>
              <a:t>A psychological study of the</a:t>
            </a:r>
            <a:r>
              <a:rPr dirty="0"/>
              <a:t> </a:t>
            </a:r>
            <a:r>
              <a:rPr i="1" dirty="0"/>
              <a:t>strange situation. Hillsdale, NJ: </a:t>
            </a:r>
            <a:r>
              <a:rPr i="1" dirty="0" err="1"/>
              <a:t>Erlbaum</a:t>
            </a:r>
            <a:r>
              <a:rPr i="1" dirty="0"/>
              <a:t>.</a:t>
            </a:r>
          </a:p>
          <a:p>
            <a:pPr>
              <a:spcAft>
                <a:spcPts val="1000"/>
              </a:spcAft>
              <a:defRPr sz="1300">
                <a:solidFill>
                  <a:srgbClr val="323232"/>
                </a:solidFill>
              </a:defRPr>
            </a:pPr>
            <a:r>
              <a:rPr dirty="0"/>
              <a:t>Berk, L.E. (2023) Development through the lifespan. 8th </a:t>
            </a:r>
            <a:r>
              <a:rPr dirty="0" err="1"/>
              <a:t>edn</a:t>
            </a:r>
            <a:r>
              <a:rPr dirty="0"/>
              <a:t>. </a:t>
            </a:r>
            <a:r>
              <a:rPr i="1" dirty="0"/>
              <a:t>Harlow: Pearson Education.</a:t>
            </a:r>
          </a:p>
          <a:p>
            <a:pPr>
              <a:spcAft>
                <a:spcPts val="1000"/>
              </a:spcAft>
              <a:defRPr sz="1300">
                <a:solidFill>
                  <a:srgbClr val="323232"/>
                </a:solidFill>
              </a:defRPr>
            </a:pPr>
            <a:r>
              <a:rPr dirty="0" err="1"/>
              <a:t>Bowlby</a:t>
            </a:r>
            <a:r>
              <a:rPr dirty="0"/>
              <a:t>, J. (1969) Attachment and loss: </a:t>
            </a:r>
            <a:r>
              <a:rPr i="1" dirty="0"/>
              <a:t>Volume 1: Attachment. London: Hogarth Press.</a:t>
            </a:r>
          </a:p>
          <a:p>
            <a:pPr>
              <a:spcAft>
                <a:spcPts val="1000"/>
              </a:spcAft>
              <a:defRPr sz="1300">
                <a:solidFill>
                  <a:srgbClr val="323232"/>
                </a:solidFill>
              </a:defRPr>
            </a:pPr>
            <a:r>
              <a:rPr dirty="0"/>
              <a:t>Goldberg, S. (2000) Attachment and development. </a:t>
            </a:r>
            <a:r>
              <a:rPr i="1" dirty="0"/>
              <a:t>London: Arnold.</a:t>
            </a:r>
          </a:p>
          <a:p>
            <a:pPr>
              <a:spcAft>
                <a:spcPts val="1000"/>
              </a:spcAft>
              <a:defRPr sz="1300">
                <a:solidFill>
                  <a:srgbClr val="323232"/>
                </a:solidFill>
              </a:defRPr>
            </a:pPr>
            <a:r>
              <a:rPr dirty="0"/>
              <a:t>Murray, L. and Cooper, P.J. (1997) </a:t>
            </a:r>
            <a:r>
              <a:rPr i="1" dirty="0"/>
              <a:t>Postpartum depression and child development. New York: Guilford Press.</a:t>
            </a:r>
          </a:p>
          <a:p>
            <a:pPr>
              <a:spcAft>
                <a:spcPts val="1000"/>
              </a:spcAft>
              <a:defRPr sz="1300">
                <a:solidFill>
                  <a:srgbClr val="323232"/>
                </a:solidFill>
              </a:defRPr>
            </a:pPr>
            <a:r>
              <a:rPr dirty="0"/>
              <a:t>Rutter, M. (1981) Maternal deprivation reassessed. </a:t>
            </a:r>
            <a:r>
              <a:rPr dirty="0" err="1"/>
              <a:t>Harmondsworth</a:t>
            </a:r>
            <a:r>
              <a:rPr dirty="0"/>
              <a:t>: </a:t>
            </a:r>
            <a:r>
              <a:rPr i="1" dirty="0"/>
              <a:t>Penguin</a:t>
            </a:r>
            <a:r>
              <a:rPr dirty="0"/>
              <a:t>.</a:t>
            </a:r>
          </a:p>
          <a:p>
            <a:pPr>
              <a:spcAft>
                <a:spcPts val="1000"/>
              </a:spcAft>
              <a:defRPr sz="1300">
                <a:solidFill>
                  <a:srgbClr val="323232"/>
                </a:solidFill>
              </a:defRPr>
            </a:pPr>
            <a:r>
              <a:rPr dirty="0" err="1"/>
              <a:t>Shonkoff</a:t>
            </a:r>
            <a:r>
              <a:rPr dirty="0"/>
              <a:t>, J.P. and Phillips, D.A. (2000) From neurons to neighborhoods: The science of early childhood development. </a:t>
            </a:r>
            <a:r>
              <a:rPr i="1" dirty="0"/>
              <a:t>Washington, DC: National Academy Press.</a:t>
            </a:r>
          </a:p>
          <a:p>
            <a:pPr>
              <a:spcAft>
                <a:spcPts val="1000"/>
              </a:spcAft>
              <a:defRPr sz="1300">
                <a:solidFill>
                  <a:srgbClr val="323232"/>
                </a:solidFill>
              </a:defRPr>
            </a:pPr>
            <a:r>
              <a:rPr dirty="0" err="1"/>
              <a:t>Sroufe</a:t>
            </a:r>
            <a:r>
              <a:rPr dirty="0"/>
              <a:t>, L.A. (2005) ‘Attachment and development: A prospective</a:t>
            </a:r>
            <a:r>
              <a:rPr i="1" dirty="0"/>
              <a:t>, longitudinal study from birth to adulthood’, Attachment and Human Development, 7(4), pp. 349–367.</a:t>
            </a:r>
          </a:p>
        </p:txBody>
      </p:sp>
      <p:pic>
        <p:nvPicPr>
          <p:cNvPr id="6" name="Picture 5" descr="Vintage teddy bear sitting on wood chair">
            <a:extLst>
              <a:ext uri="{FF2B5EF4-FFF2-40B4-BE49-F238E27FC236}">
                <a16:creationId xmlns:a16="http://schemas.microsoft.com/office/drawing/2014/main" id="{D4352F49-0A24-2EEA-2F56-72432E5E7C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5462" y="4562217"/>
            <a:ext cx="2741759" cy="1908799"/>
          </a:xfrm>
          <a:prstGeom prst="rect">
            <a:avLst/>
          </a:prstGeom>
        </p:spPr>
      </p:pic>
      <p:pic>
        <p:nvPicPr>
          <p:cNvPr id="9" name="Picture 8" descr="Stack of books">
            <a:extLst>
              <a:ext uri="{FF2B5EF4-FFF2-40B4-BE49-F238E27FC236}">
                <a16:creationId xmlns:a16="http://schemas.microsoft.com/office/drawing/2014/main" id="{5DC55FF2-E38D-520E-C1F1-E7323F41E5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654" y="4812851"/>
            <a:ext cx="2303878" cy="153573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10</Slides>
  <Notes>10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noshin khan</cp:lastModifiedBy>
  <cp:revision>2</cp:revision>
  <dcterms:created xsi:type="dcterms:W3CDTF">2013-01-27T09:14:16Z</dcterms:created>
  <dcterms:modified xsi:type="dcterms:W3CDTF">2026-06-10T09:56:39Z</dcterms:modified>
  <cp:category/>
</cp:coreProperties>
</file>