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49" autoAdjust="0"/>
    <p:restoredTop sz="94660" autoAdjust="0"/>
  </p:normalViewPr>
  <p:slideViewPr>
    <p:cSldViewPr>
      <p:cViewPr varScale="1">
        <p:scale>
          <a:sx n="109" d="100"/>
          <a:sy n="109" d="100"/>
        </p:scale>
        <p:origin x="96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E75ECC8-3731-449B-A168-6D80D1E3CCA5}" type="datetimeFigureOut">
              <a:rPr lang="en-US" smtClean="0"/>
              <a:t>3/15/2019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E223D5E-93FD-44AF-9B5A-3093244A958E}"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E223D5E-93FD-44AF-9B5A-3093244A958E}" type="slidenum">
              <a:rPr lang="en-GB" smtClean="0"/>
              <a:t>6</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DCB46D4A-8D12-464A-BE5B-905D9451528E}" type="datetime1">
              <a:rPr lang="en-US" smtClean="0"/>
              <a:t>3/15/2019</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r>
              <a:rPr lang="en-GB"/>
              <a:t>151055</a:t>
            </a: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6B48976-DC37-466F-93A4-9A536987F8BC}"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A49F9A8-FFC7-4FFC-B012-90E56B23440C}" type="datetime1">
              <a:rPr lang="en-US" smtClean="0"/>
              <a:t>3/15/2019</a:t>
            </a:fld>
            <a:endParaRPr lang="en-GB"/>
          </a:p>
        </p:txBody>
      </p:sp>
      <p:sp>
        <p:nvSpPr>
          <p:cNvPr id="5" name="Footer Placeholder 4"/>
          <p:cNvSpPr>
            <a:spLocks noGrp="1"/>
          </p:cNvSpPr>
          <p:nvPr>
            <p:ph type="ftr" sz="quarter" idx="11"/>
          </p:nvPr>
        </p:nvSpPr>
        <p:spPr/>
        <p:txBody>
          <a:bodyPr/>
          <a:lstStyle/>
          <a:p>
            <a:r>
              <a:rPr lang="en-GB"/>
              <a:t>151055</a:t>
            </a:r>
          </a:p>
        </p:txBody>
      </p:sp>
      <p:sp>
        <p:nvSpPr>
          <p:cNvPr id="6" name="Slide Number Placeholder 5"/>
          <p:cNvSpPr>
            <a:spLocks noGrp="1"/>
          </p:cNvSpPr>
          <p:nvPr>
            <p:ph type="sldNum" sz="quarter" idx="12"/>
          </p:nvPr>
        </p:nvSpPr>
        <p:spPr/>
        <p:txBody>
          <a:bodyPr/>
          <a:lstStyle/>
          <a:p>
            <a:fld id="{B6B48976-DC37-466F-93A4-9A536987F8BC}" type="slidenum">
              <a:rPr lang="en-GB" smtClean="0"/>
              <a:pPr/>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B172F7B3-4B10-4010-80C2-CA6B9C599682}" type="datetime1">
              <a:rPr lang="en-US" smtClean="0"/>
              <a:t>3/15/2019</a:t>
            </a:fld>
            <a:endParaRPr lang="en-GB"/>
          </a:p>
        </p:txBody>
      </p:sp>
      <p:sp>
        <p:nvSpPr>
          <p:cNvPr id="5" name="Footer Placeholder 4"/>
          <p:cNvSpPr>
            <a:spLocks noGrp="1"/>
          </p:cNvSpPr>
          <p:nvPr>
            <p:ph type="ftr" sz="quarter" idx="11"/>
          </p:nvPr>
        </p:nvSpPr>
        <p:spPr/>
        <p:txBody>
          <a:bodyPr/>
          <a:lstStyle/>
          <a:p>
            <a:r>
              <a:rPr lang="en-GB"/>
              <a:t>151055</a:t>
            </a:r>
          </a:p>
        </p:txBody>
      </p:sp>
      <p:sp>
        <p:nvSpPr>
          <p:cNvPr id="6" name="Slide Number Placeholder 5"/>
          <p:cNvSpPr>
            <a:spLocks noGrp="1"/>
          </p:cNvSpPr>
          <p:nvPr>
            <p:ph type="sldNum" sz="quarter" idx="12"/>
          </p:nvPr>
        </p:nvSpPr>
        <p:spPr/>
        <p:txBody>
          <a:bodyPr/>
          <a:lstStyle/>
          <a:p>
            <a:fld id="{B6B48976-DC37-466F-93A4-9A536987F8BC}"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06396807-BE9D-4589-AAB1-6B0A2AF47520}" type="datetime1">
              <a:rPr lang="en-US" smtClean="0"/>
              <a:t>3/15/2019</a:t>
            </a:fld>
            <a:endParaRPr lang="en-GB"/>
          </a:p>
        </p:txBody>
      </p:sp>
      <p:sp>
        <p:nvSpPr>
          <p:cNvPr id="6" name="Footer Placeholder 5"/>
          <p:cNvSpPr>
            <a:spLocks noGrp="1"/>
          </p:cNvSpPr>
          <p:nvPr>
            <p:ph type="ftr" sz="quarter" idx="11"/>
          </p:nvPr>
        </p:nvSpPr>
        <p:spPr/>
        <p:txBody>
          <a:bodyPr/>
          <a:lstStyle/>
          <a:p>
            <a:r>
              <a:rPr lang="en-GB"/>
              <a:t>151055</a:t>
            </a:r>
          </a:p>
        </p:txBody>
      </p:sp>
      <p:sp>
        <p:nvSpPr>
          <p:cNvPr id="7" name="Slide Number Placeholder 6"/>
          <p:cNvSpPr>
            <a:spLocks noGrp="1"/>
          </p:cNvSpPr>
          <p:nvPr>
            <p:ph type="sldNum" sz="quarter" idx="12"/>
          </p:nvPr>
        </p:nvSpPr>
        <p:spPr/>
        <p:txBody>
          <a:bodyPr/>
          <a:lstStyle/>
          <a:p>
            <a:fld id="{B6B48976-DC37-466F-93A4-9A536987F8BC}" type="slidenum">
              <a:rPr lang="en-GB" smtClean="0"/>
              <a:pPr/>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E6ADEFFB-2124-4C34-BF8E-FF9FEA6952E3}" type="datetime1">
              <a:rPr lang="en-US" smtClean="0"/>
              <a:t>3/15/2019</a:t>
            </a:fld>
            <a:endParaRPr lang="en-GB"/>
          </a:p>
        </p:txBody>
      </p:sp>
      <p:sp>
        <p:nvSpPr>
          <p:cNvPr id="8" name="Footer Placeholder 7"/>
          <p:cNvSpPr>
            <a:spLocks noGrp="1"/>
          </p:cNvSpPr>
          <p:nvPr>
            <p:ph type="ftr" sz="quarter" idx="11"/>
          </p:nvPr>
        </p:nvSpPr>
        <p:spPr/>
        <p:txBody>
          <a:bodyPr/>
          <a:lstStyle/>
          <a:p>
            <a:r>
              <a:rPr lang="en-GB"/>
              <a:t>151055</a:t>
            </a:r>
          </a:p>
        </p:txBody>
      </p:sp>
      <p:sp>
        <p:nvSpPr>
          <p:cNvPr id="9" name="Slide Number Placeholder 8"/>
          <p:cNvSpPr>
            <a:spLocks noGrp="1"/>
          </p:cNvSpPr>
          <p:nvPr>
            <p:ph type="sldNum" sz="quarter" idx="12"/>
          </p:nvPr>
        </p:nvSpPr>
        <p:spPr/>
        <p:txBody>
          <a:bodyPr/>
          <a:lstStyle/>
          <a:p>
            <a:fld id="{B6B48976-DC37-466F-93A4-9A536987F8BC}"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E3688506-BBCA-4E7D-A6DA-27F4B961E0F9}" type="datetime1">
              <a:rPr lang="en-US" smtClean="0"/>
              <a:t>3/15/2019</a:t>
            </a:fld>
            <a:endParaRPr lang="en-GB"/>
          </a:p>
        </p:txBody>
      </p:sp>
      <p:sp>
        <p:nvSpPr>
          <p:cNvPr id="4" name="Footer Placeholder 3"/>
          <p:cNvSpPr>
            <a:spLocks noGrp="1"/>
          </p:cNvSpPr>
          <p:nvPr>
            <p:ph type="ftr" sz="quarter" idx="11"/>
          </p:nvPr>
        </p:nvSpPr>
        <p:spPr/>
        <p:txBody>
          <a:bodyPr/>
          <a:lstStyle/>
          <a:p>
            <a:r>
              <a:rPr lang="en-GB"/>
              <a:t>151055</a:t>
            </a:r>
          </a:p>
        </p:txBody>
      </p:sp>
      <p:sp>
        <p:nvSpPr>
          <p:cNvPr id="5" name="Slide Number Placeholder 4"/>
          <p:cNvSpPr>
            <a:spLocks noGrp="1"/>
          </p:cNvSpPr>
          <p:nvPr>
            <p:ph type="sldNum" sz="quarter" idx="12"/>
          </p:nvPr>
        </p:nvSpPr>
        <p:spPr/>
        <p:txBody>
          <a:bodyPr/>
          <a:lstStyle/>
          <a:p>
            <a:fld id="{B6B48976-DC37-466F-93A4-9A536987F8BC}" type="slidenum">
              <a:rPr lang="en-GB" smtClean="0"/>
              <a:pPr/>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219B5C-CEC8-43B2-B9FD-1591D5B7540D}" type="datetime1">
              <a:rPr lang="en-US" smtClean="0"/>
              <a:t>3/15/2019</a:t>
            </a:fld>
            <a:endParaRPr lang="en-GB"/>
          </a:p>
        </p:txBody>
      </p:sp>
      <p:sp>
        <p:nvSpPr>
          <p:cNvPr id="3" name="Footer Placeholder 2"/>
          <p:cNvSpPr>
            <a:spLocks noGrp="1"/>
          </p:cNvSpPr>
          <p:nvPr>
            <p:ph type="ftr" sz="quarter" idx="11"/>
          </p:nvPr>
        </p:nvSpPr>
        <p:spPr/>
        <p:txBody>
          <a:bodyPr/>
          <a:lstStyle/>
          <a:p>
            <a:r>
              <a:rPr lang="en-GB"/>
              <a:t>151055</a:t>
            </a:r>
          </a:p>
        </p:txBody>
      </p:sp>
      <p:sp>
        <p:nvSpPr>
          <p:cNvPr id="4" name="Slide Number Placeholder 3"/>
          <p:cNvSpPr>
            <a:spLocks noGrp="1"/>
          </p:cNvSpPr>
          <p:nvPr>
            <p:ph type="sldNum" sz="quarter" idx="12"/>
          </p:nvPr>
        </p:nvSpPr>
        <p:spPr/>
        <p:txBody>
          <a:bodyPr/>
          <a:lstStyle/>
          <a:p>
            <a:fld id="{B6B48976-DC37-466F-93A4-9A536987F8BC}"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34F7FBC4-0C87-4CD9-A540-A13E9404B476}" type="datetime1">
              <a:rPr lang="en-US" smtClean="0"/>
              <a:t>3/15/2019</a:t>
            </a:fld>
            <a:endParaRPr lang="en-GB"/>
          </a:p>
        </p:txBody>
      </p:sp>
      <p:sp>
        <p:nvSpPr>
          <p:cNvPr id="6" name="Footer Placeholder 5"/>
          <p:cNvSpPr>
            <a:spLocks noGrp="1"/>
          </p:cNvSpPr>
          <p:nvPr>
            <p:ph type="ftr" sz="quarter" idx="11"/>
          </p:nvPr>
        </p:nvSpPr>
        <p:spPr/>
        <p:txBody>
          <a:bodyPr/>
          <a:lstStyle/>
          <a:p>
            <a:r>
              <a:rPr lang="en-GB"/>
              <a:t>151055</a:t>
            </a:r>
          </a:p>
        </p:txBody>
      </p:sp>
      <p:sp>
        <p:nvSpPr>
          <p:cNvPr id="7" name="Slide Number Placeholder 6"/>
          <p:cNvSpPr>
            <a:spLocks noGrp="1"/>
          </p:cNvSpPr>
          <p:nvPr>
            <p:ph type="sldNum" sz="quarter" idx="12"/>
          </p:nvPr>
        </p:nvSpPr>
        <p:spPr/>
        <p:txBody>
          <a:bodyPr/>
          <a:lstStyle/>
          <a:p>
            <a:fld id="{B6B48976-DC37-466F-93A4-9A536987F8BC}"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C5FD0949-E4E0-4767-888D-C9ABC9D7C7D1}" type="datetime1">
              <a:rPr lang="en-US" smtClean="0"/>
              <a:t>3/15/2019</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r>
              <a:rPr lang="en-GB"/>
              <a:t>151055</a:t>
            </a: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6B48976-DC37-466F-93A4-9A536987F8BC}"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775AD349-752A-4878-B82F-2C0020C66573}" type="datetime1">
              <a:rPr lang="en-US" smtClean="0"/>
              <a:t>3/15/2019</a:t>
            </a:fld>
            <a:endParaRPr lang="en-GB"/>
          </a:p>
        </p:txBody>
      </p:sp>
      <p:sp>
        <p:nvSpPr>
          <p:cNvPr id="5" name="Footer Placeholder 4"/>
          <p:cNvSpPr>
            <a:spLocks noGrp="1"/>
          </p:cNvSpPr>
          <p:nvPr>
            <p:ph type="ftr" sz="quarter" idx="11"/>
          </p:nvPr>
        </p:nvSpPr>
        <p:spPr/>
        <p:txBody>
          <a:bodyPr/>
          <a:lstStyle/>
          <a:p>
            <a:r>
              <a:rPr lang="en-GB"/>
              <a:t>151055</a:t>
            </a:r>
          </a:p>
        </p:txBody>
      </p:sp>
      <p:sp>
        <p:nvSpPr>
          <p:cNvPr id="6" name="Slide Number Placeholder 5"/>
          <p:cNvSpPr>
            <a:spLocks noGrp="1"/>
          </p:cNvSpPr>
          <p:nvPr>
            <p:ph type="sldNum" sz="quarter" idx="12"/>
          </p:nvPr>
        </p:nvSpPr>
        <p:spPr/>
        <p:txBody>
          <a:bodyPr/>
          <a:lstStyle/>
          <a:p>
            <a:fld id="{B6B48976-DC37-466F-93A4-9A536987F8BC}"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172637F-A728-4776-8E6A-EF03DC8CD089}" type="datetime1">
              <a:rPr lang="en-US" smtClean="0"/>
              <a:t>3/15/2019</a:t>
            </a:fld>
            <a:endParaRPr lang="en-GB"/>
          </a:p>
        </p:txBody>
      </p:sp>
      <p:sp>
        <p:nvSpPr>
          <p:cNvPr id="5" name="Footer Placeholder 4"/>
          <p:cNvSpPr>
            <a:spLocks noGrp="1"/>
          </p:cNvSpPr>
          <p:nvPr>
            <p:ph type="ftr" sz="quarter" idx="11"/>
          </p:nvPr>
        </p:nvSpPr>
        <p:spPr/>
        <p:txBody>
          <a:bodyPr/>
          <a:lstStyle/>
          <a:p>
            <a:r>
              <a:rPr lang="en-GB"/>
              <a:t>151055</a:t>
            </a:r>
          </a:p>
        </p:txBody>
      </p:sp>
      <p:sp>
        <p:nvSpPr>
          <p:cNvPr id="6" name="Slide Number Placeholder 5"/>
          <p:cNvSpPr>
            <a:spLocks noGrp="1"/>
          </p:cNvSpPr>
          <p:nvPr>
            <p:ph type="sldNum" sz="quarter" idx="12"/>
          </p:nvPr>
        </p:nvSpPr>
        <p:spPr/>
        <p:txBody>
          <a:bodyPr/>
          <a:lstStyle/>
          <a:p>
            <a:fld id="{B6B48976-DC37-466F-93A4-9A536987F8BC}"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82000">
              <a:schemeClr val="accent1">
                <a:lumMod val="37000"/>
                <a:lumOff val="63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4456301F-1A99-4D9A-8951-0AC2DC09E45D}" type="datetime1">
              <a:rPr lang="en-US" smtClean="0"/>
              <a:t>3/15/2019</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r>
              <a:rPr lang="en-GB"/>
              <a:t>151055</a:t>
            </a: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6B48976-DC37-466F-93A4-9A536987F8BC}"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wales.nhs.uk/sites3/page.cfm?orgid=379&amp;pid=67899"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2" y="1280735"/>
            <a:ext cx="6881418" cy="1962525"/>
          </a:xfrm>
          <a:gradFill>
            <a:gsLst>
              <a:gs pos="0">
                <a:schemeClr val="accent1">
                  <a:lumMod val="5000"/>
                  <a:lumOff val="95000"/>
                </a:schemeClr>
              </a:gs>
              <a:gs pos="82000">
                <a:schemeClr val="accent1">
                  <a:lumMod val="37000"/>
                  <a:lumOff val="63000"/>
                </a:schemeClr>
              </a:gs>
              <a:gs pos="83000">
                <a:schemeClr val="accent1">
                  <a:lumMod val="45000"/>
                  <a:lumOff val="55000"/>
                </a:schemeClr>
              </a:gs>
              <a:gs pos="100000">
                <a:schemeClr val="accent1">
                  <a:lumMod val="30000"/>
                  <a:lumOff val="70000"/>
                </a:schemeClr>
              </a:gs>
            </a:gsLst>
            <a:lin ang="5400000" scaled="1"/>
          </a:gradFill>
        </p:spPr>
        <p:txBody>
          <a:bodyPr>
            <a:noAutofit/>
          </a:bodyPr>
          <a:lstStyle/>
          <a:p>
            <a:r>
              <a:rPr lang="en-GB" sz="8800" b="1" dirty="0"/>
              <a:t>MRSA</a:t>
            </a:r>
            <a:r>
              <a:rPr lang="en-GB" sz="4000" dirty="0"/>
              <a:t/>
            </a:r>
            <a:br>
              <a:rPr lang="en-GB" sz="4000" dirty="0"/>
            </a:br>
            <a:r>
              <a:rPr lang="en-GB" sz="2000" dirty="0"/>
              <a:t>THE AFFECTS THIS HAS ON PUBLIC HEALTH IN WALES</a:t>
            </a:r>
            <a:endParaRPr lang="en-GB" sz="4000" dirty="0"/>
          </a:p>
        </p:txBody>
      </p:sp>
      <p:sp>
        <p:nvSpPr>
          <p:cNvPr id="3" name="Subtitle 2"/>
          <p:cNvSpPr>
            <a:spLocks noGrp="1"/>
          </p:cNvSpPr>
          <p:nvPr>
            <p:ph type="subTitle" idx="1"/>
          </p:nvPr>
        </p:nvSpPr>
        <p:spPr>
          <a:xfrm>
            <a:off x="6012160" y="3611607"/>
            <a:ext cx="2446040" cy="465465"/>
          </a:xfrm>
          <a:gradFill>
            <a:gsLst>
              <a:gs pos="0">
                <a:schemeClr val="accent1">
                  <a:lumMod val="5000"/>
                  <a:lumOff val="95000"/>
                </a:schemeClr>
              </a:gs>
              <a:gs pos="82000">
                <a:schemeClr val="accent1">
                  <a:lumMod val="37000"/>
                  <a:lumOff val="63000"/>
                </a:schemeClr>
              </a:gs>
              <a:gs pos="83000">
                <a:schemeClr val="accent1">
                  <a:lumMod val="45000"/>
                  <a:lumOff val="55000"/>
                </a:schemeClr>
              </a:gs>
              <a:gs pos="100000">
                <a:schemeClr val="accent1">
                  <a:lumMod val="30000"/>
                  <a:lumOff val="70000"/>
                </a:schemeClr>
              </a:gs>
            </a:gsLst>
            <a:lin ang="5400000" scaled="1"/>
          </a:gradFill>
        </p:spPr>
        <p:txBody>
          <a:bodyPr>
            <a:normAutofit/>
          </a:bodyPr>
          <a:lstStyle/>
          <a:p>
            <a:r>
              <a:rPr lang="en-GB" sz="1600" dirty="0"/>
              <a:t>By Stacey Williams </a:t>
            </a:r>
          </a:p>
        </p:txBody>
      </p:sp>
      <p:sp>
        <p:nvSpPr>
          <p:cNvPr id="4" name="Footer Placeholder 3">
            <a:extLst>
              <a:ext uri="{FF2B5EF4-FFF2-40B4-BE49-F238E27FC236}">
                <a16:creationId xmlns:a16="http://schemas.microsoft.com/office/drawing/2014/main" id="{F50D9362-29F9-42B1-AB67-8B3E6E9A0CA6}"/>
              </a:ext>
            </a:extLst>
          </p:cNvPr>
          <p:cNvSpPr>
            <a:spLocks noGrp="1"/>
          </p:cNvSpPr>
          <p:nvPr>
            <p:ph type="ftr" sz="quarter" idx="11"/>
          </p:nvPr>
        </p:nvSpPr>
        <p:spPr/>
        <p:txBody>
          <a:bodyPr/>
          <a:lstStyle/>
          <a:p>
            <a:r>
              <a:rPr lang="en-GB" dirty="0"/>
              <a:t>151055</a:t>
            </a:r>
          </a:p>
        </p:txBody>
      </p:sp>
      <p:sp>
        <p:nvSpPr>
          <p:cNvPr id="5" name="Slide Number Placeholder 4">
            <a:extLst>
              <a:ext uri="{FF2B5EF4-FFF2-40B4-BE49-F238E27FC236}">
                <a16:creationId xmlns:a16="http://schemas.microsoft.com/office/drawing/2014/main" id="{0B22DE06-4C02-4B11-AE55-E2BA3D8E0DA1}"/>
              </a:ext>
            </a:extLst>
          </p:cNvPr>
          <p:cNvSpPr>
            <a:spLocks noGrp="1"/>
          </p:cNvSpPr>
          <p:nvPr>
            <p:ph type="sldNum" sz="quarter" idx="12"/>
          </p:nvPr>
        </p:nvSpPr>
        <p:spPr/>
        <p:txBody>
          <a:bodyPr/>
          <a:lstStyle/>
          <a:p>
            <a:fld id="{B6B48976-DC37-466F-93A4-9A536987F8BC}" type="slidenum">
              <a:rPr lang="en-GB" smtClean="0"/>
              <a:pPr/>
              <a:t>1</a:t>
            </a:fld>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9894" y="1206157"/>
            <a:ext cx="8301038" cy="4445686"/>
          </a:xfrm>
        </p:spPr>
        <p:txBody>
          <a:bodyPr>
            <a:normAutofit/>
          </a:bodyPr>
          <a:lstStyle/>
          <a:p>
            <a:pPr marL="452628" lvl="0" indent="-342900" algn="just" fontAlgn="base">
              <a:lnSpc>
                <a:spcPct val="150000"/>
              </a:lnSpc>
              <a:buAutoNum type="arabicParenR"/>
            </a:pPr>
            <a:r>
              <a:rPr lang="en-GB" sz="1800" dirty="0"/>
              <a:t>Introduction</a:t>
            </a:r>
          </a:p>
          <a:p>
            <a:pPr marL="452628" lvl="0" indent="-342900" algn="just" fontAlgn="base">
              <a:lnSpc>
                <a:spcPct val="150000"/>
              </a:lnSpc>
              <a:buAutoNum type="arabicParenR"/>
            </a:pPr>
            <a:r>
              <a:rPr lang="en-GB" sz="1800" dirty="0"/>
              <a:t>Signs, Symptoms, Causes and Treatment for MRSA</a:t>
            </a:r>
          </a:p>
          <a:p>
            <a:pPr marL="452628" lvl="0" indent="-342900" algn="just" fontAlgn="base">
              <a:lnSpc>
                <a:spcPct val="150000"/>
              </a:lnSpc>
              <a:buAutoNum type="arabicParenR"/>
            </a:pPr>
            <a:r>
              <a:rPr lang="en-GB" sz="1800" dirty="0"/>
              <a:t>Health Trends and Evaluation</a:t>
            </a:r>
          </a:p>
          <a:p>
            <a:pPr marL="452628" lvl="0" indent="-342900" algn="just" fontAlgn="base">
              <a:lnSpc>
                <a:spcPct val="150000"/>
              </a:lnSpc>
              <a:buAutoNum type="arabicParenR"/>
            </a:pPr>
            <a:r>
              <a:rPr lang="en-GB" sz="1800" dirty="0"/>
              <a:t>The Impact on Health and Social Care in Wales</a:t>
            </a:r>
          </a:p>
          <a:p>
            <a:pPr marL="452628" lvl="0" indent="-342900" algn="just" fontAlgn="base">
              <a:lnSpc>
                <a:spcPct val="150000"/>
              </a:lnSpc>
              <a:buAutoNum type="arabicParenR"/>
            </a:pPr>
            <a:r>
              <a:rPr lang="en-GB" sz="1800" dirty="0"/>
              <a:t>Preventative Methods</a:t>
            </a:r>
          </a:p>
          <a:p>
            <a:pPr marL="452628" lvl="0" indent="-342900" algn="just" fontAlgn="base">
              <a:lnSpc>
                <a:spcPct val="150000"/>
              </a:lnSpc>
              <a:buAutoNum type="arabicParenR"/>
            </a:pPr>
            <a:r>
              <a:rPr lang="en-GB" sz="1800" dirty="0"/>
              <a:t>Infection Control</a:t>
            </a:r>
          </a:p>
          <a:p>
            <a:pPr marL="452628" lvl="0" indent="-342900" algn="just" fontAlgn="base">
              <a:lnSpc>
                <a:spcPct val="150000"/>
              </a:lnSpc>
              <a:buAutoNum type="arabicParenR"/>
            </a:pPr>
            <a:r>
              <a:rPr lang="en-GB" sz="1800" dirty="0"/>
              <a:t>Statistics in Wales</a:t>
            </a:r>
          </a:p>
          <a:p>
            <a:pPr marL="452628" lvl="0" indent="-342900" algn="just" fontAlgn="base">
              <a:lnSpc>
                <a:spcPct val="150000"/>
              </a:lnSpc>
              <a:buAutoNum type="arabicParenR"/>
            </a:pPr>
            <a:r>
              <a:rPr lang="en-GB" sz="1800" dirty="0"/>
              <a:t>Conclusion</a:t>
            </a:r>
          </a:p>
          <a:p>
            <a:pPr marL="452628" lvl="0" indent="-342900" algn="just" fontAlgn="base">
              <a:lnSpc>
                <a:spcPct val="150000"/>
              </a:lnSpc>
              <a:buAutoNum type="arabicParenR"/>
            </a:pPr>
            <a:r>
              <a:rPr lang="en-GB" sz="1800" dirty="0"/>
              <a:t>Reference List</a:t>
            </a:r>
          </a:p>
          <a:p>
            <a:endParaRPr lang="en-GB" dirty="0"/>
          </a:p>
        </p:txBody>
      </p:sp>
      <p:sp>
        <p:nvSpPr>
          <p:cNvPr id="2" name="Title 1"/>
          <p:cNvSpPr>
            <a:spLocks noGrp="1"/>
          </p:cNvSpPr>
          <p:nvPr>
            <p:ph type="title"/>
          </p:nvPr>
        </p:nvSpPr>
        <p:spPr>
          <a:xfrm>
            <a:off x="600552" y="225486"/>
            <a:ext cx="8229600" cy="857272"/>
          </a:xfrm>
          <a:gradFill>
            <a:gsLst>
              <a:gs pos="0">
                <a:schemeClr val="accent1">
                  <a:lumMod val="5000"/>
                  <a:lumOff val="95000"/>
                </a:schemeClr>
              </a:gs>
              <a:gs pos="82000">
                <a:schemeClr val="accent1">
                  <a:lumMod val="37000"/>
                  <a:lumOff val="63000"/>
                </a:schemeClr>
              </a:gs>
              <a:gs pos="83000">
                <a:schemeClr val="accent1">
                  <a:lumMod val="45000"/>
                  <a:lumOff val="55000"/>
                </a:schemeClr>
              </a:gs>
              <a:gs pos="100000">
                <a:schemeClr val="accent1">
                  <a:lumMod val="30000"/>
                  <a:lumOff val="70000"/>
                </a:schemeClr>
              </a:gs>
            </a:gsLst>
            <a:lin ang="5400000" scaled="1"/>
          </a:gradFill>
        </p:spPr>
        <p:txBody>
          <a:bodyPr>
            <a:normAutofit/>
          </a:bodyPr>
          <a:lstStyle/>
          <a:p>
            <a:pPr algn="l"/>
            <a:r>
              <a:rPr lang="en-GB" sz="3600" b="1" dirty="0"/>
              <a:t>Contents Page </a:t>
            </a:r>
          </a:p>
        </p:txBody>
      </p:sp>
      <p:sp>
        <p:nvSpPr>
          <p:cNvPr id="4" name="Footer Placeholder 3">
            <a:extLst>
              <a:ext uri="{FF2B5EF4-FFF2-40B4-BE49-F238E27FC236}">
                <a16:creationId xmlns:a16="http://schemas.microsoft.com/office/drawing/2014/main" id="{C7B6E579-0317-4325-98A1-6836BED0AED7}"/>
              </a:ext>
            </a:extLst>
          </p:cNvPr>
          <p:cNvSpPr>
            <a:spLocks noGrp="1"/>
          </p:cNvSpPr>
          <p:nvPr>
            <p:ph type="ftr" sz="quarter" idx="11"/>
          </p:nvPr>
        </p:nvSpPr>
        <p:spPr/>
        <p:txBody>
          <a:bodyPr/>
          <a:lstStyle/>
          <a:p>
            <a:r>
              <a:rPr lang="en-GB" dirty="0"/>
              <a:t>151055</a:t>
            </a:r>
          </a:p>
        </p:txBody>
      </p:sp>
      <p:sp>
        <p:nvSpPr>
          <p:cNvPr id="5" name="Slide Number Placeholder 4">
            <a:extLst>
              <a:ext uri="{FF2B5EF4-FFF2-40B4-BE49-F238E27FC236}">
                <a16:creationId xmlns:a16="http://schemas.microsoft.com/office/drawing/2014/main" id="{F349B9BA-89AD-4B0B-8D41-46857B4C0864}"/>
              </a:ext>
            </a:extLst>
          </p:cNvPr>
          <p:cNvSpPr>
            <a:spLocks noGrp="1"/>
          </p:cNvSpPr>
          <p:nvPr>
            <p:ph type="sldNum" sz="quarter" idx="12"/>
          </p:nvPr>
        </p:nvSpPr>
        <p:spPr/>
        <p:txBody>
          <a:bodyPr/>
          <a:lstStyle/>
          <a:p>
            <a:fld id="{B6B48976-DC37-466F-93A4-9A536987F8BC}" type="slidenum">
              <a:rPr lang="en-GB" smtClean="0"/>
              <a:pPr/>
              <a:t>2</a:t>
            </a:fld>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Image result for PIC OF MRSA"/>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bwMode="auto">
          <a:xfrm>
            <a:off x="5298796" y="2063641"/>
            <a:ext cx="2863914" cy="2376264"/>
          </a:xfrm>
          <a:prstGeom prst="rect">
            <a:avLst/>
          </a:prstGeom>
          <a:ln>
            <a:noFill/>
          </a:ln>
          <a:effectLst>
            <a:softEdge rad="112500"/>
          </a:effectLst>
        </p:spPr>
      </p:pic>
      <p:sp>
        <p:nvSpPr>
          <p:cNvPr id="2" name="Title 1"/>
          <p:cNvSpPr>
            <a:spLocks noGrp="1"/>
          </p:cNvSpPr>
          <p:nvPr>
            <p:ph type="title"/>
          </p:nvPr>
        </p:nvSpPr>
        <p:spPr>
          <a:xfrm>
            <a:off x="457200" y="274638"/>
            <a:ext cx="8229600" cy="994122"/>
          </a:xfrm>
          <a:gradFill>
            <a:gsLst>
              <a:gs pos="0">
                <a:schemeClr val="accent1">
                  <a:lumMod val="5000"/>
                  <a:lumOff val="95000"/>
                </a:schemeClr>
              </a:gs>
              <a:gs pos="82000">
                <a:schemeClr val="accent1">
                  <a:lumMod val="37000"/>
                  <a:lumOff val="63000"/>
                </a:schemeClr>
              </a:gs>
              <a:gs pos="83000">
                <a:schemeClr val="accent1">
                  <a:lumMod val="45000"/>
                  <a:lumOff val="55000"/>
                </a:schemeClr>
              </a:gs>
              <a:gs pos="100000">
                <a:schemeClr val="accent1">
                  <a:lumMod val="30000"/>
                  <a:lumOff val="70000"/>
                </a:schemeClr>
              </a:gs>
            </a:gsLst>
            <a:lin ang="5400000" scaled="1"/>
          </a:gradFill>
        </p:spPr>
        <p:txBody>
          <a:bodyPr>
            <a:normAutofit/>
          </a:bodyPr>
          <a:lstStyle/>
          <a:p>
            <a:pPr algn="l"/>
            <a:r>
              <a:rPr lang="en-GB" sz="3600" b="1" dirty="0"/>
              <a:t>Introduction</a:t>
            </a:r>
            <a:r>
              <a:rPr lang="en-GB" sz="3600" dirty="0"/>
              <a:t> </a:t>
            </a:r>
          </a:p>
        </p:txBody>
      </p:sp>
      <p:sp>
        <p:nvSpPr>
          <p:cNvPr id="3" name="TextBox 2">
            <a:extLst>
              <a:ext uri="{FF2B5EF4-FFF2-40B4-BE49-F238E27FC236}">
                <a16:creationId xmlns:a16="http://schemas.microsoft.com/office/drawing/2014/main" id="{57B89B0E-D468-4405-B500-DF1A47EC4604}"/>
              </a:ext>
            </a:extLst>
          </p:cNvPr>
          <p:cNvSpPr txBox="1"/>
          <p:nvPr/>
        </p:nvSpPr>
        <p:spPr>
          <a:xfrm>
            <a:off x="539552" y="1556792"/>
            <a:ext cx="4176464" cy="4570482"/>
          </a:xfrm>
          <a:prstGeom prst="rect">
            <a:avLst/>
          </a:prstGeom>
          <a:noFill/>
        </p:spPr>
        <p:txBody>
          <a:bodyPr wrap="square" rtlCol="0">
            <a:spAutoFit/>
          </a:bodyPr>
          <a:lstStyle/>
          <a:p>
            <a:pPr marL="109728" indent="0">
              <a:lnSpc>
                <a:spcPct val="150000"/>
              </a:lnSpc>
              <a:buNone/>
            </a:pPr>
            <a:r>
              <a:rPr lang="en-GB" dirty="0"/>
              <a:t>Welcome to this presentation of communicable disease, the chosen area of interest is MRSA, this presentation revels the reality of MRSA and the potential implication, it has on public health in Wales. </a:t>
            </a:r>
            <a:endParaRPr lang="en-GB" dirty="0" smtClean="0"/>
          </a:p>
          <a:p>
            <a:pPr marL="109728" indent="0">
              <a:lnSpc>
                <a:spcPct val="150000"/>
              </a:lnSpc>
              <a:buNone/>
            </a:pPr>
            <a:endParaRPr lang="en-GB" dirty="0" smtClean="0"/>
          </a:p>
          <a:p>
            <a:pPr marL="109728" indent="0">
              <a:lnSpc>
                <a:spcPct val="150000"/>
              </a:lnSpc>
              <a:buNone/>
            </a:pPr>
            <a:endParaRPr lang="en-GB" dirty="0"/>
          </a:p>
          <a:p>
            <a:pPr marL="109728">
              <a:lnSpc>
                <a:spcPct val="150000"/>
              </a:lnSpc>
            </a:pPr>
            <a:endParaRPr lang="en-GB" dirty="0" smtClean="0">
              <a:hlinkClick r:id="rId3"/>
            </a:endParaRPr>
          </a:p>
          <a:p>
            <a:pPr marL="109728">
              <a:lnSpc>
                <a:spcPct val="150000"/>
              </a:lnSpc>
            </a:pPr>
            <a:r>
              <a:rPr lang="en-GB" sz="700" dirty="0"/>
              <a:t>(</a:t>
            </a:r>
            <a:r>
              <a:rPr lang="en-GB" sz="700" dirty="0" smtClean="0"/>
              <a:t>wales.nhs.uk, 2016)</a:t>
            </a:r>
            <a:endParaRPr lang="en-GB" dirty="0" smtClean="0"/>
          </a:p>
          <a:p>
            <a:pPr marL="109728" indent="0">
              <a:lnSpc>
                <a:spcPct val="150000"/>
              </a:lnSpc>
              <a:buNone/>
            </a:pPr>
            <a:r>
              <a:rPr lang="en-GB" sz="700" dirty="0"/>
              <a:t>(</a:t>
            </a:r>
            <a:r>
              <a:rPr lang="en-GB" sz="700" dirty="0" err="1" smtClean="0"/>
              <a:t>ottawaecopro</a:t>
            </a:r>
            <a:r>
              <a:rPr lang="en-GB" sz="700" dirty="0"/>
              <a:t>)</a:t>
            </a:r>
            <a:endParaRPr lang="en-GB" sz="700" dirty="0"/>
          </a:p>
        </p:txBody>
      </p:sp>
      <p:sp>
        <p:nvSpPr>
          <p:cNvPr id="5" name="Footer Placeholder 4">
            <a:extLst>
              <a:ext uri="{FF2B5EF4-FFF2-40B4-BE49-F238E27FC236}">
                <a16:creationId xmlns:a16="http://schemas.microsoft.com/office/drawing/2014/main" id="{3FA3A037-5C22-4229-A880-F6D03415BC7A}"/>
              </a:ext>
            </a:extLst>
          </p:cNvPr>
          <p:cNvSpPr>
            <a:spLocks noGrp="1"/>
          </p:cNvSpPr>
          <p:nvPr>
            <p:ph type="ftr" sz="quarter" idx="11"/>
          </p:nvPr>
        </p:nvSpPr>
        <p:spPr/>
        <p:txBody>
          <a:bodyPr/>
          <a:lstStyle/>
          <a:p>
            <a:r>
              <a:rPr lang="en-GB" dirty="0"/>
              <a:t>151055</a:t>
            </a:r>
          </a:p>
        </p:txBody>
      </p:sp>
      <p:sp>
        <p:nvSpPr>
          <p:cNvPr id="6" name="Slide Number Placeholder 5">
            <a:extLst>
              <a:ext uri="{FF2B5EF4-FFF2-40B4-BE49-F238E27FC236}">
                <a16:creationId xmlns:a16="http://schemas.microsoft.com/office/drawing/2014/main" id="{6F683CA9-3EB9-405D-AE0B-F95D3748258F}"/>
              </a:ext>
            </a:extLst>
          </p:cNvPr>
          <p:cNvSpPr>
            <a:spLocks noGrp="1"/>
          </p:cNvSpPr>
          <p:nvPr>
            <p:ph type="sldNum" sz="quarter" idx="12"/>
          </p:nvPr>
        </p:nvSpPr>
        <p:spPr/>
        <p:txBody>
          <a:bodyPr/>
          <a:lstStyle/>
          <a:p>
            <a:fld id="{B6B48976-DC37-466F-93A4-9A536987F8BC}" type="slidenum">
              <a:rPr lang="en-GB" smtClean="0"/>
              <a:pPr/>
              <a:t>3</a:t>
            </a:fld>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82000">
              <a:schemeClr val="accent1">
                <a:lumMod val="37000"/>
                <a:lumOff val="63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78" y="2050460"/>
            <a:ext cx="8072494" cy="1933956"/>
          </a:xfrm>
        </p:spPr>
        <p:txBody>
          <a:bodyPr>
            <a:normAutofit/>
          </a:bodyPr>
          <a:lstStyle/>
          <a:p>
            <a:pPr lvl="0" algn="just">
              <a:lnSpc>
                <a:spcPct val="150000"/>
              </a:lnSpc>
              <a:buFont typeface="Wingdings" pitchFamily="2" charset="2"/>
              <a:buChar char="Ø"/>
            </a:pPr>
            <a:r>
              <a:rPr lang="en-GB" sz="1800" dirty="0"/>
              <a:t>There are several signs and symptoms for MRSA.</a:t>
            </a:r>
            <a:endParaRPr lang="en-GB" sz="1800" dirty="0">
              <a:solidFill>
                <a:srgbClr val="FF0000"/>
              </a:solidFill>
            </a:endParaRPr>
          </a:p>
          <a:p>
            <a:pPr lvl="0" algn="just">
              <a:lnSpc>
                <a:spcPct val="150000"/>
              </a:lnSpc>
              <a:buFont typeface="Wingdings" pitchFamily="2" charset="2"/>
              <a:buChar char="Ø"/>
            </a:pPr>
            <a:r>
              <a:rPr lang="en-GB" sz="1800" dirty="0"/>
              <a:t>The NHS Wales, recognise that the cause of MRSA is. </a:t>
            </a:r>
            <a:endParaRPr lang="en-GB" sz="1800" dirty="0">
              <a:solidFill>
                <a:srgbClr val="FF0000"/>
              </a:solidFill>
            </a:endParaRPr>
          </a:p>
          <a:p>
            <a:pPr lvl="0" algn="just">
              <a:lnSpc>
                <a:spcPct val="150000"/>
              </a:lnSpc>
              <a:buFont typeface="Wingdings" pitchFamily="2" charset="2"/>
              <a:buChar char="Ø"/>
            </a:pPr>
            <a:r>
              <a:rPr lang="en-GB" sz="1800" dirty="0"/>
              <a:t>To treat MRSA, it is important that people diagnosed with it, follow the correct medical assistance. </a:t>
            </a:r>
            <a:endParaRPr lang="en-GB" sz="1800" dirty="0">
              <a:solidFill>
                <a:srgbClr val="FF0000"/>
              </a:solidFill>
            </a:endParaRPr>
          </a:p>
          <a:p>
            <a:pPr>
              <a:buNone/>
            </a:pPr>
            <a:endParaRPr lang="en-GB" dirty="0"/>
          </a:p>
        </p:txBody>
      </p:sp>
      <p:sp>
        <p:nvSpPr>
          <p:cNvPr id="2" name="Title 1"/>
          <p:cNvSpPr>
            <a:spLocks noGrp="1"/>
          </p:cNvSpPr>
          <p:nvPr>
            <p:ph type="title"/>
          </p:nvPr>
        </p:nvSpPr>
        <p:spPr>
          <a:xfrm>
            <a:off x="600552" y="417888"/>
            <a:ext cx="8229600" cy="1143000"/>
          </a:xfrm>
          <a:gradFill>
            <a:gsLst>
              <a:gs pos="0">
                <a:schemeClr val="accent1">
                  <a:lumMod val="5000"/>
                  <a:lumOff val="95000"/>
                </a:schemeClr>
              </a:gs>
              <a:gs pos="82000">
                <a:schemeClr val="accent1">
                  <a:lumMod val="37000"/>
                  <a:lumOff val="63000"/>
                </a:schemeClr>
              </a:gs>
              <a:gs pos="83000">
                <a:schemeClr val="accent1">
                  <a:lumMod val="45000"/>
                  <a:lumOff val="55000"/>
                </a:schemeClr>
              </a:gs>
              <a:gs pos="100000">
                <a:schemeClr val="accent1">
                  <a:lumMod val="30000"/>
                  <a:lumOff val="70000"/>
                </a:schemeClr>
              </a:gs>
            </a:gsLst>
            <a:lin ang="5400000" scaled="1"/>
          </a:gradFill>
        </p:spPr>
        <p:txBody>
          <a:bodyPr>
            <a:noAutofit/>
          </a:bodyPr>
          <a:lstStyle/>
          <a:p>
            <a:pPr algn="l"/>
            <a:r>
              <a:rPr lang="en-GB" sz="3600" b="1" dirty="0"/>
              <a:t>What are the Signs, Symptoms, Causes and Treatment for MRSA</a:t>
            </a:r>
          </a:p>
        </p:txBody>
      </p:sp>
      <p:sp>
        <p:nvSpPr>
          <p:cNvPr id="4" name="Footer Placeholder 3">
            <a:extLst>
              <a:ext uri="{FF2B5EF4-FFF2-40B4-BE49-F238E27FC236}">
                <a16:creationId xmlns:a16="http://schemas.microsoft.com/office/drawing/2014/main" id="{48EA3AF7-D811-476C-B930-09C8AD66398D}"/>
              </a:ext>
            </a:extLst>
          </p:cNvPr>
          <p:cNvSpPr>
            <a:spLocks noGrp="1"/>
          </p:cNvSpPr>
          <p:nvPr>
            <p:ph type="ftr" sz="quarter" idx="11"/>
          </p:nvPr>
        </p:nvSpPr>
        <p:spPr/>
        <p:txBody>
          <a:bodyPr/>
          <a:lstStyle/>
          <a:p>
            <a:r>
              <a:rPr lang="en-GB" dirty="0"/>
              <a:t>151055</a:t>
            </a:r>
          </a:p>
        </p:txBody>
      </p:sp>
      <p:sp>
        <p:nvSpPr>
          <p:cNvPr id="5" name="Slide Number Placeholder 4">
            <a:extLst>
              <a:ext uri="{FF2B5EF4-FFF2-40B4-BE49-F238E27FC236}">
                <a16:creationId xmlns:a16="http://schemas.microsoft.com/office/drawing/2014/main" id="{A8B8AC7C-3A9C-46D6-BD4D-79AFE226925B}"/>
              </a:ext>
            </a:extLst>
          </p:cNvPr>
          <p:cNvSpPr>
            <a:spLocks noGrp="1"/>
          </p:cNvSpPr>
          <p:nvPr>
            <p:ph type="sldNum" sz="quarter" idx="12"/>
          </p:nvPr>
        </p:nvSpPr>
        <p:spPr/>
        <p:txBody>
          <a:bodyPr/>
          <a:lstStyle/>
          <a:p>
            <a:fld id="{B6B48976-DC37-466F-93A4-9A536987F8BC}" type="slidenum">
              <a:rPr lang="en-GB" smtClean="0"/>
              <a:pPr/>
              <a:t>4</a:t>
            </a:fld>
            <a:endParaRPr lang="en-GB"/>
          </a:p>
        </p:txBody>
      </p:sp>
      <p:pic>
        <p:nvPicPr>
          <p:cNvPr id="7" name="Picture 6" descr="A close up of a map&#10;&#10;Description automatically generated">
            <a:extLst>
              <a:ext uri="{FF2B5EF4-FFF2-40B4-BE49-F238E27FC236}">
                <a16:creationId xmlns:a16="http://schemas.microsoft.com/office/drawing/2014/main" id="{C0550EE9-31E7-4B60-AD3E-9DD1FEBDD6D6}"/>
              </a:ext>
            </a:extLst>
          </p:cNvPr>
          <p:cNvPicPr>
            <a:picLocks noChangeAspect="1"/>
          </p:cNvPicPr>
          <p:nvPr/>
        </p:nvPicPr>
        <p:blipFill rotWithShape="1">
          <a:blip r:embed="rId2">
            <a:extLst>
              <a:ext uri="{28A0092B-C50C-407E-A947-70E740481C1C}">
                <a14:useLocalDpi xmlns:a14="http://schemas.microsoft.com/office/drawing/2010/main" val="0"/>
              </a:ext>
            </a:extLst>
          </a:blip>
          <a:srcRect l="3471" t="1317" b="415"/>
          <a:stretch/>
        </p:blipFill>
        <p:spPr>
          <a:xfrm>
            <a:off x="3563888" y="3984416"/>
            <a:ext cx="2521604" cy="1441254"/>
          </a:xfrm>
          <a:prstGeom prst="rect">
            <a:avLst/>
          </a:prstGeom>
        </p:spPr>
      </p:pic>
      <p:sp>
        <p:nvSpPr>
          <p:cNvPr id="8" name="Rectangle 7"/>
          <p:cNvSpPr/>
          <p:nvPr/>
        </p:nvSpPr>
        <p:spPr>
          <a:xfrm>
            <a:off x="252690" y="5661248"/>
            <a:ext cx="4572000" cy="661720"/>
          </a:xfrm>
          <a:prstGeom prst="rect">
            <a:avLst/>
          </a:prstGeom>
        </p:spPr>
        <p:txBody>
          <a:bodyPr>
            <a:spAutoFit/>
          </a:bodyPr>
          <a:lstStyle/>
          <a:p>
            <a:r>
              <a:rPr lang="en-GB" sz="700" u="sng" dirty="0"/>
              <a:t>(</a:t>
            </a:r>
            <a:r>
              <a:rPr lang="en-GB" sz="700" u="sng" dirty="0" smtClean="0"/>
              <a:t>www2.nphs.wales.nhs.uk)</a:t>
            </a:r>
          </a:p>
          <a:p>
            <a:r>
              <a:rPr lang="en-GB" sz="800" dirty="0"/>
              <a:t>Freeman-Cook, </a:t>
            </a:r>
            <a:r>
              <a:rPr lang="en-GB" sz="800" dirty="0" smtClean="0"/>
              <a:t>et al, 2006)</a:t>
            </a:r>
          </a:p>
          <a:p>
            <a:r>
              <a:rPr lang="en-GB" sz="800" dirty="0"/>
              <a:t>(</a:t>
            </a:r>
            <a:r>
              <a:rPr lang="en-GB" sz="800" dirty="0" err="1" smtClean="0"/>
              <a:t>mrsmrsa.blogspot</a:t>
            </a:r>
            <a:r>
              <a:rPr lang="en-GB" sz="800" dirty="0" smtClean="0"/>
              <a:t>, 2015)</a:t>
            </a:r>
            <a:endParaRPr lang="en-GB" sz="800" dirty="0"/>
          </a:p>
          <a:p>
            <a:endParaRPr lang="en-GB" sz="700" u="sng" dirty="0" smtClean="0"/>
          </a:p>
          <a:p>
            <a:endParaRPr lang="en-GB" sz="7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518472" y="2060848"/>
            <a:ext cx="8229600" cy="2736304"/>
          </a:xfrm>
        </p:spPr>
        <p:txBody>
          <a:bodyPr>
            <a:normAutofit fontScale="55000" lnSpcReduction="20000"/>
          </a:bodyPr>
          <a:lstStyle/>
          <a:p>
            <a:pPr marL="109728" indent="0">
              <a:lnSpc>
                <a:spcPct val="170000"/>
              </a:lnSpc>
              <a:buNone/>
            </a:pPr>
            <a:r>
              <a:rPr lang="en-GB" sz="3300" dirty="0"/>
              <a:t>Looking at the different trends in Wales, it has become clear that certain types of groups, in Wales are at a higher risk of getting MRSA. These groups are identified as. </a:t>
            </a:r>
          </a:p>
          <a:p>
            <a:pPr lvl="0">
              <a:lnSpc>
                <a:spcPct val="170000"/>
              </a:lnSpc>
            </a:pPr>
            <a:r>
              <a:rPr lang="en-GB" sz="3300" dirty="0"/>
              <a:t>People who have had trauma to the skin</a:t>
            </a:r>
            <a:r>
              <a:rPr lang="en-GB" sz="3300" b="1" dirty="0"/>
              <a:t>. </a:t>
            </a:r>
            <a:r>
              <a:rPr lang="en-GB" sz="3300" dirty="0"/>
              <a:t>for example case study.</a:t>
            </a:r>
          </a:p>
          <a:p>
            <a:pPr lvl="0">
              <a:lnSpc>
                <a:spcPct val="170000"/>
              </a:lnSpc>
            </a:pPr>
            <a:r>
              <a:rPr lang="en-GB" sz="3300" dirty="0"/>
              <a:t>Physical contact with someone who is carrying or has MRSA. </a:t>
            </a:r>
          </a:p>
          <a:p>
            <a:pPr lvl="0">
              <a:lnSpc>
                <a:spcPct val="170000"/>
              </a:lnSpc>
            </a:pPr>
            <a:r>
              <a:rPr lang="en-GB" sz="3300" dirty="0"/>
              <a:t>Living in crowded or unsanitary places. </a:t>
            </a:r>
            <a:endParaRPr lang="en-GB" sz="3300" dirty="0" smtClean="0"/>
          </a:p>
          <a:p>
            <a:pPr lvl="0">
              <a:lnSpc>
                <a:spcPct val="170000"/>
              </a:lnSpc>
            </a:pPr>
            <a:endParaRPr lang="en-GB" sz="3300" dirty="0" smtClean="0"/>
          </a:p>
          <a:p>
            <a:pPr marL="285750" indent="-285750">
              <a:lnSpc>
                <a:spcPct val="150000"/>
              </a:lnSpc>
              <a:buFont typeface="Wingdings" panose="05000000000000000000" pitchFamily="2" charset="2"/>
              <a:buChar char="Ø"/>
            </a:pPr>
            <a:endParaRPr lang="en-GB" sz="1800" dirty="0"/>
          </a:p>
        </p:txBody>
      </p:sp>
      <p:sp>
        <p:nvSpPr>
          <p:cNvPr id="2" name="Title 1"/>
          <p:cNvSpPr>
            <a:spLocks noGrp="1"/>
          </p:cNvSpPr>
          <p:nvPr>
            <p:ph type="title"/>
          </p:nvPr>
        </p:nvSpPr>
        <p:spPr>
          <a:xfrm>
            <a:off x="518472" y="476672"/>
            <a:ext cx="8302000" cy="1152128"/>
          </a:xfrm>
          <a:gradFill>
            <a:gsLst>
              <a:gs pos="0">
                <a:schemeClr val="accent1">
                  <a:lumMod val="5000"/>
                  <a:lumOff val="95000"/>
                </a:schemeClr>
              </a:gs>
              <a:gs pos="82000">
                <a:schemeClr val="accent1">
                  <a:lumMod val="37000"/>
                  <a:lumOff val="63000"/>
                </a:schemeClr>
              </a:gs>
              <a:gs pos="83000">
                <a:schemeClr val="accent1">
                  <a:lumMod val="45000"/>
                  <a:lumOff val="55000"/>
                </a:schemeClr>
              </a:gs>
              <a:gs pos="100000">
                <a:schemeClr val="accent1">
                  <a:lumMod val="30000"/>
                  <a:lumOff val="70000"/>
                </a:schemeClr>
              </a:gs>
            </a:gsLst>
            <a:lin ang="5400000" scaled="1"/>
          </a:gradFill>
        </p:spPr>
        <p:txBody>
          <a:bodyPr>
            <a:normAutofit/>
          </a:bodyPr>
          <a:lstStyle/>
          <a:p>
            <a:pPr algn="l"/>
            <a:r>
              <a:rPr lang="en-GB" sz="3600" b="1" dirty="0"/>
              <a:t>Health Trends and Evaluation </a:t>
            </a:r>
          </a:p>
        </p:txBody>
      </p:sp>
      <p:sp>
        <p:nvSpPr>
          <p:cNvPr id="3" name="Footer Placeholder 2">
            <a:extLst>
              <a:ext uri="{FF2B5EF4-FFF2-40B4-BE49-F238E27FC236}">
                <a16:creationId xmlns:a16="http://schemas.microsoft.com/office/drawing/2014/main" id="{6A1C113E-028F-4F56-B2AB-9B50AA5E00C0}"/>
              </a:ext>
            </a:extLst>
          </p:cNvPr>
          <p:cNvSpPr>
            <a:spLocks noGrp="1"/>
          </p:cNvSpPr>
          <p:nvPr>
            <p:ph type="ftr" sz="quarter" idx="11"/>
          </p:nvPr>
        </p:nvSpPr>
        <p:spPr/>
        <p:txBody>
          <a:bodyPr/>
          <a:lstStyle/>
          <a:p>
            <a:r>
              <a:rPr lang="en-GB"/>
              <a:t>151055</a:t>
            </a:r>
          </a:p>
        </p:txBody>
      </p:sp>
      <p:sp>
        <p:nvSpPr>
          <p:cNvPr id="4" name="Slide Number Placeholder 3">
            <a:extLst>
              <a:ext uri="{FF2B5EF4-FFF2-40B4-BE49-F238E27FC236}">
                <a16:creationId xmlns:a16="http://schemas.microsoft.com/office/drawing/2014/main" id="{B45AE133-274B-4554-B93E-63DE9B2A57C6}"/>
              </a:ext>
            </a:extLst>
          </p:cNvPr>
          <p:cNvSpPr>
            <a:spLocks noGrp="1"/>
          </p:cNvSpPr>
          <p:nvPr>
            <p:ph type="sldNum" sz="quarter" idx="12"/>
          </p:nvPr>
        </p:nvSpPr>
        <p:spPr/>
        <p:txBody>
          <a:bodyPr/>
          <a:lstStyle/>
          <a:p>
            <a:fld id="{B6B48976-DC37-466F-93A4-9A536987F8BC}" type="slidenum">
              <a:rPr lang="en-GB" smtClean="0"/>
              <a:pPr/>
              <a:t>5</a:t>
            </a:fld>
            <a:endParaRPr lang="en-GB"/>
          </a:p>
        </p:txBody>
      </p:sp>
      <p:sp>
        <p:nvSpPr>
          <p:cNvPr id="5" name="TextBox 4"/>
          <p:cNvSpPr txBox="1"/>
          <p:nvPr/>
        </p:nvSpPr>
        <p:spPr>
          <a:xfrm>
            <a:off x="179512" y="5733256"/>
            <a:ext cx="5472608" cy="523220"/>
          </a:xfrm>
          <a:prstGeom prst="rect">
            <a:avLst/>
          </a:prstGeom>
          <a:noFill/>
        </p:spPr>
        <p:txBody>
          <a:bodyPr wrap="square" rtlCol="0">
            <a:spAutoFit/>
          </a:bodyPr>
          <a:lstStyle/>
          <a:p>
            <a:r>
              <a:rPr lang="en-GB" sz="700" dirty="0" smtClean="0"/>
              <a:t>(Young et al, 2006)</a:t>
            </a:r>
          </a:p>
          <a:p>
            <a:r>
              <a:rPr lang="en-GB" sz="700" dirty="0" smtClean="0"/>
              <a:t>Chang et al, 2006) </a:t>
            </a:r>
          </a:p>
          <a:p>
            <a:r>
              <a:rPr lang="en-GB" sz="700" dirty="0" smtClean="0"/>
              <a:t>Aiello et al, 2006)</a:t>
            </a:r>
          </a:p>
          <a:p>
            <a:endParaRPr lang="en-GB" sz="7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88841"/>
            <a:ext cx="8237860" cy="2736304"/>
          </a:xfrm>
        </p:spPr>
        <p:txBody>
          <a:bodyPr>
            <a:normAutofit/>
          </a:bodyPr>
          <a:lstStyle/>
          <a:p>
            <a:pPr algn="just">
              <a:lnSpc>
                <a:spcPct val="150000"/>
              </a:lnSpc>
              <a:buFont typeface="Wingdings" pitchFamily="2" charset="2"/>
              <a:buChar char="Ø"/>
            </a:pPr>
            <a:r>
              <a:rPr lang="en-GB" sz="1800" dirty="0"/>
              <a:t>MRSA can be costly to the public health in Wales. </a:t>
            </a:r>
          </a:p>
          <a:p>
            <a:pPr algn="just">
              <a:lnSpc>
                <a:spcPct val="150000"/>
              </a:lnSpc>
              <a:buFont typeface="Wingdings" pitchFamily="2" charset="2"/>
              <a:buChar char="Ø"/>
            </a:pPr>
            <a:r>
              <a:rPr lang="en-GB" sz="1800" dirty="0"/>
              <a:t>The impact MRSA can have on professionals.</a:t>
            </a:r>
          </a:p>
          <a:p>
            <a:pPr algn="just">
              <a:lnSpc>
                <a:spcPct val="150000"/>
              </a:lnSpc>
              <a:buFont typeface="Wingdings" pitchFamily="2" charset="2"/>
              <a:buChar char="Ø"/>
            </a:pPr>
            <a:endParaRPr lang="en-GB" sz="2800" dirty="0"/>
          </a:p>
        </p:txBody>
      </p:sp>
      <p:sp>
        <p:nvSpPr>
          <p:cNvPr id="2" name="Title 1"/>
          <p:cNvSpPr>
            <a:spLocks noGrp="1"/>
          </p:cNvSpPr>
          <p:nvPr>
            <p:ph type="title"/>
          </p:nvPr>
        </p:nvSpPr>
        <p:spPr>
          <a:gradFill>
            <a:gsLst>
              <a:gs pos="0">
                <a:schemeClr val="accent1">
                  <a:lumMod val="5000"/>
                  <a:lumOff val="95000"/>
                </a:schemeClr>
              </a:gs>
              <a:gs pos="82000">
                <a:schemeClr val="accent1">
                  <a:lumMod val="37000"/>
                  <a:lumOff val="63000"/>
                </a:schemeClr>
              </a:gs>
              <a:gs pos="83000">
                <a:schemeClr val="accent1">
                  <a:lumMod val="45000"/>
                  <a:lumOff val="55000"/>
                </a:schemeClr>
              </a:gs>
              <a:gs pos="100000">
                <a:schemeClr val="accent1">
                  <a:lumMod val="30000"/>
                  <a:lumOff val="70000"/>
                </a:schemeClr>
              </a:gs>
            </a:gsLst>
            <a:lin ang="5400000" scaled="1"/>
          </a:gradFill>
        </p:spPr>
        <p:txBody>
          <a:bodyPr>
            <a:noAutofit/>
          </a:bodyPr>
          <a:lstStyle/>
          <a:p>
            <a:pPr algn="l"/>
            <a:r>
              <a:rPr lang="en-GB" sz="3600" b="1" dirty="0"/>
              <a:t>The Impact MRSA has on Health and Social Care in Wales </a:t>
            </a:r>
          </a:p>
        </p:txBody>
      </p:sp>
      <p:pic>
        <p:nvPicPr>
          <p:cNvPr id="18444" name="Picture 12" descr="C:\Users\patreorchy4\AppData\Local\Microsoft\Windows\Temporary Internet Files\Content.IE5\EGA8NDLJ\NHS_Budget_DXDC9M_2945979b-620x330[1].jpg"/>
          <p:cNvPicPr>
            <a:picLocks noChangeAspect="1" noChangeArrowheads="1"/>
          </p:cNvPicPr>
          <p:nvPr/>
        </p:nvPicPr>
        <p:blipFill>
          <a:blip r:embed="rId3"/>
          <a:srcRect/>
          <a:stretch>
            <a:fillRect/>
          </a:stretch>
        </p:blipFill>
        <p:spPr bwMode="auto">
          <a:xfrm>
            <a:off x="1979712" y="3166630"/>
            <a:ext cx="1894029" cy="1008112"/>
          </a:xfrm>
          <a:prstGeom prst="ellipse">
            <a:avLst/>
          </a:prstGeom>
          <a:ln w="57150" cap="rnd">
            <a:solidFill>
              <a:schemeClr val="accent1">
                <a:lumMod val="20000"/>
                <a:lumOff val="80000"/>
              </a:schemeClr>
            </a:solidFill>
          </a:ln>
          <a:effectLst>
            <a:glow rad="127000">
              <a:schemeClr val="accent4">
                <a:lumMod val="60000"/>
                <a:lumOff val="40000"/>
              </a:schemeClr>
            </a:glow>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Footer Placeholder 3">
            <a:extLst>
              <a:ext uri="{FF2B5EF4-FFF2-40B4-BE49-F238E27FC236}">
                <a16:creationId xmlns:a16="http://schemas.microsoft.com/office/drawing/2014/main" id="{13236DBA-0193-4A9E-99D9-7B270471D83C}"/>
              </a:ext>
            </a:extLst>
          </p:cNvPr>
          <p:cNvSpPr>
            <a:spLocks noGrp="1"/>
          </p:cNvSpPr>
          <p:nvPr>
            <p:ph type="ftr" sz="quarter" idx="11"/>
          </p:nvPr>
        </p:nvSpPr>
        <p:spPr/>
        <p:txBody>
          <a:bodyPr/>
          <a:lstStyle/>
          <a:p>
            <a:r>
              <a:rPr lang="en-GB"/>
              <a:t>151055</a:t>
            </a:r>
          </a:p>
        </p:txBody>
      </p:sp>
      <p:sp>
        <p:nvSpPr>
          <p:cNvPr id="5" name="Slide Number Placeholder 4">
            <a:extLst>
              <a:ext uri="{FF2B5EF4-FFF2-40B4-BE49-F238E27FC236}">
                <a16:creationId xmlns:a16="http://schemas.microsoft.com/office/drawing/2014/main" id="{C332D29E-DA8C-4846-8D88-ED70E98D6C1B}"/>
              </a:ext>
            </a:extLst>
          </p:cNvPr>
          <p:cNvSpPr>
            <a:spLocks noGrp="1"/>
          </p:cNvSpPr>
          <p:nvPr>
            <p:ph type="sldNum" sz="quarter" idx="12"/>
          </p:nvPr>
        </p:nvSpPr>
        <p:spPr/>
        <p:txBody>
          <a:bodyPr/>
          <a:lstStyle/>
          <a:p>
            <a:fld id="{B6B48976-DC37-466F-93A4-9A536987F8BC}" type="slidenum">
              <a:rPr lang="en-GB" smtClean="0"/>
              <a:pPr/>
              <a:t>6</a:t>
            </a:fld>
            <a:endParaRPr lang="en-GB"/>
          </a:p>
        </p:txBody>
      </p:sp>
      <p:pic>
        <p:nvPicPr>
          <p:cNvPr id="7" name="Picture 6" descr="A picture containing person&#10;&#10;Description automatically generated">
            <a:extLst>
              <a:ext uri="{FF2B5EF4-FFF2-40B4-BE49-F238E27FC236}">
                <a16:creationId xmlns:a16="http://schemas.microsoft.com/office/drawing/2014/main" id="{26BC9448-83B7-4542-A0BC-2057314FDB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80072" y="3166630"/>
            <a:ext cx="2094592" cy="1008112"/>
          </a:xfrm>
          <a:prstGeom prst="rect">
            <a:avLst/>
          </a:prstGeom>
        </p:spPr>
      </p:pic>
      <p:sp>
        <p:nvSpPr>
          <p:cNvPr id="8" name="TextBox 7"/>
          <p:cNvSpPr txBox="1"/>
          <p:nvPr/>
        </p:nvSpPr>
        <p:spPr>
          <a:xfrm>
            <a:off x="251520" y="5669280"/>
            <a:ext cx="4057835" cy="738664"/>
          </a:xfrm>
          <a:prstGeom prst="rect">
            <a:avLst/>
          </a:prstGeom>
          <a:noFill/>
        </p:spPr>
        <p:txBody>
          <a:bodyPr wrap="square" rtlCol="0">
            <a:spAutoFit/>
          </a:bodyPr>
          <a:lstStyle/>
          <a:p>
            <a:r>
              <a:rPr lang="en-GB" sz="700" dirty="0" smtClean="0"/>
              <a:t>(</a:t>
            </a:r>
            <a:r>
              <a:rPr lang="en-GB" sz="700" dirty="0" err="1" smtClean="0"/>
              <a:t>Goetghebeur</a:t>
            </a:r>
            <a:r>
              <a:rPr lang="en-GB" sz="700" dirty="0" smtClean="0"/>
              <a:t> et al, 2007) </a:t>
            </a:r>
          </a:p>
          <a:p>
            <a:r>
              <a:rPr lang="en-GB" sz="700" dirty="0"/>
              <a:t>(</a:t>
            </a:r>
            <a:r>
              <a:rPr lang="en-GB" sz="700" dirty="0" smtClean="0"/>
              <a:t>www.alamy.com/stock-photo)</a:t>
            </a:r>
          </a:p>
          <a:p>
            <a:r>
              <a:rPr lang="en-GB" sz="700" dirty="0"/>
              <a:t>(</a:t>
            </a:r>
            <a:r>
              <a:rPr lang="en-GB" sz="700" dirty="0" smtClean="0"/>
              <a:t>www.wales.nhs.uk)</a:t>
            </a:r>
            <a:endParaRPr lang="en-GB" sz="700" dirty="0"/>
          </a:p>
          <a:p>
            <a:endParaRPr lang="en-GB" sz="700" dirty="0"/>
          </a:p>
          <a:p>
            <a:endParaRPr lang="en-GB" sz="700" dirty="0" smtClean="0"/>
          </a:p>
          <a:p>
            <a:endParaRPr lang="en-GB" sz="7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1357298"/>
            <a:ext cx="8229600" cy="3580471"/>
          </a:xfrm>
        </p:spPr>
        <p:txBody>
          <a:bodyPr>
            <a:normAutofit/>
          </a:bodyPr>
          <a:lstStyle/>
          <a:p>
            <a:pPr lvl="0" algn="just">
              <a:lnSpc>
                <a:spcPct val="160000"/>
              </a:lnSpc>
              <a:buFont typeface="Wingdings" pitchFamily="2" charset="2"/>
              <a:buChar char="Ø"/>
            </a:pPr>
            <a:r>
              <a:rPr lang="en-GB" sz="1800" dirty="0"/>
              <a:t>Wash your hands often. </a:t>
            </a:r>
          </a:p>
          <a:p>
            <a:pPr lvl="0" algn="just">
              <a:lnSpc>
                <a:spcPct val="160000"/>
              </a:lnSpc>
              <a:buFont typeface="Wingdings" pitchFamily="2" charset="2"/>
              <a:buChar char="Ø"/>
            </a:pPr>
            <a:r>
              <a:rPr lang="en-GB" sz="1800" dirty="0"/>
              <a:t>Follow the advice from health prerational about wound care and looking after equipment that could lead to infection. </a:t>
            </a:r>
          </a:p>
          <a:p>
            <a:pPr lvl="0" algn="just">
              <a:lnSpc>
                <a:spcPct val="160000"/>
              </a:lnSpc>
              <a:buFont typeface="Wingdings" pitchFamily="2" charset="2"/>
              <a:buChar char="Ø"/>
            </a:pPr>
            <a:r>
              <a:rPr lang="en-GB" sz="1800" dirty="0"/>
              <a:t>Report any unclean facilities to appropriate person. </a:t>
            </a:r>
          </a:p>
          <a:p>
            <a:pPr lvl="0" algn="just">
              <a:lnSpc>
                <a:spcPct val="160000"/>
              </a:lnSpc>
              <a:buFont typeface="Wingdings" pitchFamily="2" charset="2"/>
              <a:buChar char="Ø"/>
            </a:pPr>
            <a:r>
              <a:rPr lang="en-GB" sz="1800" dirty="0"/>
              <a:t>Try to put a dressing over open areas like cuts or sores to prevent MRSA entering the body. </a:t>
            </a:r>
          </a:p>
          <a:p>
            <a:pPr algn="just">
              <a:lnSpc>
                <a:spcPct val="160000"/>
              </a:lnSpc>
              <a:buFont typeface="Wingdings" pitchFamily="2" charset="2"/>
              <a:buChar char="Ø"/>
            </a:pPr>
            <a:r>
              <a:rPr lang="en-GB" sz="1800" dirty="0"/>
              <a:t>Use correct personal protective equipment. (PPE) </a:t>
            </a:r>
            <a:r>
              <a:rPr lang="en-GB" sz="1800" dirty="0">
                <a:solidFill>
                  <a:srgbClr val="FF0000"/>
                </a:solidFill>
              </a:rPr>
              <a:t> </a:t>
            </a:r>
          </a:p>
        </p:txBody>
      </p:sp>
      <p:sp>
        <p:nvSpPr>
          <p:cNvPr id="2" name="Title 1"/>
          <p:cNvSpPr>
            <a:spLocks noGrp="1"/>
          </p:cNvSpPr>
          <p:nvPr>
            <p:ph type="title"/>
          </p:nvPr>
        </p:nvSpPr>
        <p:spPr>
          <a:xfrm>
            <a:off x="428596" y="142852"/>
            <a:ext cx="8229600" cy="1143000"/>
          </a:xfrm>
        </p:spPr>
        <p:txBody>
          <a:bodyPr>
            <a:normAutofit/>
          </a:bodyPr>
          <a:lstStyle/>
          <a:p>
            <a:pPr algn="l"/>
            <a:r>
              <a:rPr lang="en-GB" sz="3600" b="1" dirty="0"/>
              <a:t>Preventative Methods </a:t>
            </a:r>
          </a:p>
        </p:txBody>
      </p:sp>
      <p:sp>
        <p:nvSpPr>
          <p:cNvPr id="4" name="Footer Placeholder 3">
            <a:extLst>
              <a:ext uri="{FF2B5EF4-FFF2-40B4-BE49-F238E27FC236}">
                <a16:creationId xmlns:a16="http://schemas.microsoft.com/office/drawing/2014/main" id="{46F13392-14E7-4361-BEA6-21E9B3B2001B}"/>
              </a:ext>
            </a:extLst>
          </p:cNvPr>
          <p:cNvSpPr>
            <a:spLocks noGrp="1"/>
          </p:cNvSpPr>
          <p:nvPr>
            <p:ph type="ftr" sz="quarter" idx="11"/>
          </p:nvPr>
        </p:nvSpPr>
        <p:spPr/>
        <p:txBody>
          <a:bodyPr/>
          <a:lstStyle/>
          <a:p>
            <a:r>
              <a:rPr lang="en-GB"/>
              <a:t>151055</a:t>
            </a:r>
          </a:p>
        </p:txBody>
      </p:sp>
      <p:sp>
        <p:nvSpPr>
          <p:cNvPr id="5" name="Slide Number Placeholder 4">
            <a:extLst>
              <a:ext uri="{FF2B5EF4-FFF2-40B4-BE49-F238E27FC236}">
                <a16:creationId xmlns:a16="http://schemas.microsoft.com/office/drawing/2014/main" id="{DF34B158-D4A6-4B1E-BCD7-17D84607DFF4}"/>
              </a:ext>
            </a:extLst>
          </p:cNvPr>
          <p:cNvSpPr>
            <a:spLocks noGrp="1"/>
          </p:cNvSpPr>
          <p:nvPr>
            <p:ph type="sldNum" sz="quarter" idx="12"/>
          </p:nvPr>
        </p:nvSpPr>
        <p:spPr/>
        <p:txBody>
          <a:bodyPr/>
          <a:lstStyle/>
          <a:p>
            <a:fld id="{B6B48976-DC37-466F-93A4-9A536987F8BC}" type="slidenum">
              <a:rPr lang="en-GB" smtClean="0"/>
              <a:pPr/>
              <a:t>7</a:t>
            </a:fld>
            <a:endParaRPr lang="en-GB"/>
          </a:p>
        </p:txBody>
      </p:sp>
      <p:sp>
        <p:nvSpPr>
          <p:cNvPr id="6" name="TextBox 5"/>
          <p:cNvSpPr txBox="1"/>
          <p:nvPr/>
        </p:nvSpPr>
        <p:spPr>
          <a:xfrm>
            <a:off x="251520" y="5805264"/>
            <a:ext cx="4575452" cy="200055"/>
          </a:xfrm>
          <a:prstGeom prst="rect">
            <a:avLst/>
          </a:prstGeom>
          <a:noFill/>
        </p:spPr>
        <p:txBody>
          <a:bodyPr wrap="square" rtlCol="0">
            <a:spAutoFit/>
          </a:bodyPr>
          <a:lstStyle/>
          <a:p>
            <a:r>
              <a:rPr lang="en-GB" sz="700" dirty="0" smtClean="0"/>
              <a:t>(</a:t>
            </a:r>
            <a:r>
              <a:rPr lang="en-GB" sz="700" dirty="0" err="1" smtClean="0"/>
              <a:t>Vandenesch</a:t>
            </a:r>
            <a:r>
              <a:rPr lang="en-GB" sz="700" dirty="0" smtClean="0"/>
              <a:t> et al, 2004)</a:t>
            </a:r>
            <a:endParaRPr lang="en-GB" sz="7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GB" sz="3600" b="1" dirty="0"/>
              <a:t>Infection Control Guidance within Health and Social Care </a:t>
            </a:r>
          </a:p>
        </p:txBody>
      </p:sp>
      <p:sp>
        <p:nvSpPr>
          <p:cNvPr id="4" name="Footer Placeholder 3">
            <a:extLst>
              <a:ext uri="{FF2B5EF4-FFF2-40B4-BE49-F238E27FC236}">
                <a16:creationId xmlns:a16="http://schemas.microsoft.com/office/drawing/2014/main" id="{2CD804DC-B04A-46B2-A32E-BD25ACF41E8F}"/>
              </a:ext>
            </a:extLst>
          </p:cNvPr>
          <p:cNvSpPr>
            <a:spLocks noGrp="1"/>
          </p:cNvSpPr>
          <p:nvPr>
            <p:ph type="ftr" sz="quarter" idx="11"/>
          </p:nvPr>
        </p:nvSpPr>
        <p:spPr/>
        <p:txBody>
          <a:bodyPr/>
          <a:lstStyle/>
          <a:p>
            <a:r>
              <a:rPr lang="en-GB"/>
              <a:t>151055</a:t>
            </a:r>
          </a:p>
        </p:txBody>
      </p:sp>
      <p:sp>
        <p:nvSpPr>
          <p:cNvPr id="5" name="Slide Number Placeholder 4">
            <a:extLst>
              <a:ext uri="{FF2B5EF4-FFF2-40B4-BE49-F238E27FC236}">
                <a16:creationId xmlns:a16="http://schemas.microsoft.com/office/drawing/2014/main" id="{FE283930-6C69-404A-BE54-BDCC0726E203}"/>
              </a:ext>
            </a:extLst>
          </p:cNvPr>
          <p:cNvSpPr>
            <a:spLocks noGrp="1"/>
          </p:cNvSpPr>
          <p:nvPr>
            <p:ph type="sldNum" sz="quarter" idx="12"/>
          </p:nvPr>
        </p:nvSpPr>
        <p:spPr/>
        <p:txBody>
          <a:bodyPr/>
          <a:lstStyle/>
          <a:p>
            <a:fld id="{B6B48976-DC37-466F-93A4-9A536987F8BC}" type="slidenum">
              <a:rPr lang="en-GB" smtClean="0"/>
              <a:pPr/>
              <a:t>8</a:t>
            </a:fld>
            <a:endParaRPr lang="en-GB"/>
          </a:p>
        </p:txBody>
      </p:sp>
      <p:sp>
        <p:nvSpPr>
          <p:cNvPr id="9" name="Content Placeholder 8">
            <a:extLst>
              <a:ext uri="{FF2B5EF4-FFF2-40B4-BE49-F238E27FC236}">
                <a16:creationId xmlns:a16="http://schemas.microsoft.com/office/drawing/2014/main" id="{7D6DC41D-5B7F-45FF-907B-D76DBC9D66AE}"/>
              </a:ext>
            </a:extLst>
          </p:cNvPr>
          <p:cNvSpPr>
            <a:spLocks noGrp="1"/>
          </p:cNvSpPr>
          <p:nvPr>
            <p:ph idx="1"/>
          </p:nvPr>
        </p:nvSpPr>
        <p:spPr>
          <a:xfrm>
            <a:off x="457200" y="1772817"/>
            <a:ext cx="8229600" cy="2952327"/>
          </a:xfrm>
        </p:spPr>
        <p:txBody>
          <a:bodyPr/>
          <a:lstStyle/>
          <a:p>
            <a:pPr lvl="0">
              <a:lnSpc>
                <a:spcPct val="150000"/>
              </a:lnSpc>
              <a:buFont typeface="Wingdings" panose="05000000000000000000" pitchFamily="2" charset="2"/>
              <a:buChar char="Ø"/>
            </a:pPr>
            <a:r>
              <a:rPr lang="en-GB" sz="1800" dirty="0"/>
              <a:t>Effective hand washing.</a:t>
            </a:r>
          </a:p>
          <a:p>
            <a:pPr lvl="0">
              <a:lnSpc>
                <a:spcPct val="150000"/>
              </a:lnSpc>
              <a:buFont typeface="Wingdings" panose="05000000000000000000" pitchFamily="2" charset="2"/>
              <a:buChar char="Ø"/>
            </a:pPr>
            <a:r>
              <a:rPr lang="en-GB" sz="1800" dirty="0"/>
              <a:t>Use of personal protective clothing. (PPE)</a:t>
            </a:r>
          </a:p>
          <a:p>
            <a:pPr lvl="0">
              <a:lnSpc>
                <a:spcPct val="150000"/>
              </a:lnSpc>
              <a:buFont typeface="Wingdings" panose="05000000000000000000" pitchFamily="2" charset="2"/>
              <a:buChar char="Ø"/>
            </a:pPr>
            <a:r>
              <a:rPr lang="en-GB" sz="1800" dirty="0"/>
              <a:t>Safe management and disposal of waste.</a:t>
            </a:r>
          </a:p>
          <a:p>
            <a:pPr lvl="0">
              <a:lnSpc>
                <a:spcPct val="150000"/>
              </a:lnSpc>
              <a:buFont typeface="Wingdings" panose="05000000000000000000" pitchFamily="2" charset="2"/>
              <a:buChar char="Ø"/>
            </a:pPr>
            <a:r>
              <a:rPr lang="en-GB" sz="1800" dirty="0"/>
              <a:t>Safe handling of laundry.</a:t>
            </a:r>
          </a:p>
          <a:p>
            <a:pPr lvl="0">
              <a:lnSpc>
                <a:spcPct val="150000"/>
              </a:lnSpc>
              <a:buFont typeface="Wingdings" panose="05000000000000000000" pitchFamily="2" charset="2"/>
              <a:buChar char="Ø"/>
            </a:pPr>
            <a:r>
              <a:rPr lang="en-GB" sz="1800" dirty="0"/>
              <a:t>Decontamination: Maintain high standards of cleaning.</a:t>
            </a:r>
          </a:p>
          <a:p>
            <a:pPr lvl="0">
              <a:lnSpc>
                <a:spcPct val="150000"/>
              </a:lnSpc>
              <a:buFont typeface="Wingdings" panose="05000000000000000000" pitchFamily="2" charset="2"/>
              <a:buChar char="Ø"/>
            </a:pPr>
            <a:r>
              <a:rPr lang="en-GB" sz="1800" dirty="0"/>
              <a:t>Correct management of spillages of blood and body fluids.</a:t>
            </a:r>
          </a:p>
          <a:p>
            <a:pPr marL="109728" indent="0">
              <a:buNone/>
            </a:pPr>
            <a:endParaRPr lang="en-GB" dirty="0"/>
          </a:p>
        </p:txBody>
      </p:sp>
      <p:pic>
        <p:nvPicPr>
          <p:cNvPr id="12" name="Picture 11" descr="A close up of a logo&#10;&#10;Description automatically generated">
            <a:extLst>
              <a:ext uri="{FF2B5EF4-FFF2-40B4-BE49-F238E27FC236}">
                <a16:creationId xmlns:a16="http://schemas.microsoft.com/office/drawing/2014/main" id="{733F67BE-920B-4D8E-9828-DFF54E0921B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40152" y="1628800"/>
            <a:ext cx="2490636" cy="1305841"/>
          </a:xfrm>
          <a:prstGeom prst="rect">
            <a:avLst/>
          </a:prstGeom>
        </p:spPr>
      </p:pic>
      <p:sp>
        <p:nvSpPr>
          <p:cNvPr id="3" name="TextBox 2"/>
          <p:cNvSpPr txBox="1"/>
          <p:nvPr/>
        </p:nvSpPr>
        <p:spPr>
          <a:xfrm>
            <a:off x="179512" y="5482510"/>
            <a:ext cx="3960440" cy="630942"/>
          </a:xfrm>
          <a:prstGeom prst="rect">
            <a:avLst/>
          </a:prstGeom>
          <a:noFill/>
        </p:spPr>
        <p:txBody>
          <a:bodyPr wrap="square" rtlCol="0">
            <a:spAutoFit/>
          </a:bodyPr>
          <a:lstStyle/>
          <a:p>
            <a:r>
              <a:rPr lang="en-GB" sz="700" dirty="0" smtClean="0"/>
              <a:t>(Humphreys</a:t>
            </a:r>
            <a:r>
              <a:rPr lang="en-GB" sz="700" dirty="0"/>
              <a:t>, </a:t>
            </a:r>
            <a:r>
              <a:rPr lang="en-GB" sz="700" dirty="0" smtClean="0"/>
              <a:t>2007)</a:t>
            </a:r>
          </a:p>
          <a:p>
            <a:r>
              <a:rPr lang="en-GB" sz="700" u="sng" dirty="0"/>
              <a:t>(</a:t>
            </a:r>
            <a:r>
              <a:rPr lang="en-GB" sz="700" u="sng" dirty="0" smtClean="0"/>
              <a:t>www.infectionpreventioncontrol.co.uk,2017)</a:t>
            </a:r>
          </a:p>
          <a:p>
            <a:r>
              <a:rPr lang="en-GB" sz="700" dirty="0" smtClean="0"/>
              <a:t>(www.who.int)</a:t>
            </a:r>
          </a:p>
          <a:p>
            <a:endParaRPr lang="en-GB" sz="700" dirty="0" smtClean="0"/>
          </a:p>
          <a:p>
            <a:endParaRPr lang="en-GB" sz="7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A screenshot of a cell phone&#10;&#10;Description automatically generated">
            <a:extLst>
              <a:ext uri="{FF2B5EF4-FFF2-40B4-BE49-F238E27FC236}">
                <a16:creationId xmlns:a16="http://schemas.microsoft.com/office/drawing/2014/main" id="{EE9DF215-036C-4FBA-B50A-AAD6124911D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716016" y="3501008"/>
            <a:ext cx="2973589" cy="2332143"/>
          </a:xfrm>
        </p:spPr>
      </p:pic>
      <p:sp>
        <p:nvSpPr>
          <p:cNvPr id="2" name="Title 1"/>
          <p:cNvSpPr>
            <a:spLocks noGrp="1"/>
          </p:cNvSpPr>
          <p:nvPr>
            <p:ph type="title"/>
          </p:nvPr>
        </p:nvSpPr>
        <p:spPr>
          <a:xfrm>
            <a:off x="417672" y="242488"/>
            <a:ext cx="8229600" cy="1143000"/>
          </a:xfrm>
        </p:spPr>
        <p:txBody>
          <a:bodyPr>
            <a:normAutofit/>
          </a:bodyPr>
          <a:lstStyle/>
          <a:p>
            <a:pPr algn="l"/>
            <a:r>
              <a:rPr lang="en-GB" sz="3600" b="1" dirty="0"/>
              <a:t>Statistics in Wales </a:t>
            </a:r>
          </a:p>
        </p:txBody>
      </p:sp>
      <p:sp>
        <p:nvSpPr>
          <p:cNvPr id="4" name="Footer Placeholder 3">
            <a:extLst>
              <a:ext uri="{FF2B5EF4-FFF2-40B4-BE49-F238E27FC236}">
                <a16:creationId xmlns:a16="http://schemas.microsoft.com/office/drawing/2014/main" id="{37F35D39-E9B1-4150-AAA1-663CE177C4F2}"/>
              </a:ext>
            </a:extLst>
          </p:cNvPr>
          <p:cNvSpPr>
            <a:spLocks noGrp="1"/>
          </p:cNvSpPr>
          <p:nvPr>
            <p:ph type="ftr" sz="quarter" idx="11"/>
          </p:nvPr>
        </p:nvSpPr>
        <p:spPr/>
        <p:txBody>
          <a:bodyPr/>
          <a:lstStyle/>
          <a:p>
            <a:r>
              <a:rPr lang="en-GB"/>
              <a:t>151055</a:t>
            </a:r>
          </a:p>
        </p:txBody>
      </p:sp>
      <p:sp>
        <p:nvSpPr>
          <p:cNvPr id="5" name="Slide Number Placeholder 4">
            <a:extLst>
              <a:ext uri="{FF2B5EF4-FFF2-40B4-BE49-F238E27FC236}">
                <a16:creationId xmlns:a16="http://schemas.microsoft.com/office/drawing/2014/main" id="{CBD6879E-D3C8-4082-8F0E-27AC52A21337}"/>
              </a:ext>
            </a:extLst>
          </p:cNvPr>
          <p:cNvSpPr>
            <a:spLocks noGrp="1"/>
          </p:cNvSpPr>
          <p:nvPr>
            <p:ph type="sldNum" sz="quarter" idx="12"/>
          </p:nvPr>
        </p:nvSpPr>
        <p:spPr/>
        <p:txBody>
          <a:bodyPr/>
          <a:lstStyle/>
          <a:p>
            <a:fld id="{B6B48976-DC37-466F-93A4-9A536987F8BC}" type="slidenum">
              <a:rPr lang="en-GB" smtClean="0"/>
              <a:pPr/>
              <a:t>9</a:t>
            </a:fld>
            <a:endParaRPr lang="en-GB"/>
          </a:p>
        </p:txBody>
      </p:sp>
      <p:sp>
        <p:nvSpPr>
          <p:cNvPr id="13" name="Rectangle 12">
            <a:extLst>
              <a:ext uri="{FF2B5EF4-FFF2-40B4-BE49-F238E27FC236}">
                <a16:creationId xmlns:a16="http://schemas.microsoft.com/office/drawing/2014/main" id="{BAD3603B-D65D-47B6-AB82-C41585AABA74}"/>
              </a:ext>
            </a:extLst>
          </p:cNvPr>
          <p:cNvSpPr/>
          <p:nvPr/>
        </p:nvSpPr>
        <p:spPr>
          <a:xfrm>
            <a:off x="415092" y="1230613"/>
            <a:ext cx="7898000" cy="2550698"/>
          </a:xfrm>
          <a:prstGeom prst="rect">
            <a:avLst/>
          </a:prstGeom>
        </p:spPr>
        <p:txBody>
          <a:bodyPr wrap="square">
            <a:spAutoFit/>
          </a:bodyPr>
          <a:lstStyle/>
          <a:p>
            <a:pPr marL="285750" indent="-285750">
              <a:lnSpc>
                <a:spcPct val="150000"/>
              </a:lnSpc>
              <a:buFont typeface="Wingdings" panose="05000000000000000000" pitchFamily="2" charset="2"/>
              <a:buChar char="Ø"/>
            </a:pPr>
            <a:r>
              <a:rPr lang="en-GB" dirty="0"/>
              <a:t>More than 90,000 people in Britain will die over the next three decades unless action is taken to halt the rise in antibiotic-resistant superbug infections says the Organisation for Economic Co-operation and Development (OECD).</a:t>
            </a:r>
          </a:p>
          <a:p>
            <a:pPr marL="285750" indent="-285750">
              <a:lnSpc>
                <a:spcPct val="150000"/>
              </a:lnSpc>
              <a:buFont typeface="Wingdings" panose="05000000000000000000" pitchFamily="2" charset="2"/>
              <a:buChar char="Ø"/>
            </a:pPr>
            <a:r>
              <a:rPr lang="en-GB" dirty="0"/>
              <a:t>Here is a graph showing the age rates for deaths involving MRSA in Wales between, 1993 to 2014.</a:t>
            </a:r>
          </a:p>
        </p:txBody>
      </p:sp>
      <p:sp>
        <p:nvSpPr>
          <p:cNvPr id="3" name="TextBox 2"/>
          <p:cNvSpPr txBox="1"/>
          <p:nvPr/>
        </p:nvSpPr>
        <p:spPr>
          <a:xfrm>
            <a:off x="34498" y="5833151"/>
            <a:ext cx="3912528" cy="738664"/>
          </a:xfrm>
          <a:prstGeom prst="rect">
            <a:avLst/>
          </a:prstGeom>
          <a:noFill/>
        </p:spPr>
        <p:txBody>
          <a:bodyPr wrap="square" rtlCol="0">
            <a:spAutoFit/>
          </a:bodyPr>
          <a:lstStyle/>
          <a:p>
            <a:r>
              <a:rPr lang="en-GB" sz="700" dirty="0"/>
              <a:t>(</a:t>
            </a:r>
            <a:r>
              <a:rPr lang="en-GB" sz="700" dirty="0" smtClean="0"/>
              <a:t>www.theguardian.com/society/2018)</a:t>
            </a:r>
          </a:p>
          <a:p>
            <a:r>
              <a:rPr lang="en-GB" sz="700" dirty="0" smtClean="0"/>
              <a:t>(https</a:t>
            </a:r>
            <a:r>
              <a:rPr lang="en-GB" sz="700" dirty="0"/>
              <a:t>://</a:t>
            </a:r>
            <a:r>
              <a:rPr lang="en-GB" sz="700" dirty="0" smtClean="0"/>
              <a:t>www.ons.gov.uk/peoplepopulationandcommunity, 2013)</a:t>
            </a:r>
            <a:endParaRPr lang="en-GB" sz="700" dirty="0"/>
          </a:p>
          <a:p>
            <a:endParaRPr lang="en-GB" sz="700" dirty="0" smtClean="0"/>
          </a:p>
          <a:p>
            <a:endParaRPr lang="en-GB" sz="700" dirty="0"/>
          </a:p>
          <a:p>
            <a:endParaRPr lang="en-GB" sz="700" dirty="0" smtClean="0"/>
          </a:p>
          <a:p>
            <a:endParaRPr lang="en-GB" sz="7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81329"/>
            <a:ext cx="8229600" cy="2739760"/>
          </a:xfrm>
        </p:spPr>
        <p:txBody>
          <a:bodyPr>
            <a:normAutofit fontScale="85000" lnSpcReduction="10000"/>
          </a:bodyPr>
          <a:lstStyle/>
          <a:p>
            <a:pPr>
              <a:lnSpc>
                <a:spcPct val="150000"/>
              </a:lnSpc>
            </a:pPr>
            <a:r>
              <a:rPr lang="en-GB" sz="1800" dirty="0"/>
              <a:t>Using the information that has been gathered, this presentation clearly identifies what MRSA is. As well as the signs, symptoms and causes. This will help to educate others who like me, was unaware of the impactions MRSA can have on the public health. There is evidence of MRSA trends and what types of groups MRSA affects. There are clear guidelines that people must follow, in order to treat and prevent MRSA. It is crucial that good infection control is embedded in others regardless of their status, because this is what will help prevent and keep the number of MRSA cases low. </a:t>
            </a:r>
          </a:p>
          <a:p>
            <a:endParaRPr lang="en-GB" dirty="0"/>
          </a:p>
        </p:txBody>
      </p:sp>
      <p:sp>
        <p:nvSpPr>
          <p:cNvPr id="2" name="Title 1"/>
          <p:cNvSpPr>
            <a:spLocks noGrp="1"/>
          </p:cNvSpPr>
          <p:nvPr>
            <p:ph type="title"/>
          </p:nvPr>
        </p:nvSpPr>
        <p:spPr/>
        <p:txBody>
          <a:bodyPr>
            <a:normAutofit/>
          </a:bodyPr>
          <a:lstStyle/>
          <a:p>
            <a:pPr algn="l"/>
            <a:r>
              <a:rPr lang="en-GB" sz="3600" b="1" dirty="0"/>
              <a:t>Conclusion</a:t>
            </a:r>
          </a:p>
        </p:txBody>
      </p:sp>
      <p:sp>
        <p:nvSpPr>
          <p:cNvPr id="4" name="Footer Placeholder 3">
            <a:extLst>
              <a:ext uri="{FF2B5EF4-FFF2-40B4-BE49-F238E27FC236}">
                <a16:creationId xmlns:a16="http://schemas.microsoft.com/office/drawing/2014/main" id="{52D91A4F-3211-4DC2-9822-01F7B8F1E867}"/>
              </a:ext>
            </a:extLst>
          </p:cNvPr>
          <p:cNvSpPr>
            <a:spLocks noGrp="1"/>
          </p:cNvSpPr>
          <p:nvPr>
            <p:ph type="ftr" sz="quarter" idx="11"/>
          </p:nvPr>
        </p:nvSpPr>
        <p:spPr/>
        <p:txBody>
          <a:bodyPr/>
          <a:lstStyle/>
          <a:p>
            <a:r>
              <a:rPr lang="en-GB"/>
              <a:t>151055</a:t>
            </a:r>
          </a:p>
        </p:txBody>
      </p:sp>
      <p:sp>
        <p:nvSpPr>
          <p:cNvPr id="5" name="Slide Number Placeholder 4">
            <a:extLst>
              <a:ext uri="{FF2B5EF4-FFF2-40B4-BE49-F238E27FC236}">
                <a16:creationId xmlns:a16="http://schemas.microsoft.com/office/drawing/2014/main" id="{0C60FC71-307B-4092-9A6F-5DDD1F3938C9}"/>
              </a:ext>
            </a:extLst>
          </p:cNvPr>
          <p:cNvSpPr>
            <a:spLocks noGrp="1"/>
          </p:cNvSpPr>
          <p:nvPr>
            <p:ph type="sldNum" sz="quarter" idx="12"/>
          </p:nvPr>
        </p:nvSpPr>
        <p:spPr/>
        <p:txBody>
          <a:bodyPr/>
          <a:lstStyle/>
          <a:p>
            <a:fld id="{B6B48976-DC37-466F-93A4-9A536987F8BC}" type="slidenum">
              <a:rPr lang="en-GB" smtClean="0"/>
              <a:pPr/>
              <a:t>10</a:t>
            </a:fld>
            <a:endParaRPr lang="en-GB"/>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24744"/>
            <a:ext cx="8229600" cy="5188032"/>
          </a:xfrm>
        </p:spPr>
        <p:txBody>
          <a:bodyPr>
            <a:normAutofit fontScale="92500"/>
          </a:bodyPr>
          <a:lstStyle/>
          <a:p>
            <a:pPr marL="338328" indent="-228600">
              <a:lnSpc>
                <a:spcPct val="150000"/>
              </a:lnSpc>
              <a:buFont typeface="+mj-lt"/>
              <a:buAutoNum type="arabicPeriod"/>
            </a:pPr>
            <a:r>
              <a:rPr lang="en-GB" sz="800" dirty="0" smtClean="0"/>
              <a:t>http</a:t>
            </a:r>
            <a:r>
              <a:rPr lang="en-GB" sz="800" dirty="0"/>
              <a:t>://www.wales.nhs.uk/sites3/page.cfm?orgid=379&amp;pid=67899</a:t>
            </a:r>
          </a:p>
          <a:p>
            <a:pPr marL="338328" indent="-228600">
              <a:lnSpc>
                <a:spcPct val="150000"/>
              </a:lnSpc>
              <a:buFont typeface="+mj-lt"/>
              <a:buAutoNum type="arabicPeriod"/>
            </a:pPr>
            <a:r>
              <a:rPr lang="en-GB" sz="800" dirty="0"/>
              <a:t>https://ottawaecopro.com/mrsa-decontamination/</a:t>
            </a:r>
          </a:p>
          <a:p>
            <a:pPr marL="338328" indent="-228600">
              <a:lnSpc>
                <a:spcPct val="150000"/>
              </a:lnSpc>
              <a:buFont typeface="+mj-lt"/>
              <a:buAutoNum type="arabicPeriod"/>
            </a:pPr>
            <a:r>
              <a:rPr lang="en-GB" sz="800" dirty="0"/>
              <a:t>http://www2.nphs.wales.nhs.uk:8080/WHAIPDocs.nsf/3dc04669c9e1eaa880257062003b246b/24cf7af1a131dd6f80257abd0048f3a1/$FILE/SICPS_FinalV2_Aug_14.pdf</a:t>
            </a:r>
          </a:p>
          <a:p>
            <a:pPr marL="338328" indent="-228600">
              <a:lnSpc>
                <a:spcPct val="150000"/>
              </a:lnSpc>
              <a:buFont typeface="+mj-lt"/>
              <a:buAutoNum type="arabicPeriod"/>
            </a:pPr>
            <a:r>
              <a:rPr lang="en-GB" sz="800" dirty="0"/>
              <a:t>https://www.infectionpreventioncontrol.co.uk/content/uploads/2017/09/16-MRSA-August-2017-Version-1.02.pdfhttps://gov.wales/topics/health/protection/infections/?lang=en</a:t>
            </a:r>
          </a:p>
          <a:p>
            <a:pPr marL="338328" indent="-228600">
              <a:lnSpc>
                <a:spcPct val="150000"/>
              </a:lnSpc>
              <a:buFont typeface="+mj-lt"/>
              <a:buAutoNum type="arabicPeriod"/>
            </a:pPr>
            <a:r>
              <a:rPr lang="en-GB" sz="800" dirty="0"/>
              <a:t>Freeman-Cook, L., Freeman-Cook, K.D. and Alcamo, I.E., 2006. </a:t>
            </a:r>
            <a:r>
              <a:rPr lang="en-GB" sz="800" i="1" dirty="0"/>
              <a:t>Staphylococcus aureus infections</a:t>
            </a:r>
            <a:r>
              <a:rPr lang="en-GB" sz="800" dirty="0"/>
              <a:t>. </a:t>
            </a:r>
            <a:r>
              <a:rPr lang="en-GB" sz="800" dirty="0" err="1"/>
              <a:t>Infobase</a:t>
            </a:r>
            <a:r>
              <a:rPr lang="en-GB" sz="800" dirty="0"/>
              <a:t> publishing.</a:t>
            </a:r>
          </a:p>
          <a:p>
            <a:pPr marL="338328" indent="-228600">
              <a:lnSpc>
                <a:spcPct val="150000"/>
              </a:lnSpc>
              <a:buFont typeface="+mj-lt"/>
              <a:buAutoNum type="arabicPeriod"/>
            </a:pPr>
            <a:r>
              <a:rPr lang="en-GB" sz="800" dirty="0"/>
              <a:t>Sheen, B., 2009. </a:t>
            </a:r>
            <a:r>
              <a:rPr lang="en-GB" sz="800" i="1" dirty="0" err="1"/>
              <a:t>Mrsa</a:t>
            </a:r>
            <a:r>
              <a:rPr lang="en-GB" sz="800" dirty="0"/>
              <a:t>. Greenhaven Publishing LLC.</a:t>
            </a:r>
          </a:p>
          <a:p>
            <a:pPr marL="338328" indent="-228600">
              <a:lnSpc>
                <a:spcPct val="150000"/>
              </a:lnSpc>
              <a:buFont typeface="+mj-lt"/>
              <a:buAutoNum type="arabicPeriod"/>
            </a:pPr>
            <a:r>
              <a:rPr lang="en-GB" sz="800" dirty="0"/>
              <a:t>Young, D.M., Harris, H.W., </a:t>
            </a:r>
            <a:r>
              <a:rPr lang="en-GB" sz="800" dirty="0" err="1"/>
              <a:t>Charlebois</a:t>
            </a:r>
            <a:r>
              <a:rPr lang="en-GB" sz="800" dirty="0"/>
              <a:t>, E.D., Chambers, H., Campbell, A., </a:t>
            </a:r>
            <a:r>
              <a:rPr lang="en-GB" sz="800" dirty="0" err="1"/>
              <a:t>Perdreau</a:t>
            </a:r>
            <a:r>
              <a:rPr lang="en-GB" sz="800" dirty="0"/>
              <a:t>-Remington, F., Lee, C., </a:t>
            </a:r>
            <a:r>
              <a:rPr lang="en-GB" sz="800" dirty="0" err="1"/>
              <a:t>Mankani</a:t>
            </a:r>
            <a:r>
              <a:rPr lang="en-GB" sz="800" dirty="0"/>
              <a:t>, M., </a:t>
            </a:r>
            <a:r>
              <a:rPr lang="en-GB" sz="800" dirty="0" err="1"/>
              <a:t>Mackersie</a:t>
            </a:r>
            <a:r>
              <a:rPr lang="en-GB" sz="800" dirty="0"/>
              <a:t>, R. and </a:t>
            </a:r>
            <a:r>
              <a:rPr lang="en-GB" sz="800" dirty="0" err="1"/>
              <a:t>Schecter</a:t>
            </a:r>
            <a:r>
              <a:rPr lang="en-GB" sz="800" dirty="0"/>
              <a:t>, W.P., 2004. An epidemic of methicillin-resistant Staphylococcus aureus soft tissue infections among medically underserved patients. </a:t>
            </a:r>
            <a:r>
              <a:rPr lang="en-GB" sz="800" i="1" dirty="0"/>
              <a:t>Archives of Surgery</a:t>
            </a:r>
            <a:r>
              <a:rPr lang="en-GB" sz="800" dirty="0"/>
              <a:t>, </a:t>
            </a:r>
            <a:r>
              <a:rPr lang="en-GB" sz="800" i="1" dirty="0"/>
              <a:t>139</a:t>
            </a:r>
            <a:r>
              <a:rPr lang="en-GB" sz="800" dirty="0"/>
              <a:t>(9), pp.947-953.</a:t>
            </a:r>
          </a:p>
          <a:p>
            <a:pPr marL="338328" indent="-228600">
              <a:lnSpc>
                <a:spcPct val="150000"/>
              </a:lnSpc>
              <a:buFont typeface="+mj-lt"/>
              <a:buAutoNum type="arabicPeriod"/>
            </a:pPr>
            <a:r>
              <a:rPr lang="en-GB" sz="800" dirty="0"/>
              <a:t>Chang, H.R. and Chang, M.H., 2006. </a:t>
            </a:r>
            <a:r>
              <a:rPr lang="en-GB" sz="800" i="1" dirty="0"/>
              <a:t>MRSA and staphylococcal infections</a:t>
            </a:r>
            <a:r>
              <a:rPr lang="en-GB" sz="800" dirty="0"/>
              <a:t>. Lulu. com.</a:t>
            </a:r>
          </a:p>
          <a:p>
            <a:pPr marL="338328" indent="-228600">
              <a:lnSpc>
                <a:spcPct val="150000"/>
              </a:lnSpc>
              <a:buFont typeface="+mj-lt"/>
              <a:buAutoNum type="arabicPeriod"/>
            </a:pPr>
            <a:r>
              <a:rPr lang="en-GB" sz="800" dirty="0"/>
              <a:t>Aiello, A.E., Lowy, F.D., Wright, L.N. and Larson, E.L., 2006. </a:t>
            </a:r>
            <a:r>
              <a:rPr lang="en-GB" sz="800" dirty="0" err="1"/>
              <a:t>Meticillin</a:t>
            </a:r>
            <a:r>
              <a:rPr lang="en-GB" sz="800" dirty="0"/>
              <a:t>-resistant Staphylococcus aureus among US prisoners and military personnel: review and recommendations for future studies. </a:t>
            </a:r>
            <a:r>
              <a:rPr lang="en-GB" sz="800" i="1" dirty="0"/>
              <a:t>The Lancet infectious diseases</a:t>
            </a:r>
            <a:r>
              <a:rPr lang="en-GB" sz="800" dirty="0"/>
              <a:t>, </a:t>
            </a:r>
            <a:r>
              <a:rPr lang="en-GB" sz="800" i="1" dirty="0"/>
              <a:t>6</a:t>
            </a:r>
            <a:r>
              <a:rPr lang="en-GB" sz="800" dirty="0"/>
              <a:t>(6), pp.335-341.</a:t>
            </a:r>
          </a:p>
          <a:p>
            <a:pPr marL="338328" indent="-228600">
              <a:lnSpc>
                <a:spcPct val="150000"/>
              </a:lnSpc>
              <a:buFont typeface="+mj-lt"/>
              <a:buAutoNum type="arabicPeriod"/>
            </a:pPr>
            <a:r>
              <a:rPr lang="en-GB" sz="800" dirty="0" err="1"/>
              <a:t>Goetghebeur</a:t>
            </a:r>
            <a:r>
              <a:rPr lang="en-GB" sz="800" dirty="0"/>
              <a:t>, M., Landry, P.A., Han, D. and Vicente, C., 2007. Methicillin-resistant Staphylococcus aureus: a public health issue with economic consequences. </a:t>
            </a:r>
            <a:r>
              <a:rPr lang="en-GB" sz="800" i="1" dirty="0"/>
              <a:t>Canadian Journal of Infectious Diseases and Medical Microbiology</a:t>
            </a:r>
            <a:r>
              <a:rPr lang="en-GB" sz="800" dirty="0"/>
              <a:t>, </a:t>
            </a:r>
            <a:r>
              <a:rPr lang="en-GB" sz="800" i="1" dirty="0"/>
              <a:t>18</a:t>
            </a:r>
            <a:r>
              <a:rPr lang="en-GB" sz="800" dirty="0"/>
              <a:t>(1), pp.27-34.</a:t>
            </a:r>
          </a:p>
          <a:p>
            <a:pPr marL="338328" indent="-228600">
              <a:lnSpc>
                <a:spcPct val="150000"/>
              </a:lnSpc>
              <a:buFont typeface="+mj-lt"/>
              <a:buAutoNum type="arabicPeriod"/>
            </a:pPr>
            <a:r>
              <a:rPr lang="en-GB" sz="800" dirty="0"/>
              <a:t>Humphreys, H., 2007. National guidelines for the control and prevention of methicillin-resistant Staphylococcus aureus—what do they tell us?. </a:t>
            </a:r>
            <a:r>
              <a:rPr lang="en-GB" sz="800" i="1" dirty="0"/>
              <a:t>Clinical Microbiology and Infection</a:t>
            </a:r>
            <a:r>
              <a:rPr lang="en-GB" sz="800" dirty="0"/>
              <a:t>, </a:t>
            </a:r>
            <a:r>
              <a:rPr lang="en-GB" sz="800" i="1" dirty="0"/>
              <a:t>13</a:t>
            </a:r>
            <a:r>
              <a:rPr lang="en-GB" sz="800" dirty="0"/>
              <a:t>(9), pp.846-853.</a:t>
            </a:r>
          </a:p>
          <a:p>
            <a:pPr marL="338328" indent="-228600">
              <a:lnSpc>
                <a:spcPct val="150000"/>
              </a:lnSpc>
              <a:buFont typeface="+mj-lt"/>
              <a:buAutoNum type="arabicPeriod"/>
            </a:pPr>
            <a:r>
              <a:rPr lang="en-GB" sz="800" dirty="0"/>
              <a:t>Burnett, E., Kearney, N., Johnston, B., </a:t>
            </a:r>
            <a:r>
              <a:rPr lang="en-GB" sz="800" dirty="0" err="1"/>
              <a:t>Corlett</a:t>
            </a:r>
            <a:r>
              <a:rPr lang="en-GB" sz="800" dirty="0"/>
              <a:t>, J. and </a:t>
            </a:r>
            <a:r>
              <a:rPr lang="en-GB" sz="800" dirty="0" err="1"/>
              <a:t>MacGillivray</a:t>
            </a:r>
            <a:r>
              <a:rPr lang="en-GB" sz="800" dirty="0"/>
              <a:t>, S., 2013. Understanding factors that impact on health care professionals’ risk perceptions and responses toward Clostridium difficile and </a:t>
            </a:r>
            <a:r>
              <a:rPr lang="en-GB" sz="800" dirty="0" err="1"/>
              <a:t>meticillin</a:t>
            </a:r>
            <a:r>
              <a:rPr lang="en-GB" sz="800" dirty="0"/>
              <a:t>-resistant Staphylococcus aureus: A structured literature review. </a:t>
            </a:r>
            <a:r>
              <a:rPr lang="en-GB" sz="800" i="1" dirty="0"/>
              <a:t>American journal of infection control</a:t>
            </a:r>
            <a:r>
              <a:rPr lang="en-GB" sz="800" dirty="0"/>
              <a:t>, </a:t>
            </a:r>
            <a:r>
              <a:rPr lang="en-GB" sz="800" i="1" dirty="0"/>
              <a:t>41</a:t>
            </a:r>
            <a:r>
              <a:rPr lang="en-GB" sz="800" dirty="0"/>
              <a:t>(5), pp.394-400.</a:t>
            </a:r>
          </a:p>
          <a:p>
            <a:pPr marL="338328" indent="-228600">
              <a:lnSpc>
                <a:spcPct val="150000"/>
              </a:lnSpc>
              <a:buFont typeface="+mj-lt"/>
              <a:buAutoNum type="arabicPeriod"/>
            </a:pPr>
            <a:r>
              <a:rPr lang="en-GB" sz="800" dirty="0"/>
              <a:t>https://www.alamy.com/stock-photo-nurse-sitting-on-the-floor-with-her-head-on-her-hands-in-hospital-143806817.html</a:t>
            </a:r>
          </a:p>
          <a:p>
            <a:pPr marL="338328" indent="-228600">
              <a:lnSpc>
                <a:spcPct val="150000"/>
              </a:lnSpc>
              <a:buFont typeface="+mj-lt"/>
              <a:buAutoNum type="arabicPeriod"/>
            </a:pPr>
            <a:r>
              <a:rPr lang="en-GB" sz="800" dirty="0"/>
              <a:t>http://www.wales.nhs.uk/sitesplus/documents/862/ANNUAL%20REPORT%20%26%20ACCOUNTS%202017-18%20BILINGUAL.pdf</a:t>
            </a:r>
          </a:p>
          <a:p>
            <a:pPr marL="338328" indent="-228600">
              <a:lnSpc>
                <a:spcPct val="150000"/>
              </a:lnSpc>
              <a:buFont typeface="+mj-lt"/>
              <a:buAutoNum type="arabicPeriod"/>
            </a:pPr>
            <a:r>
              <a:rPr lang="en-GB" sz="800" dirty="0" err="1"/>
              <a:t>Vandenesch</a:t>
            </a:r>
            <a:r>
              <a:rPr lang="en-GB" sz="800" dirty="0"/>
              <a:t>, F. and Etienne, J., 2004. How to prevent transmission of MRSA in the open community?. </a:t>
            </a:r>
            <a:r>
              <a:rPr lang="en-GB" sz="800" i="1" dirty="0"/>
              <a:t>Euro surveillance: bulletin </a:t>
            </a:r>
            <a:r>
              <a:rPr lang="en-GB" sz="800" i="1" dirty="0" err="1"/>
              <a:t>Europeen</a:t>
            </a:r>
            <a:r>
              <a:rPr lang="en-GB" sz="800" i="1" dirty="0"/>
              <a:t> sur les maladies </a:t>
            </a:r>
            <a:r>
              <a:rPr lang="en-GB" sz="800" i="1" dirty="0" err="1"/>
              <a:t>transmissibles</a:t>
            </a:r>
            <a:r>
              <a:rPr lang="en-GB" sz="800" i="1" dirty="0"/>
              <a:t>= European communicable disease bulletin</a:t>
            </a:r>
            <a:r>
              <a:rPr lang="en-GB" sz="800" dirty="0"/>
              <a:t>, </a:t>
            </a:r>
            <a:r>
              <a:rPr lang="en-GB" sz="800" i="1" dirty="0"/>
              <a:t>9</a:t>
            </a:r>
            <a:r>
              <a:rPr lang="en-GB" sz="800" dirty="0"/>
              <a:t>(11), pp.1-2.</a:t>
            </a:r>
          </a:p>
          <a:p>
            <a:pPr marL="338328" indent="-228600">
              <a:lnSpc>
                <a:spcPct val="150000"/>
              </a:lnSpc>
              <a:buFont typeface="+mj-lt"/>
              <a:buAutoNum type="arabicPeriod"/>
            </a:pPr>
            <a:r>
              <a:rPr lang="en-GB" sz="800" dirty="0"/>
              <a:t>https://www.who.int/gpsc/5may/en</a:t>
            </a:r>
            <a:r>
              <a:rPr lang="en-GB" sz="800" dirty="0" smtClean="0"/>
              <a:t>/</a:t>
            </a:r>
            <a:endParaRPr lang="en-GB" sz="800" dirty="0"/>
          </a:p>
          <a:p>
            <a:pPr marL="338328" indent="-228600">
              <a:lnSpc>
                <a:spcPct val="150000"/>
              </a:lnSpc>
              <a:buFont typeface="+mj-lt"/>
              <a:buAutoNum type="arabicPeriod"/>
            </a:pPr>
            <a:r>
              <a:rPr lang="en-GB" sz="800" dirty="0"/>
              <a:t>https://</a:t>
            </a:r>
            <a:r>
              <a:rPr lang="en-GB" sz="800" dirty="0" smtClean="0"/>
              <a:t>www.theguardian.com/society/2018/nov/07/antibiotic-resistant-superbugs-will-kill-90000-britons-by-2050</a:t>
            </a:r>
          </a:p>
          <a:p>
            <a:pPr marL="338328" indent="-228600">
              <a:lnSpc>
                <a:spcPct val="150000"/>
              </a:lnSpc>
              <a:buFont typeface="+mj-lt"/>
              <a:buAutoNum type="arabicPeriod"/>
            </a:pPr>
            <a:r>
              <a:rPr lang="en-GB" sz="800" dirty="0" smtClean="0"/>
              <a:t>//www.ons.gov.uk/peoplepopulationandcommunity/birthsdeathsandmarriages/deaths/bulletins/deathsinvolvingmrsa/2013-08-22</a:t>
            </a:r>
          </a:p>
          <a:p>
            <a:pPr marL="338328" indent="-228600">
              <a:lnSpc>
                <a:spcPct val="150000"/>
              </a:lnSpc>
              <a:buFont typeface="+mj-lt"/>
              <a:buAutoNum type="arabicPeriod"/>
            </a:pPr>
            <a:r>
              <a:rPr lang="en-GB" sz="800" dirty="0"/>
              <a:t>http://mrsmrsa.blogspot.com/2015/04/signs-and-symptoms.html</a:t>
            </a:r>
            <a:endParaRPr lang="en-GB" sz="800" dirty="0" smtClean="0"/>
          </a:p>
          <a:p>
            <a:pPr marL="338328" indent="-228600">
              <a:buFont typeface="+mj-lt"/>
              <a:buAutoNum type="arabicPeriod"/>
            </a:pPr>
            <a:endParaRPr lang="en-GB" sz="800" dirty="0" smtClean="0"/>
          </a:p>
          <a:p>
            <a:pPr marL="338328" indent="-228600">
              <a:buFont typeface="+mj-lt"/>
              <a:buAutoNum type="arabicPeriod"/>
            </a:pPr>
            <a:endParaRPr lang="en-GB" sz="900" dirty="0"/>
          </a:p>
          <a:p>
            <a:pPr>
              <a:buFont typeface="+mj-lt"/>
              <a:buAutoNum type="arabicPeriod"/>
            </a:pPr>
            <a:endParaRPr lang="en-GB" sz="1050" dirty="0"/>
          </a:p>
          <a:p>
            <a:pPr>
              <a:buFont typeface="+mj-lt"/>
              <a:buAutoNum type="arabicPeriod"/>
            </a:pPr>
            <a:endParaRPr lang="en-GB" sz="800" dirty="0"/>
          </a:p>
          <a:p>
            <a:pPr>
              <a:buFont typeface="+mj-lt"/>
              <a:buAutoNum type="arabicPeriod"/>
            </a:pPr>
            <a:endParaRPr lang="en-GB" sz="700" dirty="0" smtClean="0"/>
          </a:p>
          <a:p>
            <a:pPr>
              <a:buFont typeface="+mj-lt"/>
              <a:buAutoNum type="arabicPeriod"/>
            </a:pPr>
            <a:endParaRPr lang="en-GB" sz="700" dirty="0" smtClean="0"/>
          </a:p>
          <a:p>
            <a:pPr>
              <a:buFont typeface="+mj-lt"/>
              <a:buAutoNum type="arabicPeriod"/>
            </a:pPr>
            <a:endParaRPr lang="en-GB" sz="700" dirty="0"/>
          </a:p>
          <a:p>
            <a:pPr>
              <a:buFont typeface="+mj-lt"/>
              <a:buAutoNum type="arabicPeriod"/>
            </a:pPr>
            <a:endParaRPr lang="en-GB" sz="1000" dirty="0" smtClean="0"/>
          </a:p>
          <a:p>
            <a:pPr>
              <a:buFont typeface="+mj-lt"/>
              <a:buAutoNum type="arabicPeriod"/>
            </a:pPr>
            <a:endParaRPr lang="en-GB" sz="1000" dirty="0"/>
          </a:p>
          <a:p>
            <a:pPr>
              <a:buFont typeface="+mj-lt"/>
              <a:buAutoNum type="arabicPeriod"/>
            </a:pPr>
            <a:endParaRPr lang="en-GB" sz="1200" dirty="0"/>
          </a:p>
          <a:p>
            <a:endParaRPr lang="en-GB" sz="1050" dirty="0"/>
          </a:p>
          <a:p>
            <a:endParaRPr lang="en-GB" sz="1800" dirty="0"/>
          </a:p>
          <a:p>
            <a:endParaRPr lang="en-GB" sz="1800" dirty="0"/>
          </a:p>
          <a:p>
            <a:endParaRPr lang="en-GB" dirty="0"/>
          </a:p>
        </p:txBody>
      </p:sp>
      <p:sp>
        <p:nvSpPr>
          <p:cNvPr id="2" name="Title 1"/>
          <p:cNvSpPr>
            <a:spLocks noGrp="1"/>
          </p:cNvSpPr>
          <p:nvPr>
            <p:ph type="title"/>
          </p:nvPr>
        </p:nvSpPr>
        <p:spPr/>
        <p:txBody>
          <a:bodyPr>
            <a:normAutofit/>
          </a:bodyPr>
          <a:lstStyle/>
          <a:p>
            <a:pPr algn="l"/>
            <a:r>
              <a:rPr lang="en-GB" sz="3600" b="1" dirty="0"/>
              <a:t>Reference List </a:t>
            </a:r>
          </a:p>
        </p:txBody>
      </p:sp>
      <p:sp>
        <p:nvSpPr>
          <p:cNvPr id="4" name="Footer Placeholder 3">
            <a:extLst>
              <a:ext uri="{FF2B5EF4-FFF2-40B4-BE49-F238E27FC236}">
                <a16:creationId xmlns:a16="http://schemas.microsoft.com/office/drawing/2014/main" id="{BF602A6F-511B-4F85-B50E-79FB7B410A8A}"/>
              </a:ext>
            </a:extLst>
          </p:cNvPr>
          <p:cNvSpPr>
            <a:spLocks noGrp="1"/>
          </p:cNvSpPr>
          <p:nvPr>
            <p:ph type="ftr" sz="quarter" idx="11"/>
          </p:nvPr>
        </p:nvSpPr>
        <p:spPr/>
        <p:txBody>
          <a:bodyPr/>
          <a:lstStyle/>
          <a:p>
            <a:r>
              <a:rPr lang="en-GB"/>
              <a:t>151055</a:t>
            </a:r>
          </a:p>
        </p:txBody>
      </p:sp>
      <p:sp>
        <p:nvSpPr>
          <p:cNvPr id="5" name="Slide Number Placeholder 4">
            <a:extLst>
              <a:ext uri="{FF2B5EF4-FFF2-40B4-BE49-F238E27FC236}">
                <a16:creationId xmlns:a16="http://schemas.microsoft.com/office/drawing/2014/main" id="{252E1104-90E2-4D96-B545-5E85FAB92BED}"/>
              </a:ext>
            </a:extLst>
          </p:cNvPr>
          <p:cNvSpPr>
            <a:spLocks noGrp="1"/>
          </p:cNvSpPr>
          <p:nvPr>
            <p:ph type="sldNum" sz="quarter" idx="12"/>
          </p:nvPr>
        </p:nvSpPr>
        <p:spPr/>
        <p:txBody>
          <a:bodyPr/>
          <a:lstStyle/>
          <a:p>
            <a:fld id="{B6B48976-DC37-466F-93A4-9A536987F8BC}" type="slidenum">
              <a:rPr lang="en-GB" smtClean="0"/>
              <a:pPr/>
              <a:t>11</a:t>
            </a:fld>
            <a:endParaRPr lang="en-GB"/>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3207</TotalTime>
  <Words>941</Words>
  <Application>Microsoft Office PowerPoint</Application>
  <PresentationFormat>On-screen Show (4:3)</PresentationFormat>
  <Paragraphs>122</Paragraphs>
  <Slides>11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Calibri</vt:lpstr>
      <vt:lpstr>Lucida Sans Unicode</vt:lpstr>
      <vt:lpstr>Verdana</vt:lpstr>
      <vt:lpstr>Wingdings</vt:lpstr>
      <vt:lpstr>Wingdings 2</vt:lpstr>
      <vt:lpstr>Wingdings 3</vt:lpstr>
      <vt:lpstr>Concourse</vt:lpstr>
      <vt:lpstr>MRSA THE AFFECTS THIS HAS ON PUBLIC HEALTH IN WALES</vt:lpstr>
      <vt:lpstr>Contents Page </vt:lpstr>
      <vt:lpstr>Introduction </vt:lpstr>
      <vt:lpstr>What are the Signs, Symptoms, Causes and Treatment for MRSA</vt:lpstr>
      <vt:lpstr>Health Trends and Evaluation </vt:lpstr>
      <vt:lpstr>The Impact MRSA has on Health and Social Care in Wales </vt:lpstr>
      <vt:lpstr>Preventative Methods </vt:lpstr>
      <vt:lpstr>Infection Control Guidance within Health and Social Care </vt:lpstr>
      <vt:lpstr>Statistics in Wales </vt:lpstr>
      <vt:lpstr>Conclusion</vt:lpstr>
      <vt:lpstr>Reference List </vt:lpstr>
    </vt:vector>
  </TitlesOfParts>
  <Company>Rhondda Cynon Taff CBC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MRSA and the affects this has on public health in Wales</dc:title>
  <dc:creator>patreorchy4</dc:creator>
  <cp:lastModifiedBy>Stacey Williams (P151055)</cp:lastModifiedBy>
  <cp:revision>75</cp:revision>
  <dcterms:created xsi:type="dcterms:W3CDTF">2019-03-12T12:34:27Z</dcterms:created>
  <dcterms:modified xsi:type="dcterms:W3CDTF">2019-03-15T11:45:39Z</dcterms:modified>
</cp:coreProperties>
</file>