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62" r:id="rId2"/>
    <p:sldId id="272" r:id="rId3"/>
    <p:sldId id="257" r:id="rId4"/>
    <p:sldId id="271" r:id="rId5"/>
    <p:sldId id="258" r:id="rId6"/>
    <p:sldId id="274" r:id="rId7"/>
    <p:sldId id="273" r:id="rId8"/>
    <p:sldId id="259" r:id="rId9"/>
    <p:sldId id="277" r:id="rId10"/>
    <p:sldId id="260" r:id="rId11"/>
    <p:sldId id="261" r:id="rId12"/>
    <p:sldId id="278" r:id="rId13"/>
    <p:sldId id="266" r:id="rId14"/>
    <p:sldId id="276" r:id="rId15"/>
    <p:sldId id="268" r:id="rId16"/>
    <p:sldId id="269" r:id="rId17"/>
    <p:sldId id="275" r:id="rId18"/>
    <p:sldId id="270" r:id="rId19"/>
    <p:sldId id="27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907" autoAdjust="0"/>
  </p:normalViewPr>
  <p:slideViewPr>
    <p:cSldViewPr>
      <p:cViewPr varScale="1">
        <p:scale>
          <a:sx n="110" d="100"/>
          <a:sy n="110" d="100"/>
        </p:scale>
        <p:origin x="-164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11EB09-667E-4266-8711-72B23303A3B8}" type="datetimeFigureOut">
              <a:rPr lang="en-GB" smtClean="0"/>
              <a:t>12/01/2016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5D4832-A2A8-4AFF-B0C3-D532AAF62AEB}" type="slidenum">
              <a:rPr lang="en-GB" smtClean="0"/>
              <a:t>‹#›</a:t>
            </a:fld>
            <a:endParaRPr lang="en-GB"/>
          </a:p>
        </p:txBody>
      </p:sp>
    </p:spTree>
    <p:extLst>
      <p:ext uri="{BB962C8B-B14F-4D97-AF65-F5344CB8AC3E}">
        <p14:creationId xmlns:p14="http://schemas.microsoft.com/office/powerpoint/2010/main" val="372570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Most people feel that they do not make good use of the time in a day!</a:t>
            </a:r>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3</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8</a:t>
            </a:fld>
            <a:endParaRPr lang="en-GB" dirty="0"/>
          </a:p>
        </p:txBody>
      </p:sp>
    </p:spTree>
    <p:extLst>
      <p:ext uri="{BB962C8B-B14F-4D97-AF65-F5344CB8AC3E}">
        <p14:creationId xmlns:p14="http://schemas.microsoft.com/office/powerpoint/2010/main" val="265149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Calibri" pitchFamily="34" charset="0"/>
                <a:ea typeface="+mn-ea"/>
                <a:cs typeface="Arial" charset="0"/>
              </a:rPr>
              <a:t>Time Management is setting goals and organising time to achieve those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sym typeface="Wingdings"/>
              </a:rPr>
              <a:t></a:t>
            </a:r>
            <a:r>
              <a:rPr lang="en-GB" sz="1200" kern="1200" dirty="0" smtClean="0">
                <a:solidFill>
                  <a:schemeClr val="tx1"/>
                </a:solidFill>
                <a:effectLst/>
                <a:latin typeface="Calibri" pitchFamily="34" charset="0"/>
                <a:ea typeface="+mn-ea"/>
                <a:cs typeface="Arial" charset="0"/>
              </a:rPr>
              <a:t>  Time management and goal setting as inter-related, without goals to work towards we don’t have to managed our time, and without managing our time we won’t achieve any goals.</a:t>
            </a:r>
          </a:p>
          <a:p>
            <a:r>
              <a:rPr lang="en-GB" sz="1200" kern="1200" dirty="0" smtClean="0">
                <a:solidFill>
                  <a:schemeClr val="tx1"/>
                </a:solidFill>
                <a:effectLst/>
                <a:latin typeface="Calibri" pitchFamily="34" charset="0"/>
                <a:ea typeface="+mn-ea"/>
                <a:cs typeface="Arial" charset="0"/>
              </a:rPr>
              <a:t> </a:t>
            </a:r>
          </a:p>
          <a:p>
            <a:r>
              <a:rPr lang="en-GB" sz="1200" kern="1200" dirty="0" smtClean="0">
                <a:solidFill>
                  <a:schemeClr val="tx1"/>
                </a:solidFill>
                <a:effectLst/>
                <a:latin typeface="Calibri" pitchFamily="34" charset="0"/>
                <a:ea typeface="+mn-ea"/>
                <a:cs typeface="Arial" charset="0"/>
              </a:rPr>
              <a:t>You have set yourself a goal, to get a degree or HND and the only way you are going to achieve that is to organise your time to complete everything that is asked of you.</a:t>
            </a:r>
          </a:p>
          <a:p>
            <a:endParaRPr lang="en-GB" dirty="0" smtClean="0"/>
          </a:p>
          <a:p>
            <a:r>
              <a:rPr lang="en-GB" dirty="0" smtClean="0"/>
              <a:t>Just as balance in your life is motivating, understanding your long term goals is very motivating. If you know what it is that you really want to achieve in five years or ten years time or maybe in the course of your life, this will really help you to stick to some of the things that you have set yourself to do, it gives you energy, it motivates you and you can carry them out whilst being satisfied with how you're using your time.</a:t>
            </a:r>
          </a:p>
          <a:p>
            <a:endParaRPr lang="en-GB" dirty="0" smtClean="0"/>
          </a:p>
          <a:p>
            <a:r>
              <a:rPr lang="en-GB" dirty="0" smtClean="0"/>
              <a:t> Most people don't like thinking about long term goals, so I'm going to get you to do an exercise which is to look at your five year goal perhaps, and ask yourself what is at least one thing I want to have achieved in five years time. So do that now - it doesn't matter if it's not the best thing that you could ever think of, just write something down that you think you would like to achieve within the next five years.</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10</a:t>
            </a:fld>
            <a:endParaRPr lang="en-GB"/>
          </a:p>
        </p:txBody>
      </p:sp>
    </p:spTree>
    <p:extLst>
      <p:ext uri="{BB962C8B-B14F-4D97-AF65-F5344CB8AC3E}">
        <p14:creationId xmlns:p14="http://schemas.microsoft.com/office/powerpoint/2010/main" val="829479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Procrastination</a:t>
            </a:r>
          </a:p>
          <a:p>
            <a:endParaRPr lang="en-GB" dirty="0" smtClean="0"/>
          </a:p>
          <a:p>
            <a:r>
              <a:rPr lang="en-GB" dirty="0" smtClean="0"/>
              <a:t>No matter how well you develop some of your time management strategies there is always one thing that you will still get caught out by and that is procrastination. We all procrastinate, we all get stuck, sometimes completely and sometimes on just one or two things. Procrastination is just putting things off, you know that you're procrastinating because something that has been on your to do list just keeps turning up on it for a week, two weeks, two months or six months and you still haven't done it. So another time management strategy is learning how to beat procrastination. We usually procrastinate because a task is particularly unpleasant or you think you're not good at it or you don't know how to do it, you think it's too big and there's no clear deadline or the deadline is very far off, that's a killer. Or maybe you're too tired or panicky. </a:t>
            </a:r>
          </a:p>
          <a:p>
            <a:endParaRPr lang="en-GB" dirty="0" smtClean="0"/>
          </a:p>
          <a:p>
            <a:r>
              <a:rPr lang="en-GB" dirty="0" smtClean="0"/>
              <a:t>So if you know why you're procrastinating, it might be possible for you to think of the right strategy to beat that particular reason for procrastinating.</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15</a:t>
            </a:fld>
            <a:endParaRPr lang="en-GB"/>
          </a:p>
        </p:txBody>
      </p:sp>
    </p:spTree>
    <p:extLst>
      <p:ext uri="{BB962C8B-B14F-4D97-AF65-F5344CB8AC3E}">
        <p14:creationId xmlns:p14="http://schemas.microsoft.com/office/powerpoint/2010/main" val="2571012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a few other hints and tips that are worth mentioning on time management. Don't spend time spending time in regret. Things that haven't been done just haven't been done. Look forward and try to motivate yourself for the things that are still possible. </a:t>
            </a:r>
          </a:p>
          <a:p>
            <a:endParaRPr lang="en-GB" dirty="0" smtClean="0"/>
          </a:p>
          <a:p>
            <a:r>
              <a:rPr lang="en-GB" dirty="0" smtClean="0"/>
              <a:t>If you are overwhelmed and it's to do with your study, it's really important that you speak to your tutor to see what can be rescheduled or what can be managed or what can be got round.</a:t>
            </a:r>
          </a:p>
          <a:p>
            <a:endParaRPr lang="en-GB" dirty="0" smtClean="0"/>
          </a:p>
          <a:p>
            <a:r>
              <a:rPr lang="en-GB" dirty="0" smtClean="0"/>
              <a:t> Another strategy is to double up on committed time. If you do a lot of travelling it's possible that you'll be able to listen to some Skills Centre pod casts on the way and be able to think about different strategies for writing, reading and brushing up on a whole range of strategies to help you study better. But you can also revise whilst you are on the train, you can re-read a draft or make corrections, a whole range of things that we can now do because of the technology that's available to us in our committed time.</a:t>
            </a:r>
          </a:p>
          <a:p>
            <a:endParaRPr lang="en-GB" dirty="0" smtClean="0"/>
          </a:p>
          <a:p>
            <a:r>
              <a:rPr lang="en-GB" dirty="0" smtClean="0"/>
              <a:t> Another thing is not to waste time. We can get quite trapped into wasting our time by, for instance, searching for something that's not going to be found. A good strategy is to say to yourself, 'I'm going to give myself 15 minutes to find it, if I can't find that file or that object I'll think of a way of getting round without it or getting another one.' </a:t>
            </a:r>
          </a:p>
          <a:p>
            <a:endParaRPr lang="en-GB" dirty="0" smtClean="0"/>
          </a:p>
          <a:p>
            <a:r>
              <a:rPr lang="en-GB" dirty="0" smtClean="0"/>
              <a:t>A really important strategy to remember is the question, 'Is the best use of my time right now?'. Ask yourself that frequently, just stop and think and be mindful of how you are using your time. Small adjustments can make a big difference to how the day finishes overall.</a:t>
            </a:r>
          </a:p>
          <a:p>
            <a:endParaRPr lang="en-GB" dirty="0" smtClean="0"/>
          </a:p>
          <a:p>
            <a:r>
              <a:rPr lang="en-GB" dirty="0" smtClean="0"/>
              <a:t> One area which students often ask me about is, 'how do we cope with interruptions such as my friends going to the pub and I want to go with them?'. And what I tell them is to try and turn your interruptions into rewards wherever you can, I'll be with you in another hour and a half when I've just finished page 3 of the first draft of my essay. That way you get the best of both worlds.</a:t>
            </a:r>
          </a:p>
          <a:p>
            <a:endParaRPr lang="en-GB" dirty="0" smtClean="0"/>
          </a:p>
          <a:p>
            <a:r>
              <a:rPr lang="en-GB" dirty="0" smtClean="0"/>
              <a:t> One last thought, when you're seriously overwhelmed it's often a good idea to take decisions about things that have been hanging on in your mind. 'I don't know if I'm going to do the project on that issue or whether I should write that essay or that other one that seems to be a bit easier.' What's really important is to just to take the decision and go for it, because that way you can reduce your stress levels, stop your procrastinating and help you to achieve what you want to in the time that you've got available. </a:t>
            </a:r>
          </a:p>
          <a:p>
            <a:endParaRPr lang="en-GB" dirty="0"/>
          </a:p>
        </p:txBody>
      </p:sp>
      <p:sp>
        <p:nvSpPr>
          <p:cNvPr id="4" name="Slide Number Placeholder 3"/>
          <p:cNvSpPr>
            <a:spLocks noGrp="1"/>
          </p:cNvSpPr>
          <p:nvPr>
            <p:ph type="sldNum" sz="quarter" idx="10"/>
          </p:nvPr>
        </p:nvSpPr>
        <p:spPr/>
        <p:txBody>
          <a:bodyPr/>
          <a:lstStyle/>
          <a:p>
            <a:fld id="{8DCC7210-4E2D-4B98-9D3F-BDC20EC195B5}" type="slidenum">
              <a:rPr lang="en-GB" smtClean="0"/>
              <a:pPr/>
              <a:t>16</a:t>
            </a:fld>
            <a:endParaRPr lang="en-GB"/>
          </a:p>
        </p:txBody>
      </p:sp>
    </p:spTree>
    <p:extLst>
      <p:ext uri="{BB962C8B-B14F-4D97-AF65-F5344CB8AC3E}">
        <p14:creationId xmlns:p14="http://schemas.microsoft.com/office/powerpoint/2010/main" val="1127562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smtClean="0"/>
          </a:p>
          <a:p>
            <a:pPr marL="0" marR="0" indent="0" algn="l" defTabSz="914400" rtl="0" eaLnBrk="0" fontAlgn="base" latinLnBrk="0" hangingPunct="0">
              <a:lnSpc>
                <a:spcPct val="100000"/>
              </a:lnSpc>
              <a:spcBef>
                <a:spcPct val="30000"/>
              </a:spcBef>
              <a:spcAft>
                <a:spcPct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88E1C878-F27A-4492-9E93-F241953C5C67}" type="slidenum">
              <a:rPr lang="en-GB" smtClean="0"/>
              <a:pPr>
                <a:defRPr/>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B91F18A9-4043-4C0F-B8B7-D6DF66508699}" type="datetimeFigureOut">
              <a:rPr lang="en-GB" smtClean="0"/>
              <a:t>12/01/2016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777C4A5-007F-4AB2-9BC9-34D576F611C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1F18A9-4043-4C0F-B8B7-D6DF66508699}" type="datetimeFigureOut">
              <a:rPr lang="en-GB" smtClean="0"/>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777C4A5-007F-4AB2-9BC9-34D576F611CD}"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B91F18A9-4043-4C0F-B8B7-D6DF66508699}" type="datetimeFigureOut">
              <a:rPr lang="en-GB" smtClean="0"/>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777C4A5-007F-4AB2-9BC9-34D576F611CD}"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B91F18A9-4043-4C0F-B8B7-D6DF66508699}" type="datetimeFigureOut">
              <a:rPr lang="en-GB" smtClean="0"/>
              <a:t>12/01/2016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777C4A5-007F-4AB2-9BC9-34D576F611CD}"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B91F18A9-4043-4C0F-B8B7-D6DF66508699}" type="datetimeFigureOut">
              <a:rPr lang="en-GB" smtClean="0"/>
              <a:t>12/01/2016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B91F18A9-4043-4C0F-B8B7-D6DF66508699}" type="datetimeFigureOut">
              <a:rPr lang="en-GB" smtClean="0"/>
              <a:t>12/01/2016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F777C4A5-007F-4AB2-9BC9-34D576F611CD}"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B91F18A9-4043-4C0F-B8B7-D6DF66508699}" type="datetimeFigureOut">
              <a:rPr lang="en-GB" smtClean="0"/>
              <a:t>12/01/2016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B91F18A9-4043-4C0F-B8B7-D6DF66508699}" type="datetimeFigureOut">
              <a:rPr lang="en-GB" smtClean="0"/>
              <a:t>12/01/2016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B91F18A9-4043-4C0F-B8B7-D6DF66508699}" type="datetimeFigureOut">
              <a:rPr lang="en-GB" smtClean="0"/>
              <a:t>12/01/2016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777C4A5-007F-4AB2-9BC9-34D576F611CD}"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1F18A9-4043-4C0F-B8B7-D6DF66508699}" type="datetimeFigureOut">
              <a:rPr lang="en-GB" smtClean="0"/>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B91F18A9-4043-4C0F-B8B7-D6DF66508699}" type="datetimeFigureOut">
              <a:rPr lang="en-GB" smtClean="0"/>
              <a:t>12/01/2016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F777C4A5-007F-4AB2-9BC9-34D576F611C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B91F18A9-4043-4C0F-B8B7-D6DF66508699}" type="datetimeFigureOut">
              <a:rPr lang="en-GB" smtClean="0"/>
              <a:t>12/01/2016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777C4A5-007F-4AB2-9BC9-34D576F611C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793093"/>
            <a:ext cx="8229600" cy="1143000"/>
          </a:xfrm>
        </p:spPr>
        <p:txBody>
          <a:bodyPr/>
          <a:lstStyle/>
          <a:p>
            <a:r>
              <a:rPr lang="en-US" b="1" u="sng" dirty="0" smtClean="0">
                <a:solidFill>
                  <a:schemeClr val="tx1">
                    <a:lumMod val="65000"/>
                    <a:lumOff val="35000"/>
                  </a:schemeClr>
                </a:solidFill>
              </a:rPr>
              <a:t>Time Management</a:t>
            </a:r>
            <a:endParaRPr lang="en-GB" b="1" u="sng" dirty="0">
              <a:solidFill>
                <a:schemeClr val="tx1">
                  <a:lumMod val="65000"/>
                  <a:lumOff val="35000"/>
                </a:schemeClr>
              </a:solidFill>
            </a:endParaRPr>
          </a:p>
        </p:txBody>
      </p:sp>
      <p:pic>
        <p:nvPicPr>
          <p:cNvPr id="1026" name="Picture 2" descr="C:\Users\Pamela\AppData\Local\Microsoft\Windows\Temporary Internet Files\Content.IE5\WEAUD3S2\MC900287030[1].wmf"/>
          <p:cNvPicPr>
            <a:picLocks noChangeAspect="1" noChangeArrowheads="1"/>
          </p:cNvPicPr>
          <p:nvPr/>
        </p:nvPicPr>
        <p:blipFill>
          <a:blip r:embed="rId2" cstate="print"/>
          <a:srcRect/>
          <a:stretch>
            <a:fillRect/>
          </a:stretch>
        </p:blipFill>
        <p:spPr bwMode="auto">
          <a:xfrm>
            <a:off x="755576" y="2435287"/>
            <a:ext cx="1765426" cy="2433873"/>
          </a:xfrm>
          <a:prstGeom prst="rect">
            <a:avLst/>
          </a:prstGeom>
          <a:noFill/>
        </p:spPr>
      </p:pic>
      <p:pic>
        <p:nvPicPr>
          <p:cNvPr id="2" name="Picture 3" descr="C:\Users\Pamela\AppData\Local\Microsoft\Windows\Temporary Internet Files\Content.IE5\QOZ7H96L\MC900326744[1].wmf"/>
          <p:cNvPicPr>
            <a:picLocks noChangeAspect="1" noChangeArrowheads="1"/>
          </p:cNvPicPr>
          <p:nvPr/>
        </p:nvPicPr>
        <p:blipFill>
          <a:blip r:embed="rId3" cstate="print"/>
          <a:srcRect/>
          <a:stretch>
            <a:fillRect/>
          </a:stretch>
        </p:blipFill>
        <p:spPr bwMode="auto">
          <a:xfrm>
            <a:off x="6588224" y="2795327"/>
            <a:ext cx="1387145" cy="1824228"/>
          </a:xfrm>
          <a:prstGeom prst="rect">
            <a:avLst/>
          </a:prstGeom>
          <a:noFill/>
        </p:spPr>
      </p:pic>
      <p:pic>
        <p:nvPicPr>
          <p:cNvPr id="1028" name="Picture 4" descr="C:\Users\Pamela\AppData\Local\Microsoft\Windows\Temporary Internet Files\Content.IE5\ZRA2GB1R\MC900299195[1].wmf"/>
          <p:cNvPicPr>
            <a:picLocks noChangeAspect="1" noChangeArrowheads="1"/>
          </p:cNvPicPr>
          <p:nvPr/>
        </p:nvPicPr>
        <p:blipFill>
          <a:blip r:embed="rId4" cstate="print"/>
          <a:srcRect/>
          <a:stretch>
            <a:fillRect/>
          </a:stretch>
        </p:blipFill>
        <p:spPr bwMode="auto">
          <a:xfrm>
            <a:off x="2987824" y="2363279"/>
            <a:ext cx="3001205" cy="2448272"/>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“Time … was ever the enemy”</a:t>
            </a:r>
          </a:p>
          <a:p>
            <a:pPr lvl="1"/>
            <a:r>
              <a:rPr lang="en-GB" dirty="0" smtClean="0"/>
              <a:t>Eric Van </a:t>
            </a:r>
            <a:r>
              <a:rPr lang="en-GB" dirty="0" err="1" smtClean="0"/>
              <a:t>Lustbader</a:t>
            </a:r>
            <a:r>
              <a:rPr lang="en-GB" dirty="0" smtClean="0"/>
              <a:t>, “Dai San”, 1978, (Random House </a:t>
            </a:r>
            <a:r>
              <a:rPr lang="en-GB" dirty="0"/>
              <a:t>paperback edition, </a:t>
            </a:r>
            <a:r>
              <a:rPr lang="en-GB" dirty="0" smtClean="0"/>
              <a:t>March 1995, ISBN 0345466756</a:t>
            </a:r>
            <a:r>
              <a:rPr lang="en-GB" dirty="0" smtClean="0"/>
              <a:t>)</a:t>
            </a:r>
          </a:p>
          <a:p>
            <a:r>
              <a:rPr lang="en-GB" dirty="0" smtClean="0"/>
              <a:t>“There is nothing so sad as the memory of a future you cannot have”</a:t>
            </a:r>
          </a:p>
          <a:p>
            <a:pPr lvl="1"/>
            <a:r>
              <a:rPr lang="en-GB" dirty="0" smtClean="0"/>
              <a:t>Soren Kierkegaard</a:t>
            </a:r>
          </a:p>
          <a:p>
            <a:pPr lvl="0">
              <a:buClr>
                <a:srgbClr val="2DA2BF"/>
              </a:buClr>
            </a:pPr>
            <a:r>
              <a:rPr lang="en-GB" dirty="0">
                <a:solidFill>
                  <a:prstClr val="black"/>
                </a:solidFill>
              </a:rPr>
              <a:t>“Time is a created thing. To say 'I don't have time,' is like saying, 'I don't want to.” </a:t>
            </a:r>
          </a:p>
          <a:p>
            <a:pPr lvl="1">
              <a:buClr>
                <a:srgbClr val="2DA2BF"/>
              </a:buClr>
            </a:pPr>
            <a:r>
              <a:rPr lang="en-GB" dirty="0">
                <a:solidFill>
                  <a:prstClr val="black"/>
                </a:solidFill>
              </a:rPr>
              <a:t>Lao </a:t>
            </a:r>
            <a:r>
              <a:rPr lang="en-GB" dirty="0" smtClean="0">
                <a:solidFill>
                  <a:prstClr val="black"/>
                </a:solidFill>
              </a:rPr>
              <a:t>Tzu</a:t>
            </a:r>
            <a:endParaRPr lang="en-GB" dirty="0">
              <a:solidFill>
                <a:prstClr val="black"/>
              </a:solidFill>
            </a:endParaRPr>
          </a:p>
        </p:txBody>
      </p:sp>
      <p:sp>
        <p:nvSpPr>
          <p:cNvPr id="3" name="Title 2"/>
          <p:cNvSpPr>
            <a:spLocks noGrp="1"/>
          </p:cNvSpPr>
          <p:nvPr>
            <p:ph type="title"/>
          </p:nvPr>
        </p:nvSpPr>
        <p:spPr/>
        <p:txBody>
          <a:bodyPr/>
          <a:lstStyle/>
          <a:p>
            <a:r>
              <a:rPr lang="en-GB" dirty="0" smtClean="0"/>
              <a:t>Quotations (1)</a:t>
            </a:r>
            <a:endParaRPr lang="en-GB" dirty="0"/>
          </a:p>
        </p:txBody>
      </p:sp>
    </p:spTree>
    <p:extLst>
      <p:ext uri="{BB962C8B-B14F-4D97-AF65-F5344CB8AC3E}">
        <p14:creationId xmlns:p14="http://schemas.microsoft.com/office/powerpoint/2010/main" val="4292395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268760"/>
            <a:ext cx="8784976" cy="4896544"/>
          </a:xfrm>
        </p:spPr>
        <p:txBody>
          <a:bodyPr>
            <a:normAutofit lnSpcReduction="10000"/>
          </a:bodyPr>
          <a:lstStyle/>
          <a:p>
            <a:r>
              <a:rPr lang="en-GB" dirty="0" smtClean="0"/>
              <a:t>Learning to </a:t>
            </a:r>
            <a:r>
              <a:rPr lang="en-GB" b="1" dirty="0" smtClean="0"/>
              <a:t>manage</a:t>
            </a:r>
            <a:r>
              <a:rPr lang="en-GB" dirty="0" smtClean="0"/>
              <a:t> </a:t>
            </a:r>
            <a:r>
              <a:rPr lang="en-GB" dirty="0" smtClean="0"/>
              <a:t>your time effectively is a </a:t>
            </a:r>
            <a:r>
              <a:rPr lang="en-GB" smtClean="0"/>
              <a:t>key </a:t>
            </a:r>
            <a:r>
              <a:rPr lang="en-GB" smtClean="0"/>
              <a:t>skill</a:t>
            </a:r>
            <a:endParaRPr lang="en-GB" dirty="0" smtClean="0"/>
          </a:p>
          <a:p>
            <a:r>
              <a:rPr lang="en-GB" dirty="0" smtClean="0"/>
              <a:t>Learning to become </a:t>
            </a:r>
            <a:r>
              <a:rPr lang="en-GB" b="1" dirty="0" smtClean="0"/>
              <a:t>self-motivated</a:t>
            </a:r>
            <a:r>
              <a:rPr lang="en-GB" dirty="0" smtClean="0"/>
              <a:t>, </a:t>
            </a:r>
            <a:r>
              <a:rPr lang="en-GB" dirty="0" smtClean="0"/>
              <a:t>to take the </a:t>
            </a:r>
            <a:r>
              <a:rPr lang="en-GB" dirty="0" smtClean="0"/>
              <a:t>initiative, </a:t>
            </a:r>
            <a:r>
              <a:rPr lang="en-GB" dirty="0" smtClean="0"/>
              <a:t>is also a key skill that will allow you to manage your time </a:t>
            </a:r>
            <a:r>
              <a:rPr lang="en-GB" dirty="0" smtClean="0"/>
              <a:t>effectively</a:t>
            </a:r>
            <a:endParaRPr lang="en-GB" dirty="0" smtClean="0"/>
          </a:p>
          <a:p>
            <a:r>
              <a:rPr lang="en-GB" dirty="0" smtClean="0"/>
              <a:t>They are </a:t>
            </a:r>
            <a:r>
              <a:rPr lang="en-GB" dirty="0" smtClean="0"/>
              <a:t>k</a:t>
            </a:r>
            <a:r>
              <a:rPr lang="en-GB" dirty="0" smtClean="0"/>
              <a:t>eys </a:t>
            </a:r>
            <a:r>
              <a:rPr lang="en-GB" dirty="0" smtClean="0"/>
              <a:t>to </a:t>
            </a:r>
            <a:r>
              <a:rPr lang="en-GB" dirty="0" smtClean="0"/>
              <a:t>success </a:t>
            </a:r>
            <a:r>
              <a:rPr lang="en-GB" dirty="0" smtClean="0"/>
              <a:t>in </a:t>
            </a:r>
            <a:r>
              <a:rPr lang="en-GB" dirty="0" smtClean="0"/>
              <a:t>life</a:t>
            </a:r>
          </a:p>
          <a:p>
            <a:pPr lvl="1"/>
            <a:r>
              <a:rPr lang="en-GB" dirty="0" smtClean="0"/>
              <a:t>To </a:t>
            </a:r>
            <a:r>
              <a:rPr lang="en-GB" dirty="0" smtClean="0"/>
              <a:t>getting </a:t>
            </a:r>
            <a:r>
              <a:rPr lang="en-GB" dirty="0"/>
              <a:t>a</a:t>
            </a:r>
            <a:r>
              <a:rPr lang="en-GB" dirty="0" smtClean="0"/>
              <a:t>ssignments </a:t>
            </a:r>
            <a:r>
              <a:rPr lang="en-GB" dirty="0" smtClean="0"/>
              <a:t>in on </a:t>
            </a:r>
            <a:r>
              <a:rPr lang="en-GB" dirty="0" smtClean="0"/>
              <a:t>time</a:t>
            </a:r>
          </a:p>
          <a:p>
            <a:pPr lvl="1"/>
            <a:r>
              <a:rPr lang="en-GB" dirty="0" smtClean="0"/>
              <a:t>They </a:t>
            </a:r>
            <a:r>
              <a:rPr lang="en-GB" dirty="0" smtClean="0"/>
              <a:t>are greatly valued by </a:t>
            </a:r>
            <a:r>
              <a:rPr lang="en-GB" dirty="0" smtClean="0"/>
              <a:t>employers</a:t>
            </a:r>
          </a:p>
          <a:p>
            <a:pPr lvl="1"/>
            <a:r>
              <a:rPr lang="en-GB" dirty="0" smtClean="0"/>
              <a:t>Living </a:t>
            </a:r>
            <a:r>
              <a:rPr lang="en-GB" dirty="0" smtClean="0"/>
              <a:t>a </a:t>
            </a:r>
            <a:r>
              <a:rPr lang="en-GB" dirty="0" smtClean="0"/>
              <a:t>healthy balanced life</a:t>
            </a:r>
            <a:endParaRPr lang="en-GB" dirty="0" smtClean="0"/>
          </a:p>
          <a:p>
            <a:r>
              <a:rPr lang="en-GB" dirty="0" smtClean="0"/>
              <a:t>The only person that can manage your time is </a:t>
            </a:r>
            <a:r>
              <a:rPr lang="en-GB" dirty="0" smtClean="0"/>
              <a:t>YOU</a:t>
            </a:r>
            <a:endParaRPr lang="en-GB" dirty="0" smtClean="0"/>
          </a:p>
          <a:p>
            <a:r>
              <a:rPr lang="en-GB" dirty="0" smtClean="0"/>
              <a:t>You are in complete control of what you focus </a:t>
            </a:r>
            <a:r>
              <a:rPr lang="en-GB" dirty="0" smtClean="0"/>
              <a:t>on</a:t>
            </a:r>
            <a:endParaRPr lang="en-GB" dirty="0" smtClean="0"/>
          </a:p>
          <a:p>
            <a:endParaRPr lang="en-GB" dirty="0" smtClean="0"/>
          </a:p>
        </p:txBody>
      </p:sp>
      <p:sp>
        <p:nvSpPr>
          <p:cNvPr id="2" name="Title 1"/>
          <p:cNvSpPr>
            <a:spLocks noGrp="1"/>
          </p:cNvSpPr>
          <p:nvPr>
            <p:ph type="title"/>
          </p:nvPr>
        </p:nvSpPr>
        <p:spPr/>
        <p:txBody>
          <a:bodyPr/>
          <a:lstStyle/>
          <a:p>
            <a:r>
              <a:rPr lang="en-GB" u="sng" dirty="0" smtClean="0"/>
              <a:t>Time-Management &amp; Success</a:t>
            </a:r>
            <a:endParaRPr lang="en-GB" u="sng"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a:t>Time is in your hands, it is up to you how you use it.</a:t>
            </a:r>
          </a:p>
          <a:p>
            <a:r>
              <a:rPr lang="en-GB" dirty="0"/>
              <a:t>It is SOOO Easy to get distracted these days and whereas there is nothing at all wrong with this in itself. Learning to ‘focus’ on what really matters most to you is key to achieving what you really want in life.</a:t>
            </a:r>
          </a:p>
          <a:p>
            <a:r>
              <a:rPr lang="en-GB" dirty="0"/>
              <a:t>Learning to Understand Yourself, to know your Needs Wants &amp; Desires are important in order for you to  know what it is that you want to achieve in life and for you to set your Goals</a:t>
            </a:r>
            <a:r>
              <a:rPr lang="en-GB" dirty="0" smtClean="0"/>
              <a:t>.</a:t>
            </a:r>
            <a:endParaRPr lang="en-GB" dirty="0"/>
          </a:p>
        </p:txBody>
      </p:sp>
      <p:sp>
        <p:nvSpPr>
          <p:cNvPr id="3" name="Title 2"/>
          <p:cNvSpPr>
            <a:spLocks noGrp="1"/>
          </p:cNvSpPr>
          <p:nvPr>
            <p:ph type="title"/>
          </p:nvPr>
        </p:nvSpPr>
        <p:spPr/>
        <p:txBody>
          <a:bodyPr/>
          <a:lstStyle/>
          <a:p>
            <a:r>
              <a:rPr lang="en-GB" dirty="0" smtClean="0"/>
              <a:t>Time Management</a:t>
            </a:r>
            <a:endParaRPr lang="en-GB" dirty="0"/>
          </a:p>
        </p:txBody>
      </p:sp>
    </p:spTree>
    <p:extLst>
      <p:ext uri="{BB962C8B-B14F-4D97-AF65-F5344CB8AC3E}">
        <p14:creationId xmlns:p14="http://schemas.microsoft.com/office/powerpoint/2010/main" val="1477076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It is recommended that students spend 2-4 hours a week on Personal Study for each module per week.</a:t>
            </a:r>
          </a:p>
          <a:p>
            <a:r>
              <a:rPr lang="en-GB" dirty="0" smtClean="0"/>
              <a:t>Use this time to read around what you are studying in the module and/or work on the Assignment.</a:t>
            </a:r>
          </a:p>
          <a:p>
            <a:r>
              <a:rPr lang="en-GB" dirty="0"/>
              <a:t>T</a:t>
            </a:r>
            <a:r>
              <a:rPr lang="en-GB" dirty="0" smtClean="0"/>
              <a:t>his enhances your knowledge and skills</a:t>
            </a:r>
          </a:p>
          <a:p>
            <a:r>
              <a:rPr lang="en-GB" dirty="0" smtClean="0"/>
              <a:t>It will allow you to complete your Assignments/Exams with Ease...</a:t>
            </a:r>
          </a:p>
        </p:txBody>
      </p:sp>
      <p:sp>
        <p:nvSpPr>
          <p:cNvPr id="3" name="Title 2"/>
          <p:cNvSpPr>
            <a:spLocks noGrp="1"/>
          </p:cNvSpPr>
          <p:nvPr>
            <p:ph type="title"/>
          </p:nvPr>
        </p:nvSpPr>
        <p:spPr/>
        <p:txBody>
          <a:bodyPr/>
          <a:lstStyle/>
          <a:p>
            <a:r>
              <a:rPr lang="en-GB" u="sng" dirty="0" smtClean="0"/>
              <a:t>Success at University</a:t>
            </a:r>
            <a:endParaRPr lang="en-GB" u="sng"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Benefits:</a:t>
            </a:r>
          </a:p>
          <a:p>
            <a:pPr lvl="1"/>
            <a:r>
              <a:rPr lang="en-GB" dirty="0"/>
              <a:t>G</a:t>
            </a:r>
            <a:r>
              <a:rPr lang="en-GB" dirty="0" smtClean="0"/>
              <a:t>reatly </a:t>
            </a:r>
            <a:r>
              <a:rPr lang="en-GB" dirty="0"/>
              <a:t>reduce stress during submission </a:t>
            </a:r>
            <a:r>
              <a:rPr lang="en-GB" dirty="0" smtClean="0"/>
              <a:t>time</a:t>
            </a:r>
          </a:p>
          <a:p>
            <a:pPr lvl="1"/>
            <a:r>
              <a:rPr lang="en-GB" dirty="0" smtClean="0"/>
              <a:t>Allows for </a:t>
            </a:r>
            <a:r>
              <a:rPr lang="en-GB" dirty="0"/>
              <a:t>a </a:t>
            </a:r>
            <a:r>
              <a:rPr lang="en-GB" dirty="0" smtClean="0"/>
              <a:t>healthy, balanced life</a:t>
            </a:r>
          </a:p>
          <a:p>
            <a:pPr lvl="2"/>
            <a:r>
              <a:rPr lang="en-GB" dirty="0" smtClean="0"/>
              <a:t>Time </a:t>
            </a:r>
            <a:r>
              <a:rPr lang="en-GB" dirty="0"/>
              <a:t>to </a:t>
            </a:r>
            <a:r>
              <a:rPr lang="en-GB" dirty="0" smtClean="0"/>
              <a:t>work (</a:t>
            </a:r>
            <a:r>
              <a:rPr lang="en-GB" dirty="0"/>
              <a:t>i.e. </a:t>
            </a:r>
            <a:r>
              <a:rPr lang="en-GB" dirty="0" smtClean="0"/>
              <a:t>be productive/creative) and</a:t>
            </a:r>
          </a:p>
          <a:p>
            <a:pPr lvl="2"/>
            <a:r>
              <a:rPr lang="en-GB" dirty="0" smtClean="0"/>
              <a:t>Time </a:t>
            </a:r>
            <a:r>
              <a:rPr lang="en-GB" dirty="0"/>
              <a:t>to </a:t>
            </a:r>
            <a:r>
              <a:rPr lang="en-GB" dirty="0" smtClean="0"/>
              <a:t>rest </a:t>
            </a:r>
            <a:r>
              <a:rPr lang="en-GB" dirty="0"/>
              <a:t>and </a:t>
            </a:r>
            <a:r>
              <a:rPr lang="en-GB" dirty="0" smtClean="0"/>
              <a:t>play </a:t>
            </a:r>
            <a:endParaRPr lang="en-GB" dirty="0"/>
          </a:p>
          <a:p>
            <a:r>
              <a:rPr lang="en-GB" dirty="0" smtClean="0"/>
              <a:t>Key point?  Cut out </a:t>
            </a:r>
            <a:r>
              <a:rPr lang="en-GB" dirty="0"/>
              <a:t>time wasting habits that don’t contribute to you achieving your goals.</a:t>
            </a:r>
          </a:p>
          <a:p>
            <a:endParaRPr lang="en-GB" dirty="0"/>
          </a:p>
        </p:txBody>
      </p:sp>
      <p:sp>
        <p:nvSpPr>
          <p:cNvPr id="3" name="Title 2"/>
          <p:cNvSpPr>
            <a:spLocks noGrp="1"/>
          </p:cNvSpPr>
          <p:nvPr>
            <p:ph type="title"/>
          </p:nvPr>
        </p:nvSpPr>
        <p:spPr/>
        <p:txBody>
          <a:bodyPr/>
          <a:lstStyle/>
          <a:p>
            <a:r>
              <a:rPr lang="en-GB" dirty="0" smtClean="0"/>
              <a:t>Success at University</a:t>
            </a:r>
            <a:endParaRPr lang="en-GB" dirty="0"/>
          </a:p>
        </p:txBody>
      </p:sp>
    </p:spTree>
    <p:extLst>
      <p:ext uri="{BB962C8B-B14F-4D97-AF65-F5344CB8AC3E}">
        <p14:creationId xmlns:p14="http://schemas.microsoft.com/office/powerpoint/2010/main" val="233080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Procrastination is the thief of time</a:t>
            </a:r>
          </a:p>
          <a:p>
            <a:pPr lvl="1"/>
            <a:r>
              <a:rPr lang="en-GB" dirty="0" smtClean="0"/>
              <a:t>Traditional</a:t>
            </a:r>
          </a:p>
          <a:p>
            <a:r>
              <a:rPr lang="en-GB" dirty="0" smtClean="0"/>
              <a:t>“</a:t>
            </a:r>
            <a:r>
              <a:rPr lang="en-GB" dirty="0"/>
              <a:t>Time flies like an arrow; fruit flies like a banana.” </a:t>
            </a:r>
          </a:p>
          <a:p>
            <a:pPr lvl="1"/>
            <a:r>
              <a:rPr lang="en-GB" dirty="0" smtClean="0"/>
              <a:t>Anthony </a:t>
            </a:r>
            <a:r>
              <a:rPr lang="en-GB" dirty="0"/>
              <a:t>G. Oettinger</a:t>
            </a:r>
          </a:p>
        </p:txBody>
      </p:sp>
      <p:sp>
        <p:nvSpPr>
          <p:cNvPr id="3" name="Title 2"/>
          <p:cNvSpPr>
            <a:spLocks noGrp="1"/>
          </p:cNvSpPr>
          <p:nvPr>
            <p:ph type="title"/>
          </p:nvPr>
        </p:nvSpPr>
        <p:spPr/>
        <p:txBody>
          <a:bodyPr/>
          <a:lstStyle/>
          <a:p>
            <a:r>
              <a:rPr lang="en-GB" dirty="0" smtClean="0"/>
              <a:t>Proverbs</a:t>
            </a:r>
            <a:endParaRPr lang="en-GB" dirty="0"/>
          </a:p>
        </p:txBody>
      </p:sp>
    </p:spTree>
    <p:extLst>
      <p:ext uri="{BB962C8B-B14F-4D97-AF65-F5344CB8AC3E}">
        <p14:creationId xmlns:p14="http://schemas.microsoft.com/office/powerpoint/2010/main" val="1804090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691679" y="1700808"/>
            <a:ext cx="5976665" cy="3960440"/>
          </a:xfrm>
        </p:spPr>
        <p:txBody>
          <a:bodyPr/>
          <a:lstStyle/>
          <a:p>
            <a:endParaRPr lang="en-GB" dirty="0"/>
          </a:p>
        </p:txBody>
      </p:sp>
      <p:sp>
        <p:nvSpPr>
          <p:cNvPr id="2" name="Title 1"/>
          <p:cNvSpPr>
            <a:spLocks noGrp="1"/>
          </p:cNvSpPr>
          <p:nvPr>
            <p:ph type="title"/>
          </p:nvPr>
        </p:nvSpPr>
        <p:spPr/>
        <p:txBody>
          <a:bodyPr/>
          <a:lstStyle/>
          <a:p>
            <a:r>
              <a:rPr lang="en-GB" u="sng" dirty="0" smtClean="0"/>
              <a:t>Achieve a Balance</a:t>
            </a:r>
            <a:endParaRPr lang="en-GB" u="sng"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6830" y="1412776"/>
            <a:ext cx="7906658" cy="43974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9954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Benjamin Franklin</a:t>
            </a:r>
          </a:p>
          <a:p>
            <a:pPr lvl="1"/>
            <a:r>
              <a:rPr lang="en-GB" dirty="0" smtClean="0"/>
              <a:t>“Never </a:t>
            </a:r>
            <a:r>
              <a:rPr lang="en-GB" dirty="0"/>
              <a:t>leave that till tomorrow which you can do </a:t>
            </a:r>
            <a:r>
              <a:rPr lang="en-GB" dirty="0" smtClean="0"/>
              <a:t>today”</a:t>
            </a:r>
          </a:p>
          <a:p>
            <a:pPr lvl="1"/>
            <a:r>
              <a:rPr lang="en-GB" dirty="0" smtClean="0"/>
              <a:t>“By </a:t>
            </a:r>
            <a:r>
              <a:rPr lang="en-GB" dirty="0"/>
              <a:t>failing to prepare, you are preparing to </a:t>
            </a:r>
            <a:r>
              <a:rPr lang="en-GB" dirty="0" smtClean="0"/>
              <a:t>fail”</a:t>
            </a:r>
          </a:p>
          <a:p>
            <a:pPr lvl="1"/>
            <a:r>
              <a:rPr lang="en-GB" dirty="0" smtClean="0"/>
              <a:t>“</a:t>
            </a:r>
            <a:r>
              <a:rPr lang="en-GB" dirty="0" err="1" smtClean="0"/>
              <a:t>Dost</a:t>
            </a:r>
            <a:r>
              <a:rPr lang="en-GB" dirty="0" smtClean="0"/>
              <a:t> </a:t>
            </a:r>
            <a:r>
              <a:rPr lang="en-GB" dirty="0"/>
              <a:t>thou love life? Then do not squander time, for that's the stuff life is made </a:t>
            </a:r>
            <a:r>
              <a:rPr lang="en-GB" dirty="0" smtClean="0"/>
              <a:t>of</a:t>
            </a:r>
            <a:r>
              <a:rPr lang="en-GB" dirty="0" smtClean="0"/>
              <a:t>”</a:t>
            </a:r>
          </a:p>
          <a:p>
            <a:r>
              <a:rPr lang="en-GB" dirty="0"/>
              <a:t>Robert Browning </a:t>
            </a:r>
          </a:p>
          <a:p>
            <a:pPr lvl="1"/>
            <a:r>
              <a:rPr lang="en-GB" dirty="0" smtClean="0"/>
              <a:t>"</a:t>
            </a:r>
            <a:r>
              <a:rPr lang="en-GB" dirty="0"/>
              <a:t>Ah, but a man's reach should exceed his </a:t>
            </a:r>
            <a:r>
              <a:rPr lang="en-GB" dirty="0" smtClean="0"/>
              <a:t>grasp, or </a:t>
            </a:r>
            <a:r>
              <a:rPr lang="en-GB" dirty="0"/>
              <a:t>what's a heaven for</a:t>
            </a:r>
            <a:r>
              <a:rPr lang="en-GB" dirty="0" smtClean="0"/>
              <a:t>?“</a:t>
            </a:r>
          </a:p>
          <a:p>
            <a:r>
              <a:rPr lang="en-GB" dirty="0"/>
              <a:t>Lewis Carroll</a:t>
            </a:r>
          </a:p>
          <a:p>
            <a:pPr lvl="1"/>
            <a:r>
              <a:rPr lang="en-GB" dirty="0" smtClean="0"/>
              <a:t>"</a:t>
            </a:r>
            <a:r>
              <a:rPr lang="en-GB" dirty="0"/>
              <a:t>If you don't know where you are going, you'll probably end up somewhere else</a:t>
            </a:r>
            <a:r>
              <a:rPr lang="en-GB" dirty="0" smtClean="0"/>
              <a:t>."</a:t>
            </a:r>
            <a:endParaRPr lang="en-GB" dirty="0"/>
          </a:p>
        </p:txBody>
      </p:sp>
      <p:sp>
        <p:nvSpPr>
          <p:cNvPr id="3" name="Title 2"/>
          <p:cNvSpPr>
            <a:spLocks noGrp="1"/>
          </p:cNvSpPr>
          <p:nvPr>
            <p:ph type="title"/>
          </p:nvPr>
        </p:nvSpPr>
        <p:spPr/>
        <p:txBody>
          <a:bodyPr/>
          <a:lstStyle/>
          <a:p>
            <a:r>
              <a:rPr lang="en-GB" dirty="0" smtClean="0"/>
              <a:t>Quotations (2)</a:t>
            </a:r>
            <a:endParaRPr lang="en-GB" dirty="0"/>
          </a:p>
        </p:txBody>
      </p:sp>
    </p:spTree>
    <p:extLst>
      <p:ext uri="{BB962C8B-B14F-4D97-AF65-F5344CB8AC3E}">
        <p14:creationId xmlns:p14="http://schemas.microsoft.com/office/powerpoint/2010/main" val="4202787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When creating your goals, you want to understand what you want in life.</a:t>
            </a:r>
          </a:p>
          <a:p>
            <a:endParaRPr lang="en-GB" dirty="0" smtClean="0"/>
          </a:p>
          <a:p>
            <a:r>
              <a:rPr lang="en-GB" dirty="0" smtClean="0"/>
              <a:t>What do you want in life?</a:t>
            </a:r>
          </a:p>
          <a:p>
            <a:endParaRPr lang="en-GB" dirty="0" smtClean="0"/>
          </a:p>
          <a:p>
            <a:r>
              <a:rPr lang="en-GB" dirty="0" smtClean="0"/>
              <a:t>Your Personal Goals will provide you with purpose and direction in life.</a:t>
            </a:r>
          </a:p>
          <a:p>
            <a:endParaRPr lang="en-GB" dirty="0" smtClean="0"/>
          </a:p>
          <a:p>
            <a:r>
              <a:rPr lang="en-GB" dirty="0" smtClean="0"/>
              <a:t>You can become self-motivated and steadily move towards achieving your goals.</a:t>
            </a:r>
          </a:p>
          <a:p>
            <a:endParaRPr lang="en-GB" dirty="0" smtClean="0"/>
          </a:p>
        </p:txBody>
      </p:sp>
      <p:sp>
        <p:nvSpPr>
          <p:cNvPr id="2" name="Title 1"/>
          <p:cNvSpPr>
            <a:spLocks noGrp="1"/>
          </p:cNvSpPr>
          <p:nvPr>
            <p:ph type="title"/>
          </p:nvPr>
        </p:nvSpPr>
        <p:spPr/>
        <p:txBody>
          <a:bodyPr/>
          <a:lstStyle/>
          <a:p>
            <a:r>
              <a:rPr lang="en-GB" u="sng" dirty="0" smtClean="0"/>
              <a:t>Having Goals</a:t>
            </a:r>
            <a:endParaRPr lang="en-GB" u="sng" dirty="0"/>
          </a:p>
        </p:txBody>
      </p:sp>
    </p:spTree>
    <p:extLst>
      <p:ext uri="{BB962C8B-B14F-4D97-AF65-F5344CB8AC3E}">
        <p14:creationId xmlns:p14="http://schemas.microsoft.com/office/powerpoint/2010/main" val="21781285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052736"/>
            <a:ext cx="8640960" cy="5256584"/>
          </a:xfrm>
        </p:spPr>
        <p:txBody>
          <a:bodyPr>
            <a:noAutofit/>
          </a:bodyPr>
          <a:lstStyle/>
          <a:p>
            <a:r>
              <a:rPr lang="en-GB" sz="2200" dirty="0" smtClean="0">
                <a:cs typeface="Arial" charset="0"/>
              </a:rPr>
              <a:t>Time Management is setting goals and organising time to achieve those goals.</a:t>
            </a:r>
          </a:p>
          <a:p>
            <a:pPr>
              <a:buNone/>
            </a:pPr>
            <a:endParaRPr lang="en-GB" sz="2200" dirty="0" smtClean="0">
              <a:cs typeface="Arial" charset="0"/>
            </a:endParaRPr>
          </a:p>
          <a:p>
            <a:r>
              <a:rPr lang="en-GB" sz="2200" dirty="0" smtClean="0">
                <a:cs typeface="Arial" charset="0"/>
              </a:rPr>
              <a:t>You have already set yourself a goal, to achieve a Higher Education qualification and the way to achieve this goal is to be positive focus and </a:t>
            </a:r>
            <a:r>
              <a:rPr lang="en-GB" sz="2200" b="1" dirty="0" smtClean="0">
                <a:cs typeface="Arial" charset="0"/>
              </a:rPr>
              <a:t>organise</a:t>
            </a:r>
            <a:r>
              <a:rPr lang="en-GB" sz="2200" dirty="0" smtClean="0">
                <a:cs typeface="Arial" charset="0"/>
              </a:rPr>
              <a:t> your time to complete your learning activities and assessments.</a:t>
            </a:r>
            <a:endParaRPr lang="en-GB" sz="2200" dirty="0" smtClean="0"/>
          </a:p>
          <a:p>
            <a:endParaRPr lang="en-GB" sz="2200" dirty="0"/>
          </a:p>
        </p:txBody>
      </p:sp>
      <p:sp>
        <p:nvSpPr>
          <p:cNvPr id="3" name="Title 2"/>
          <p:cNvSpPr>
            <a:spLocks noGrp="1"/>
          </p:cNvSpPr>
          <p:nvPr>
            <p:ph type="title"/>
          </p:nvPr>
        </p:nvSpPr>
        <p:spPr>
          <a:xfrm>
            <a:off x="457200" y="44624"/>
            <a:ext cx="8229600" cy="1143000"/>
          </a:xfrm>
        </p:spPr>
        <p:txBody>
          <a:bodyPr/>
          <a:lstStyle/>
          <a:p>
            <a:r>
              <a:rPr lang="en-GB" u="sng" dirty="0" smtClean="0"/>
              <a:t>Time Management &amp; Goals</a:t>
            </a:r>
            <a:endParaRPr lang="en-GB" u="sng" dirty="0"/>
          </a:p>
        </p:txBody>
      </p:sp>
      <p:pic>
        <p:nvPicPr>
          <p:cNvPr id="2059" name="Picture 11" descr="C:\Users\James Williams\AppData\Local\Microsoft\Windows\Temporary Internet Files\Content.IE5\6BED7QGZ\MP900428020[1].jpg"/>
          <p:cNvPicPr>
            <a:picLocks noChangeAspect="1" noChangeArrowheads="1"/>
          </p:cNvPicPr>
          <p:nvPr/>
        </p:nvPicPr>
        <p:blipFill>
          <a:blip r:embed="rId2" cstate="print"/>
          <a:srcRect/>
          <a:stretch>
            <a:fillRect/>
          </a:stretch>
        </p:blipFill>
        <p:spPr bwMode="auto">
          <a:xfrm>
            <a:off x="2699792" y="3717032"/>
            <a:ext cx="3815408" cy="2542612"/>
          </a:xfrm>
          <a:prstGeom prst="rect">
            <a:avLst/>
          </a:prstGeom>
          <a:noFill/>
        </p:spPr>
      </p:pic>
      <p:pic>
        <p:nvPicPr>
          <p:cNvPr id="2050" name="Picture 2" descr="C:\Users\Pamela\AppData\Local\Microsoft\Windows\Temporary Internet Files\Content.IE5\ZRA2GB1R\MC900304485[1].wmf"/>
          <p:cNvPicPr>
            <a:picLocks noChangeAspect="1" noChangeArrowheads="1"/>
          </p:cNvPicPr>
          <p:nvPr/>
        </p:nvPicPr>
        <p:blipFill>
          <a:blip r:embed="rId3" cstate="print"/>
          <a:srcRect/>
          <a:stretch>
            <a:fillRect/>
          </a:stretch>
        </p:blipFill>
        <p:spPr bwMode="auto">
          <a:xfrm>
            <a:off x="6876256" y="3933056"/>
            <a:ext cx="1830629" cy="174650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Quotations (3)</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98039" y="1628801"/>
            <a:ext cx="1878017" cy="23762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475656" y="4437112"/>
            <a:ext cx="5771131" cy="769441"/>
          </a:xfrm>
          <a:prstGeom prst="rect">
            <a:avLst/>
          </a:prstGeom>
          <a:noFill/>
        </p:spPr>
        <p:txBody>
          <a:bodyPr wrap="none" rtlCol="0">
            <a:spAutoFit/>
          </a:bodyPr>
          <a:lstStyle/>
          <a:p>
            <a:pPr algn="ctr"/>
            <a:r>
              <a:rPr lang="en-GB" sz="2400" dirty="0" smtClean="0"/>
              <a:t>“Don’t Work Harder, Work Smarter” – </a:t>
            </a:r>
          </a:p>
          <a:p>
            <a:pPr algn="ctr"/>
            <a:r>
              <a:rPr lang="en-GB" sz="2000" dirty="0" smtClean="0"/>
              <a:t>Scrooge </a:t>
            </a:r>
            <a:r>
              <a:rPr lang="en-GB" sz="2000" dirty="0" err="1" smtClean="0"/>
              <a:t>McDuck</a:t>
            </a:r>
            <a:r>
              <a:rPr lang="en-GB" sz="2000" dirty="0" smtClean="0"/>
              <a:t>, Duck Tales, Disney</a:t>
            </a:r>
            <a:endParaRPr lang="en-GB" sz="2000" dirty="0"/>
          </a:p>
        </p:txBody>
      </p:sp>
    </p:spTree>
    <p:extLst>
      <p:ext uri="{BB962C8B-B14F-4D97-AF65-F5344CB8AC3E}">
        <p14:creationId xmlns:p14="http://schemas.microsoft.com/office/powerpoint/2010/main" val="3631966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40768"/>
            <a:ext cx="8229600" cy="4666523"/>
          </a:xfrm>
        </p:spPr>
        <p:txBody>
          <a:bodyPr>
            <a:normAutofit/>
          </a:bodyPr>
          <a:lstStyle/>
          <a:p>
            <a:r>
              <a:rPr lang="en-GB" sz="2000" dirty="0" smtClean="0"/>
              <a:t>Use your Smartphone &amp; </a:t>
            </a:r>
            <a:r>
              <a:rPr lang="en-GB" sz="2000" dirty="0"/>
              <a:t>c</a:t>
            </a:r>
            <a:r>
              <a:rPr lang="en-GB" sz="2000" dirty="0" smtClean="0"/>
              <a:t>loud-based calendar to remind you of important dates </a:t>
            </a:r>
          </a:p>
          <a:p>
            <a:pPr lvl="1"/>
            <a:r>
              <a:rPr lang="en-GB" sz="1600" dirty="0" smtClean="0"/>
              <a:t>e.g. Assignment deadlines. </a:t>
            </a:r>
          </a:p>
          <a:p>
            <a:r>
              <a:rPr lang="en-GB" sz="2000" dirty="0" smtClean="0"/>
              <a:t>You could also use Wall Chart calendar for a nice easy </a:t>
            </a:r>
            <a:r>
              <a:rPr lang="en-GB" sz="2000" dirty="0"/>
              <a:t>v</a:t>
            </a:r>
            <a:r>
              <a:rPr lang="en-GB" sz="2000" dirty="0" smtClean="0"/>
              <a:t>isual reminder</a:t>
            </a:r>
          </a:p>
          <a:p>
            <a:r>
              <a:rPr lang="en-GB" sz="2000" dirty="0" smtClean="0"/>
              <a:t>Write a list of tasks for each week</a:t>
            </a:r>
          </a:p>
          <a:p>
            <a:pPr lvl="1"/>
            <a:r>
              <a:rPr lang="en-GB" sz="1600" dirty="0" smtClean="0"/>
              <a:t>Break up your week into time-zones for </a:t>
            </a:r>
            <a:r>
              <a:rPr lang="en-GB" sz="1600" dirty="0" err="1" smtClean="0"/>
              <a:t>Uni</a:t>
            </a:r>
            <a:r>
              <a:rPr lang="en-GB" sz="1600" dirty="0" smtClean="0"/>
              <a:t> work, for exercise, rest, shopping, washing/ironing and time with family/friends</a:t>
            </a:r>
          </a:p>
          <a:p>
            <a:r>
              <a:rPr lang="en-GB" sz="2000" dirty="0" smtClean="0"/>
              <a:t>Any weekly task list will need to be prioritised and revisited each week</a:t>
            </a:r>
          </a:p>
          <a:p>
            <a:pPr lvl="1"/>
            <a:r>
              <a:rPr lang="en-GB" sz="1600" dirty="0" smtClean="0"/>
              <a:t>Be flexible</a:t>
            </a:r>
          </a:p>
          <a:p>
            <a:pPr lvl="1"/>
            <a:r>
              <a:rPr lang="en-GB" sz="1600" dirty="0" smtClean="0"/>
              <a:t>Don’t obsess about what hasn’t been done:  celebrate what has been achieved!</a:t>
            </a:r>
          </a:p>
          <a:p>
            <a:endParaRPr lang="en-GB" sz="2000" dirty="0"/>
          </a:p>
        </p:txBody>
      </p:sp>
      <p:sp>
        <p:nvSpPr>
          <p:cNvPr id="3" name="Title 2"/>
          <p:cNvSpPr>
            <a:spLocks noGrp="1"/>
          </p:cNvSpPr>
          <p:nvPr>
            <p:ph type="title"/>
          </p:nvPr>
        </p:nvSpPr>
        <p:spPr/>
        <p:txBody>
          <a:bodyPr/>
          <a:lstStyle/>
          <a:p>
            <a:r>
              <a:rPr lang="en-GB" u="sng" dirty="0" smtClean="0"/>
              <a:t>Time-Management Tips:</a:t>
            </a:r>
            <a:endParaRPr lang="en-GB" u="sng"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Keep a notebook(note app) to write ideas and plans in.</a:t>
            </a:r>
          </a:p>
          <a:p>
            <a:r>
              <a:rPr lang="en-GB" dirty="0"/>
              <a:t>Remember to look after </a:t>
            </a:r>
            <a:r>
              <a:rPr lang="en-GB" dirty="0" smtClean="0"/>
              <a:t>yourself</a:t>
            </a:r>
          </a:p>
          <a:p>
            <a:pPr lvl="1"/>
            <a:r>
              <a:rPr lang="en-GB" dirty="0" smtClean="0"/>
              <a:t>Take </a:t>
            </a:r>
            <a:r>
              <a:rPr lang="en-GB" dirty="0"/>
              <a:t>breaks and refresh </a:t>
            </a:r>
            <a:r>
              <a:rPr lang="en-GB" dirty="0" smtClean="0"/>
              <a:t>yourself</a:t>
            </a:r>
          </a:p>
          <a:p>
            <a:pPr lvl="1"/>
            <a:r>
              <a:rPr lang="en-GB" dirty="0" smtClean="0"/>
              <a:t>Eat </a:t>
            </a:r>
            <a:r>
              <a:rPr lang="en-GB" dirty="0"/>
              <a:t>regularly and </a:t>
            </a:r>
            <a:r>
              <a:rPr lang="en-GB" dirty="0" smtClean="0"/>
              <a:t>healthily</a:t>
            </a:r>
          </a:p>
          <a:p>
            <a:pPr lvl="1"/>
            <a:r>
              <a:rPr lang="en-GB" dirty="0" smtClean="0"/>
              <a:t>Exercise</a:t>
            </a:r>
          </a:p>
          <a:p>
            <a:pPr lvl="1"/>
            <a:r>
              <a:rPr lang="en-GB" dirty="0"/>
              <a:t>C</a:t>
            </a:r>
            <a:r>
              <a:rPr lang="en-GB" dirty="0" smtClean="0"/>
              <a:t>reate </a:t>
            </a:r>
            <a:r>
              <a:rPr lang="en-GB" dirty="0"/>
              <a:t>time to get plenty of rest.</a:t>
            </a:r>
          </a:p>
          <a:p>
            <a:r>
              <a:rPr lang="en-GB" dirty="0"/>
              <a:t>Spending a few minutes making a to do list for each day will </a:t>
            </a:r>
            <a:r>
              <a:rPr lang="en-GB" dirty="0" smtClean="0"/>
              <a:t>help</a:t>
            </a:r>
            <a:endParaRPr lang="en-GB" dirty="0"/>
          </a:p>
        </p:txBody>
      </p:sp>
      <p:sp>
        <p:nvSpPr>
          <p:cNvPr id="3" name="Title 2"/>
          <p:cNvSpPr>
            <a:spLocks noGrp="1"/>
          </p:cNvSpPr>
          <p:nvPr>
            <p:ph type="title"/>
          </p:nvPr>
        </p:nvSpPr>
        <p:spPr/>
        <p:txBody>
          <a:bodyPr/>
          <a:lstStyle/>
          <a:p>
            <a:r>
              <a:rPr lang="en-GB" u="sng" dirty="0" smtClean="0"/>
              <a:t>Time Management Tips</a:t>
            </a:r>
            <a:endParaRPr lang="en-GB" u="sng" dirty="0"/>
          </a:p>
        </p:txBody>
      </p:sp>
    </p:spTree>
    <p:extLst>
      <p:ext uri="{BB962C8B-B14F-4D97-AF65-F5344CB8AC3E}">
        <p14:creationId xmlns:p14="http://schemas.microsoft.com/office/powerpoint/2010/main" val="114794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u="sng" dirty="0" smtClean="0"/>
              <a:t>Procrastination</a:t>
            </a:r>
            <a:endParaRPr lang="en-GB" u="sng" dirty="0"/>
          </a:p>
        </p:txBody>
      </p:sp>
      <p:sp>
        <p:nvSpPr>
          <p:cNvPr id="5" name="Content Placeholder 4"/>
          <p:cNvSpPr>
            <a:spLocks noGrp="1"/>
          </p:cNvSpPr>
          <p:nvPr>
            <p:ph idx="1"/>
          </p:nvPr>
        </p:nvSpPr>
        <p:spPr/>
        <p:txBody>
          <a:bodyPr>
            <a:normAutofit/>
          </a:bodyPr>
          <a:lstStyle/>
          <a:p>
            <a:r>
              <a:rPr lang="en-GB" sz="3200" dirty="0" smtClean="0"/>
              <a:t>Don’t put things off (procrastinate)</a:t>
            </a:r>
          </a:p>
          <a:p>
            <a:pPr>
              <a:buNone/>
            </a:pPr>
            <a:r>
              <a:rPr lang="en-GB" sz="3200" b="1" dirty="0" smtClean="0"/>
              <a:t>We procrastinate because:</a:t>
            </a:r>
          </a:p>
          <a:p>
            <a:pPr lvl="1"/>
            <a:r>
              <a:rPr lang="en-GB" sz="2800" dirty="0" smtClean="0"/>
              <a:t>The task we perceive as unpleasant</a:t>
            </a:r>
          </a:p>
          <a:p>
            <a:pPr lvl="1"/>
            <a:r>
              <a:rPr lang="en-GB" sz="2800" dirty="0" smtClean="0"/>
              <a:t>We think we are not good at it</a:t>
            </a:r>
          </a:p>
          <a:p>
            <a:pPr lvl="1"/>
            <a:r>
              <a:rPr lang="en-GB" sz="2800" dirty="0" smtClean="0"/>
              <a:t>We don't know how to do it</a:t>
            </a:r>
          </a:p>
          <a:p>
            <a:pPr lvl="1"/>
            <a:r>
              <a:rPr lang="en-GB" sz="2800" dirty="0" smtClean="0"/>
              <a:t>It ‘seems’ too big a job to start</a:t>
            </a:r>
          </a:p>
          <a:p>
            <a:pPr lvl="1"/>
            <a:r>
              <a:rPr lang="en-GB" sz="2800" dirty="0" smtClean="0"/>
              <a:t>The deadline is far off</a:t>
            </a:r>
          </a:p>
          <a:p>
            <a:pPr lvl="1"/>
            <a:r>
              <a:rPr lang="en-GB" sz="2800" dirty="0" smtClean="0"/>
              <a:t>We are too tired or are panicking!</a:t>
            </a:r>
          </a:p>
          <a:p>
            <a:endParaRPr lang="en-GB" dirty="0"/>
          </a:p>
        </p:txBody>
      </p:sp>
    </p:spTree>
    <p:extLst>
      <p:ext uri="{BB962C8B-B14F-4D97-AF65-F5344CB8AC3E}">
        <p14:creationId xmlns:p14="http://schemas.microsoft.com/office/powerpoint/2010/main" val="35029845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4624"/>
            <a:ext cx="8229600" cy="1143000"/>
          </a:xfrm>
        </p:spPr>
        <p:txBody>
          <a:bodyPr>
            <a:normAutofit/>
          </a:bodyPr>
          <a:lstStyle/>
          <a:p>
            <a:r>
              <a:rPr lang="en-GB" u="sng" dirty="0" smtClean="0"/>
              <a:t>Top Tips</a:t>
            </a:r>
            <a:endParaRPr lang="en-GB" u="sng" dirty="0"/>
          </a:p>
        </p:txBody>
      </p:sp>
      <p:sp>
        <p:nvSpPr>
          <p:cNvPr id="3" name="Content Placeholder 2"/>
          <p:cNvSpPr>
            <a:spLocks noGrp="1"/>
          </p:cNvSpPr>
          <p:nvPr>
            <p:ph idx="1"/>
          </p:nvPr>
        </p:nvSpPr>
        <p:spPr>
          <a:xfrm>
            <a:off x="251520" y="1196752"/>
            <a:ext cx="8712968" cy="5184576"/>
          </a:xfrm>
        </p:spPr>
        <p:txBody>
          <a:bodyPr>
            <a:noAutofit/>
          </a:bodyPr>
          <a:lstStyle/>
          <a:p>
            <a:r>
              <a:rPr lang="en-GB" sz="2200" dirty="0" smtClean="0"/>
              <a:t>“You </a:t>
            </a:r>
            <a:r>
              <a:rPr lang="en-GB" sz="2200" dirty="0" smtClean="0"/>
              <a:t>can achieve anything if you set your heart &amp; mind to it. Stay positive. You CAN do </a:t>
            </a:r>
            <a:r>
              <a:rPr lang="en-GB" sz="2200" dirty="0" smtClean="0"/>
              <a:t>it!” … Really?</a:t>
            </a:r>
            <a:endParaRPr lang="en-GB" sz="2200" dirty="0" smtClean="0"/>
          </a:p>
          <a:p>
            <a:r>
              <a:rPr lang="en-GB" sz="2200" dirty="0" smtClean="0"/>
              <a:t>You can do </a:t>
            </a:r>
            <a:r>
              <a:rPr lang="en-GB" sz="2200" dirty="0" smtClean="0"/>
              <a:t>anything that …</a:t>
            </a:r>
            <a:endParaRPr lang="en-GB" sz="2200" dirty="0" smtClean="0"/>
          </a:p>
          <a:p>
            <a:pPr lvl="1"/>
            <a:r>
              <a:rPr lang="en-GB" sz="1800" dirty="0" smtClean="0"/>
              <a:t>You are capable of doing</a:t>
            </a:r>
          </a:p>
          <a:p>
            <a:pPr lvl="1"/>
            <a:r>
              <a:rPr lang="en-GB" sz="1800" dirty="0" smtClean="0"/>
              <a:t>You put the effort into to making happen</a:t>
            </a:r>
          </a:p>
          <a:p>
            <a:pPr lvl="1"/>
            <a:r>
              <a:rPr lang="en-GB" sz="1800" dirty="0" smtClean="0"/>
              <a:t>You are committed to with all your being</a:t>
            </a:r>
          </a:p>
          <a:p>
            <a:pPr lvl="1"/>
            <a:r>
              <a:rPr lang="en-GB" sz="1800" dirty="0" smtClean="0"/>
              <a:t>You can fit into the time available, or for which you can create the time</a:t>
            </a:r>
          </a:p>
          <a:p>
            <a:r>
              <a:rPr lang="en-GB" sz="2200" dirty="0" smtClean="0"/>
              <a:t>You can do more than you might presently </a:t>
            </a:r>
            <a:r>
              <a:rPr lang="en-GB" sz="2200" dirty="0" smtClean="0"/>
              <a:t>believe …</a:t>
            </a:r>
            <a:endParaRPr lang="en-GB" sz="2200" dirty="0" smtClean="0"/>
          </a:p>
          <a:p>
            <a:pPr lvl="1"/>
            <a:r>
              <a:rPr lang="en-GB" sz="1800" dirty="0" smtClean="0"/>
              <a:t>If you make the time to make things happen</a:t>
            </a:r>
          </a:p>
          <a:p>
            <a:pPr lvl="1"/>
            <a:r>
              <a:rPr lang="en-GB" sz="1800" dirty="0" smtClean="0"/>
              <a:t>If you use time productively</a:t>
            </a:r>
          </a:p>
          <a:p>
            <a:pPr lvl="1"/>
            <a:r>
              <a:rPr lang="en-GB" sz="1800" dirty="0" smtClean="0"/>
              <a:t>If you work effectively and efficiently</a:t>
            </a:r>
          </a:p>
          <a:p>
            <a:pPr lvl="1"/>
            <a:r>
              <a:rPr lang="en-GB" sz="1800" dirty="0" smtClean="0"/>
              <a:t>If you learn to manage distraction</a:t>
            </a:r>
          </a:p>
          <a:p>
            <a:pPr lvl="1"/>
            <a:endParaRPr lang="en-GB" sz="1800" dirty="0" smtClean="0"/>
          </a:p>
          <a:p>
            <a:endParaRPr lang="en-GB" sz="2200" dirty="0" smtClean="0"/>
          </a:p>
        </p:txBody>
      </p:sp>
    </p:spTree>
    <p:extLst>
      <p:ext uri="{BB962C8B-B14F-4D97-AF65-F5344CB8AC3E}">
        <p14:creationId xmlns:p14="http://schemas.microsoft.com/office/powerpoint/2010/main" val="9880308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buClr>
                <a:srgbClr val="2DA2BF"/>
              </a:buClr>
            </a:pPr>
            <a:r>
              <a:rPr lang="en-GB" sz="2200" dirty="0">
                <a:solidFill>
                  <a:prstClr val="black"/>
                </a:solidFill>
              </a:rPr>
              <a:t>Remember we all get stuck sometimes. Ask for help from family, friends, fellow students, your tutor.</a:t>
            </a:r>
          </a:p>
          <a:p>
            <a:pPr lvl="0">
              <a:buClr>
                <a:srgbClr val="2DA2BF"/>
              </a:buClr>
            </a:pPr>
            <a:r>
              <a:rPr lang="en-GB" sz="2200" dirty="0">
                <a:solidFill>
                  <a:prstClr val="black"/>
                </a:solidFill>
              </a:rPr>
              <a:t>If you feel stressed speak to your tutor to see what can be rescheduled.</a:t>
            </a:r>
          </a:p>
          <a:p>
            <a:pPr lvl="0">
              <a:buClr>
                <a:srgbClr val="2DA2BF"/>
              </a:buClr>
            </a:pPr>
            <a:r>
              <a:rPr lang="en-GB" sz="2200" dirty="0">
                <a:solidFill>
                  <a:prstClr val="black"/>
                </a:solidFill>
              </a:rPr>
              <a:t>Ask yourself frequently 'Is this the best use of my time now?‘</a:t>
            </a:r>
          </a:p>
          <a:p>
            <a:pPr lvl="0">
              <a:buClr>
                <a:srgbClr val="2DA2BF"/>
              </a:buClr>
            </a:pPr>
            <a:r>
              <a:rPr lang="en-GB" sz="2200" dirty="0" smtClean="0">
                <a:solidFill>
                  <a:prstClr val="black"/>
                </a:solidFill>
              </a:rPr>
              <a:t>Reward </a:t>
            </a:r>
            <a:r>
              <a:rPr lang="en-GB" sz="2200" dirty="0">
                <a:solidFill>
                  <a:prstClr val="black"/>
                </a:solidFill>
              </a:rPr>
              <a:t>yourself for each little achievement.</a:t>
            </a:r>
          </a:p>
          <a:p>
            <a:pPr lvl="0">
              <a:buClr>
                <a:srgbClr val="2DA2BF"/>
              </a:buClr>
            </a:pPr>
            <a:r>
              <a:rPr lang="en-GB" sz="2200" dirty="0">
                <a:solidFill>
                  <a:prstClr val="black"/>
                </a:solidFill>
              </a:rPr>
              <a:t>Treat </a:t>
            </a:r>
            <a:r>
              <a:rPr lang="en-GB" sz="2200" dirty="0" smtClean="0">
                <a:solidFill>
                  <a:prstClr val="black"/>
                </a:solidFill>
              </a:rPr>
              <a:t>yourself </a:t>
            </a:r>
            <a:r>
              <a:rPr lang="en-GB" sz="2200" dirty="0">
                <a:solidFill>
                  <a:prstClr val="black"/>
                </a:solidFill>
              </a:rPr>
              <a:t>for doing </a:t>
            </a:r>
            <a:r>
              <a:rPr lang="en-GB" sz="2200" dirty="0" smtClean="0">
                <a:solidFill>
                  <a:prstClr val="black"/>
                </a:solidFill>
              </a:rPr>
              <a:t>well</a:t>
            </a:r>
            <a:r>
              <a:rPr lang="en-GB" sz="2200" dirty="0">
                <a:solidFill>
                  <a:prstClr val="black"/>
                </a:solidFill>
              </a:rPr>
              <a:t>.</a:t>
            </a:r>
          </a:p>
          <a:p>
            <a:pPr lvl="0">
              <a:buClr>
                <a:srgbClr val="2DA2BF"/>
              </a:buClr>
            </a:pPr>
            <a:r>
              <a:rPr lang="en-GB" sz="2200" dirty="0">
                <a:solidFill>
                  <a:prstClr val="black"/>
                </a:solidFill>
              </a:rPr>
              <a:t>Don't spend time in regret – focus on what you want, Get Positive and motivated.</a:t>
            </a:r>
          </a:p>
          <a:p>
            <a:endParaRPr lang="en-GB" dirty="0"/>
          </a:p>
        </p:txBody>
      </p:sp>
      <p:sp>
        <p:nvSpPr>
          <p:cNvPr id="3" name="Title 2"/>
          <p:cNvSpPr>
            <a:spLocks noGrp="1"/>
          </p:cNvSpPr>
          <p:nvPr>
            <p:ph type="title"/>
          </p:nvPr>
        </p:nvSpPr>
        <p:spPr/>
        <p:txBody>
          <a:bodyPr/>
          <a:lstStyle/>
          <a:p>
            <a:r>
              <a:rPr lang="en-GB" u="sng" dirty="0" smtClean="0">
                <a:effectLst>
                  <a:outerShdw blurRad="38100" dist="38100" dir="2700000" algn="tl">
                    <a:srgbClr val="000000">
                      <a:alpha val="43137"/>
                    </a:srgbClr>
                  </a:outerShdw>
                </a:effectLst>
              </a:rPr>
              <a:t>Top Tips</a:t>
            </a:r>
            <a:endParaRPr lang="en-GB"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517998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251520" y="1124745"/>
            <a:ext cx="8640960" cy="4680520"/>
          </a:xfrm>
        </p:spPr>
        <p:txBody>
          <a:bodyPr>
            <a:normAutofit/>
          </a:bodyPr>
          <a:lstStyle/>
          <a:p>
            <a:r>
              <a:rPr lang="en-GB" sz="2000" dirty="0" smtClean="0"/>
              <a:t>There are some basic time management principles you can use to assist you</a:t>
            </a:r>
            <a:r>
              <a:rPr lang="en-GB" sz="2000" dirty="0" smtClean="0"/>
              <a:t>:</a:t>
            </a:r>
            <a:endParaRPr lang="en-GB" sz="2000" dirty="0" smtClean="0"/>
          </a:p>
          <a:p>
            <a:pPr lvl="1"/>
            <a:r>
              <a:rPr lang="en-GB" sz="1600" dirty="0" smtClean="0"/>
              <a:t>Identify your own "best time" for studying</a:t>
            </a:r>
          </a:p>
          <a:p>
            <a:pPr lvl="1"/>
            <a:r>
              <a:rPr lang="en-GB" sz="1600" dirty="0" smtClean="0"/>
              <a:t>Study difficult subjects first</a:t>
            </a:r>
          </a:p>
          <a:p>
            <a:pPr lvl="1"/>
            <a:r>
              <a:rPr lang="en-US" sz="1600" dirty="0" smtClean="0"/>
              <a:t>Make sure the surroundings are conducive to studying </a:t>
            </a:r>
          </a:p>
          <a:p>
            <a:pPr lvl="1"/>
            <a:r>
              <a:rPr lang="en-US" sz="1600" dirty="0" smtClean="0"/>
              <a:t>Take breaks for entertainment and relaxation </a:t>
            </a:r>
          </a:p>
          <a:p>
            <a:pPr lvl="1"/>
            <a:r>
              <a:rPr lang="en-US" sz="1600" dirty="0" smtClean="0"/>
              <a:t>Make sure you make time to sleep and eat properly</a:t>
            </a:r>
          </a:p>
          <a:p>
            <a:pPr lvl="1"/>
            <a:r>
              <a:rPr lang="en-US" sz="1600" dirty="0" smtClean="0"/>
              <a:t>Always define your objectives as clearly as possible</a:t>
            </a:r>
          </a:p>
          <a:p>
            <a:pPr lvl="1"/>
            <a:r>
              <a:rPr lang="en-US" sz="1600" dirty="0" smtClean="0"/>
              <a:t>Reflect and improve your use of time</a:t>
            </a:r>
          </a:p>
          <a:p>
            <a:pPr lvl="1"/>
            <a:r>
              <a:rPr lang="en-US" sz="1600" dirty="0" smtClean="0"/>
              <a:t>Plan/manage your time</a:t>
            </a:r>
          </a:p>
          <a:p>
            <a:pPr lvl="1"/>
            <a:r>
              <a:rPr lang="en-US" sz="1600" dirty="0" smtClean="0"/>
              <a:t>Balance matters: be positive/pro-active, but also learn to go with the flow</a:t>
            </a:r>
            <a:endParaRPr lang="en-GB" sz="1600" dirty="0" smtClean="0"/>
          </a:p>
          <a:p>
            <a:endParaRPr lang="en-GB" sz="2000" dirty="0" smtClean="0"/>
          </a:p>
        </p:txBody>
      </p:sp>
      <p:sp>
        <p:nvSpPr>
          <p:cNvPr id="10242" name="Rectangle 2"/>
          <p:cNvSpPr>
            <a:spLocks noGrp="1" noChangeArrowheads="1"/>
          </p:cNvSpPr>
          <p:nvPr>
            <p:ph type="title"/>
          </p:nvPr>
        </p:nvSpPr>
        <p:spPr>
          <a:xfrm>
            <a:off x="230832" y="116632"/>
            <a:ext cx="8229600" cy="1143000"/>
          </a:xfrm>
        </p:spPr>
        <p:txBody>
          <a:bodyPr/>
          <a:lstStyle/>
          <a:p>
            <a:r>
              <a:rPr lang="en-GB" u="sng" dirty="0" smtClean="0"/>
              <a:t>Principles</a:t>
            </a:r>
            <a:endParaRPr lang="en-GB" u="sng"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24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24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24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24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24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24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24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24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4972008"/>
          </a:xfrm>
        </p:spPr>
        <p:txBody>
          <a:bodyPr>
            <a:normAutofit fontScale="55000" lnSpcReduction="20000"/>
          </a:bodyPr>
          <a:lstStyle/>
          <a:p>
            <a:pPr marL="109728" indent="0" algn="ctr">
              <a:buNone/>
            </a:pPr>
            <a:r>
              <a:rPr lang="en-GB" dirty="0" smtClean="0"/>
              <a:t>…</a:t>
            </a:r>
          </a:p>
          <a:p>
            <a:pPr marL="109728" indent="0" algn="ctr">
              <a:buNone/>
            </a:pPr>
            <a:r>
              <a:rPr lang="en-GB" dirty="0" smtClean="0"/>
              <a:t>Art </a:t>
            </a:r>
            <a:r>
              <a:rPr lang="en-GB" dirty="0"/>
              <a:t>is long, and Time is fleeting,</a:t>
            </a:r>
          </a:p>
          <a:p>
            <a:pPr marL="109728" indent="0" algn="ctr">
              <a:buNone/>
            </a:pPr>
            <a:r>
              <a:rPr lang="en-GB" dirty="0"/>
              <a:t>   And our hearts, though stout and brave,</a:t>
            </a:r>
          </a:p>
          <a:p>
            <a:pPr marL="109728" indent="0" algn="ctr">
              <a:buNone/>
            </a:pPr>
            <a:r>
              <a:rPr lang="en-GB" dirty="0"/>
              <a:t>Still, like muffled drums, are beating</a:t>
            </a:r>
          </a:p>
          <a:p>
            <a:pPr marL="109728" indent="0" algn="ctr">
              <a:buNone/>
            </a:pPr>
            <a:r>
              <a:rPr lang="en-GB" dirty="0"/>
              <a:t>   Funeral marches to the grave.</a:t>
            </a:r>
          </a:p>
          <a:p>
            <a:pPr marL="109728" indent="0" algn="ctr">
              <a:buNone/>
            </a:pPr>
            <a:endParaRPr lang="en-GB" dirty="0"/>
          </a:p>
          <a:p>
            <a:pPr marL="109728" indent="0" algn="ctr">
              <a:buNone/>
            </a:pPr>
            <a:r>
              <a:rPr lang="en-GB" dirty="0"/>
              <a:t>In the world’s broad field of battle,</a:t>
            </a:r>
          </a:p>
          <a:p>
            <a:pPr marL="109728" indent="0" algn="ctr">
              <a:buNone/>
            </a:pPr>
            <a:r>
              <a:rPr lang="en-GB" dirty="0"/>
              <a:t>   In the bivouac of Life,</a:t>
            </a:r>
          </a:p>
          <a:p>
            <a:pPr marL="109728" indent="0" algn="ctr">
              <a:buNone/>
            </a:pPr>
            <a:r>
              <a:rPr lang="en-GB" dirty="0"/>
              <a:t>Be not like dumb, driven cattle!</a:t>
            </a:r>
          </a:p>
          <a:p>
            <a:pPr marL="109728" indent="0" algn="ctr">
              <a:buNone/>
            </a:pPr>
            <a:r>
              <a:rPr lang="en-GB" dirty="0"/>
              <a:t>   Be a hero in the </a:t>
            </a:r>
            <a:r>
              <a:rPr lang="en-GB" dirty="0" smtClean="0"/>
              <a:t>strife!</a:t>
            </a:r>
          </a:p>
          <a:p>
            <a:pPr marL="109728" indent="0" algn="ctr">
              <a:buNone/>
            </a:pPr>
            <a:endParaRPr lang="en-GB" dirty="0" smtClean="0"/>
          </a:p>
          <a:p>
            <a:pPr marL="109728" indent="0" algn="ctr">
              <a:buNone/>
            </a:pPr>
            <a:r>
              <a:rPr lang="en-GB" dirty="0" smtClean="0"/>
              <a:t>Trust </a:t>
            </a:r>
            <a:r>
              <a:rPr lang="en-GB" dirty="0"/>
              <a:t>no Future, </a:t>
            </a:r>
            <a:r>
              <a:rPr lang="en-GB" dirty="0" err="1"/>
              <a:t>howe’er</a:t>
            </a:r>
            <a:r>
              <a:rPr lang="en-GB" dirty="0"/>
              <a:t> pleasant!</a:t>
            </a:r>
          </a:p>
          <a:p>
            <a:pPr marL="109728" indent="0" algn="ctr">
              <a:buNone/>
            </a:pPr>
            <a:r>
              <a:rPr lang="en-GB" dirty="0"/>
              <a:t>   Let the dead Past bury its dead!</a:t>
            </a:r>
          </a:p>
          <a:p>
            <a:pPr marL="109728" indent="0" algn="ctr">
              <a:buNone/>
            </a:pPr>
            <a:r>
              <a:rPr lang="en-GB" dirty="0"/>
              <a:t>Act,— act in the living Present!</a:t>
            </a:r>
          </a:p>
          <a:p>
            <a:pPr marL="109728" indent="0" algn="ctr">
              <a:buNone/>
            </a:pPr>
            <a:r>
              <a:rPr lang="en-GB" dirty="0"/>
              <a:t>   Heart within, and God </a:t>
            </a:r>
            <a:r>
              <a:rPr lang="en-GB" dirty="0" err="1"/>
              <a:t>o’erhead</a:t>
            </a:r>
            <a:r>
              <a:rPr lang="en-GB" dirty="0"/>
              <a:t>!</a:t>
            </a:r>
          </a:p>
          <a:p>
            <a:pPr marL="109728" indent="0" algn="ctr">
              <a:buNone/>
            </a:pPr>
            <a:endParaRPr lang="en-GB" dirty="0"/>
          </a:p>
          <a:p>
            <a:pPr marL="109728" indent="0" algn="ctr">
              <a:buNone/>
            </a:pPr>
            <a:r>
              <a:rPr lang="en-GB" dirty="0"/>
              <a:t>Lives of great men all remind us</a:t>
            </a:r>
          </a:p>
          <a:p>
            <a:pPr marL="109728" indent="0" algn="ctr">
              <a:buNone/>
            </a:pPr>
            <a:r>
              <a:rPr lang="en-GB" dirty="0"/>
              <a:t>   We can make our lives sublime,</a:t>
            </a:r>
          </a:p>
          <a:p>
            <a:pPr marL="109728" indent="0" algn="ctr">
              <a:buNone/>
            </a:pPr>
            <a:r>
              <a:rPr lang="en-GB" dirty="0"/>
              <a:t>And, departing, leave behind us</a:t>
            </a:r>
          </a:p>
          <a:p>
            <a:pPr marL="109728" indent="0" algn="ctr">
              <a:buNone/>
            </a:pPr>
            <a:r>
              <a:rPr lang="en-GB" dirty="0"/>
              <a:t>   Footprints on the sands of time</a:t>
            </a:r>
            <a:r>
              <a:rPr lang="en-GB" dirty="0" smtClean="0"/>
              <a:t>;</a:t>
            </a:r>
          </a:p>
          <a:p>
            <a:pPr marL="109728" indent="0" algn="ctr">
              <a:buNone/>
            </a:pPr>
            <a:r>
              <a:rPr lang="en-GB" dirty="0" smtClean="0"/>
              <a:t>…</a:t>
            </a:r>
            <a:endParaRPr lang="en-GB" dirty="0"/>
          </a:p>
        </p:txBody>
      </p:sp>
      <p:sp>
        <p:nvSpPr>
          <p:cNvPr id="3" name="Title 2"/>
          <p:cNvSpPr>
            <a:spLocks noGrp="1"/>
          </p:cNvSpPr>
          <p:nvPr>
            <p:ph type="title"/>
          </p:nvPr>
        </p:nvSpPr>
        <p:spPr/>
        <p:txBody>
          <a:bodyPr/>
          <a:lstStyle/>
          <a:p>
            <a:r>
              <a:rPr lang="en-GB" dirty="0" smtClean="0"/>
              <a:t>In Closing …</a:t>
            </a:r>
            <a:endParaRPr lang="en-GB" dirty="0"/>
          </a:p>
        </p:txBody>
      </p:sp>
      <p:sp>
        <p:nvSpPr>
          <p:cNvPr id="4" name="TextBox 3"/>
          <p:cNvSpPr txBox="1"/>
          <p:nvPr/>
        </p:nvSpPr>
        <p:spPr>
          <a:xfrm>
            <a:off x="3987894" y="476672"/>
            <a:ext cx="5133136" cy="646331"/>
          </a:xfrm>
          <a:prstGeom prst="rect">
            <a:avLst/>
          </a:prstGeom>
          <a:noFill/>
        </p:spPr>
        <p:txBody>
          <a:bodyPr wrap="none" rtlCol="0">
            <a:spAutoFit/>
          </a:bodyPr>
          <a:lstStyle/>
          <a:p>
            <a:r>
              <a:rPr lang="en-GB" dirty="0" smtClean="0"/>
              <a:t>An excerpt from the poem “A </a:t>
            </a:r>
            <a:r>
              <a:rPr lang="en-GB" dirty="0"/>
              <a:t>Psalm of </a:t>
            </a:r>
            <a:r>
              <a:rPr lang="en-GB" dirty="0" smtClean="0"/>
              <a:t>Life”,</a:t>
            </a:r>
            <a:endParaRPr lang="en-GB" dirty="0"/>
          </a:p>
          <a:p>
            <a:r>
              <a:rPr lang="en-GB" dirty="0" smtClean="0"/>
              <a:t>by Henry W. Longfellow</a:t>
            </a:r>
            <a:endParaRPr lang="en-GB" dirty="0"/>
          </a:p>
        </p:txBody>
      </p:sp>
    </p:spTree>
    <p:extLst>
      <p:ext uri="{BB962C8B-B14F-4D97-AF65-F5344CB8AC3E}">
        <p14:creationId xmlns:p14="http://schemas.microsoft.com/office/powerpoint/2010/main" val="2916970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209</TotalTime>
  <Words>1976</Words>
  <Application>Microsoft Office PowerPoint</Application>
  <PresentationFormat>On-screen Show (4:3)</PresentationFormat>
  <Paragraphs>180</Paragraphs>
  <Slides>19</Slides>
  <Notes>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Concourse</vt:lpstr>
      <vt:lpstr>Time Management</vt:lpstr>
      <vt:lpstr>Quotations (1)</vt:lpstr>
      <vt:lpstr>Time-Management &amp; Success</vt:lpstr>
      <vt:lpstr>Time Management</vt:lpstr>
      <vt:lpstr>Success at University</vt:lpstr>
      <vt:lpstr>Success at University</vt:lpstr>
      <vt:lpstr>Proverbs</vt:lpstr>
      <vt:lpstr>Achieve a Balance</vt:lpstr>
      <vt:lpstr>Quotations (2)</vt:lpstr>
      <vt:lpstr>Having Goals</vt:lpstr>
      <vt:lpstr>Time Management &amp; Goals</vt:lpstr>
      <vt:lpstr>Quotations (3)</vt:lpstr>
      <vt:lpstr>Time-Management Tips:</vt:lpstr>
      <vt:lpstr>Time Management Tips</vt:lpstr>
      <vt:lpstr>Procrastination</vt:lpstr>
      <vt:lpstr>Top Tips</vt:lpstr>
      <vt:lpstr>Top Tips</vt:lpstr>
      <vt:lpstr>Principles</vt:lpstr>
      <vt:lpstr>In Closing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dc:title>
  <dc:creator>Pamela</dc:creator>
  <cp:lastModifiedBy>Rees, John</cp:lastModifiedBy>
  <cp:revision>27</cp:revision>
  <dcterms:created xsi:type="dcterms:W3CDTF">2013-11-12T12:40:03Z</dcterms:created>
  <dcterms:modified xsi:type="dcterms:W3CDTF">2016-01-12T13:25:07Z</dcterms:modified>
</cp:coreProperties>
</file>