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4" r:id="rId4"/>
    <p:sldId id="258" r:id="rId5"/>
    <p:sldId id="260" r:id="rId6"/>
    <p:sldId id="259" r:id="rId7"/>
    <p:sldId id="261" r:id="rId8"/>
    <p:sldId id="263" r:id="rId9"/>
    <p:sldId id="262" r:id="rId10"/>
    <p:sldId id="265" r:id="rId11"/>
    <p:sldId id="266" r:id="rId12"/>
    <p:sldId id="267" r:id="rId13"/>
    <p:sldId id="268" r:id="rId14"/>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9" d="100"/>
          <a:sy n="79" d="100"/>
        </p:scale>
        <p:origin x="-57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pPr>
              <a:defRPr/>
            </a:pPr>
            <a:fld id="{76D02F92-4A8F-4029-A1B9-B682504B07A9}" type="datetimeFigureOut">
              <a:rPr lang="en-US"/>
              <a:pPr>
                <a:defRPr/>
              </a:pPr>
              <a:t>10/16/2012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9BA4E9D-71B1-4383-9244-1CDD2484D499}"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F26E0A4B-D925-407E-B798-F00ED06DD200}" type="datetimeFigureOut">
              <a:rPr lang="en-US"/>
              <a:pPr>
                <a:defRPr/>
              </a:pPr>
              <a:t>10/16/2012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12C422A-D6C1-4682-8913-CC5A121FF793}"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A711EC02-6E2E-47E7-9A7E-134E0182EB12}" type="datetimeFigureOut">
              <a:rPr lang="en-US"/>
              <a:pPr>
                <a:defRPr/>
              </a:pPr>
              <a:t>10/16/2012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56ED1CE-1D05-4E1F-AF32-4718B380408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fld id="{71E1FAFE-57B3-460B-9EE8-2C8987052AB6}" type="datetimeFigureOut">
              <a:rPr lang="en-US"/>
              <a:pPr>
                <a:defRPr/>
              </a:pPr>
              <a:t>10/16/2012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DD7EC6BD-F72F-4313-BE77-E8B05699224F}"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0"/>
          </p:nvPr>
        </p:nvSpPr>
        <p:spPr/>
        <p:txBody>
          <a:bodyPr/>
          <a:lstStyle>
            <a:lvl1pPr>
              <a:defRPr/>
            </a:lvl1pPr>
          </a:lstStyle>
          <a:p>
            <a:pPr>
              <a:defRPr/>
            </a:pPr>
            <a:fld id="{5EF12B9D-8F43-4C6D-AB5F-478BC316633E}" type="datetimeFigureOut">
              <a:rPr lang="en-US"/>
              <a:pPr>
                <a:defRPr/>
              </a:pPr>
              <a:t>10/16/2012</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09043EB8-1F83-4747-B4A4-2B4D05A969B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F8D9CC01-DD5E-4DA2-893F-6B4B45277B54}" type="datetimeFigureOut">
              <a:rPr lang="en-US"/>
              <a:pPr>
                <a:defRPr/>
              </a:pPr>
              <a:t>10/16/2012</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BD94E706-EB97-44AB-8036-E31867E617FD}"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9C79528A-23DC-4AD9-AAC9-6FB15C71E633}" type="datetimeFigureOut">
              <a:rPr lang="en-US"/>
              <a:pPr>
                <a:defRPr/>
              </a:pPr>
              <a:t>10/16/2012</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8FA1C396-B01D-4BAB-B76D-083A0115B6C8}"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6A69979F-1DD2-4904-8686-7D3758E8E7FC}" type="datetimeFigureOut">
              <a:rPr lang="en-US"/>
              <a:pPr>
                <a:defRPr/>
              </a:pPr>
              <a:t>10/16/2012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9DE44D00-A585-414F-930D-8FB7F142C7FD}"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8B8AA320-D979-4DD2-A05E-572703856F9A}" type="datetimeFigureOut">
              <a:rPr lang="en-US"/>
              <a:pPr>
                <a:defRPr/>
              </a:pPr>
              <a:t>10/16/2012</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5A0F3732-A609-4EB3-B479-D0D9F611C615}"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61F6A6F-7193-4943-8FAE-48895D8F54CC}" type="datetimeFigureOut">
              <a:rPr lang="en-US"/>
              <a:pPr>
                <a:defRPr/>
              </a:pPr>
              <a:t>10/16/2012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A3B776DE-B163-4EEE-A45C-E7D9991FE221}"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42C9AF27-7DCC-430B-96C4-798B70A11206}" type="datetimeFigureOut">
              <a:rPr lang="en-US"/>
              <a:pPr>
                <a:defRPr/>
              </a:pPr>
              <a:t>10/16/2012</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FE87EB20-FA27-413E-A932-CF430748E790}"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060FE444-0009-48AA-9237-DCFDB77E98B3}" type="datetimeFigureOut">
              <a:rPr lang="en-US"/>
              <a:pPr>
                <a:defRPr/>
              </a:pPr>
              <a:t>10/16/2012</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26F9DAEC-E981-4CA6-A071-A6698590C9C5}"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geograph.org.uk/profile/3972" TargetMode="External"/><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creativecommons.org/licenses/by-sa/2.0/"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www.geograph.org.uk/reuse.php?id=1488770" TargetMode="External"/><Relationship Id="rId3" Type="http://schemas.openxmlformats.org/officeDocument/2006/relationships/hyperlink" Target="http://www.geograph.org.uk/profile/12" TargetMode="External"/><Relationship Id="rId7" Type="http://schemas.openxmlformats.org/officeDocument/2006/relationships/hyperlink" Target="http://www.geograph.org.uk/profile/3972" TargetMode="Externa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5.jpeg"/><Relationship Id="rId11" Type="http://schemas.openxmlformats.org/officeDocument/2006/relationships/hyperlink" Target="http://www.geograph.org.uk/reuse.php?id=1276933" TargetMode="External"/><Relationship Id="rId5" Type="http://schemas.openxmlformats.org/officeDocument/2006/relationships/hyperlink" Target="http://creativecommons.org/licenses/by-sa/2.0/" TargetMode="External"/><Relationship Id="rId10" Type="http://schemas.openxmlformats.org/officeDocument/2006/relationships/hyperlink" Target="http://www.geograph.org.uk/profile/31585" TargetMode="External"/><Relationship Id="rId4" Type="http://schemas.openxmlformats.org/officeDocument/2006/relationships/hyperlink" Target="http://www.geograph.org.uk/reuse.php?id=472" TargetMode="External"/><Relationship Id="rId9"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landmap.ccw.gov.uk/" TargetMode="External"/><Relationship Id="rId2" Type="http://schemas.openxmlformats.org/officeDocument/2006/relationships/hyperlink" Target="http://cadw.wales.gov.uk/historicenvironment/protection/historiclandscapes/?lang=en" TargetMode="External"/><Relationship Id="rId1" Type="http://schemas.openxmlformats.org/officeDocument/2006/relationships/slideLayout" Target="../slideLayouts/slideLayout2.xml"/><Relationship Id="rId4" Type="http://schemas.openxmlformats.org/officeDocument/2006/relationships/hyperlink" Target="http://www.ccgc.gov.uk/landscape--wildlife/protecting-our-landscape/historic-landscapes/historic-landscapes-register.asp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rtlCol="0">
            <a:normAutofit fontScale="90000"/>
          </a:bodyPr>
          <a:lstStyle/>
          <a:p>
            <a:pPr fontAlgn="auto">
              <a:spcAft>
                <a:spcPts val="0"/>
              </a:spcAft>
              <a:defRPr/>
            </a:pPr>
            <a:r>
              <a:rPr lang="en-GB" dirty="0" smtClean="0"/>
              <a:t>AHAC 7005   Heritage project management in the modern world: session 2  legislation</a:t>
            </a:r>
            <a:endParaRPr lang="en-US" dirty="0"/>
          </a:p>
        </p:txBody>
      </p:sp>
      <p:sp>
        <p:nvSpPr>
          <p:cNvPr id="3" name="Subtitle 2"/>
          <p:cNvSpPr>
            <a:spLocks noGrp="1"/>
          </p:cNvSpPr>
          <p:nvPr>
            <p:ph type="subTitle" idx="1"/>
          </p:nvPr>
        </p:nvSpPr>
        <p:spPr/>
        <p:txBody>
          <a:bodyPr rtlCol="0">
            <a:normAutofit/>
          </a:bodyPr>
          <a:lstStyle/>
          <a:p>
            <a:pPr fontAlgn="auto">
              <a:spcAft>
                <a:spcPts val="0"/>
              </a:spcAft>
              <a:buFont typeface="Arial" pitchFamily="34" charset="0"/>
              <a:buNone/>
              <a:defRPr/>
            </a:pPr>
            <a:r>
              <a:rPr lang="en-GB" dirty="0" smtClean="0"/>
              <a:t>Martin </a:t>
            </a:r>
            <a:r>
              <a:rPr lang="en-GB" dirty="0" err="1" smtClean="0"/>
              <a:t>Locock</a:t>
            </a:r>
            <a:endParaRPr lang="en-US" dirty="0"/>
          </a:p>
        </p:txBody>
      </p:sp>
      <p:pic>
        <p:nvPicPr>
          <p:cNvPr id="13315" name="Picture 2" descr="University of Wales Trinity Saint David"/>
          <p:cNvPicPr>
            <a:picLocks noChangeAspect="1" noChangeArrowheads="1"/>
          </p:cNvPicPr>
          <p:nvPr/>
        </p:nvPicPr>
        <p:blipFill>
          <a:blip r:embed="rId2" cstate="print"/>
          <a:srcRect/>
          <a:stretch>
            <a:fillRect/>
          </a:stretch>
        </p:blipFill>
        <p:spPr bwMode="auto">
          <a:xfrm>
            <a:off x="0" y="0"/>
            <a:ext cx="2752725" cy="11049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title"/>
          </p:nvPr>
        </p:nvSpPr>
        <p:spPr/>
        <p:txBody>
          <a:bodyPr/>
          <a:lstStyle/>
          <a:p>
            <a:r>
              <a:rPr lang="en-GB" smtClean="0"/>
              <a:t>Outline</a:t>
            </a:r>
            <a:endParaRPr lang="en-US" smtClean="0"/>
          </a:p>
        </p:txBody>
      </p:sp>
      <p:sp>
        <p:nvSpPr>
          <p:cNvPr id="14338" name="Content Placeholder 2"/>
          <p:cNvSpPr>
            <a:spLocks noGrp="1"/>
          </p:cNvSpPr>
          <p:nvPr>
            <p:ph idx="1"/>
          </p:nvPr>
        </p:nvSpPr>
        <p:spPr/>
        <p:txBody>
          <a:bodyPr/>
          <a:lstStyle/>
          <a:p>
            <a:r>
              <a:rPr lang="en-GB" dirty="0" smtClean="0"/>
              <a:t>Discussion – Heritage Bills</a:t>
            </a:r>
          </a:p>
          <a:p>
            <a:r>
              <a:rPr lang="en-GB" dirty="0" smtClean="0"/>
              <a:t>Legal framework</a:t>
            </a:r>
          </a:p>
          <a:p>
            <a:r>
              <a:rPr lang="en-GB" dirty="0" smtClean="0"/>
              <a:t>1882 Ancient Monuments Act</a:t>
            </a:r>
            <a:endParaRPr lang="en-US" dirty="0" smtClean="0"/>
          </a:p>
          <a:p>
            <a:pPr lvl="1"/>
            <a:r>
              <a:rPr lang="en-GB" dirty="0" smtClean="0"/>
              <a:t>Background</a:t>
            </a:r>
          </a:p>
          <a:p>
            <a:pPr lvl="1"/>
            <a:r>
              <a:rPr lang="en-GB" dirty="0" smtClean="0"/>
              <a:t>Provisions</a:t>
            </a:r>
          </a:p>
          <a:p>
            <a:r>
              <a:rPr lang="en-GB" dirty="0" smtClean="0"/>
              <a:t>Later legislation</a:t>
            </a:r>
          </a:p>
          <a:p>
            <a:r>
              <a:rPr lang="en-GB" dirty="0" smtClean="0"/>
              <a:t>Landscapes</a:t>
            </a:r>
          </a:p>
          <a:p>
            <a:r>
              <a:rPr lang="en-GB" dirty="0" smtClean="0"/>
              <a:t>Preparation task</a:t>
            </a:r>
          </a:p>
          <a:p>
            <a:endParaRPr lang="en-GB"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Heritage Bills</a:t>
            </a:r>
            <a:endParaRPr lang="en-GB" dirty="0"/>
          </a:p>
        </p:txBody>
      </p:sp>
      <p:sp>
        <p:nvSpPr>
          <p:cNvPr id="3" name="Content Placeholder 2"/>
          <p:cNvSpPr>
            <a:spLocks noGrp="1"/>
          </p:cNvSpPr>
          <p:nvPr>
            <p:ph idx="1"/>
          </p:nvPr>
        </p:nvSpPr>
        <p:spPr/>
        <p:txBody>
          <a:bodyPr/>
          <a:lstStyle/>
          <a:p>
            <a:r>
              <a:rPr lang="en-GB" dirty="0" smtClean="0"/>
              <a:t>what was driving the desire for new legislation?</a:t>
            </a:r>
          </a:p>
          <a:p>
            <a:r>
              <a:rPr lang="en-GB" dirty="0" smtClean="0"/>
              <a:t>How radical are the proposals?</a:t>
            </a:r>
          </a:p>
          <a:p>
            <a:r>
              <a:rPr lang="en-GB" dirty="0" smtClean="0"/>
              <a:t>What will the implications be for those working in the sector?</a:t>
            </a:r>
          </a:p>
          <a:p>
            <a:r>
              <a:rPr lang="en-GB" dirty="0" smtClean="0"/>
              <a:t>What will be the effect on owners and developers?</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title"/>
          </p:nvPr>
        </p:nvSpPr>
        <p:spPr/>
        <p:txBody>
          <a:bodyPr/>
          <a:lstStyle/>
          <a:p>
            <a:r>
              <a:rPr lang="en-GB" smtClean="0"/>
              <a:t>Rule of law</a:t>
            </a:r>
            <a:endParaRPr lang="en-US" smtClean="0"/>
          </a:p>
        </p:txBody>
      </p:sp>
      <p:sp>
        <p:nvSpPr>
          <p:cNvPr id="15362" name="Content Placeholder 2"/>
          <p:cNvSpPr>
            <a:spLocks noGrp="1"/>
          </p:cNvSpPr>
          <p:nvPr>
            <p:ph idx="1"/>
          </p:nvPr>
        </p:nvSpPr>
        <p:spPr/>
        <p:txBody>
          <a:bodyPr/>
          <a:lstStyle/>
          <a:p>
            <a:endParaRPr lang="en-GB" smtClean="0"/>
          </a:p>
        </p:txBody>
      </p:sp>
      <p:pic>
        <p:nvPicPr>
          <p:cNvPr id="15363" name="Picture 2" descr="King John Statue, Egham"/>
          <p:cNvPicPr>
            <a:picLocks noChangeAspect="1" noChangeArrowheads="1"/>
          </p:cNvPicPr>
          <p:nvPr/>
        </p:nvPicPr>
        <p:blipFill>
          <a:blip r:embed="rId2" cstate="print"/>
          <a:srcRect/>
          <a:stretch>
            <a:fillRect/>
          </a:stretch>
        </p:blipFill>
        <p:spPr bwMode="auto">
          <a:xfrm>
            <a:off x="0" y="1484313"/>
            <a:ext cx="4608513" cy="3457575"/>
          </a:xfrm>
          <a:prstGeom prst="rect">
            <a:avLst/>
          </a:prstGeom>
          <a:noFill/>
          <a:ln w="9525">
            <a:noFill/>
            <a:miter lim="800000"/>
            <a:headEnd/>
            <a:tailEnd/>
          </a:ln>
        </p:spPr>
      </p:pic>
      <p:sp>
        <p:nvSpPr>
          <p:cNvPr id="15364" name="Rectangle 3"/>
          <p:cNvSpPr>
            <a:spLocks noChangeArrowheads="1"/>
          </p:cNvSpPr>
          <p:nvPr/>
        </p:nvSpPr>
        <p:spPr bwMode="auto">
          <a:xfrm>
            <a:off x="0" y="5019675"/>
            <a:ext cx="3708400" cy="1371600"/>
          </a:xfrm>
          <a:prstGeom prst="rect">
            <a:avLst/>
          </a:prstGeom>
          <a:noFill/>
          <a:ln w="9525">
            <a:noFill/>
            <a:miter lim="800000"/>
            <a:headEnd/>
            <a:tailEnd/>
          </a:ln>
        </p:spPr>
        <p:txBody>
          <a:bodyPr anchor="ctr">
            <a:spAutoFit/>
          </a:bodyPr>
          <a:lstStyle/>
          <a:p>
            <a:r>
              <a:rPr lang="en-US" sz="1200" b="1">
                <a:cs typeface="Arial" charset="0"/>
              </a:rPr>
              <a:t>  © Copyright </a:t>
            </a:r>
            <a:r>
              <a:rPr lang="en-US" sz="1200" b="1">
                <a:cs typeface="Arial" charset="0"/>
                <a:hlinkClick r:id="rId3" tooltip="View profile"/>
              </a:rPr>
              <a:t>Colin Smith</a:t>
            </a:r>
            <a:r>
              <a:rPr lang="en-US" sz="1200" b="1">
                <a:cs typeface="Arial" charset="0"/>
              </a:rPr>
              <a:t> and licensed for reuse under a </a:t>
            </a:r>
            <a:r>
              <a:rPr lang="en-US" sz="1200" b="1">
                <a:cs typeface="Arial" charset="0"/>
                <a:hlinkClick r:id="rId4"/>
              </a:rPr>
              <a:t>Creative Commons Licence</a:t>
            </a:r>
            <a:r>
              <a:rPr lang="en-US" sz="1200">
                <a:cs typeface="Arial" charset="0"/>
              </a:rPr>
              <a:t> http://www.geograph.org.uk/photo/1499910</a:t>
            </a:r>
          </a:p>
          <a:p>
            <a:endParaRPr lang="en-US" sz="1200">
              <a:cs typeface="Arial" charset="0"/>
            </a:endParaRPr>
          </a:p>
          <a:p>
            <a:pPr eaLnBrk="0" hangingPunct="0"/>
            <a:r>
              <a:rPr lang="en-US">
                <a:cs typeface="Arial" charset="0"/>
              </a:rPr>
              <a:t/>
            </a:r>
            <a:br>
              <a:rPr lang="en-US">
                <a:cs typeface="Arial" charset="0"/>
              </a:rPr>
            </a:br>
            <a:endParaRPr lang="en-US">
              <a:cs typeface="Arial" charset="0"/>
            </a:endParaRPr>
          </a:p>
        </p:txBody>
      </p:sp>
      <p:sp>
        <p:nvSpPr>
          <p:cNvPr id="15365" name="TextBox 7"/>
          <p:cNvSpPr txBox="1">
            <a:spLocks noChangeArrowheads="1"/>
          </p:cNvSpPr>
          <p:nvPr/>
        </p:nvSpPr>
        <p:spPr bwMode="auto">
          <a:xfrm>
            <a:off x="5364163" y="1989138"/>
            <a:ext cx="2808287" cy="3138487"/>
          </a:xfrm>
          <a:prstGeom prst="rect">
            <a:avLst/>
          </a:prstGeom>
          <a:noFill/>
          <a:ln w="9525">
            <a:noFill/>
            <a:miter lim="800000"/>
            <a:headEnd/>
            <a:tailEnd/>
          </a:ln>
        </p:spPr>
        <p:txBody>
          <a:bodyPr>
            <a:spAutoFit/>
          </a:bodyPr>
          <a:lstStyle/>
          <a:p>
            <a:r>
              <a:rPr lang="en-US">
                <a:latin typeface="Calibri" pitchFamily="34" charset="0"/>
              </a:rPr>
              <a:t>No Freeman shall be taken or imprisoned, or be disseised of his Freehold, or Liberties, or free Customs, or be outlawed, or exiled, or any other wise destroyed; nor will We not pass upon him, nor condemn him, but by lawful judgment of his Peers, or by the </a:t>
            </a:r>
            <a:r>
              <a:rPr lang="en-US" i="1">
                <a:latin typeface="Calibri" pitchFamily="34" charset="0"/>
              </a:rPr>
              <a:t>Law of the Land</a:t>
            </a:r>
            <a:endParaRPr lang="en-US">
              <a:latin typeface="Calibri"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p:cNvSpPr>
            <a:spLocks noGrp="1"/>
          </p:cNvSpPr>
          <p:nvPr>
            <p:ph type="title"/>
          </p:nvPr>
        </p:nvSpPr>
        <p:spPr/>
        <p:txBody>
          <a:bodyPr/>
          <a:lstStyle/>
          <a:p>
            <a:r>
              <a:rPr lang="en-GB" smtClean="0"/>
              <a:t>Elements of UK law</a:t>
            </a:r>
            <a:endParaRPr lang="en-US" smtClean="0"/>
          </a:p>
        </p:txBody>
      </p:sp>
      <p:sp>
        <p:nvSpPr>
          <p:cNvPr id="16386" name="Content Placeholder 2"/>
          <p:cNvSpPr>
            <a:spLocks noGrp="1"/>
          </p:cNvSpPr>
          <p:nvPr>
            <p:ph idx="1"/>
          </p:nvPr>
        </p:nvSpPr>
        <p:spPr/>
        <p:txBody>
          <a:bodyPr/>
          <a:lstStyle/>
          <a:p>
            <a:r>
              <a:rPr lang="en-GB" b="1" smtClean="0"/>
              <a:t>Common law</a:t>
            </a:r>
            <a:r>
              <a:rPr lang="en-GB" smtClean="0"/>
              <a:t>   precedent  (England and Wales, Northern Ireland)</a:t>
            </a:r>
          </a:p>
          <a:p>
            <a:r>
              <a:rPr lang="en-GB" b="1" smtClean="0"/>
              <a:t>Statute law </a:t>
            </a:r>
            <a:r>
              <a:rPr lang="en-GB" smtClean="0"/>
              <a:t>     legislation</a:t>
            </a:r>
          </a:p>
          <a:p>
            <a:r>
              <a:rPr lang="en-GB" b="1" smtClean="0"/>
              <a:t>Civil law </a:t>
            </a:r>
            <a:r>
              <a:rPr lang="en-GB" smtClean="0"/>
              <a:t>     (Scotland)    </a:t>
            </a:r>
            <a:endParaRPr lang="en-US"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p:cNvSpPr>
            <a:spLocks noGrp="1"/>
          </p:cNvSpPr>
          <p:nvPr>
            <p:ph type="title"/>
          </p:nvPr>
        </p:nvSpPr>
        <p:spPr/>
        <p:txBody>
          <a:bodyPr/>
          <a:lstStyle/>
          <a:p>
            <a:r>
              <a:rPr lang="en-GB" smtClean="0"/>
              <a:t>Example legislation</a:t>
            </a:r>
            <a:endParaRPr lang="en-US" smtClean="0"/>
          </a:p>
        </p:txBody>
      </p:sp>
      <p:sp>
        <p:nvSpPr>
          <p:cNvPr id="3" name="Content Placeholder 2"/>
          <p:cNvSpPr>
            <a:spLocks noGrp="1"/>
          </p:cNvSpPr>
          <p:nvPr>
            <p:ph idx="1"/>
          </p:nvPr>
        </p:nvSpPr>
        <p:spPr>
          <a:xfrm>
            <a:off x="457200" y="1600200"/>
            <a:ext cx="7210425" cy="3341688"/>
          </a:xfrm>
        </p:spPr>
        <p:txBody>
          <a:bodyPr rtlCol="0">
            <a:normAutofit fontScale="40000" lnSpcReduction="20000"/>
          </a:bodyPr>
          <a:lstStyle/>
          <a:p>
            <a:pPr fontAlgn="auto">
              <a:spcAft>
                <a:spcPts val="0"/>
              </a:spcAft>
              <a:buFont typeface="Arial" pitchFamily="34" charset="0"/>
              <a:buNone/>
              <a:defRPr/>
            </a:pPr>
            <a:r>
              <a:rPr lang="en-US" dirty="0" smtClean="0"/>
              <a:t>ANCIENT MONUMENTS PROTECTION ACT, 1882.</a:t>
            </a:r>
          </a:p>
          <a:p>
            <a:pPr fontAlgn="auto">
              <a:spcAft>
                <a:spcPts val="0"/>
              </a:spcAft>
              <a:buFont typeface="Arial" pitchFamily="34" charset="0"/>
              <a:buNone/>
              <a:defRPr/>
            </a:pPr>
            <a:r>
              <a:rPr lang="en-US" dirty="0" smtClean="0"/>
              <a:t/>
            </a:r>
            <a:br>
              <a:rPr lang="en-US" dirty="0" smtClean="0"/>
            </a:br>
            <a:r>
              <a:rPr lang="en-US" dirty="0" smtClean="0"/>
              <a:t>[</a:t>
            </a:r>
            <a:r>
              <a:rPr lang="en-US" cap="small" dirty="0" smtClean="0"/>
              <a:t>45 &amp; 46 </a:t>
            </a:r>
            <a:r>
              <a:rPr lang="en-US" cap="small" dirty="0" err="1" smtClean="0"/>
              <a:t>Vict</a:t>
            </a:r>
            <a:r>
              <a:rPr lang="en-US" cap="small" dirty="0" smtClean="0"/>
              <a:t>. Ch. 73.</a:t>
            </a:r>
            <a:r>
              <a:rPr lang="en-US" dirty="0" smtClean="0"/>
              <a:t>]</a:t>
            </a:r>
          </a:p>
          <a:p>
            <a:pPr fontAlgn="auto">
              <a:spcAft>
                <a:spcPts val="0"/>
              </a:spcAft>
              <a:buFont typeface="Arial" pitchFamily="34" charset="0"/>
              <a:buNone/>
              <a:defRPr/>
            </a:pPr>
            <a:r>
              <a:rPr lang="en-US" dirty="0" smtClean="0"/>
              <a:t>1. This Act may be cited for all purposes as the Ancient Monuments Protection Act, 1882.</a:t>
            </a:r>
          </a:p>
          <a:p>
            <a:pPr fontAlgn="auto">
              <a:spcAft>
                <a:spcPts val="0"/>
              </a:spcAft>
              <a:buFont typeface="Arial" pitchFamily="34" charset="0"/>
              <a:buNone/>
              <a:defRPr/>
            </a:pPr>
            <a:r>
              <a:rPr lang="en-US" dirty="0" smtClean="0"/>
              <a:t>2. The owner of any ancient monument to which this Act applies may, by deed under his hand, constitute the Commissioners of Works in this Act mentioned the guardians of such monument.</a:t>
            </a:r>
          </a:p>
          <a:p>
            <a:pPr fontAlgn="auto">
              <a:spcAft>
                <a:spcPts val="0"/>
              </a:spcAft>
              <a:buFont typeface="Arial" pitchFamily="34" charset="0"/>
              <a:buNone/>
              <a:defRPr/>
            </a:pPr>
            <a:r>
              <a:rPr lang="en-US" dirty="0" smtClean="0"/>
              <a:t>Where the Commissioners of Works have been constituted guardians of a monument, they shall thenceforth, until they shall receive notice in writing to the contrary from any succeeding owner not bound by such deed as aforesaid, maintain such monument, and shall, for the purpose of such maintenance, at all reasonable times by themselves and their workmen have access to such monument for the purpose of inspecting it, and of bringing such materials and doing such acts and things as may be required for the maintenance thereof.</a:t>
            </a:r>
          </a:p>
          <a:p>
            <a:pPr fontAlgn="auto">
              <a:spcAft>
                <a:spcPts val="0"/>
              </a:spcAft>
              <a:buFont typeface="Arial" pitchFamily="34" charset="0"/>
              <a:buNone/>
              <a:defRPr/>
            </a:pPr>
            <a:r>
              <a:rPr lang="en-US" dirty="0" smtClean="0"/>
              <a:t>The owner of an ancient monument of which the Commissioners of Works are guardians shall, save as in this Act expressly provided, have the same estate, right, title, and interest, in and to such monument, in all respects, as if the Commissioners had not been constituted guardians thereof.</a:t>
            </a:r>
          </a:p>
          <a:p>
            <a:pPr fontAlgn="auto">
              <a:spcAft>
                <a:spcPts val="0"/>
              </a:spcAft>
              <a:buFont typeface="Arial" pitchFamily="34" charset="0"/>
              <a:buNone/>
              <a:defRPr/>
            </a:pPr>
            <a:r>
              <a:rPr lang="en-US" dirty="0" smtClean="0"/>
              <a:t>The expressions "maintain" and "maintenance" include the fencing, repairing, cleansing, covering in, or doing any other act or thing which may be required for the purpose of repairing any monument or protecting the same from decay or injury. The cost of maintenance shall, subject to the approval of Her Majesty‘s Treasury, be defrayed from moneys to be provided by Parliament.</a:t>
            </a:r>
          </a:p>
          <a:p>
            <a:pPr fontAlgn="auto">
              <a:spcAft>
                <a:spcPts val="0"/>
              </a:spcAft>
              <a:buFont typeface="Arial" pitchFamily="34" charset="0"/>
              <a:buChar char="•"/>
              <a:defRPr/>
            </a:pPr>
            <a:endParaRPr lang="en-US" dirty="0"/>
          </a:p>
        </p:txBody>
      </p:sp>
      <p:sp>
        <p:nvSpPr>
          <p:cNvPr id="17411" name="TextBox 3"/>
          <p:cNvSpPr txBox="1">
            <a:spLocks noChangeArrowheads="1"/>
          </p:cNvSpPr>
          <p:nvPr/>
        </p:nvSpPr>
        <p:spPr bwMode="auto">
          <a:xfrm>
            <a:off x="323850" y="5013325"/>
            <a:ext cx="7921625" cy="2014538"/>
          </a:xfrm>
          <a:prstGeom prst="rect">
            <a:avLst/>
          </a:prstGeom>
          <a:noFill/>
          <a:ln w="9525">
            <a:noFill/>
            <a:miter lim="800000"/>
            <a:headEnd/>
            <a:tailEnd/>
          </a:ln>
        </p:spPr>
        <p:txBody>
          <a:bodyPr>
            <a:spAutoFit/>
          </a:bodyPr>
          <a:lstStyle/>
          <a:p>
            <a:r>
              <a:rPr lang="en-GB">
                <a:latin typeface="Calibri" pitchFamily="34" charset="0"/>
              </a:rPr>
              <a:t>Name and date</a:t>
            </a:r>
          </a:p>
          <a:p>
            <a:r>
              <a:rPr lang="en-GB">
                <a:latin typeface="Calibri" pitchFamily="34" charset="0"/>
              </a:rPr>
              <a:t>Regnal year</a:t>
            </a:r>
          </a:p>
          <a:p>
            <a:r>
              <a:rPr lang="en-GB">
                <a:latin typeface="Calibri" pitchFamily="34" charset="0"/>
              </a:rPr>
              <a:t>Chapter, Section, numbered</a:t>
            </a:r>
          </a:p>
          <a:p>
            <a:r>
              <a:rPr lang="en-GB">
                <a:latin typeface="Calibri" pitchFamily="34" charset="0"/>
              </a:rPr>
              <a:t>‘Reasonable man’</a:t>
            </a:r>
          </a:p>
          <a:p>
            <a:r>
              <a:rPr lang="en-GB">
                <a:latin typeface="Calibri" pitchFamily="34" charset="0"/>
              </a:rPr>
              <a:t>Can only be repealed or amended by further legislation (unlike statutory instrument)</a:t>
            </a:r>
          </a:p>
          <a:p>
            <a:endParaRPr lang="en-US">
              <a:latin typeface="Calibri"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Title 1"/>
          <p:cNvSpPr>
            <a:spLocks noGrp="1"/>
          </p:cNvSpPr>
          <p:nvPr>
            <p:ph type="title"/>
          </p:nvPr>
        </p:nvSpPr>
        <p:spPr/>
        <p:txBody>
          <a:bodyPr/>
          <a:lstStyle/>
          <a:p>
            <a:r>
              <a:rPr lang="en-GB" smtClean="0"/>
              <a:t>The 1882 Act</a:t>
            </a:r>
            <a:endParaRPr lang="en-US" smtClean="0"/>
          </a:p>
        </p:txBody>
      </p:sp>
      <p:pic>
        <p:nvPicPr>
          <p:cNvPr id="18434" name="Content Placeholder 3" descr="MW198695.JPG"/>
          <p:cNvPicPr>
            <a:picLocks noGrp="1" noChangeAspect="1"/>
          </p:cNvPicPr>
          <p:nvPr>
            <p:ph idx="1"/>
          </p:nvPr>
        </p:nvPicPr>
        <p:blipFill>
          <a:blip r:embed="rId2" cstate="print"/>
          <a:srcRect/>
          <a:stretch>
            <a:fillRect/>
          </a:stretch>
        </p:blipFill>
        <p:spPr>
          <a:xfrm>
            <a:off x="2762250" y="1600200"/>
            <a:ext cx="3619500" cy="4525963"/>
          </a:xfrm>
        </p:spPr>
      </p:pic>
      <p:sp>
        <p:nvSpPr>
          <p:cNvPr id="18435" name="TextBox 4"/>
          <p:cNvSpPr txBox="1">
            <a:spLocks noChangeArrowheads="1"/>
          </p:cNvSpPr>
          <p:nvPr/>
        </p:nvSpPr>
        <p:spPr bwMode="auto">
          <a:xfrm>
            <a:off x="1042988" y="6237288"/>
            <a:ext cx="7129462" cy="646112"/>
          </a:xfrm>
          <a:prstGeom prst="rect">
            <a:avLst/>
          </a:prstGeom>
          <a:noFill/>
          <a:ln w="9525">
            <a:noFill/>
            <a:miter lim="800000"/>
            <a:headEnd/>
            <a:tailEnd/>
          </a:ln>
        </p:spPr>
        <p:txBody>
          <a:bodyPr>
            <a:spAutoFit/>
          </a:bodyPr>
          <a:lstStyle/>
          <a:p>
            <a:r>
              <a:rPr lang="en-GB">
                <a:latin typeface="Calibri" pitchFamily="34" charset="0"/>
              </a:rPr>
              <a:t>Sir John Lubbock   </a:t>
            </a:r>
            <a:r>
              <a:rPr lang="en-US">
                <a:latin typeface="Calibri" pitchFamily="34" charset="0"/>
              </a:rPr>
              <a:t>1st Baron Avebury     Lock &amp; Whitfield</a:t>
            </a:r>
            <a:br>
              <a:rPr lang="en-US">
                <a:latin typeface="Calibri" pitchFamily="34" charset="0"/>
              </a:rPr>
            </a:br>
            <a:r>
              <a:rPr lang="en-GB">
                <a:latin typeface="Calibri" pitchFamily="34" charset="0"/>
              </a:rPr>
              <a:t>   (c) National Portrait Gallery</a:t>
            </a:r>
            <a:endParaRPr lang="en-US">
              <a:latin typeface="Calibri"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p:txBody>
          <a:bodyPr/>
          <a:lstStyle/>
          <a:p>
            <a:r>
              <a:rPr lang="en-GB" smtClean="0"/>
              <a:t>Provisions</a:t>
            </a:r>
            <a:endParaRPr lang="en-US" smtClean="0"/>
          </a:p>
        </p:txBody>
      </p:sp>
      <p:sp>
        <p:nvSpPr>
          <p:cNvPr id="19458" name="Content Placeholder 2"/>
          <p:cNvSpPr>
            <a:spLocks noGrp="1"/>
          </p:cNvSpPr>
          <p:nvPr>
            <p:ph idx="1"/>
          </p:nvPr>
        </p:nvSpPr>
        <p:spPr/>
        <p:txBody>
          <a:bodyPr/>
          <a:lstStyle/>
          <a:p>
            <a:r>
              <a:rPr lang="en-GB" smtClean="0"/>
              <a:t>Allows state to become guardians and pay for maintenance</a:t>
            </a:r>
          </a:p>
          <a:p>
            <a:r>
              <a:rPr lang="en-GB" smtClean="0"/>
              <a:t>Allows state to purchase</a:t>
            </a:r>
          </a:p>
          <a:p>
            <a:r>
              <a:rPr lang="en-GB" smtClean="0"/>
              <a:t>Offence to damage</a:t>
            </a:r>
          </a:p>
          <a:p>
            <a:endParaRPr lang="en-GB" smtClean="0"/>
          </a:p>
          <a:p>
            <a:r>
              <a:rPr lang="en-GB" smtClean="0"/>
              <a:t>Terminology: ancient monuments, inspector, guardianship, commission, scheduled ancient monuments</a:t>
            </a:r>
            <a:endParaRPr lang="en-US"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p:cNvSpPr>
            <a:spLocks noGrp="1"/>
          </p:cNvSpPr>
          <p:nvPr>
            <p:ph type="title"/>
          </p:nvPr>
        </p:nvSpPr>
        <p:spPr/>
        <p:txBody>
          <a:bodyPr/>
          <a:lstStyle/>
          <a:p>
            <a:r>
              <a:rPr lang="en-GB" smtClean="0"/>
              <a:t>Scheduled monuments</a:t>
            </a:r>
            <a:endParaRPr lang="en-US" smtClean="0"/>
          </a:p>
        </p:txBody>
      </p:sp>
      <p:sp>
        <p:nvSpPr>
          <p:cNvPr id="20482" name="Content Placeholder 2"/>
          <p:cNvSpPr>
            <a:spLocks noGrp="1"/>
          </p:cNvSpPr>
          <p:nvPr>
            <p:ph idx="1"/>
          </p:nvPr>
        </p:nvSpPr>
        <p:spPr/>
        <p:txBody>
          <a:bodyPr/>
          <a:lstStyle/>
          <a:p>
            <a:r>
              <a:rPr lang="en-US" sz="2000" smtClean="0"/>
              <a:t>The tumulus and dolmen, Plas Newydd, Llandedwen, Anglesea.</a:t>
            </a:r>
          </a:p>
          <a:p>
            <a:r>
              <a:rPr lang="en-US" sz="2000" smtClean="0"/>
              <a:t>Arthur’s Quoit, Gower, Llanridian, Glamorganshire</a:t>
            </a:r>
          </a:p>
          <a:p>
            <a:r>
              <a:rPr lang="en-US" sz="2000" smtClean="0"/>
              <a:t>The Pentre Evan Cromlech, Nevern, Pembrokeshire</a:t>
            </a:r>
          </a:p>
        </p:txBody>
      </p:sp>
      <p:pic>
        <p:nvPicPr>
          <p:cNvPr id="20483" name="Picture 2" descr="Pentre Ifan"/>
          <p:cNvPicPr>
            <a:picLocks noChangeAspect="1" noChangeArrowheads="1"/>
          </p:cNvPicPr>
          <p:nvPr/>
        </p:nvPicPr>
        <p:blipFill>
          <a:blip r:embed="rId2" cstate="print"/>
          <a:srcRect/>
          <a:stretch>
            <a:fillRect/>
          </a:stretch>
        </p:blipFill>
        <p:spPr bwMode="auto">
          <a:xfrm>
            <a:off x="5514975" y="2924175"/>
            <a:ext cx="2709863" cy="1873250"/>
          </a:xfrm>
          <a:prstGeom prst="rect">
            <a:avLst/>
          </a:prstGeom>
          <a:noFill/>
          <a:ln w="9525">
            <a:noFill/>
            <a:miter lim="800000"/>
            <a:headEnd/>
            <a:tailEnd/>
          </a:ln>
        </p:spPr>
      </p:pic>
      <p:sp>
        <p:nvSpPr>
          <p:cNvPr id="20484" name="Rectangle 4"/>
          <p:cNvSpPr>
            <a:spLocks noChangeArrowheads="1"/>
          </p:cNvSpPr>
          <p:nvPr/>
        </p:nvSpPr>
        <p:spPr bwMode="auto">
          <a:xfrm>
            <a:off x="5292725" y="5013325"/>
            <a:ext cx="3563938" cy="517525"/>
          </a:xfrm>
          <a:prstGeom prst="rect">
            <a:avLst/>
          </a:prstGeom>
          <a:noFill/>
          <a:ln w="9525">
            <a:noFill/>
            <a:miter lim="800000"/>
            <a:headEnd/>
            <a:tailEnd/>
          </a:ln>
        </p:spPr>
        <p:txBody>
          <a:bodyPr>
            <a:spAutoFit/>
          </a:bodyPr>
          <a:lstStyle/>
          <a:p>
            <a:r>
              <a:rPr lang="en-US" sz="1400">
                <a:latin typeface="Calibri" pitchFamily="34" charset="0"/>
              </a:rPr>
              <a:t>© Copyright </a:t>
            </a:r>
            <a:r>
              <a:rPr lang="en-US" sz="1400">
                <a:latin typeface="Calibri" pitchFamily="34" charset="0"/>
                <a:hlinkClick r:id="rId3" action="ppaction://hlinkfile" tooltip="View profile"/>
              </a:rPr>
              <a:t>Paul Allison</a:t>
            </a:r>
            <a:r>
              <a:rPr lang="en-US" sz="1400">
                <a:latin typeface="Calibri" pitchFamily="34" charset="0"/>
              </a:rPr>
              <a:t> and licensed for </a:t>
            </a:r>
            <a:r>
              <a:rPr lang="en-US" sz="1400">
                <a:latin typeface="Calibri" pitchFamily="34" charset="0"/>
                <a:hlinkClick r:id="rId4" action="ppaction://hlinkfile"/>
              </a:rPr>
              <a:t>reuse</a:t>
            </a:r>
            <a:r>
              <a:rPr lang="en-US" sz="1400">
                <a:latin typeface="Calibri" pitchFamily="34" charset="0"/>
              </a:rPr>
              <a:t> under a </a:t>
            </a:r>
            <a:r>
              <a:rPr lang="en-US" sz="1400">
                <a:latin typeface="Calibri" pitchFamily="34" charset="0"/>
                <a:hlinkClick r:id="rId5" tooltip="Creative Commons Attribution-Share Alike 2.0 Licence"/>
              </a:rPr>
              <a:t>Creative Commons Licence</a:t>
            </a:r>
            <a:r>
              <a:rPr lang="en-US" sz="1400">
                <a:latin typeface="Calibri" pitchFamily="34" charset="0"/>
              </a:rPr>
              <a:t>.</a:t>
            </a:r>
          </a:p>
        </p:txBody>
      </p:sp>
      <p:pic>
        <p:nvPicPr>
          <p:cNvPr id="20485" name="Picture 4" descr="http://s0.geograph.org.uk/geophotos/01/48/87/1488770_887eea4c.jpg"/>
          <p:cNvPicPr>
            <a:picLocks noChangeAspect="1" noChangeArrowheads="1"/>
          </p:cNvPicPr>
          <p:nvPr/>
        </p:nvPicPr>
        <p:blipFill>
          <a:blip r:embed="rId6" cstate="print"/>
          <a:srcRect/>
          <a:stretch>
            <a:fillRect/>
          </a:stretch>
        </p:blipFill>
        <p:spPr bwMode="auto">
          <a:xfrm>
            <a:off x="2771775" y="2924175"/>
            <a:ext cx="2447925" cy="1836738"/>
          </a:xfrm>
          <a:prstGeom prst="rect">
            <a:avLst/>
          </a:prstGeom>
          <a:noFill/>
          <a:ln w="9525">
            <a:noFill/>
            <a:miter lim="800000"/>
            <a:headEnd/>
            <a:tailEnd/>
          </a:ln>
        </p:spPr>
      </p:pic>
      <p:sp>
        <p:nvSpPr>
          <p:cNvPr id="20486" name="Rectangle 6"/>
          <p:cNvSpPr>
            <a:spLocks noChangeArrowheads="1"/>
          </p:cNvSpPr>
          <p:nvPr/>
        </p:nvSpPr>
        <p:spPr bwMode="auto">
          <a:xfrm>
            <a:off x="2771775" y="4941888"/>
            <a:ext cx="2663825" cy="942975"/>
          </a:xfrm>
          <a:prstGeom prst="rect">
            <a:avLst/>
          </a:prstGeom>
          <a:noFill/>
          <a:ln w="9525">
            <a:noFill/>
            <a:miter lim="800000"/>
            <a:headEnd/>
            <a:tailEnd/>
          </a:ln>
        </p:spPr>
        <p:txBody>
          <a:bodyPr>
            <a:spAutoFit/>
          </a:bodyPr>
          <a:lstStyle/>
          <a:p>
            <a:r>
              <a:rPr lang="en-US" sz="1400">
                <a:latin typeface="Calibri" pitchFamily="34" charset="0"/>
              </a:rPr>
              <a:t>© Copyright </a:t>
            </a:r>
            <a:r>
              <a:rPr lang="en-US" sz="1400">
                <a:latin typeface="Calibri" pitchFamily="34" charset="0"/>
                <a:hlinkClick r:id="rId7" action="ppaction://hlinkfile" tooltip="View profile"/>
              </a:rPr>
              <a:t>Colin Smith</a:t>
            </a:r>
            <a:r>
              <a:rPr lang="en-US" sz="1400">
                <a:latin typeface="Calibri" pitchFamily="34" charset="0"/>
              </a:rPr>
              <a:t> and licensed for </a:t>
            </a:r>
            <a:r>
              <a:rPr lang="en-US" sz="1400">
                <a:latin typeface="Calibri" pitchFamily="34" charset="0"/>
                <a:hlinkClick r:id="rId8" action="ppaction://hlinkfile"/>
              </a:rPr>
              <a:t>reuse</a:t>
            </a:r>
            <a:r>
              <a:rPr lang="en-US" sz="1400">
                <a:latin typeface="Calibri" pitchFamily="34" charset="0"/>
              </a:rPr>
              <a:t> under a </a:t>
            </a:r>
            <a:r>
              <a:rPr lang="en-US" sz="1400">
                <a:latin typeface="Calibri" pitchFamily="34" charset="0"/>
                <a:hlinkClick r:id="rId5" tooltip="Creative Commons Attribution-Share Alike 2.0 Licence"/>
              </a:rPr>
              <a:t>Creative Commons Licence</a:t>
            </a:r>
            <a:r>
              <a:rPr lang="en-US" sz="1400">
                <a:latin typeface="Calibri" pitchFamily="34" charset="0"/>
              </a:rPr>
              <a:t>.</a:t>
            </a:r>
          </a:p>
          <a:p>
            <a:endParaRPr lang="en-US" sz="1400">
              <a:latin typeface="Calibri" pitchFamily="34" charset="0"/>
            </a:endParaRPr>
          </a:p>
        </p:txBody>
      </p:sp>
      <p:pic>
        <p:nvPicPr>
          <p:cNvPr id="20487" name="Picture 6" descr="http://s0.geograph.org.uk/geophotos/01/27/69/1276933_0c9f5ceb.jpg"/>
          <p:cNvPicPr>
            <a:picLocks noChangeAspect="1" noChangeArrowheads="1"/>
          </p:cNvPicPr>
          <p:nvPr/>
        </p:nvPicPr>
        <p:blipFill>
          <a:blip r:embed="rId9" cstate="print"/>
          <a:srcRect/>
          <a:stretch>
            <a:fillRect/>
          </a:stretch>
        </p:blipFill>
        <p:spPr bwMode="auto">
          <a:xfrm>
            <a:off x="250825" y="2997200"/>
            <a:ext cx="2413000" cy="1608138"/>
          </a:xfrm>
          <a:prstGeom prst="rect">
            <a:avLst/>
          </a:prstGeom>
          <a:noFill/>
          <a:ln w="9525">
            <a:noFill/>
            <a:miter lim="800000"/>
            <a:headEnd/>
            <a:tailEnd/>
          </a:ln>
        </p:spPr>
      </p:pic>
      <p:sp>
        <p:nvSpPr>
          <p:cNvPr id="20488" name="Rectangle 8"/>
          <p:cNvSpPr>
            <a:spLocks noChangeArrowheads="1"/>
          </p:cNvSpPr>
          <p:nvPr/>
        </p:nvSpPr>
        <p:spPr bwMode="auto">
          <a:xfrm>
            <a:off x="0" y="5013325"/>
            <a:ext cx="2843213" cy="730250"/>
          </a:xfrm>
          <a:prstGeom prst="rect">
            <a:avLst/>
          </a:prstGeom>
          <a:noFill/>
          <a:ln w="9525">
            <a:noFill/>
            <a:miter lim="800000"/>
            <a:headEnd/>
            <a:tailEnd/>
          </a:ln>
        </p:spPr>
        <p:txBody>
          <a:bodyPr>
            <a:spAutoFit/>
          </a:bodyPr>
          <a:lstStyle/>
          <a:p>
            <a:r>
              <a:rPr lang="en-US" sz="1400">
                <a:latin typeface="Calibri" pitchFamily="34" charset="0"/>
              </a:rPr>
              <a:t>© Copyright </a:t>
            </a:r>
            <a:r>
              <a:rPr lang="en-US" sz="1400">
                <a:latin typeface="Calibri" pitchFamily="34" charset="0"/>
                <a:hlinkClick r:id="rId10" action="ppaction://hlinkfile" tooltip="View profile"/>
              </a:rPr>
              <a:t>Ray West</a:t>
            </a:r>
            <a:r>
              <a:rPr lang="en-US" sz="1400">
                <a:latin typeface="Calibri" pitchFamily="34" charset="0"/>
              </a:rPr>
              <a:t> and licensed for </a:t>
            </a:r>
            <a:r>
              <a:rPr lang="en-US" sz="1400">
                <a:latin typeface="Calibri" pitchFamily="34" charset="0"/>
                <a:hlinkClick r:id="rId11" action="ppaction://hlinkfile"/>
              </a:rPr>
              <a:t>reuse</a:t>
            </a:r>
            <a:r>
              <a:rPr lang="en-US" sz="1400">
                <a:latin typeface="Calibri" pitchFamily="34" charset="0"/>
              </a:rPr>
              <a:t> under a </a:t>
            </a:r>
            <a:r>
              <a:rPr lang="en-US" sz="1400">
                <a:latin typeface="Calibri" pitchFamily="34" charset="0"/>
                <a:hlinkClick r:id="rId5" tooltip="Creative Commons Attribution-Share Alike 2.0 Licence"/>
              </a:rPr>
              <a:t>Creative Commons Licence</a:t>
            </a:r>
            <a:endParaRPr lang="en-US">
              <a:latin typeface="Calibri"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Later legislation</a:t>
            </a:r>
            <a:endParaRPr lang="en-GB" dirty="0"/>
          </a:p>
        </p:txBody>
      </p:sp>
      <p:sp>
        <p:nvSpPr>
          <p:cNvPr id="3" name="Content Placeholder 2"/>
          <p:cNvSpPr>
            <a:spLocks noGrp="1"/>
          </p:cNvSpPr>
          <p:nvPr>
            <p:ph idx="1"/>
          </p:nvPr>
        </p:nvSpPr>
        <p:spPr/>
        <p:txBody>
          <a:bodyPr/>
          <a:lstStyle/>
          <a:p>
            <a:r>
              <a:rPr lang="en-US" sz="2000" dirty="0" smtClean="0"/>
              <a:t>1882 - Act for the Better Protection of Ancient Monuments</a:t>
            </a:r>
            <a:endParaRPr lang="en-GB" sz="2000" dirty="0" smtClean="0"/>
          </a:p>
          <a:p>
            <a:r>
              <a:rPr lang="en-US" sz="2000" dirty="0" smtClean="0"/>
              <a:t>1900 Ancient Monuments Protection Act</a:t>
            </a:r>
            <a:endParaRPr lang="en-GB" sz="2000" dirty="0" smtClean="0"/>
          </a:p>
          <a:p>
            <a:r>
              <a:rPr lang="en-US" sz="2000" dirty="0" smtClean="0"/>
              <a:t>1908  establishment of Royal Commission for England, Wales, Ireland, Scotland</a:t>
            </a:r>
            <a:endParaRPr lang="en-GB" sz="2000" dirty="0" smtClean="0"/>
          </a:p>
          <a:p>
            <a:r>
              <a:rPr lang="en-US" sz="2000" dirty="0" smtClean="0"/>
              <a:t>1913 Ancient Monuments Consolidation and Amendment Act</a:t>
            </a:r>
            <a:endParaRPr lang="en-GB" sz="2000" dirty="0" smtClean="0"/>
          </a:p>
          <a:p>
            <a:r>
              <a:rPr lang="en-US" sz="2000" dirty="0" smtClean="0"/>
              <a:t>1932 Town and Country Planning Act 1932 (Listed Buildings s. 42)</a:t>
            </a:r>
            <a:endParaRPr lang="en-GB" sz="2000" dirty="0" smtClean="0"/>
          </a:p>
          <a:p>
            <a:r>
              <a:rPr lang="en-US" sz="2000" dirty="0" smtClean="0"/>
              <a:t>1947 </a:t>
            </a:r>
            <a:r>
              <a:rPr lang="en-GB" sz="2000" dirty="0" smtClean="0"/>
              <a:t>Town and Country Planning Act and Town and Country Planning (Scotland) Act</a:t>
            </a:r>
          </a:p>
          <a:p>
            <a:r>
              <a:rPr lang="en-US" sz="2000" dirty="0" smtClean="0"/>
              <a:t>1953 Historic Buildings and Ancient Monuments Act</a:t>
            </a:r>
            <a:endParaRPr lang="en-GB" sz="2000" dirty="0" smtClean="0"/>
          </a:p>
          <a:p>
            <a:r>
              <a:rPr lang="en-US" sz="2000" dirty="0" smtClean="0"/>
              <a:t>1979 Ancient Monuments and Archaeological Areas Act</a:t>
            </a:r>
            <a:endParaRPr lang="en-GB" sz="2000" dirty="0" smtClean="0"/>
          </a:p>
          <a:p>
            <a:r>
              <a:rPr lang="en-US" sz="2000" dirty="0" smtClean="0"/>
              <a:t>1988 Town and Country General Development Order  (SMR s1)</a:t>
            </a:r>
            <a:endParaRPr lang="en-GB" sz="2000" dirty="0" smtClean="0"/>
          </a:p>
          <a:p>
            <a:r>
              <a:rPr lang="en-US" sz="2000" dirty="0" smtClean="0"/>
              <a:t>1990 Planning (Listed Buildings and Conservation Areas) Act</a:t>
            </a:r>
            <a:endParaRPr lang="en-GB" sz="2000" dirty="0" smtClean="0"/>
          </a:p>
          <a:p>
            <a:r>
              <a:rPr lang="en-US" sz="2000" dirty="0" smtClean="0"/>
              <a:t>1996 Treasure Act</a:t>
            </a:r>
            <a:endParaRPr lang="en-GB" sz="2000"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Guidance</a:t>
            </a:r>
            <a:endParaRPr lang="en-GB" dirty="0"/>
          </a:p>
        </p:txBody>
      </p:sp>
      <p:sp>
        <p:nvSpPr>
          <p:cNvPr id="3" name="Content Placeholder 2"/>
          <p:cNvSpPr>
            <a:spLocks noGrp="1"/>
          </p:cNvSpPr>
          <p:nvPr>
            <p:ph idx="1"/>
          </p:nvPr>
        </p:nvSpPr>
        <p:spPr>
          <a:xfrm>
            <a:off x="457200" y="1124744"/>
            <a:ext cx="8229600" cy="5001419"/>
          </a:xfrm>
        </p:spPr>
        <p:txBody>
          <a:bodyPr/>
          <a:lstStyle/>
          <a:p>
            <a:r>
              <a:rPr lang="en-US" sz="1400" b="1" dirty="0" smtClean="0"/>
              <a:t>England</a:t>
            </a:r>
            <a:endParaRPr lang="en-GB" sz="1400" dirty="0" smtClean="0"/>
          </a:p>
          <a:p>
            <a:r>
              <a:rPr lang="en-GB" sz="1400" dirty="0" smtClean="0"/>
              <a:t>Planning Policy Guidance 15: Planning and the Historic Environment (PPG15)  1994</a:t>
            </a:r>
          </a:p>
          <a:p>
            <a:r>
              <a:rPr lang="en-GB" sz="1400" dirty="0" smtClean="0"/>
              <a:t>Planning Policy Guidance 16: Archaeology and Planning (PPG16)  1990.</a:t>
            </a:r>
          </a:p>
          <a:p>
            <a:r>
              <a:rPr lang="en-US" sz="1400" dirty="0" smtClean="0"/>
              <a:t>PPS5 Planning for the Historic Environment: Historic Environment Planning Practice Guide  2010</a:t>
            </a:r>
            <a:endParaRPr lang="en-GB" sz="1400" dirty="0" smtClean="0"/>
          </a:p>
          <a:p>
            <a:r>
              <a:rPr lang="en-US" sz="1400" dirty="0" smtClean="0"/>
              <a:t>National Planning Policy Framework   2012</a:t>
            </a:r>
            <a:endParaRPr lang="en-GB" sz="1400" dirty="0" smtClean="0"/>
          </a:p>
          <a:p>
            <a:r>
              <a:rPr lang="en-US" sz="1400" dirty="0" smtClean="0"/>
              <a:t>  </a:t>
            </a:r>
            <a:endParaRPr lang="en-GB" sz="1400" dirty="0" smtClean="0"/>
          </a:p>
          <a:p>
            <a:r>
              <a:rPr lang="en-US" sz="1400" b="1" dirty="0" smtClean="0"/>
              <a:t>Scotland</a:t>
            </a:r>
            <a:endParaRPr lang="en-GB" sz="1400" dirty="0" smtClean="0"/>
          </a:p>
          <a:p>
            <a:r>
              <a:rPr lang="en-US" sz="1400" dirty="0" smtClean="0"/>
              <a:t> Scottish Planning Policy 2010</a:t>
            </a:r>
            <a:endParaRPr lang="en-GB" sz="1400" dirty="0" smtClean="0"/>
          </a:p>
          <a:p>
            <a:r>
              <a:rPr lang="en-GB" sz="1400" dirty="0" smtClean="0"/>
              <a:t>Planning Advice Note 2/2011: Planning and Archaeology</a:t>
            </a:r>
          </a:p>
          <a:p>
            <a:r>
              <a:rPr lang="en-US" sz="1400" dirty="0" smtClean="0"/>
              <a:t> </a:t>
            </a:r>
            <a:endParaRPr lang="en-GB" sz="1400" dirty="0" smtClean="0"/>
          </a:p>
          <a:p>
            <a:r>
              <a:rPr lang="en-US" sz="1400" b="1" dirty="0" smtClean="0"/>
              <a:t>Wales</a:t>
            </a:r>
            <a:endParaRPr lang="en-GB" sz="1400" dirty="0" smtClean="0"/>
          </a:p>
          <a:p>
            <a:r>
              <a:rPr lang="en-GB" sz="1400" i="1" dirty="0" smtClean="0"/>
              <a:t>Planning Policy Guidance 16: Archaeology and Planning</a:t>
            </a:r>
            <a:r>
              <a:rPr lang="en-GB" sz="1400" dirty="0" smtClean="0"/>
              <a:t> (PPG16)  1990.</a:t>
            </a:r>
          </a:p>
          <a:p>
            <a:r>
              <a:rPr lang="en-US" sz="1400" dirty="0" smtClean="0"/>
              <a:t>Planning Policy Wales   (4 editions), 2002-2010</a:t>
            </a:r>
            <a:endParaRPr lang="en-GB" sz="1400" dirty="0" smtClean="0"/>
          </a:p>
          <a:p>
            <a:r>
              <a:rPr lang="en-US" sz="1400" dirty="0" smtClean="0"/>
              <a:t>Welsh Office Circular 60/96</a:t>
            </a:r>
            <a:endParaRPr lang="en-GB" sz="1400" dirty="0" smtClean="0"/>
          </a:p>
          <a:p>
            <a:r>
              <a:rPr lang="en-US" sz="1400" dirty="0" smtClean="0"/>
              <a:t>Welsh Office Circular 61/96</a:t>
            </a:r>
            <a:endParaRPr lang="en-GB" sz="1400" dirty="0" smtClean="0"/>
          </a:p>
          <a:p>
            <a:r>
              <a:rPr lang="en-US" sz="1400" dirty="0" smtClean="0"/>
              <a:t>  </a:t>
            </a:r>
            <a:endParaRPr lang="en-GB" sz="1400" dirty="0" smtClean="0"/>
          </a:p>
          <a:p>
            <a:r>
              <a:rPr lang="en-US" sz="1400" b="1" dirty="0" smtClean="0"/>
              <a:t>Northern Ireland </a:t>
            </a:r>
            <a:endParaRPr lang="en-GB" sz="1400" dirty="0" smtClean="0"/>
          </a:p>
          <a:p>
            <a:r>
              <a:rPr lang="en-US" sz="1400" dirty="0" smtClean="0"/>
              <a:t>PPS6 Planning, Archaeology and the Built Heritage (1999)</a:t>
            </a:r>
            <a:endParaRPr lang="en-GB" sz="1400" dirty="0" smtClean="0"/>
          </a:p>
          <a:p>
            <a:r>
              <a:rPr lang="en-US" sz="1400" dirty="0" smtClean="0"/>
              <a:t>Historic Monuments and Archaeological Objects (NI) Order 1995</a:t>
            </a:r>
            <a:endParaRPr lang="en-GB" sz="1400" dirty="0" smtClean="0"/>
          </a:p>
          <a:p>
            <a:r>
              <a:rPr lang="en-US" sz="1400" dirty="0" smtClean="0"/>
              <a:t>Planning (NI) Order 1991</a:t>
            </a:r>
            <a:endParaRPr lang="en-GB" sz="1400"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Parks, gardens and landscapes</a:t>
            </a:r>
            <a:endParaRPr lang="en-GB" dirty="0"/>
          </a:p>
        </p:txBody>
      </p:sp>
      <p:sp>
        <p:nvSpPr>
          <p:cNvPr id="3" name="Content Placeholder 2"/>
          <p:cNvSpPr>
            <a:spLocks noGrp="1"/>
          </p:cNvSpPr>
          <p:nvPr>
            <p:ph idx="1"/>
          </p:nvPr>
        </p:nvSpPr>
        <p:spPr/>
        <p:txBody>
          <a:bodyPr/>
          <a:lstStyle/>
          <a:p>
            <a:r>
              <a:rPr lang="en-GB" dirty="0" smtClean="0">
                <a:hlinkClick r:id="rId2"/>
              </a:rPr>
              <a:t>Cadw Historic Landscape page</a:t>
            </a:r>
            <a:br>
              <a:rPr lang="en-GB" dirty="0" smtClean="0">
                <a:hlinkClick r:id="rId2"/>
              </a:rPr>
            </a:br>
            <a:endParaRPr lang="en-GB" dirty="0" smtClean="0"/>
          </a:p>
          <a:p>
            <a:r>
              <a:rPr lang="en-GB" dirty="0" smtClean="0">
                <a:hlinkClick r:id="rId3"/>
              </a:rPr>
              <a:t>LANDMAP</a:t>
            </a:r>
            <a:r>
              <a:rPr lang="en-GB" dirty="0" smtClean="0"/>
              <a:t/>
            </a:r>
            <a:br>
              <a:rPr lang="en-GB" dirty="0" smtClean="0"/>
            </a:br>
            <a:endParaRPr lang="en-GB" dirty="0" smtClean="0"/>
          </a:p>
          <a:p>
            <a:r>
              <a:rPr lang="en-GB" dirty="0" smtClean="0">
                <a:hlinkClick r:id="rId4"/>
              </a:rPr>
              <a:t>CCW Historic Landscape Register pages</a:t>
            </a:r>
            <a:endParaRPr lang="en-GB" dirty="0" smtClean="0"/>
          </a:p>
          <a:p>
            <a:endParaRPr lang="en-GB" dirty="0" smtClean="0"/>
          </a:p>
          <a:p>
            <a:r>
              <a:rPr lang="en-GB" dirty="0" smtClean="0"/>
              <a:t>Battlefields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Preparation task</a:t>
            </a:r>
            <a:endParaRPr lang="en-GB" dirty="0"/>
          </a:p>
        </p:txBody>
      </p:sp>
      <p:sp>
        <p:nvSpPr>
          <p:cNvPr id="3" name="Content Placeholder 2"/>
          <p:cNvSpPr>
            <a:spLocks noGrp="1"/>
          </p:cNvSpPr>
          <p:nvPr>
            <p:ph idx="1"/>
          </p:nvPr>
        </p:nvSpPr>
        <p:spPr/>
        <p:txBody>
          <a:bodyPr/>
          <a:lstStyle/>
          <a:p>
            <a:r>
              <a:rPr lang="en-GB" dirty="0" smtClean="0"/>
              <a:t>Prepare a summary of the legislation and guidance in England, Wales, Scotland and Northern Ireland, covering one of the following areas:</a:t>
            </a:r>
          </a:p>
          <a:p>
            <a:r>
              <a:rPr lang="en-GB" dirty="0" smtClean="0"/>
              <a:t>historic landscapes</a:t>
            </a:r>
          </a:p>
          <a:p>
            <a:r>
              <a:rPr lang="en-GB" dirty="0" smtClean="0"/>
              <a:t>finds</a:t>
            </a:r>
          </a:p>
          <a:p>
            <a:r>
              <a:rPr lang="en-GB" dirty="0" smtClean="0"/>
              <a:t>human remains</a:t>
            </a:r>
          </a:p>
          <a:p>
            <a:r>
              <a:rPr lang="en-GB" dirty="0" smtClean="0"/>
              <a:t>development and planning affecting archaeology</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405</TotalTime>
  <Words>466</Words>
  <Application>Microsoft Office PowerPoint</Application>
  <PresentationFormat>On-screen Show (4:3)</PresentationFormat>
  <Paragraphs>98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AHAC 7005   Heritage project management in the modern world: session 2  legislation</vt:lpstr>
      <vt:lpstr>Outline</vt:lpstr>
      <vt:lpstr>Heritage Bills</vt:lpstr>
      <vt:lpstr>Rule of law</vt:lpstr>
      <vt:lpstr>Elements of UK law</vt:lpstr>
      <vt:lpstr>Example legislation</vt:lpstr>
      <vt:lpstr>The 1882 Act</vt:lpstr>
      <vt:lpstr>Provisions</vt:lpstr>
      <vt:lpstr>Scheduled monuments</vt:lpstr>
      <vt:lpstr>Later legislation</vt:lpstr>
      <vt:lpstr>Guidance</vt:lpstr>
      <vt:lpstr>Parks, gardens and landscapes</vt:lpstr>
      <vt:lpstr>Preparation task</vt:lpstr>
    </vt:vector>
  </TitlesOfParts>
  <Company>University of Wales Lampeter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AHAC 7005   Heritage project management in the modern world: session 2  legislation</dc:title>
  <dc:creator>m.locock</dc:creator>
  <cp:lastModifiedBy>m.locock</cp:lastModifiedBy>
  <cp:revision>22</cp:revision>
  <dcterms:created xsi:type="dcterms:W3CDTF">2012-08-16T14:44:40Z</dcterms:created>
  <dcterms:modified xsi:type="dcterms:W3CDTF">2012-10-16T16:46:58Z</dcterms:modified>
</cp:coreProperties>
</file>