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B207D3-17D8-453C-A3B1-0DA123F02CA8}" v="357" dt="2021-11-20T14:54:32.029"/>
    <p1510:client id="{2B33491F-9BE3-401C-98B0-DB13EA4084EE}" v="647" dt="2021-11-19T23:47:53.863"/>
    <p1510:client id="{D1FA9E2F-6726-4D15-B975-D84328097214}" v="43" dt="2021-11-20T00:19:51.4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8431" autoAdjust="0"/>
  </p:normalViewPr>
  <p:slideViewPr>
    <p:cSldViewPr snapToGrid="0">
      <p:cViewPr varScale="1">
        <p:scale>
          <a:sx n="43" d="100"/>
          <a:sy n="43" d="100"/>
        </p:scale>
        <p:origin x="1552" y="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DD50A8-29D6-4B4E-A716-33BAAF296134}" type="datetimeFigureOut">
              <a:rPr lang="en-US" smtClean="0"/>
              <a:t>11/20/2021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418118-DF85-4F66-B692-6DA75F1CE5D4}" type="slidenum">
              <a:rPr lang="en-US" smtClean="0"/>
              <a:t>‹#›</a:t>
            </a:fld>
            <a:endParaRPr lang="en-US"/>
          </a:p>
        </p:txBody>
      </p:sp>
    </p:spTree>
    <p:extLst>
      <p:ext uri="{BB962C8B-B14F-4D97-AF65-F5344CB8AC3E}">
        <p14:creationId xmlns:p14="http://schemas.microsoft.com/office/powerpoint/2010/main" val="38980380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2</a:t>
            </a:fld>
            <a:endParaRPr lang="en-US"/>
          </a:p>
        </p:txBody>
      </p:sp>
    </p:spTree>
    <p:extLst>
      <p:ext uri="{BB962C8B-B14F-4D97-AF65-F5344CB8AC3E}">
        <p14:creationId xmlns:p14="http://schemas.microsoft.com/office/powerpoint/2010/main" val="12350286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p>
          <a:p>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With the sudden advent of the pandemic situation, states had declared persistent lockdown measures. This temporary containment had led to detrimental impacts on businesses around the world. The depressed levels of sales revenue even led to a complete shutdown for many small and medium businesses. Shipping industries also faced a great backlash during this situation. Many countries highly depend on their shipment facilities to earn their potential economic activities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Menhat</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2021).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Maersk is a shipping company situated in the Copenhagen state of Denmark. The firm offers various maritime transportation services along with supply chain management and logistics solutions (MAERSK, 2021a).</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3</a:t>
            </a:fld>
            <a:endParaRPr lang="en-US"/>
          </a:p>
        </p:txBody>
      </p:sp>
    </p:spTree>
    <p:extLst>
      <p:ext uri="{BB962C8B-B14F-4D97-AF65-F5344CB8AC3E}">
        <p14:creationId xmlns:p14="http://schemas.microsoft.com/office/powerpoint/2010/main" val="26238560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Impact of Covid-19 on shipment industries</a:t>
            </a:r>
          </a:p>
          <a:p>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The various types of lockdown measures, taken by the government of different countries, had potentially halted the economic activity within various sectors in European countries (Anderson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2020). The Covid-19 situation has affected the company’s shipment procedures. In the international context, firms had been operating in uncharted waters. There are other related problems like an increase in board inspections and reduced quality of support system for the vessels. Due to barriers created by the government to restrict travel within domestic and international regions, shipment crew cannot join a vessel or even get repatriated after the completion of their contract. A shipment industry requires various supplies, starting from medical to vessel-related materials. However, there is a strong shortage of electronic as well as mechanical parts for vessels.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In shipment ports, there is generally much-specialized staff, like inspectors, who can access and monitor the vessel. However, due to the potential impact of the pandemic, there had been a restriction in those legally acclaimed inspections, which were necessary before the departure of the ship. These inspections included environmental checks, safety checks, and the presence of trained staff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pwc</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2021). The uncertain markets in the shipping industry have been steered clear through the financial reports. </a:t>
            </a:r>
          </a:p>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4</a:t>
            </a:fld>
            <a:endParaRPr lang="en-US"/>
          </a:p>
        </p:txBody>
      </p:sp>
    </p:spTree>
    <p:extLst>
      <p:ext uri="{BB962C8B-B14F-4D97-AF65-F5344CB8AC3E}">
        <p14:creationId xmlns:p14="http://schemas.microsoft.com/office/powerpoint/2010/main" val="4235588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Impact of Covid-19 on shipment industries</a:t>
            </a:r>
          </a:p>
          <a:p>
            <a:endParaRPr lang="en-US" dirty="0"/>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The worldwide downturn could put particular pressure on the different financial covenants of the shipping industry. This includes a significant decrease in revenue, volatility in the fair market value of the shipment vessels, Material Adverse Effect, and significant restriction of laying up a vessel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pwc</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2021). There are chances for potential negative changes in the projected cash flows of the shipping industries. This relates to a decrease in the future charter rates, and the increase in off-hire days, inflation, operating expenses, and fuel prices. The maritime industries cannot be certain anymore of the fact they are going to receive any additional financing. Even, there are chances for the rejection of existing loans.</a:t>
            </a: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The restrictions imposed by the government in effect to Covid-19 had led to changes in social behaviour as well as global mobility patterns.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About 80% of the worldwide trading by volume is being carried by board ships through maritime transport; however, the pandemic situation had decreased the volume by 3%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Millefiori</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2021). This significant downturn had been expected to even accelerate in the second quarter of 2020. Even, the merchandise trading had almost bottomed out, falling to nearly 20% YoY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Millefiori</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2021). Hence, it can be understood that the maritime industry endured the most significant effect regarding its traffic segment. They had faced prohibitions and delays in cargo embark, discharge, loading, and port clearance. In the context of Maersk, the company had also faced a heavy downturn in their shipment operations. The significant impact of the restriction measures on one port led to the chain-wise operational issues in other related ports as well.</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5</a:t>
            </a:fld>
            <a:endParaRPr lang="en-US"/>
          </a:p>
        </p:txBody>
      </p:sp>
    </p:spTree>
    <p:extLst>
      <p:ext uri="{BB962C8B-B14F-4D97-AF65-F5344CB8AC3E}">
        <p14:creationId xmlns:p14="http://schemas.microsoft.com/office/powerpoint/2010/main" val="14296121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Situations in port and its impact on the company</a:t>
            </a:r>
          </a:p>
          <a:p>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 the outbreak, Maersk's port operations had relatively slowed down leading to a potential impact on the </a:t>
            </a:r>
            <a:r>
              <a:rPr lang="en-GB" sz="1200" kern="1200" dirty="0" err="1">
                <a:solidFill>
                  <a:schemeClr val="tx1"/>
                </a:solidFill>
                <a:effectLst/>
                <a:latin typeface="+mn-lt"/>
                <a:ea typeface="+mn-ea"/>
                <a:cs typeface="+mn-cs"/>
              </a:rPr>
              <a:t>Yantian</a:t>
            </a:r>
            <a:r>
              <a:rPr lang="en-GB" sz="1200" kern="1200" dirty="0">
                <a:solidFill>
                  <a:schemeClr val="tx1"/>
                </a:solidFill>
                <a:effectLst/>
                <a:latin typeface="+mn-lt"/>
                <a:ea typeface="+mn-ea"/>
                <a:cs typeface="+mn-cs"/>
              </a:rPr>
              <a:t> terminal (Jenson, 2021). Huge parts of this particular terminal had been shut down. Parallelly, due to the relevant impact on one port, the operations of other related ports also got affected. There were delayed vessels that got accumulated in the subsequent ports, which ultimately led to further delays in the shipment processes. The company had started building 4 or 5 construction sites on the route (Jenson, 2021); however, the pandemic had shut down the working on all the ports. The firm had to face missed sailings along with missed capacities to carry the shipping items having heavyweights. The container availability of the firm also had a high negative impact. In some of their port locations, there were even terminal congestions, which also impacted the ability of Maersk to return the empty containers to their origin.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6</a:t>
            </a:fld>
            <a:endParaRPr lang="en-US"/>
          </a:p>
        </p:txBody>
      </p:sp>
    </p:spTree>
    <p:extLst>
      <p:ext uri="{BB962C8B-B14F-4D97-AF65-F5344CB8AC3E}">
        <p14:creationId xmlns:p14="http://schemas.microsoft.com/office/powerpoint/2010/main" val="16778450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Situations in port and its impact on the company</a:t>
            </a:r>
          </a:p>
          <a:p>
            <a:pPr algn="just"/>
            <a:endParaRPr lang="en-US" dirty="0">
              <a:latin typeface="Times New Roman" panose="02020603050405020304" pitchFamily="18" charset="0"/>
              <a:cs typeface="Times New Roman" panose="02020603050405020304" pitchFamily="18" charset="0"/>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Maersk’s revenue had a potential downfall with a sales margin decrease of 6.5% to USD 9 billion along with a volume decrease of 14% in the gateway terminals and 16% in the Ocean (Wagner, 2020). Their plan of deploying more vessels and containers before the onset of the pandemic situation backfired. It is because the firm still had to face missed ship sailings. This was not because their vessels were not sailing but to potential port delays. To further manage the situation, they had even tried to optimise all the corridors in the rotation and connect with alternative ports. This was done to ensure that the firm was left with little unused capacity. However, problems in container availability became the main issue in this case. The already deployed containers, for return, were taking longer time than usual because of stringent restrictions in the warehouse.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7</a:t>
            </a:fld>
            <a:endParaRPr lang="en-US"/>
          </a:p>
        </p:txBody>
      </p:sp>
    </p:spTree>
    <p:extLst>
      <p:ext uri="{BB962C8B-B14F-4D97-AF65-F5344CB8AC3E}">
        <p14:creationId xmlns:p14="http://schemas.microsoft.com/office/powerpoint/2010/main" val="40783449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Impact on supply chain on the company</a:t>
            </a:r>
          </a:p>
          <a:p>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All supply chains bear the ability to deal with some sort of uncertainties within their business regarding the demand and supply of products. However, not knowing the accurate point where the manufacturer needs to focus creates problems for the industries. In addition to this, the geopolitics that is abundantly occurring within the nations for vaccine approvals are also adding up to the level of complexity within the supply chains for Maersk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Townley</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and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Petkov</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2021). Covid-19 had disrupted the whole manufacturing and port systems of the supply chains through potential changes in the normal flow of trade. The level of the problem created within the supply chains is not something that could be solved overnight. There had already been a shortage of workers for trucking, warehousing, and supply chain jobs. In the pandemic, the major problem that was raised in their supply chain is the connection of end-to-end information sharing.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8</a:t>
            </a:fld>
            <a:endParaRPr lang="en-US"/>
          </a:p>
        </p:txBody>
      </p:sp>
    </p:spTree>
    <p:extLst>
      <p:ext uri="{BB962C8B-B14F-4D97-AF65-F5344CB8AC3E}">
        <p14:creationId xmlns:p14="http://schemas.microsoft.com/office/powerpoint/2010/main" val="42914136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Impact on supply chain on the company</a:t>
            </a:r>
          </a:p>
          <a:p>
            <a:endParaRPr lang="en-US" dirty="0"/>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supply chain data is not easily available for shipping industries. In general, the data is maintained via automatic connections, which requires a lot of manual work. This is to ensure that there is completeness within the data. Relating to this case, website visiting, email receiving, and analysing different reports on an excel sheet had become an additional financial burden, which could be considered to be typically inefficient (Rios, 2021). Hence, the implementation of blind spots on the end-to-end operation could further result in unexpectedly high costs for the firm. On this aspect, lack of visibility would be enhanced. Due to the potential downfall in the economy, the cost of allocating resources through API connections or EDI maintenance had further increased. The pandemic had proven to be a double-edged sword for shipping industries due to the ever-increasing demands of online shopping among consumers. Ports are seeing bottleneck effects in effect to the low productivity of the shipping operations and the increase in high yard density.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418118-DF85-4F66-B692-6DA75F1CE5D4}" type="slidenum">
              <a:rPr lang="en-US" smtClean="0"/>
              <a:t>9</a:t>
            </a:fld>
            <a:endParaRPr lang="en-US"/>
          </a:p>
        </p:txBody>
      </p:sp>
    </p:spTree>
    <p:extLst>
      <p:ext uri="{BB962C8B-B14F-4D97-AF65-F5344CB8AC3E}">
        <p14:creationId xmlns:p14="http://schemas.microsoft.com/office/powerpoint/2010/main" val="36328442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Impact on supply chain on the company</a:t>
            </a:r>
          </a:p>
          <a:p>
            <a:endParaRPr lang="en-US" dirty="0"/>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Vietnam had been one of the potential suppliers for Maersk. However, the stringent Covid-19 measures had imposed various restrictions on the country. Due to the nationwide lockdowns, Vietnamese factories and warehouses are temporarily closed. This further led to the understaffing condition in various of their productions locations (MAERSK, 2021b). The implication of carbon neutrality within the supply chains had become a crucial fact for shipment companies. It needs to be targeted and fulfilled to completely decarbonize the logistics. Due to the onset of the pandemic, e-commerce had grown at a rapid rate, which led the firms to think of expanding their business towards e-commerce. During the unprecedented times, communications needed to be developed from both the carrier and the shipper’s side. Before the pandemic condition, the company was not intricately aligned with the upstream conditions in the supply chains. This led to a further crisis of their supply chains during the unprecedented times of Covid-19. As the supply chains had been facing disruptions in the conventional consumer trends, Maersk needs to think of different warehousing and distributions operations. These would enable the company to effectively adapt to the fluctuating demand and increased speed of the market.</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10</a:t>
            </a:fld>
            <a:endParaRPr lang="en-US"/>
          </a:p>
        </p:txBody>
      </p:sp>
    </p:spTree>
    <p:extLst>
      <p:ext uri="{BB962C8B-B14F-4D97-AF65-F5344CB8AC3E}">
        <p14:creationId xmlns:p14="http://schemas.microsoft.com/office/powerpoint/2010/main" val="8036180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latin typeface="Times New Roman" panose="02020603050405020304" pitchFamily="18" charset="0"/>
                <a:cs typeface="Times New Roman" panose="02020603050405020304" pitchFamily="18" charset="0"/>
              </a:rPr>
              <a:t>Effectiveness of the company’s response to the Covid-19 pandemic</a:t>
            </a:r>
          </a:p>
          <a:p>
            <a:pPr algn="just"/>
            <a:endParaRPr lang="en-US" b="1" dirty="0">
              <a:latin typeface="Times New Roman" panose="02020603050405020304" pitchFamily="18" charset="0"/>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The Covid-19 pandemic had raised numerous problems regarding the supply chain and port management within Maersk. However, with their strong team bonding, the company had come up with effective solutions. They had implied multi-sourcing strategies, where various transport operations are flexible. Maersk had been actively encouraging their supply chain providers to offer alternative freight options and warehouses to ensure the efficient transport of the cargo to the respective operational destinations. They had enabled their clients to determine whether the latter wants to operate through all-water options or mini-landbridge (MAERSK, 2020a). Maersk had to plan and validate each of the alternative routes as well as shipping modes.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Within the second day of their business continuity process, the firm involved the team of Crisis Management and accordingly the Business Continuity Planning (BCP) was implemented. Their BCP had been further divided into four specific areas, which are Office, Operations, Process, and IT. Not only this, but the company had also been planning to develop their supply chain visibility. They had invented a specific tool for their Supply Chain Management, which was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MyMaersk</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(MAERSK, 2020a). The company had also encouraged their supply chain partners to adhere to the transparent tactical supply chain management plans, which has the potential to identify the included risk factors. In addition to this, the profit margins of the company had considerably increased with the favourable freight contributions and integrations of the Performance Team (Wagner, 2020). The organisation took the pandemic situation as a challenge and countered the latter's effect by strongly withstanding the disruptions.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11</a:t>
            </a:fld>
            <a:endParaRPr lang="en-US"/>
          </a:p>
        </p:txBody>
      </p:sp>
    </p:spTree>
    <p:extLst>
      <p:ext uri="{BB962C8B-B14F-4D97-AF65-F5344CB8AC3E}">
        <p14:creationId xmlns:p14="http://schemas.microsoft.com/office/powerpoint/2010/main" val="3079762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latin typeface="Times New Roman" panose="02020603050405020304" pitchFamily="18" charset="0"/>
                <a:cs typeface="Times New Roman" panose="02020603050405020304" pitchFamily="18" charset="0"/>
              </a:rPr>
              <a:t>Effectiveness of the company’s response to the Covid-19 pandemic</a:t>
            </a:r>
          </a:p>
          <a:p>
            <a:endParaRPr lang="en-US" dirty="0"/>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Only the best practices for their distributors and suppliers had been implied to take proactive actions on the overall operational process and earn more profound visibility. A central team (war team) had been established by the company to evaluate the operational feasibility, capacity, and workload (MAERSK, 2020a). To further ensure the effectiveness of their operational approach, the company is maintaining persistent communication with the supply chains and factories to know when they would be returning to work. It also enables them to understand how much capacity can the supplier produce. All these action measures had enabled the company to speed up their priority cargo movement by utilising transport alternatives like intercontinental rail or domestic barges. These measures were particularly implemented from China to Europe (MAERSK, 2020a). It provided the firm with a lead-time benefit over maritime shipping. Their global integrator strategy includes 700 ship fleets, 75 ports, 500 trucks U.S. fleet, maersk.com digital platform, and 46 North American warehouses (Boyd, 2021).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12</a:t>
            </a:fld>
            <a:endParaRPr lang="en-US"/>
          </a:p>
        </p:txBody>
      </p:sp>
    </p:spTree>
    <p:extLst>
      <p:ext uri="{BB962C8B-B14F-4D97-AF65-F5344CB8AC3E}">
        <p14:creationId xmlns:p14="http://schemas.microsoft.com/office/powerpoint/2010/main" val="1713532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latin typeface="Times New Roman" panose="02020603050405020304" pitchFamily="18" charset="0"/>
                <a:cs typeface="Times New Roman" panose="02020603050405020304" pitchFamily="18" charset="0"/>
              </a:rPr>
              <a:t>Effectiveness of the company’s response to the Covid-19 pandemic</a:t>
            </a:r>
          </a:p>
          <a:p>
            <a:endParaRPr lang="en-US" dirty="0"/>
          </a:p>
          <a:p>
            <a:pPr algn="just"/>
            <a:r>
              <a:rPr lang="en-GB" sz="1200" kern="1200" dirty="0">
                <a:solidFill>
                  <a:schemeClr val="tx1"/>
                </a:solidFill>
                <a:effectLst/>
                <a:latin typeface="+mn-lt"/>
                <a:ea typeface="+mn-ea"/>
                <a:cs typeface="+mn-cs"/>
              </a:rPr>
              <a:t>The company had even planned on expanding its landside logistics in areas of high demand to support the flow of the cargo. An e-commerce logistics company was also hired by Maersk, which could enable the firm to expand in the direct-to-consumer space. By utilising this partnership, Maersk could now offer delivery within 48 hours to 95% of the US market and 75% of the same market, but within the timeframe of 24 hours Boyd, 2021). The company aims at becoming carbon neutral by 2050 through the implementation of new ships, trucks, and fuels (Boyd, 2021). Maersk had proved its excellence by executing excellent arrangements in effect to the pandemic situation. During the pandemic, the firm had helped one of India’s largest conglomerates to keep the former’s supply chains moving. The strict restriction of road transportation had halted a humongous amount of cargo transportation in India. </a:t>
            </a:r>
            <a:endParaRPr lang="en-US"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Maersk had changed the method of their cargo transportation from road to rail amidst the hardcore lockdown measures. The company had even provided an extra ocean loader into APMT </a:t>
            </a:r>
            <a:r>
              <a:rPr lang="en-GB" sz="1200" kern="1200" dirty="0" err="1">
                <a:solidFill>
                  <a:schemeClr val="tx1"/>
                </a:solidFill>
                <a:effectLst/>
                <a:latin typeface="+mn-lt"/>
                <a:ea typeface="+mn-ea"/>
                <a:cs typeface="+mn-cs"/>
              </a:rPr>
              <a:t>Pipavav</a:t>
            </a:r>
            <a:r>
              <a:rPr lang="en-GB" sz="1200" kern="1200" dirty="0">
                <a:solidFill>
                  <a:schemeClr val="tx1"/>
                </a:solidFill>
                <a:effectLst/>
                <a:latin typeface="+mn-lt"/>
                <a:ea typeface="+mn-ea"/>
                <a:cs typeface="+mn-cs"/>
              </a:rPr>
              <a:t> Terminal to further support the supply chain needs (MAERSK, 2020b). In the recent months within the pandemic, the firm had been battling with huge intangible costs. This was regarding the concern of 77% of their cargo arriving at the destination before 10 days (MAERSK, 2020c). This caused the firm to have capacity issues along with high levels of detention. The company had come up with a customer's push-driven model, which effectively restricted the ability of the company to maximise the efficiency rate of the transport. A 6-speed supply chain methodology was designed by Maersk that proposed all the necessary details on how the cargos would be using their speeds to reach their destination. The method was quite successful and earned an 8% increase in their container utilisation, 4% container reduction, and 99.9% on-time delivery (MAERSK, 2020c). Hence, it can be said that Maersk had mindfully and critically handled the Covid crisis and proposed various solutions to recover the fast operation process.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13</a:t>
            </a:fld>
            <a:endParaRPr lang="en-US"/>
          </a:p>
        </p:txBody>
      </p:sp>
    </p:spTree>
    <p:extLst>
      <p:ext uri="{BB962C8B-B14F-4D97-AF65-F5344CB8AC3E}">
        <p14:creationId xmlns:p14="http://schemas.microsoft.com/office/powerpoint/2010/main" val="28792239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p>
          <a:p>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common problems faced by the shipping industries around the world were evaluated. The potential measures proposed by the company and its effectiveness, in increasing their revenue was also further elaborated by giving examples of their innovations like consumer’s push driven model, 6-speed supply chain methodology, and Business Continuity Planning.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14</a:t>
            </a:fld>
            <a:endParaRPr lang="en-US"/>
          </a:p>
        </p:txBody>
      </p:sp>
    </p:spTree>
    <p:extLst>
      <p:ext uri="{BB962C8B-B14F-4D97-AF65-F5344CB8AC3E}">
        <p14:creationId xmlns:p14="http://schemas.microsoft.com/office/powerpoint/2010/main" val="13477742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p>
          <a:p>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common problems faced by the shipping industries around the world were evaluated. The potential measures proposed by the company and its effectiveness, in increasing their revenue was also further elaborated by giving examples of their innovations like consumer’s push driven model, 6-speed supply chain methodology, and Business Continuity Planning.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15</a:t>
            </a:fld>
            <a:endParaRPr lang="en-US"/>
          </a:p>
        </p:txBody>
      </p:sp>
    </p:spTree>
    <p:extLst>
      <p:ext uri="{BB962C8B-B14F-4D97-AF65-F5344CB8AC3E}">
        <p14:creationId xmlns:p14="http://schemas.microsoft.com/office/powerpoint/2010/main" val="488686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6F558D1A-0B40-441D-A051-4EA97076B259}" type="datetimeFigureOut">
              <a:rPr lang="en-US" smtClean="0"/>
              <a:t>11/20/2021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B13669-AE97-4080-BF50-F90AE8CEDA8F}" type="slidenum">
              <a:rPr lang="en-US" smtClean="0"/>
              <a:t>‹#›</a:t>
            </a:fld>
            <a:endParaRPr lang="en-US"/>
          </a:p>
        </p:txBody>
      </p:sp>
    </p:spTree>
    <p:extLst>
      <p:ext uri="{BB962C8B-B14F-4D97-AF65-F5344CB8AC3E}">
        <p14:creationId xmlns:p14="http://schemas.microsoft.com/office/powerpoint/2010/main" val="2012376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F558D1A-0B40-441D-A051-4EA97076B259}" type="datetimeFigureOut">
              <a:rPr lang="en-US" smtClean="0"/>
              <a:t>11/20/2021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B13669-AE97-4080-BF50-F90AE8CEDA8F}" type="slidenum">
              <a:rPr lang="en-US" smtClean="0"/>
              <a:t>‹#›</a:t>
            </a:fld>
            <a:endParaRPr lang="en-US"/>
          </a:p>
        </p:txBody>
      </p:sp>
    </p:spTree>
    <p:extLst>
      <p:ext uri="{BB962C8B-B14F-4D97-AF65-F5344CB8AC3E}">
        <p14:creationId xmlns:p14="http://schemas.microsoft.com/office/powerpoint/2010/main" val="2748295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F558D1A-0B40-441D-A051-4EA97076B259}" type="datetimeFigureOut">
              <a:rPr lang="en-US" smtClean="0"/>
              <a:t>11/20/2021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B13669-AE97-4080-BF50-F90AE8CEDA8F}" type="slidenum">
              <a:rPr lang="en-US" smtClean="0"/>
              <a:t>‹#›</a:t>
            </a:fld>
            <a:endParaRPr lang="en-US"/>
          </a:p>
        </p:txBody>
      </p:sp>
    </p:spTree>
    <p:extLst>
      <p:ext uri="{BB962C8B-B14F-4D97-AF65-F5344CB8AC3E}">
        <p14:creationId xmlns:p14="http://schemas.microsoft.com/office/powerpoint/2010/main" val="1667887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F558D1A-0B40-441D-A051-4EA97076B259}" type="datetimeFigureOut">
              <a:rPr lang="en-US" smtClean="0"/>
              <a:t>11/20/2021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B13669-AE97-4080-BF50-F90AE8CEDA8F}" type="slidenum">
              <a:rPr lang="en-US" smtClean="0"/>
              <a:t>‹#›</a:t>
            </a:fld>
            <a:endParaRPr lang="en-US"/>
          </a:p>
        </p:txBody>
      </p:sp>
    </p:spTree>
    <p:extLst>
      <p:ext uri="{BB962C8B-B14F-4D97-AF65-F5344CB8AC3E}">
        <p14:creationId xmlns:p14="http://schemas.microsoft.com/office/powerpoint/2010/main" val="150541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F558D1A-0B40-441D-A051-4EA97076B259}" type="datetimeFigureOut">
              <a:rPr lang="en-US" smtClean="0"/>
              <a:t>11/20/2021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6B13669-AE97-4080-BF50-F90AE8CEDA8F}" type="slidenum">
              <a:rPr lang="en-US" smtClean="0"/>
              <a:t>‹#›</a:t>
            </a:fld>
            <a:endParaRPr lang="en-US"/>
          </a:p>
        </p:txBody>
      </p:sp>
    </p:spTree>
    <p:extLst>
      <p:ext uri="{BB962C8B-B14F-4D97-AF65-F5344CB8AC3E}">
        <p14:creationId xmlns:p14="http://schemas.microsoft.com/office/powerpoint/2010/main" val="1433377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F558D1A-0B40-441D-A051-4EA97076B259}" type="datetimeFigureOut">
              <a:rPr lang="en-US" smtClean="0"/>
              <a:t>11/20/2021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6B13669-AE97-4080-BF50-F90AE8CEDA8F}" type="slidenum">
              <a:rPr lang="en-US" smtClean="0"/>
              <a:t>‹#›</a:t>
            </a:fld>
            <a:endParaRPr lang="en-US"/>
          </a:p>
        </p:txBody>
      </p:sp>
    </p:spTree>
    <p:extLst>
      <p:ext uri="{BB962C8B-B14F-4D97-AF65-F5344CB8AC3E}">
        <p14:creationId xmlns:p14="http://schemas.microsoft.com/office/powerpoint/2010/main" val="16746230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558D1A-0B40-441D-A051-4EA97076B259}" type="datetimeFigureOut">
              <a:rPr lang="en-US" smtClean="0"/>
              <a:t>11/20/2021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6B13669-AE97-4080-BF50-F90AE8CEDA8F}" type="slidenum">
              <a:rPr lang="en-US" smtClean="0"/>
              <a:t>‹#›</a:t>
            </a:fld>
            <a:endParaRPr lang="en-US"/>
          </a:p>
        </p:txBody>
      </p:sp>
    </p:spTree>
    <p:extLst>
      <p:ext uri="{BB962C8B-B14F-4D97-AF65-F5344CB8AC3E}">
        <p14:creationId xmlns:p14="http://schemas.microsoft.com/office/powerpoint/2010/main" val="477088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F558D1A-0B40-441D-A051-4EA97076B259}" type="datetimeFigureOut">
              <a:rPr lang="en-US" smtClean="0"/>
              <a:t>11/20/2021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B13669-AE97-4080-BF50-F90AE8CEDA8F}" type="slidenum">
              <a:rPr lang="en-US" smtClean="0"/>
              <a:t>‹#›</a:t>
            </a:fld>
            <a:endParaRPr lang="en-US"/>
          </a:p>
        </p:txBody>
      </p:sp>
    </p:spTree>
    <p:extLst>
      <p:ext uri="{BB962C8B-B14F-4D97-AF65-F5344CB8AC3E}">
        <p14:creationId xmlns:p14="http://schemas.microsoft.com/office/powerpoint/2010/main" val="2704049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F558D1A-0B40-441D-A051-4EA97076B259}" type="datetimeFigureOut">
              <a:rPr lang="en-US" smtClean="0"/>
              <a:t>11/20/2021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B13669-AE97-4080-BF50-F90AE8CEDA8F}" type="slidenum">
              <a:rPr lang="en-US" smtClean="0"/>
              <a:t>‹#›</a:t>
            </a:fld>
            <a:endParaRPr lang="en-US"/>
          </a:p>
        </p:txBody>
      </p:sp>
    </p:spTree>
    <p:extLst>
      <p:ext uri="{BB962C8B-B14F-4D97-AF65-F5344CB8AC3E}">
        <p14:creationId xmlns:p14="http://schemas.microsoft.com/office/powerpoint/2010/main" val="28463053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F558D1A-0B40-441D-A051-4EA97076B259}" type="datetimeFigureOut">
              <a:rPr lang="en-US" smtClean="0"/>
              <a:t>11/20/2021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B13669-AE97-4080-BF50-F90AE8CEDA8F}" type="slidenum">
              <a:rPr lang="en-US" smtClean="0"/>
              <a:t>‹#›</a:t>
            </a:fld>
            <a:endParaRPr lang="en-US"/>
          </a:p>
        </p:txBody>
      </p:sp>
    </p:spTree>
    <p:extLst>
      <p:ext uri="{BB962C8B-B14F-4D97-AF65-F5344CB8AC3E}">
        <p14:creationId xmlns:p14="http://schemas.microsoft.com/office/powerpoint/2010/main" val="11350254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F558D1A-0B40-441D-A051-4EA97076B259}" type="datetimeFigureOut">
              <a:rPr lang="en-US" smtClean="0"/>
              <a:t>11/20/2021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B13669-AE97-4080-BF50-F90AE8CEDA8F}" type="slidenum">
              <a:rPr lang="en-US" smtClean="0"/>
              <a:t>‹#›</a:t>
            </a:fld>
            <a:endParaRPr lang="en-US"/>
          </a:p>
        </p:txBody>
      </p:sp>
    </p:spTree>
    <p:extLst>
      <p:ext uri="{BB962C8B-B14F-4D97-AF65-F5344CB8AC3E}">
        <p14:creationId xmlns:p14="http://schemas.microsoft.com/office/powerpoint/2010/main" val="331596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558D1A-0B40-441D-A051-4EA97076B259}" type="datetimeFigureOut">
              <a:rPr lang="en-US" smtClean="0"/>
              <a:t>11/20/2021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B13669-AE97-4080-BF50-F90AE8CEDA8F}" type="slidenum">
              <a:rPr lang="en-US" smtClean="0"/>
              <a:t>‹#›</a:t>
            </a:fld>
            <a:endParaRPr lang="en-US"/>
          </a:p>
        </p:txBody>
      </p:sp>
    </p:spTree>
    <p:extLst>
      <p:ext uri="{BB962C8B-B14F-4D97-AF65-F5344CB8AC3E}">
        <p14:creationId xmlns:p14="http://schemas.microsoft.com/office/powerpoint/2010/main" val="32577136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898DBCF8-E1FD-48A9-81AF-D3CE55979BB2}"/>
              </a:ext>
            </a:extLst>
          </p:cNvPr>
          <p:cNvSpPr txBox="1">
            <a:spLocks/>
          </p:cNvSpPr>
          <p:nvPr/>
        </p:nvSpPr>
        <p:spPr>
          <a:xfrm>
            <a:off x="0" y="-29307"/>
            <a:ext cx="12192000" cy="1634197"/>
          </a:xfrm>
          <a:prstGeom prst="rect">
            <a:avLst/>
          </a:prstGeom>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b="1" dirty="0">
                <a:solidFill>
                  <a:schemeClr val="tx1"/>
                </a:solidFill>
                <a:effectLst>
                  <a:outerShdw blurRad="38100" dist="38100" dir="2700000" algn="tl">
                    <a:srgbClr val="000000">
                      <a:alpha val="43137"/>
                    </a:srgbClr>
                  </a:outerShdw>
                </a:effectLst>
                <a:latin typeface="Times New Roman"/>
                <a:cs typeface="Times New Roman"/>
              </a:rPr>
              <a:t>Maersk – Logistics Company</a:t>
            </a:r>
          </a:p>
          <a:p>
            <a:pPr algn="ctr"/>
            <a:r>
              <a:rPr lang="en-US" dirty="0">
                <a:effectLst>
                  <a:outerShdw blurRad="38100" dist="38100" dir="2700000" algn="tl">
                    <a:srgbClr val="000000">
                      <a:alpha val="43137"/>
                    </a:srgbClr>
                  </a:outerShdw>
                </a:effectLst>
                <a:latin typeface="Times New Roman"/>
                <a:ea typeface="+mn-lt"/>
                <a:cs typeface="+mn-lt"/>
              </a:rPr>
              <a:t>Business plan/activities in response to the covid-19 pandemic</a:t>
            </a:r>
            <a:endParaRPr lang="en-US" dirty="0">
              <a:latin typeface="Times New Roman"/>
              <a:cs typeface="Times New Roman"/>
            </a:endParaRPr>
          </a:p>
        </p:txBody>
      </p:sp>
      <p:pic>
        <p:nvPicPr>
          <p:cNvPr id="3" name="Imagine 3">
            <a:extLst>
              <a:ext uri="{FF2B5EF4-FFF2-40B4-BE49-F238E27FC236}">
                <a16:creationId xmlns:a16="http://schemas.microsoft.com/office/drawing/2014/main" id="{C62E8C68-44ED-4E78-873E-52C54EB015F7}"/>
              </a:ext>
            </a:extLst>
          </p:cNvPr>
          <p:cNvPicPr>
            <a:picLocks noChangeAspect="1"/>
          </p:cNvPicPr>
          <p:nvPr/>
        </p:nvPicPr>
        <p:blipFill>
          <a:blip r:embed="rId2"/>
          <a:stretch>
            <a:fillRect/>
          </a:stretch>
        </p:blipFill>
        <p:spPr>
          <a:xfrm>
            <a:off x="2272324" y="1924540"/>
            <a:ext cx="7530121" cy="4190998"/>
          </a:xfrm>
          <a:prstGeom prst="rect">
            <a:avLst/>
          </a:prstGeom>
        </p:spPr>
      </p:pic>
    </p:spTree>
    <p:extLst>
      <p:ext uri="{BB962C8B-B14F-4D97-AF65-F5344CB8AC3E}">
        <p14:creationId xmlns:p14="http://schemas.microsoft.com/office/powerpoint/2010/main" val="13948487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0" y="0"/>
            <a:ext cx="12192000" cy="1325563"/>
          </a:xfrm>
          <a:ln w="12700">
            <a:solidFill>
              <a:schemeClr val="tx2"/>
            </a:solidFill>
          </a:ln>
        </p:spPr>
        <p:style>
          <a:lnRef idx="3">
            <a:schemeClr val="lt1"/>
          </a:lnRef>
          <a:fillRef idx="1">
            <a:schemeClr val="accent1"/>
          </a:fillRef>
          <a:effectRef idx="1">
            <a:schemeClr val="accent1"/>
          </a:effectRef>
          <a:fontRef idx="minor">
            <a:schemeClr val="lt1"/>
          </a:fontRef>
        </p:style>
        <p:txBody>
          <a:bodyPr>
            <a:scene3d>
              <a:camera prst="orthographicFront"/>
              <a:lightRig rig="threePt" dir="t"/>
            </a:scene3d>
            <a:sp3d extrusionH="57150">
              <a:bevelT w="38100" h="38100" prst="relaxedInset"/>
            </a:sp3d>
          </a:bodyPr>
          <a:lstStyle/>
          <a:p>
            <a:pPr algn="ctr"/>
            <a:r>
              <a:rPr lang="en-US" b="1">
                <a:solidFill>
                  <a:schemeClr val="tx1"/>
                </a:solidFill>
                <a:effectLst>
                  <a:outerShdw blurRad="60007" dist="310007" dir="7680000" sy="30000" kx="1300200" algn="ctr" rotWithShape="0">
                    <a:prstClr val="black">
                      <a:alpha val="32000"/>
                    </a:prstClr>
                  </a:outerShdw>
                </a:effectLst>
                <a:latin typeface="Times New Roman"/>
                <a:cs typeface="Times New Roman"/>
              </a:rPr>
              <a:t>Main parts </a:t>
            </a:r>
            <a:endParaRPr lang="en-US" b="1" dirty="0">
              <a:solidFill>
                <a:schemeClr val="tx1"/>
              </a:solidFill>
              <a:effectLst>
                <a:outerShdw blurRad="60007" dist="310007" dir="7680000" sy="30000" kx="1300200" algn="ctr" rotWithShape="0">
                  <a:prstClr val="black">
                    <a:alpha val="32000"/>
                  </a:prstClr>
                </a:outerShdw>
              </a:effectLst>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idx="1"/>
          </p:nvPr>
        </p:nvSpPr>
        <p:spPr>
          <a:xfrm>
            <a:off x="230504" y="1737360"/>
            <a:ext cx="11961495" cy="4622483"/>
          </a:xfrm>
        </p:spPr>
        <p:txBody>
          <a:bodyPr vert="horz" lIns="91440" tIns="45720" rIns="91440" bIns="45720" rtlCol="0" anchor="t">
            <a:normAutofit/>
          </a:bodyPr>
          <a:lstStyle/>
          <a:p>
            <a:pPr marL="0" indent="0">
              <a:buNone/>
            </a:pPr>
            <a:endParaRPr lang="en-US" dirty="0">
              <a:latin typeface="Times New Roman"/>
              <a:cs typeface="Times New Roman"/>
            </a:endParaRPr>
          </a:p>
          <a:p>
            <a:r>
              <a:rPr lang="en-US" b="1">
                <a:latin typeface="Times New Roman"/>
                <a:cs typeface="Times New Roman"/>
              </a:rPr>
              <a:t>Impact of Covid-19 on shipment industries</a:t>
            </a:r>
          </a:p>
          <a:p>
            <a:endParaRPr lang="en-US" b="1" dirty="0">
              <a:latin typeface="Times New Roman"/>
              <a:cs typeface="Times New Roman"/>
            </a:endParaRPr>
          </a:p>
          <a:p>
            <a:r>
              <a:rPr lang="en-US" b="1">
                <a:latin typeface="Times New Roman"/>
                <a:cs typeface="Times New Roman"/>
              </a:rPr>
              <a:t>Situations in port and its impact on the company</a:t>
            </a:r>
          </a:p>
          <a:p>
            <a:endParaRPr lang="en-US" b="1" dirty="0">
              <a:latin typeface="Times New Roman"/>
              <a:cs typeface="Times New Roman"/>
            </a:endParaRPr>
          </a:p>
          <a:p>
            <a:r>
              <a:rPr lang="en-US" b="1">
                <a:latin typeface="Times New Roman"/>
                <a:cs typeface="Times New Roman"/>
              </a:rPr>
              <a:t>Impact on supply chain on the company</a:t>
            </a:r>
          </a:p>
          <a:p>
            <a:endParaRPr lang="en-US" b="1" dirty="0">
              <a:latin typeface="Times New Roman"/>
              <a:cs typeface="Times New Roman"/>
            </a:endParaRPr>
          </a:p>
          <a:p>
            <a:r>
              <a:rPr lang="en-US" b="1">
                <a:latin typeface="Times New Roman"/>
                <a:cs typeface="Times New Roman"/>
              </a:rPr>
              <a:t>Effectiveness of the company’s response to the Covid-19 pandemic</a:t>
            </a:r>
          </a:p>
          <a:p>
            <a:pPr marL="0" indent="0">
              <a:buNone/>
            </a:pPr>
            <a:endParaRPr lang="en-US" b="1" dirty="0">
              <a:latin typeface="Times New Roman" panose="02020603050405020304" pitchFamily="18" charset="0"/>
              <a:cs typeface="Times New Roman" panose="02020603050405020304" pitchFamily="18" charset="0"/>
            </a:endParaRPr>
          </a:p>
          <a:p>
            <a:pPr marL="0" indent="0">
              <a:buNone/>
            </a:pPr>
            <a:endParaRPr lang="en-US" b="1"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3575012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963833"/>
          </a:xfrm>
        </p:spPr>
        <p:style>
          <a:lnRef idx="2">
            <a:schemeClr val="accent1">
              <a:shade val="50000"/>
            </a:schemeClr>
          </a:lnRef>
          <a:fillRef idx="1">
            <a:schemeClr val="accent1"/>
          </a:fillRef>
          <a:effectRef idx="0">
            <a:schemeClr val="accent1"/>
          </a:effectRef>
          <a:fontRef idx="minor">
            <a:schemeClr val="lt1"/>
          </a:fontRef>
        </p:style>
        <p:txBody>
          <a:bodyPr/>
          <a:lstStyle/>
          <a:p>
            <a:pPr algn="ctr"/>
            <a:r>
              <a:rPr lang="en-US"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endParaRPr lang="en-US" dirty="0">
              <a:solidFill>
                <a:schemeClr val="tx1"/>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10746" y="5286326"/>
            <a:ext cx="11360736" cy="1571064"/>
          </a:xfrm>
          <a:noFill/>
          <a:ln>
            <a:noFill/>
          </a:ln>
          <a:effectLst>
            <a:glow rad="228600">
              <a:schemeClr val="accent5">
                <a:satMod val="175000"/>
                <a:alpha val="40000"/>
              </a:schemeClr>
            </a:glow>
            <a:outerShdw blurRad="76200" dir="13500000" sy="23000" kx="1200000" algn="br" rotWithShape="0">
              <a:prstClr val="black">
                <a:alpha val="20000"/>
              </a:prstClr>
            </a:outerShdw>
          </a:effectLst>
        </p:spPr>
        <p:txBody>
          <a:bodyPr vert="horz" lIns="91440" tIns="45720" rIns="91440" bIns="45720" rtlCol="0" anchor="t">
            <a:normAutofit/>
          </a:bodyPr>
          <a:lstStyle/>
          <a:p>
            <a:pPr marL="0" indent="0" algn="just">
              <a:buNone/>
            </a:pPr>
            <a:r>
              <a:rPr lang="en-GB" dirty="0">
                <a:latin typeface="Times New Roman"/>
                <a:cs typeface="Times New Roman"/>
              </a:rPr>
              <a:t>There was a real-time contraction of the GDP to a surprising rate of 32%, which marks the COVID-19 crisis</a:t>
            </a:r>
            <a:r>
              <a:rPr lang="en-GB" dirty="0">
                <a:latin typeface="Times New Roman"/>
                <a:ea typeface="+mn-lt"/>
                <a:cs typeface="Times New Roman"/>
              </a:rPr>
              <a:t> </a:t>
            </a:r>
            <a:r>
              <a:rPr lang="en-GB" dirty="0">
                <a:ea typeface="+mn-lt"/>
                <a:cs typeface="+mn-lt"/>
              </a:rPr>
              <a:t>(Meyer </a:t>
            </a:r>
            <a:r>
              <a:rPr lang="en-GB" i="1" dirty="0">
                <a:ea typeface="+mn-lt"/>
                <a:cs typeface="+mn-lt"/>
              </a:rPr>
              <a:t>et al</a:t>
            </a:r>
            <a:r>
              <a:rPr lang="en-GB" dirty="0">
                <a:ea typeface="+mn-lt"/>
                <a:cs typeface="+mn-lt"/>
              </a:rPr>
              <a:t>., 2021).</a:t>
            </a:r>
            <a:endParaRPr lang="en-US" dirty="0">
              <a:latin typeface="Times New Roman"/>
              <a:cs typeface="Times New Roman"/>
            </a:endParaRPr>
          </a:p>
          <a:p>
            <a:endParaRPr lang="en-US" dirty="0"/>
          </a:p>
        </p:txBody>
      </p:sp>
      <p:pic>
        <p:nvPicPr>
          <p:cNvPr id="5" name="Imagine 5" descr="O imagine care conține text, barcă, port&#10;&#10;Descriere generată automat">
            <a:extLst>
              <a:ext uri="{FF2B5EF4-FFF2-40B4-BE49-F238E27FC236}">
                <a16:creationId xmlns:a16="http://schemas.microsoft.com/office/drawing/2014/main" id="{A956AB4F-B929-4C20-A1AC-11510D0A07D7}"/>
              </a:ext>
            </a:extLst>
          </p:cNvPr>
          <p:cNvPicPr>
            <a:picLocks noChangeAspect="1"/>
          </p:cNvPicPr>
          <p:nvPr/>
        </p:nvPicPr>
        <p:blipFill>
          <a:blip r:embed="rId3"/>
          <a:stretch>
            <a:fillRect/>
          </a:stretch>
        </p:blipFill>
        <p:spPr>
          <a:xfrm>
            <a:off x="2145323" y="1098116"/>
            <a:ext cx="7520353" cy="375323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453311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868680"/>
          </a:xfrm>
        </p:spPr>
        <p:style>
          <a:lnRef idx="2">
            <a:schemeClr val="accent1">
              <a:shade val="50000"/>
            </a:schemeClr>
          </a:lnRef>
          <a:fillRef idx="1">
            <a:schemeClr val="accent1"/>
          </a:fillRef>
          <a:effectRef idx="0">
            <a:schemeClr val="accent1"/>
          </a:effectRef>
          <a:fontRef idx="minor">
            <a:schemeClr val="lt1"/>
          </a:fontRef>
        </p:style>
        <p:txBody>
          <a:bodyPr/>
          <a:lstStyle/>
          <a:p>
            <a:pPr algn="ctr"/>
            <a:r>
              <a:rPr lang="en-US"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Impact of Covid-19 on shipment industries</a:t>
            </a:r>
            <a:endParaRPr lang="en-US" b="1" dirty="0">
              <a:solidFill>
                <a:schemeClr val="tx1"/>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7977554" y="1363932"/>
            <a:ext cx="4097410" cy="5024985"/>
          </a:xfrm>
          <a:noFill/>
          <a:ln>
            <a:noFill/>
          </a:ln>
          <a:effectLst>
            <a:glow rad="228600">
              <a:schemeClr val="accent4">
                <a:satMod val="175000"/>
                <a:alpha val="40000"/>
              </a:schemeClr>
            </a:glow>
            <a:softEdge rad="317500"/>
          </a:effectLst>
        </p:spPr>
        <p:txBody>
          <a:bodyPr vert="horz" lIns="91440" tIns="45720" rIns="91440" bIns="45720" rtlCol="0" anchor="t">
            <a:normAutofit/>
          </a:bodyPr>
          <a:lstStyle/>
          <a:p>
            <a:pPr marL="0" indent="0" algn="just">
              <a:buNone/>
            </a:pPr>
            <a:r>
              <a:rPr lang="en-GB">
                <a:latin typeface="Times New Roman"/>
                <a:cs typeface="Times New Roman"/>
              </a:rPr>
              <a:t>New challenges</a:t>
            </a:r>
            <a:r>
              <a:rPr lang="ro-RO">
                <a:latin typeface="Times New Roman"/>
                <a:cs typeface="Times New Roman"/>
              </a:rPr>
              <a:t>:</a:t>
            </a:r>
            <a:endParaRPr lang="ro-RO">
              <a:latin typeface="Calibri" panose="020F0502020204030204"/>
              <a:cs typeface="Calibri" panose="020F0502020204030204"/>
            </a:endParaRPr>
          </a:p>
          <a:p>
            <a:pPr marL="0" indent="0" algn="just">
              <a:buNone/>
            </a:pPr>
            <a:endParaRPr lang="en-GB" dirty="0">
              <a:latin typeface="Times New Roman"/>
              <a:cs typeface="Times New Roman"/>
            </a:endParaRPr>
          </a:p>
          <a:p>
            <a:pPr algn="just"/>
            <a:r>
              <a:rPr lang="en-GB">
                <a:latin typeface="Times New Roman"/>
                <a:cs typeface="Times New Roman"/>
              </a:rPr>
              <a:t>Maintaining the on-board safety of the people</a:t>
            </a:r>
            <a:endParaRPr lang="ro-RO">
              <a:latin typeface="Calibri" panose="020F0502020204030204"/>
              <a:cs typeface="Calibri"/>
            </a:endParaRPr>
          </a:p>
          <a:p>
            <a:pPr algn="just"/>
            <a:endParaRPr lang="en-GB" dirty="0">
              <a:latin typeface="Times New Roman"/>
              <a:cs typeface="Times New Roman"/>
            </a:endParaRPr>
          </a:p>
          <a:p>
            <a:pPr algn="just"/>
            <a:r>
              <a:rPr lang="en-GB">
                <a:latin typeface="Times New Roman"/>
                <a:cs typeface="Times New Roman"/>
              </a:rPr>
              <a:t>Travel restrictions of the crew</a:t>
            </a:r>
            <a:endParaRPr lang="ro-RO">
              <a:latin typeface="Calibri" panose="020F0502020204030204"/>
              <a:cs typeface="Calibri"/>
            </a:endParaRPr>
          </a:p>
          <a:p>
            <a:pPr algn="just"/>
            <a:endParaRPr lang="en-GB" dirty="0">
              <a:latin typeface="Times New Roman"/>
              <a:cs typeface="Times New Roman"/>
            </a:endParaRPr>
          </a:p>
          <a:p>
            <a:pPr algn="just"/>
            <a:r>
              <a:rPr lang="en-GB">
                <a:latin typeface="Times New Roman"/>
                <a:cs typeface="Times New Roman"/>
              </a:rPr>
              <a:t>Problems in finding supplies for the vessel</a:t>
            </a:r>
            <a:endParaRPr lang="ro-RO">
              <a:cs typeface="Calibri"/>
            </a:endParaRPr>
          </a:p>
        </p:txBody>
      </p:sp>
      <p:sp>
        <p:nvSpPr>
          <p:cNvPr id="5" name="Rectangle 4"/>
          <p:cNvSpPr/>
          <p:nvPr/>
        </p:nvSpPr>
        <p:spPr>
          <a:xfrm>
            <a:off x="5623819" y="6081771"/>
            <a:ext cx="184731" cy="369332"/>
          </a:xfrm>
          <a:prstGeom prst="rect">
            <a:avLst/>
          </a:prstGeom>
        </p:spPr>
        <p:txBody>
          <a:bodyPr wrap="none" lIns="91440" tIns="45720" rIns="91440" bIns="45720" anchor="t">
            <a:spAutoFit/>
          </a:bodyPr>
          <a:lstStyle/>
          <a:p>
            <a:pPr lvl="0"/>
            <a:endParaRPr lang="en-US" dirty="0">
              <a:latin typeface="Times New Roman" panose="02020603050405020304" pitchFamily="18" charset="0"/>
              <a:cs typeface="Times New Roman" panose="02020603050405020304" pitchFamily="18" charset="0"/>
            </a:endParaRPr>
          </a:p>
        </p:txBody>
      </p:sp>
      <p:pic>
        <p:nvPicPr>
          <p:cNvPr id="6" name="Imagine 6" descr="O imagine care conține cer, exterior, barcă, mai multe&#10;&#10;Descriere generată automat">
            <a:extLst>
              <a:ext uri="{FF2B5EF4-FFF2-40B4-BE49-F238E27FC236}">
                <a16:creationId xmlns:a16="http://schemas.microsoft.com/office/drawing/2014/main" id="{74F1DC5D-DC0B-4CE9-A456-8A143F80F728}"/>
              </a:ext>
            </a:extLst>
          </p:cNvPr>
          <p:cNvPicPr>
            <a:picLocks noChangeAspect="1"/>
          </p:cNvPicPr>
          <p:nvPr/>
        </p:nvPicPr>
        <p:blipFill>
          <a:blip r:embed="rId3"/>
          <a:stretch>
            <a:fillRect/>
          </a:stretch>
        </p:blipFill>
        <p:spPr>
          <a:xfrm>
            <a:off x="171939" y="1360540"/>
            <a:ext cx="7666892" cy="512360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109481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rot="10800000" flipV="1">
            <a:off x="123484" y="2379694"/>
            <a:ext cx="4285125" cy="3701067"/>
          </a:xfrm>
          <a:noFill/>
          <a:ln>
            <a:noFill/>
          </a:ln>
          <a:effectLst>
            <a:glow rad="228600">
              <a:schemeClr val="accent6">
                <a:satMod val="175000"/>
                <a:alpha val="40000"/>
              </a:schemeClr>
            </a:glow>
            <a:softEdge rad="635000"/>
          </a:effectLst>
        </p:spPr>
        <p:txBody>
          <a:bodyPr vert="horz" lIns="91440" tIns="45720" rIns="91440" bIns="45720" rtlCol="0" anchor="t">
            <a:normAutofit/>
          </a:bodyPr>
          <a:lstStyle/>
          <a:p>
            <a:pPr algn="just"/>
            <a:r>
              <a:rPr lang="ro-RO" dirty="0">
                <a:latin typeface="Times New Roman"/>
                <a:cs typeface="Times New Roman"/>
              </a:rPr>
              <a:t>D</a:t>
            </a:r>
            <a:r>
              <a:rPr lang="en-GB" dirty="0" err="1">
                <a:latin typeface="Times New Roman"/>
                <a:cs typeface="Times New Roman"/>
              </a:rPr>
              <a:t>elay</a:t>
            </a:r>
            <a:r>
              <a:rPr lang="ro-RO" dirty="0">
                <a:latin typeface="Times New Roman"/>
                <a:cs typeface="Times New Roman"/>
              </a:rPr>
              <a:t>s</a:t>
            </a:r>
            <a:r>
              <a:rPr lang="en-GB" dirty="0">
                <a:latin typeface="Times New Roman"/>
                <a:cs typeface="Times New Roman"/>
              </a:rPr>
              <a:t> of 1-3 days </a:t>
            </a:r>
            <a:r>
              <a:rPr lang="ro-RO" dirty="0">
                <a:latin typeface="Times New Roman"/>
                <a:cs typeface="Times New Roman"/>
              </a:rPr>
              <a:t>= </a:t>
            </a:r>
            <a:r>
              <a:rPr lang="en-GB" dirty="0">
                <a:latin typeface="Times New Roman"/>
                <a:cs typeface="Times New Roman"/>
              </a:rPr>
              <a:t> extra roundtrip </a:t>
            </a:r>
            <a:r>
              <a:rPr lang="ro-RO" dirty="0">
                <a:latin typeface="Times New Roman"/>
                <a:cs typeface="Times New Roman"/>
              </a:rPr>
              <a:t>1</a:t>
            </a:r>
            <a:r>
              <a:rPr lang="en-GB" dirty="0">
                <a:latin typeface="Times New Roman"/>
                <a:cs typeface="Times New Roman"/>
              </a:rPr>
              <a:t> to </a:t>
            </a:r>
            <a:r>
              <a:rPr lang="ro-RO" dirty="0">
                <a:latin typeface="Times New Roman"/>
                <a:cs typeface="Times New Roman"/>
              </a:rPr>
              <a:t>2</a:t>
            </a:r>
            <a:r>
              <a:rPr lang="en-GB" dirty="0">
                <a:latin typeface="Times New Roman"/>
                <a:cs typeface="Times New Roman"/>
              </a:rPr>
              <a:t> weeks </a:t>
            </a:r>
            <a:endParaRPr lang="en-US" dirty="0">
              <a:latin typeface="Times New Roman" panose="02020603050405020304" pitchFamily="18" charset="0"/>
              <a:cs typeface="Times New Roman" panose="02020603050405020304" pitchFamily="18" charset="0"/>
            </a:endParaRPr>
          </a:p>
          <a:p>
            <a:endParaRPr lang="en-US" dirty="0"/>
          </a:p>
        </p:txBody>
      </p:sp>
      <p:pic>
        <p:nvPicPr>
          <p:cNvPr id="4" name="Picture 3"/>
          <p:cNvPicPr>
            <a:picLocks noChangeAspect="1"/>
          </p:cNvPicPr>
          <p:nvPr/>
        </p:nvPicPr>
        <p:blipFill>
          <a:blip r:embed="rId3"/>
          <a:stretch>
            <a:fillRect/>
          </a:stretch>
        </p:blipFill>
        <p:spPr>
          <a:xfrm>
            <a:off x="3814131" y="2151899"/>
            <a:ext cx="7000095" cy="3928861"/>
          </a:xfrm>
          <a:prstGeom prst="rect">
            <a:avLst/>
          </a:prstGeom>
          <a:solidFill>
            <a:srgbClr val="FFFFFF">
              <a:shade val="85000"/>
            </a:srgbClr>
          </a:solidFill>
          <a:ln w="190500" cap="rnd">
            <a:solidFill>
              <a:srgbClr val="FFFFFF"/>
            </a:solidFill>
          </a:ln>
          <a:effectLst>
            <a:outerShdw blurRad="76200" dir="18900000" sy="23000" kx="-1200000" algn="bl" rotWithShape="0">
              <a:prstClr val="black">
                <a:alpha val="20000"/>
              </a:prst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6" name="Rectangle 5"/>
          <p:cNvSpPr/>
          <p:nvPr/>
        </p:nvSpPr>
        <p:spPr>
          <a:xfrm>
            <a:off x="5993946" y="6339478"/>
            <a:ext cx="184731" cy="369332"/>
          </a:xfrm>
          <a:prstGeom prst="rect">
            <a:avLst/>
          </a:prstGeom>
        </p:spPr>
        <p:txBody>
          <a:bodyPr wrap="none" lIns="91440" tIns="45720" rIns="91440" bIns="45720" anchor="t">
            <a:spAutoFit/>
          </a:bodyPr>
          <a:lstStyle/>
          <a:p>
            <a:pPr lvl="0"/>
            <a:endParaRPr lang="en-US" dirty="0">
              <a:latin typeface="Times New Roman" panose="02020603050405020304" pitchFamily="18" charset="0"/>
              <a:cs typeface="Times New Roman" panose="02020603050405020304" pitchFamily="18" charset="0"/>
            </a:endParaRPr>
          </a:p>
        </p:txBody>
      </p:sp>
      <p:sp>
        <p:nvSpPr>
          <p:cNvPr id="9" name="Title 1">
            <a:extLst>
              <a:ext uri="{FF2B5EF4-FFF2-40B4-BE49-F238E27FC236}">
                <a16:creationId xmlns:a16="http://schemas.microsoft.com/office/drawing/2014/main" id="{A6928229-17C6-4348-9DB0-18FDA0A162B3}"/>
              </a:ext>
            </a:extLst>
          </p:cNvPr>
          <p:cNvSpPr txBox="1">
            <a:spLocks/>
          </p:cNvSpPr>
          <p:nvPr/>
        </p:nvSpPr>
        <p:spPr>
          <a:xfrm>
            <a:off x="0" y="1"/>
            <a:ext cx="12192000" cy="8686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Impact of Covid-19 on shipment industries</a:t>
            </a:r>
            <a:endParaRPr lang="en-US" b="1" dirty="0">
              <a:solidFill>
                <a:schemeClr val="tx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7946881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4019" y="3429000"/>
            <a:ext cx="4740190" cy="3085903"/>
          </a:xfrm>
          <a:noFill/>
          <a:ln>
            <a:noFill/>
          </a:ln>
          <a:effectLst>
            <a:softEdge rad="317500"/>
          </a:effectLst>
        </p:spPr>
        <p:txBody>
          <a:bodyPr vert="horz" lIns="91440" tIns="45720" rIns="91440" bIns="45720" rtlCol="0" anchor="t">
            <a:normAutofit/>
          </a:bodyPr>
          <a:lstStyle/>
          <a:p>
            <a:pPr algn="just"/>
            <a:r>
              <a:rPr lang="ro-RO" dirty="0">
                <a:latin typeface="Times New Roman"/>
                <a:ea typeface="+mn-lt"/>
                <a:cs typeface="+mn-lt"/>
              </a:rPr>
              <a:t>D</a:t>
            </a:r>
            <a:r>
              <a:rPr lang="en-GB" dirty="0" err="1">
                <a:latin typeface="Times New Roman"/>
                <a:ea typeface="+mn-lt"/>
                <a:cs typeface="+mn-lt"/>
              </a:rPr>
              <a:t>elays</a:t>
            </a:r>
            <a:r>
              <a:rPr lang="en-GB" dirty="0">
                <a:latin typeface="Times New Roman"/>
                <a:ea typeface="+mn-lt"/>
                <a:cs typeface="+mn-lt"/>
              </a:rPr>
              <a:t> in returning the empty import containers</a:t>
            </a:r>
            <a:r>
              <a:rPr lang="ro-RO" dirty="0">
                <a:latin typeface="Times New Roman"/>
                <a:ea typeface="+mn-lt"/>
                <a:cs typeface="+mn-lt"/>
              </a:rPr>
              <a:t>.</a:t>
            </a:r>
            <a:endParaRPr lang="en-GB">
              <a:latin typeface="Times New Roman"/>
              <a:ea typeface="+mn-lt"/>
              <a:cs typeface="+mn-lt"/>
            </a:endParaRPr>
          </a:p>
        </p:txBody>
      </p:sp>
      <p:sp>
        <p:nvSpPr>
          <p:cNvPr id="5" name="Rectangle 4"/>
          <p:cNvSpPr/>
          <p:nvPr/>
        </p:nvSpPr>
        <p:spPr>
          <a:xfrm>
            <a:off x="2605208" y="5798792"/>
            <a:ext cx="184731" cy="369332"/>
          </a:xfrm>
          <a:prstGeom prst="rect">
            <a:avLst/>
          </a:prstGeom>
        </p:spPr>
        <p:txBody>
          <a:bodyPr wrap="none" lIns="91440" tIns="45720" rIns="91440" bIns="45720" anchor="t">
            <a:spAutoFit/>
          </a:bodyPr>
          <a:lstStyle/>
          <a:p>
            <a:pPr lvl="0"/>
            <a:endParaRPr lang="en-US" dirty="0">
              <a:latin typeface="Times New Roman"/>
              <a:cs typeface="Times New Roman"/>
            </a:endParaRPr>
          </a:p>
        </p:txBody>
      </p:sp>
      <p:sp>
        <p:nvSpPr>
          <p:cNvPr id="9" name="Title 1">
            <a:extLst>
              <a:ext uri="{FF2B5EF4-FFF2-40B4-BE49-F238E27FC236}">
                <a16:creationId xmlns:a16="http://schemas.microsoft.com/office/drawing/2014/main" id="{7BDF570F-FBDE-4AC9-ADF5-26B2A07FE62A}"/>
              </a:ext>
            </a:extLst>
          </p:cNvPr>
          <p:cNvSpPr txBox="1">
            <a:spLocks/>
          </p:cNvSpPr>
          <p:nvPr/>
        </p:nvSpPr>
        <p:spPr>
          <a:xfrm>
            <a:off x="0" y="0"/>
            <a:ext cx="12192000" cy="13255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b="1">
                <a:solidFill>
                  <a:schemeClr val="tx1"/>
                </a:solidFill>
                <a:effectLst>
                  <a:outerShdw blurRad="38100" dist="38100" dir="2700000" algn="tl">
                    <a:srgbClr val="000000">
                      <a:alpha val="43137"/>
                    </a:srgbClr>
                  </a:outerShdw>
                </a:effectLst>
                <a:latin typeface="Times New Roman"/>
                <a:cs typeface="Times New Roman"/>
              </a:rPr>
              <a:t>Situations in Port and its impact on the company</a:t>
            </a:r>
            <a:endParaRPr lang="ro-RO">
              <a:solidFill>
                <a:schemeClr val="tx1"/>
              </a:solidFill>
              <a:cs typeface="Calibri"/>
            </a:endParaRPr>
          </a:p>
        </p:txBody>
      </p:sp>
      <p:pic>
        <p:nvPicPr>
          <p:cNvPr id="10" name="Imagine 10" descr="O imagine care conține text, container de marfă, clădire, cer&#10;&#10;Descriere generată automat">
            <a:extLst>
              <a:ext uri="{FF2B5EF4-FFF2-40B4-BE49-F238E27FC236}">
                <a16:creationId xmlns:a16="http://schemas.microsoft.com/office/drawing/2014/main" id="{E7121325-7E4B-4E6D-BC43-3580B23A76FD}"/>
              </a:ext>
            </a:extLst>
          </p:cNvPr>
          <p:cNvPicPr>
            <a:picLocks noChangeAspect="1"/>
          </p:cNvPicPr>
          <p:nvPr/>
        </p:nvPicPr>
        <p:blipFill>
          <a:blip r:embed="rId3"/>
          <a:stretch>
            <a:fillRect/>
          </a:stretch>
        </p:blipFill>
        <p:spPr>
          <a:xfrm>
            <a:off x="4978398" y="1777978"/>
            <a:ext cx="7129583" cy="4669736"/>
          </a:xfrm>
          <a:prstGeom prst="rect">
            <a:avLst/>
          </a:prstGeom>
          <a:ln>
            <a:solidFill>
              <a:schemeClr val="tx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973384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325563"/>
          </a:xfrm>
        </p:spPr>
        <p:style>
          <a:lnRef idx="2">
            <a:schemeClr val="accent1">
              <a:shade val="50000"/>
            </a:schemeClr>
          </a:lnRef>
          <a:fillRef idx="1">
            <a:schemeClr val="accent1"/>
          </a:fillRef>
          <a:effectRef idx="0">
            <a:schemeClr val="accent1"/>
          </a:effectRef>
          <a:fontRef idx="minor">
            <a:schemeClr val="lt1"/>
          </a:fontRef>
        </p:style>
        <p:txBody>
          <a:bodyPr/>
          <a:lstStyle/>
          <a:p>
            <a:pPr algn="ctr"/>
            <a:r>
              <a:rPr lang="en-US" b="1">
                <a:solidFill>
                  <a:schemeClr val="tx1"/>
                </a:solidFill>
                <a:effectLst>
                  <a:outerShdw blurRad="38100" dist="38100" dir="2700000" algn="tl">
                    <a:srgbClr val="000000">
                      <a:alpha val="43137"/>
                    </a:srgbClr>
                  </a:outerShdw>
                </a:effectLst>
                <a:latin typeface="Times New Roman"/>
                <a:cs typeface="Times New Roman"/>
              </a:rPr>
              <a:t>Situations in Port and its impact on the company</a:t>
            </a:r>
            <a:endParaRPr lang="ro-RO"/>
          </a:p>
        </p:txBody>
      </p:sp>
      <p:sp>
        <p:nvSpPr>
          <p:cNvPr id="3" name="Content Placeholder 2"/>
          <p:cNvSpPr>
            <a:spLocks noGrp="1"/>
          </p:cNvSpPr>
          <p:nvPr>
            <p:ph idx="1"/>
          </p:nvPr>
        </p:nvSpPr>
        <p:spPr>
          <a:xfrm>
            <a:off x="8003432" y="2946994"/>
            <a:ext cx="3840886" cy="2789179"/>
          </a:xfrm>
          <a:noFill/>
          <a:ln>
            <a:noFill/>
          </a:ln>
          <a:effectLst>
            <a:softEdge rad="317500"/>
          </a:effectLst>
        </p:spPr>
        <p:txBody>
          <a:bodyPr/>
          <a:lstStyle/>
          <a:p>
            <a:pPr lvl="0" algn="just"/>
            <a:r>
              <a:rPr lang="ro-RO">
                <a:latin typeface="Times New Roman" panose="02020603050405020304" pitchFamily="18" charset="0"/>
                <a:cs typeface="Times New Roman" panose="02020603050405020304" pitchFamily="18" charset="0"/>
              </a:rPr>
              <a:t>Un</a:t>
            </a:r>
            <a:r>
              <a:rPr lang="en-GB">
                <a:latin typeface="Times New Roman" panose="02020603050405020304" pitchFamily="18" charset="0"/>
                <a:cs typeface="Times New Roman" panose="02020603050405020304" pitchFamily="18" charset="0"/>
              </a:rPr>
              <a:t>ceasing </a:t>
            </a:r>
            <a:r>
              <a:rPr lang="en-GB" dirty="0">
                <a:latin typeface="Times New Roman" panose="02020603050405020304" pitchFamily="18" charset="0"/>
                <a:cs typeface="Times New Roman" panose="02020603050405020304" pitchFamily="18" charset="0"/>
              </a:rPr>
              <a:t>congestions in the ports. </a:t>
            </a:r>
            <a:endParaRPr lang="en-US" dirty="0">
              <a:latin typeface="Times New Roman" panose="02020603050405020304" pitchFamily="18" charset="0"/>
              <a:cs typeface="Times New Roman" panose="02020603050405020304" pitchFamily="18" charset="0"/>
            </a:endParaRPr>
          </a:p>
          <a:p>
            <a:endParaRPr lang="en-US" dirty="0"/>
          </a:p>
        </p:txBody>
      </p:sp>
      <p:sp>
        <p:nvSpPr>
          <p:cNvPr id="5" name="Rectangle 4"/>
          <p:cNvSpPr/>
          <p:nvPr/>
        </p:nvSpPr>
        <p:spPr>
          <a:xfrm>
            <a:off x="6239905" y="6281025"/>
            <a:ext cx="184731" cy="369332"/>
          </a:xfrm>
          <a:prstGeom prst="rect">
            <a:avLst/>
          </a:prstGeom>
        </p:spPr>
        <p:txBody>
          <a:bodyPr wrap="none" lIns="91440" tIns="45720" rIns="91440" bIns="45720" anchor="t">
            <a:spAutoFit/>
          </a:bodyPr>
          <a:lstStyle/>
          <a:p>
            <a:pPr lvl="0"/>
            <a:endParaRPr lang="en-US" dirty="0">
              <a:latin typeface="Times New Roman"/>
              <a:cs typeface="Times New Roman"/>
            </a:endParaRPr>
          </a:p>
        </p:txBody>
      </p:sp>
      <p:pic>
        <p:nvPicPr>
          <p:cNvPr id="6" name="Imagine 6" descr="O imagine care conține cer, apă, exterior, distanță&#10;&#10;Descriere generată automat">
            <a:extLst>
              <a:ext uri="{FF2B5EF4-FFF2-40B4-BE49-F238E27FC236}">
                <a16:creationId xmlns:a16="http://schemas.microsoft.com/office/drawing/2014/main" id="{B1385183-36C1-49D3-BCDA-F5CD96B50830}"/>
              </a:ext>
            </a:extLst>
          </p:cNvPr>
          <p:cNvPicPr>
            <a:picLocks noChangeAspect="1"/>
          </p:cNvPicPr>
          <p:nvPr/>
        </p:nvPicPr>
        <p:blipFill>
          <a:blip r:embed="rId3"/>
          <a:stretch>
            <a:fillRect/>
          </a:stretch>
        </p:blipFill>
        <p:spPr>
          <a:xfrm rot="-360000">
            <a:off x="580042" y="2079561"/>
            <a:ext cx="7237045" cy="394469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799863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82930" y="1205865"/>
            <a:ext cx="11026140" cy="1329055"/>
          </a:xfrm>
          <a:noFill/>
          <a:ln>
            <a:noFill/>
          </a:ln>
          <a:effectLst>
            <a:glow rad="139700">
              <a:schemeClr val="accent5">
                <a:satMod val="175000"/>
                <a:alpha val="40000"/>
              </a:schemeClr>
            </a:glow>
            <a:softEdge rad="317500"/>
          </a:effectLst>
        </p:spPr>
        <p:txBody>
          <a:bodyPr vert="horz" lIns="91440" tIns="45720" rIns="91440" bIns="45720" rtlCol="0" anchor="t">
            <a:normAutofit/>
          </a:bodyPr>
          <a:lstStyle/>
          <a:p>
            <a:pPr marL="0" indent="0" algn="just">
              <a:buNone/>
            </a:pPr>
            <a:r>
              <a:rPr lang="en-GB" dirty="0">
                <a:latin typeface="Times New Roman"/>
                <a:cs typeface="Times New Roman"/>
              </a:rPr>
              <a:t>Supply chains still needed to work more on their 24/7 operations at  the  ports of Los Angeles and Long Beach (Boyd, 2021).</a:t>
            </a:r>
            <a:endParaRPr lang="en-US" dirty="0">
              <a:latin typeface="Times New Roman"/>
              <a:cs typeface="Times New Roman"/>
            </a:endParaRPr>
          </a:p>
          <a:p>
            <a:endParaRPr lang="en-US" dirty="0"/>
          </a:p>
        </p:txBody>
      </p:sp>
      <p:sp>
        <p:nvSpPr>
          <p:cNvPr id="5" name="Rectangle 4"/>
          <p:cNvSpPr/>
          <p:nvPr/>
        </p:nvSpPr>
        <p:spPr>
          <a:xfrm>
            <a:off x="8658157" y="5962888"/>
            <a:ext cx="184731" cy="369332"/>
          </a:xfrm>
          <a:prstGeom prst="rect">
            <a:avLst/>
          </a:prstGeom>
        </p:spPr>
        <p:txBody>
          <a:bodyPr wrap="none" lIns="91440" tIns="45720" rIns="91440" bIns="45720" anchor="t">
            <a:spAutoFit/>
          </a:bodyPr>
          <a:lstStyle/>
          <a:p>
            <a:pPr lvl="0"/>
            <a:endParaRPr lang="en-US" dirty="0">
              <a:latin typeface="Times New Roman"/>
              <a:cs typeface="Times New Roman"/>
            </a:endParaRPr>
          </a:p>
        </p:txBody>
      </p:sp>
      <p:sp>
        <p:nvSpPr>
          <p:cNvPr id="13" name="Title 1">
            <a:extLst>
              <a:ext uri="{FF2B5EF4-FFF2-40B4-BE49-F238E27FC236}">
                <a16:creationId xmlns:a16="http://schemas.microsoft.com/office/drawing/2014/main" id="{1B9F029F-BAF8-4828-98E8-883C3686C653}"/>
              </a:ext>
            </a:extLst>
          </p:cNvPr>
          <p:cNvSpPr>
            <a:spLocks noGrp="1"/>
          </p:cNvSpPr>
          <p:nvPr>
            <p:ph type="title"/>
          </p:nvPr>
        </p:nvSpPr>
        <p:spPr>
          <a:xfrm>
            <a:off x="0" y="1"/>
            <a:ext cx="12192000" cy="960120"/>
          </a:xfrm>
        </p:spPr>
        <p:style>
          <a:lnRef idx="2">
            <a:schemeClr val="accent1">
              <a:shade val="50000"/>
            </a:schemeClr>
          </a:lnRef>
          <a:fillRef idx="1">
            <a:schemeClr val="accent1"/>
          </a:fillRef>
          <a:effectRef idx="0">
            <a:schemeClr val="accent1"/>
          </a:effectRef>
          <a:fontRef idx="minor">
            <a:schemeClr val="lt1"/>
          </a:fontRef>
        </p:style>
        <p:txBody>
          <a:bodyPr>
            <a:normAutofit/>
          </a:bodyPr>
          <a:lstStyle/>
          <a:p>
            <a:pPr algn="ctr"/>
            <a:r>
              <a:rPr lang="en-US" b="1">
                <a:solidFill>
                  <a:schemeClr val="tx1"/>
                </a:solidFill>
                <a:effectLst>
                  <a:outerShdw blurRad="38100" dist="38100" dir="2700000" algn="tl">
                    <a:srgbClr val="000000">
                      <a:alpha val="43137"/>
                    </a:srgbClr>
                  </a:outerShdw>
                </a:effectLst>
                <a:latin typeface="Times New Roman"/>
                <a:cs typeface="Times New Roman"/>
              </a:rPr>
              <a:t>Impact on supply chain on the company</a:t>
            </a:r>
          </a:p>
        </p:txBody>
      </p:sp>
      <p:pic>
        <p:nvPicPr>
          <p:cNvPr id="14" name="Imagine 14">
            <a:extLst>
              <a:ext uri="{FF2B5EF4-FFF2-40B4-BE49-F238E27FC236}">
                <a16:creationId xmlns:a16="http://schemas.microsoft.com/office/drawing/2014/main" id="{FA72FA59-6E9D-4F2D-89EF-6784832C4622}"/>
              </a:ext>
            </a:extLst>
          </p:cNvPr>
          <p:cNvPicPr>
            <a:picLocks noChangeAspect="1"/>
          </p:cNvPicPr>
          <p:nvPr/>
        </p:nvPicPr>
        <p:blipFill>
          <a:blip r:embed="rId3"/>
          <a:stretch>
            <a:fillRect/>
          </a:stretch>
        </p:blipFill>
        <p:spPr>
          <a:xfrm>
            <a:off x="1627554" y="2094340"/>
            <a:ext cx="8380046" cy="3783013"/>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42606994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087416" y="6052270"/>
            <a:ext cx="11188887" cy="960120"/>
          </a:xfrm>
          <a:noFill/>
          <a:ln>
            <a:noFill/>
          </a:ln>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p>
            <a:pPr algn="just"/>
            <a:r>
              <a:rPr lang="en-GB" dirty="0">
                <a:latin typeface="Times New Roman"/>
                <a:cs typeface="Times New Roman"/>
              </a:rPr>
              <a:t>Demurrage costs could also increase</a:t>
            </a:r>
            <a:r>
              <a:rPr lang="ro-RO" dirty="0">
                <a:latin typeface="Times New Roman"/>
                <a:cs typeface="Times New Roman"/>
              </a:rPr>
              <a:t>.</a:t>
            </a:r>
            <a:endParaRPr lang="en-US" dirty="0">
              <a:latin typeface="Times New Roman"/>
              <a:cs typeface="Times New Roman"/>
            </a:endParaRPr>
          </a:p>
          <a:p>
            <a:endParaRPr lang="en-US" dirty="0"/>
          </a:p>
        </p:txBody>
      </p:sp>
      <p:sp>
        <p:nvSpPr>
          <p:cNvPr id="2" name="Title 1"/>
          <p:cNvSpPr>
            <a:spLocks noGrp="1"/>
          </p:cNvSpPr>
          <p:nvPr>
            <p:ph type="title"/>
          </p:nvPr>
        </p:nvSpPr>
        <p:spPr>
          <a:xfrm>
            <a:off x="0" y="1"/>
            <a:ext cx="12192000" cy="960120"/>
          </a:xfrm>
        </p:spPr>
        <p:style>
          <a:lnRef idx="2">
            <a:schemeClr val="accent1">
              <a:shade val="50000"/>
            </a:schemeClr>
          </a:lnRef>
          <a:fillRef idx="1">
            <a:schemeClr val="accent1"/>
          </a:fillRef>
          <a:effectRef idx="0">
            <a:schemeClr val="accent1"/>
          </a:effectRef>
          <a:fontRef idx="minor">
            <a:schemeClr val="lt1"/>
          </a:fontRef>
        </p:style>
        <p:txBody>
          <a:bodyPr>
            <a:normAutofit/>
          </a:bodyPr>
          <a:lstStyle/>
          <a:p>
            <a:pPr algn="ctr"/>
            <a:r>
              <a:rPr lang="en-US" b="1">
                <a:solidFill>
                  <a:schemeClr val="tx1"/>
                </a:solidFill>
                <a:effectLst>
                  <a:outerShdw blurRad="38100" dist="38100" dir="2700000" algn="tl">
                    <a:srgbClr val="000000">
                      <a:alpha val="43137"/>
                    </a:srgbClr>
                  </a:outerShdw>
                </a:effectLst>
                <a:latin typeface="Times New Roman"/>
                <a:cs typeface="Times New Roman"/>
              </a:rPr>
              <a:t>Impact on supply chain on the company</a:t>
            </a:r>
          </a:p>
        </p:txBody>
      </p:sp>
      <p:sp>
        <p:nvSpPr>
          <p:cNvPr id="8" name="Dreptunghi: colțuri rotunjite 7">
            <a:extLst>
              <a:ext uri="{FF2B5EF4-FFF2-40B4-BE49-F238E27FC236}">
                <a16:creationId xmlns:a16="http://schemas.microsoft.com/office/drawing/2014/main" id="{5C4D978C-ED12-49C8-AC58-DC59C89F807A}"/>
              </a:ext>
            </a:extLst>
          </p:cNvPr>
          <p:cNvSpPr/>
          <p:nvPr/>
        </p:nvSpPr>
        <p:spPr>
          <a:xfrm flipV="1">
            <a:off x="3046290" y="4032981"/>
            <a:ext cx="2315307" cy="2735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o-RO"/>
          </a:p>
        </p:txBody>
      </p:sp>
      <p:pic>
        <p:nvPicPr>
          <p:cNvPr id="7" name="Imagine 7">
            <a:extLst>
              <a:ext uri="{FF2B5EF4-FFF2-40B4-BE49-F238E27FC236}">
                <a16:creationId xmlns:a16="http://schemas.microsoft.com/office/drawing/2014/main" id="{43AE9C2F-165E-4064-A09F-7DDFFF666F31}"/>
              </a:ext>
            </a:extLst>
          </p:cNvPr>
          <p:cNvPicPr>
            <a:picLocks noChangeAspect="1"/>
          </p:cNvPicPr>
          <p:nvPr/>
        </p:nvPicPr>
        <p:blipFill>
          <a:blip r:embed="rId3"/>
          <a:stretch>
            <a:fillRect/>
          </a:stretch>
        </p:blipFill>
        <p:spPr>
          <a:xfrm>
            <a:off x="1686171" y="1219649"/>
            <a:ext cx="9102969" cy="4575008"/>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4374387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4136384" y="1312390"/>
            <a:ext cx="7339336" cy="1202211"/>
          </a:xfrm>
        </p:spPr>
        <p:txBody>
          <a:bodyPr vert="horz" lIns="91440" tIns="45720" rIns="91440" bIns="45720" rtlCol="0" anchor="t">
            <a:normAutofit/>
          </a:bodyPr>
          <a:lstStyle/>
          <a:p>
            <a:pPr marL="457200" indent="-457200" algn="just"/>
            <a:r>
              <a:rPr lang="en" b="1" dirty="0">
                <a:latin typeface="Times New Roman"/>
                <a:cs typeface="Times New Roman"/>
              </a:rPr>
              <a:t> Unforeseen </a:t>
            </a:r>
            <a:r>
              <a:rPr lang="en-GB" b="1" dirty="0">
                <a:latin typeface="Times New Roman"/>
                <a:cs typeface="Times New Roman"/>
              </a:rPr>
              <a:t>costs</a:t>
            </a:r>
            <a:endParaRPr lang="en-US" b="1">
              <a:latin typeface="Times New Roman"/>
              <a:cs typeface="Times New Roman"/>
            </a:endParaRPr>
          </a:p>
          <a:p>
            <a:endParaRPr lang="en-US" dirty="0"/>
          </a:p>
        </p:txBody>
      </p:sp>
      <p:pic>
        <p:nvPicPr>
          <p:cNvPr id="4" name="Picture 3" descr="The Impact of &lt;strong&gt;Logistics Costs&lt;/strong&gt; on the Economic Development: The Case of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60728" y="1970701"/>
            <a:ext cx="8114235" cy="4196655"/>
          </a:xfrm>
          <a:prstGeom prst="rect">
            <a:avLst/>
          </a:prstGeom>
          <a:ln>
            <a:noFill/>
          </a:ln>
          <a:effectLst>
            <a:outerShdw blurRad="190500" algn="tl" rotWithShape="0">
              <a:srgbClr val="000000">
                <a:alpha val="70000"/>
              </a:srgbClr>
            </a:outerShdw>
          </a:effectLst>
        </p:spPr>
      </p:pic>
      <p:sp>
        <p:nvSpPr>
          <p:cNvPr id="8" name="Title 1">
            <a:extLst>
              <a:ext uri="{FF2B5EF4-FFF2-40B4-BE49-F238E27FC236}">
                <a16:creationId xmlns:a16="http://schemas.microsoft.com/office/drawing/2014/main" id="{59A4FA59-C46D-4EB7-A1C2-DA2E0F120E25}"/>
              </a:ext>
            </a:extLst>
          </p:cNvPr>
          <p:cNvSpPr txBox="1">
            <a:spLocks/>
          </p:cNvSpPr>
          <p:nvPr/>
        </p:nvSpPr>
        <p:spPr>
          <a:xfrm>
            <a:off x="0" y="1"/>
            <a:ext cx="12192000" cy="96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b="1">
                <a:solidFill>
                  <a:schemeClr val="tx1"/>
                </a:solidFill>
                <a:effectLst>
                  <a:outerShdw blurRad="38100" dist="38100" dir="2700000" algn="tl">
                    <a:srgbClr val="000000">
                      <a:alpha val="43137"/>
                    </a:srgbClr>
                  </a:outerShdw>
                </a:effectLst>
                <a:latin typeface="Times New Roman"/>
                <a:cs typeface="Times New Roman"/>
              </a:rPr>
              <a:t>Impact on supply chain on the company</a:t>
            </a:r>
          </a:p>
        </p:txBody>
      </p:sp>
    </p:spTree>
    <p:extLst>
      <p:ext uri="{BB962C8B-B14F-4D97-AF65-F5344CB8AC3E}">
        <p14:creationId xmlns:p14="http://schemas.microsoft.com/office/powerpoint/2010/main" val="3577449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389010" y="1818445"/>
            <a:ext cx="4456968" cy="3222087"/>
          </a:xfrm>
          <a:noFill/>
          <a:ln>
            <a:noFill/>
          </a:ln>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lnSpcReduction="10000"/>
          </a:bodyPr>
          <a:lstStyle/>
          <a:p>
            <a:pPr algn="just"/>
            <a:r>
              <a:rPr lang="en-GB" dirty="0">
                <a:latin typeface="Times New Roman"/>
                <a:ea typeface="+mn-lt"/>
                <a:cs typeface="+mn-lt"/>
              </a:rPr>
              <a:t>Alternative freight options and warehouses</a:t>
            </a:r>
            <a:endParaRPr lang="en-GB">
              <a:latin typeface="Times New Roman"/>
              <a:ea typeface="+mn-lt"/>
              <a:cs typeface="+mn-lt"/>
            </a:endParaRPr>
          </a:p>
          <a:p>
            <a:pPr algn="just"/>
            <a:endParaRPr lang="en-GB" dirty="0">
              <a:latin typeface="Times New Roman"/>
              <a:ea typeface="+mn-lt"/>
              <a:cs typeface="+mn-lt"/>
            </a:endParaRPr>
          </a:p>
          <a:p>
            <a:pPr algn="just"/>
            <a:r>
              <a:rPr lang="en-GB" dirty="0">
                <a:latin typeface="Times New Roman"/>
                <a:ea typeface="+mn-lt"/>
                <a:cs typeface="+mn-lt"/>
              </a:rPr>
              <a:t>Plan and validate alternative routes as shipping modes. </a:t>
            </a:r>
            <a:endParaRPr lang="en-GB"/>
          </a:p>
          <a:p>
            <a:pPr algn="just"/>
            <a:endParaRPr lang="en-GB" dirty="0">
              <a:latin typeface="Times New Roman"/>
              <a:ea typeface="+mn-lt"/>
              <a:cs typeface="+mn-lt"/>
            </a:endParaRPr>
          </a:p>
          <a:p>
            <a:pPr algn="just"/>
            <a:r>
              <a:rPr lang="en-GB" dirty="0">
                <a:latin typeface="Calibri"/>
                <a:ea typeface="+mn-lt"/>
                <a:cs typeface="+mn-lt"/>
              </a:rPr>
              <a:t>BCP was implemented.</a:t>
            </a:r>
            <a:endParaRPr lang="en-GB">
              <a:latin typeface="Times New Roman"/>
              <a:ea typeface="+mn-lt"/>
              <a:cs typeface="+mn-lt"/>
            </a:endParaRPr>
          </a:p>
          <a:p>
            <a:endParaRPr lang="en-US" dirty="0">
              <a:latin typeface="Calibri"/>
              <a:cs typeface="Calibri" panose="020F0502020204030204"/>
            </a:endParaRPr>
          </a:p>
        </p:txBody>
      </p:sp>
      <p:pic>
        <p:nvPicPr>
          <p:cNvPr id="4" name="Picture 3"/>
          <p:cNvPicPr>
            <a:picLocks noChangeAspect="1"/>
          </p:cNvPicPr>
          <p:nvPr/>
        </p:nvPicPr>
        <p:blipFill>
          <a:blip r:embed="rId3"/>
          <a:stretch>
            <a:fillRect/>
          </a:stretch>
        </p:blipFill>
        <p:spPr>
          <a:xfrm>
            <a:off x="5469255" y="2110740"/>
            <a:ext cx="6223542" cy="33909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reflection blurRad="6350" stA="50000" endA="300" endPos="55500" dist="101600" dir="5400000" sy="-100000" algn="bl" rotWithShape="0"/>
          </a:effectLst>
          <a:scene3d>
            <a:camera prst="orthographicFront"/>
            <a:lightRig rig="twoPt" dir="t">
              <a:rot lat="0" lon="0" rev="7200000"/>
            </a:lightRig>
          </a:scene3d>
          <a:sp3d>
            <a:bevelT w="25400" h="19050"/>
            <a:contourClr>
              <a:srgbClr val="FFFFFF"/>
            </a:contourClr>
          </a:sp3d>
        </p:spPr>
      </p:pic>
      <p:sp>
        <p:nvSpPr>
          <p:cNvPr id="8" name="Titlu 7">
            <a:extLst>
              <a:ext uri="{FF2B5EF4-FFF2-40B4-BE49-F238E27FC236}">
                <a16:creationId xmlns:a16="http://schemas.microsoft.com/office/drawing/2014/main" id="{DF490A9B-69DE-48CD-8D8A-1491748D4EF7}"/>
              </a:ext>
            </a:extLst>
          </p:cNvPr>
          <p:cNvSpPr>
            <a:spLocks noGrp="1"/>
          </p:cNvSpPr>
          <p:nvPr>
            <p:ph type="title"/>
          </p:nvPr>
        </p:nvSpPr>
        <p:spPr/>
        <p:txBody>
          <a:bodyPr/>
          <a:lstStyle/>
          <a:p>
            <a:endParaRPr lang="ro-RO"/>
          </a:p>
        </p:txBody>
      </p:sp>
      <p:sp>
        <p:nvSpPr>
          <p:cNvPr id="10" name="Title 1">
            <a:extLst>
              <a:ext uri="{FF2B5EF4-FFF2-40B4-BE49-F238E27FC236}">
                <a16:creationId xmlns:a16="http://schemas.microsoft.com/office/drawing/2014/main" id="{B61A6443-BDB0-44A0-8F91-FFE846A826AD}"/>
              </a:ext>
            </a:extLst>
          </p:cNvPr>
          <p:cNvSpPr txBox="1">
            <a:spLocks/>
          </p:cNvSpPr>
          <p:nvPr/>
        </p:nvSpPr>
        <p:spPr>
          <a:xfrm>
            <a:off x="0" y="0"/>
            <a:ext cx="12192000" cy="13255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b="1" dirty="0">
                <a:solidFill>
                  <a:schemeClr val="tx1"/>
                </a:solidFill>
                <a:effectLst>
                  <a:outerShdw blurRad="38100" dist="38100" dir="2700000" algn="tl">
                    <a:srgbClr val="000000">
                      <a:alpha val="43137"/>
                    </a:srgbClr>
                  </a:outerShdw>
                </a:effectLst>
                <a:latin typeface="Times New Roman"/>
                <a:cs typeface="Times New Roman"/>
              </a:rPr>
              <a:t>Effectiveness of Maersk's response to the Covid-19 pandemic</a:t>
            </a:r>
            <a:endParaRPr lang="en-US" dirty="0">
              <a:solidFill>
                <a:schemeClr val="tx1"/>
              </a:solidFill>
              <a:effectLst>
                <a:outerShdw blurRad="38100" dist="38100" dir="2700000" algn="tl">
                  <a:srgbClr val="000000">
                    <a:alpha val="43137"/>
                  </a:srgbClr>
                </a:outerShdw>
              </a:effectLst>
              <a:latin typeface="Times New Roman"/>
              <a:cs typeface="Times New Roman"/>
            </a:endParaRPr>
          </a:p>
        </p:txBody>
      </p:sp>
    </p:spTree>
    <p:extLst>
      <p:ext uri="{BB962C8B-B14F-4D97-AF65-F5344CB8AC3E}">
        <p14:creationId xmlns:p14="http://schemas.microsoft.com/office/powerpoint/2010/main" val="34312111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1661" y="2484071"/>
            <a:ext cx="4040749" cy="4373929"/>
          </a:xfrm>
          <a:noFill/>
          <a:ln>
            <a:noFill/>
          </a:ln>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p>
            <a:pPr marL="0" indent="0" algn="just">
              <a:buNone/>
            </a:pPr>
            <a:r>
              <a:rPr lang="en-GB" dirty="0">
                <a:latin typeface="Times New Roman"/>
                <a:ea typeface="+mn-lt"/>
                <a:cs typeface="+mn-lt"/>
              </a:rPr>
              <a:t>Priority cargo movement:</a:t>
            </a:r>
          </a:p>
          <a:p>
            <a:pPr algn="just"/>
            <a:r>
              <a:rPr lang="en-GB" dirty="0">
                <a:latin typeface="Times New Roman"/>
                <a:ea typeface="+mn-lt"/>
                <a:cs typeface="+mn-lt"/>
              </a:rPr>
              <a:t>Intercontinental rail</a:t>
            </a:r>
          </a:p>
          <a:p>
            <a:pPr algn="just"/>
            <a:r>
              <a:rPr lang="en-GB" dirty="0">
                <a:latin typeface="Times New Roman"/>
                <a:ea typeface="+mn-lt"/>
                <a:cs typeface="+mn-lt"/>
              </a:rPr>
              <a:t>Domestic barges</a:t>
            </a:r>
          </a:p>
        </p:txBody>
      </p:sp>
      <p:pic>
        <p:nvPicPr>
          <p:cNvPr id="4" name="Picture 3"/>
          <p:cNvPicPr>
            <a:picLocks noChangeAspect="1"/>
          </p:cNvPicPr>
          <p:nvPr/>
        </p:nvPicPr>
        <p:blipFill>
          <a:blip r:embed="rId3"/>
          <a:stretch>
            <a:fillRect/>
          </a:stretch>
        </p:blipFill>
        <p:spPr>
          <a:xfrm>
            <a:off x="578021" y="1946981"/>
            <a:ext cx="6222751" cy="327712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reflection blurRad="6350" stA="50000" endA="300" endPos="55500" dist="101600" dir="5400000" sy="-100000" algn="bl" rotWithShape="0"/>
          </a:effectLst>
          <a:scene3d>
            <a:camera prst="orthographicFront">
              <a:rot lat="0" lon="0" rev="360000"/>
            </a:camera>
            <a:lightRig rig="twoPt" dir="t">
              <a:rot lat="0" lon="0" rev="7200000"/>
            </a:lightRig>
          </a:scene3d>
          <a:sp3d contourW="12700">
            <a:bevelT w="25400" h="19050"/>
            <a:contourClr>
              <a:srgbClr val="969696"/>
            </a:contourClr>
          </a:sp3d>
        </p:spPr>
      </p:pic>
      <p:sp>
        <p:nvSpPr>
          <p:cNvPr id="6" name="Rectangle 5"/>
          <p:cNvSpPr/>
          <p:nvPr/>
        </p:nvSpPr>
        <p:spPr>
          <a:xfrm>
            <a:off x="8639107" y="4570214"/>
            <a:ext cx="184731" cy="369332"/>
          </a:xfrm>
          <a:prstGeom prst="rect">
            <a:avLst/>
          </a:prstGeom>
        </p:spPr>
        <p:txBody>
          <a:bodyPr wrap="none" lIns="91440" tIns="45720" rIns="91440" bIns="45720" anchor="t">
            <a:spAutoFit/>
          </a:bodyPr>
          <a:lstStyle/>
          <a:p>
            <a:pPr lvl="0"/>
            <a:endParaRPr lang="en-US" dirty="0">
              <a:latin typeface="Times New Roman"/>
              <a:cs typeface="Times New Roman"/>
            </a:endParaRPr>
          </a:p>
        </p:txBody>
      </p:sp>
      <p:sp>
        <p:nvSpPr>
          <p:cNvPr id="2" name="Title 1">
            <a:extLst>
              <a:ext uri="{FF2B5EF4-FFF2-40B4-BE49-F238E27FC236}">
                <a16:creationId xmlns:a16="http://schemas.microsoft.com/office/drawing/2014/main" id="{4268DE6B-A4B6-4671-BF15-E382C976A471}"/>
              </a:ext>
            </a:extLst>
          </p:cNvPr>
          <p:cNvSpPr txBox="1">
            <a:spLocks/>
          </p:cNvSpPr>
          <p:nvPr/>
        </p:nvSpPr>
        <p:spPr>
          <a:xfrm>
            <a:off x="0" y="0"/>
            <a:ext cx="12192000" cy="13255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b="1" dirty="0">
                <a:solidFill>
                  <a:schemeClr val="tx1"/>
                </a:solidFill>
                <a:effectLst>
                  <a:outerShdw blurRad="38100" dist="38100" dir="2700000" algn="tl">
                    <a:srgbClr val="000000">
                      <a:alpha val="43137"/>
                    </a:srgbClr>
                  </a:outerShdw>
                </a:effectLst>
                <a:latin typeface="Times New Roman"/>
                <a:cs typeface="Times New Roman"/>
              </a:rPr>
              <a:t>Effectiveness of Maersk's response to the Covid-19 pandemic</a:t>
            </a:r>
            <a:endParaRPr lang="en-US" dirty="0">
              <a:solidFill>
                <a:schemeClr val="tx1"/>
              </a:solidFill>
              <a:effectLst>
                <a:outerShdw blurRad="38100" dist="38100" dir="2700000" algn="tl">
                  <a:srgbClr val="000000">
                    <a:alpha val="43137"/>
                  </a:srgbClr>
                </a:outerShdw>
              </a:effectLst>
              <a:latin typeface="Times New Roman"/>
              <a:cs typeface="Times New Roman"/>
            </a:endParaRPr>
          </a:p>
        </p:txBody>
      </p:sp>
    </p:spTree>
    <p:extLst>
      <p:ext uri="{BB962C8B-B14F-4D97-AF65-F5344CB8AC3E}">
        <p14:creationId xmlns:p14="http://schemas.microsoft.com/office/powerpoint/2010/main" val="9119848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336844" y="1815856"/>
            <a:ext cx="5379132" cy="3198809"/>
          </a:xfrm>
          <a:noFill/>
          <a:ln>
            <a:noFill/>
          </a:ln>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10000"/>
          </a:bodyPr>
          <a:lstStyle/>
          <a:p>
            <a:pPr algn="just"/>
            <a:r>
              <a:rPr lang="en-GB" dirty="0">
                <a:latin typeface="Times New Roman"/>
                <a:ea typeface="+mn-lt"/>
                <a:cs typeface="+mn-lt"/>
              </a:rPr>
              <a:t>Expanding its landside logistics to support the flow of the cargo.</a:t>
            </a:r>
          </a:p>
          <a:p>
            <a:pPr algn="just"/>
            <a:endParaRPr lang="en-GB" dirty="0">
              <a:latin typeface="Times New Roman"/>
              <a:ea typeface="+mn-lt"/>
              <a:cs typeface="+mn-lt"/>
            </a:endParaRPr>
          </a:p>
          <a:p>
            <a:pPr algn="just"/>
            <a:r>
              <a:rPr lang="en-GB" dirty="0">
                <a:latin typeface="Times New Roman"/>
                <a:ea typeface="+mn-lt"/>
                <a:cs typeface="+mn-lt"/>
              </a:rPr>
              <a:t>An e-commerce logistics company was also hired.</a:t>
            </a:r>
          </a:p>
          <a:p>
            <a:pPr algn="just"/>
            <a:endParaRPr lang="en-GB" dirty="0">
              <a:latin typeface="Times New Roman"/>
              <a:cs typeface="Calibri"/>
            </a:endParaRPr>
          </a:p>
          <a:p>
            <a:pPr algn="just"/>
            <a:r>
              <a:rPr lang="en-GB" dirty="0">
                <a:latin typeface="Times New Roman"/>
                <a:ea typeface="+mn-lt"/>
                <a:cs typeface="+mn-lt"/>
              </a:rPr>
              <a:t>Cargo transportation from road to rail.</a:t>
            </a:r>
            <a:endParaRPr lang="en-GB">
              <a:latin typeface="Times New Roman"/>
              <a:cs typeface="Calibri"/>
            </a:endParaRPr>
          </a:p>
        </p:txBody>
      </p:sp>
      <p:pic>
        <p:nvPicPr>
          <p:cNvPr id="4" name="Picture 3"/>
          <p:cNvPicPr>
            <a:picLocks noChangeAspect="1"/>
          </p:cNvPicPr>
          <p:nvPr/>
        </p:nvPicPr>
        <p:blipFill>
          <a:blip r:embed="rId3"/>
          <a:stretch>
            <a:fillRect/>
          </a:stretch>
        </p:blipFill>
        <p:spPr>
          <a:xfrm>
            <a:off x="5043715" y="1813409"/>
            <a:ext cx="6952251" cy="4303864"/>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9" name="Title 1">
            <a:extLst>
              <a:ext uri="{FF2B5EF4-FFF2-40B4-BE49-F238E27FC236}">
                <a16:creationId xmlns:a16="http://schemas.microsoft.com/office/drawing/2014/main" id="{81F81F49-8ACF-4410-9882-350E645E3E1E}"/>
              </a:ext>
            </a:extLst>
          </p:cNvPr>
          <p:cNvSpPr txBox="1">
            <a:spLocks/>
          </p:cNvSpPr>
          <p:nvPr/>
        </p:nvSpPr>
        <p:spPr>
          <a:xfrm>
            <a:off x="0" y="0"/>
            <a:ext cx="12192000" cy="13255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b="1" dirty="0">
                <a:solidFill>
                  <a:schemeClr val="tx1"/>
                </a:solidFill>
                <a:effectLst>
                  <a:outerShdw blurRad="38100" dist="38100" dir="2700000" algn="tl">
                    <a:srgbClr val="000000">
                      <a:alpha val="43137"/>
                    </a:srgbClr>
                  </a:outerShdw>
                </a:effectLst>
                <a:latin typeface="Times New Roman"/>
                <a:cs typeface="Times New Roman"/>
              </a:rPr>
              <a:t>Effectiveness of Maersk's response to the Covid-19 pandemic</a:t>
            </a:r>
            <a:endParaRPr lang="en-US" dirty="0">
              <a:solidFill>
                <a:schemeClr val="tx1"/>
              </a:solidFill>
              <a:effectLst>
                <a:outerShdw blurRad="38100" dist="38100" dir="2700000" algn="tl">
                  <a:srgbClr val="000000">
                    <a:alpha val="43137"/>
                  </a:srgbClr>
                </a:outerShdw>
              </a:effectLst>
              <a:latin typeface="Times New Roman"/>
              <a:cs typeface="Times New Roman"/>
            </a:endParaRPr>
          </a:p>
        </p:txBody>
      </p:sp>
    </p:spTree>
    <p:extLst>
      <p:ext uri="{BB962C8B-B14F-4D97-AF65-F5344CB8AC3E}">
        <p14:creationId xmlns:p14="http://schemas.microsoft.com/office/powerpoint/2010/main" val="23249961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960120"/>
          </a:xfrm>
        </p:spPr>
        <p:style>
          <a:lnRef idx="2">
            <a:schemeClr val="accent1">
              <a:shade val="50000"/>
            </a:schemeClr>
          </a:lnRef>
          <a:fillRef idx="1">
            <a:schemeClr val="accent1"/>
          </a:fillRef>
          <a:effectRef idx="0">
            <a:schemeClr val="accent1"/>
          </a:effectRef>
          <a:fontRef idx="minor">
            <a:schemeClr val="lt1"/>
          </a:fontRef>
        </p:style>
        <p:txBody>
          <a:bodyPr/>
          <a:lstStyle/>
          <a:p>
            <a:pPr algn="ctr"/>
            <a:r>
              <a:rPr lang="en-US"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endParaRPr lang="en-US" dirty="0">
              <a:solidFill>
                <a:schemeClr val="tx1"/>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541020" y="1325563"/>
            <a:ext cx="10515600" cy="1310103"/>
          </a:xfrm>
          <a:noFill/>
          <a:ln>
            <a:noFill/>
          </a:ln>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Autofit/>
          </a:bodyPr>
          <a:lstStyle/>
          <a:p>
            <a:pPr marL="0" indent="0" algn="just">
              <a:buNone/>
            </a:pPr>
            <a:r>
              <a:rPr lang="en-GB" sz="2400" dirty="0">
                <a:latin typeface="Times New Roman"/>
                <a:ea typeface="+mn-lt"/>
                <a:cs typeface="+mn-lt"/>
              </a:rPr>
              <a:t>A 6-speed supply chain methodology that increased:</a:t>
            </a:r>
          </a:p>
          <a:p>
            <a:pPr algn="just"/>
            <a:r>
              <a:rPr lang="en-GB" sz="2400" dirty="0">
                <a:latin typeface="Times New Roman"/>
                <a:ea typeface="+mn-lt"/>
                <a:cs typeface="+mn-lt"/>
              </a:rPr>
              <a:t>8% increase in their container utilisation</a:t>
            </a:r>
          </a:p>
          <a:p>
            <a:pPr algn="just"/>
            <a:r>
              <a:rPr lang="en-GB" sz="2400" dirty="0">
                <a:latin typeface="Times New Roman"/>
                <a:ea typeface="+mn-lt"/>
                <a:cs typeface="+mn-lt"/>
              </a:rPr>
              <a:t>4% container reduction</a:t>
            </a:r>
          </a:p>
          <a:p>
            <a:pPr algn="just"/>
            <a:r>
              <a:rPr lang="en-GB" sz="2400" dirty="0">
                <a:latin typeface="Times New Roman"/>
                <a:ea typeface="+mn-lt"/>
                <a:cs typeface="+mn-lt"/>
              </a:rPr>
              <a:t>99.9% on-time delivery</a:t>
            </a:r>
          </a:p>
          <a:p>
            <a:pPr algn="just"/>
            <a:endParaRPr lang="en-GB" dirty="0">
              <a:latin typeface="Times New Roman"/>
              <a:ea typeface="+mn-lt"/>
              <a:cs typeface="+mn-lt"/>
            </a:endParaRPr>
          </a:p>
        </p:txBody>
      </p:sp>
      <p:pic>
        <p:nvPicPr>
          <p:cNvPr id="5" name="Picture 4" descr="Important Steps to Develop an Effective End-to-End &lt;strong&gt;Supply&lt;/strong&gt; &lt;strong&gt;Chain&lt;/strong&gt;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66521" y="3148770"/>
            <a:ext cx="8219343" cy="33020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3403567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0C3FDE28-59DD-4858-8041-823EB973A3E2}"/>
              </a:ext>
            </a:extLst>
          </p:cNvPr>
          <p:cNvSpPr>
            <a:spLocks noGrp="1"/>
          </p:cNvSpPr>
          <p:nvPr>
            <p:ph type="title"/>
          </p:nvPr>
        </p:nvSpPr>
        <p:spPr>
          <a:xfrm>
            <a:off x="0" y="1"/>
            <a:ext cx="12192000" cy="960120"/>
          </a:xfrm>
        </p:spPr>
        <p:style>
          <a:lnRef idx="2">
            <a:schemeClr val="accent1">
              <a:shade val="50000"/>
            </a:schemeClr>
          </a:lnRef>
          <a:fillRef idx="1">
            <a:schemeClr val="accent1"/>
          </a:fillRef>
          <a:effectRef idx="0">
            <a:schemeClr val="accent1"/>
          </a:effectRef>
          <a:fontRef idx="minor">
            <a:schemeClr val="lt1"/>
          </a:fontRef>
        </p:style>
        <p:txBody>
          <a:bodyPr/>
          <a:lstStyle/>
          <a:p>
            <a:pPr algn="ctr"/>
            <a:r>
              <a:rPr lang="en-US" b="1" dirty="0">
                <a:solidFill>
                  <a:schemeClr val="tx1"/>
                </a:solidFill>
                <a:effectLst>
                  <a:outerShdw blurRad="38100" dist="38100" dir="2700000" algn="tl">
                    <a:srgbClr val="000000">
                      <a:alpha val="43137"/>
                    </a:srgbClr>
                  </a:outerShdw>
                </a:effectLst>
                <a:latin typeface="Times New Roman"/>
                <a:cs typeface="Times New Roman"/>
              </a:rPr>
              <a:t>Reference Lists</a:t>
            </a:r>
            <a:endParaRPr lang="ro-RO" dirty="0"/>
          </a:p>
        </p:txBody>
      </p:sp>
      <p:sp>
        <p:nvSpPr>
          <p:cNvPr id="13" name="CasetăText 12">
            <a:extLst>
              <a:ext uri="{FF2B5EF4-FFF2-40B4-BE49-F238E27FC236}">
                <a16:creationId xmlns:a16="http://schemas.microsoft.com/office/drawing/2014/main" id="{CFD6699F-1198-473B-8AD9-E8AAC5FD253C}"/>
              </a:ext>
            </a:extLst>
          </p:cNvPr>
          <p:cNvSpPr txBox="1"/>
          <p:nvPr/>
        </p:nvSpPr>
        <p:spPr>
          <a:xfrm>
            <a:off x="113324" y="1080476"/>
            <a:ext cx="11848122"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buChar char="•"/>
            </a:pPr>
            <a:r>
              <a:rPr lang="en-GB" sz="1400" dirty="0">
                <a:cs typeface="Arial"/>
              </a:rPr>
              <a:t>Anderson, J., Bergamini, E., </a:t>
            </a:r>
            <a:r>
              <a:rPr lang="en-GB" sz="1400" dirty="0" err="1">
                <a:cs typeface="Arial"/>
              </a:rPr>
              <a:t>Brekelmans</a:t>
            </a:r>
            <a:r>
              <a:rPr lang="en-GB" sz="1400" dirty="0">
                <a:cs typeface="Arial"/>
              </a:rPr>
              <a:t>, S., Cameron, A., Darvas, Z., </a:t>
            </a:r>
            <a:r>
              <a:rPr lang="en-GB" sz="1400" dirty="0" err="1">
                <a:cs typeface="Arial"/>
              </a:rPr>
              <a:t>Jíménez</a:t>
            </a:r>
            <a:r>
              <a:rPr lang="en-GB" sz="1400" dirty="0">
                <a:cs typeface="Arial"/>
              </a:rPr>
              <a:t>, M.D., Lenaerts, K. and </a:t>
            </a:r>
            <a:r>
              <a:rPr lang="en-GB" sz="1400" dirty="0" err="1">
                <a:cs typeface="Arial"/>
              </a:rPr>
              <a:t>Midões</a:t>
            </a:r>
            <a:r>
              <a:rPr lang="en-GB" sz="1400" dirty="0">
                <a:cs typeface="Arial"/>
              </a:rPr>
              <a:t>, C., 2020. </a:t>
            </a:r>
            <a:r>
              <a:rPr lang="en-US" sz="1400" i="1" dirty="0">
                <a:cs typeface="Arial"/>
              </a:rPr>
              <a:t>The fiscal response to the economic fallout from the coronavirus</a:t>
            </a:r>
            <a:r>
              <a:rPr lang="en-US" sz="1400" dirty="0">
                <a:cs typeface="Arial"/>
              </a:rPr>
              <a:t> [online] Available at: </a:t>
            </a:r>
            <a:r>
              <a:rPr lang="en-US" sz="1400" dirty="0">
                <a:latin typeface="Times New Roman"/>
                <a:cs typeface="Arial"/>
              </a:rPr>
              <a:t>https://www.bruegel.org/publications/datasets/covid-national-dataset/ [Accessed: 14 November 2021]​</a:t>
            </a:r>
          </a:p>
          <a:p>
            <a:pPr algn="just">
              <a:buChar char="•"/>
            </a:pPr>
            <a:endParaRPr lang="en-US" sz="1400" dirty="0">
              <a:latin typeface="Times New Roman"/>
              <a:cs typeface="Arial"/>
            </a:endParaRPr>
          </a:p>
          <a:p>
            <a:pPr algn="just">
              <a:buChar char="•"/>
            </a:pPr>
            <a:r>
              <a:rPr lang="en-US" sz="1400" dirty="0">
                <a:latin typeface="Times New Roman"/>
                <a:cs typeface="Arial"/>
              </a:rPr>
              <a:t>Boyd, T., 2021. </a:t>
            </a:r>
            <a:r>
              <a:rPr lang="en-US" sz="1400" i="1" dirty="0">
                <a:latin typeface="Times New Roman"/>
                <a:cs typeface="Arial"/>
              </a:rPr>
              <a:t>Maersk ready to confront supply chain challenges and propose solutions</a:t>
            </a:r>
            <a:r>
              <a:rPr lang="en-US" sz="1400" dirty="0">
                <a:latin typeface="Times New Roman"/>
                <a:cs typeface="Arial"/>
              </a:rPr>
              <a:t> [online] Available at: https://www.maersk.com/news/articles/2021/10/26/maersk-ready-to-confront-supply-chain-challenges-and-propose-solutions [Accessed: 14 November 2021]​</a:t>
            </a:r>
          </a:p>
          <a:p>
            <a:pPr algn="just">
              <a:buChar char="•"/>
            </a:pPr>
            <a:endParaRPr lang="en-US" sz="1400" dirty="0">
              <a:latin typeface="Times New Roman"/>
              <a:cs typeface="Arial"/>
            </a:endParaRPr>
          </a:p>
          <a:p>
            <a:pPr algn="just">
              <a:buChar char="•"/>
            </a:pPr>
            <a:r>
              <a:rPr lang="en-GB" sz="1400" dirty="0">
                <a:latin typeface="Times New Roman"/>
                <a:cs typeface="Arial"/>
              </a:rPr>
              <a:t>Jenson, L.M., 2021. </a:t>
            </a:r>
            <a:r>
              <a:rPr lang="en-US" sz="1400" i="1" dirty="0">
                <a:latin typeface="Times New Roman"/>
                <a:cs typeface="Arial"/>
              </a:rPr>
              <a:t>The effort is constant</a:t>
            </a:r>
            <a:r>
              <a:rPr lang="en-GB" sz="1400" dirty="0">
                <a:latin typeface="Times New Roman"/>
                <a:cs typeface="Arial"/>
              </a:rPr>
              <a:t> [online] Available at: https://www.maersk.com/news/articles/2021/07/08/the-effort-is-constant [Accessed: 14 November 2021]</a:t>
            </a:r>
            <a:r>
              <a:rPr lang="en-US" sz="1400" dirty="0">
                <a:latin typeface="Times New Roman"/>
                <a:cs typeface="Arial"/>
              </a:rPr>
              <a:t>​</a:t>
            </a:r>
          </a:p>
          <a:p>
            <a:pPr algn="just">
              <a:buChar char="•"/>
            </a:pPr>
            <a:endParaRPr lang="en-US" sz="1400" dirty="0">
              <a:latin typeface="Times New Roman"/>
              <a:cs typeface="Arial"/>
            </a:endParaRPr>
          </a:p>
          <a:p>
            <a:pPr algn="just">
              <a:buChar char="•"/>
            </a:pPr>
            <a:r>
              <a:rPr lang="en-GB" sz="1400" dirty="0">
                <a:latin typeface="Times New Roman"/>
                <a:cs typeface="Arial"/>
              </a:rPr>
              <a:t>MAERSK, 2020b. </a:t>
            </a:r>
            <a:r>
              <a:rPr lang="en-US" sz="1400" i="1" dirty="0">
                <a:latin typeface="Times New Roman"/>
                <a:cs typeface="Arial"/>
              </a:rPr>
              <a:t>Keeping supply chains moving during COVID-19</a:t>
            </a:r>
            <a:r>
              <a:rPr lang="en-US" sz="1400" dirty="0">
                <a:latin typeface="Times New Roman"/>
                <a:cs typeface="Arial"/>
              </a:rPr>
              <a:t> [online] Available at: https://www.maersk.com/news/articles/2020/07/08/keeping-supply-chains-moving-during-covid-19 [Accessed: 14 November 2021]​</a:t>
            </a:r>
          </a:p>
          <a:p>
            <a:pPr algn="just">
              <a:buChar char="•"/>
            </a:pPr>
            <a:endParaRPr lang="en-US" sz="1400" dirty="0">
              <a:latin typeface="Times New Roman"/>
              <a:cs typeface="Arial"/>
            </a:endParaRPr>
          </a:p>
          <a:p>
            <a:pPr algn="just">
              <a:buChar char="•"/>
            </a:pPr>
            <a:r>
              <a:rPr lang="en-GB" sz="1400" dirty="0">
                <a:latin typeface="Times New Roman"/>
                <a:cs typeface="Arial"/>
              </a:rPr>
              <a:t>Meyer, B.H., Prescott, B. and Sheng, X.S., 2021. The impact of the COVID-19 pandemic on business expectations. </a:t>
            </a:r>
            <a:r>
              <a:rPr lang="en-GB" sz="1400" i="1" dirty="0">
                <a:latin typeface="Times New Roman"/>
                <a:cs typeface="Arial"/>
              </a:rPr>
              <a:t>International Journal of Forecasting</a:t>
            </a:r>
            <a:r>
              <a:rPr lang="en-GB" sz="1400" dirty="0">
                <a:latin typeface="Times New Roman"/>
                <a:cs typeface="Arial"/>
              </a:rPr>
              <a:t>.</a:t>
            </a:r>
            <a:r>
              <a:rPr lang="en-US" sz="1400" dirty="0">
                <a:latin typeface="Times New Roman"/>
                <a:cs typeface="Arial"/>
              </a:rPr>
              <a:t>​</a:t>
            </a:r>
          </a:p>
          <a:p>
            <a:pPr algn="just">
              <a:buChar char="•"/>
            </a:pPr>
            <a:endParaRPr lang="en-US" sz="1400" dirty="0">
              <a:latin typeface="Times New Roman"/>
              <a:cs typeface="Arial"/>
            </a:endParaRPr>
          </a:p>
          <a:p>
            <a:pPr algn="just">
              <a:buChar char="•"/>
            </a:pPr>
            <a:r>
              <a:rPr lang="en-GB" sz="1400" dirty="0" err="1">
                <a:latin typeface="Times New Roman"/>
                <a:cs typeface="Arial"/>
              </a:rPr>
              <a:t>pwc</a:t>
            </a:r>
            <a:r>
              <a:rPr lang="en-GB" sz="1400" dirty="0">
                <a:latin typeface="Times New Roman"/>
                <a:cs typeface="Arial"/>
              </a:rPr>
              <a:t>, 2021. </a:t>
            </a:r>
            <a:r>
              <a:rPr lang="en-US" sz="1400" i="1" dirty="0">
                <a:latin typeface="Times New Roman"/>
                <a:cs typeface="Arial"/>
              </a:rPr>
              <a:t>COVID-19: Top 5 Financial reporting considerations for the Shipping Industry</a:t>
            </a:r>
            <a:r>
              <a:rPr lang="en-US" sz="1400" dirty="0">
                <a:latin typeface="Times New Roman"/>
                <a:cs typeface="Arial"/>
              </a:rPr>
              <a:t> [online] Available at: https://www.pwc.com/gr/en/industries/top-5-financial-considerations-shipping.html [Accessed: 14 November 2021]​</a:t>
            </a:r>
          </a:p>
          <a:p>
            <a:pPr algn="just">
              <a:buChar char="•"/>
            </a:pPr>
            <a:endParaRPr lang="en-US" sz="1400" dirty="0">
              <a:latin typeface="Times New Roman"/>
              <a:cs typeface="Arial"/>
            </a:endParaRPr>
          </a:p>
          <a:p>
            <a:pPr algn="just">
              <a:buChar char="•"/>
            </a:pPr>
            <a:r>
              <a:rPr lang="en-US" sz="1400" dirty="0">
                <a:latin typeface="Times New Roman"/>
                <a:cs typeface="Arial"/>
              </a:rPr>
              <a:t>Rios, A., 2021. </a:t>
            </a:r>
            <a:r>
              <a:rPr lang="en-US" sz="1400" i="1" dirty="0">
                <a:latin typeface="Times New Roman"/>
                <a:cs typeface="Arial"/>
              </a:rPr>
              <a:t>Understanding the 5 key challenges to connect supply chain data</a:t>
            </a:r>
            <a:r>
              <a:rPr lang="en-US" sz="1400" dirty="0">
                <a:latin typeface="Times New Roman"/>
                <a:cs typeface="Arial"/>
              </a:rPr>
              <a:t> [online] Available at: https://www.maersk.com/news/articles/2021/05/27/understanding-the-5-key-challenge [Accessed: 14 November 2021]​</a:t>
            </a:r>
          </a:p>
          <a:p>
            <a:pPr algn="just">
              <a:buChar char="•"/>
            </a:pPr>
            <a:endParaRPr lang="en-US" sz="1400" dirty="0">
              <a:latin typeface="Times New Roman"/>
              <a:cs typeface="Arial"/>
            </a:endParaRPr>
          </a:p>
          <a:p>
            <a:pPr algn="just">
              <a:buChar char="•"/>
            </a:pPr>
            <a:r>
              <a:rPr lang="en-GB" sz="1400" dirty="0">
                <a:latin typeface="Times New Roman"/>
                <a:cs typeface="Arial"/>
              </a:rPr>
              <a:t>Wagner, S., 2020. </a:t>
            </a:r>
            <a:r>
              <a:rPr lang="en-US" sz="1400" i="1" dirty="0">
                <a:latin typeface="Times New Roman"/>
                <a:cs typeface="Arial"/>
              </a:rPr>
              <a:t>Strong performance by A.P. Moller - Maersk in Q2 despite COVID-19 impact</a:t>
            </a:r>
            <a:r>
              <a:rPr lang="en-GB" sz="1400" dirty="0">
                <a:latin typeface="Times New Roman"/>
                <a:cs typeface="Arial"/>
              </a:rPr>
              <a:t> [online] Available at: https://www.maersk.com/news/articles/2020/08/19/strong-performance-by-ap-moller-maersk-in-q2-despite-covid-19-impact [Accessed: 14 November 2021]</a:t>
            </a:r>
            <a:r>
              <a:rPr lang="en-US" sz="1400" dirty="0">
                <a:latin typeface="Times New Roman"/>
                <a:cs typeface="Arial"/>
              </a:rPr>
              <a:t>​</a:t>
            </a:r>
          </a:p>
        </p:txBody>
      </p:sp>
    </p:spTree>
    <p:extLst>
      <p:ext uri="{BB962C8B-B14F-4D97-AF65-F5344CB8AC3E}">
        <p14:creationId xmlns:p14="http://schemas.microsoft.com/office/powerpoint/2010/main" val="16236754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TotalTime>
  <Words>3304</Words>
  <Application>Microsoft Office PowerPoint</Application>
  <PresentationFormat>Widescreen</PresentationFormat>
  <Paragraphs>129</Paragraphs>
  <Slides>15</Slides>
  <Notes>14</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PowerPoint Presentation</vt:lpstr>
      <vt:lpstr>Main parts </vt:lpstr>
      <vt:lpstr>Introduction</vt:lpstr>
      <vt:lpstr>Impact of Covid-19 on shipment industries</vt:lpstr>
      <vt:lpstr>PowerPoint Presentation</vt:lpstr>
      <vt:lpstr>PowerPoint Presentation</vt:lpstr>
      <vt:lpstr>Situations in Port and its impact on the company</vt:lpstr>
      <vt:lpstr>Impact on supply chain on the company</vt:lpstr>
      <vt:lpstr>Impact on supply chain on the company</vt:lpstr>
      <vt:lpstr>PowerPoint Presentation</vt:lpstr>
      <vt:lpstr>PowerPoint Presentation</vt:lpstr>
      <vt:lpstr>PowerPoint Presentation</vt:lpstr>
      <vt:lpstr>PowerPoint Presentation</vt:lpstr>
      <vt:lpstr>Conclusion</vt:lpstr>
      <vt:lpstr>Reference Lists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Vilaia Cosmin</cp:lastModifiedBy>
  <cp:revision>729</cp:revision>
  <dcterms:created xsi:type="dcterms:W3CDTF">2021-11-14T13:55:14Z</dcterms:created>
  <dcterms:modified xsi:type="dcterms:W3CDTF">2021-11-20T15:02:14Z</dcterms:modified>
</cp:coreProperties>
</file>