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71" r:id="rId4"/>
    <p:sldId id="257" r:id="rId5"/>
    <p:sldId id="264" r:id="rId6"/>
    <p:sldId id="262" r:id="rId7"/>
    <p:sldId id="265" r:id="rId8"/>
    <p:sldId id="266" r:id="rId9"/>
    <p:sldId id="267" r:id="rId10"/>
    <p:sldId id="270" r:id="rId11"/>
    <p:sldId id="27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EF3130-D47C-4137-E732-B626427F4C51}" v="36" dt="2026-02-12T19:25:50.607"/>
    <p1510:client id="{381505FF-B02B-1FBD-F089-73658ED6B4E7}" v="5" dt="2026-02-12T19:09:26.582"/>
    <p1510:client id="{635E28FF-6DF1-171B-BC95-E5944D38199C}" v="286" dt="2026-02-13T12:34:48.580"/>
    <p1510:client id="{7302DDF8-18EA-A2BF-51A6-F6F6C8AD0F6D}" v="1411" dt="2026-02-11T13:54:53.133"/>
    <p1510:client id="{92425587-0E47-2BEE-BEEC-F4992D126F7D}" v="1569" dt="2026-02-11T16:50:48.127"/>
    <p1510:client id="{D776A9C7-1594-29D9-6E69-9B9B06B7BC16}" v="18" dt="2026-02-12T18:13:15.287"/>
    <p1510:client id="{DB28F903-3306-1AF6-EA85-38A67ECA130D}" v="732" dt="2026-02-12T18:03:02.163"/>
    <p1510:client id="{E977C3CC-E64D-9929-53D9-7FD69158F896}" v="737" dt="2026-02-11T13:24:30.1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microsoftsweden/5876404545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jldexcelsp.blogspot.com/2006/07/validacin-de-datos-en-excel-agregar.html?m=0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ja.wikipedia.org/wiki/Microsoft_Exce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latabernadejulio.blogspot.com/2012/12/el-uso-de-skydrive-para-alojar-archivos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helinuxuser.com/vpn-clients-for-linux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nkedin.com/learning/excel-essential-training-microsoft-365-25302368/excel-fundamentals-what-can-it-do?u=77966930" TargetMode="External"/><Relationship Id="rId3" Type="http://schemas.openxmlformats.org/officeDocument/2006/relationships/hyperlink" Target="https://www.legislation.gov.uk/ukpga/2018/12/contents" TargetMode="External"/><Relationship Id="rId7" Type="http://schemas.openxmlformats.org/officeDocument/2006/relationships/hyperlink" Target="https://digital.nhs.uk/" TargetMode="External"/><Relationship Id="rId2" Type="http://schemas.openxmlformats.org/officeDocument/2006/relationships/hyperlink" Target="https://www.linkedin.com/learning/windows-11-manage-remote-access/consider-onedrive?u=7796693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sc.gov.uk/" TargetMode="External"/><Relationship Id="rId5" Type="http://schemas.openxmlformats.org/officeDocument/2006/relationships/hyperlink" Target="https://www.microsoft.com/en-gb/microsoft-365/business-insights-ideas/resources/5-types-of-collaboration-tools-that-improve-productivity" TargetMode="External"/><Relationship Id="rId4" Type="http://schemas.openxmlformats.org/officeDocument/2006/relationships/hyperlink" Target="http://www.microsoft.co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8566" y="579406"/>
            <a:ext cx="9911325" cy="1479248"/>
          </a:xfrm>
        </p:spPr>
        <p:txBody>
          <a:bodyPr anchor="t">
            <a:normAutofit fontScale="90000"/>
          </a:bodyPr>
          <a:lstStyle/>
          <a:p>
            <a:pPr algn="r"/>
            <a:r>
              <a:rPr lang="en-US" b="1">
                <a:solidFill>
                  <a:srgbClr val="000000"/>
                </a:solidFill>
              </a:rPr>
              <a:t>Digital Skills </a:t>
            </a:r>
            <a:r>
              <a:rPr lang="en-US" b="1"/>
              <a:t>and Research Methods LCH4007_GRP3</a:t>
            </a:r>
            <a:br>
              <a:rPr lang="en-US"/>
            </a:br>
            <a:endParaRPr lang="en-US"/>
          </a:p>
          <a:p>
            <a:pPr algn="r"/>
            <a:br>
              <a:rPr lang="en-US" sz="8000">
                <a:latin typeface="Aptos"/>
              </a:rPr>
            </a:br>
            <a:endParaRPr lang="en-US" sz="8000">
              <a:latin typeface="Apto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13774" y="4411947"/>
            <a:ext cx="9750969" cy="200794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/>
            <a:endParaRPr lang="en-US" sz="2000"/>
          </a:p>
          <a:p>
            <a:pPr marL="342900" indent="-342900" algn="l">
              <a:buChar char="•"/>
            </a:pPr>
            <a:r>
              <a:rPr lang="en-US" sz="2000"/>
              <a:t>Marisa </a:t>
            </a:r>
            <a:r>
              <a:rPr lang="en-US" sz="2000" err="1"/>
              <a:t>Penetra</a:t>
            </a:r>
            <a:r>
              <a:rPr lang="en-US" sz="2000"/>
              <a:t> 2529448</a:t>
            </a:r>
          </a:p>
          <a:p>
            <a:pPr marL="342900" indent="-342900" algn="l">
              <a:buChar char="•"/>
            </a:pPr>
            <a:r>
              <a:rPr lang="en-US" sz="2000"/>
              <a:t>Viviane Binda 2526140</a:t>
            </a:r>
          </a:p>
          <a:p>
            <a:pPr marL="342900" indent="-342900" algn="l">
              <a:buChar char="•"/>
            </a:pPr>
            <a:r>
              <a:rPr lang="en-US" sz="2000" err="1"/>
              <a:t>Wabiwa</a:t>
            </a:r>
            <a:r>
              <a:rPr lang="en-US" sz="2000"/>
              <a:t> Muka 2008415</a:t>
            </a:r>
          </a:p>
          <a:p>
            <a:pPr algn="l"/>
            <a:endParaRPr lang="en-US" sz="2000"/>
          </a:p>
          <a:p>
            <a:pPr algn="r"/>
            <a:r>
              <a:rPr lang="en-US" sz="2000"/>
              <a:t>Lecturer Name: DR Justin Okoli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2A6D80-AD68-A6BB-F70F-ED425773124D}"/>
              </a:ext>
            </a:extLst>
          </p:cNvPr>
          <p:cNvSpPr txBox="1"/>
          <p:nvPr/>
        </p:nvSpPr>
        <p:spPr>
          <a:xfrm>
            <a:off x="1218079" y="2534165"/>
            <a:ext cx="9604627" cy="1414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E98F6D-2529-7BF5-6F81-B6E92F4E7A35}"/>
              </a:ext>
            </a:extLst>
          </p:cNvPr>
          <p:cNvSpPr txBox="1"/>
          <p:nvPr/>
        </p:nvSpPr>
        <p:spPr>
          <a:xfrm>
            <a:off x="2545660" y="2453591"/>
            <a:ext cx="7101527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Evaluating how Microsoft 365 applications can be used to improve work efficiency, communication, and digital safety within Greenfield Home Care Agency</a:t>
            </a:r>
          </a:p>
        </p:txBody>
      </p:sp>
      <p:pic>
        <p:nvPicPr>
          <p:cNvPr id="9" name="Picture 8" descr="A close-up of a logo&#10;&#10;AI-generated content may be incorrect.">
            <a:extLst>
              <a:ext uri="{FF2B5EF4-FFF2-40B4-BE49-F238E27FC236}">
                <a16:creationId xmlns:a16="http://schemas.microsoft.com/office/drawing/2014/main" id="{05315DB2-5C4E-499A-D942-A8FD9FFA10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97671" y="3815285"/>
            <a:ext cx="4718136" cy="159693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EF75097-1881-7ACE-7CA5-5A859DE132E8}"/>
              </a:ext>
            </a:extLst>
          </p:cNvPr>
          <p:cNvSpPr txBox="1"/>
          <p:nvPr/>
        </p:nvSpPr>
        <p:spPr>
          <a:xfrm>
            <a:off x="5897671" y="5412223"/>
            <a:ext cx="4039643" cy="442760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F83403-011E-FD5E-4047-30B96A133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2476" y="588091"/>
            <a:ext cx="9683192" cy="15553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Greenfield Home Care Agency</a:t>
            </a:r>
          </a:p>
          <a:p>
            <a:r>
              <a:rPr lang="en-US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How tasks are currently performed </a:t>
            </a:r>
            <a:endParaRPr lang="en-US"/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E869A6-CCA0-0926-EB1F-94AD71A5907F}"/>
              </a:ext>
            </a:extLst>
          </p:cNvPr>
          <p:cNvSpPr txBox="1"/>
          <p:nvPr/>
        </p:nvSpPr>
        <p:spPr>
          <a:xfrm>
            <a:off x="907402" y="2606963"/>
            <a:ext cx="3872566" cy="13481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/>
              <a:t>Notes written on paper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/>
              <a:t>Limited access to records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/>
              <a:t>Manually scheduled visits</a:t>
            </a:r>
            <a:endParaRPr lang="en-GB" sz="24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42B59C-6692-359E-05E6-DDA2DD44C6F3}"/>
              </a:ext>
            </a:extLst>
          </p:cNvPr>
          <p:cNvSpPr txBox="1"/>
          <p:nvPr/>
        </p:nvSpPr>
        <p:spPr>
          <a:xfrm>
            <a:off x="5408919" y="2830108"/>
            <a:ext cx="558253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sz="2400" baseline="0">
                <a:latin typeface="Aptos"/>
                <a:ea typeface="Arial"/>
                <a:cs typeface="Arial"/>
              </a:rPr>
              <a:t>Loss of important</a:t>
            </a:r>
            <a:r>
              <a:rPr lang="en-US" sz="2400">
                <a:latin typeface="Aptos"/>
                <a:ea typeface="Arial"/>
                <a:cs typeface="Arial"/>
              </a:rPr>
              <a:t> information</a:t>
            </a:r>
            <a:endParaRPr lang="en-US"/>
          </a:p>
          <a:p>
            <a:pPr marL="228600" lvl="0" indent="-228600" rtl="0">
              <a:buFont typeface=""/>
              <a:buChar char="•"/>
            </a:pPr>
            <a:r>
              <a:rPr lang="en-US" sz="2400" baseline="0">
                <a:latin typeface="Aptos"/>
                <a:ea typeface="Arial"/>
                <a:cs typeface="Arial"/>
              </a:rPr>
              <a:t>Communication failure among all staff</a:t>
            </a:r>
            <a:r>
              <a:rPr lang="en-US" sz="240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2400" baseline="0">
                <a:latin typeface="Aptos"/>
                <a:ea typeface="Arial"/>
                <a:cs typeface="Arial"/>
              </a:rPr>
              <a:t>Most </a:t>
            </a:r>
            <a:r>
              <a:rPr lang="en-US" sz="2400">
                <a:latin typeface="Aptos"/>
                <a:ea typeface="Arial"/>
                <a:cs typeface="Arial"/>
              </a:rPr>
              <a:t>common</a:t>
            </a:r>
            <a:r>
              <a:rPr lang="en-US" sz="2400" baseline="0">
                <a:latin typeface="Aptos"/>
                <a:ea typeface="Arial"/>
                <a:cs typeface="Arial"/>
              </a:rPr>
              <a:t> mistakes in note-taking</a:t>
            </a:r>
            <a:endParaRPr lang="en-GB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873704-4827-5180-8564-BA5804863812}"/>
              </a:ext>
            </a:extLst>
          </p:cNvPr>
          <p:cNvSpPr txBox="1"/>
          <p:nvPr/>
        </p:nvSpPr>
        <p:spPr>
          <a:xfrm>
            <a:off x="5404352" y="2144134"/>
            <a:ext cx="543235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This could lead to:</a:t>
            </a:r>
          </a:p>
        </p:txBody>
      </p:sp>
    </p:spTree>
    <p:extLst>
      <p:ext uri="{BB962C8B-B14F-4D97-AF65-F5344CB8AC3E}">
        <p14:creationId xmlns:p14="http://schemas.microsoft.com/office/powerpoint/2010/main" val="42076060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15E235-CA70-7702-425A-18D7379DC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0430" y="583345"/>
            <a:ext cx="7160357" cy="4164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7200">
                <a:solidFill>
                  <a:srgbClr val="000000"/>
                </a:solidFill>
              </a:rPr>
              <a:t>EXCEL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5CAB60-648D-7C9A-092D-7D4318A4F492}"/>
              </a:ext>
            </a:extLst>
          </p:cNvPr>
          <p:cNvSpPr txBox="1"/>
          <p:nvPr/>
        </p:nvSpPr>
        <p:spPr>
          <a:xfrm>
            <a:off x="1311088" y="1972236"/>
            <a:ext cx="9043147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aseline="0">
                <a:latin typeface="Calibri"/>
                <a:ea typeface="Segoe UI"/>
                <a:cs typeface="Segoe UI"/>
              </a:rPr>
              <a:t>Is a spreadsheet program created by Microsoft in 1985. It is used to organize, calculate, </a:t>
            </a:r>
            <a:r>
              <a:rPr lang="en-GB" sz="2400" err="1">
                <a:latin typeface="Calibri"/>
                <a:ea typeface="Segoe UI"/>
                <a:cs typeface="Segoe UI"/>
              </a:rPr>
              <a:t>analyze</a:t>
            </a:r>
            <a:r>
              <a:rPr lang="en-GB" sz="2400" baseline="0">
                <a:latin typeface="Calibri"/>
                <a:ea typeface="Segoe UI"/>
                <a:cs typeface="Segoe UI"/>
              </a:rPr>
              <a:t>, and visualize data in a practical way.</a:t>
            </a:r>
            <a:r>
              <a:rPr sz="2400">
                <a:latin typeface="Calibri"/>
                <a:ea typeface="Calibri"/>
                <a:cs typeface="Calibri"/>
              </a:rPr>
              <a:t>​</a:t>
            </a:r>
            <a:endParaRPr lang="en-GB"/>
          </a:p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8C3D3A-68E8-6A99-A266-488CA52B7C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67789" y="2905404"/>
            <a:ext cx="6401361" cy="32435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3659D1-FC52-51F0-F385-0F359C38ECB8}"/>
              </a:ext>
            </a:extLst>
          </p:cNvPr>
          <p:cNvSpPr txBox="1"/>
          <p:nvPr/>
        </p:nvSpPr>
        <p:spPr>
          <a:xfrm>
            <a:off x="2267790" y="6193771"/>
            <a:ext cx="6401361" cy="272677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4233301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4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407614-887B-99E4-3198-6D5ED8030670}"/>
              </a:ext>
            </a:extLst>
          </p:cNvPr>
          <p:cNvSpPr txBox="1"/>
          <p:nvPr/>
        </p:nvSpPr>
        <p:spPr>
          <a:xfrm>
            <a:off x="1156820" y="652726"/>
            <a:ext cx="5337091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Advantages on Greenfield Home </a:t>
            </a:r>
            <a:endParaRPr lang="en-US" sz="2000"/>
          </a:p>
          <a:p>
            <a:r>
              <a:rPr lang="en-GB" sz="2000" b="1"/>
              <a:t>Care Agency </a:t>
            </a:r>
            <a:endParaRPr lang="en-GB" sz="2000"/>
          </a:p>
          <a:p>
            <a:pPr>
              <a:buFont typeface="Arial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/>
              <a:t> Support for communication between </a:t>
            </a:r>
          </a:p>
          <a:p>
            <a:r>
              <a:rPr lang="en-GB" sz="2000"/>
              <a:t>staff and coordination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Help on shift and visits management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Planning through schedules 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Use different checklist for each client 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Daily recording of caregiver's tasks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Improve of organization and transparency</a:t>
            </a:r>
          </a:p>
          <a:p>
            <a:pPr marL="342900" indent="-342900">
              <a:buFont typeface="Arial"/>
              <a:buChar char="•"/>
            </a:pPr>
            <a:r>
              <a:rPr lang="en-GB" sz="2000"/>
              <a:t>Support staff daily work</a:t>
            </a:r>
          </a:p>
          <a:p>
            <a:pPr marL="342900" indent="-342900">
              <a:buFont typeface="Arial,Sans-Serif"/>
              <a:buChar char="•"/>
            </a:pPr>
            <a:r>
              <a:rPr lang="en-US" sz="2000">
                <a:latin typeface="Roboto"/>
                <a:ea typeface="Roboto"/>
                <a:cs typeface="Roboto"/>
              </a:rPr>
              <a:t>Better organizations of shifts and care </a:t>
            </a:r>
          </a:p>
          <a:p>
            <a:pPr marL="342900" indent="-342900">
              <a:buFont typeface="Arial,Sans-Serif"/>
              <a:buChar char="•"/>
            </a:pPr>
            <a:r>
              <a:rPr lang="en-US" sz="2000">
                <a:latin typeface="Roboto"/>
                <a:ea typeface="Roboto"/>
                <a:cs typeface="Roboto"/>
              </a:rPr>
              <a:t>Centralizations of information </a:t>
            </a:r>
          </a:p>
          <a:p>
            <a:pPr marL="342900" indent="-342900">
              <a:buFont typeface="Arial,Sans-Serif"/>
              <a:buChar char="•"/>
            </a:pPr>
            <a:r>
              <a:rPr lang="en-US" sz="2000">
                <a:latin typeface="Roboto"/>
                <a:ea typeface="Roboto"/>
                <a:cs typeface="Roboto"/>
              </a:rPr>
              <a:t>Improved communication </a:t>
            </a:r>
          </a:p>
          <a:p>
            <a:pPr marL="342900" indent="-342900">
              <a:buFont typeface="Arial,Sans-Serif"/>
              <a:buChar char="•"/>
            </a:pPr>
            <a:r>
              <a:rPr lang="en-US" sz="2000">
                <a:latin typeface="Roboto"/>
                <a:ea typeface="Roboto"/>
                <a:cs typeface="Roboto"/>
              </a:rPr>
              <a:t>Reductions stress </a:t>
            </a:r>
          </a:p>
          <a:p>
            <a:pPr marL="342900" indent="-342900">
              <a:buFont typeface="Arial,Sans-Serif"/>
              <a:buChar char="•"/>
            </a:pPr>
            <a:endParaRPr lang="en-US" sz="20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000"/>
          </a:p>
          <a:p>
            <a:r>
              <a:rPr lang="en-GB" sz="2000"/>
              <a:t>(Microsoft,2024) </a:t>
            </a:r>
          </a:p>
          <a:p>
            <a:endParaRPr lang="en-GB" sz="2400"/>
          </a:p>
          <a:p>
            <a:pPr marL="342900" indent="-342900">
              <a:buFont typeface="Arial"/>
              <a:buChar char="•"/>
            </a:pPr>
            <a:endParaRPr lang="en-GB" sz="2400"/>
          </a:p>
          <a:p>
            <a:pPr marL="342900" indent="-342900">
              <a:buFont typeface="Arial"/>
              <a:buChar char="•"/>
            </a:pPr>
            <a:endParaRPr lang="en-GB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E45437-D926-0795-9FA7-C17661C0C8C6}"/>
              </a:ext>
            </a:extLst>
          </p:cNvPr>
          <p:cNvSpPr txBox="1"/>
          <p:nvPr/>
        </p:nvSpPr>
        <p:spPr>
          <a:xfrm>
            <a:off x="6755027" y="720811"/>
            <a:ext cx="4551406" cy="28315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2000" b="1" baseline="0">
                <a:latin typeface="Aptos"/>
                <a:ea typeface="Segoe UI"/>
                <a:cs typeface="Segoe UI"/>
              </a:rPr>
              <a:t>Disadvantages </a:t>
            </a:r>
            <a:endParaRPr lang="en-GB" sz="2000" b="1">
              <a:latin typeface="Aptos"/>
              <a:ea typeface="Segoe UI"/>
              <a:cs typeface="Segoe UI"/>
            </a:endParaRPr>
          </a:p>
          <a:p>
            <a:pPr rtl="0"/>
            <a:r>
              <a:rPr lang="en-GB" sz="2000">
                <a:latin typeface="Aptos"/>
                <a:ea typeface="Segoe UI"/>
                <a:cs typeface="Segoe UI"/>
              </a:rPr>
              <a:t>​</a:t>
            </a:r>
          </a:p>
          <a:p>
            <a:pPr marL="342900" lvl="0" indent="-342900" rtl="0">
              <a:buFont typeface="Arial,Sans-Serif"/>
              <a:buChar char="•"/>
            </a:pPr>
            <a:r>
              <a:rPr lang="en-GB" sz="2000" baseline="0">
                <a:latin typeface="Calibri"/>
                <a:ea typeface="Arial"/>
                <a:cs typeface="Arial"/>
              </a:rPr>
              <a:t>Dependence</a:t>
            </a:r>
            <a:r>
              <a:rPr lang="en-GB" sz="2000" b="1" baseline="0">
                <a:latin typeface="Aptos"/>
                <a:ea typeface="Arial"/>
                <a:cs typeface="Arial"/>
              </a:rPr>
              <a:t> </a:t>
            </a:r>
            <a:r>
              <a:rPr lang="en-GB" sz="2000" baseline="0">
                <a:latin typeface="Calibri"/>
                <a:ea typeface="Arial"/>
                <a:cs typeface="Arial"/>
              </a:rPr>
              <a:t>on correct completion of staff</a:t>
            </a:r>
            <a:r>
              <a:rPr lang="en-US" sz="2000">
                <a:latin typeface="Calibri"/>
                <a:ea typeface="Arial"/>
                <a:cs typeface="Arial"/>
              </a:rPr>
              <a:t>​</a:t>
            </a:r>
          </a:p>
          <a:p>
            <a:pPr marL="342900" lvl="0" indent="-342900" rtl="0">
              <a:buFont typeface="Arial,Sans-Serif"/>
              <a:buChar char="•"/>
            </a:pPr>
            <a:r>
              <a:rPr lang="en-GB" sz="2000" baseline="0">
                <a:latin typeface="Calibri"/>
                <a:ea typeface="Arial"/>
                <a:cs typeface="Arial"/>
              </a:rPr>
              <a:t>Difficulty in managing large volumes of data</a:t>
            </a:r>
            <a:r>
              <a:rPr lang="en-US" sz="2000">
                <a:latin typeface="Calibri"/>
                <a:ea typeface="Arial"/>
                <a:cs typeface="Arial"/>
              </a:rPr>
              <a:t>​</a:t>
            </a:r>
          </a:p>
          <a:p>
            <a:pPr lvl="0" rtl="0"/>
            <a:endParaRPr lang="en-GB" sz="2000">
              <a:latin typeface="Calibri"/>
              <a:ea typeface="Arial"/>
              <a:cs typeface="Arial"/>
            </a:endParaRPr>
          </a:p>
          <a:p>
            <a:pPr rtl="0"/>
            <a:r>
              <a:rPr lang="en-GB" sz="2000">
                <a:latin typeface="Calibri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pic>
        <p:nvPicPr>
          <p:cNvPr id="7" name="Picture 6" descr="A green and white logo&#10;&#10;AI-generated content may be incorrect.">
            <a:extLst>
              <a:ext uri="{FF2B5EF4-FFF2-40B4-BE49-F238E27FC236}">
                <a16:creationId xmlns:a16="http://schemas.microsoft.com/office/drawing/2014/main" id="{E8F34164-2DF4-EB76-22DD-DFF677E809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19014" y="3174655"/>
            <a:ext cx="4061430" cy="296974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05028CE-6FCC-3BA4-4256-F15A829F218F}"/>
              </a:ext>
            </a:extLst>
          </p:cNvPr>
          <p:cNvSpPr txBox="1"/>
          <p:nvPr/>
        </p:nvSpPr>
        <p:spPr>
          <a:xfrm>
            <a:off x="6917511" y="6113506"/>
            <a:ext cx="4226440" cy="348392"/>
          </a:xfrm>
          <a:prstGeom prst="rect">
            <a:avLst/>
          </a:prstGeom>
        </p:spPr>
        <p:txBody>
          <a:bodyPr lIns="91440" tIns="45720" rIns="91440" bIns="45720" anchor="t">
            <a:normAutofit fontScale="77500" lnSpcReduction="20000"/>
          </a:bodyPr>
          <a:lstStyle/>
          <a:p>
            <a:r>
              <a:rPr lang="en-US" err="1"/>
              <a:t>ThePhoto</a:t>
            </a:r>
            <a:r>
              <a:rPr lang="en-US"/>
              <a:t> by </a:t>
            </a:r>
            <a:r>
              <a:rPr lang="en-US" err="1"/>
              <a:t>PhotoAuthor</a:t>
            </a:r>
            <a:r>
              <a:rPr lang="en-US"/>
              <a:t>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2215120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8AE569-3221-5E4E-9181-CE6A7954DFF7}"/>
              </a:ext>
            </a:extLst>
          </p:cNvPr>
          <p:cNvSpPr txBox="1"/>
          <p:nvPr/>
        </p:nvSpPr>
        <p:spPr>
          <a:xfrm>
            <a:off x="916099" y="2479964"/>
            <a:ext cx="6524444" cy="4832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/>
              <a:t>On Greenfield  allows:</a:t>
            </a:r>
          </a:p>
          <a:p>
            <a:endParaRPr lang="en-GB" sz="2400"/>
          </a:p>
          <a:p>
            <a:pPr marL="571500" indent="-571500">
              <a:buFont typeface="Arial"/>
              <a:buChar char="•"/>
            </a:pPr>
            <a:r>
              <a:rPr lang="en-GB" sz="2400"/>
              <a:t>Administrative staff to organise documents in same place</a:t>
            </a:r>
          </a:p>
          <a:p>
            <a:pPr marL="571500" indent="-571500">
              <a:buFont typeface="Arial"/>
              <a:buChar char="•"/>
            </a:pPr>
            <a:r>
              <a:rPr lang="en-GB" sz="2400"/>
              <a:t>Nurses to share clinical reports in a secure way</a:t>
            </a:r>
          </a:p>
          <a:p>
            <a:pPr marL="571500" indent="-571500">
              <a:buFont typeface="Arial"/>
              <a:buChar char="•"/>
            </a:pPr>
            <a:r>
              <a:rPr lang="en-GB" sz="2400"/>
              <a:t>Staff can access in real time at the same time</a:t>
            </a:r>
          </a:p>
          <a:p>
            <a:pPr marL="571500" indent="-571500">
              <a:buFont typeface="Arial"/>
              <a:buChar char="•"/>
            </a:pPr>
            <a:r>
              <a:rPr lang="en-GB" sz="2400"/>
              <a:t>Everyone sees the latest version</a:t>
            </a:r>
          </a:p>
          <a:p>
            <a:r>
              <a:rPr lang="en-GB" sz="2400"/>
              <a:t>   (Microsoft, 2024) . security </a:t>
            </a:r>
          </a:p>
          <a:p>
            <a:pPr marL="571500" indent="-571500">
              <a:buFont typeface="Arial"/>
              <a:buChar char="•"/>
            </a:pPr>
            <a:endParaRPr lang="en-GB" sz="2400"/>
          </a:p>
          <a:p>
            <a:endParaRPr lang="en-GB" sz="2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460942-DFD3-6D79-ED1A-3AF25E4E22BC}"/>
              </a:ext>
            </a:extLst>
          </p:cNvPr>
          <p:cNvSpPr txBox="1"/>
          <p:nvPr/>
        </p:nvSpPr>
        <p:spPr>
          <a:xfrm>
            <a:off x="1064070" y="1648545"/>
            <a:ext cx="1031618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Is a cloud storage service from Microsoft. It allows to store files online instead of only saving them on your computer or mobile phone. </a:t>
            </a:r>
          </a:p>
        </p:txBody>
      </p:sp>
      <p:pic>
        <p:nvPicPr>
          <p:cNvPr id="2" name="Picture 1" descr="A group of devices with a blue background&#10;&#10;AI-generated content may be incorrect.">
            <a:extLst>
              <a:ext uri="{FF2B5EF4-FFF2-40B4-BE49-F238E27FC236}">
                <a16:creationId xmlns:a16="http://schemas.microsoft.com/office/drawing/2014/main" id="{0B064B22-2CDA-AEAF-8C0C-E0A749F4F2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48705" y="4458744"/>
            <a:ext cx="3731712" cy="186533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82F37D0-97ED-4E7E-DEA5-A9C668F76AE6}"/>
              </a:ext>
            </a:extLst>
          </p:cNvPr>
          <p:cNvSpPr txBox="1"/>
          <p:nvPr/>
        </p:nvSpPr>
        <p:spPr>
          <a:xfrm>
            <a:off x="7648706" y="6324080"/>
            <a:ext cx="3971795" cy="380128"/>
          </a:xfrm>
          <a:prstGeom prst="rect">
            <a:avLst/>
          </a:prstGeom>
        </p:spPr>
        <p:txBody>
          <a:bodyPr lIns="91440" tIns="45720" rIns="91440" bIns="45720" anchor="t">
            <a:normAutofit fontScale="70000" lnSpcReduction="20000"/>
          </a:bodyPr>
          <a:lstStyle/>
          <a:p>
            <a:r>
              <a:rPr lang="en-US" err="1"/>
              <a:t>ThePhoto</a:t>
            </a:r>
            <a:r>
              <a:rPr lang="en-US"/>
              <a:t> by </a:t>
            </a:r>
            <a:r>
              <a:rPr lang="en-US" err="1"/>
              <a:t>PhotoAuthor</a:t>
            </a:r>
            <a:r>
              <a:rPr lang="en-US"/>
              <a:t> is licensed under CCYYSA.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607EC7-CC90-942B-B52B-6493D320B648}"/>
              </a:ext>
            </a:extLst>
          </p:cNvPr>
          <p:cNvSpPr txBox="1"/>
          <p:nvPr/>
        </p:nvSpPr>
        <p:spPr>
          <a:xfrm>
            <a:off x="6914029" y="313765"/>
            <a:ext cx="60960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aseline="0">
                <a:latin typeface="Aptos"/>
              </a:rPr>
              <a:t>ONEDRIVE</a:t>
            </a:r>
            <a:r>
              <a:rPr sz="7200">
                <a:latin typeface="Aptos"/>
                <a:ea typeface="Aptos"/>
                <a:cs typeface="Aptos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8334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3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01FB53-92BC-48C6-6ED4-1DBBF0223447}"/>
              </a:ext>
            </a:extLst>
          </p:cNvPr>
          <p:cNvSpPr txBox="1"/>
          <p:nvPr/>
        </p:nvSpPr>
        <p:spPr>
          <a:xfrm>
            <a:off x="868032" y="823235"/>
            <a:ext cx="5376375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/>
              <a:t>Advantages of OneDrive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872ACF-6579-CD63-D84C-FC2B75A4C49E}"/>
              </a:ext>
            </a:extLst>
          </p:cNvPr>
          <p:cNvSpPr txBox="1"/>
          <p:nvPr/>
        </p:nvSpPr>
        <p:spPr>
          <a:xfrm>
            <a:off x="1008065" y="2310150"/>
            <a:ext cx="4984325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 sz="2400"/>
          </a:p>
          <a:p>
            <a:pPr marL="285750" indent="-285750">
              <a:buFont typeface="Arial"/>
              <a:buChar char="•"/>
            </a:pPr>
            <a:r>
              <a:rPr lang="en-GB" sz="2400"/>
              <a:t>Make communication easier between staff on field and on offices</a:t>
            </a:r>
          </a:p>
          <a:p>
            <a:pPr marL="285750" indent="-285750">
              <a:buFont typeface="Arial"/>
              <a:buChar char="•"/>
            </a:pPr>
            <a:r>
              <a:rPr lang="en-GB" sz="2400"/>
              <a:t>Makes work fast and clear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2400"/>
              <a:t>Reduces paper, emails and delays</a:t>
            </a:r>
          </a:p>
          <a:p>
            <a:pPr marL="285750" indent="-285750">
              <a:buFont typeface="Arial"/>
              <a:buChar char="•"/>
            </a:pPr>
            <a:r>
              <a:rPr lang="en-GB" sz="2400"/>
              <a:t>Documents always up to date</a:t>
            </a:r>
          </a:p>
          <a:p>
            <a:pPr marL="285750" indent="-285750">
              <a:buFont typeface="Arial"/>
              <a:buChar char="•"/>
            </a:pPr>
            <a:r>
              <a:rPr lang="en-GB" sz="2400"/>
              <a:t>Data is safe and protected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395ACB-7065-FEE3-DB52-2700C5C12375}"/>
              </a:ext>
            </a:extLst>
          </p:cNvPr>
          <p:cNvSpPr txBox="1"/>
          <p:nvPr/>
        </p:nvSpPr>
        <p:spPr>
          <a:xfrm>
            <a:off x="6364723" y="825950"/>
            <a:ext cx="4984325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/>
              <a:t>Disadvantages of OneDrive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0B2070-3B80-8357-53DB-36C9432011F2}"/>
              </a:ext>
            </a:extLst>
          </p:cNvPr>
          <p:cNvSpPr txBox="1"/>
          <p:nvPr/>
        </p:nvSpPr>
        <p:spPr>
          <a:xfrm>
            <a:off x="6524426" y="2310150"/>
            <a:ext cx="492832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/>
              <a:t>Needs internet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Staff need training</a:t>
            </a:r>
          </a:p>
          <a:p>
            <a:pPr marL="342900" indent="-342900">
              <a:buFont typeface="Arial"/>
              <a:buChar char="•"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4478421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0BCD23-0C4D-DF07-F156-EB8293495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513" y="638561"/>
            <a:ext cx="10878425" cy="109473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r"/>
            <a:r>
              <a:rPr lang="en-US" sz="7200"/>
              <a:t>Digital</a:t>
            </a:r>
            <a:r>
              <a:rPr lang="en-US" sz="8000"/>
              <a:t> Safety Action Plan</a:t>
            </a:r>
            <a:endParaRPr lang="en-US" sz="8000" kern="1200">
              <a:latin typeface="+mj-lt"/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F794DA-5734-B539-4751-6F592B6346AA}"/>
              </a:ext>
            </a:extLst>
          </p:cNvPr>
          <p:cNvSpPr txBox="1"/>
          <p:nvPr/>
        </p:nvSpPr>
        <p:spPr>
          <a:xfrm>
            <a:off x="889999" y="1581290"/>
            <a:ext cx="4866180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/>
              <a:t>Secure Access</a:t>
            </a:r>
          </a:p>
          <a:p>
            <a:endParaRPr lang="en-GB" sz="4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7E1952-7F7B-CA0F-547D-0F6379D2BD31}"/>
              </a:ext>
            </a:extLst>
          </p:cNvPr>
          <p:cNvSpPr txBox="1"/>
          <p:nvPr/>
        </p:nvSpPr>
        <p:spPr>
          <a:xfrm>
            <a:off x="802031" y="2170485"/>
            <a:ext cx="4026476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/>
              <a:t>Need strong passwords for all staff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Permit multi-factor authentication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Log out systems when not use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Each employee must have their own account to access files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Have antivirus in all devices</a:t>
            </a:r>
          </a:p>
          <a:p>
            <a:pPr marL="342900" indent="-342900">
              <a:buFont typeface="Arial"/>
              <a:buChar char="•"/>
            </a:pPr>
            <a:endParaRPr lang="en-GB" sz="2400"/>
          </a:p>
          <a:p>
            <a:pPr marL="342900" indent="-342900">
              <a:buFont typeface="Arial"/>
              <a:buChar char="•"/>
            </a:pPr>
            <a:endParaRPr lang="en-GB" sz="2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5133C2-559D-1861-E60A-E8875F09F0F1}"/>
              </a:ext>
            </a:extLst>
          </p:cNvPr>
          <p:cNvSpPr txBox="1"/>
          <p:nvPr/>
        </p:nvSpPr>
        <p:spPr>
          <a:xfrm>
            <a:off x="6052785" y="1586389"/>
            <a:ext cx="572666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/>
              <a:t>Email Awareness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473F3B-DD0B-2097-D9FD-435322A669E7}"/>
              </a:ext>
            </a:extLst>
          </p:cNvPr>
          <p:cNvSpPr txBox="1"/>
          <p:nvPr/>
        </p:nvSpPr>
        <p:spPr>
          <a:xfrm>
            <a:off x="5739190" y="2270220"/>
            <a:ext cx="549502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/>
              <a:t>Do not click unknown links or attachments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Report suspicious emails at once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Train staff to recognise phishing emails</a:t>
            </a:r>
          </a:p>
          <a:p>
            <a:pPr marL="342900" indent="-342900">
              <a:buFont typeface="Arial"/>
              <a:buChar char="•"/>
            </a:pPr>
            <a:endParaRPr lang="en-GB" sz="2400"/>
          </a:p>
        </p:txBody>
      </p:sp>
      <p:pic>
        <p:nvPicPr>
          <p:cNvPr id="3" name="Picture 2" descr="A drawing of a padlock and words&#10;&#10;AI-generated content may be incorrect.">
            <a:extLst>
              <a:ext uri="{FF2B5EF4-FFF2-40B4-BE49-F238E27FC236}">
                <a16:creationId xmlns:a16="http://schemas.microsoft.com/office/drawing/2014/main" id="{0DCB981B-6BCD-DF1B-6D2D-BD8B246980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38171" y="4288077"/>
            <a:ext cx="3878892" cy="17682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76E9A6-7B78-A4BE-EF68-014D9362BA13}"/>
              </a:ext>
            </a:extLst>
          </p:cNvPr>
          <p:cNvSpPr txBox="1"/>
          <p:nvPr/>
        </p:nvSpPr>
        <p:spPr>
          <a:xfrm>
            <a:off x="6338171" y="6056334"/>
            <a:ext cx="3221276" cy="401006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411627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53ED5F-67DF-F484-3D1E-16B7A3002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512" y="408291"/>
            <a:ext cx="10658453" cy="13156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7200">
                <a:solidFill>
                  <a:srgbClr val="000000"/>
                </a:solidFill>
              </a:rPr>
              <a:t>Digital</a:t>
            </a:r>
            <a:r>
              <a:rPr lang="en-US" sz="8000">
                <a:solidFill>
                  <a:srgbClr val="000000"/>
                </a:solidFill>
              </a:rPr>
              <a:t> Safety Action Plan</a:t>
            </a:r>
          </a:p>
          <a:p>
            <a:pPr algn="r"/>
            <a:endParaRPr lang="en-US" sz="8000" kern="120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7698CE-E289-E124-3D7C-0C9EB6A6DA8C}"/>
              </a:ext>
            </a:extLst>
          </p:cNvPr>
          <p:cNvSpPr txBox="1"/>
          <p:nvPr/>
        </p:nvSpPr>
        <p:spPr>
          <a:xfrm>
            <a:off x="859568" y="1858242"/>
            <a:ext cx="526338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Data </a:t>
            </a:r>
            <a:r>
              <a:rPr lang="en-GB" sz="2400" err="1"/>
              <a:t>Managemen</a:t>
            </a:r>
            <a:r>
              <a:rPr lang="en-GB" sz="2400"/>
              <a:t>t</a:t>
            </a:r>
          </a:p>
          <a:p>
            <a:endParaRPr lang="en-GB" sz="2400"/>
          </a:p>
          <a:p>
            <a:pPr marL="342900" indent="-342900">
              <a:buFont typeface="Arial"/>
              <a:buChar char="•"/>
            </a:pPr>
            <a:r>
              <a:rPr lang="en-GB" sz="2400"/>
              <a:t>Store data only on secure cloud systems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Back up data regularly</a:t>
            </a:r>
          </a:p>
          <a:p>
            <a:pPr marL="342900" indent="-342900">
              <a:buFont typeface="Arial"/>
              <a:buChar char="•"/>
            </a:pPr>
            <a:endParaRPr lang="en-GB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D7678E-726F-BAB8-4A08-BA173445676C}"/>
              </a:ext>
            </a:extLst>
          </p:cNvPr>
          <p:cNvSpPr txBox="1"/>
          <p:nvPr/>
        </p:nvSpPr>
        <p:spPr>
          <a:xfrm>
            <a:off x="6032933" y="1858255"/>
            <a:ext cx="550789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Confidentiality and compliance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34763C-953A-91E9-07B9-DF7B316EBF3A}"/>
              </a:ext>
            </a:extLst>
          </p:cNvPr>
          <p:cNvSpPr txBox="1"/>
          <p:nvPr/>
        </p:nvSpPr>
        <p:spPr>
          <a:xfrm>
            <a:off x="6032889" y="2630398"/>
            <a:ext cx="5211905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/>
              <a:t>Follow GDPR and UK data protection laws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sz="2400"/>
              <a:t>Share data only with authorised staff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2400"/>
              <a:t>Report data breaches according to policy</a:t>
            </a:r>
          </a:p>
          <a:p>
            <a:pPr marL="285750" indent="-285750">
              <a:buFont typeface="Arial"/>
              <a:buChar char="•"/>
            </a:pPr>
            <a:r>
              <a:rPr lang="en-GB" sz="2400"/>
              <a:t>Data protection Act (2018) </a:t>
            </a:r>
          </a:p>
          <a:p>
            <a:endParaRPr lang="en-GB" sz="2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FEFAA4-69CD-DCC5-DE6B-0FD695C7A45C}"/>
              </a:ext>
            </a:extLst>
          </p:cNvPr>
          <p:cNvSpPr txBox="1"/>
          <p:nvPr/>
        </p:nvSpPr>
        <p:spPr>
          <a:xfrm>
            <a:off x="907676" y="5639015"/>
            <a:ext cx="104774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rgbClr val="0B0C0C"/>
                </a:solidFill>
                <a:latin typeface="GDS Transport"/>
                <a:ea typeface="GDS Transport"/>
                <a:cs typeface="GDS Transport"/>
              </a:rPr>
              <a:t>"Data protection legislation controls how your personal information is used by </a:t>
            </a:r>
            <a:r>
              <a:rPr lang="en-US" sz="2400" err="1">
                <a:solidFill>
                  <a:srgbClr val="0B0C0C"/>
                </a:solidFill>
                <a:latin typeface="GDS Transport"/>
                <a:ea typeface="GDS Transport"/>
                <a:cs typeface="GDS Transport"/>
              </a:rPr>
              <a:t>organisations</a:t>
            </a:r>
            <a:r>
              <a:rPr lang="en-US" sz="2400">
                <a:solidFill>
                  <a:srgbClr val="0B0C0C"/>
                </a:solidFill>
                <a:latin typeface="GDS Transport"/>
                <a:ea typeface="GDS Transport"/>
                <a:cs typeface="GDS Transport"/>
              </a:rPr>
              <a:t>, including businesses and government departments" (DPA, 2018)</a:t>
            </a:r>
            <a:endParaRPr lang="en-US" sz="2400"/>
          </a:p>
          <a:p>
            <a:pPr algn="ctr"/>
            <a:endParaRPr lang="en-GB" sz="24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6ADBAF-A78F-C3D5-194B-667DE1D9F908}"/>
              </a:ext>
            </a:extLst>
          </p:cNvPr>
          <p:cNvSpPr txBox="1"/>
          <p:nvPr/>
        </p:nvSpPr>
        <p:spPr>
          <a:xfrm>
            <a:off x="1159963" y="5473873"/>
            <a:ext cx="3765636" cy="265309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11" name="Picture 10" descr="Fraud, Crime, Hand, Security, Safe Free Stock Photo - Public Domain ...">
            <a:extLst>
              <a:ext uri="{FF2B5EF4-FFF2-40B4-BE49-F238E27FC236}">
                <a16:creationId xmlns:a16="http://schemas.microsoft.com/office/drawing/2014/main" id="{B311FF96-FB55-9F23-7DE6-3F4D999BAA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5456" y="3871678"/>
            <a:ext cx="3236704" cy="1613555"/>
          </a:xfrm>
          <a:prstGeom prst="rect">
            <a:avLst/>
          </a:prstGeom>
        </p:spPr>
      </p:pic>
      <p:pic>
        <p:nvPicPr>
          <p:cNvPr id="13" name="Graphic 12" descr="Beetle with solid fill">
            <a:extLst>
              <a:ext uri="{FF2B5EF4-FFF2-40B4-BE49-F238E27FC236}">
                <a16:creationId xmlns:a16="http://schemas.microsoft.com/office/drawing/2014/main" id="{7B5A0F1A-8B8E-D50B-2604-FD123ED9E4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51830" y="3016624"/>
            <a:ext cx="1362636" cy="1777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9501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9AF4CD-76C5-5A15-477C-51764C4AB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6402" y="645974"/>
            <a:ext cx="7452632" cy="1649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8000"/>
              <a:t>Conclusion</a:t>
            </a:r>
            <a:endParaRPr lang="en-US" sz="8000" kern="1200">
              <a:latin typeface="+mj-lt"/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7C8747-9EFB-BB12-A22B-F815EBC94FD6}"/>
              </a:ext>
            </a:extLst>
          </p:cNvPr>
          <p:cNvSpPr txBox="1"/>
          <p:nvPr/>
        </p:nvSpPr>
        <p:spPr>
          <a:xfrm>
            <a:off x="1204078" y="2114138"/>
            <a:ext cx="981464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/>
              <a:t>Good collaboration is important to improve productivity at work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Excel , OneDrive and security plan in Greenfield home care agency allow staff to share files and work together in real time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They will improve communication and help reduce mistakes and repeated work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Will help staff work better, especially in remote and hybrid work.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Choosing Excel and OneDrive is a good decision to support the teamwork, organisation, and productivity at Greenfield Home Care Agency.</a:t>
            </a:r>
          </a:p>
        </p:txBody>
      </p:sp>
    </p:spTree>
    <p:extLst>
      <p:ext uri="{BB962C8B-B14F-4D97-AF65-F5344CB8AC3E}">
        <p14:creationId xmlns:p14="http://schemas.microsoft.com/office/powerpoint/2010/main" val="26412794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2EC790-B096-15C2-D58D-E3D9FB4B2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2183" y="645974"/>
            <a:ext cx="7609207" cy="98112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r"/>
            <a:r>
              <a:rPr lang="en-US" sz="8000"/>
              <a:t>References</a:t>
            </a:r>
            <a:endParaRPr lang="en-US" sz="8000" kern="1200">
              <a:latin typeface="+mj-lt"/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AE69A3-28D5-B3E7-60F0-2F5A7D8E3D81}"/>
              </a:ext>
            </a:extLst>
          </p:cNvPr>
          <p:cNvSpPr txBox="1"/>
          <p:nvPr/>
        </p:nvSpPr>
        <p:spPr>
          <a:xfrm>
            <a:off x="1333218" y="1866505"/>
            <a:ext cx="939601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/>
              <a:t>Ballew, J. (2023). </a:t>
            </a:r>
            <a:r>
              <a:rPr lang="en-GB" sz="1600" i="1"/>
              <a:t>Consider OneDrive – Windows 11: Manage Remote Access. </a:t>
            </a:r>
            <a:r>
              <a:rPr lang="en-GB" sz="1600"/>
              <a:t>[online] </a:t>
            </a:r>
            <a:r>
              <a:rPr lang="en-GB" sz="1600" err="1"/>
              <a:t>Linkedln</a:t>
            </a:r>
            <a:r>
              <a:rPr lang="en-GB" sz="1600"/>
              <a:t>. Available at: </a:t>
            </a:r>
            <a:r>
              <a:rPr lang="en-GB" sz="1600">
                <a:hlinkClick r:id="rId2"/>
              </a:rPr>
              <a:t>https://www.linkedin.com/learning/windows-11-manage-remote-access/consider-onedrive?u=77966930</a:t>
            </a:r>
            <a:r>
              <a:rPr lang="en-GB" sz="1600"/>
              <a:t> [Accessed 12 Feb. 2026]</a:t>
            </a:r>
          </a:p>
          <a:p>
            <a:pPr marL="285750" indent="-285750">
              <a:buFont typeface="Arial"/>
              <a:buChar char="•"/>
            </a:pPr>
            <a:r>
              <a:rPr lang="en-GB" sz="1600"/>
              <a:t>GOV.UK (2018). </a:t>
            </a:r>
            <a:r>
              <a:rPr lang="en-GB" sz="1600" i="1"/>
              <a:t>Data Protection Act 2018</a:t>
            </a:r>
            <a:r>
              <a:rPr lang="en-GB" sz="1600"/>
              <a:t> [online] legislation.gov.uk. Available at:</a:t>
            </a:r>
            <a:r>
              <a:rPr lang="en-GB" sz="1600">
                <a:ea typeface="+mn-lt"/>
                <a:cs typeface="+mn-lt"/>
              </a:rPr>
              <a:t> </a:t>
            </a:r>
            <a:r>
              <a:rPr lang="en-GB" sz="1600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 Protection Act 2018</a:t>
            </a:r>
            <a:r>
              <a:rPr lang="en-GB" sz="1600">
                <a:solidFill>
                  <a:schemeClr val="accent1">
                    <a:lumMod val="49000"/>
                  </a:schemeClr>
                </a:solidFill>
                <a:ea typeface="+mn-lt"/>
                <a:cs typeface="+mn-lt"/>
              </a:rPr>
              <a:t> </a:t>
            </a:r>
            <a:r>
              <a:rPr lang="en-GB" sz="1600">
                <a:solidFill>
                  <a:srgbClr val="000000"/>
                </a:solidFill>
                <a:ea typeface="+mn-lt"/>
                <a:cs typeface="+mn-lt"/>
              </a:rPr>
              <a:t>[Accessed: 04 Feb. 2026]</a:t>
            </a:r>
            <a:endParaRPr lang="en-GB" sz="1600">
              <a:solidFill>
                <a:schemeClr val="accent1">
                  <a:lumMod val="49000"/>
                </a:schemeClr>
              </a:solidFill>
              <a:ea typeface="+mn-lt"/>
              <a:cs typeface="+mn-lt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Microso</a:t>
            </a:r>
            <a:r>
              <a:rPr lang="en-GB" sz="1600">
                <a:solidFill>
                  <a:srgbClr val="000000"/>
                </a:solidFill>
                <a:ea typeface="+mn-lt"/>
                <a:cs typeface="+mn-lt"/>
              </a:rPr>
              <a:t>ft 365 Team (2024). </a:t>
            </a:r>
            <a:r>
              <a:rPr lang="en-GB" sz="1600" i="1">
                <a:solidFill>
                  <a:srgbClr val="000000"/>
                </a:solidFill>
                <a:ea typeface="+mn-lt"/>
                <a:cs typeface="+mn-lt"/>
              </a:rPr>
              <a:t>5 types of collaboration tools that improve productivity.</a:t>
            </a:r>
            <a:r>
              <a:rPr lang="en-GB" sz="160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www.microsoft.com</a:t>
            </a: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ea typeface="+mn-lt"/>
                <a:cs typeface="+mn-lt"/>
              </a:rPr>
              <a:t>  </a:t>
            </a:r>
            <a:r>
              <a:rPr lang="en-GB" sz="1600">
                <a:ea typeface="+mn-lt"/>
                <a:cs typeface="+mn-lt"/>
              </a:rPr>
              <a:t>Available at: </a:t>
            </a:r>
            <a:r>
              <a:rPr lang="en-GB" sz="1600">
                <a:ea typeface="+mn-lt"/>
                <a:cs typeface="+mn-lt"/>
                <a:hlinkClick r:id="rId5"/>
              </a:rPr>
              <a:t>5 Essential Collaboration Tools for Business Productivity</a:t>
            </a:r>
            <a:r>
              <a:rPr lang="en-GB" sz="1600">
                <a:ea typeface="+mn-lt"/>
                <a:cs typeface="+mn-lt"/>
              </a:rPr>
              <a:t> [Accessed: 10 Feb. 2024]</a:t>
            </a:r>
            <a:r>
              <a:rPr lang="en-GB" sz="1600">
                <a:solidFill>
                  <a:schemeClr val="tx2">
                    <a:lumMod val="90000"/>
                    <a:lumOff val="10000"/>
                  </a:schemeClr>
                </a:solidFill>
                <a:ea typeface="+mn-lt"/>
                <a:cs typeface="+mn-lt"/>
              </a:rPr>
              <a:t> 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National Cyber Security </a:t>
            </a:r>
            <a:r>
              <a:rPr lang="en-GB" sz="1600" err="1">
                <a:ea typeface="+mn-lt"/>
                <a:cs typeface="+mn-lt"/>
              </a:rPr>
              <a:t>Center</a:t>
            </a:r>
            <a:r>
              <a:rPr lang="en-GB" sz="1600">
                <a:ea typeface="+mn-lt"/>
                <a:cs typeface="+mn-lt"/>
              </a:rPr>
              <a:t> (2025). </a:t>
            </a:r>
            <a:r>
              <a:rPr lang="en-GB" sz="1600" i="1">
                <a:ea typeface="+mn-lt"/>
                <a:cs typeface="+mn-lt"/>
              </a:rPr>
              <a:t>Small &amp; medium sized organisations. [online]</a:t>
            </a:r>
            <a:r>
              <a:rPr lang="en-GB" sz="1600">
                <a:ea typeface="+mn-lt"/>
                <a:cs typeface="+mn-lt"/>
              </a:rPr>
              <a:t> Ncsc.gov.uk. Available at: </a:t>
            </a:r>
            <a:r>
              <a:rPr lang="en-GB" sz="1600">
                <a:ea typeface="+mn-lt"/>
                <a:cs typeface="+mn-lt"/>
                <a:hlinkClick r:id="rId6"/>
              </a:rPr>
              <a:t>National Cyber Security Centre - NCSC.GOV.UK</a:t>
            </a:r>
            <a:r>
              <a:rPr lang="en-GB" sz="1600">
                <a:ea typeface="+mn-lt"/>
                <a:cs typeface="+mn-lt"/>
              </a:rPr>
              <a:t>  [Accessed:11 Feb. 2026]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ea typeface="+mn-lt"/>
                <a:cs typeface="+mn-lt"/>
              </a:rPr>
              <a:t>NHS digital (2024). Home – NHS Digital. </a:t>
            </a:r>
            <a:r>
              <a:rPr lang="en-GB" sz="1600" i="1">
                <a:ea typeface="+mn-lt"/>
                <a:cs typeface="+mn-lt"/>
              </a:rPr>
              <a:t>NHS Digital.</a:t>
            </a:r>
            <a:r>
              <a:rPr lang="en-GB" sz="1600">
                <a:ea typeface="+mn-lt"/>
                <a:cs typeface="+mn-lt"/>
              </a:rPr>
              <a:t> Available </a:t>
            </a:r>
            <a:r>
              <a:rPr lang="en-GB" sz="1600" err="1">
                <a:ea typeface="+mn-lt"/>
                <a:cs typeface="+mn-lt"/>
              </a:rPr>
              <a:t>at:</a:t>
            </a:r>
            <a:r>
              <a:rPr lang="en-GB" sz="1600" err="1">
                <a:ea typeface="+mn-lt"/>
                <a:cs typeface="+mn-lt"/>
                <a:hlinkClick r:id="rId7"/>
              </a:rPr>
              <a:t>Home</a:t>
            </a:r>
            <a:r>
              <a:rPr lang="en-GB" sz="1600">
                <a:ea typeface="+mn-lt"/>
                <a:cs typeface="+mn-lt"/>
                <a:hlinkClick r:id="rId7"/>
              </a:rPr>
              <a:t> - NHS England Digital</a:t>
            </a:r>
            <a:r>
              <a:rPr lang="en-GB" sz="1600">
                <a:ea typeface="+mn-lt"/>
                <a:cs typeface="+mn-lt"/>
              </a:rPr>
              <a:t> [Accessed: 08 Feb.2026]</a:t>
            </a: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ptos"/>
                <a:ea typeface="+mn-lt"/>
                <a:cs typeface="Times New Roman"/>
              </a:rPr>
              <a:t>Taylor, D. (2025). </a:t>
            </a:r>
            <a:r>
              <a:rPr lang="en-US" sz="1600" i="1">
                <a:latin typeface="Aptos"/>
                <a:ea typeface="+mn-lt"/>
                <a:cs typeface="Times New Roman"/>
              </a:rPr>
              <a:t>Getting started with Excel for Microsoft 365 - Excel Essential Training (Microsoft 365)</a:t>
            </a:r>
            <a:r>
              <a:rPr lang="en-US" sz="1600">
                <a:latin typeface="Aptos"/>
                <a:ea typeface="+mn-lt"/>
                <a:cs typeface="Times New Roman"/>
              </a:rPr>
              <a:t>. [online] LinkedIn. Available at: </a:t>
            </a:r>
            <a:r>
              <a:rPr lang="en-GB" sz="1600">
                <a:latin typeface="Aptos"/>
                <a:ea typeface="+mn-lt"/>
                <a:cs typeface="Times New Roman"/>
                <a:hlinkClick r:id="rId8"/>
              </a:rPr>
              <a:t>https://www.linkedin.com/learning/excel-essential-training-microsoft-365-25302368/excel-fundamentals-what-can-it-do?u=77966930</a:t>
            </a:r>
            <a:r>
              <a:rPr lang="en-GB" sz="1600">
                <a:latin typeface="Aptos"/>
                <a:ea typeface="+mn-lt"/>
                <a:cs typeface="Times New Roman"/>
              </a:rPr>
              <a:t> [Accessed: 12 Feb. 2026]</a:t>
            </a: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413654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Scroll: Horizontal 3">
            <a:extLst>
              <a:ext uri="{FF2B5EF4-FFF2-40B4-BE49-F238E27FC236}">
                <a16:creationId xmlns:a16="http://schemas.microsoft.com/office/drawing/2014/main" id="{DBA77AD3-7805-DBEB-B8DF-82DA2A98C0BD}"/>
              </a:ext>
            </a:extLst>
          </p:cNvPr>
          <p:cNvSpPr/>
          <p:nvPr/>
        </p:nvSpPr>
        <p:spPr>
          <a:xfrm>
            <a:off x="2436159" y="1806117"/>
            <a:ext cx="8120530" cy="3514229"/>
          </a:xfrm>
          <a:prstGeom prst="horizontalScroll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0"/>
              <a:t>Thank you for watching</a:t>
            </a:r>
          </a:p>
        </p:txBody>
      </p:sp>
    </p:spTree>
    <p:extLst>
      <p:ext uri="{BB962C8B-B14F-4D97-AF65-F5344CB8AC3E}">
        <p14:creationId xmlns:p14="http://schemas.microsoft.com/office/powerpoint/2010/main" val="2749600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Digital Skills and Research Methods LCH4007_GRP3   </vt:lpstr>
      <vt:lpstr>Greenfield Home Care Agency How tasks are currently performed </vt:lpstr>
      <vt:lpstr>EXCEL</vt:lpstr>
      <vt:lpstr>PowerPoint Presentation</vt:lpstr>
      <vt:lpstr>PowerPoint Presentation</vt:lpstr>
      <vt:lpstr>PowerPoint Presentation</vt:lpstr>
      <vt:lpstr>Digital Safety Action Plan</vt:lpstr>
      <vt:lpstr>Digital Safety Action Plan 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</cp:revision>
  <dcterms:created xsi:type="dcterms:W3CDTF">2026-02-08T19:09:06Z</dcterms:created>
  <dcterms:modified xsi:type="dcterms:W3CDTF">2026-02-13T12:54:23Z</dcterms:modified>
</cp:coreProperties>
</file>