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7" r:id="rId2"/>
    <p:sldId id="258" r:id="rId3"/>
    <p:sldId id="259" r:id="rId4"/>
    <p:sldId id="264" r:id="rId5"/>
    <p:sldId id="270" r:id="rId6"/>
    <p:sldId id="271" r:id="rId7"/>
    <p:sldId id="260" r:id="rId8"/>
    <p:sldId id="261" r:id="rId9"/>
    <p:sldId id="262" r:id="rId10"/>
    <p:sldId id="263" r:id="rId11"/>
    <p:sldId id="265" r:id="rId12"/>
    <p:sldId id="266" r:id="rId13"/>
    <p:sldId id="272" r:id="rId14"/>
    <p:sldId id="267" r:id="rId15"/>
    <p:sldId id="26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F9CF306-789E-3765-FDBF-90A45D392FD1}" v="187" dt="2024-06-27T11:35:16.9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70115" autoAdjust="0"/>
  </p:normalViewPr>
  <p:slideViewPr>
    <p:cSldViewPr snapToGrid="0">
      <p:cViewPr varScale="1">
        <p:scale>
          <a:sx n="61" d="100"/>
          <a:sy n="61" d="100"/>
        </p:scale>
        <p:origin x="1458"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57C166C-6DC7-47BD-8D63-E5118E2C47C2}" type="datetimeFigureOut">
              <a:rPr lang="en-IN" smtClean="0"/>
              <a:t>05-08-2024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F8A800-505B-40E5-B9D7-3B3562EEFF37}" type="slidenum">
              <a:rPr lang="en-IN" smtClean="0"/>
              <a:t>‹#›</a:t>
            </a:fld>
            <a:endParaRPr lang="en-IN"/>
          </a:p>
        </p:txBody>
      </p:sp>
    </p:spTree>
    <p:extLst>
      <p:ext uri="{BB962C8B-B14F-4D97-AF65-F5344CB8AC3E}">
        <p14:creationId xmlns:p14="http://schemas.microsoft.com/office/powerpoint/2010/main" val="28697351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8" Type="http://schemas.openxmlformats.org/officeDocument/2006/relationships/hyperlink" Target="https://www.tandfonline.com/doi/full/10.1080/14719037.2019.1645876" TargetMode="External"/><Relationship Id="rId13" Type="http://schemas.openxmlformats.org/officeDocument/2006/relationships/hyperlink" Target="https://scholar.google.com/scholar?output=instlink&amp;q=info:DB1PvwG0RYsJ:scholar.google.com/&amp;hl=en&amp;as_sdt=0,5&amp;as_ylo=2020&amp;scillfp=15920406389168277436&amp;oi=lle" TargetMode="External"/><Relationship Id="rId18" Type="http://schemas.openxmlformats.org/officeDocument/2006/relationships/hyperlink" Target="https://www.mdpi.com/2071-1050/14/2/1003" TargetMode="External"/><Relationship Id="rId3" Type="http://schemas.openxmlformats.org/officeDocument/2006/relationships/hyperlink" Target="https://research.cbs.dk/files/96202029/herman_aguinis_et_al_policy_implications_of_organizational_behavior_acceptedversion.pdf" TargetMode="External"/><Relationship Id="rId7" Type="http://schemas.openxmlformats.org/officeDocument/2006/relationships/hyperlink" Target="https://academic.oup.com/workar/article-pdf/7/4/257/40786205/waab024.pdf" TargetMode="External"/><Relationship Id="rId12" Type="http://schemas.openxmlformats.org/officeDocument/2006/relationships/hyperlink" Target="https://www.businessperspectives.org/images/pdf/applications/publishing/templates/article/assets/15023/PPM_2021_02_Jaskeviciute.pdf" TargetMode="External"/><Relationship Id="rId17" Type="http://schemas.openxmlformats.org/officeDocument/2006/relationships/hyperlink" Target="https://journal.literasisainsnusantara.com/index.php/adman/article/download/80/79" TargetMode="External"/><Relationship Id="rId2" Type="http://schemas.openxmlformats.org/officeDocument/2006/relationships/slide" Target="../slides/slide15.xml"/><Relationship Id="rId16" Type="http://schemas.openxmlformats.org/officeDocument/2006/relationships/hyperlink" Target="https://j-innovative.org/index.php/Innovative/article/download/345/327" TargetMode="External"/><Relationship Id="rId1" Type="http://schemas.openxmlformats.org/officeDocument/2006/relationships/notesMaster" Target="../notesMasters/notesMaster1.xml"/><Relationship Id="rId6" Type="http://schemas.openxmlformats.org/officeDocument/2006/relationships/hyperlink" Target="http://jier.org/index.php/journal/article/download/244/254" TargetMode="External"/><Relationship Id="rId11" Type="http://schemas.openxmlformats.org/officeDocument/2006/relationships/hyperlink" Target="https://www.researchgate.net/profile/Brian-Harney/publication/367296661_The_Limits_of_HRM_in_a_New_Era_of_Work_Bezonomics_and_the_Amazon_Effect/links/649f4edcb9ed6874a5eb629e/The-Limits-of-HRM-in-a-New-Era-of-Work-Bezonomics-and-the-Amazon-Effect.pdf" TargetMode="External"/><Relationship Id="rId5" Type="http://schemas.openxmlformats.org/officeDocument/2006/relationships/hyperlink" Target="https://aipublications.com/uploads/issue_files/4IJEBM-FEB202141.pdf" TargetMode="External"/><Relationship Id="rId15" Type="http://schemas.openxmlformats.org/officeDocument/2006/relationships/hyperlink" Target="https://www.mdpi.com/2227-9032/11/9/1236" TargetMode="External"/><Relationship Id="rId10" Type="http://schemas.openxmlformats.org/officeDocument/2006/relationships/hyperlink" Target="https://www.mdpi.com/2076-3387/13/2/30" TargetMode="External"/><Relationship Id="rId19" Type="http://schemas.openxmlformats.org/officeDocument/2006/relationships/hyperlink" Target="https://durham-repository.worktribe.com/preview/1275838/30349.pdf" TargetMode="External"/><Relationship Id="rId4" Type="http://schemas.openxmlformats.org/officeDocument/2006/relationships/hyperlink" Target="https://www.researchgate.net/profile/Ahmad-Aloqaily-2/publication/367168952_The_Role_of_the_Human_Resources_Information_Systems_in_Enhancing_the_Organizational_Creativity_Process_A_case_study_in_the_International_Amazon_company_-Jordan/links/63c5408fd9fb5967c2e00020/The-Role-of-the-Human-Resources-Information-Systems-in-Enhancing-the-Organizational-Creativity-Process-A-case-study-in-the-International-Amazon-company-Jordan.pdf" TargetMode="External"/><Relationship Id="rId9" Type="http://schemas.openxmlformats.org/officeDocument/2006/relationships/hyperlink" Target="https://www.mdpi.com/2227-7099/10/8/181" TargetMode="External"/><Relationship Id="rId14" Type="http://schemas.openxmlformats.org/officeDocument/2006/relationships/hyperlink" Target="http://publish.thescienceinsight.com/index.php/msbd/article/download/50/41"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800" dirty="0">
                <a:effectLst/>
                <a:latin typeface="Times New Roman" panose="02020603050405020304" pitchFamily="18" charset="0"/>
                <a:ea typeface="Times New Roman" panose="02020603050405020304" pitchFamily="18" charset="0"/>
              </a:rPr>
              <a:t>Amazon was created by Jeff Bezos in 1994, initially as an online bookstore and has expanded into one of the world’s leading e-commerce platforms. Amazon saying that it aims at being the Earth’s most customer-centric company and it has products including </a:t>
            </a:r>
            <a:r>
              <a:rPr lang="en-US" sz="1800" dirty="0" err="1">
                <a:effectLst/>
                <a:latin typeface="Times New Roman" panose="02020603050405020304" pitchFamily="18" charset="0"/>
                <a:ea typeface="Times New Roman" panose="02020603050405020304" pitchFamily="18" charset="0"/>
              </a:rPr>
              <a:t>eReaders</a:t>
            </a:r>
            <a:r>
              <a:rPr lang="en-US" sz="1800" dirty="0">
                <a:effectLst/>
                <a:latin typeface="Times New Roman" panose="02020603050405020304" pitchFamily="18" charset="0"/>
                <a:ea typeface="Times New Roman" panose="02020603050405020304" pitchFamily="18" charset="0"/>
              </a:rPr>
              <a:t>, video streaming, cloud computing and smart devices. This expansion is further evidence of Amazon’s effective utilization of human capital, embracing of the innovation culture and customer-centric approach on which the company thrives (Harney, 2023). However, internal issues that emanate from within the company have arisen, for example, conspicuous mismanagement of employee leave systems, an aspect that has called for more attention to the plight of the workers. Some common problems relating to this organizational culture include payroll errors as well as problems with leave management that have been testified by blue-collar and white-collar workers in the company, leading to extensive endeavors towards correcting these issues. Nonetheless, Amazon still remains effective in the sector of retail and acts as a leader due to its passion for innovations and its focus on customers (</a:t>
            </a:r>
            <a:r>
              <a:rPr lang="en-US" sz="1800" dirty="0" err="1">
                <a:effectLst/>
                <a:latin typeface="Times New Roman" panose="02020603050405020304" pitchFamily="18" charset="0"/>
                <a:ea typeface="Times New Roman" panose="02020603050405020304" pitchFamily="18" charset="0"/>
              </a:rPr>
              <a:t>Mulugeta</a:t>
            </a:r>
            <a:r>
              <a:rPr lang="en-US" sz="1800" dirty="0">
                <a:effectLst/>
                <a:latin typeface="Times New Roman" panose="02020603050405020304" pitchFamily="18" charset="0"/>
                <a:ea typeface="Times New Roman" panose="02020603050405020304" pitchFamily="18" charset="0"/>
              </a:rPr>
              <a:t>, 2022).</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US" sz="1800" dirty="0">
                <a:effectLst/>
                <a:latin typeface="Times New Roman" panose="02020603050405020304" pitchFamily="18" charset="0"/>
                <a:ea typeface="Times New Roman" panose="02020603050405020304" pitchFamily="18" charset="0"/>
              </a:rPr>
              <a:t>Walmart has its origin in 1962 by Sam Walton that is recognized globally as the maximum chain store of hypermarkets, discount retail outlets, and grocery stores. It further targets were oriented at operational effectiveness and customers’ satisfaction and company main priorities are oriented at offering the lowest price and the largest choice of products. Regarding the second core concept, Walmart human resource management pays considerable attention to the standards of training and developing its employees in order to improve the company’s performance and the quality of services provided. However, Walmart has a set of different concerns to address, chiefly connected with the company’s operations efficiency and overall personnel satisfaction in the context of a low-skill, vast employment base and high turnover rate typical for the Walmart’s positions. However, Walmart still occupies the leading positions in the field of retail and still matches its usurp strategies to the current trends.</a:t>
            </a:r>
            <a:endParaRPr lang="en-IN"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5F8A800-505B-40E5-B9D7-3B3562EEFF37}" type="slidenum">
              <a:rPr lang="en-IN" smtClean="0"/>
              <a:t>3</a:t>
            </a:fld>
            <a:endParaRPr lang="en-IN"/>
          </a:p>
        </p:txBody>
      </p:sp>
    </p:spTree>
    <p:extLst>
      <p:ext uri="{BB962C8B-B14F-4D97-AF65-F5344CB8AC3E}">
        <p14:creationId xmlns:p14="http://schemas.microsoft.com/office/powerpoint/2010/main" val="192133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800" dirty="0">
                <a:effectLst/>
                <a:latin typeface="Times New Roman" panose="02020603050405020304" pitchFamily="18" charset="0"/>
                <a:ea typeface="Times New Roman" panose="02020603050405020304" pitchFamily="18" charset="0"/>
              </a:rPr>
              <a:t>Amazon’s strategic direction is based on the firm’s ongoing efforts to improve customers’ utility by offering them the best products in each category and subcategory at the most convenient locations and prices. It defines the company and serves as the main goal towards which its main activities are directed, contributing to constant improvement. For this reason, Amazon attaches a lot of importance to human capital, aligning HR processes with overall business goals (</a:t>
            </a:r>
            <a:r>
              <a:rPr lang="en-US" sz="1800" dirty="0" err="1">
                <a:effectLst/>
                <a:latin typeface="Times New Roman" panose="02020603050405020304" pitchFamily="18" charset="0"/>
                <a:ea typeface="Times New Roman" panose="02020603050405020304" pitchFamily="18" charset="0"/>
              </a:rPr>
              <a:t>Aloqaily</a:t>
            </a:r>
            <a:r>
              <a:rPr lang="en-US" sz="1800" dirty="0">
                <a:effectLst/>
                <a:latin typeface="Times New Roman" panose="02020603050405020304" pitchFamily="18" charset="0"/>
                <a:ea typeface="Times New Roman" panose="02020603050405020304" pitchFamily="18" charset="0"/>
              </a:rPr>
              <a:t>, 2022).In this perspective, HCM is viewed as central to the organisation where Amazon is located. This suggests that the company considers the welfare of its workforce in line with the company’s strategic objectives depending mostly on. This has to involve creating and implementing groundbreaking solutions, perfecting supply lines, and cultivating a people-oriented approach. In much the same way, the leadership principles, for example, Customer Obsession, Invent and Simplify, and Delight Customer, inform Human capital management at Amazon. These principles ensure that not only are the employees competent and with the right attitude but are also in a right position to deliver on the firm’s strategic plan (Banu </a:t>
            </a:r>
            <a:r>
              <a:rPr lang="en-US" sz="1800" i="1" dirty="0">
                <a:effectLst/>
                <a:latin typeface="Times New Roman" panose="02020603050405020304" pitchFamily="18" charset="0"/>
                <a:ea typeface="Times New Roman" panose="02020603050405020304" pitchFamily="18" charset="0"/>
              </a:rPr>
              <a:t>et al.,</a:t>
            </a:r>
            <a:r>
              <a:rPr lang="en-US" sz="1800" dirty="0">
                <a:effectLst/>
                <a:latin typeface="Times New Roman" panose="02020603050405020304" pitchFamily="18" charset="0"/>
                <a:ea typeface="Times New Roman" panose="02020603050405020304" pitchFamily="18" charset="0"/>
              </a:rPr>
              <a:t> 2023).</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US" sz="1800" dirty="0">
                <a:effectLst/>
                <a:latin typeface="Times New Roman" panose="02020603050405020304" pitchFamily="18" charset="0"/>
                <a:ea typeface="Times New Roman" panose="02020603050405020304" pitchFamily="18" charset="0"/>
              </a:rPr>
              <a:t>In addressing the issue of workforce planning and development Amazon is therefore a firm that is fully committed to innovation. It is also noted that the company constantly focuses on the HR management and strives to hire and retain the best workers, guaranteeing that highly qualified employees are crucial for its sustainable growth and its ability to remain competitive on the market. This is done through effective recruitment policies, intensive training and performance appraisal systems that enable an organization to optimize the human resource to match organizational goals (Boehm, </a:t>
            </a:r>
            <a:r>
              <a:rPr lang="en-US" sz="1800" dirty="0" err="1">
                <a:effectLst/>
                <a:latin typeface="Times New Roman" panose="02020603050405020304" pitchFamily="18" charset="0"/>
                <a:ea typeface="Times New Roman" panose="02020603050405020304" pitchFamily="18" charset="0"/>
              </a:rPr>
              <a:t>Schröder</a:t>
            </a:r>
            <a:r>
              <a:rPr lang="en-US" sz="1800" dirty="0">
                <a:effectLst/>
                <a:latin typeface="Times New Roman" panose="02020603050405020304" pitchFamily="18" charset="0"/>
                <a:ea typeface="Times New Roman" panose="02020603050405020304" pitchFamily="18" charset="0"/>
              </a:rPr>
              <a:t> and Bal, 2021). On the other hand, in HCM strategy, Walmart is more concerned with the operational effectiveness and stream on its business along with the factors affecting the customer satisfaction. The company’s objective is to have competent employees who create a satisfying environment for the customers that shop physically as well as those that shop online. There are also mechanisms of training and development carried out by Walmart for increasing employee’s ability as well as creating versatility in the context of retail operation, succession, and progressive customer contact. It also reflects the strong HCM measures on employees’ perquisite and work life enterprise to counterbalance to maintain their talents with less turnover rate.</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US" sz="1800" dirty="0">
                <a:effectLst/>
                <a:latin typeface="Times New Roman" panose="02020603050405020304" pitchFamily="18" charset="0"/>
                <a:ea typeface="Times New Roman" panose="02020603050405020304" pitchFamily="18" charset="0"/>
              </a:rPr>
              <a:t>While, technological and innovative integration lies close to Amazon’s heart, Walmart, on the other hand, focuses HCM strategies towards the improvement of their retail operations and serving the customers. </a:t>
            </a:r>
            <a:endParaRPr lang="en-IN"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5F8A800-505B-40E5-B9D7-3B3562EEFF37}" type="slidenum">
              <a:rPr lang="en-IN" smtClean="0"/>
              <a:t>4</a:t>
            </a:fld>
            <a:endParaRPr lang="en-IN"/>
          </a:p>
        </p:txBody>
      </p:sp>
    </p:spTree>
    <p:extLst>
      <p:ext uri="{BB962C8B-B14F-4D97-AF65-F5344CB8AC3E}">
        <p14:creationId xmlns:p14="http://schemas.microsoft.com/office/powerpoint/2010/main" val="40108405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800" dirty="0">
                <a:effectLst/>
                <a:latin typeface="Times New Roman" panose="02020603050405020304" pitchFamily="18" charset="0"/>
                <a:ea typeface="Times New Roman" panose="02020603050405020304" pitchFamily="18" charset="0"/>
              </a:rPr>
              <a:t>Despite possessing staunch technological policies, Amazon experiences major dilemmas in its human resource management (HRM) policies. Recent reviews display critical issues with this company concerning its Human Resource Management technology with a focus on attendance, payroll, and support (</a:t>
            </a:r>
            <a:r>
              <a:rPr lang="en-US" sz="1800" dirty="0" err="1">
                <a:effectLst/>
                <a:latin typeface="Times New Roman" panose="02020603050405020304" pitchFamily="18" charset="0"/>
                <a:ea typeface="Times New Roman" panose="02020603050405020304" pitchFamily="18" charset="0"/>
              </a:rPr>
              <a:t>Aguinis</a:t>
            </a:r>
            <a:r>
              <a:rPr lang="en-US" sz="1800" dirty="0">
                <a:effectLst/>
                <a:latin typeface="Times New Roman" panose="02020603050405020304" pitchFamily="18" charset="0"/>
                <a:ea typeface="Times New Roman" panose="02020603050405020304" pitchFamily="18" charset="0"/>
              </a:rPr>
              <a:t>,  Jensen and Kraus, 2022). Some of the complaints involved wrong penalization of employees with diseases, the difference in the amounts to be paid to workers, and unfair dismissal because of wrong recording of employee’s absent days. These problems are accompanied by challenges that employees go through while trying to solve issues that the automated system presents, and the delay in communication.</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US" sz="1800" dirty="0">
                <a:effectLst/>
                <a:latin typeface="Times New Roman" panose="02020603050405020304" pitchFamily="18" charset="0"/>
                <a:ea typeface="Times New Roman" panose="02020603050405020304" pitchFamily="18" charset="0"/>
              </a:rPr>
              <a:t>These issues stem from the fact that Walmart has a number of disconnected HR software tools. This leads to employees using different applications: Salesforce (Customer Relationship Management), Oracle (Enterprise Resource Planning), and Kronos (Workforce Management). They are fragmented, making it necessary for employees to handle data manually, increase the risk of errors, and create a heavy burden on HR staff. Another issue is that agencies and companies do not have a clear understanding of benefit eligibilities, which only compounds the issues and leads to new legal cases and employee complaints (</a:t>
            </a:r>
            <a:r>
              <a:rPr lang="en-US" sz="1800" dirty="0" err="1">
                <a:effectLst/>
                <a:latin typeface="Times New Roman" panose="02020603050405020304" pitchFamily="18" charset="0"/>
                <a:ea typeface="Times New Roman" panose="02020603050405020304" pitchFamily="18" charset="0"/>
              </a:rPr>
              <a:t>Brunetto</a:t>
            </a:r>
            <a:r>
              <a:rPr lang="en-US" sz="1800" dirty="0">
                <a:effectLst/>
                <a:latin typeface="Times New Roman" panose="02020603050405020304" pitchFamily="18" charset="0"/>
                <a:ea typeface="Times New Roman" panose="02020603050405020304" pitchFamily="18" charset="0"/>
              </a:rPr>
              <a:t> and Beattie, 2020).</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US" sz="1800" dirty="0">
                <a:effectLst/>
                <a:latin typeface="Times New Roman" panose="02020603050405020304" pitchFamily="18" charset="0"/>
                <a:ea typeface="Times New Roman" panose="02020603050405020304" pitchFamily="18" charset="0"/>
              </a:rPr>
              <a:t>As Amazon broadens its scope across the international markets, these problems unravel within human resource technology domains. The leadership of a workforce that is massive and spread across numerous locations with archaic and decentralized systems is becoming more and more challenging (</a:t>
            </a:r>
            <a:r>
              <a:rPr lang="en-US" sz="1800" dirty="0" err="1">
                <a:effectLst/>
                <a:latin typeface="Times New Roman" panose="02020603050405020304" pitchFamily="18" charset="0"/>
                <a:ea typeface="Times New Roman" panose="02020603050405020304" pitchFamily="18" charset="0"/>
              </a:rPr>
              <a:t>Brunetto</a:t>
            </a:r>
            <a:r>
              <a:rPr lang="en-US" sz="1800" dirty="0">
                <a:effectLst/>
                <a:latin typeface="Times New Roman" panose="02020603050405020304" pitchFamily="18" charset="0"/>
                <a:ea typeface="Times New Roman" panose="02020603050405020304" pitchFamily="18" charset="0"/>
              </a:rPr>
              <a:t> and Beattie, 2020). The Walmart company's HR challenges underscore a broader industry issue: nearly a third of respondents reported that they had ineffective or outdated HR technology that failed to meet organizational needs. To overcome these issues, it is essential to implement more connected and easier to use technology solutions in HR functioning as automation instruments. Integrated HR solutions that involve unification of various applications into one platform can greatly foster efficiency as well as help both HRs and the employees.</a:t>
            </a:r>
            <a:endParaRPr lang="en-IN"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5F8A800-505B-40E5-B9D7-3B3562EEFF37}" type="slidenum">
              <a:rPr lang="en-IN" smtClean="0"/>
              <a:t>5</a:t>
            </a:fld>
            <a:endParaRPr lang="en-IN"/>
          </a:p>
        </p:txBody>
      </p:sp>
    </p:spTree>
    <p:extLst>
      <p:ext uri="{BB962C8B-B14F-4D97-AF65-F5344CB8AC3E}">
        <p14:creationId xmlns:p14="http://schemas.microsoft.com/office/powerpoint/2010/main" val="34974467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800" dirty="0">
                <a:effectLst/>
                <a:latin typeface="Times New Roman" panose="02020603050405020304" pitchFamily="18" charset="0"/>
                <a:ea typeface="Times New Roman" panose="02020603050405020304" pitchFamily="18" charset="0"/>
              </a:rPr>
              <a:t>As a result, the essential foundation to tackle HR management challenges in Amazon is created within the company policies and procedures. It is critical to design this framework to provide a consistent, fair, and legally sound approach to meeting the requirements of a changing and diverse workforce.</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US" sz="1800" dirty="0">
                <a:effectLst/>
                <a:latin typeface="Times New Roman" panose="02020603050405020304" pitchFamily="18" charset="0"/>
                <a:ea typeface="Times New Roman" panose="02020603050405020304" pitchFamily="18" charset="0"/>
              </a:rPr>
              <a:t>The policy should provide the specific method through which the organizational HR issues will be addressed; this should comprise of a step wise procedure that employees have to follow down when faced with the problems (De </a:t>
            </a:r>
            <a:r>
              <a:rPr lang="en-US" sz="1800" dirty="0" err="1">
                <a:effectLst/>
                <a:latin typeface="Times New Roman" panose="02020603050405020304" pitchFamily="18" charset="0"/>
                <a:ea typeface="Times New Roman" panose="02020603050405020304" pitchFamily="18" charset="0"/>
              </a:rPr>
              <a:t>Alwis</a:t>
            </a:r>
            <a:r>
              <a:rPr lang="en-US" sz="1800" dirty="0">
                <a:effectLst/>
                <a:latin typeface="Times New Roman" panose="02020603050405020304" pitchFamily="18" charset="0"/>
                <a:ea typeface="Times New Roman" panose="02020603050405020304" pitchFamily="18" charset="0"/>
              </a:rPr>
              <a:t>, </a:t>
            </a:r>
            <a:r>
              <a:rPr lang="en-US" sz="1800" dirty="0" err="1">
                <a:effectLst/>
                <a:latin typeface="Times New Roman" panose="02020603050405020304" pitchFamily="18" charset="0"/>
                <a:ea typeface="Times New Roman" panose="02020603050405020304" pitchFamily="18" charset="0"/>
              </a:rPr>
              <a:t>Andrlić</a:t>
            </a:r>
            <a:r>
              <a:rPr lang="en-US" sz="1800" dirty="0">
                <a:effectLst/>
                <a:latin typeface="Times New Roman" panose="02020603050405020304" pitchFamily="18" charset="0"/>
                <a:ea typeface="Times New Roman" panose="02020603050405020304" pitchFamily="18" charset="0"/>
              </a:rPr>
              <a:t> and </a:t>
            </a:r>
            <a:r>
              <a:rPr lang="en-US" sz="1800" dirty="0" err="1">
                <a:effectLst/>
                <a:latin typeface="Times New Roman" panose="02020603050405020304" pitchFamily="18" charset="0"/>
                <a:ea typeface="Times New Roman" panose="02020603050405020304" pitchFamily="18" charset="0"/>
              </a:rPr>
              <a:t>Šostar</a:t>
            </a:r>
            <a:r>
              <a:rPr lang="en-US" sz="1800" dirty="0">
                <a:effectLst/>
                <a:latin typeface="Times New Roman" panose="02020603050405020304" pitchFamily="18" charset="0"/>
                <a:ea typeface="Times New Roman" panose="02020603050405020304" pitchFamily="18" charset="0"/>
              </a:rPr>
              <a:t>, 2022). This includes the procedures of how to raise the concerns, the approaches that would be used to investigate the concern, and the parameters of considering the concern resolved. Thus, the policy should define proper and clear mechanism of solving disputes and claims between the subjects to provide equality of parties and possibility for fast resolution of the problem. The procedure should also contain measures pertaining to confidentiality and employment protection measures for all employees. To encourage the employees to come forward and report these problems freedom from reprisal has to be provided which is crucial for a healthy organizational culture. The policy should also state on how to take next level in case of unresolved concerns within certain level of management.</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US" sz="1800" dirty="0">
                <a:effectLst/>
                <a:latin typeface="Times New Roman" panose="02020603050405020304" pitchFamily="18" charset="0"/>
                <a:ea typeface="Times New Roman" panose="02020603050405020304" pitchFamily="18" charset="0"/>
              </a:rPr>
              <a:t>Further, Walmart policy needs to be updated regularly and every time there is a change in employment laws or new practices adopted by the organisation. This ensures that it stays tactical and efficient while dealing with the organizational Human Resource management issues as the organization grows. Improving the situation, it is also possible to involve employees in the changing process and improve the policy by meeting their needs (</a:t>
            </a:r>
            <a:r>
              <a:rPr lang="en-US" sz="1800" dirty="0" err="1">
                <a:effectLst/>
                <a:latin typeface="Times New Roman" panose="02020603050405020304" pitchFamily="18" charset="0"/>
                <a:ea typeface="Times New Roman" panose="02020603050405020304" pitchFamily="18" charset="0"/>
              </a:rPr>
              <a:t>Aguinis</a:t>
            </a:r>
            <a:r>
              <a:rPr lang="en-US" sz="1800" dirty="0">
                <a:effectLst/>
                <a:latin typeface="Times New Roman" panose="02020603050405020304" pitchFamily="18" charset="0"/>
                <a:ea typeface="Times New Roman" panose="02020603050405020304" pitchFamily="18" charset="0"/>
              </a:rPr>
              <a:t>, Jensen and Kraus, 2022). Therefore, a clear policy and procedure should be developed and upheld when it comes to handling human resource issues at Amazon to prevent negative implications such as employee dissatisfaction, legal repercussions and a hostile work environment. This approach does not only solve current or short-term problems, but also helps build towards long term success of the organization.</a:t>
            </a:r>
            <a:endParaRPr lang="en-IN"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5F8A800-505B-40E5-B9D7-3B3562EEFF37}" type="slidenum">
              <a:rPr lang="en-IN" smtClean="0"/>
              <a:t>6</a:t>
            </a:fld>
            <a:endParaRPr lang="en-IN"/>
          </a:p>
        </p:txBody>
      </p:sp>
    </p:spTree>
    <p:extLst>
      <p:ext uri="{BB962C8B-B14F-4D97-AF65-F5344CB8AC3E}">
        <p14:creationId xmlns:p14="http://schemas.microsoft.com/office/powerpoint/2010/main" val="9356833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800" dirty="0">
                <a:effectLst/>
                <a:latin typeface="Times New Roman" panose="02020603050405020304" pitchFamily="18" charset="0"/>
                <a:ea typeface="Times New Roman" panose="02020603050405020304" pitchFamily="18" charset="0"/>
              </a:rPr>
              <a:t>In Amazon, job analysis and position management are key components of the HRM that provide strategic guidance for clarifying the roles of employees and ensuring that their activities contribute to achieving the organizational objectives. This includes the strategic and intentional review of every post to determine the role’s tasks, proficiencies, credentials, and standards of productivity. The above analysis can be useful in developing correct job descriptions and specifications for employment, performance appraisal, and career growth (Anwar and Abdullah,  2021).In Walmart, job analysis usually concentrates on jobs that are within the retail circuit and operational posts. In Store Manager, for instance, the analysis of the job involves aspects of supervision, management, employees’ leadership, and merchandising. The key competencies and requirements are leadership skills, effective communication, and several years of experience in managing supermarkets. Walmart, similar to Aldi, shows in its job analysis its commitment delivering customer services, being operationally effective and efficiently working in a team. Enhancement of these competencies is the purpose of training programs, which match Walmart’s strategic objectives related to the delivery of superior customer experiences and continuous store operations.</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US" sz="1800" dirty="0">
                <a:effectLst/>
                <a:latin typeface="Times New Roman" panose="02020603050405020304" pitchFamily="18" charset="0"/>
                <a:ea typeface="Times New Roman" panose="02020603050405020304" pitchFamily="18" charset="0"/>
              </a:rPr>
              <a:t>Amazon’s HR practitioners conduct job analysis in order to evaluate the efficiency of the existing positions and make modifications in cases of inefficiency. It also plays a pivotal role in utilization of assessment data in examining skill deficiencies, designing training initiatives, as well as defining performance expectations (Wang, Zhou and Zheng, 2022). Conducting periodic updates of job analysis, the HR guarantees updating of jobs in response to changes in business needs and technological developments, creating an environment of a flexible workforce. It also enhances a strategic position for the company and influences the creation of a high-performance work environment.</a:t>
            </a:r>
            <a:endParaRPr lang="en-IN"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5F8A800-505B-40E5-B9D7-3B3562EEFF37}" type="slidenum">
              <a:rPr lang="en-IN" smtClean="0"/>
              <a:t>7</a:t>
            </a:fld>
            <a:endParaRPr lang="en-IN"/>
          </a:p>
        </p:txBody>
      </p:sp>
    </p:spTree>
    <p:extLst>
      <p:ext uri="{BB962C8B-B14F-4D97-AF65-F5344CB8AC3E}">
        <p14:creationId xmlns:p14="http://schemas.microsoft.com/office/powerpoint/2010/main" val="14644946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800" b="1" dirty="0">
                <a:effectLst/>
                <a:latin typeface="Times New Roman" panose="02020603050405020304" pitchFamily="18" charset="0"/>
                <a:ea typeface="Times New Roman" panose="02020603050405020304" pitchFamily="18" charset="0"/>
              </a:rPr>
              <a:t>Walmart: Store Manager</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US" sz="1800" dirty="0">
                <a:effectLst/>
                <a:latin typeface="Times New Roman" panose="02020603050405020304" pitchFamily="18" charset="0"/>
                <a:ea typeface="Times New Roman" panose="02020603050405020304" pitchFamily="18" charset="0"/>
              </a:rPr>
              <a:t>The Store Manager in Walmart controls the store’s day-to-day business, focusing on customer satisfaction and organizational effectiveness (</a:t>
            </a:r>
            <a:r>
              <a:rPr lang="en-US" sz="1800" dirty="0" err="1">
                <a:effectLst/>
                <a:latin typeface="Times New Roman" panose="02020603050405020304" pitchFamily="18" charset="0"/>
                <a:ea typeface="Times New Roman" panose="02020603050405020304" pitchFamily="18" charset="0"/>
              </a:rPr>
              <a:t>Rustiawan</a:t>
            </a:r>
            <a:r>
              <a:rPr lang="en-US" sz="1800" dirty="0">
                <a:effectLst/>
                <a:latin typeface="Times New Roman" panose="02020603050405020304" pitchFamily="18" charset="0"/>
                <a:ea typeface="Times New Roman" panose="02020603050405020304" pitchFamily="18" charset="0"/>
              </a:rPr>
              <a:t> </a:t>
            </a:r>
            <a:r>
              <a:rPr lang="en-US" sz="1800" i="1" dirty="0">
                <a:effectLst/>
                <a:latin typeface="Times New Roman" panose="02020603050405020304" pitchFamily="18" charset="0"/>
                <a:ea typeface="Times New Roman" panose="02020603050405020304" pitchFamily="18" charset="0"/>
              </a:rPr>
              <a:t>et al.,</a:t>
            </a:r>
            <a:r>
              <a:rPr lang="en-US" sz="1800" dirty="0">
                <a:effectLst/>
                <a:latin typeface="Times New Roman" panose="02020603050405020304" pitchFamily="18" charset="0"/>
                <a:ea typeface="Times New Roman" panose="02020603050405020304" pitchFamily="18" charset="0"/>
              </a:rPr>
              <a:t> 2023). As a retail branch of the company, they have the responsibilities of managing the employees, supervising the stocks and overseeing the sales performance. Some of the main responsibilities include enforcing organizational policies on the stores, handling customers’ complaints and ensuring that the stores meet the required standards. To sum up, it is still better to choose a person with management experience in the area of food retailing and leadership abilities along with the constant love to work in the sphere of the clients’ satisfaction. Being able to effectively communicate and be organized with the production’s elements is crucial; and possessing the capability to coordinate with other team members. That is why it is important to have commitments to creating a positive shopping experience and to operationalize goals.</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US" sz="1800" b="1" dirty="0">
                <a:effectLst/>
                <a:latin typeface="Times New Roman" panose="02020603050405020304" pitchFamily="18" charset="0"/>
                <a:ea typeface="Times New Roman" panose="02020603050405020304" pitchFamily="18" charset="0"/>
              </a:rPr>
              <a:t>Amazon: Software Engineer</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US" sz="1800" dirty="0">
                <a:effectLst/>
                <a:latin typeface="Times New Roman" panose="02020603050405020304" pitchFamily="18" charset="0"/>
                <a:ea typeface="Times New Roman" panose="02020603050405020304" pitchFamily="18" charset="0"/>
              </a:rPr>
              <a:t>This position involves the detailed planning and implementation of software solutions for Amazon’s technological growth as the Software Engineer at Amazon. These are the main responsibilities of the programmer as they are charged with the responsibility of writing programs, getting them to work and ensure they are creating programs that can work on huge databases without compromising the integrity of the systems (</a:t>
            </a:r>
            <a:r>
              <a:rPr lang="en-US" sz="1800" dirty="0" err="1">
                <a:effectLst/>
                <a:latin typeface="Times New Roman" panose="02020603050405020304" pitchFamily="18" charset="0"/>
                <a:ea typeface="Times New Roman" panose="02020603050405020304" pitchFamily="18" charset="0"/>
              </a:rPr>
              <a:t>Galanti</a:t>
            </a:r>
            <a:r>
              <a:rPr lang="en-US" sz="1800" dirty="0">
                <a:effectLst/>
                <a:latin typeface="Times New Roman" panose="02020603050405020304" pitchFamily="18" charset="0"/>
                <a:ea typeface="Times New Roman" panose="02020603050405020304" pitchFamily="18" charset="0"/>
              </a:rPr>
              <a:t> </a:t>
            </a:r>
            <a:r>
              <a:rPr lang="en-US" sz="1800" i="1" dirty="0">
                <a:effectLst/>
                <a:latin typeface="Times New Roman" panose="02020603050405020304" pitchFamily="18" charset="0"/>
                <a:ea typeface="Times New Roman" panose="02020603050405020304" pitchFamily="18" charset="0"/>
              </a:rPr>
              <a:t>et al.</a:t>
            </a:r>
            <a:r>
              <a:rPr lang="en-US" sz="1800" dirty="0">
                <a:effectLst/>
                <a:latin typeface="Times New Roman" panose="02020603050405020304" pitchFamily="18" charset="0"/>
                <a:ea typeface="Times New Roman" panose="02020603050405020304" pitchFamily="18" charset="0"/>
              </a:rPr>
              <a:t>, 2023). The jobs require individuals with special knowledge about languages for programming, as well as a good approach to problem solving and knowledge about large systems. It requires adaptability, use of data analytic skills and main strength in coping with pressure and ever-changing environment. It induces a concern for innovation and performing improvements as a core focal point.</a:t>
            </a:r>
            <a:endParaRPr lang="en-IN"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5F8A800-505B-40E5-B9D7-3B3562EEFF37}" type="slidenum">
              <a:rPr lang="en-IN" smtClean="0"/>
              <a:t>8</a:t>
            </a:fld>
            <a:endParaRPr lang="en-IN"/>
          </a:p>
        </p:txBody>
      </p:sp>
    </p:spTree>
    <p:extLst>
      <p:ext uri="{BB962C8B-B14F-4D97-AF65-F5344CB8AC3E}">
        <p14:creationId xmlns:p14="http://schemas.microsoft.com/office/powerpoint/2010/main" val="24864490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800" dirty="0">
                <a:effectLst/>
                <a:latin typeface="Times New Roman" panose="02020603050405020304" pitchFamily="18" charset="0"/>
                <a:ea typeface="Times New Roman" panose="02020603050405020304" pitchFamily="18" charset="0"/>
              </a:rPr>
              <a:t>Walmart: Store Manager</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US" sz="1800" dirty="0">
                <a:effectLst/>
                <a:latin typeface="Times New Roman" panose="02020603050405020304" pitchFamily="18" charset="0"/>
                <a:ea typeface="Times New Roman" panose="02020603050405020304" pitchFamily="18" charset="0"/>
              </a:rPr>
              <a:t>Self-styled Store Manager in Walmart should have adequate experience in food retail management coupled with leadership qualities. These includes communication skills, organizational skill, and enthusiasm to work for customers. There are specific requirements for the candidates, namely, to be able to deal with the staff, inventory, and implementation of the store policies, and maintaining the image of the store. Policies and goals of building pleasant shopping environment and attaining the operational objectives are essential (</a:t>
            </a:r>
            <a:r>
              <a:rPr lang="en-US" sz="1800" dirty="0" err="1">
                <a:effectLst/>
                <a:latin typeface="Times New Roman" panose="02020603050405020304" pitchFamily="18" charset="0"/>
                <a:ea typeface="Times New Roman" panose="02020603050405020304" pitchFamily="18" charset="0"/>
              </a:rPr>
              <a:t>Susantinah</a:t>
            </a:r>
            <a:r>
              <a:rPr lang="en-US" sz="1800" dirty="0">
                <a:effectLst/>
                <a:latin typeface="Times New Roman" panose="02020603050405020304" pitchFamily="18" charset="0"/>
                <a:ea typeface="Times New Roman" panose="02020603050405020304" pitchFamily="18" charset="0"/>
              </a:rPr>
              <a:t> and </a:t>
            </a:r>
            <a:r>
              <a:rPr lang="en-US" sz="1800" dirty="0" err="1">
                <a:effectLst/>
                <a:latin typeface="Times New Roman" panose="02020603050405020304" pitchFamily="18" charset="0"/>
                <a:ea typeface="Times New Roman" panose="02020603050405020304" pitchFamily="18" charset="0"/>
              </a:rPr>
              <a:t>Krishernawan</a:t>
            </a:r>
            <a:r>
              <a:rPr lang="en-US" sz="1800" dirty="0">
                <a:effectLst/>
                <a:latin typeface="Times New Roman" panose="02020603050405020304" pitchFamily="18" charset="0"/>
                <a:ea typeface="Times New Roman" panose="02020603050405020304" pitchFamily="18" charset="0"/>
              </a:rPr>
              <a:t>, 2023).</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US" sz="1800" dirty="0">
                <a:effectLst/>
                <a:latin typeface="Times New Roman" panose="02020603050405020304" pitchFamily="18" charset="0"/>
                <a:ea typeface="Times New Roman" panose="02020603050405020304" pitchFamily="18" charset="0"/>
              </a:rPr>
              <a:t>Amazon: Software Engineer</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US" sz="1800" dirty="0">
                <a:effectLst/>
                <a:latin typeface="Times New Roman" panose="02020603050405020304" pitchFamily="18" charset="0"/>
                <a:ea typeface="Times New Roman" panose="02020603050405020304" pitchFamily="18" charset="0"/>
              </a:rPr>
              <a:t>A software engineer for Amazon needs to be proficient in programming languages, have strong problem-solving skills as well as some experience working with large systems. Three factors are desirable: flexibility, data analysis skills, and the capacity to perform well under pressure. As such, there is need for this position to focus on innovation and improvement.</a:t>
            </a:r>
            <a:endParaRPr lang="en-IN"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5F8A800-505B-40E5-B9D7-3B3562EEFF37}" type="slidenum">
              <a:rPr lang="en-IN" smtClean="0"/>
              <a:t>9</a:t>
            </a:fld>
            <a:endParaRPr lang="en-IN"/>
          </a:p>
        </p:txBody>
      </p:sp>
    </p:spTree>
    <p:extLst>
      <p:ext uri="{BB962C8B-B14F-4D97-AF65-F5344CB8AC3E}">
        <p14:creationId xmlns:p14="http://schemas.microsoft.com/office/powerpoint/2010/main" val="9334456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800" b="1" dirty="0">
                <a:effectLst/>
                <a:latin typeface="Times New Roman" panose="02020603050405020304" pitchFamily="18" charset="0"/>
                <a:ea typeface="Times New Roman" panose="02020603050405020304" pitchFamily="18" charset="0"/>
              </a:rPr>
              <a:t>Walmart: Store Manager</a:t>
            </a:r>
            <a:endParaRPr lang="en-IN" sz="1800"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mj-lt"/>
              <a:buAutoNum type="arabicPeriod"/>
              <a:tabLst>
                <a:tab pos="457200" algn="l"/>
              </a:tabLst>
            </a:pPr>
            <a:r>
              <a:rPr lang="en-IN" sz="1800" b="1" dirty="0">
                <a:effectLst/>
                <a:latin typeface="Times New Roman" panose="02020603050405020304" pitchFamily="18" charset="0"/>
                <a:ea typeface="Times New Roman" panose="02020603050405020304" pitchFamily="18" charset="0"/>
              </a:rPr>
              <a:t>Leadership</a:t>
            </a:r>
            <a:r>
              <a:rPr lang="en-IN" sz="1800" dirty="0">
                <a:effectLst/>
                <a:latin typeface="Times New Roman" panose="02020603050405020304" pitchFamily="18" charset="0"/>
                <a:ea typeface="Times New Roman" panose="02020603050405020304" pitchFamily="18" charset="0"/>
              </a:rPr>
              <a:t>: Ability to lead and motivate a team effectively.</a:t>
            </a:r>
          </a:p>
          <a:p>
            <a:pPr marL="342900" lvl="0" indent="-342900" algn="just">
              <a:lnSpc>
                <a:spcPct val="150000"/>
              </a:lnSpc>
              <a:buFont typeface="+mj-lt"/>
              <a:buAutoNum type="arabicPeriod"/>
              <a:tabLst>
                <a:tab pos="457200" algn="l"/>
              </a:tabLst>
            </a:pPr>
            <a:r>
              <a:rPr lang="en-IN" sz="1800" b="1" dirty="0">
                <a:effectLst/>
                <a:latin typeface="Times New Roman" panose="02020603050405020304" pitchFamily="18" charset="0"/>
                <a:ea typeface="Times New Roman" panose="02020603050405020304" pitchFamily="18" charset="0"/>
              </a:rPr>
              <a:t>Communication</a:t>
            </a:r>
            <a:r>
              <a:rPr lang="en-IN" sz="1800" dirty="0">
                <a:effectLst/>
                <a:latin typeface="Times New Roman" panose="02020603050405020304" pitchFamily="18" charset="0"/>
                <a:ea typeface="Times New Roman" panose="02020603050405020304" pitchFamily="18" charset="0"/>
              </a:rPr>
              <a:t>: Strong verbal and written communication skills for interacting with staff and customers.</a:t>
            </a:r>
          </a:p>
          <a:p>
            <a:pPr marL="342900" lvl="0" indent="-342900" algn="just">
              <a:lnSpc>
                <a:spcPct val="150000"/>
              </a:lnSpc>
              <a:buFont typeface="+mj-lt"/>
              <a:buAutoNum type="arabicPeriod"/>
              <a:tabLst>
                <a:tab pos="457200" algn="l"/>
              </a:tabLst>
            </a:pPr>
            <a:r>
              <a:rPr lang="en-IN" sz="1800" b="1" dirty="0">
                <a:effectLst/>
                <a:latin typeface="Times New Roman" panose="02020603050405020304" pitchFamily="18" charset="0"/>
                <a:ea typeface="Times New Roman" panose="02020603050405020304" pitchFamily="18" charset="0"/>
              </a:rPr>
              <a:t>Organizational Skills</a:t>
            </a:r>
            <a:r>
              <a:rPr lang="en-IN" sz="1800" dirty="0">
                <a:effectLst/>
                <a:latin typeface="Times New Roman" panose="02020603050405020304" pitchFamily="18" charset="0"/>
                <a:ea typeface="Times New Roman" panose="02020603050405020304" pitchFamily="18" charset="0"/>
              </a:rPr>
              <a:t>: Capability to manage inventory, sales performance, and store operations efficiently </a:t>
            </a:r>
            <a:r>
              <a:rPr lang="en-US" sz="1800" dirty="0">
                <a:effectLst/>
                <a:latin typeface="Times New Roman" panose="02020603050405020304" pitchFamily="18" charset="0"/>
                <a:ea typeface="Times New Roman" panose="02020603050405020304" pitchFamily="18" charset="0"/>
              </a:rPr>
              <a:t>(</a:t>
            </a:r>
            <a:r>
              <a:rPr lang="en-US" sz="1800" dirty="0" err="1">
                <a:effectLst/>
                <a:latin typeface="Times New Roman" panose="02020603050405020304" pitchFamily="18" charset="0"/>
                <a:ea typeface="Times New Roman" panose="02020603050405020304" pitchFamily="18" charset="0"/>
              </a:rPr>
              <a:t>Rotea</a:t>
            </a:r>
            <a:r>
              <a:rPr lang="en-US" sz="1800" dirty="0">
                <a:effectLst/>
                <a:latin typeface="Times New Roman" panose="02020603050405020304" pitchFamily="18" charset="0"/>
                <a:ea typeface="Times New Roman" panose="02020603050405020304" pitchFamily="18" charset="0"/>
              </a:rPr>
              <a:t> </a:t>
            </a:r>
            <a:r>
              <a:rPr lang="en-US" sz="1800" i="1" dirty="0">
                <a:effectLst/>
                <a:latin typeface="Times New Roman" panose="02020603050405020304" pitchFamily="18" charset="0"/>
                <a:ea typeface="Times New Roman" panose="02020603050405020304" pitchFamily="18" charset="0"/>
              </a:rPr>
              <a:t>et al.,</a:t>
            </a:r>
            <a:r>
              <a:rPr lang="en-US" sz="1800" dirty="0">
                <a:effectLst/>
                <a:latin typeface="Times New Roman" panose="02020603050405020304" pitchFamily="18" charset="0"/>
                <a:ea typeface="Times New Roman" panose="02020603050405020304" pitchFamily="18" charset="0"/>
              </a:rPr>
              <a:t>2023).</a:t>
            </a:r>
            <a:r>
              <a:rPr lang="en-IN" sz="1800" dirty="0">
                <a:effectLst/>
                <a:latin typeface="Times New Roman" panose="02020603050405020304" pitchFamily="18" charset="0"/>
                <a:ea typeface="Times New Roman" panose="02020603050405020304" pitchFamily="18" charset="0"/>
              </a:rPr>
              <a:t>.</a:t>
            </a:r>
          </a:p>
          <a:p>
            <a:pPr marL="342900" lvl="0" indent="-342900" algn="just">
              <a:lnSpc>
                <a:spcPct val="150000"/>
              </a:lnSpc>
              <a:buFont typeface="+mj-lt"/>
              <a:buAutoNum type="arabicPeriod"/>
              <a:tabLst>
                <a:tab pos="457200" algn="l"/>
              </a:tabLst>
            </a:pPr>
            <a:r>
              <a:rPr lang="en-IN" sz="1800" b="1" dirty="0">
                <a:effectLst/>
                <a:latin typeface="Times New Roman" panose="02020603050405020304" pitchFamily="18" charset="0"/>
                <a:ea typeface="Times New Roman" panose="02020603050405020304" pitchFamily="18" charset="0"/>
              </a:rPr>
              <a:t>Customer Service</a:t>
            </a:r>
            <a:r>
              <a:rPr lang="en-IN" sz="1800" dirty="0">
                <a:effectLst/>
                <a:latin typeface="Times New Roman" panose="02020603050405020304" pitchFamily="18" charset="0"/>
                <a:ea typeface="Times New Roman" panose="02020603050405020304" pitchFamily="18" charset="0"/>
              </a:rPr>
              <a:t>: Expertise in addressing and resolving customer complaints while ensuring a positive shopping experience.</a:t>
            </a:r>
          </a:p>
          <a:p>
            <a:pPr marL="342900" lvl="0" indent="-342900" algn="just">
              <a:lnSpc>
                <a:spcPct val="150000"/>
              </a:lnSpc>
              <a:buFont typeface="+mj-lt"/>
              <a:buAutoNum type="arabicPeriod"/>
              <a:tabLst>
                <a:tab pos="457200" algn="l"/>
              </a:tabLst>
            </a:pPr>
            <a:r>
              <a:rPr lang="en-IN" sz="1800" b="1" dirty="0">
                <a:effectLst/>
                <a:latin typeface="Times New Roman" panose="02020603050405020304" pitchFamily="18" charset="0"/>
                <a:ea typeface="Times New Roman" panose="02020603050405020304" pitchFamily="18" charset="0"/>
              </a:rPr>
              <a:t>Problem-Solving</a:t>
            </a:r>
            <a:r>
              <a:rPr lang="en-IN" sz="1800" dirty="0">
                <a:effectLst/>
                <a:latin typeface="Times New Roman" panose="02020603050405020304" pitchFamily="18" charset="0"/>
                <a:ea typeface="Times New Roman" panose="02020603050405020304" pitchFamily="18" charset="0"/>
              </a:rPr>
              <a:t>: Skills to handle unexpected issues and make quick decisions.</a:t>
            </a:r>
          </a:p>
          <a:p>
            <a:pPr marL="342900" lvl="0" indent="-342900" algn="just">
              <a:lnSpc>
                <a:spcPct val="150000"/>
              </a:lnSpc>
              <a:buFont typeface="+mj-lt"/>
              <a:buAutoNum type="arabicPeriod"/>
              <a:tabLst>
                <a:tab pos="457200" algn="l"/>
              </a:tabLst>
            </a:pPr>
            <a:r>
              <a:rPr lang="en-IN" sz="1800" b="1" dirty="0">
                <a:effectLst/>
                <a:latin typeface="Times New Roman" panose="02020603050405020304" pitchFamily="18" charset="0"/>
                <a:ea typeface="Times New Roman" panose="02020603050405020304" pitchFamily="18" charset="0"/>
              </a:rPr>
              <a:t>Attention to Detail</a:t>
            </a:r>
            <a:r>
              <a:rPr lang="en-IN" sz="1800" dirty="0">
                <a:effectLst/>
                <a:latin typeface="Times New Roman" panose="02020603050405020304" pitchFamily="18" charset="0"/>
                <a:ea typeface="Times New Roman" panose="02020603050405020304" pitchFamily="18" charset="0"/>
              </a:rPr>
              <a:t>: Ensuring store standards and policies are consistently met.</a:t>
            </a:r>
          </a:p>
          <a:p>
            <a:pPr algn="just">
              <a:lnSpc>
                <a:spcPct val="150000"/>
              </a:lnSpc>
            </a:pPr>
            <a:r>
              <a:rPr lang="en-IN" sz="1800" b="1" dirty="0">
                <a:effectLst/>
                <a:latin typeface="Times New Roman" panose="02020603050405020304" pitchFamily="18" charset="0"/>
                <a:ea typeface="Times New Roman" panose="02020603050405020304" pitchFamily="18" charset="0"/>
              </a:rPr>
              <a:t>Amazon: Software Engineer</a:t>
            </a:r>
            <a:endParaRPr lang="en-IN" sz="1800"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mj-lt"/>
              <a:buAutoNum type="arabicPeriod"/>
              <a:tabLst>
                <a:tab pos="457200" algn="l"/>
              </a:tabLst>
            </a:pPr>
            <a:r>
              <a:rPr lang="en-IN" sz="1800" b="1" dirty="0">
                <a:effectLst/>
                <a:latin typeface="Times New Roman" panose="02020603050405020304" pitchFamily="18" charset="0"/>
                <a:ea typeface="Times New Roman" panose="02020603050405020304" pitchFamily="18" charset="0"/>
              </a:rPr>
              <a:t>Programming Skills</a:t>
            </a:r>
            <a:r>
              <a:rPr lang="en-IN" sz="1800" dirty="0">
                <a:effectLst/>
                <a:latin typeface="Times New Roman" panose="02020603050405020304" pitchFamily="18" charset="0"/>
                <a:ea typeface="Times New Roman" panose="02020603050405020304" pitchFamily="18" charset="0"/>
              </a:rPr>
              <a:t>: Proficiency in programming languages such as Java, Python, or C++.</a:t>
            </a:r>
          </a:p>
          <a:p>
            <a:pPr marL="342900" lvl="0" indent="-342900" algn="just">
              <a:lnSpc>
                <a:spcPct val="150000"/>
              </a:lnSpc>
              <a:buFont typeface="+mj-lt"/>
              <a:buAutoNum type="arabicPeriod"/>
              <a:tabLst>
                <a:tab pos="457200" algn="l"/>
              </a:tabLst>
            </a:pPr>
            <a:r>
              <a:rPr lang="en-IN" sz="1800" b="1" dirty="0">
                <a:effectLst/>
                <a:latin typeface="Times New Roman" panose="02020603050405020304" pitchFamily="18" charset="0"/>
                <a:ea typeface="Times New Roman" panose="02020603050405020304" pitchFamily="18" charset="0"/>
              </a:rPr>
              <a:t>Problem-Solving</a:t>
            </a:r>
            <a:r>
              <a:rPr lang="en-IN" sz="1800" dirty="0">
                <a:effectLst/>
                <a:latin typeface="Times New Roman" panose="02020603050405020304" pitchFamily="18" charset="0"/>
                <a:ea typeface="Times New Roman" panose="02020603050405020304" pitchFamily="18" charset="0"/>
              </a:rPr>
              <a:t>: Ability to troubleshoot and resolve complex technical issues.</a:t>
            </a:r>
          </a:p>
          <a:p>
            <a:pPr marL="342900" lvl="0" indent="-342900" algn="just">
              <a:lnSpc>
                <a:spcPct val="150000"/>
              </a:lnSpc>
              <a:buFont typeface="+mj-lt"/>
              <a:buAutoNum type="arabicPeriod"/>
              <a:tabLst>
                <a:tab pos="457200" algn="l"/>
              </a:tabLst>
            </a:pPr>
            <a:r>
              <a:rPr lang="en-IN" sz="1800" b="1" dirty="0">
                <a:effectLst/>
                <a:latin typeface="Times New Roman" panose="02020603050405020304" pitchFamily="18" charset="0"/>
                <a:ea typeface="Times New Roman" panose="02020603050405020304" pitchFamily="18" charset="0"/>
              </a:rPr>
              <a:t>Data Analysis</a:t>
            </a:r>
            <a:r>
              <a:rPr lang="en-IN" sz="1800" dirty="0">
                <a:effectLst/>
                <a:latin typeface="Times New Roman" panose="02020603050405020304" pitchFamily="18" charset="0"/>
                <a:ea typeface="Times New Roman" panose="02020603050405020304" pitchFamily="18" charset="0"/>
              </a:rPr>
              <a:t>: Experience in handling and </a:t>
            </a:r>
            <a:r>
              <a:rPr lang="en-IN" sz="1800" dirty="0" err="1">
                <a:effectLst/>
                <a:latin typeface="Times New Roman" panose="02020603050405020304" pitchFamily="18" charset="0"/>
                <a:ea typeface="Times New Roman" panose="02020603050405020304" pitchFamily="18" charset="0"/>
              </a:rPr>
              <a:t>analyzing</a:t>
            </a:r>
            <a:r>
              <a:rPr lang="en-IN" sz="1800" dirty="0">
                <a:effectLst/>
                <a:latin typeface="Times New Roman" panose="02020603050405020304" pitchFamily="18" charset="0"/>
                <a:ea typeface="Times New Roman" panose="02020603050405020304" pitchFamily="18" charset="0"/>
              </a:rPr>
              <a:t> large datasets.</a:t>
            </a:r>
          </a:p>
          <a:p>
            <a:pPr marL="342900" lvl="0" indent="-342900" algn="just">
              <a:lnSpc>
                <a:spcPct val="150000"/>
              </a:lnSpc>
              <a:buFont typeface="+mj-lt"/>
              <a:buAutoNum type="arabicPeriod"/>
              <a:tabLst>
                <a:tab pos="457200" algn="l"/>
              </a:tabLst>
            </a:pPr>
            <a:r>
              <a:rPr lang="en-IN" sz="1800" b="1" dirty="0">
                <a:effectLst/>
                <a:latin typeface="Times New Roman" panose="02020603050405020304" pitchFamily="18" charset="0"/>
                <a:ea typeface="Times New Roman" panose="02020603050405020304" pitchFamily="18" charset="0"/>
              </a:rPr>
              <a:t>Adaptability</a:t>
            </a:r>
            <a:r>
              <a:rPr lang="en-IN" sz="1800" dirty="0">
                <a:effectLst/>
                <a:latin typeface="Times New Roman" panose="02020603050405020304" pitchFamily="18" charset="0"/>
                <a:ea typeface="Times New Roman" panose="02020603050405020304" pitchFamily="18" charset="0"/>
              </a:rPr>
              <a:t>: Capacity to work in a fast-paced, ever-evolving environment.</a:t>
            </a:r>
          </a:p>
          <a:p>
            <a:pPr marL="342900" lvl="0" indent="-342900" algn="just">
              <a:lnSpc>
                <a:spcPct val="150000"/>
              </a:lnSpc>
              <a:buFont typeface="+mj-lt"/>
              <a:buAutoNum type="arabicPeriod"/>
              <a:tabLst>
                <a:tab pos="457200" algn="l"/>
              </a:tabLst>
            </a:pPr>
            <a:r>
              <a:rPr lang="en-IN" sz="1800" b="1" dirty="0">
                <a:effectLst/>
                <a:latin typeface="Times New Roman" panose="02020603050405020304" pitchFamily="18" charset="0"/>
                <a:ea typeface="Times New Roman" panose="02020603050405020304" pitchFamily="18" charset="0"/>
              </a:rPr>
              <a:t>Innovation</a:t>
            </a:r>
            <a:r>
              <a:rPr lang="en-IN" sz="1800" dirty="0">
                <a:effectLst/>
                <a:latin typeface="Times New Roman" panose="02020603050405020304" pitchFamily="18" charset="0"/>
                <a:ea typeface="Times New Roman" panose="02020603050405020304" pitchFamily="18" charset="0"/>
              </a:rPr>
              <a:t>: Focus on developing new solutions and improving existing systems.</a:t>
            </a:r>
          </a:p>
          <a:p>
            <a:pPr marL="342900" lvl="0" indent="-342900" algn="just">
              <a:lnSpc>
                <a:spcPct val="150000"/>
              </a:lnSpc>
              <a:buFont typeface="+mj-lt"/>
              <a:buAutoNum type="arabicPeriod"/>
              <a:tabLst>
                <a:tab pos="457200" algn="l"/>
              </a:tabLst>
            </a:pPr>
            <a:r>
              <a:rPr lang="en-IN" sz="1800" b="1" dirty="0">
                <a:effectLst/>
                <a:latin typeface="Times New Roman" panose="02020603050405020304" pitchFamily="18" charset="0"/>
                <a:ea typeface="Times New Roman" panose="02020603050405020304" pitchFamily="18" charset="0"/>
              </a:rPr>
              <a:t>Collaboration</a:t>
            </a:r>
            <a:r>
              <a:rPr lang="en-IN" sz="1800" dirty="0">
                <a:effectLst/>
                <a:latin typeface="Times New Roman" panose="02020603050405020304" pitchFamily="18" charset="0"/>
                <a:ea typeface="Times New Roman" panose="02020603050405020304" pitchFamily="18" charset="0"/>
              </a:rPr>
              <a:t>: Ability to work effectively with cross-functional teams.</a:t>
            </a:r>
          </a:p>
          <a:p>
            <a:pPr marL="228600" algn="just">
              <a:lnSpc>
                <a:spcPct val="150000"/>
              </a:lnSpc>
            </a:pPr>
            <a:r>
              <a:rPr lang="en-US" sz="1800" dirty="0">
                <a:effectLst/>
                <a:latin typeface="Times New Roman" panose="02020603050405020304" pitchFamily="18" charset="0"/>
                <a:ea typeface="Times New Roman" panose="02020603050405020304" pitchFamily="18" charset="0"/>
              </a:rPr>
              <a:t>Further, knowledge of employment laws and regulation enables an organization to operate legally within the requirements stipulated to avoid employee legal cases against the company. HRM and leadership skills are important for managing the Staff and supporting strategic HRM objectives. Successful engineering job requires other interpersonal skills such as adaptability besides problem-solving the dynamic nature of the challenges. Last, expertise in the development of and adherence to organizational HR policies entails business objectives and encompasses a well-organized, equitable, and efficient work environment.</a:t>
            </a:r>
            <a:endParaRPr lang="en-IN"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5F8A800-505B-40E5-B9D7-3B3562EEFF37}" type="slidenum">
              <a:rPr lang="en-IN" smtClean="0"/>
              <a:t>10</a:t>
            </a:fld>
            <a:endParaRPr lang="en-IN"/>
          </a:p>
        </p:txBody>
      </p:sp>
    </p:spTree>
    <p:extLst>
      <p:ext uri="{BB962C8B-B14F-4D97-AF65-F5344CB8AC3E}">
        <p14:creationId xmlns:p14="http://schemas.microsoft.com/office/powerpoint/2010/main" val="5791954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800" dirty="0">
                <a:effectLst/>
                <a:latin typeface="Times New Roman" panose="02020603050405020304" pitchFamily="18" charset="0"/>
                <a:ea typeface="Times New Roman" panose="02020603050405020304" pitchFamily="18" charset="0"/>
              </a:rPr>
              <a:t>Amazon: Software Engineer</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US" sz="1800" dirty="0">
                <a:effectLst/>
                <a:latin typeface="Times New Roman" panose="02020603050405020304" pitchFamily="18" charset="0"/>
                <a:ea typeface="Times New Roman" panose="02020603050405020304" pitchFamily="18" charset="0"/>
              </a:rPr>
              <a:t>The compensation structure for Software Engineers at Amazon is quite attractive and covers a base pay together with performance incentives and stock options based on the industry’s current trend of high talent demand for software engineers. Listing of common fringes may entail medical, dental and vision insurance, pension plan contributions by the company, employee purchase privileges and several others. Working conditions are conditioned by the fact that the organization and its subsidiaries operate in an environment characterized by dynamic changes, high professionalism, and constant demands for innovation (Martínez-</a:t>
            </a:r>
            <a:r>
              <a:rPr lang="en-US" sz="1800" dirty="0" err="1">
                <a:effectLst/>
                <a:latin typeface="Times New Roman" panose="02020603050405020304" pitchFamily="18" charset="0"/>
                <a:ea typeface="Times New Roman" panose="02020603050405020304" pitchFamily="18" charset="0"/>
              </a:rPr>
              <a:t>Falcó</a:t>
            </a:r>
            <a:r>
              <a:rPr lang="en-US" sz="1800" dirty="0">
                <a:effectLst/>
                <a:latin typeface="Times New Roman" panose="02020603050405020304" pitchFamily="18" charset="0"/>
                <a:ea typeface="Times New Roman" panose="02020603050405020304" pitchFamily="18" charset="0"/>
              </a:rPr>
              <a:t> </a:t>
            </a:r>
            <a:r>
              <a:rPr lang="en-US" sz="1800" i="1" dirty="0">
                <a:effectLst/>
                <a:latin typeface="Times New Roman" panose="02020603050405020304" pitchFamily="18" charset="0"/>
                <a:ea typeface="Times New Roman" panose="02020603050405020304" pitchFamily="18" charset="0"/>
              </a:rPr>
              <a:t>et al.,</a:t>
            </a:r>
            <a:r>
              <a:rPr lang="en-US" sz="1800" dirty="0">
                <a:effectLst/>
                <a:latin typeface="Times New Roman" panose="02020603050405020304" pitchFamily="18" charset="0"/>
                <a:ea typeface="Times New Roman" panose="02020603050405020304" pitchFamily="18" charset="0"/>
              </a:rPr>
              <a:t> 2024). Engineers join agencies that have organizational layouts that allow engineers to relate more with people of similar disciplines and create designs in an open-office setup, but they may have a chance to work from home sometimes. Culturally, the company has a strict working environment, has high standards for its employees, and often require extended working hours and high job performance pressure.</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US" sz="1800" dirty="0">
                <a:effectLst/>
                <a:latin typeface="Times New Roman" panose="02020603050405020304" pitchFamily="18" charset="0"/>
                <a:ea typeface="Times New Roman" panose="02020603050405020304" pitchFamily="18" charset="0"/>
              </a:rPr>
              <a:t>Walmart: Store Manager</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US" sz="1800" dirty="0">
                <a:effectLst/>
                <a:latin typeface="Times New Roman" panose="02020603050405020304" pitchFamily="18" charset="0"/>
                <a:ea typeface="Times New Roman" panose="02020603050405020304" pitchFamily="18" charset="0"/>
              </a:rPr>
              <a:t>Walmart remunerates Store Managers rather well, ensuring that, in addition to fairly rewarding basic wages, merit pay and other fringe benefits are also offered. Usually, perquisites include medical, dental and life insurance; 401 (k) retirement plan with employer contribution; and employee discount. The working conditions for Store Managers entail flexibility in time and working hours that may be in the evening and during weekends depending on the store requirements. This position needs someone on the sales floor supervising the workers as well as in charge of the stocks and serving the customers. The working conditions and atmosphere are very intense and driven largely by the need to meet sales and the expected standards of the store. Despite the challenges that can come up with this position, Walmart has full job progression opportunities as well as progressive growth procedure in the organization.</a:t>
            </a:r>
            <a:endParaRPr lang="en-IN"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5F8A800-505B-40E5-B9D7-3B3562EEFF37}" type="slidenum">
              <a:rPr lang="en-IN" smtClean="0"/>
              <a:t>11</a:t>
            </a:fld>
            <a:endParaRPr lang="en-IN"/>
          </a:p>
        </p:txBody>
      </p:sp>
    </p:spTree>
    <p:extLst>
      <p:ext uri="{BB962C8B-B14F-4D97-AF65-F5344CB8AC3E}">
        <p14:creationId xmlns:p14="http://schemas.microsoft.com/office/powerpoint/2010/main" val="25988378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800" b="1" dirty="0">
                <a:effectLst/>
                <a:latin typeface="Times New Roman" panose="02020603050405020304" pitchFamily="18" charset="0"/>
                <a:ea typeface="Times New Roman" panose="02020603050405020304" pitchFamily="18" charset="0"/>
              </a:rPr>
              <a:t>Amazon: Software Engineer</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US" sz="1800" dirty="0">
                <a:effectLst/>
                <a:latin typeface="Times New Roman" panose="02020603050405020304" pitchFamily="18" charset="0"/>
                <a:ea typeface="Times New Roman" panose="02020603050405020304" pitchFamily="18" charset="0"/>
              </a:rPr>
              <a:t>Employees are allowed to choose between working from home or in a traditional office setting with Amazon displaying the intention to be nimble and meet modern employees’ needs. This flexibility helps in accommodating a decent work-life balance, which is crucial nowadays especially in demanding careers such as the Software Engineers (Zhang </a:t>
            </a:r>
            <a:r>
              <a:rPr lang="en-US" sz="1800" i="1" dirty="0">
                <a:effectLst/>
                <a:latin typeface="Times New Roman" panose="02020603050405020304" pitchFamily="18" charset="0"/>
                <a:ea typeface="Times New Roman" panose="02020603050405020304" pitchFamily="18" charset="0"/>
              </a:rPr>
              <a:t>et al.,</a:t>
            </a:r>
            <a:r>
              <a:rPr lang="en-US" sz="1800" dirty="0">
                <a:effectLst/>
                <a:latin typeface="Times New Roman" panose="02020603050405020304" pitchFamily="18" charset="0"/>
                <a:ea typeface="Times New Roman" panose="02020603050405020304" pitchFamily="18" charset="0"/>
              </a:rPr>
              <a:t> 2020). This includes a market appropriate base pay which summed up with higher commissions, fair share of stock options, and health insurance, retirement policies and employee discounts as other benefits. The general environment can be also stressful, since the working atmosphere can be oriented toward productivity and efficiency, often in a short time and with long periods. That however is offset by the flexibility of working arrangements which reduces some of the stress through the imposition of these demands.</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US" sz="1800" b="1" dirty="0">
                <a:effectLst/>
                <a:latin typeface="Times New Roman" panose="02020603050405020304" pitchFamily="18" charset="0"/>
                <a:ea typeface="Times New Roman" panose="02020603050405020304" pitchFamily="18" charset="0"/>
              </a:rPr>
              <a:t>Walmart: Store Manager</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US" sz="1800" dirty="0">
                <a:effectLst/>
                <a:latin typeface="Times New Roman" panose="02020603050405020304" pitchFamily="18" charset="0"/>
                <a:ea typeface="Times New Roman" panose="02020603050405020304" pitchFamily="18" charset="0"/>
              </a:rPr>
              <a:t>Most of Walmart’s Store Managers are Workplace based, with less options of flexible working available because their roles involve working in organized stores. The compensation also involves wages accompanied by incentives like bonuses or gifts like health care, and retirement savings plan besides the generic perks like 401(k), and employee discount among others. Working conditions require the involved parties to work many hours, including evenings and weekends, to efficiently manage store activities. To ensure the operational management of the staff and the stock, the position entails being physically and mentally present on the sales floor. However, flexibility is lower – essentially, the program provides graduates with a great deal of structure and offers various methods of career advancement.</a:t>
            </a:r>
            <a:endParaRPr lang="en-IN"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5F8A800-505B-40E5-B9D7-3B3562EEFF37}" type="slidenum">
              <a:rPr lang="en-IN" smtClean="0"/>
              <a:t>12</a:t>
            </a:fld>
            <a:endParaRPr lang="en-IN"/>
          </a:p>
        </p:txBody>
      </p:sp>
    </p:spTree>
    <p:extLst>
      <p:ext uri="{BB962C8B-B14F-4D97-AF65-F5344CB8AC3E}">
        <p14:creationId xmlns:p14="http://schemas.microsoft.com/office/powerpoint/2010/main" val="18739365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800" b="1" dirty="0">
                <a:effectLst/>
                <a:latin typeface="Times New Roman" panose="02020603050405020304" pitchFamily="18" charset="0"/>
                <a:ea typeface="Times New Roman" panose="02020603050405020304" pitchFamily="18" charset="0"/>
              </a:rPr>
              <a:t>Recommendation for Amazon</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US" sz="1800" dirty="0">
                <a:effectLst/>
                <a:latin typeface="Times New Roman" panose="02020603050405020304" pitchFamily="18" charset="0"/>
                <a:ea typeface="Times New Roman" panose="02020603050405020304" pitchFamily="18" charset="0"/>
              </a:rPr>
              <a:t>There is need for Amazon to maintain the flexibility of working arrangements for the Software Engineers as this will increase employee contentment and effectiveness. Thus, to strengthen its HCM practices, Amazon that should introduce more supportive mechanisms aimed at reducing stressful workloads including mental health services and flexible schedules (</a:t>
            </a:r>
            <a:r>
              <a:rPr lang="en-US" sz="1800" dirty="0" err="1">
                <a:effectLst/>
                <a:latin typeface="Times New Roman" panose="02020603050405020304" pitchFamily="18" charset="0"/>
                <a:ea typeface="Times New Roman" panose="02020603050405020304" pitchFamily="18" charset="0"/>
              </a:rPr>
              <a:t>Jaskeviciute</a:t>
            </a:r>
            <a:r>
              <a:rPr lang="en-US" sz="1800" dirty="0">
                <a:effectLst/>
                <a:latin typeface="Times New Roman" panose="02020603050405020304" pitchFamily="18" charset="0"/>
                <a:ea typeface="Times New Roman" panose="02020603050405020304" pitchFamily="18" charset="0"/>
              </a:rPr>
              <a:t> </a:t>
            </a:r>
            <a:r>
              <a:rPr lang="en-US" sz="1800" i="1" dirty="0">
                <a:effectLst/>
                <a:latin typeface="Times New Roman" panose="02020603050405020304" pitchFamily="18" charset="0"/>
                <a:ea typeface="Times New Roman" panose="02020603050405020304" pitchFamily="18" charset="0"/>
              </a:rPr>
              <a:t>et al.,</a:t>
            </a:r>
            <a:r>
              <a:rPr lang="en-US" sz="1800" dirty="0">
                <a:effectLst/>
                <a:latin typeface="Times New Roman" panose="02020603050405020304" pitchFamily="18" charset="0"/>
                <a:ea typeface="Times New Roman" panose="02020603050405020304" pitchFamily="18" charset="0"/>
              </a:rPr>
              <a:t> 2021).  These opportunities should be added to by the consistent investment in learning and development programs as a means of encouraging further innovation and skills building from the employees.</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US" sz="1800" b="1" dirty="0">
                <a:effectLst/>
                <a:latin typeface="Times New Roman" panose="02020603050405020304" pitchFamily="18" charset="0"/>
                <a:ea typeface="Times New Roman" panose="02020603050405020304" pitchFamily="18" charset="0"/>
              </a:rPr>
              <a:t>Recommendation for Walmart</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US" sz="1800" dirty="0">
                <a:effectLst/>
                <a:latin typeface="Times New Roman" panose="02020603050405020304" pitchFamily="18" charset="0"/>
                <a:ea typeface="Times New Roman" panose="02020603050405020304" pitchFamily="18" charset="0"/>
              </a:rPr>
              <a:t>The issue of changing Store Manager’s work schedule, the provision of part-time work and shift-work, could be a strong incentive for increasing Walmart Store Manager personnel productivity. This may include the option of coming in late or leaving early or even not coming to the workplace at all to handle certain clerical duties. Further, the expand of activities in developing leadership and stress management training for Store Managers so that they can better cope in dealing with the pressured jobs that they have at present. Other areas that may help to improve the working environment could also include purchasing of new ergonomic enhancements and well-being arrangements.</a:t>
            </a:r>
            <a:endParaRPr lang="en-IN"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5F8A800-505B-40E5-B9D7-3B3562EEFF37}" type="slidenum">
              <a:rPr lang="en-IN" smtClean="0"/>
              <a:t>13</a:t>
            </a:fld>
            <a:endParaRPr lang="en-IN"/>
          </a:p>
        </p:txBody>
      </p:sp>
    </p:spTree>
    <p:extLst>
      <p:ext uri="{BB962C8B-B14F-4D97-AF65-F5344CB8AC3E}">
        <p14:creationId xmlns:p14="http://schemas.microsoft.com/office/powerpoint/2010/main" val="33300802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800" dirty="0">
                <a:effectLst/>
                <a:latin typeface="Times New Roman" panose="02020603050405020304" pitchFamily="18" charset="0"/>
                <a:ea typeface="Times New Roman" panose="02020603050405020304" pitchFamily="18" charset="0"/>
              </a:rPr>
              <a:t>For Amazon:</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US" sz="1800" dirty="0">
                <a:effectLst/>
                <a:latin typeface="Times New Roman" panose="02020603050405020304" pitchFamily="18" charset="0"/>
                <a:ea typeface="Times New Roman" panose="02020603050405020304" pitchFamily="18" charset="0"/>
              </a:rPr>
              <a:t>By integrating best practice recommendations for Human Capital Management (HCM), Amazon can work towards decreasing its employees stress levels, as well as increasing job satisfaction among them. This can be done by incorporating organizational provisions of mental health support and less demanding working schedules that would enable better workload of management (</a:t>
            </a:r>
            <a:r>
              <a:rPr lang="en-US" sz="1800" dirty="0" err="1">
                <a:effectLst/>
                <a:latin typeface="Times New Roman" panose="02020603050405020304" pitchFamily="18" charset="0"/>
                <a:ea typeface="Times New Roman" panose="02020603050405020304" pitchFamily="18" charset="0"/>
              </a:rPr>
              <a:t>Jaskeviciute</a:t>
            </a:r>
            <a:r>
              <a:rPr lang="en-US" sz="1800" dirty="0">
                <a:effectLst/>
                <a:latin typeface="Times New Roman" panose="02020603050405020304" pitchFamily="18" charset="0"/>
                <a:ea typeface="Times New Roman" panose="02020603050405020304" pitchFamily="18" charset="0"/>
              </a:rPr>
              <a:t> </a:t>
            </a:r>
            <a:r>
              <a:rPr lang="en-US" sz="1800" i="1" dirty="0">
                <a:effectLst/>
                <a:latin typeface="Times New Roman" panose="02020603050405020304" pitchFamily="18" charset="0"/>
                <a:ea typeface="Times New Roman" panose="02020603050405020304" pitchFamily="18" charset="0"/>
              </a:rPr>
              <a:t>et al. ,</a:t>
            </a:r>
            <a:r>
              <a:rPr lang="en-US" sz="1800" dirty="0">
                <a:effectLst/>
                <a:latin typeface="Times New Roman" panose="02020603050405020304" pitchFamily="18" charset="0"/>
                <a:ea typeface="Times New Roman" panose="02020603050405020304" pitchFamily="18" charset="0"/>
              </a:rPr>
              <a:t> 2021). Moreover, embracing training and development activities can also enhance innovation and skills promotion among the employees. Thus, it is possible to notice that there are areas of concern regarding the population of employees of Amazon; addressing them can help to enhance the overall well-being of the workers, increase output, and preserve market dominance for the company.</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US" sz="1800" dirty="0">
                <a:effectLst/>
                <a:latin typeface="Times New Roman" panose="02020603050405020304" pitchFamily="18" charset="0"/>
                <a:ea typeface="Times New Roman" panose="02020603050405020304" pitchFamily="18" charset="0"/>
              </a:rPr>
              <a:t>For Walmart:</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US" sz="1800" dirty="0">
                <a:effectLst/>
                <a:latin typeface="Times New Roman" panose="02020603050405020304" pitchFamily="18" charset="0"/>
                <a:ea typeface="Times New Roman" panose="02020603050405020304" pitchFamily="18" charset="0"/>
              </a:rPr>
              <a:t>There is also a justification to provide more flexible working arrangements in relation to Store Managers positions and these include part time or shift working pattern. Another recommendation is that leadership and stress management training can also be extended to the Store Managers so that they also be in a position to better deal with pressure in their duties. Moreover, it is possible to develop additional expense in ergonomic upgrades and wellbeing projects to increase the organizational environments. These measures will enable the organization to minimize the rate of turnover, increase the level of satisfaction of the workers and maintain efficiency of operations.</a:t>
            </a:r>
            <a:endParaRPr lang="en-IN"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5F8A800-505B-40E5-B9D7-3B3562EEFF37}" type="slidenum">
              <a:rPr lang="en-IN" smtClean="0"/>
              <a:t>14</a:t>
            </a:fld>
            <a:endParaRPr lang="en-IN"/>
          </a:p>
        </p:txBody>
      </p:sp>
    </p:spTree>
    <p:extLst>
      <p:ext uri="{BB962C8B-B14F-4D97-AF65-F5344CB8AC3E}">
        <p14:creationId xmlns:p14="http://schemas.microsoft.com/office/powerpoint/2010/main" val="30668162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800" dirty="0" err="1">
                <a:effectLst/>
                <a:latin typeface="Times New Roman" panose="02020603050405020304" pitchFamily="18" charset="0"/>
                <a:ea typeface="Times New Roman" panose="02020603050405020304" pitchFamily="18" charset="0"/>
              </a:rPr>
              <a:t>Aguinis</a:t>
            </a:r>
            <a:r>
              <a:rPr lang="en-US" sz="1800" dirty="0">
                <a:effectLst/>
                <a:latin typeface="Times New Roman" panose="02020603050405020304" pitchFamily="18" charset="0"/>
                <a:ea typeface="Times New Roman" panose="02020603050405020304" pitchFamily="18" charset="0"/>
              </a:rPr>
              <a:t>, H., Jensen, S.H. and Kraus, S., 2022. Policy implications of organizational behavior and human resource management research. </a:t>
            </a:r>
            <a:r>
              <a:rPr lang="en-US" sz="1800" i="1" dirty="0">
                <a:effectLst/>
                <a:latin typeface="Times New Roman" panose="02020603050405020304" pitchFamily="18" charset="0"/>
                <a:ea typeface="Times New Roman" panose="02020603050405020304" pitchFamily="18" charset="0"/>
              </a:rPr>
              <a:t>Academy of Management Perspectives</a:t>
            </a:r>
            <a:r>
              <a:rPr lang="en-US" sz="1800" dirty="0">
                <a:effectLst/>
                <a:latin typeface="Times New Roman" panose="02020603050405020304" pitchFamily="18" charset="0"/>
                <a:ea typeface="Times New Roman" panose="02020603050405020304" pitchFamily="18" charset="0"/>
              </a:rPr>
              <a:t>, </a:t>
            </a:r>
            <a:r>
              <a:rPr lang="en-US" sz="1800" i="1" dirty="0">
                <a:effectLst/>
                <a:latin typeface="Times New Roman" panose="02020603050405020304" pitchFamily="18" charset="0"/>
                <a:ea typeface="Times New Roman" panose="02020603050405020304" pitchFamily="18" charset="0"/>
              </a:rPr>
              <a:t>36</a:t>
            </a:r>
            <a:r>
              <a:rPr lang="en-US" sz="1800" dirty="0">
                <a:effectLst/>
                <a:latin typeface="Times New Roman" panose="02020603050405020304" pitchFamily="18" charset="0"/>
                <a:ea typeface="Times New Roman" panose="02020603050405020304" pitchFamily="18" charset="0"/>
              </a:rPr>
              <a:t>(3), pp.857-878.</a:t>
            </a:r>
            <a:r>
              <a:rPr lang="en-US" sz="1800" u="sng" dirty="0">
                <a:solidFill>
                  <a:srgbClr val="0563C1"/>
                </a:solidFill>
                <a:effectLst/>
                <a:latin typeface="Times New Roman" panose="02020603050405020304" pitchFamily="18" charset="0"/>
                <a:ea typeface="Times New Roman" panose="02020603050405020304" pitchFamily="18" charset="0"/>
                <a:hlinkClick r:id="rId3"/>
              </a:rPr>
              <a:t>https://research.cbs.dk/files/96202029/herman_aguinis_et_al_policy_implications_of_organizational_behavior_acceptedversion.pdf</a:t>
            </a:r>
            <a:r>
              <a:rPr lang="en-US" sz="1800" dirty="0">
                <a:effectLst/>
                <a:latin typeface="Times New Roman" panose="02020603050405020304" pitchFamily="18" charset="0"/>
                <a:ea typeface="Times New Roman" panose="02020603050405020304" pitchFamily="18" charset="0"/>
              </a:rPr>
              <a:t> </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US" sz="1800" dirty="0" err="1">
                <a:effectLst/>
                <a:latin typeface="Times New Roman" panose="02020603050405020304" pitchFamily="18" charset="0"/>
                <a:ea typeface="Times New Roman" panose="02020603050405020304" pitchFamily="18" charset="0"/>
              </a:rPr>
              <a:t>Aguinis</a:t>
            </a:r>
            <a:r>
              <a:rPr lang="en-US" sz="1800" dirty="0">
                <a:effectLst/>
                <a:latin typeface="Times New Roman" panose="02020603050405020304" pitchFamily="18" charset="0"/>
                <a:ea typeface="Times New Roman" panose="02020603050405020304" pitchFamily="18" charset="0"/>
              </a:rPr>
              <a:t>, H., Jensen, S.H. and Kraus, S., 2022. Policy implications of organizational behavior and human resource management research. </a:t>
            </a:r>
            <a:r>
              <a:rPr lang="en-US" sz="1800" i="1" dirty="0">
                <a:effectLst/>
                <a:latin typeface="Times New Roman" panose="02020603050405020304" pitchFamily="18" charset="0"/>
                <a:ea typeface="Times New Roman" panose="02020603050405020304" pitchFamily="18" charset="0"/>
              </a:rPr>
              <a:t>Academy of Management Perspectives</a:t>
            </a:r>
            <a:r>
              <a:rPr lang="en-US" sz="1800" dirty="0">
                <a:effectLst/>
                <a:latin typeface="Times New Roman" panose="02020603050405020304" pitchFamily="18" charset="0"/>
                <a:ea typeface="Times New Roman" panose="02020603050405020304" pitchFamily="18" charset="0"/>
              </a:rPr>
              <a:t>, </a:t>
            </a:r>
            <a:r>
              <a:rPr lang="en-US" sz="1800" i="1" dirty="0">
                <a:effectLst/>
                <a:latin typeface="Times New Roman" panose="02020603050405020304" pitchFamily="18" charset="0"/>
                <a:ea typeface="Times New Roman" panose="02020603050405020304" pitchFamily="18" charset="0"/>
              </a:rPr>
              <a:t>36</a:t>
            </a:r>
            <a:r>
              <a:rPr lang="en-US" sz="1800" dirty="0">
                <a:effectLst/>
                <a:latin typeface="Times New Roman" panose="02020603050405020304" pitchFamily="18" charset="0"/>
                <a:ea typeface="Times New Roman" panose="02020603050405020304" pitchFamily="18" charset="0"/>
              </a:rPr>
              <a:t>(3), pp.857-878.</a:t>
            </a:r>
            <a:r>
              <a:rPr lang="en-US" sz="1800" u="sng" dirty="0">
                <a:solidFill>
                  <a:srgbClr val="0563C1"/>
                </a:solidFill>
                <a:effectLst/>
                <a:latin typeface="Times New Roman" panose="02020603050405020304" pitchFamily="18" charset="0"/>
                <a:ea typeface="Times New Roman" panose="02020603050405020304" pitchFamily="18" charset="0"/>
                <a:hlinkClick r:id="rId3"/>
              </a:rPr>
              <a:t>https://research.cbs.dk/files/96202029/herman_aguinis_et_al_policy_implications_of_organizational_behavior_acceptedversion.pdf</a:t>
            </a:r>
            <a:r>
              <a:rPr lang="en-US" sz="1800" dirty="0">
                <a:effectLst/>
                <a:latin typeface="Times New Roman" panose="02020603050405020304" pitchFamily="18" charset="0"/>
                <a:ea typeface="Times New Roman" panose="02020603050405020304" pitchFamily="18" charset="0"/>
              </a:rPr>
              <a:t> </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US" sz="1800" dirty="0" err="1">
                <a:effectLst/>
                <a:latin typeface="Times New Roman" panose="02020603050405020304" pitchFamily="18" charset="0"/>
                <a:ea typeface="Times New Roman" panose="02020603050405020304" pitchFamily="18" charset="0"/>
              </a:rPr>
              <a:t>Aloqaily</a:t>
            </a:r>
            <a:r>
              <a:rPr lang="en-US" sz="1800" dirty="0">
                <a:effectLst/>
                <a:latin typeface="Times New Roman" panose="02020603050405020304" pitchFamily="18" charset="0"/>
                <a:ea typeface="Times New Roman" panose="02020603050405020304" pitchFamily="18" charset="0"/>
              </a:rPr>
              <a:t>, A.N., 2022. The Role of the Human Resources Information Systems in Enhancing the Organizational Creativity Process (A case study in the International Amazon company–Jordan). </a:t>
            </a:r>
            <a:r>
              <a:rPr lang="en-US" sz="1800" i="1" dirty="0">
                <a:effectLst/>
                <a:latin typeface="Times New Roman" panose="02020603050405020304" pitchFamily="18" charset="0"/>
                <a:ea typeface="Times New Roman" panose="02020603050405020304" pitchFamily="18" charset="0"/>
              </a:rPr>
              <a:t>Res </a:t>
            </a:r>
            <a:r>
              <a:rPr lang="en-US" sz="1800" i="1" dirty="0" err="1">
                <a:effectLst/>
                <a:latin typeface="Times New Roman" panose="02020603050405020304" pitchFamily="18" charset="0"/>
                <a:ea typeface="Times New Roman" panose="02020603050405020304" pitchFamily="18" charset="0"/>
              </a:rPr>
              <a:t>Militaris</a:t>
            </a:r>
            <a:r>
              <a:rPr lang="en-US" sz="1800" dirty="0">
                <a:effectLst/>
                <a:latin typeface="Times New Roman" panose="02020603050405020304" pitchFamily="18" charset="0"/>
                <a:ea typeface="Times New Roman" panose="02020603050405020304" pitchFamily="18" charset="0"/>
              </a:rPr>
              <a:t>, </a:t>
            </a:r>
            <a:r>
              <a:rPr lang="en-US" sz="1800" i="1" dirty="0">
                <a:effectLst/>
                <a:latin typeface="Times New Roman" panose="02020603050405020304" pitchFamily="18" charset="0"/>
                <a:ea typeface="Times New Roman" panose="02020603050405020304" pitchFamily="18" charset="0"/>
              </a:rPr>
              <a:t>12</a:t>
            </a:r>
            <a:r>
              <a:rPr lang="en-US" sz="1800" dirty="0">
                <a:effectLst/>
                <a:latin typeface="Times New Roman" panose="02020603050405020304" pitchFamily="18" charset="0"/>
                <a:ea typeface="Times New Roman" panose="02020603050405020304" pitchFamily="18" charset="0"/>
              </a:rPr>
              <a:t>(2), pp.5441-5458.</a:t>
            </a:r>
            <a:r>
              <a:rPr lang="en-US" sz="1800" u="sng" dirty="0">
                <a:solidFill>
                  <a:srgbClr val="0563C1"/>
                </a:solidFill>
                <a:effectLst/>
                <a:latin typeface="Times New Roman" panose="02020603050405020304" pitchFamily="18" charset="0"/>
                <a:ea typeface="Times New Roman" panose="02020603050405020304" pitchFamily="18" charset="0"/>
                <a:hlinkClick r:id="rId4"/>
              </a:rPr>
              <a:t>https://www.researchgate.net/profile/Ahmad-Aloqaily-2/publication/367168952_The_Role_of_the_Human_Resources_Information_Systems_in_Enhancing_the_Organizational_Creativity_Process_A_case_study_in_the_International_Amazon_company_-Jordan/links/63c5408fd9fb5967c2e00020/The-Role-of-the-Human-Resources-Information-Systems-in-Enhancing-the-Organizational-Creativity-Process-A-case-study-in-the-International-Amazon-company-Jordan.pdf</a:t>
            </a:r>
            <a:r>
              <a:rPr lang="en-US" sz="1800" dirty="0">
                <a:effectLst/>
                <a:latin typeface="Times New Roman" panose="02020603050405020304" pitchFamily="18" charset="0"/>
                <a:ea typeface="Times New Roman" panose="02020603050405020304" pitchFamily="18" charset="0"/>
              </a:rPr>
              <a:t> </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US" sz="1800" dirty="0">
                <a:effectLst/>
                <a:latin typeface="Times New Roman" panose="02020603050405020304" pitchFamily="18" charset="0"/>
                <a:ea typeface="Times New Roman" panose="02020603050405020304" pitchFamily="18" charset="0"/>
              </a:rPr>
              <a:t>Anwar, G. and Abdullah, N.N., 2021. The impact of Human resource management practice on Organizational performance. </a:t>
            </a:r>
            <a:r>
              <a:rPr lang="en-US" sz="1800" i="1" dirty="0">
                <a:effectLst/>
                <a:latin typeface="Times New Roman" panose="02020603050405020304" pitchFamily="18" charset="0"/>
                <a:ea typeface="Times New Roman" panose="02020603050405020304" pitchFamily="18" charset="0"/>
              </a:rPr>
              <a:t>International journal of Engineering, Business and Management (IJEBM)</a:t>
            </a:r>
            <a:r>
              <a:rPr lang="en-US" sz="1800" dirty="0">
                <a:effectLst/>
                <a:latin typeface="Times New Roman" panose="02020603050405020304" pitchFamily="18" charset="0"/>
                <a:ea typeface="Times New Roman" panose="02020603050405020304" pitchFamily="18" charset="0"/>
              </a:rPr>
              <a:t>, </a:t>
            </a:r>
            <a:r>
              <a:rPr lang="en-US" sz="1800" i="1" dirty="0">
                <a:effectLst/>
                <a:latin typeface="Times New Roman" panose="02020603050405020304" pitchFamily="18" charset="0"/>
                <a:ea typeface="Times New Roman" panose="02020603050405020304" pitchFamily="18" charset="0"/>
              </a:rPr>
              <a:t>5</a:t>
            </a:r>
            <a:r>
              <a:rPr lang="en-US" sz="1800" dirty="0">
                <a:effectLst/>
                <a:latin typeface="Times New Roman" panose="02020603050405020304" pitchFamily="18" charset="0"/>
                <a:ea typeface="Times New Roman" panose="02020603050405020304" pitchFamily="18" charset="0"/>
              </a:rPr>
              <a:t>.</a:t>
            </a:r>
            <a:r>
              <a:rPr lang="en-US" sz="1800" u="sng" dirty="0">
                <a:solidFill>
                  <a:srgbClr val="0563C1"/>
                </a:solidFill>
                <a:effectLst/>
                <a:latin typeface="Times New Roman" panose="02020603050405020304" pitchFamily="18" charset="0"/>
                <a:ea typeface="Times New Roman" panose="02020603050405020304" pitchFamily="18" charset="0"/>
                <a:hlinkClick r:id="rId5"/>
              </a:rPr>
              <a:t>https://aipublications.com/uploads/</a:t>
            </a:r>
            <a:r>
              <a:rPr lang="en-US" sz="1800" u="sng" dirty="0" err="1">
                <a:solidFill>
                  <a:srgbClr val="0563C1"/>
                </a:solidFill>
                <a:effectLst/>
                <a:latin typeface="Times New Roman" panose="02020603050405020304" pitchFamily="18" charset="0"/>
                <a:ea typeface="Times New Roman" panose="02020603050405020304" pitchFamily="18" charset="0"/>
                <a:hlinkClick r:id="rId5"/>
              </a:rPr>
              <a:t>issue_files</a:t>
            </a:r>
            <a:r>
              <a:rPr lang="en-US" sz="1800" u="sng" dirty="0">
                <a:solidFill>
                  <a:srgbClr val="0563C1"/>
                </a:solidFill>
                <a:effectLst/>
                <a:latin typeface="Times New Roman" panose="02020603050405020304" pitchFamily="18" charset="0"/>
                <a:ea typeface="Times New Roman" panose="02020603050405020304" pitchFamily="18" charset="0"/>
                <a:hlinkClick r:id="rId5"/>
              </a:rPr>
              <a:t>/4IJEBM-FEB202141.pdf</a:t>
            </a:r>
            <a:r>
              <a:rPr lang="en-US" sz="1800" dirty="0">
                <a:effectLst/>
                <a:latin typeface="Times New Roman" panose="02020603050405020304" pitchFamily="18" charset="0"/>
                <a:ea typeface="Times New Roman" panose="02020603050405020304" pitchFamily="18" charset="0"/>
              </a:rPr>
              <a:t> </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US" sz="1800" dirty="0">
                <a:effectLst/>
                <a:latin typeface="Times New Roman" panose="02020603050405020304" pitchFamily="18" charset="0"/>
                <a:ea typeface="Times New Roman" panose="02020603050405020304" pitchFamily="18" charset="0"/>
              </a:rPr>
              <a:t>Banu, S.R., </a:t>
            </a:r>
            <a:r>
              <a:rPr lang="en-US" sz="1800" dirty="0" err="1">
                <a:effectLst/>
                <a:latin typeface="Times New Roman" panose="02020603050405020304" pitchFamily="18" charset="0"/>
                <a:ea typeface="Times New Roman" panose="02020603050405020304" pitchFamily="18" charset="0"/>
              </a:rPr>
              <a:t>Thulasi</a:t>
            </a:r>
            <a:r>
              <a:rPr lang="en-US" sz="1800" dirty="0">
                <a:effectLst/>
                <a:latin typeface="Times New Roman" panose="02020603050405020304" pitchFamily="18" charset="0"/>
                <a:ea typeface="Times New Roman" panose="02020603050405020304" pitchFamily="18" charset="0"/>
              </a:rPr>
              <a:t>, V.V.Y.R., Tariq, M.U. and Sethi, S., 2023. Relationship between Leadership Effectiveness and Organizational Performance and Its Effect on Human Resource Management. </a:t>
            </a:r>
            <a:r>
              <a:rPr lang="en-US" sz="1800" i="1" dirty="0">
                <a:effectLst/>
                <a:latin typeface="Times New Roman" panose="02020603050405020304" pitchFamily="18" charset="0"/>
                <a:ea typeface="Times New Roman" panose="02020603050405020304" pitchFamily="18" charset="0"/>
              </a:rPr>
              <a:t>Journal of Informatics Education and Research</a:t>
            </a:r>
            <a:r>
              <a:rPr lang="en-US" sz="1800" dirty="0">
                <a:effectLst/>
                <a:latin typeface="Times New Roman" panose="02020603050405020304" pitchFamily="18" charset="0"/>
                <a:ea typeface="Times New Roman" panose="02020603050405020304" pitchFamily="18" charset="0"/>
              </a:rPr>
              <a:t>, </a:t>
            </a:r>
            <a:r>
              <a:rPr lang="en-US" sz="1800" i="1" dirty="0">
                <a:effectLst/>
                <a:latin typeface="Times New Roman" panose="02020603050405020304" pitchFamily="18" charset="0"/>
                <a:ea typeface="Times New Roman" panose="02020603050405020304" pitchFamily="18" charset="0"/>
              </a:rPr>
              <a:t>3</a:t>
            </a:r>
            <a:r>
              <a:rPr lang="en-US" sz="1800" dirty="0">
                <a:effectLst/>
                <a:latin typeface="Times New Roman" panose="02020603050405020304" pitchFamily="18" charset="0"/>
                <a:ea typeface="Times New Roman" panose="02020603050405020304" pitchFamily="18" charset="0"/>
              </a:rPr>
              <a:t>(2).</a:t>
            </a:r>
            <a:r>
              <a:rPr lang="en-US" sz="1800" u="sng" dirty="0">
                <a:solidFill>
                  <a:srgbClr val="0563C1"/>
                </a:solidFill>
                <a:effectLst/>
                <a:latin typeface="Times New Roman" panose="02020603050405020304" pitchFamily="18" charset="0"/>
                <a:ea typeface="Times New Roman" panose="02020603050405020304" pitchFamily="18" charset="0"/>
                <a:hlinkClick r:id="rId6"/>
              </a:rPr>
              <a:t>http://jier.org/</a:t>
            </a:r>
            <a:r>
              <a:rPr lang="en-US" sz="1800" u="sng" dirty="0" err="1">
                <a:solidFill>
                  <a:srgbClr val="0563C1"/>
                </a:solidFill>
                <a:effectLst/>
                <a:latin typeface="Times New Roman" panose="02020603050405020304" pitchFamily="18" charset="0"/>
                <a:ea typeface="Times New Roman" panose="02020603050405020304" pitchFamily="18" charset="0"/>
                <a:hlinkClick r:id="rId6"/>
              </a:rPr>
              <a:t>index.php</a:t>
            </a:r>
            <a:r>
              <a:rPr lang="en-US" sz="1800" u="sng" dirty="0">
                <a:solidFill>
                  <a:srgbClr val="0563C1"/>
                </a:solidFill>
                <a:effectLst/>
                <a:latin typeface="Times New Roman" panose="02020603050405020304" pitchFamily="18" charset="0"/>
                <a:ea typeface="Times New Roman" panose="02020603050405020304" pitchFamily="18" charset="0"/>
                <a:hlinkClick r:id="rId6"/>
              </a:rPr>
              <a:t>/journal/article/download/244/254</a:t>
            </a:r>
            <a:r>
              <a:rPr lang="en-US" sz="1800" dirty="0">
                <a:effectLst/>
                <a:latin typeface="Times New Roman" panose="02020603050405020304" pitchFamily="18" charset="0"/>
                <a:ea typeface="Times New Roman" panose="02020603050405020304" pitchFamily="18" charset="0"/>
              </a:rPr>
              <a:t> </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US" sz="1800" dirty="0">
                <a:effectLst/>
                <a:latin typeface="Times New Roman" panose="02020603050405020304" pitchFamily="18" charset="0"/>
                <a:ea typeface="Times New Roman" panose="02020603050405020304" pitchFamily="18" charset="0"/>
              </a:rPr>
              <a:t>Boehm, S.A., </a:t>
            </a:r>
            <a:r>
              <a:rPr lang="en-US" sz="1800" dirty="0" err="1">
                <a:effectLst/>
                <a:latin typeface="Times New Roman" panose="02020603050405020304" pitchFamily="18" charset="0"/>
                <a:ea typeface="Times New Roman" panose="02020603050405020304" pitchFamily="18" charset="0"/>
              </a:rPr>
              <a:t>Schröder</a:t>
            </a:r>
            <a:r>
              <a:rPr lang="en-US" sz="1800" dirty="0">
                <a:effectLst/>
                <a:latin typeface="Times New Roman" panose="02020603050405020304" pitchFamily="18" charset="0"/>
                <a:ea typeface="Times New Roman" panose="02020603050405020304" pitchFamily="18" charset="0"/>
              </a:rPr>
              <a:t>, H. and Bal, M., 2021. Age-related human resource management policies and practices: Antecedents, outcomes, and conceptualizations. </a:t>
            </a:r>
            <a:r>
              <a:rPr lang="en-US" sz="1800" i="1" dirty="0">
                <a:effectLst/>
                <a:latin typeface="Times New Roman" panose="02020603050405020304" pitchFamily="18" charset="0"/>
                <a:ea typeface="Times New Roman" panose="02020603050405020304" pitchFamily="18" charset="0"/>
              </a:rPr>
              <a:t>Work, Aging and Retirement</a:t>
            </a:r>
            <a:r>
              <a:rPr lang="en-US" sz="1800" dirty="0">
                <a:effectLst/>
                <a:latin typeface="Times New Roman" panose="02020603050405020304" pitchFamily="18" charset="0"/>
                <a:ea typeface="Times New Roman" panose="02020603050405020304" pitchFamily="18" charset="0"/>
              </a:rPr>
              <a:t>, </a:t>
            </a:r>
            <a:r>
              <a:rPr lang="en-US" sz="1800" i="1" dirty="0">
                <a:effectLst/>
                <a:latin typeface="Times New Roman" panose="02020603050405020304" pitchFamily="18" charset="0"/>
                <a:ea typeface="Times New Roman" panose="02020603050405020304" pitchFamily="18" charset="0"/>
              </a:rPr>
              <a:t>7</a:t>
            </a:r>
            <a:r>
              <a:rPr lang="en-US" sz="1800" dirty="0">
                <a:effectLst/>
                <a:latin typeface="Times New Roman" panose="02020603050405020304" pitchFamily="18" charset="0"/>
                <a:ea typeface="Times New Roman" panose="02020603050405020304" pitchFamily="18" charset="0"/>
              </a:rPr>
              <a:t>(4), pp.257-272.</a:t>
            </a:r>
            <a:r>
              <a:rPr lang="en-US" sz="1800" u="sng" dirty="0">
                <a:solidFill>
                  <a:srgbClr val="0563C1"/>
                </a:solidFill>
                <a:effectLst/>
                <a:latin typeface="Times New Roman" panose="02020603050405020304" pitchFamily="18" charset="0"/>
                <a:ea typeface="Times New Roman" panose="02020603050405020304" pitchFamily="18" charset="0"/>
                <a:hlinkClick r:id="rId7"/>
              </a:rPr>
              <a:t>https://academic.oup.com/</a:t>
            </a:r>
            <a:r>
              <a:rPr lang="en-US" sz="1800" u="sng" dirty="0" err="1">
                <a:solidFill>
                  <a:srgbClr val="0563C1"/>
                </a:solidFill>
                <a:effectLst/>
                <a:latin typeface="Times New Roman" panose="02020603050405020304" pitchFamily="18" charset="0"/>
                <a:ea typeface="Times New Roman" panose="02020603050405020304" pitchFamily="18" charset="0"/>
                <a:hlinkClick r:id="rId7"/>
              </a:rPr>
              <a:t>workar</a:t>
            </a:r>
            <a:r>
              <a:rPr lang="en-US" sz="1800" u="sng" dirty="0">
                <a:solidFill>
                  <a:srgbClr val="0563C1"/>
                </a:solidFill>
                <a:effectLst/>
                <a:latin typeface="Times New Roman" panose="02020603050405020304" pitchFamily="18" charset="0"/>
                <a:ea typeface="Times New Roman" panose="02020603050405020304" pitchFamily="18" charset="0"/>
                <a:hlinkClick r:id="rId7"/>
              </a:rPr>
              <a:t>/article-pdf/7/4/257/40786205/waab024.pdf</a:t>
            </a:r>
            <a:r>
              <a:rPr lang="en-US" sz="1800" dirty="0">
                <a:effectLst/>
                <a:latin typeface="Times New Roman" panose="02020603050405020304" pitchFamily="18" charset="0"/>
                <a:ea typeface="Times New Roman" panose="02020603050405020304" pitchFamily="18" charset="0"/>
              </a:rPr>
              <a:t> </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US" sz="1800" dirty="0" err="1">
                <a:effectLst/>
                <a:latin typeface="Times New Roman" panose="02020603050405020304" pitchFamily="18" charset="0"/>
                <a:ea typeface="Times New Roman" panose="02020603050405020304" pitchFamily="18" charset="0"/>
              </a:rPr>
              <a:t>Brunetto</a:t>
            </a:r>
            <a:r>
              <a:rPr lang="en-US" sz="1800" dirty="0">
                <a:effectLst/>
                <a:latin typeface="Times New Roman" panose="02020603050405020304" pitchFamily="18" charset="0"/>
                <a:ea typeface="Times New Roman" panose="02020603050405020304" pitchFamily="18" charset="0"/>
              </a:rPr>
              <a:t>, Y. and Beattie, R., 2020. Changing role of HRM in the public sector. </a:t>
            </a:r>
            <a:r>
              <a:rPr lang="en-US" sz="1800" i="1" dirty="0">
                <a:effectLst/>
                <a:latin typeface="Times New Roman" panose="02020603050405020304" pitchFamily="18" charset="0"/>
                <a:ea typeface="Times New Roman" panose="02020603050405020304" pitchFamily="18" charset="0"/>
              </a:rPr>
              <a:t>Public Management Review</a:t>
            </a:r>
            <a:r>
              <a:rPr lang="en-US" sz="1800" dirty="0">
                <a:effectLst/>
                <a:latin typeface="Times New Roman" panose="02020603050405020304" pitchFamily="18" charset="0"/>
                <a:ea typeface="Times New Roman" panose="02020603050405020304" pitchFamily="18" charset="0"/>
              </a:rPr>
              <a:t>, </a:t>
            </a:r>
            <a:r>
              <a:rPr lang="en-US" sz="1800" i="1" dirty="0">
                <a:effectLst/>
                <a:latin typeface="Times New Roman" panose="02020603050405020304" pitchFamily="18" charset="0"/>
                <a:ea typeface="Times New Roman" panose="02020603050405020304" pitchFamily="18" charset="0"/>
              </a:rPr>
              <a:t>22</a:t>
            </a:r>
            <a:r>
              <a:rPr lang="en-US" sz="1800" dirty="0">
                <a:effectLst/>
                <a:latin typeface="Times New Roman" panose="02020603050405020304" pitchFamily="18" charset="0"/>
                <a:ea typeface="Times New Roman" panose="02020603050405020304" pitchFamily="18" charset="0"/>
              </a:rPr>
              <a:t>(1), pp.1-5.</a:t>
            </a:r>
            <a:r>
              <a:rPr lang="en-US" sz="1800" u="sng" dirty="0">
                <a:solidFill>
                  <a:srgbClr val="0563C1"/>
                </a:solidFill>
                <a:effectLst/>
                <a:latin typeface="Times New Roman" panose="02020603050405020304" pitchFamily="18" charset="0"/>
                <a:ea typeface="Times New Roman" panose="02020603050405020304" pitchFamily="18" charset="0"/>
                <a:hlinkClick r:id="rId8"/>
              </a:rPr>
              <a:t>https://www.tandfonline.com/doi/full/10.1080/14719037.2019.1645876</a:t>
            </a:r>
            <a:r>
              <a:rPr lang="en-US" sz="1800" dirty="0">
                <a:effectLst/>
                <a:latin typeface="Times New Roman" panose="02020603050405020304" pitchFamily="18" charset="0"/>
                <a:ea typeface="Times New Roman" panose="02020603050405020304" pitchFamily="18" charset="0"/>
              </a:rPr>
              <a:t> </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US" sz="1800" dirty="0" err="1">
                <a:effectLst/>
                <a:latin typeface="Times New Roman" panose="02020603050405020304" pitchFamily="18" charset="0"/>
                <a:ea typeface="Times New Roman" panose="02020603050405020304" pitchFamily="18" charset="0"/>
              </a:rPr>
              <a:t>Brunetto</a:t>
            </a:r>
            <a:r>
              <a:rPr lang="en-US" sz="1800" dirty="0">
                <a:effectLst/>
                <a:latin typeface="Times New Roman" panose="02020603050405020304" pitchFamily="18" charset="0"/>
                <a:ea typeface="Times New Roman" panose="02020603050405020304" pitchFamily="18" charset="0"/>
              </a:rPr>
              <a:t>, Y. and Beattie, R., 2020. Changing role of HRM in the public sector. </a:t>
            </a:r>
            <a:r>
              <a:rPr lang="en-US" sz="1800" i="1" dirty="0">
                <a:effectLst/>
                <a:latin typeface="Times New Roman" panose="02020603050405020304" pitchFamily="18" charset="0"/>
                <a:ea typeface="Times New Roman" panose="02020603050405020304" pitchFamily="18" charset="0"/>
              </a:rPr>
              <a:t>Public Management Review</a:t>
            </a:r>
            <a:r>
              <a:rPr lang="en-US" sz="1800" dirty="0">
                <a:effectLst/>
                <a:latin typeface="Times New Roman" panose="02020603050405020304" pitchFamily="18" charset="0"/>
                <a:ea typeface="Times New Roman" panose="02020603050405020304" pitchFamily="18" charset="0"/>
              </a:rPr>
              <a:t>, </a:t>
            </a:r>
            <a:r>
              <a:rPr lang="en-US" sz="1800" i="1" dirty="0">
                <a:effectLst/>
                <a:latin typeface="Times New Roman" panose="02020603050405020304" pitchFamily="18" charset="0"/>
                <a:ea typeface="Times New Roman" panose="02020603050405020304" pitchFamily="18" charset="0"/>
              </a:rPr>
              <a:t>22</a:t>
            </a:r>
            <a:r>
              <a:rPr lang="en-US" sz="1800" dirty="0">
                <a:effectLst/>
                <a:latin typeface="Times New Roman" panose="02020603050405020304" pitchFamily="18" charset="0"/>
                <a:ea typeface="Times New Roman" panose="02020603050405020304" pitchFamily="18" charset="0"/>
              </a:rPr>
              <a:t>(1), pp.1-5.</a:t>
            </a:r>
            <a:r>
              <a:rPr lang="en-US" sz="1800" u="sng" dirty="0">
                <a:solidFill>
                  <a:srgbClr val="0563C1"/>
                </a:solidFill>
                <a:effectLst/>
                <a:latin typeface="Times New Roman" panose="02020603050405020304" pitchFamily="18" charset="0"/>
                <a:ea typeface="Times New Roman" panose="02020603050405020304" pitchFamily="18" charset="0"/>
                <a:hlinkClick r:id="rId8"/>
              </a:rPr>
              <a:t>https://www.tandfonline.com/doi/full/10.1080/14719037.2019.1645876</a:t>
            </a:r>
            <a:r>
              <a:rPr lang="en-US" sz="1800" dirty="0">
                <a:effectLst/>
                <a:latin typeface="Times New Roman" panose="02020603050405020304" pitchFamily="18" charset="0"/>
                <a:ea typeface="Times New Roman" panose="02020603050405020304" pitchFamily="18" charset="0"/>
              </a:rPr>
              <a:t> </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US" sz="1800" dirty="0">
                <a:effectLst/>
                <a:latin typeface="Times New Roman" panose="02020603050405020304" pitchFamily="18" charset="0"/>
                <a:ea typeface="Times New Roman" panose="02020603050405020304" pitchFamily="18" charset="0"/>
              </a:rPr>
              <a:t>De </a:t>
            </a:r>
            <a:r>
              <a:rPr lang="en-US" sz="1800" dirty="0" err="1">
                <a:effectLst/>
                <a:latin typeface="Times New Roman" panose="02020603050405020304" pitchFamily="18" charset="0"/>
                <a:ea typeface="Times New Roman" panose="02020603050405020304" pitchFamily="18" charset="0"/>
              </a:rPr>
              <a:t>Alwis</a:t>
            </a:r>
            <a:r>
              <a:rPr lang="en-US" sz="1800" dirty="0">
                <a:effectLst/>
                <a:latin typeface="Times New Roman" panose="02020603050405020304" pitchFamily="18" charset="0"/>
                <a:ea typeface="Times New Roman" panose="02020603050405020304" pitchFamily="18" charset="0"/>
              </a:rPr>
              <a:t>, A.C., </a:t>
            </a:r>
            <a:r>
              <a:rPr lang="en-US" sz="1800" dirty="0" err="1">
                <a:effectLst/>
                <a:latin typeface="Times New Roman" panose="02020603050405020304" pitchFamily="18" charset="0"/>
                <a:ea typeface="Times New Roman" panose="02020603050405020304" pitchFamily="18" charset="0"/>
              </a:rPr>
              <a:t>Andrlić</a:t>
            </a:r>
            <a:r>
              <a:rPr lang="en-US" sz="1800" dirty="0">
                <a:effectLst/>
                <a:latin typeface="Times New Roman" panose="02020603050405020304" pitchFamily="18" charset="0"/>
                <a:ea typeface="Times New Roman" panose="02020603050405020304" pitchFamily="18" charset="0"/>
              </a:rPr>
              <a:t>, B. and </a:t>
            </a:r>
            <a:r>
              <a:rPr lang="en-US" sz="1800" dirty="0" err="1">
                <a:effectLst/>
                <a:latin typeface="Times New Roman" panose="02020603050405020304" pitchFamily="18" charset="0"/>
                <a:ea typeface="Times New Roman" panose="02020603050405020304" pitchFamily="18" charset="0"/>
              </a:rPr>
              <a:t>Šostar</a:t>
            </a:r>
            <a:r>
              <a:rPr lang="en-US" sz="1800" dirty="0">
                <a:effectLst/>
                <a:latin typeface="Times New Roman" panose="02020603050405020304" pitchFamily="18" charset="0"/>
                <a:ea typeface="Times New Roman" panose="02020603050405020304" pitchFamily="18" charset="0"/>
              </a:rPr>
              <a:t>, M., 2022. The Influence of E-HRM on modernizing the role of HRM context. </a:t>
            </a:r>
            <a:r>
              <a:rPr lang="en-US" sz="1800" i="1" dirty="0">
                <a:effectLst/>
                <a:latin typeface="Times New Roman" panose="02020603050405020304" pitchFamily="18" charset="0"/>
                <a:ea typeface="Times New Roman" panose="02020603050405020304" pitchFamily="18" charset="0"/>
              </a:rPr>
              <a:t>Economies</a:t>
            </a:r>
            <a:r>
              <a:rPr lang="en-US" sz="1800" dirty="0">
                <a:effectLst/>
                <a:latin typeface="Times New Roman" panose="02020603050405020304" pitchFamily="18" charset="0"/>
                <a:ea typeface="Times New Roman" panose="02020603050405020304" pitchFamily="18" charset="0"/>
              </a:rPr>
              <a:t>, </a:t>
            </a:r>
            <a:r>
              <a:rPr lang="en-US" sz="1800" i="1" dirty="0">
                <a:effectLst/>
                <a:latin typeface="Times New Roman" panose="02020603050405020304" pitchFamily="18" charset="0"/>
                <a:ea typeface="Times New Roman" panose="02020603050405020304" pitchFamily="18" charset="0"/>
              </a:rPr>
              <a:t>10</a:t>
            </a:r>
            <a:r>
              <a:rPr lang="en-US" sz="1800" dirty="0">
                <a:effectLst/>
                <a:latin typeface="Times New Roman" panose="02020603050405020304" pitchFamily="18" charset="0"/>
                <a:ea typeface="Times New Roman" panose="02020603050405020304" pitchFamily="18" charset="0"/>
              </a:rPr>
              <a:t>(8), p.181.</a:t>
            </a:r>
            <a:r>
              <a:rPr lang="en-US" sz="1800" u="sng" dirty="0">
                <a:solidFill>
                  <a:srgbClr val="0563C1"/>
                </a:solidFill>
                <a:effectLst/>
                <a:latin typeface="Times New Roman" panose="02020603050405020304" pitchFamily="18" charset="0"/>
                <a:ea typeface="Times New Roman" panose="02020603050405020304" pitchFamily="18" charset="0"/>
                <a:hlinkClick r:id="rId9"/>
              </a:rPr>
              <a:t>https://www.mdpi.com/2227-7099/10/8/181</a:t>
            </a:r>
            <a:r>
              <a:rPr lang="en-US" sz="1800" dirty="0">
                <a:effectLst/>
                <a:latin typeface="Times New Roman" panose="02020603050405020304" pitchFamily="18" charset="0"/>
                <a:ea typeface="Times New Roman" panose="02020603050405020304" pitchFamily="18" charset="0"/>
              </a:rPr>
              <a:t> </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US" sz="1800" dirty="0" err="1">
                <a:effectLst/>
                <a:latin typeface="Times New Roman" panose="02020603050405020304" pitchFamily="18" charset="0"/>
                <a:ea typeface="Times New Roman" panose="02020603050405020304" pitchFamily="18" charset="0"/>
              </a:rPr>
              <a:t>Galanti</a:t>
            </a:r>
            <a:r>
              <a:rPr lang="en-US" sz="1800" dirty="0">
                <a:effectLst/>
                <a:latin typeface="Times New Roman" panose="02020603050405020304" pitchFamily="18" charset="0"/>
                <a:ea typeface="Times New Roman" panose="02020603050405020304" pitchFamily="18" charset="0"/>
              </a:rPr>
              <a:t>, T., De Vincenzi, C., </a:t>
            </a:r>
            <a:r>
              <a:rPr lang="en-US" sz="1800" dirty="0" err="1">
                <a:effectLst/>
                <a:latin typeface="Times New Roman" panose="02020603050405020304" pitchFamily="18" charset="0"/>
                <a:ea typeface="Times New Roman" panose="02020603050405020304" pitchFamily="18" charset="0"/>
              </a:rPr>
              <a:t>Buonomo</a:t>
            </a:r>
            <a:r>
              <a:rPr lang="en-US" sz="1800" dirty="0">
                <a:effectLst/>
                <a:latin typeface="Times New Roman" panose="02020603050405020304" pitchFamily="18" charset="0"/>
                <a:ea typeface="Times New Roman" panose="02020603050405020304" pitchFamily="18" charset="0"/>
              </a:rPr>
              <a:t>, I. and </a:t>
            </a:r>
            <a:r>
              <a:rPr lang="en-US" sz="1800" dirty="0" err="1">
                <a:effectLst/>
                <a:latin typeface="Times New Roman" panose="02020603050405020304" pitchFamily="18" charset="0"/>
                <a:ea typeface="Times New Roman" panose="02020603050405020304" pitchFamily="18" charset="0"/>
              </a:rPr>
              <a:t>Benevene</a:t>
            </a:r>
            <a:r>
              <a:rPr lang="en-US" sz="1800" dirty="0">
                <a:effectLst/>
                <a:latin typeface="Times New Roman" panose="02020603050405020304" pitchFamily="18" charset="0"/>
                <a:ea typeface="Times New Roman" panose="02020603050405020304" pitchFamily="18" charset="0"/>
              </a:rPr>
              <a:t>, P., 2023. Digital transformation: Inevitable change or sizable opportunity? The strategic role of HR management in industry 4.0. </a:t>
            </a:r>
            <a:r>
              <a:rPr lang="en-US" sz="1800" i="1" dirty="0">
                <a:effectLst/>
                <a:latin typeface="Times New Roman" panose="02020603050405020304" pitchFamily="18" charset="0"/>
                <a:ea typeface="Times New Roman" panose="02020603050405020304" pitchFamily="18" charset="0"/>
              </a:rPr>
              <a:t>Administrative Sciences</a:t>
            </a:r>
            <a:r>
              <a:rPr lang="en-US" sz="1800" dirty="0">
                <a:effectLst/>
                <a:latin typeface="Times New Roman" panose="02020603050405020304" pitchFamily="18" charset="0"/>
                <a:ea typeface="Times New Roman" panose="02020603050405020304" pitchFamily="18" charset="0"/>
              </a:rPr>
              <a:t>, </a:t>
            </a:r>
            <a:r>
              <a:rPr lang="en-US" sz="1800" i="1" dirty="0">
                <a:effectLst/>
                <a:latin typeface="Times New Roman" panose="02020603050405020304" pitchFamily="18" charset="0"/>
                <a:ea typeface="Times New Roman" panose="02020603050405020304" pitchFamily="18" charset="0"/>
              </a:rPr>
              <a:t>13</a:t>
            </a:r>
            <a:r>
              <a:rPr lang="en-US" sz="1800" dirty="0">
                <a:effectLst/>
                <a:latin typeface="Times New Roman" panose="02020603050405020304" pitchFamily="18" charset="0"/>
                <a:ea typeface="Times New Roman" panose="02020603050405020304" pitchFamily="18" charset="0"/>
              </a:rPr>
              <a:t>(2), p.30.</a:t>
            </a:r>
            <a:r>
              <a:rPr lang="en-US" sz="1800" u="sng" dirty="0">
                <a:solidFill>
                  <a:srgbClr val="0563C1"/>
                </a:solidFill>
                <a:effectLst/>
                <a:latin typeface="Times New Roman" panose="02020603050405020304" pitchFamily="18" charset="0"/>
                <a:ea typeface="Times New Roman" panose="02020603050405020304" pitchFamily="18" charset="0"/>
                <a:hlinkClick r:id="rId10"/>
              </a:rPr>
              <a:t>https://www.mdpi.com/2076-3387/13/2/30</a:t>
            </a:r>
            <a:r>
              <a:rPr lang="en-US" sz="1800" dirty="0">
                <a:effectLst/>
                <a:latin typeface="Times New Roman" panose="02020603050405020304" pitchFamily="18" charset="0"/>
                <a:ea typeface="Times New Roman" panose="02020603050405020304" pitchFamily="18" charset="0"/>
              </a:rPr>
              <a:t> </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US" sz="1800" dirty="0">
                <a:effectLst/>
                <a:latin typeface="Times New Roman" panose="02020603050405020304" pitchFamily="18" charset="0"/>
                <a:ea typeface="Times New Roman" panose="02020603050405020304" pitchFamily="18" charset="0"/>
              </a:rPr>
              <a:t>Harney, B., 2023. The limits of HRM in a new era of work: </a:t>
            </a:r>
            <a:r>
              <a:rPr lang="en-US" sz="1800" dirty="0" err="1">
                <a:effectLst/>
                <a:latin typeface="Times New Roman" panose="02020603050405020304" pitchFamily="18" charset="0"/>
                <a:ea typeface="Times New Roman" panose="02020603050405020304" pitchFamily="18" charset="0"/>
              </a:rPr>
              <a:t>Bezonomics</a:t>
            </a:r>
            <a:r>
              <a:rPr lang="en-US" sz="1800" dirty="0">
                <a:effectLst/>
                <a:latin typeface="Times New Roman" panose="02020603050405020304" pitchFamily="18" charset="0"/>
                <a:ea typeface="Times New Roman" panose="02020603050405020304" pitchFamily="18" charset="0"/>
              </a:rPr>
              <a:t> and the Amazon Effect. </a:t>
            </a:r>
            <a:r>
              <a:rPr lang="en-US" sz="1800" i="1" dirty="0">
                <a:effectLst/>
                <a:latin typeface="Times New Roman" panose="02020603050405020304" pitchFamily="18" charset="0"/>
                <a:ea typeface="Times New Roman" panose="02020603050405020304" pitchFamily="18" charset="0"/>
              </a:rPr>
              <a:t>Protecting the Future of Work: New Institutional Arrangements for Safeguarding </a:t>
            </a:r>
            <a:r>
              <a:rPr lang="en-US" sz="1800" i="1" dirty="0" err="1">
                <a:effectLst/>
                <a:latin typeface="Times New Roman" panose="02020603050405020304" pitchFamily="18" charset="0"/>
                <a:ea typeface="Times New Roman" panose="02020603050405020304" pitchFamily="18" charset="0"/>
              </a:rPr>
              <a:t>Labour</a:t>
            </a:r>
            <a:r>
              <a:rPr lang="en-US" sz="1800" i="1" dirty="0">
                <a:effectLst/>
                <a:latin typeface="Times New Roman" panose="02020603050405020304" pitchFamily="18" charset="0"/>
                <a:ea typeface="Times New Roman" panose="02020603050405020304" pitchFamily="18" charset="0"/>
              </a:rPr>
              <a:t> Standards</a:t>
            </a:r>
            <a:r>
              <a:rPr lang="en-US" sz="1800" dirty="0">
                <a:effectLst/>
                <a:latin typeface="Times New Roman" panose="02020603050405020304" pitchFamily="18" charset="0"/>
                <a:ea typeface="Times New Roman" panose="02020603050405020304" pitchFamily="18" charset="0"/>
              </a:rPr>
              <a:t>, pp.67-84.</a:t>
            </a:r>
            <a:r>
              <a:rPr lang="en-US" sz="1800" u="sng" dirty="0">
                <a:solidFill>
                  <a:srgbClr val="0563C1"/>
                </a:solidFill>
                <a:effectLst/>
                <a:latin typeface="Times New Roman" panose="02020603050405020304" pitchFamily="18" charset="0"/>
                <a:ea typeface="Times New Roman" panose="02020603050405020304" pitchFamily="18" charset="0"/>
                <a:hlinkClick r:id="rId11"/>
              </a:rPr>
              <a:t>https://www.researchgate.net/profile/Brian-Harney/publication/367296661_The_Limits_of_HRM_in_a_New_Era_of_Work_Bezonomics_and_the_Amazon_Effect/links/649f4edcb9ed6874a5eb629e/The-Limits-of-HRM-in-a-New-Era-of-Work-Bezonomics-and-the-Amazon-Effect.pdf</a:t>
            </a:r>
            <a:r>
              <a:rPr lang="en-US" sz="1800" dirty="0">
                <a:effectLst/>
                <a:latin typeface="Times New Roman" panose="02020603050405020304" pitchFamily="18" charset="0"/>
                <a:ea typeface="Times New Roman" panose="02020603050405020304" pitchFamily="18" charset="0"/>
              </a:rPr>
              <a:t> </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US" sz="1800" dirty="0" err="1">
                <a:effectLst/>
                <a:latin typeface="Times New Roman" panose="02020603050405020304" pitchFamily="18" charset="0"/>
                <a:ea typeface="Times New Roman" panose="02020603050405020304" pitchFamily="18" charset="0"/>
              </a:rPr>
              <a:t>Jaskeviciute</a:t>
            </a:r>
            <a:r>
              <a:rPr lang="en-US" sz="1800" dirty="0">
                <a:effectLst/>
                <a:latin typeface="Times New Roman" panose="02020603050405020304" pitchFamily="18" charset="0"/>
                <a:ea typeface="Times New Roman" panose="02020603050405020304" pitchFamily="18" charset="0"/>
              </a:rPr>
              <a:t>, V., </a:t>
            </a:r>
            <a:r>
              <a:rPr lang="en-US" sz="1800" dirty="0" err="1">
                <a:effectLst/>
                <a:latin typeface="Times New Roman" panose="02020603050405020304" pitchFamily="18" charset="0"/>
                <a:ea typeface="Times New Roman" panose="02020603050405020304" pitchFamily="18" charset="0"/>
              </a:rPr>
              <a:t>Stankeviciene</a:t>
            </a:r>
            <a:r>
              <a:rPr lang="en-US" sz="1800" dirty="0">
                <a:effectLst/>
                <a:latin typeface="Times New Roman" panose="02020603050405020304" pitchFamily="18" charset="0"/>
                <a:ea typeface="Times New Roman" panose="02020603050405020304" pitchFamily="18" charset="0"/>
              </a:rPr>
              <a:t>, A., </a:t>
            </a:r>
            <a:r>
              <a:rPr lang="en-US" sz="1800" dirty="0" err="1">
                <a:effectLst/>
                <a:latin typeface="Times New Roman" panose="02020603050405020304" pitchFamily="18" charset="0"/>
                <a:ea typeface="Times New Roman" panose="02020603050405020304" pitchFamily="18" charset="0"/>
              </a:rPr>
              <a:t>Diskiene</a:t>
            </a:r>
            <a:r>
              <a:rPr lang="en-US" sz="1800" dirty="0">
                <a:effectLst/>
                <a:latin typeface="Times New Roman" panose="02020603050405020304" pitchFamily="18" charset="0"/>
                <a:ea typeface="Times New Roman" panose="02020603050405020304" pitchFamily="18" charset="0"/>
              </a:rPr>
              <a:t>, D. and </a:t>
            </a:r>
            <a:r>
              <a:rPr lang="en-US" sz="1800" dirty="0" err="1">
                <a:effectLst/>
                <a:latin typeface="Times New Roman" panose="02020603050405020304" pitchFamily="18" charset="0"/>
                <a:ea typeface="Times New Roman" panose="02020603050405020304" pitchFamily="18" charset="0"/>
              </a:rPr>
              <a:t>Savicke</a:t>
            </a:r>
            <a:r>
              <a:rPr lang="en-US" sz="1800" dirty="0">
                <a:effectLst/>
                <a:latin typeface="Times New Roman" panose="02020603050405020304" pitchFamily="18" charset="0"/>
                <a:ea typeface="Times New Roman" panose="02020603050405020304" pitchFamily="18" charset="0"/>
              </a:rPr>
              <a:t>, J., 2021. The relationship between employee well-being and organizational trust in the context of sustainable human resource management. </a:t>
            </a:r>
            <a:r>
              <a:rPr lang="en-US" sz="1800" i="1" dirty="0">
                <a:effectLst/>
                <a:latin typeface="Times New Roman" panose="02020603050405020304" pitchFamily="18" charset="0"/>
                <a:ea typeface="Times New Roman" panose="02020603050405020304" pitchFamily="18" charset="0"/>
              </a:rPr>
              <a:t>Problems and perspectives in management</a:t>
            </a:r>
            <a:r>
              <a:rPr lang="en-US" sz="1800" dirty="0">
                <a:effectLst/>
                <a:latin typeface="Times New Roman" panose="02020603050405020304" pitchFamily="18" charset="0"/>
                <a:ea typeface="Times New Roman" panose="02020603050405020304" pitchFamily="18" charset="0"/>
              </a:rPr>
              <a:t>, </a:t>
            </a:r>
            <a:r>
              <a:rPr lang="en-US" sz="1800" i="1" dirty="0">
                <a:effectLst/>
                <a:latin typeface="Times New Roman" panose="02020603050405020304" pitchFamily="18" charset="0"/>
                <a:ea typeface="Times New Roman" panose="02020603050405020304" pitchFamily="18" charset="0"/>
              </a:rPr>
              <a:t>19</a:t>
            </a:r>
            <a:r>
              <a:rPr lang="en-US" sz="1800" dirty="0">
                <a:effectLst/>
                <a:latin typeface="Times New Roman" panose="02020603050405020304" pitchFamily="18" charset="0"/>
                <a:ea typeface="Times New Roman" panose="02020603050405020304" pitchFamily="18" charset="0"/>
              </a:rPr>
              <a:t>(2), pp.118-131.</a:t>
            </a:r>
            <a:r>
              <a:rPr lang="en-US" sz="1800" u="sng" dirty="0">
                <a:solidFill>
                  <a:srgbClr val="0563C1"/>
                </a:solidFill>
                <a:effectLst/>
                <a:latin typeface="Times New Roman" panose="02020603050405020304" pitchFamily="18" charset="0"/>
                <a:ea typeface="Times New Roman" panose="02020603050405020304" pitchFamily="18" charset="0"/>
                <a:hlinkClick r:id="rId12"/>
              </a:rPr>
              <a:t>https://www.businessperspectives.org/images/pdf/applications/publishing/templates/article/assets/15023/PPM_2021_02_Jaskeviciute.pdf</a:t>
            </a:r>
            <a:r>
              <a:rPr lang="en-US" sz="1800" dirty="0">
                <a:effectLst/>
                <a:latin typeface="Times New Roman" panose="02020603050405020304" pitchFamily="18" charset="0"/>
                <a:ea typeface="Times New Roman" panose="02020603050405020304" pitchFamily="18" charset="0"/>
              </a:rPr>
              <a:t> </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US" sz="1800" dirty="0">
                <a:effectLst/>
                <a:latin typeface="Times New Roman" panose="02020603050405020304" pitchFamily="18" charset="0"/>
                <a:ea typeface="Times New Roman" panose="02020603050405020304" pitchFamily="18" charset="0"/>
              </a:rPr>
              <a:t>Martínez-</a:t>
            </a:r>
            <a:r>
              <a:rPr lang="en-US" sz="1800" dirty="0" err="1">
                <a:effectLst/>
                <a:latin typeface="Times New Roman" panose="02020603050405020304" pitchFamily="18" charset="0"/>
                <a:ea typeface="Times New Roman" panose="02020603050405020304" pitchFamily="18" charset="0"/>
              </a:rPr>
              <a:t>Falcó</a:t>
            </a:r>
            <a:r>
              <a:rPr lang="en-US" sz="1800" dirty="0">
                <a:effectLst/>
                <a:latin typeface="Times New Roman" panose="02020603050405020304" pitchFamily="18" charset="0"/>
                <a:ea typeface="Times New Roman" panose="02020603050405020304" pitchFamily="18" charset="0"/>
              </a:rPr>
              <a:t>, J., Sánchez-García, E., Marco-</a:t>
            </a:r>
            <a:r>
              <a:rPr lang="en-US" sz="1800" dirty="0" err="1">
                <a:effectLst/>
                <a:latin typeface="Times New Roman" panose="02020603050405020304" pitchFamily="18" charset="0"/>
                <a:ea typeface="Times New Roman" panose="02020603050405020304" pitchFamily="18" charset="0"/>
              </a:rPr>
              <a:t>Lajara</a:t>
            </a:r>
            <a:r>
              <a:rPr lang="en-US" sz="1800" dirty="0">
                <a:effectLst/>
                <a:latin typeface="Times New Roman" panose="02020603050405020304" pitchFamily="18" charset="0"/>
                <a:ea typeface="Times New Roman" panose="02020603050405020304" pitchFamily="18" charset="0"/>
              </a:rPr>
              <a:t>, B. and </a:t>
            </a:r>
            <a:r>
              <a:rPr lang="en-US" sz="1800" dirty="0" err="1">
                <a:effectLst/>
                <a:latin typeface="Times New Roman" panose="02020603050405020304" pitchFamily="18" charset="0"/>
                <a:ea typeface="Times New Roman" panose="02020603050405020304" pitchFamily="18" charset="0"/>
              </a:rPr>
              <a:t>Millán-Tudela</a:t>
            </a:r>
            <a:r>
              <a:rPr lang="en-US" sz="1800" dirty="0">
                <a:effectLst/>
                <a:latin typeface="Times New Roman" panose="02020603050405020304" pitchFamily="18" charset="0"/>
                <a:ea typeface="Times New Roman" panose="02020603050405020304" pitchFamily="18" charset="0"/>
              </a:rPr>
              <a:t>, L.A., 2024. Enhancing employee wellbeing and happiness management in the wine industry: unveiling the role of green human resource management. </a:t>
            </a:r>
            <a:r>
              <a:rPr lang="en-US" sz="1800" i="1" dirty="0">
                <a:effectLst/>
                <a:latin typeface="Times New Roman" panose="02020603050405020304" pitchFamily="18" charset="0"/>
                <a:ea typeface="Times New Roman" panose="02020603050405020304" pitchFamily="18" charset="0"/>
              </a:rPr>
              <a:t>BMC psychology</a:t>
            </a:r>
            <a:r>
              <a:rPr lang="en-US" sz="1800" dirty="0">
                <a:effectLst/>
                <a:latin typeface="Times New Roman" panose="02020603050405020304" pitchFamily="18" charset="0"/>
                <a:ea typeface="Times New Roman" panose="02020603050405020304" pitchFamily="18" charset="0"/>
              </a:rPr>
              <a:t>, </a:t>
            </a:r>
            <a:r>
              <a:rPr lang="en-US" sz="1800" i="1" dirty="0">
                <a:effectLst/>
                <a:latin typeface="Times New Roman" panose="02020603050405020304" pitchFamily="18" charset="0"/>
                <a:ea typeface="Times New Roman" panose="02020603050405020304" pitchFamily="18" charset="0"/>
              </a:rPr>
              <a:t>12</a:t>
            </a:r>
            <a:r>
              <a:rPr lang="en-US" sz="1800" dirty="0">
                <a:effectLst/>
                <a:latin typeface="Times New Roman" panose="02020603050405020304" pitchFamily="18" charset="0"/>
                <a:ea typeface="Times New Roman" panose="02020603050405020304" pitchFamily="18" charset="0"/>
              </a:rPr>
              <a:t>(1), p.203.</a:t>
            </a:r>
            <a:r>
              <a:rPr lang="en-US" sz="1800" u="sng" dirty="0">
                <a:solidFill>
                  <a:srgbClr val="0563C1"/>
                </a:solidFill>
                <a:effectLst/>
                <a:latin typeface="Times New Roman" panose="02020603050405020304" pitchFamily="18" charset="0"/>
                <a:ea typeface="Times New Roman" panose="02020603050405020304" pitchFamily="18" charset="0"/>
                <a:hlinkClick r:id="rId13"/>
              </a:rPr>
              <a:t>https://scholar.google.com/</a:t>
            </a:r>
            <a:r>
              <a:rPr lang="en-US" sz="1800" u="sng" dirty="0" err="1">
                <a:solidFill>
                  <a:srgbClr val="0563C1"/>
                </a:solidFill>
                <a:effectLst/>
                <a:latin typeface="Times New Roman" panose="02020603050405020304" pitchFamily="18" charset="0"/>
                <a:ea typeface="Times New Roman" panose="02020603050405020304" pitchFamily="18" charset="0"/>
                <a:hlinkClick r:id="rId13"/>
              </a:rPr>
              <a:t>scholar?output</a:t>
            </a:r>
            <a:r>
              <a:rPr lang="en-US" sz="1800" u="sng" dirty="0">
                <a:solidFill>
                  <a:srgbClr val="0563C1"/>
                </a:solidFill>
                <a:effectLst/>
                <a:latin typeface="Times New Roman" panose="02020603050405020304" pitchFamily="18" charset="0"/>
                <a:ea typeface="Times New Roman" panose="02020603050405020304" pitchFamily="18" charset="0"/>
                <a:hlinkClick r:id="rId13"/>
              </a:rPr>
              <a:t>=</a:t>
            </a:r>
            <a:r>
              <a:rPr lang="en-US" sz="1800" u="sng" dirty="0" err="1">
                <a:solidFill>
                  <a:srgbClr val="0563C1"/>
                </a:solidFill>
                <a:effectLst/>
                <a:latin typeface="Times New Roman" panose="02020603050405020304" pitchFamily="18" charset="0"/>
                <a:ea typeface="Times New Roman" panose="02020603050405020304" pitchFamily="18" charset="0"/>
                <a:hlinkClick r:id="rId13"/>
              </a:rPr>
              <a:t>instlink&amp;q</a:t>
            </a:r>
            <a:r>
              <a:rPr lang="en-US" sz="1800" u="sng" dirty="0">
                <a:solidFill>
                  <a:srgbClr val="0563C1"/>
                </a:solidFill>
                <a:effectLst/>
                <a:latin typeface="Times New Roman" panose="02020603050405020304" pitchFamily="18" charset="0"/>
                <a:ea typeface="Times New Roman" panose="02020603050405020304" pitchFamily="18" charset="0"/>
                <a:hlinkClick r:id="rId13"/>
              </a:rPr>
              <a:t>=info:DB1PvwG0RYsJ:scholar.google.com/&amp;hl=</a:t>
            </a:r>
            <a:r>
              <a:rPr lang="en-US" sz="1800" u="sng" dirty="0" err="1">
                <a:solidFill>
                  <a:srgbClr val="0563C1"/>
                </a:solidFill>
                <a:effectLst/>
                <a:latin typeface="Times New Roman" panose="02020603050405020304" pitchFamily="18" charset="0"/>
                <a:ea typeface="Times New Roman" panose="02020603050405020304" pitchFamily="18" charset="0"/>
                <a:hlinkClick r:id="rId13"/>
              </a:rPr>
              <a:t>en&amp;as_sdt</a:t>
            </a:r>
            <a:r>
              <a:rPr lang="en-US" sz="1800" u="sng" dirty="0">
                <a:solidFill>
                  <a:srgbClr val="0563C1"/>
                </a:solidFill>
                <a:effectLst/>
                <a:latin typeface="Times New Roman" panose="02020603050405020304" pitchFamily="18" charset="0"/>
                <a:ea typeface="Times New Roman" panose="02020603050405020304" pitchFamily="18" charset="0"/>
                <a:hlinkClick r:id="rId13"/>
              </a:rPr>
              <a:t>=0,5&amp;as_ylo=2020&amp;scillfp=15920406389168277436&amp;oi=</a:t>
            </a:r>
            <a:r>
              <a:rPr lang="en-US" sz="1800" u="sng" dirty="0" err="1">
                <a:solidFill>
                  <a:srgbClr val="0563C1"/>
                </a:solidFill>
                <a:effectLst/>
                <a:latin typeface="Times New Roman" panose="02020603050405020304" pitchFamily="18" charset="0"/>
                <a:ea typeface="Times New Roman" panose="02020603050405020304" pitchFamily="18" charset="0"/>
                <a:hlinkClick r:id="rId13"/>
              </a:rPr>
              <a:t>lle</a:t>
            </a:r>
            <a:r>
              <a:rPr lang="en-US" sz="1800" dirty="0">
                <a:effectLst/>
                <a:latin typeface="Times New Roman" panose="02020603050405020304" pitchFamily="18" charset="0"/>
                <a:ea typeface="Times New Roman" panose="02020603050405020304" pitchFamily="18" charset="0"/>
              </a:rPr>
              <a:t> </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US" sz="1800" dirty="0" err="1">
                <a:effectLst/>
                <a:latin typeface="Times New Roman" panose="02020603050405020304" pitchFamily="18" charset="0"/>
                <a:ea typeface="Times New Roman" panose="02020603050405020304" pitchFamily="18" charset="0"/>
              </a:rPr>
              <a:t>Mulugeta</a:t>
            </a:r>
            <a:r>
              <a:rPr lang="en-US" sz="1800" dirty="0">
                <a:effectLst/>
                <a:latin typeface="Times New Roman" panose="02020603050405020304" pitchFamily="18" charset="0"/>
                <a:ea typeface="Times New Roman" panose="02020603050405020304" pitchFamily="18" charset="0"/>
              </a:rPr>
              <a:t>, H.E., 2022. Human rights issues at Amazon corporation. </a:t>
            </a:r>
            <a:r>
              <a:rPr lang="en-US" sz="1800" i="1" dirty="0">
                <a:effectLst/>
                <a:latin typeface="Times New Roman" panose="02020603050405020304" pitchFamily="18" charset="0"/>
                <a:ea typeface="Times New Roman" panose="02020603050405020304" pitchFamily="18" charset="0"/>
              </a:rPr>
              <a:t>Management Science and Business Decisions</a:t>
            </a:r>
            <a:r>
              <a:rPr lang="en-US" sz="1800" dirty="0">
                <a:effectLst/>
                <a:latin typeface="Times New Roman" panose="02020603050405020304" pitchFamily="18" charset="0"/>
                <a:ea typeface="Times New Roman" panose="02020603050405020304" pitchFamily="18" charset="0"/>
              </a:rPr>
              <a:t>, </a:t>
            </a:r>
            <a:r>
              <a:rPr lang="en-US" sz="1800" i="1" dirty="0">
                <a:effectLst/>
                <a:latin typeface="Times New Roman" panose="02020603050405020304" pitchFamily="18" charset="0"/>
                <a:ea typeface="Times New Roman" panose="02020603050405020304" pitchFamily="18" charset="0"/>
              </a:rPr>
              <a:t>2</a:t>
            </a:r>
            <a:r>
              <a:rPr lang="en-US" sz="1800" dirty="0">
                <a:effectLst/>
                <a:latin typeface="Times New Roman" panose="02020603050405020304" pitchFamily="18" charset="0"/>
                <a:ea typeface="Times New Roman" panose="02020603050405020304" pitchFamily="18" charset="0"/>
              </a:rPr>
              <a:t>(2), pp.19-31.</a:t>
            </a:r>
            <a:r>
              <a:rPr lang="en-US" sz="1800" u="sng" dirty="0">
                <a:solidFill>
                  <a:srgbClr val="0563C1"/>
                </a:solidFill>
                <a:effectLst/>
                <a:latin typeface="Times New Roman" panose="02020603050405020304" pitchFamily="18" charset="0"/>
                <a:ea typeface="Times New Roman" panose="02020603050405020304" pitchFamily="18" charset="0"/>
                <a:hlinkClick r:id="rId14"/>
              </a:rPr>
              <a:t>http://publish.thescienceinsight.com/</a:t>
            </a:r>
            <a:r>
              <a:rPr lang="en-US" sz="1800" u="sng" dirty="0" err="1">
                <a:solidFill>
                  <a:srgbClr val="0563C1"/>
                </a:solidFill>
                <a:effectLst/>
                <a:latin typeface="Times New Roman" panose="02020603050405020304" pitchFamily="18" charset="0"/>
                <a:ea typeface="Times New Roman" panose="02020603050405020304" pitchFamily="18" charset="0"/>
                <a:hlinkClick r:id="rId14"/>
              </a:rPr>
              <a:t>index.php</a:t>
            </a:r>
            <a:r>
              <a:rPr lang="en-US" sz="1800" u="sng" dirty="0">
                <a:solidFill>
                  <a:srgbClr val="0563C1"/>
                </a:solidFill>
                <a:effectLst/>
                <a:latin typeface="Times New Roman" panose="02020603050405020304" pitchFamily="18" charset="0"/>
                <a:ea typeface="Times New Roman" panose="02020603050405020304" pitchFamily="18" charset="0"/>
                <a:hlinkClick r:id="rId14"/>
              </a:rPr>
              <a:t>/</a:t>
            </a:r>
            <a:r>
              <a:rPr lang="en-US" sz="1800" u="sng" dirty="0" err="1">
                <a:solidFill>
                  <a:srgbClr val="0563C1"/>
                </a:solidFill>
                <a:effectLst/>
                <a:latin typeface="Times New Roman" panose="02020603050405020304" pitchFamily="18" charset="0"/>
                <a:ea typeface="Times New Roman" panose="02020603050405020304" pitchFamily="18" charset="0"/>
                <a:hlinkClick r:id="rId14"/>
              </a:rPr>
              <a:t>msbd</a:t>
            </a:r>
            <a:r>
              <a:rPr lang="en-US" sz="1800" u="sng" dirty="0">
                <a:solidFill>
                  <a:srgbClr val="0563C1"/>
                </a:solidFill>
                <a:effectLst/>
                <a:latin typeface="Times New Roman" panose="02020603050405020304" pitchFamily="18" charset="0"/>
                <a:ea typeface="Times New Roman" panose="02020603050405020304" pitchFamily="18" charset="0"/>
                <a:hlinkClick r:id="rId14"/>
              </a:rPr>
              <a:t>/article/download/50/41</a:t>
            </a:r>
            <a:r>
              <a:rPr lang="en-US" sz="1800" dirty="0">
                <a:effectLst/>
                <a:latin typeface="Times New Roman" panose="02020603050405020304" pitchFamily="18" charset="0"/>
                <a:ea typeface="Times New Roman" panose="02020603050405020304" pitchFamily="18" charset="0"/>
              </a:rPr>
              <a:t> </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US" sz="1800" dirty="0" err="1">
                <a:effectLst/>
                <a:latin typeface="Times New Roman" panose="02020603050405020304" pitchFamily="18" charset="0"/>
                <a:ea typeface="Times New Roman" panose="02020603050405020304" pitchFamily="18" charset="0"/>
              </a:rPr>
              <a:t>Rotea</a:t>
            </a:r>
            <a:r>
              <a:rPr lang="en-US" sz="1800" dirty="0">
                <a:effectLst/>
                <a:latin typeface="Times New Roman" panose="02020603050405020304" pitchFamily="18" charset="0"/>
                <a:ea typeface="Times New Roman" panose="02020603050405020304" pitchFamily="18" charset="0"/>
              </a:rPr>
              <a:t>, C.C., </a:t>
            </a:r>
            <a:r>
              <a:rPr lang="en-US" sz="1800" dirty="0" err="1">
                <a:effectLst/>
                <a:latin typeface="Times New Roman" panose="02020603050405020304" pitchFamily="18" charset="0"/>
                <a:ea typeface="Times New Roman" panose="02020603050405020304" pitchFamily="18" charset="0"/>
              </a:rPr>
              <a:t>Ploscaru</a:t>
            </a:r>
            <a:r>
              <a:rPr lang="en-US" sz="1800" dirty="0">
                <a:effectLst/>
                <a:latin typeface="Times New Roman" panose="02020603050405020304" pitchFamily="18" charset="0"/>
                <a:ea typeface="Times New Roman" panose="02020603050405020304" pitchFamily="18" charset="0"/>
              </a:rPr>
              <a:t>, A.N., </a:t>
            </a:r>
            <a:r>
              <a:rPr lang="en-US" sz="1800" dirty="0" err="1">
                <a:effectLst/>
                <a:latin typeface="Times New Roman" panose="02020603050405020304" pitchFamily="18" charset="0"/>
                <a:ea typeface="Times New Roman" panose="02020603050405020304" pitchFamily="18" charset="0"/>
              </a:rPr>
              <a:t>Bocean</a:t>
            </a:r>
            <a:r>
              <a:rPr lang="en-US" sz="1800" dirty="0">
                <a:effectLst/>
                <a:latin typeface="Times New Roman" panose="02020603050405020304" pitchFamily="18" charset="0"/>
                <a:ea typeface="Times New Roman" panose="02020603050405020304" pitchFamily="18" charset="0"/>
              </a:rPr>
              <a:t>, C.G., </a:t>
            </a:r>
            <a:r>
              <a:rPr lang="en-US" sz="1800" dirty="0" err="1">
                <a:effectLst/>
                <a:latin typeface="Times New Roman" panose="02020603050405020304" pitchFamily="18" charset="0"/>
                <a:ea typeface="Times New Roman" panose="02020603050405020304" pitchFamily="18" charset="0"/>
              </a:rPr>
              <a:t>Vărzaru</a:t>
            </a:r>
            <a:r>
              <a:rPr lang="en-US" sz="1800" dirty="0">
                <a:effectLst/>
                <a:latin typeface="Times New Roman" panose="02020603050405020304" pitchFamily="18" charset="0"/>
                <a:ea typeface="Times New Roman" panose="02020603050405020304" pitchFamily="18" charset="0"/>
              </a:rPr>
              <a:t>, A.A., </a:t>
            </a:r>
            <a:r>
              <a:rPr lang="en-US" sz="1800" dirty="0" err="1">
                <a:effectLst/>
                <a:latin typeface="Times New Roman" panose="02020603050405020304" pitchFamily="18" charset="0"/>
                <a:ea typeface="Times New Roman" panose="02020603050405020304" pitchFamily="18" charset="0"/>
              </a:rPr>
              <a:t>Mangra</a:t>
            </a:r>
            <a:r>
              <a:rPr lang="en-US" sz="1800" dirty="0">
                <a:effectLst/>
                <a:latin typeface="Times New Roman" panose="02020603050405020304" pitchFamily="18" charset="0"/>
                <a:ea typeface="Times New Roman" panose="02020603050405020304" pitchFamily="18" charset="0"/>
              </a:rPr>
              <a:t>, M.G. and </a:t>
            </a:r>
            <a:r>
              <a:rPr lang="en-US" sz="1800" dirty="0" err="1">
                <a:effectLst/>
                <a:latin typeface="Times New Roman" panose="02020603050405020304" pitchFamily="18" charset="0"/>
                <a:ea typeface="Times New Roman" panose="02020603050405020304" pitchFamily="18" charset="0"/>
              </a:rPr>
              <a:t>Mangra</a:t>
            </a:r>
            <a:r>
              <a:rPr lang="en-US" sz="1800" dirty="0">
                <a:effectLst/>
                <a:latin typeface="Times New Roman" panose="02020603050405020304" pitchFamily="18" charset="0"/>
                <a:ea typeface="Times New Roman" panose="02020603050405020304" pitchFamily="18" charset="0"/>
              </a:rPr>
              <a:t>, G.I., 2023, April. The link between HRM practices and performance in healthcare: the mediating role of the organizational change process. In </a:t>
            </a:r>
            <a:r>
              <a:rPr lang="en-US" sz="1800" i="1" dirty="0">
                <a:effectLst/>
                <a:latin typeface="Times New Roman" panose="02020603050405020304" pitchFamily="18" charset="0"/>
                <a:ea typeface="Times New Roman" panose="02020603050405020304" pitchFamily="18" charset="0"/>
              </a:rPr>
              <a:t>Healthcare</a:t>
            </a:r>
            <a:r>
              <a:rPr lang="en-US" sz="1800" dirty="0">
                <a:effectLst/>
                <a:latin typeface="Times New Roman" panose="02020603050405020304" pitchFamily="18" charset="0"/>
                <a:ea typeface="Times New Roman" panose="02020603050405020304" pitchFamily="18" charset="0"/>
              </a:rPr>
              <a:t> (Vol. 11, No. 9, p. 1236). </a:t>
            </a:r>
            <a:r>
              <a:rPr lang="en-US" sz="1800" dirty="0" err="1">
                <a:effectLst/>
                <a:latin typeface="Times New Roman" panose="02020603050405020304" pitchFamily="18" charset="0"/>
                <a:ea typeface="Times New Roman" panose="02020603050405020304" pitchFamily="18" charset="0"/>
              </a:rPr>
              <a:t>MDPI.</a:t>
            </a:r>
            <a:r>
              <a:rPr lang="en-US" sz="1800" u="sng" dirty="0" err="1">
                <a:solidFill>
                  <a:srgbClr val="0563C1"/>
                </a:solidFill>
                <a:effectLst/>
                <a:latin typeface="Times New Roman" panose="02020603050405020304" pitchFamily="18" charset="0"/>
                <a:ea typeface="Times New Roman" panose="02020603050405020304" pitchFamily="18" charset="0"/>
                <a:hlinkClick r:id="rId15"/>
              </a:rPr>
              <a:t>https</a:t>
            </a:r>
            <a:r>
              <a:rPr lang="en-US" sz="1800" u="sng" dirty="0">
                <a:solidFill>
                  <a:srgbClr val="0563C1"/>
                </a:solidFill>
                <a:effectLst/>
                <a:latin typeface="Times New Roman" panose="02020603050405020304" pitchFamily="18" charset="0"/>
                <a:ea typeface="Times New Roman" panose="02020603050405020304" pitchFamily="18" charset="0"/>
                <a:hlinkClick r:id="rId15"/>
              </a:rPr>
              <a:t>://www.mdpi.com/2227-9032/11/9/1236</a:t>
            </a:r>
            <a:r>
              <a:rPr lang="en-US" sz="1800" dirty="0">
                <a:effectLst/>
                <a:latin typeface="Times New Roman" panose="02020603050405020304" pitchFamily="18" charset="0"/>
                <a:ea typeface="Times New Roman" panose="02020603050405020304" pitchFamily="18" charset="0"/>
              </a:rPr>
              <a:t> </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US" sz="1800" dirty="0" err="1">
                <a:effectLst/>
                <a:latin typeface="Times New Roman" panose="02020603050405020304" pitchFamily="18" charset="0"/>
                <a:ea typeface="Times New Roman" panose="02020603050405020304" pitchFamily="18" charset="0"/>
              </a:rPr>
              <a:t>Rustiawan</a:t>
            </a:r>
            <a:r>
              <a:rPr lang="en-US" sz="1800" dirty="0">
                <a:effectLst/>
                <a:latin typeface="Times New Roman" panose="02020603050405020304" pitchFamily="18" charset="0"/>
                <a:ea typeface="Times New Roman" panose="02020603050405020304" pitchFamily="18" charset="0"/>
              </a:rPr>
              <a:t>, I., </a:t>
            </a:r>
            <a:r>
              <a:rPr lang="en-US" sz="1800" dirty="0" err="1">
                <a:effectLst/>
                <a:latin typeface="Times New Roman" panose="02020603050405020304" pitchFamily="18" charset="0"/>
                <a:ea typeface="Times New Roman" panose="02020603050405020304" pitchFamily="18" charset="0"/>
              </a:rPr>
              <a:t>Gadzali</a:t>
            </a:r>
            <a:r>
              <a:rPr lang="en-US" sz="1800" dirty="0">
                <a:effectLst/>
                <a:latin typeface="Times New Roman" panose="02020603050405020304" pitchFamily="18" charset="0"/>
                <a:ea typeface="Times New Roman" panose="02020603050405020304" pitchFamily="18" charset="0"/>
              </a:rPr>
              <a:t>, S.S., </a:t>
            </a:r>
            <a:r>
              <a:rPr lang="en-US" sz="1800" dirty="0" err="1">
                <a:effectLst/>
                <a:latin typeface="Times New Roman" panose="02020603050405020304" pitchFamily="18" charset="0"/>
                <a:ea typeface="Times New Roman" panose="02020603050405020304" pitchFamily="18" charset="0"/>
              </a:rPr>
              <a:t>Suharyat</a:t>
            </a:r>
            <a:r>
              <a:rPr lang="en-US" sz="1800" dirty="0">
                <a:effectLst/>
                <a:latin typeface="Times New Roman" panose="02020603050405020304" pitchFamily="18" charset="0"/>
                <a:ea typeface="Times New Roman" panose="02020603050405020304" pitchFamily="18" charset="0"/>
              </a:rPr>
              <a:t>, Y., </a:t>
            </a:r>
            <a:r>
              <a:rPr lang="en-US" sz="1800" dirty="0" err="1">
                <a:effectLst/>
                <a:latin typeface="Times New Roman" panose="02020603050405020304" pitchFamily="18" charset="0"/>
                <a:ea typeface="Times New Roman" panose="02020603050405020304" pitchFamily="18" charset="0"/>
              </a:rPr>
              <a:t>Iswadi</a:t>
            </a:r>
            <a:r>
              <a:rPr lang="en-US" sz="1800" dirty="0">
                <a:effectLst/>
                <a:latin typeface="Times New Roman" panose="02020603050405020304" pitchFamily="18" charset="0"/>
                <a:ea typeface="Times New Roman" panose="02020603050405020304" pitchFamily="18" charset="0"/>
              </a:rPr>
              <a:t>, U. and </a:t>
            </a:r>
            <a:r>
              <a:rPr lang="en-US" sz="1800" dirty="0" err="1">
                <a:effectLst/>
                <a:latin typeface="Times New Roman" panose="02020603050405020304" pitchFamily="18" charset="0"/>
                <a:ea typeface="Times New Roman" panose="02020603050405020304" pitchFamily="18" charset="0"/>
              </a:rPr>
              <a:t>Ausat</a:t>
            </a:r>
            <a:r>
              <a:rPr lang="en-US" sz="1800" dirty="0">
                <a:effectLst/>
                <a:latin typeface="Times New Roman" panose="02020603050405020304" pitchFamily="18" charset="0"/>
                <a:ea typeface="Times New Roman" panose="02020603050405020304" pitchFamily="18" charset="0"/>
              </a:rPr>
              <a:t>, A.M.A., 2023. The Strategic Role of Human Resource Management in Achieving </a:t>
            </a:r>
            <a:r>
              <a:rPr lang="en-US" sz="1800" dirty="0" err="1">
                <a:effectLst/>
                <a:latin typeface="Times New Roman" panose="02020603050405020304" pitchFamily="18" charset="0"/>
                <a:ea typeface="Times New Roman" panose="02020603050405020304" pitchFamily="18" charset="0"/>
              </a:rPr>
              <a:t>Organisational</a:t>
            </a:r>
            <a:r>
              <a:rPr lang="en-US" sz="1800" dirty="0">
                <a:effectLst/>
                <a:latin typeface="Times New Roman" panose="02020603050405020304" pitchFamily="18" charset="0"/>
                <a:ea typeface="Times New Roman" panose="02020603050405020304" pitchFamily="18" charset="0"/>
              </a:rPr>
              <a:t> Goals. </a:t>
            </a:r>
            <a:r>
              <a:rPr lang="en-US" sz="1800" i="1" dirty="0">
                <a:effectLst/>
                <a:latin typeface="Times New Roman" panose="02020603050405020304" pitchFamily="18" charset="0"/>
                <a:ea typeface="Times New Roman" panose="02020603050405020304" pitchFamily="18" charset="0"/>
              </a:rPr>
              <a:t>Innovative: Journal Of Social Science Research</a:t>
            </a:r>
            <a:r>
              <a:rPr lang="en-US" sz="1800" dirty="0">
                <a:effectLst/>
                <a:latin typeface="Times New Roman" panose="02020603050405020304" pitchFamily="18" charset="0"/>
                <a:ea typeface="Times New Roman" panose="02020603050405020304" pitchFamily="18" charset="0"/>
              </a:rPr>
              <a:t>, </a:t>
            </a:r>
            <a:r>
              <a:rPr lang="en-US" sz="1800" i="1" dirty="0">
                <a:effectLst/>
                <a:latin typeface="Times New Roman" panose="02020603050405020304" pitchFamily="18" charset="0"/>
                <a:ea typeface="Times New Roman" panose="02020603050405020304" pitchFamily="18" charset="0"/>
              </a:rPr>
              <a:t>3</a:t>
            </a:r>
            <a:r>
              <a:rPr lang="en-US" sz="1800" dirty="0">
                <a:effectLst/>
                <a:latin typeface="Times New Roman" panose="02020603050405020304" pitchFamily="18" charset="0"/>
                <a:ea typeface="Times New Roman" panose="02020603050405020304" pitchFamily="18" charset="0"/>
              </a:rPr>
              <a:t>(2), pp.632-642.</a:t>
            </a:r>
            <a:r>
              <a:rPr lang="en-US" sz="1800" u="sng" dirty="0">
                <a:solidFill>
                  <a:srgbClr val="0563C1"/>
                </a:solidFill>
                <a:effectLst/>
                <a:latin typeface="Times New Roman" panose="02020603050405020304" pitchFamily="18" charset="0"/>
                <a:ea typeface="Times New Roman" panose="02020603050405020304" pitchFamily="18" charset="0"/>
                <a:hlinkClick r:id="rId16"/>
              </a:rPr>
              <a:t>https://j-innovative.org/</a:t>
            </a:r>
            <a:r>
              <a:rPr lang="en-US" sz="1800" u="sng" dirty="0" err="1">
                <a:solidFill>
                  <a:srgbClr val="0563C1"/>
                </a:solidFill>
                <a:effectLst/>
                <a:latin typeface="Times New Roman" panose="02020603050405020304" pitchFamily="18" charset="0"/>
                <a:ea typeface="Times New Roman" panose="02020603050405020304" pitchFamily="18" charset="0"/>
                <a:hlinkClick r:id="rId16"/>
              </a:rPr>
              <a:t>index.php</a:t>
            </a:r>
            <a:r>
              <a:rPr lang="en-US" sz="1800" u="sng" dirty="0">
                <a:solidFill>
                  <a:srgbClr val="0563C1"/>
                </a:solidFill>
                <a:effectLst/>
                <a:latin typeface="Times New Roman" panose="02020603050405020304" pitchFamily="18" charset="0"/>
                <a:ea typeface="Times New Roman" panose="02020603050405020304" pitchFamily="18" charset="0"/>
                <a:hlinkClick r:id="rId16"/>
              </a:rPr>
              <a:t>/Innovative/article/download/345/327</a:t>
            </a:r>
            <a:r>
              <a:rPr lang="en-US" sz="1800" dirty="0">
                <a:effectLst/>
                <a:latin typeface="Times New Roman" panose="02020603050405020304" pitchFamily="18" charset="0"/>
                <a:ea typeface="Times New Roman" panose="02020603050405020304" pitchFamily="18" charset="0"/>
              </a:rPr>
              <a:t> </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US" sz="1800" dirty="0" err="1">
                <a:effectLst/>
                <a:latin typeface="Times New Roman" panose="02020603050405020304" pitchFamily="18" charset="0"/>
                <a:ea typeface="Times New Roman" panose="02020603050405020304" pitchFamily="18" charset="0"/>
              </a:rPr>
              <a:t>Susantinah</a:t>
            </a:r>
            <a:r>
              <a:rPr lang="en-US" sz="1800" dirty="0">
                <a:effectLst/>
                <a:latin typeface="Times New Roman" panose="02020603050405020304" pitchFamily="18" charset="0"/>
                <a:ea typeface="Times New Roman" panose="02020603050405020304" pitchFamily="18" charset="0"/>
              </a:rPr>
              <a:t>, N. and </a:t>
            </a:r>
            <a:r>
              <a:rPr lang="en-US" sz="1800" dirty="0" err="1">
                <a:effectLst/>
                <a:latin typeface="Times New Roman" panose="02020603050405020304" pitchFamily="18" charset="0"/>
                <a:ea typeface="Times New Roman" panose="02020603050405020304" pitchFamily="18" charset="0"/>
              </a:rPr>
              <a:t>Krishernawan</a:t>
            </a:r>
            <a:r>
              <a:rPr lang="en-US" sz="1800" dirty="0">
                <a:effectLst/>
                <a:latin typeface="Times New Roman" panose="02020603050405020304" pitchFamily="18" charset="0"/>
                <a:ea typeface="Times New Roman" panose="02020603050405020304" pitchFamily="18" charset="0"/>
              </a:rPr>
              <a:t>, I., 2023. Human Resource Management (HRM) Strategy in Improving </a:t>
            </a:r>
            <a:r>
              <a:rPr lang="en-US" sz="1800" dirty="0" err="1">
                <a:effectLst/>
                <a:latin typeface="Times New Roman" panose="02020603050405020304" pitchFamily="18" charset="0"/>
                <a:ea typeface="Times New Roman" panose="02020603050405020304" pitchFamily="18" charset="0"/>
              </a:rPr>
              <a:t>Organisational</a:t>
            </a:r>
            <a:r>
              <a:rPr lang="en-US" sz="1800" dirty="0">
                <a:effectLst/>
                <a:latin typeface="Times New Roman" panose="02020603050405020304" pitchFamily="18" charset="0"/>
                <a:ea typeface="Times New Roman" panose="02020603050405020304" pitchFamily="18" charset="0"/>
              </a:rPr>
              <a:t> Innovation. </a:t>
            </a:r>
            <a:r>
              <a:rPr lang="en-US" sz="1800" i="1" dirty="0">
                <a:effectLst/>
                <a:latin typeface="Times New Roman" panose="02020603050405020304" pitchFamily="18" charset="0"/>
                <a:ea typeface="Times New Roman" panose="02020603050405020304" pitchFamily="18" charset="0"/>
              </a:rPr>
              <a:t>Journal of Contemporary Administration and Management (ADMAN)</a:t>
            </a:r>
            <a:r>
              <a:rPr lang="en-US" sz="1800" dirty="0">
                <a:effectLst/>
                <a:latin typeface="Times New Roman" panose="02020603050405020304" pitchFamily="18" charset="0"/>
                <a:ea typeface="Times New Roman" panose="02020603050405020304" pitchFamily="18" charset="0"/>
              </a:rPr>
              <a:t>, </a:t>
            </a:r>
            <a:r>
              <a:rPr lang="en-US" sz="1800" i="1" dirty="0">
                <a:effectLst/>
                <a:latin typeface="Times New Roman" panose="02020603050405020304" pitchFamily="18" charset="0"/>
                <a:ea typeface="Times New Roman" panose="02020603050405020304" pitchFamily="18" charset="0"/>
              </a:rPr>
              <a:t>1</a:t>
            </a:r>
            <a:r>
              <a:rPr lang="en-US" sz="1800" dirty="0">
                <a:effectLst/>
                <a:latin typeface="Times New Roman" panose="02020603050405020304" pitchFamily="18" charset="0"/>
                <a:ea typeface="Times New Roman" panose="02020603050405020304" pitchFamily="18" charset="0"/>
              </a:rPr>
              <a:t>(3), pp.201-207.</a:t>
            </a:r>
            <a:r>
              <a:rPr lang="en-US" sz="1800" u="sng" dirty="0">
                <a:solidFill>
                  <a:srgbClr val="0563C1"/>
                </a:solidFill>
                <a:effectLst/>
                <a:latin typeface="Times New Roman" panose="02020603050405020304" pitchFamily="18" charset="0"/>
                <a:ea typeface="Times New Roman" panose="02020603050405020304" pitchFamily="18" charset="0"/>
                <a:hlinkClick r:id="rId17"/>
              </a:rPr>
              <a:t>https://journal.literasisainsnusantara.com/</a:t>
            </a:r>
            <a:r>
              <a:rPr lang="en-US" sz="1800" u="sng" dirty="0" err="1">
                <a:solidFill>
                  <a:srgbClr val="0563C1"/>
                </a:solidFill>
                <a:effectLst/>
                <a:latin typeface="Times New Roman" panose="02020603050405020304" pitchFamily="18" charset="0"/>
                <a:ea typeface="Times New Roman" panose="02020603050405020304" pitchFamily="18" charset="0"/>
                <a:hlinkClick r:id="rId17"/>
              </a:rPr>
              <a:t>index.php</a:t>
            </a:r>
            <a:r>
              <a:rPr lang="en-US" sz="1800" u="sng" dirty="0">
                <a:solidFill>
                  <a:srgbClr val="0563C1"/>
                </a:solidFill>
                <a:effectLst/>
                <a:latin typeface="Times New Roman" panose="02020603050405020304" pitchFamily="18" charset="0"/>
                <a:ea typeface="Times New Roman" panose="02020603050405020304" pitchFamily="18" charset="0"/>
                <a:hlinkClick r:id="rId17"/>
              </a:rPr>
              <a:t>/adman/article/download/80/79</a:t>
            </a:r>
            <a:r>
              <a:rPr lang="en-US" sz="1800" dirty="0">
                <a:effectLst/>
                <a:latin typeface="Times New Roman" panose="02020603050405020304" pitchFamily="18" charset="0"/>
                <a:ea typeface="Times New Roman" panose="02020603050405020304" pitchFamily="18" charset="0"/>
              </a:rPr>
              <a:t> </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US" sz="1800" dirty="0">
                <a:effectLst/>
                <a:latin typeface="Times New Roman" panose="02020603050405020304" pitchFamily="18" charset="0"/>
                <a:ea typeface="Times New Roman" panose="02020603050405020304" pitchFamily="18" charset="0"/>
              </a:rPr>
              <a:t>Wang, L., Zhou, Y. and Zheng, G., 2022. Linking digital HRM practices with HRM effectiveness: The moderate role of HRM capability maturity from the adaptive structuration perspective. </a:t>
            </a:r>
            <a:r>
              <a:rPr lang="en-US" sz="1800" i="1" dirty="0">
                <a:effectLst/>
                <a:latin typeface="Times New Roman" panose="02020603050405020304" pitchFamily="18" charset="0"/>
                <a:ea typeface="Times New Roman" panose="02020603050405020304" pitchFamily="18" charset="0"/>
              </a:rPr>
              <a:t>Sustainability</a:t>
            </a:r>
            <a:r>
              <a:rPr lang="en-US" sz="1800" dirty="0">
                <a:effectLst/>
                <a:latin typeface="Times New Roman" panose="02020603050405020304" pitchFamily="18" charset="0"/>
                <a:ea typeface="Times New Roman" panose="02020603050405020304" pitchFamily="18" charset="0"/>
              </a:rPr>
              <a:t>, </a:t>
            </a:r>
            <a:r>
              <a:rPr lang="en-US" sz="1800" i="1" dirty="0">
                <a:effectLst/>
                <a:latin typeface="Times New Roman" panose="02020603050405020304" pitchFamily="18" charset="0"/>
                <a:ea typeface="Times New Roman" panose="02020603050405020304" pitchFamily="18" charset="0"/>
              </a:rPr>
              <a:t>14</a:t>
            </a:r>
            <a:r>
              <a:rPr lang="en-US" sz="1800" dirty="0">
                <a:effectLst/>
                <a:latin typeface="Times New Roman" panose="02020603050405020304" pitchFamily="18" charset="0"/>
                <a:ea typeface="Times New Roman" panose="02020603050405020304" pitchFamily="18" charset="0"/>
              </a:rPr>
              <a:t>(2), p.1003.</a:t>
            </a:r>
            <a:r>
              <a:rPr lang="en-US" sz="1800" u="sng" dirty="0">
                <a:solidFill>
                  <a:srgbClr val="0563C1"/>
                </a:solidFill>
                <a:effectLst/>
                <a:latin typeface="Times New Roman" panose="02020603050405020304" pitchFamily="18" charset="0"/>
                <a:ea typeface="Times New Roman" panose="02020603050405020304" pitchFamily="18" charset="0"/>
                <a:hlinkClick r:id="rId18"/>
              </a:rPr>
              <a:t>https://www.mdpi.com/2071-1050/14/2/1003</a:t>
            </a:r>
            <a:r>
              <a:rPr lang="en-US" sz="1800" dirty="0">
                <a:effectLst/>
                <a:latin typeface="Times New Roman" panose="02020603050405020304" pitchFamily="18" charset="0"/>
                <a:ea typeface="Times New Roman" panose="02020603050405020304" pitchFamily="18" charset="0"/>
              </a:rPr>
              <a:t> </a:t>
            </a:r>
            <a:endParaRPr lang="en-IN" sz="1800" dirty="0">
              <a:effectLst/>
              <a:latin typeface="Times New Roman" panose="02020603050405020304" pitchFamily="18" charset="0"/>
              <a:ea typeface="Times New Roman" panose="02020603050405020304" pitchFamily="18" charset="0"/>
            </a:endParaRPr>
          </a:p>
          <a:p>
            <a:r>
              <a:rPr lang="en-US" sz="1800" kern="0" dirty="0">
                <a:effectLst/>
                <a:latin typeface="Times New Roman" panose="02020603050405020304" pitchFamily="18" charset="0"/>
                <a:ea typeface="Times New Roman" panose="02020603050405020304" pitchFamily="18" charset="0"/>
              </a:rPr>
              <a:t>Zhang, X., Lin, Z., Liu, Y., Chen, X. and Liu, D.M., 2020. How do human resource management practices affect employee well-being? A mediated moderation model. </a:t>
            </a:r>
            <a:r>
              <a:rPr lang="en-US" sz="1800" i="1" kern="0" dirty="0">
                <a:effectLst/>
                <a:latin typeface="Times New Roman" panose="02020603050405020304" pitchFamily="18" charset="0"/>
                <a:ea typeface="Times New Roman" panose="02020603050405020304" pitchFamily="18" charset="0"/>
              </a:rPr>
              <a:t>Employee Relations: The International Journal</a:t>
            </a:r>
            <a:r>
              <a:rPr lang="en-US" sz="1800" kern="0" dirty="0">
                <a:effectLst/>
                <a:latin typeface="Times New Roman" panose="02020603050405020304" pitchFamily="18" charset="0"/>
                <a:ea typeface="Times New Roman" panose="02020603050405020304" pitchFamily="18" charset="0"/>
              </a:rPr>
              <a:t>, </a:t>
            </a:r>
            <a:r>
              <a:rPr lang="en-US" sz="1800" i="1" kern="0" dirty="0">
                <a:effectLst/>
                <a:latin typeface="Times New Roman" panose="02020603050405020304" pitchFamily="18" charset="0"/>
                <a:ea typeface="Times New Roman" panose="02020603050405020304" pitchFamily="18" charset="0"/>
              </a:rPr>
              <a:t>42</a:t>
            </a:r>
            <a:r>
              <a:rPr lang="en-US" sz="1800" kern="0" dirty="0">
                <a:effectLst/>
                <a:latin typeface="Times New Roman" panose="02020603050405020304" pitchFamily="18" charset="0"/>
                <a:ea typeface="Times New Roman" panose="02020603050405020304" pitchFamily="18" charset="0"/>
              </a:rPr>
              <a:t>(4), pp.903-919.</a:t>
            </a:r>
            <a:r>
              <a:rPr lang="en-US" sz="1800" u="sng" kern="0" dirty="0">
                <a:solidFill>
                  <a:srgbClr val="0563C1"/>
                </a:solidFill>
                <a:effectLst/>
                <a:latin typeface="Times New Roman" panose="02020603050405020304" pitchFamily="18" charset="0"/>
                <a:ea typeface="Times New Roman" panose="02020603050405020304" pitchFamily="18" charset="0"/>
                <a:hlinkClick r:id="rId19"/>
              </a:rPr>
              <a:t>https://durham-repository.worktribe.com/preview/1275838/30349.pdf</a:t>
            </a:r>
            <a:r>
              <a:rPr lang="en-US" sz="1800" kern="0" dirty="0">
                <a:effectLst/>
                <a:latin typeface="Times New Roman" panose="02020603050405020304" pitchFamily="18" charset="0"/>
                <a:ea typeface="Times New Roman" panose="02020603050405020304" pitchFamily="18" charset="0"/>
              </a:rPr>
              <a:t> </a:t>
            </a:r>
            <a:endParaRPr lang="en-IN" dirty="0"/>
          </a:p>
        </p:txBody>
      </p:sp>
      <p:sp>
        <p:nvSpPr>
          <p:cNvPr id="4" name="Slide Number Placeholder 3"/>
          <p:cNvSpPr>
            <a:spLocks noGrp="1"/>
          </p:cNvSpPr>
          <p:nvPr>
            <p:ph type="sldNum" sz="quarter" idx="5"/>
          </p:nvPr>
        </p:nvSpPr>
        <p:spPr/>
        <p:txBody>
          <a:bodyPr/>
          <a:lstStyle/>
          <a:p>
            <a:fld id="{F5F8A800-505B-40E5-B9D7-3B3562EEFF37}" type="slidenum">
              <a:rPr lang="en-IN" smtClean="0"/>
              <a:t>15</a:t>
            </a:fld>
            <a:endParaRPr lang="en-IN"/>
          </a:p>
        </p:txBody>
      </p:sp>
    </p:spTree>
    <p:extLst>
      <p:ext uri="{BB962C8B-B14F-4D97-AF65-F5344CB8AC3E}">
        <p14:creationId xmlns:p14="http://schemas.microsoft.com/office/powerpoint/2010/main" val="764510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8/5/2024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8/5/2024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8/5/2024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8/5/2024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8/5/2024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8/5/2024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8/5/2024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8/5/2024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8/5/2024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8/5/2024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8/5/2024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8/5/2024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www.tandfonline.com/doi/full/10.1080/14719037.2019.1645876" TargetMode="External"/><Relationship Id="rId13" Type="http://schemas.openxmlformats.org/officeDocument/2006/relationships/hyperlink" Target="https://scholar.google.com/scholar?output=instlink&amp;q=info:DB1PvwG0RYsJ:scholar.google.com/&amp;hl=en&amp;as_sdt=0,5&amp;as_ylo=2020&amp;scillfp=15920406389168277436&amp;oi=lle" TargetMode="External"/><Relationship Id="rId18" Type="http://schemas.openxmlformats.org/officeDocument/2006/relationships/hyperlink" Target="https://www.mdpi.com/2071-1050/14/2/1003" TargetMode="External"/><Relationship Id="rId3" Type="http://schemas.openxmlformats.org/officeDocument/2006/relationships/hyperlink" Target="https://research.cbs.dk/files/96202029/herman_aguinis_et_al_policy_implications_of_organizational_behavior_acceptedversion.pdf" TargetMode="External"/><Relationship Id="rId7" Type="http://schemas.openxmlformats.org/officeDocument/2006/relationships/hyperlink" Target="https://academic.oup.com/workar/article-pdf/7/4/257/40786205/waab024.pdf" TargetMode="External"/><Relationship Id="rId12" Type="http://schemas.openxmlformats.org/officeDocument/2006/relationships/hyperlink" Target="https://www.businessperspectives.org/images/pdf/applications/publishing/templates/article/assets/15023/PPM_2021_02_Jaskeviciute.pdf" TargetMode="External"/><Relationship Id="rId17" Type="http://schemas.openxmlformats.org/officeDocument/2006/relationships/hyperlink" Target="https://journal.literasisainsnusantara.com/index.php/adman/article/download/80/79" TargetMode="External"/><Relationship Id="rId2" Type="http://schemas.openxmlformats.org/officeDocument/2006/relationships/notesSlide" Target="../notesSlides/notesSlide13.xml"/><Relationship Id="rId16" Type="http://schemas.openxmlformats.org/officeDocument/2006/relationships/hyperlink" Target="https://j-innovative.org/index.php/Innovative/article/download/345/327" TargetMode="External"/><Relationship Id="rId1" Type="http://schemas.openxmlformats.org/officeDocument/2006/relationships/slideLayout" Target="../slideLayouts/slideLayout2.xml"/><Relationship Id="rId6" Type="http://schemas.openxmlformats.org/officeDocument/2006/relationships/hyperlink" Target="http://jier.org/index.php/journal/article/download/244/254" TargetMode="External"/><Relationship Id="rId11" Type="http://schemas.openxmlformats.org/officeDocument/2006/relationships/hyperlink" Target="https://www.researchgate.net/profile/Brian-Harney/publication/367296661_The_Limits_of_HRM_in_a_New_Era_of_Work_Bezonomics_and_the_Amazon_Effect/links/649f4edcb9ed6874a5eb629e/The-Limits-of-HRM-in-a-New-Era-of-Work-Bezonomics-and-the-Amazon-Effect.pdf" TargetMode="External"/><Relationship Id="rId5" Type="http://schemas.openxmlformats.org/officeDocument/2006/relationships/hyperlink" Target="https://aipublications.com/uploads/issue_files/4IJEBM-FEB202141.pdf" TargetMode="External"/><Relationship Id="rId15" Type="http://schemas.openxmlformats.org/officeDocument/2006/relationships/hyperlink" Target="https://www.mdpi.com/2227-9032/11/9/1236" TargetMode="External"/><Relationship Id="rId10" Type="http://schemas.openxmlformats.org/officeDocument/2006/relationships/hyperlink" Target="https://www.mdpi.com/2076-3387/13/2/30" TargetMode="External"/><Relationship Id="rId19" Type="http://schemas.openxmlformats.org/officeDocument/2006/relationships/hyperlink" Target="https://durham-repository.worktribe.com/preview/1275838/30349.pdf" TargetMode="External"/><Relationship Id="rId4" Type="http://schemas.openxmlformats.org/officeDocument/2006/relationships/hyperlink" Target="https://www.researchgate.net/profile/Ahmad-Aloqaily-2/publication/367168952_The_Role_of_the_Human_Resources_Information_Systems_in_Enhancing_the_Organizational_Creativity_Process_A_case_study_in_the_International_Amazon_company_-Jordan/links/63c5408fd9fb5967c2e00020/The-Role-of-the-Human-Resources-Information-Systems-in-Enhancing-the-Organizational-Creativity-Process-A-case-study-in-the-International-Amazon-company-Jordan.pdf" TargetMode="External"/><Relationship Id="rId9" Type="http://schemas.openxmlformats.org/officeDocument/2006/relationships/hyperlink" Target="https://www.mdpi.com/2227-7099/10/8/181" TargetMode="External"/><Relationship Id="rId14" Type="http://schemas.openxmlformats.org/officeDocument/2006/relationships/hyperlink" Target="http://publish.thescienceinsight.com/index.php/msbd/article/download/50/4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950550-6C39-B563-D3F0-C17DC33A1CF5}"/>
              </a:ext>
            </a:extLst>
          </p:cNvPr>
          <p:cNvSpPr>
            <a:spLocks noGrp="1"/>
          </p:cNvSpPr>
          <p:nvPr>
            <p:ph type="title"/>
          </p:nvPr>
        </p:nvSpPr>
        <p:spPr>
          <a:xfrm>
            <a:off x="793662" y="88309"/>
            <a:ext cx="10066122" cy="1627960"/>
          </a:xfrm>
        </p:spPr>
        <p:txBody>
          <a:bodyPr anchor="b">
            <a:normAutofit/>
          </a:bodyPr>
          <a:lstStyle/>
          <a:p>
            <a:r>
              <a:rPr lang="en-GB" sz="1600" b="1" i="1" dirty="0">
                <a:latin typeface="Arial"/>
                <a:cs typeface="Arial"/>
              </a:rPr>
              <a:t>Student Name: </a:t>
            </a:r>
            <a:r>
              <a:rPr lang="en-GB" sz="1600" b="1" i="1" dirty="0" err="1">
                <a:latin typeface="Arial"/>
                <a:cs typeface="Arial"/>
              </a:rPr>
              <a:t>Nishitkumar</a:t>
            </a:r>
            <a:r>
              <a:rPr lang="en-GB" sz="1600" b="1" i="1" dirty="0">
                <a:latin typeface="Arial"/>
                <a:cs typeface="Arial"/>
              </a:rPr>
              <a:t> Dineshbhai </a:t>
            </a:r>
            <a:r>
              <a:rPr lang="en-GB" sz="1600" b="1" i="1" dirty="0" err="1">
                <a:latin typeface="Arial"/>
                <a:cs typeface="Arial"/>
              </a:rPr>
              <a:t>Dalsania</a:t>
            </a:r>
            <a:endParaRPr lang="en-US" sz="1600" dirty="0">
              <a:latin typeface="Arial"/>
              <a:cs typeface="Arial"/>
            </a:endParaRPr>
          </a:p>
          <a:p>
            <a:r>
              <a:rPr lang="en-GB" sz="1600" b="1" i="1" dirty="0">
                <a:latin typeface="Arial"/>
                <a:cs typeface="Arial"/>
              </a:rPr>
              <a:t>Student Number: 2334205</a:t>
            </a:r>
            <a:endParaRPr lang="en-US" sz="1600" dirty="0">
              <a:latin typeface="Arial"/>
              <a:cs typeface="Arial"/>
            </a:endParaRPr>
          </a:p>
          <a:p>
            <a:r>
              <a:rPr lang="en-GB" sz="1600" b="1" i="1" dirty="0">
                <a:latin typeface="Arial"/>
                <a:cs typeface="Arial"/>
              </a:rPr>
              <a:t>Course Name:</a:t>
            </a:r>
            <a:r>
              <a:rPr lang="en-GB" sz="1600" i="1" dirty="0">
                <a:latin typeface="Arial"/>
                <a:cs typeface="Arial"/>
              </a:rPr>
              <a:t> Human Capital management </a:t>
            </a:r>
            <a:br>
              <a:rPr lang="en-GB" sz="1600" i="1" dirty="0">
                <a:latin typeface="Arial"/>
                <a:cs typeface="Arial"/>
              </a:rPr>
            </a:br>
            <a:r>
              <a:rPr lang="en-GB" sz="1600" b="1" dirty="0">
                <a:latin typeface="Arial"/>
                <a:cs typeface="Arial"/>
              </a:rPr>
              <a:t>Module code: </a:t>
            </a:r>
            <a:r>
              <a:rPr lang="en-GB" sz="1600" i="1" dirty="0">
                <a:latin typeface="Arial"/>
                <a:cs typeface="Arial"/>
              </a:rPr>
              <a:t>LCMB7023</a:t>
            </a:r>
            <a:endParaRPr lang="en-US" sz="1600" dirty="0">
              <a:latin typeface="Arial"/>
              <a:cs typeface="Arial"/>
            </a:endParaRPr>
          </a:p>
          <a:p>
            <a:r>
              <a:rPr lang="en-GB" sz="1600" b="1" i="1" dirty="0">
                <a:latin typeface="Arial"/>
                <a:cs typeface="Arial"/>
              </a:rPr>
              <a:t>Lecturer Name: </a:t>
            </a:r>
            <a:r>
              <a:rPr lang="en-GB" sz="1600" i="1" dirty="0" err="1">
                <a:latin typeface="Arial"/>
                <a:cs typeface="Arial"/>
              </a:rPr>
              <a:t>Dr.Gladius</a:t>
            </a:r>
            <a:r>
              <a:rPr lang="en-GB" sz="1600" i="1" dirty="0">
                <a:latin typeface="Arial"/>
                <a:cs typeface="Arial"/>
              </a:rPr>
              <a:t> David </a:t>
            </a:r>
            <a:r>
              <a:rPr lang="en-GB" sz="1600" i="1" dirty="0" err="1">
                <a:latin typeface="Arial"/>
                <a:cs typeface="Arial"/>
              </a:rPr>
              <a:t>Kulothungan</a:t>
            </a:r>
            <a:br>
              <a:rPr lang="en-GB" sz="1600" i="1" dirty="0">
                <a:latin typeface="Arial"/>
                <a:cs typeface="Arial"/>
              </a:rPr>
            </a:br>
            <a:r>
              <a:rPr lang="en-GB" sz="1600" b="1" i="1" dirty="0">
                <a:latin typeface="Arial"/>
                <a:cs typeface="Arial"/>
              </a:rPr>
              <a:t>Session</a:t>
            </a:r>
            <a:r>
              <a:rPr lang="en-GB" sz="1600" i="1" dirty="0">
                <a:latin typeface="Arial"/>
                <a:cs typeface="Arial"/>
              </a:rPr>
              <a:t>: </a:t>
            </a:r>
            <a:r>
              <a:rPr lang="en-GB" sz="1600" b="1" i="1" dirty="0">
                <a:latin typeface="Arial"/>
                <a:cs typeface="Arial"/>
              </a:rPr>
              <a:t>June 2024 Term </a:t>
            </a:r>
            <a:endParaRPr lang="en-US" sz="1600" i="1" dirty="0">
              <a:latin typeface="Arial"/>
              <a:cs typeface="Arial"/>
            </a:endParaRPr>
          </a:p>
          <a:p>
            <a:endParaRPr lang="en-GB" sz="1600" b="1" dirty="0">
              <a:latin typeface="Arial"/>
              <a:cs typeface="Arial"/>
            </a:endParaRPr>
          </a:p>
        </p:txBody>
      </p:sp>
      <p:sp>
        <p:nvSpPr>
          <p:cNvPr id="30" name="Rectangle 29">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478C6230-9DE8-5F9B-FE86-0C1B0EB62EEB}"/>
              </a:ext>
            </a:extLst>
          </p:cNvPr>
          <p:cNvSpPr>
            <a:spLocks noGrp="1"/>
          </p:cNvSpPr>
          <p:nvPr>
            <p:ph idx="1"/>
          </p:nvPr>
        </p:nvSpPr>
        <p:spPr>
          <a:xfrm>
            <a:off x="793661" y="2599509"/>
            <a:ext cx="4530898" cy="3639450"/>
          </a:xfrm>
        </p:spPr>
        <p:txBody>
          <a:bodyPr vert="horz" lIns="91440" tIns="45720" rIns="91440" bIns="45720" rtlCol="0" anchor="ctr">
            <a:normAutofit/>
          </a:bodyPr>
          <a:lstStyle/>
          <a:p>
            <a:pPr marL="0" indent="0" algn="ctr">
              <a:lnSpc>
                <a:spcPct val="107000"/>
              </a:lnSpc>
              <a:spcAft>
                <a:spcPts val="800"/>
              </a:spcAft>
              <a:buNone/>
            </a:pPr>
            <a:r>
              <a:rPr lang="en-US" sz="2000" b="1" dirty="0">
                <a:effectLst/>
                <a:latin typeface="Times New Roman" panose="02020603050405020304" pitchFamily="18" charset="0"/>
                <a:ea typeface="Times New Roman" panose="02020603050405020304" pitchFamily="18" charset="0"/>
              </a:rPr>
              <a:t>HUMAN CAPITAL MANAGEMENT OF AMAZON AND WALMART</a:t>
            </a:r>
            <a:endParaRPr lang="en-IN" sz="2000" b="1" dirty="0">
              <a:effectLst/>
              <a:latin typeface="Times New Roman" panose="02020603050405020304" pitchFamily="18" charset="0"/>
              <a:ea typeface="Times New Roman" panose="02020603050405020304" pitchFamily="18" charset="0"/>
            </a:endParaRPr>
          </a:p>
          <a:p>
            <a:pPr>
              <a:spcBef>
                <a:spcPct val="0"/>
              </a:spcBef>
              <a:buFont typeface="Wingdings" panose="020B0604020202020204" pitchFamily="34" charset="0"/>
              <a:buChar char="§"/>
            </a:pPr>
            <a:endParaRPr lang="en-US" sz="2400" b="1" dirty="0">
              <a:solidFill>
                <a:schemeClr val="tx2"/>
              </a:solidFill>
              <a:latin typeface="Arial"/>
              <a:cs typeface="Segoe UI"/>
            </a:endParaRPr>
          </a:p>
          <a:p>
            <a:pPr>
              <a:buFont typeface="Wingdings" panose="020B0604020202020204" pitchFamily="34" charset="0"/>
              <a:buChar char="§"/>
            </a:pPr>
            <a:endParaRPr lang="en-US" sz="2400" b="1" dirty="0"/>
          </a:p>
        </p:txBody>
      </p:sp>
      <p:pic>
        <p:nvPicPr>
          <p:cNvPr id="7" name="Picture 6" descr="A black background with white text&#10;&#10;Description automatically generated">
            <a:extLst>
              <a:ext uri="{FF2B5EF4-FFF2-40B4-BE49-F238E27FC236}">
                <a16:creationId xmlns:a16="http://schemas.microsoft.com/office/drawing/2014/main" id="{B9E415BA-9F5C-FA19-5B03-1738AA215376}"/>
              </a:ext>
            </a:extLst>
          </p:cNvPr>
          <p:cNvPicPr>
            <a:picLocks noChangeAspect="1"/>
          </p:cNvPicPr>
          <p:nvPr/>
        </p:nvPicPr>
        <p:blipFill>
          <a:blip r:embed="rId2"/>
          <a:stretch>
            <a:fillRect/>
          </a:stretch>
        </p:blipFill>
        <p:spPr>
          <a:xfrm>
            <a:off x="5911532" y="3485143"/>
            <a:ext cx="5150277" cy="1712467"/>
          </a:xfrm>
          <a:prstGeom prst="rect">
            <a:avLst/>
          </a:prstGeom>
        </p:spPr>
      </p:pic>
      <p:sp>
        <p:nvSpPr>
          <p:cNvPr id="38" name="Rectangle 37">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488407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C2C3E-413A-22DC-17D7-07F3A1F4B78D}"/>
              </a:ext>
            </a:extLst>
          </p:cNvPr>
          <p:cNvSpPr>
            <a:spLocks noGrp="1"/>
          </p:cNvSpPr>
          <p:nvPr>
            <p:ph type="title"/>
          </p:nvPr>
        </p:nvSpPr>
        <p:spPr>
          <a:xfrm>
            <a:off x="838200" y="365125"/>
            <a:ext cx="10515600" cy="804769"/>
          </a:xfrm>
        </p:spPr>
        <p:style>
          <a:lnRef idx="2">
            <a:schemeClr val="accent5"/>
          </a:lnRef>
          <a:fillRef idx="1">
            <a:schemeClr val="lt1"/>
          </a:fillRef>
          <a:effectRef idx="0">
            <a:schemeClr val="accent5"/>
          </a:effectRef>
          <a:fontRef idx="minor">
            <a:schemeClr val="dk1"/>
          </a:fontRef>
        </p:style>
        <p:txBody>
          <a:bodyPr>
            <a:normAutofit fontScale="90000"/>
          </a:bodyPr>
          <a:lstStyle/>
          <a:p>
            <a:pPr algn="ctr"/>
            <a:r>
              <a:rPr lang="en-US" sz="5400" b="1" dirty="0"/>
              <a:t>Table of Contents</a:t>
            </a:r>
          </a:p>
        </p:txBody>
      </p:sp>
      <p:sp>
        <p:nvSpPr>
          <p:cNvPr id="3" name="Content Placeholder 2">
            <a:extLst>
              <a:ext uri="{FF2B5EF4-FFF2-40B4-BE49-F238E27FC236}">
                <a16:creationId xmlns:a16="http://schemas.microsoft.com/office/drawing/2014/main" id="{87EA8A05-F115-74E9-6E21-3F03F85DE9EA}"/>
              </a:ext>
            </a:extLst>
          </p:cNvPr>
          <p:cNvSpPr>
            <a:spLocks noGrp="1"/>
          </p:cNvSpPr>
          <p:nvPr>
            <p:ph idx="1"/>
          </p:nvPr>
        </p:nvSpPr>
        <p:spPr>
          <a:xfrm>
            <a:off x="838200" y="1452282"/>
            <a:ext cx="9475694" cy="4724681"/>
          </a:xfrm>
        </p:spPr>
        <p:style>
          <a:lnRef idx="3">
            <a:schemeClr val="lt1"/>
          </a:lnRef>
          <a:fillRef idx="1">
            <a:schemeClr val="accent6"/>
          </a:fillRef>
          <a:effectRef idx="1">
            <a:schemeClr val="accent6"/>
          </a:effectRef>
          <a:fontRef idx="minor">
            <a:schemeClr val="lt1"/>
          </a:fontRef>
        </p:style>
        <p:txBody>
          <a:bodyPr>
            <a:normAutofit fontScale="92500" lnSpcReduction="10000"/>
          </a:bodyPr>
          <a:lstStyle/>
          <a:p>
            <a:pPr marL="0" indent="0">
              <a:buNone/>
            </a:pPr>
            <a:r>
              <a:rPr lang="en-US" sz="2000" b="1" dirty="0"/>
              <a:t>1. Introduction of chosen organisation	</a:t>
            </a:r>
          </a:p>
          <a:p>
            <a:pPr marL="0" indent="0">
              <a:buNone/>
            </a:pPr>
            <a:r>
              <a:rPr lang="en-US" sz="2000" b="1" dirty="0"/>
              <a:t>2. Strategic Goal difference with competitor	</a:t>
            </a:r>
          </a:p>
          <a:p>
            <a:pPr marL="0" indent="0">
              <a:buNone/>
            </a:pPr>
            <a:r>
              <a:rPr lang="en-US" sz="2000" b="1" dirty="0"/>
              <a:t>3. Current Issues	</a:t>
            </a:r>
          </a:p>
          <a:p>
            <a:pPr marL="0" indent="0">
              <a:buNone/>
            </a:pPr>
            <a:r>
              <a:rPr lang="en-US" sz="2000" b="1" dirty="0"/>
              <a:t>4. Policy and procedure to resolve issue	</a:t>
            </a:r>
          </a:p>
          <a:p>
            <a:pPr marL="0" indent="0">
              <a:buNone/>
            </a:pPr>
            <a:r>
              <a:rPr lang="en-US" sz="2000" b="1" dirty="0"/>
              <a:t>5. Job Analysis / Position	</a:t>
            </a:r>
          </a:p>
          <a:p>
            <a:pPr marL="0" indent="0">
              <a:buNone/>
            </a:pPr>
            <a:r>
              <a:rPr lang="en-US" sz="2000" b="1" dirty="0"/>
              <a:t>6. Job Description	</a:t>
            </a:r>
          </a:p>
          <a:p>
            <a:pPr marL="0" indent="0">
              <a:buNone/>
            </a:pPr>
            <a:r>
              <a:rPr lang="en-US" sz="2000" b="1" dirty="0"/>
              <a:t>7. Person Specification	</a:t>
            </a:r>
          </a:p>
          <a:p>
            <a:pPr marL="0" indent="0">
              <a:buNone/>
            </a:pPr>
            <a:r>
              <a:rPr lang="en-US" sz="2000" b="1" dirty="0"/>
              <a:t>8. Required skills	</a:t>
            </a:r>
          </a:p>
          <a:p>
            <a:pPr marL="0" indent="0">
              <a:buNone/>
            </a:pPr>
            <a:r>
              <a:rPr lang="en-US" sz="2000" b="1" dirty="0"/>
              <a:t>9. Pay and working Conditions	</a:t>
            </a:r>
          </a:p>
          <a:p>
            <a:pPr marL="0" indent="0">
              <a:buNone/>
            </a:pPr>
            <a:r>
              <a:rPr lang="en-US" sz="2000" b="1" dirty="0"/>
              <a:t>10. Flexible working arrangement with justifications	</a:t>
            </a:r>
          </a:p>
          <a:p>
            <a:pPr marL="0" indent="0">
              <a:buNone/>
            </a:pPr>
            <a:r>
              <a:rPr lang="en-US" sz="2000" b="1" dirty="0"/>
              <a:t>11. Recommendation	</a:t>
            </a:r>
          </a:p>
          <a:p>
            <a:pPr marL="0" indent="0">
              <a:buNone/>
            </a:pPr>
            <a:r>
              <a:rPr lang="en-US" sz="2000" b="1" dirty="0"/>
              <a:t>12. Conclusion	</a:t>
            </a:r>
          </a:p>
          <a:p>
            <a:pPr marL="0" indent="0">
              <a:buNone/>
            </a:pPr>
            <a:r>
              <a:rPr lang="en-US" sz="2000" b="1" dirty="0"/>
              <a:t>13. Reference	</a:t>
            </a:r>
          </a:p>
          <a:p>
            <a:pPr marL="0" indent="0">
              <a:buNone/>
            </a:pPr>
            <a:endParaRPr lang="en-US" sz="2000" b="1" dirty="0"/>
          </a:p>
        </p:txBody>
      </p:sp>
    </p:spTree>
    <p:extLst>
      <p:ext uri="{BB962C8B-B14F-4D97-AF65-F5344CB8AC3E}">
        <p14:creationId xmlns:p14="http://schemas.microsoft.com/office/powerpoint/2010/main" val="28370083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7F361-DABB-28B7-7E23-96D58892A10F}"/>
              </a:ext>
            </a:extLst>
          </p:cNvPr>
          <p:cNvSpPr>
            <a:spLocks noGrp="1"/>
          </p:cNvSpPr>
          <p:nvPr>
            <p:ph type="title"/>
          </p:nvPr>
        </p:nvSpPr>
        <p:spPr>
          <a:xfrm>
            <a:off x="838200" y="365126"/>
            <a:ext cx="10515600" cy="1019922"/>
          </a:xfrm>
        </p:spPr>
        <p:txBody>
          <a:bodyPr>
            <a:normAutofit/>
          </a:bodyPr>
          <a:lstStyle/>
          <a:p>
            <a:pPr algn="ctr"/>
            <a:r>
              <a:rPr lang="en-US" sz="5400" b="1" dirty="0"/>
              <a:t>Introduction of chosen organisation </a:t>
            </a:r>
          </a:p>
        </p:txBody>
      </p:sp>
      <p:sp>
        <p:nvSpPr>
          <p:cNvPr id="3" name="Content Placeholder 2">
            <a:extLst>
              <a:ext uri="{FF2B5EF4-FFF2-40B4-BE49-F238E27FC236}">
                <a16:creationId xmlns:a16="http://schemas.microsoft.com/office/drawing/2014/main" id="{8AF19670-C83A-6E91-EB31-3F1F2E529A02}"/>
              </a:ext>
            </a:extLst>
          </p:cNvPr>
          <p:cNvSpPr>
            <a:spLocks noGrp="1"/>
          </p:cNvSpPr>
          <p:nvPr>
            <p:ph idx="1"/>
          </p:nvPr>
        </p:nvSpPr>
        <p:spPr>
          <a:xfrm>
            <a:off x="323850" y="2141536"/>
            <a:ext cx="5067300" cy="4351338"/>
          </a:xfrm>
        </p:spPr>
        <p:style>
          <a:lnRef idx="2">
            <a:schemeClr val="accent2"/>
          </a:lnRef>
          <a:fillRef idx="1">
            <a:schemeClr val="lt1"/>
          </a:fillRef>
          <a:effectRef idx="0">
            <a:schemeClr val="accent2"/>
          </a:effectRef>
          <a:fontRef idx="minor">
            <a:schemeClr val="dk1"/>
          </a:fontRef>
        </p:style>
        <p:txBody>
          <a:bodyPr>
            <a:normAutofit lnSpcReduction="10000"/>
          </a:bodyPr>
          <a:lstStyle/>
          <a:p>
            <a:endParaRPr lang="en-US" sz="1800" dirty="0"/>
          </a:p>
          <a:p>
            <a:pPr marL="0" indent="0" algn="ctr">
              <a:buNone/>
            </a:pPr>
            <a:r>
              <a:rPr lang="en-US" sz="3600" dirty="0"/>
              <a:t>Amazon</a:t>
            </a:r>
          </a:p>
          <a:p>
            <a:pPr>
              <a:buFont typeface="Arial" panose="020B0604020202020204" pitchFamily="34" charset="0"/>
              <a:buChar char="•"/>
            </a:pPr>
            <a:r>
              <a:rPr lang="en-US" sz="1800" b="1" dirty="0"/>
              <a:t>Innovation Focus:</a:t>
            </a:r>
            <a:r>
              <a:rPr lang="en-US" sz="1800" dirty="0"/>
              <a:t> Emphasizes cutting-edge technology and diverse product offerings, including cloud computing and smart devices.</a:t>
            </a:r>
          </a:p>
          <a:p>
            <a:pPr>
              <a:buFont typeface="Arial" panose="020B0604020202020204" pitchFamily="34" charset="0"/>
              <a:buChar char="•"/>
            </a:pPr>
            <a:r>
              <a:rPr lang="en-US" sz="1800" b="1" dirty="0"/>
              <a:t>Customer-Centric Approach:</a:t>
            </a:r>
            <a:r>
              <a:rPr lang="en-US" sz="1800" dirty="0"/>
              <a:t> Prioritizes exceptional customer service, aiming to be the most customer-focused company globally.</a:t>
            </a:r>
          </a:p>
          <a:p>
            <a:pPr>
              <a:buFont typeface="Arial" panose="020B0604020202020204" pitchFamily="34" charset="0"/>
              <a:buChar char="•"/>
            </a:pPr>
            <a:r>
              <a:rPr lang="en-US" sz="1800" b="1" dirty="0"/>
              <a:t>Employee Management Issues:</a:t>
            </a:r>
            <a:r>
              <a:rPr lang="en-US" sz="1800" dirty="0"/>
              <a:t> Struggles with leave management and payroll errors affecting both blue-collar and white-collar staff.</a:t>
            </a:r>
          </a:p>
          <a:p>
            <a:pPr>
              <a:buFont typeface="Arial" panose="020B0604020202020204" pitchFamily="34" charset="0"/>
              <a:buChar char="•"/>
            </a:pPr>
            <a:r>
              <a:rPr lang="en-US" sz="1800" b="1" dirty="0"/>
              <a:t>Market Position:</a:t>
            </a:r>
            <a:r>
              <a:rPr lang="en-US" sz="1800" dirty="0"/>
              <a:t> Maintains leadership in e-commerce through a strong innovation culture and effective use of human capital.</a:t>
            </a:r>
          </a:p>
        </p:txBody>
      </p:sp>
      <p:sp>
        <p:nvSpPr>
          <p:cNvPr id="5" name="TextBox 4">
            <a:extLst>
              <a:ext uri="{FF2B5EF4-FFF2-40B4-BE49-F238E27FC236}">
                <a16:creationId xmlns:a16="http://schemas.microsoft.com/office/drawing/2014/main" id="{0B162C8B-4129-5B9F-0339-E2F14C54E1A1}"/>
              </a:ext>
            </a:extLst>
          </p:cNvPr>
          <p:cNvSpPr txBox="1"/>
          <p:nvPr/>
        </p:nvSpPr>
        <p:spPr>
          <a:xfrm>
            <a:off x="6477000" y="2190978"/>
            <a:ext cx="5391150" cy="4278094"/>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algn="ctr"/>
            <a:r>
              <a:rPr lang="en-US" sz="3200" dirty="0"/>
              <a:t>Walmart</a:t>
            </a:r>
          </a:p>
          <a:p>
            <a:pPr>
              <a:buFont typeface="Arial" panose="020B0604020202020204" pitchFamily="34" charset="0"/>
              <a:buChar char="•"/>
            </a:pPr>
            <a:r>
              <a:rPr lang="en-US" sz="2000" b="1" dirty="0"/>
              <a:t>Operational Efficiency:</a:t>
            </a:r>
            <a:r>
              <a:rPr lang="en-US" sz="2000" dirty="0"/>
              <a:t> Focuses on providing the lowest prices and broadest product range through efficient operations.</a:t>
            </a:r>
          </a:p>
          <a:p>
            <a:pPr>
              <a:buFont typeface="Arial" panose="020B0604020202020204" pitchFamily="34" charset="0"/>
              <a:buChar char="•"/>
            </a:pPr>
            <a:r>
              <a:rPr lang="en-US" sz="2000" b="1" dirty="0"/>
              <a:t>Employee Training:</a:t>
            </a:r>
            <a:r>
              <a:rPr lang="en-US" sz="2000" dirty="0"/>
              <a:t> Invests heavily in training and developing staff to enhance performance and service quality.</a:t>
            </a:r>
          </a:p>
          <a:p>
            <a:pPr>
              <a:buFont typeface="Arial" panose="020B0604020202020204" pitchFamily="34" charset="0"/>
              <a:buChar char="•"/>
            </a:pPr>
            <a:r>
              <a:rPr lang="en-US" sz="2000" b="1" dirty="0"/>
              <a:t>High Turnover Rates:</a:t>
            </a:r>
            <a:r>
              <a:rPr lang="en-US" sz="2000" dirty="0"/>
              <a:t> Faces challenges with high employee turnover and satisfaction issues within a low-skill workforce.</a:t>
            </a:r>
          </a:p>
          <a:p>
            <a:pPr>
              <a:buFont typeface="Arial" panose="020B0604020202020204" pitchFamily="34" charset="0"/>
              <a:buChar char="•"/>
            </a:pPr>
            <a:r>
              <a:rPr lang="en-US" sz="2000" b="1" dirty="0"/>
              <a:t>Retail Leadership:</a:t>
            </a:r>
            <a:r>
              <a:rPr lang="en-US" sz="2000" dirty="0"/>
              <a:t> Continues to lead in retail through effective cost management and adaptation to market trends.</a:t>
            </a:r>
          </a:p>
        </p:txBody>
      </p:sp>
      <p:pic>
        <p:nvPicPr>
          <p:cNvPr id="3074" name="Picture 2" descr="Can Walmart+ Save Walmart From Amazon?">
            <a:extLst>
              <a:ext uri="{FF2B5EF4-FFF2-40B4-BE49-F238E27FC236}">
                <a16:creationId xmlns:a16="http://schemas.microsoft.com/office/drawing/2014/main" id="{8197C899-9C29-BD50-13B3-4BCAAB6177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62454" y="1231514"/>
            <a:ext cx="2438398" cy="14630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07527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AABDB-8F00-C61B-35EB-DC475C36A7E2}"/>
              </a:ext>
            </a:extLst>
          </p:cNvPr>
          <p:cNvSpPr>
            <a:spLocks noGrp="1"/>
          </p:cNvSpPr>
          <p:nvPr>
            <p:ph type="title"/>
          </p:nvPr>
        </p:nvSpPr>
        <p:spPr/>
        <p:txBody>
          <a:bodyPr>
            <a:normAutofit/>
          </a:bodyPr>
          <a:lstStyle/>
          <a:p>
            <a:pPr algn="ctr"/>
            <a:r>
              <a:rPr lang="en-US" sz="4800" b="1" dirty="0"/>
              <a:t>Strategic Goal of Chosen organisation</a:t>
            </a:r>
          </a:p>
        </p:txBody>
      </p:sp>
      <p:sp>
        <p:nvSpPr>
          <p:cNvPr id="3" name="Content Placeholder 2">
            <a:extLst>
              <a:ext uri="{FF2B5EF4-FFF2-40B4-BE49-F238E27FC236}">
                <a16:creationId xmlns:a16="http://schemas.microsoft.com/office/drawing/2014/main" id="{9D4FFDE4-75D6-BD7D-B099-CAA05ED1BD79}"/>
              </a:ext>
            </a:extLst>
          </p:cNvPr>
          <p:cNvSpPr>
            <a:spLocks noGrp="1"/>
          </p:cNvSpPr>
          <p:nvPr>
            <p:ph idx="1"/>
          </p:nvPr>
        </p:nvSpPr>
        <p:spPr>
          <a:xfrm>
            <a:off x="525556" y="1489727"/>
            <a:ext cx="4909298" cy="3568234"/>
          </a:xfrm>
        </p:spPr>
        <p:style>
          <a:lnRef idx="2">
            <a:schemeClr val="accent2">
              <a:shade val="15000"/>
            </a:schemeClr>
          </a:lnRef>
          <a:fillRef idx="1">
            <a:schemeClr val="accent2"/>
          </a:fillRef>
          <a:effectRef idx="0">
            <a:schemeClr val="accent2"/>
          </a:effectRef>
          <a:fontRef idx="minor">
            <a:schemeClr val="lt1"/>
          </a:fontRef>
        </p:style>
        <p:txBody>
          <a:bodyPr>
            <a:normAutofit fontScale="85000" lnSpcReduction="20000"/>
          </a:bodyPr>
          <a:lstStyle/>
          <a:p>
            <a:pPr marL="0" indent="0">
              <a:buNone/>
            </a:pPr>
            <a:r>
              <a:rPr lang="en-US" sz="2000" b="1" dirty="0"/>
              <a:t>Amazon</a:t>
            </a:r>
            <a:endParaRPr lang="en-US" sz="2000" dirty="0"/>
          </a:p>
          <a:p>
            <a:pPr>
              <a:buFont typeface="Arial" panose="020B0604020202020204" pitchFamily="34" charset="0"/>
              <a:buChar char="•"/>
            </a:pPr>
            <a:r>
              <a:rPr lang="en-US" sz="2000" b="1" dirty="0"/>
              <a:t>Customer Focus:</a:t>
            </a:r>
            <a:r>
              <a:rPr lang="en-US" sz="2000" dirty="0"/>
              <a:t> Prioritizes innovation to enhance customer utility, ensuring product excellence and convenience.</a:t>
            </a:r>
          </a:p>
          <a:p>
            <a:pPr>
              <a:buFont typeface="Arial" panose="020B0604020202020204" pitchFamily="34" charset="0"/>
              <a:buChar char="•"/>
            </a:pPr>
            <a:r>
              <a:rPr lang="en-US" sz="2000" b="1" dirty="0"/>
              <a:t>Human Capital Management:</a:t>
            </a:r>
            <a:r>
              <a:rPr lang="en-US" sz="2000" dirty="0"/>
              <a:t> Aligns HR practices with strategic goals, emphasizing recruitment, training, and performance appraisal.</a:t>
            </a:r>
          </a:p>
          <a:p>
            <a:pPr>
              <a:buFont typeface="Arial" panose="020B0604020202020204" pitchFamily="34" charset="0"/>
              <a:buChar char="•"/>
            </a:pPr>
            <a:r>
              <a:rPr lang="en-US" sz="2000" b="1" dirty="0"/>
              <a:t>Leadership Principles:</a:t>
            </a:r>
            <a:r>
              <a:rPr lang="en-US" sz="2000" dirty="0"/>
              <a:t> Drives HR processes with principles like Customer Obsession and Invent and Simplify.</a:t>
            </a:r>
          </a:p>
          <a:p>
            <a:pPr>
              <a:buFont typeface="Arial" panose="020B0604020202020204" pitchFamily="34" charset="0"/>
              <a:buChar char="•"/>
            </a:pPr>
            <a:r>
              <a:rPr lang="en-US" sz="2000" b="1" dirty="0"/>
              <a:t>Innovation Commitment:</a:t>
            </a:r>
            <a:r>
              <a:rPr lang="en-US" sz="2000" dirty="0"/>
              <a:t> Invests in groundbreaking solutions and effective workforce planning for sustained competitive advantage.</a:t>
            </a:r>
          </a:p>
        </p:txBody>
      </p:sp>
      <p:sp>
        <p:nvSpPr>
          <p:cNvPr id="6" name="Content Placeholder 2">
            <a:extLst>
              <a:ext uri="{FF2B5EF4-FFF2-40B4-BE49-F238E27FC236}">
                <a16:creationId xmlns:a16="http://schemas.microsoft.com/office/drawing/2014/main" id="{C74762E2-2BB6-1317-5138-A423AF53A559}"/>
              </a:ext>
            </a:extLst>
          </p:cNvPr>
          <p:cNvSpPr txBox="1">
            <a:spLocks/>
          </p:cNvSpPr>
          <p:nvPr/>
        </p:nvSpPr>
        <p:spPr>
          <a:xfrm>
            <a:off x="6958853" y="1479176"/>
            <a:ext cx="5067300" cy="3568234"/>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vert="horz" lIns="91440" tIns="45720" rIns="91440" bIns="45720" rtlCol="0">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000" b="1" dirty="0"/>
              <a:t>Walmart</a:t>
            </a:r>
            <a:endParaRPr lang="en-US" sz="2000" dirty="0"/>
          </a:p>
          <a:p>
            <a:pPr>
              <a:buFont typeface="Arial" panose="020B0604020202020204" pitchFamily="34" charset="0"/>
              <a:buChar char="•"/>
            </a:pPr>
            <a:r>
              <a:rPr lang="en-US" sz="2000" b="1" dirty="0"/>
              <a:t>Operational Efficiency:</a:t>
            </a:r>
            <a:r>
              <a:rPr lang="en-US" sz="2000" dirty="0"/>
              <a:t> Focuses on improving retail operations and customer satisfaction through effective HCM strategies.</a:t>
            </a:r>
          </a:p>
          <a:p>
            <a:pPr>
              <a:buFont typeface="Arial" panose="020B0604020202020204" pitchFamily="34" charset="0"/>
              <a:buChar char="•"/>
            </a:pPr>
            <a:r>
              <a:rPr lang="en-US" sz="2000" b="1" dirty="0"/>
              <a:t>Employee Competence:</a:t>
            </a:r>
            <a:r>
              <a:rPr lang="en-US" sz="2000" dirty="0"/>
              <a:t> Aims for competent employees who enhance in-store and online customer experiences.</a:t>
            </a:r>
          </a:p>
          <a:p>
            <a:pPr>
              <a:buFont typeface="Arial" panose="020B0604020202020204" pitchFamily="34" charset="0"/>
              <a:buChar char="•"/>
            </a:pPr>
            <a:r>
              <a:rPr lang="en-US" sz="2000" b="1" dirty="0"/>
              <a:t>Training and Development:</a:t>
            </a:r>
            <a:r>
              <a:rPr lang="en-US" sz="2000" dirty="0"/>
              <a:t> Provides training and development for versatility in retail operations and succession planning.</a:t>
            </a:r>
          </a:p>
          <a:p>
            <a:pPr>
              <a:buFont typeface="Arial" panose="020B0604020202020204" pitchFamily="34" charset="0"/>
              <a:buChar char="•"/>
            </a:pPr>
            <a:r>
              <a:rPr lang="en-US" sz="2000" b="1" dirty="0"/>
              <a:t>Retention Strategies:</a:t>
            </a:r>
            <a:r>
              <a:rPr lang="en-US" sz="2000" dirty="0"/>
              <a:t> Implements measures to improve employee satisfaction and reduce turnover rates through perks and work-life balance.</a:t>
            </a:r>
          </a:p>
        </p:txBody>
      </p:sp>
      <p:pic>
        <p:nvPicPr>
          <p:cNvPr id="4098" name="Picture 2" descr="Walmart vs. Amazon: The E-Commerce ...">
            <a:extLst>
              <a:ext uri="{FF2B5EF4-FFF2-40B4-BE49-F238E27FC236}">
                <a16:creationId xmlns:a16="http://schemas.microsoft.com/office/drawing/2014/main" id="{73477041-45EB-CA8E-5E9C-5333F365277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56312" y="5246221"/>
            <a:ext cx="3276600" cy="13906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27190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C06FA-19D4-CC56-7F4C-FFC36E950341}"/>
              </a:ext>
            </a:extLst>
          </p:cNvPr>
          <p:cNvSpPr>
            <a:spLocks noGrp="1"/>
          </p:cNvSpPr>
          <p:nvPr>
            <p:ph type="title"/>
          </p:nvPr>
        </p:nvSpPr>
        <p:spPr/>
        <p:txBody>
          <a:bodyPr>
            <a:normAutofit/>
          </a:bodyPr>
          <a:lstStyle/>
          <a:p>
            <a:pPr algn="ctr"/>
            <a:r>
              <a:rPr lang="en-IN" sz="4800" b="1" dirty="0"/>
              <a:t>Current Issues</a:t>
            </a:r>
          </a:p>
        </p:txBody>
      </p:sp>
      <p:sp>
        <p:nvSpPr>
          <p:cNvPr id="3" name="Content Placeholder 2">
            <a:extLst>
              <a:ext uri="{FF2B5EF4-FFF2-40B4-BE49-F238E27FC236}">
                <a16:creationId xmlns:a16="http://schemas.microsoft.com/office/drawing/2014/main" id="{E988DDC1-B60B-1779-2E51-D2D6E1B65859}"/>
              </a:ext>
            </a:extLst>
          </p:cNvPr>
          <p:cNvSpPr>
            <a:spLocks noGrp="1"/>
          </p:cNvSpPr>
          <p:nvPr>
            <p:ph idx="1"/>
          </p:nvPr>
        </p:nvSpPr>
        <p:spPr>
          <a:xfrm>
            <a:off x="323850" y="1413448"/>
            <a:ext cx="5048250" cy="3586163"/>
          </a:xfrm>
        </p:spPr>
        <p:style>
          <a:lnRef idx="2">
            <a:schemeClr val="accent1"/>
          </a:lnRef>
          <a:fillRef idx="1">
            <a:schemeClr val="lt1"/>
          </a:fillRef>
          <a:effectRef idx="0">
            <a:schemeClr val="accent1"/>
          </a:effectRef>
          <a:fontRef idx="minor">
            <a:schemeClr val="dk1"/>
          </a:fontRef>
        </p:style>
        <p:txBody>
          <a:bodyPr>
            <a:normAutofit fontScale="92500" lnSpcReduction="20000"/>
          </a:bodyPr>
          <a:lstStyle/>
          <a:p>
            <a:endParaRPr lang="en-US" sz="1800" dirty="0"/>
          </a:p>
          <a:p>
            <a:pPr marL="0" indent="0" algn="ctr">
              <a:buNone/>
            </a:pPr>
            <a:r>
              <a:rPr lang="en-US" sz="3200" b="1" dirty="0"/>
              <a:t>Amazon</a:t>
            </a:r>
            <a:endParaRPr lang="en-US" sz="3200" dirty="0"/>
          </a:p>
          <a:p>
            <a:pPr>
              <a:buFont typeface="Arial" panose="020B0604020202020204" pitchFamily="34" charset="0"/>
              <a:buChar char="•"/>
            </a:pPr>
            <a:r>
              <a:rPr lang="en-US" sz="1800" b="1" dirty="0"/>
              <a:t>HR Tech Issues:</a:t>
            </a:r>
            <a:r>
              <a:rPr lang="en-US" sz="1800" dirty="0"/>
              <a:t> Faces challenges with HR technology, including attendance, payroll errors, and unfair penalization.</a:t>
            </a:r>
          </a:p>
          <a:p>
            <a:pPr>
              <a:buFont typeface="Arial" panose="020B0604020202020204" pitchFamily="34" charset="0"/>
              <a:buChar char="•"/>
            </a:pPr>
            <a:r>
              <a:rPr lang="en-US" sz="1800" b="1" dirty="0"/>
              <a:t>System Fragmentation:</a:t>
            </a:r>
            <a:r>
              <a:rPr lang="en-US" sz="1800" dirty="0"/>
              <a:t> Automated systems cause delays in issue resolution and poor communication with employees.</a:t>
            </a:r>
          </a:p>
          <a:p>
            <a:pPr>
              <a:buFont typeface="Arial" panose="020B0604020202020204" pitchFamily="34" charset="0"/>
              <a:buChar char="•"/>
            </a:pPr>
            <a:r>
              <a:rPr lang="en-US" sz="1800" b="1" dirty="0"/>
              <a:t>International Complexity:</a:t>
            </a:r>
            <a:r>
              <a:rPr lang="en-US" sz="1800" dirty="0"/>
              <a:t> Struggles with managing a large, dispersed workforce using outdated and decentralized HR systems.</a:t>
            </a:r>
          </a:p>
          <a:p>
            <a:pPr>
              <a:buFont typeface="Arial" panose="020B0604020202020204" pitchFamily="34" charset="0"/>
              <a:buChar char="•"/>
            </a:pPr>
            <a:r>
              <a:rPr lang="en-US" sz="1800" b="1" dirty="0"/>
              <a:t>Technology Improvement Needed:</a:t>
            </a:r>
            <a:r>
              <a:rPr lang="en-US" sz="1800" dirty="0"/>
              <a:t> Requires integrated HR solutions to streamline processes and improve efficiency across global operations.</a:t>
            </a:r>
          </a:p>
        </p:txBody>
      </p:sp>
      <p:sp>
        <p:nvSpPr>
          <p:cNvPr id="8" name="Rectangle 2">
            <a:extLst>
              <a:ext uri="{FF2B5EF4-FFF2-40B4-BE49-F238E27FC236}">
                <a16:creationId xmlns:a16="http://schemas.microsoft.com/office/drawing/2014/main" id="{22FA72C0-A5CE-7E8A-C8B0-2E923B88B27E}"/>
              </a:ext>
            </a:extLst>
          </p:cNvPr>
          <p:cNvSpPr>
            <a:spLocks noChangeArrowheads="1"/>
          </p:cNvSpPr>
          <p:nvPr/>
        </p:nvSpPr>
        <p:spPr bwMode="auto">
          <a:xfrm>
            <a:off x="5762625" y="2776734"/>
            <a:ext cx="4286250" cy="3754874"/>
          </a:xfrm>
          <a:prstGeom prst="rect">
            <a:avLst/>
          </a:prstGeom>
          <a:ln/>
        </p:spPr>
        <p:style>
          <a:lnRef idx="2">
            <a:schemeClr val="accent2"/>
          </a:lnRef>
          <a:fillRef idx="1">
            <a:schemeClr val="lt1"/>
          </a:fillRef>
          <a:effectRef idx="0">
            <a:schemeClr val="accent2"/>
          </a:effectRef>
          <a:fontRef idx="minor">
            <a:schemeClr val="dk1"/>
          </a:fontRef>
        </p:style>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800" b="1" i="0" u="none" strike="noStrike" cap="none" normalizeH="0" baseline="0" dirty="0">
                <a:ln>
                  <a:noFill/>
                </a:ln>
                <a:solidFill>
                  <a:schemeClr val="tx1"/>
                </a:solidFill>
                <a:effectLst/>
                <a:latin typeface="Arial" panose="020B0604020202020204" pitchFamily="34" charset="0"/>
              </a:rPr>
              <a:t>Walmart</a:t>
            </a:r>
            <a:endParaRPr kumimoji="0" lang="en-US" altLang="en-US" sz="2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1" i="0" u="none" strike="noStrike" cap="none" normalizeH="0" baseline="0" dirty="0">
                <a:ln>
                  <a:noFill/>
                </a:ln>
                <a:solidFill>
                  <a:schemeClr val="tx1"/>
                </a:solidFill>
                <a:effectLst/>
                <a:latin typeface="Arial" panose="020B0604020202020204" pitchFamily="34" charset="0"/>
              </a:rPr>
              <a:t>Software Disconnection:</a:t>
            </a:r>
            <a:r>
              <a:rPr kumimoji="0" lang="en-US" altLang="en-US" sz="1600" b="0" i="0" u="none" strike="noStrike" cap="none" normalizeH="0" baseline="0" dirty="0">
                <a:ln>
                  <a:noFill/>
                </a:ln>
                <a:solidFill>
                  <a:schemeClr val="tx1"/>
                </a:solidFill>
                <a:effectLst/>
                <a:latin typeface="Arial" panose="020B0604020202020204" pitchFamily="34" charset="0"/>
              </a:rPr>
              <a:t> Uses fragmented HR tools like Salesforce, Oracle, and Kronos, leading to manual data handling.</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1" i="0" u="none" strike="noStrike" cap="none" normalizeH="0" baseline="0" dirty="0">
                <a:ln>
                  <a:noFill/>
                </a:ln>
                <a:solidFill>
                  <a:schemeClr val="tx1"/>
                </a:solidFill>
                <a:effectLst/>
                <a:latin typeface="Arial" panose="020B0604020202020204" pitchFamily="34" charset="0"/>
              </a:rPr>
              <a:t>Error Risks:</a:t>
            </a:r>
            <a:r>
              <a:rPr kumimoji="0" lang="en-US" altLang="en-US" sz="1600" b="0" i="0" u="none" strike="noStrike" cap="none" normalizeH="0" baseline="0" dirty="0">
                <a:ln>
                  <a:noFill/>
                </a:ln>
                <a:solidFill>
                  <a:schemeClr val="tx1"/>
                </a:solidFill>
                <a:effectLst/>
                <a:latin typeface="Arial" panose="020B0604020202020204" pitchFamily="34" charset="0"/>
              </a:rPr>
              <a:t> Disconnected systems increase error risks and workload for HR staff, causing inefficiencies.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1" i="0" u="none" strike="noStrike" cap="none" normalizeH="0" baseline="0" dirty="0">
                <a:ln>
                  <a:noFill/>
                </a:ln>
                <a:solidFill>
                  <a:schemeClr val="tx1"/>
                </a:solidFill>
                <a:effectLst/>
                <a:latin typeface="Arial" panose="020B0604020202020204" pitchFamily="34" charset="0"/>
              </a:rPr>
              <a:t>Benefit Confusion:</a:t>
            </a:r>
            <a:r>
              <a:rPr kumimoji="0" lang="en-US" altLang="en-US" sz="1600" b="0" i="0" u="none" strike="noStrike" cap="none" normalizeH="0" baseline="0" dirty="0">
                <a:ln>
                  <a:noFill/>
                </a:ln>
                <a:solidFill>
                  <a:schemeClr val="tx1"/>
                </a:solidFill>
                <a:effectLst/>
                <a:latin typeface="Arial" panose="020B0604020202020204" pitchFamily="34" charset="0"/>
              </a:rPr>
              <a:t> Lack of clear benefit eligibilities creates legal issues and employee dissatisfaction.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1" i="0" u="none" strike="noStrike" cap="none" normalizeH="0" baseline="0" dirty="0">
                <a:ln>
                  <a:noFill/>
                </a:ln>
                <a:solidFill>
                  <a:schemeClr val="tx1"/>
                </a:solidFill>
                <a:effectLst/>
                <a:latin typeface="Arial" panose="020B0604020202020204" pitchFamily="34" charset="0"/>
              </a:rPr>
              <a:t>Industry Challenge:</a:t>
            </a:r>
            <a:r>
              <a:rPr kumimoji="0" lang="en-US" altLang="en-US" sz="1600" b="0" i="0" u="none" strike="noStrike" cap="none" normalizeH="0" baseline="0" dirty="0">
                <a:ln>
                  <a:noFill/>
                </a:ln>
                <a:solidFill>
                  <a:schemeClr val="tx1"/>
                </a:solidFill>
                <a:effectLst/>
                <a:latin typeface="Arial" panose="020B0604020202020204" pitchFamily="34" charset="0"/>
              </a:rPr>
              <a:t> Faces industry-wide HR tech issues, requiring unified solutions to enhance operational efficiency.</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028" name="Picture 4" descr="Amazon, Walmart Battle for Retail, Grocery Share">
            <a:extLst>
              <a:ext uri="{FF2B5EF4-FFF2-40B4-BE49-F238E27FC236}">
                <a16:creationId xmlns:a16="http://schemas.microsoft.com/office/drawing/2014/main" id="{0945E260-68E2-76E5-3896-8CDE897B575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543925" y="803909"/>
            <a:ext cx="3009900" cy="180594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Walmart vs. Amazon: What to Know Before Shopping the Retailers 2024">
            <a:extLst>
              <a:ext uri="{FF2B5EF4-FFF2-40B4-BE49-F238E27FC236}">
                <a16:creationId xmlns:a16="http://schemas.microsoft.com/office/drawing/2014/main" id="{280257CB-1A30-2788-94C7-29C25892D53D}"/>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228724" y="5149409"/>
            <a:ext cx="2695575" cy="17970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41018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F54CB-6D59-F31C-8B09-2E1D1728200C}"/>
              </a:ext>
            </a:extLst>
          </p:cNvPr>
          <p:cNvSpPr>
            <a:spLocks noGrp="1"/>
          </p:cNvSpPr>
          <p:nvPr>
            <p:ph type="title"/>
          </p:nvPr>
        </p:nvSpPr>
        <p:spPr/>
        <p:txBody>
          <a:bodyPr>
            <a:normAutofit/>
          </a:bodyPr>
          <a:lstStyle/>
          <a:p>
            <a:pPr algn="ctr"/>
            <a:r>
              <a:rPr lang="en-US" sz="4800" b="1" dirty="0"/>
              <a:t>Policy and Procedure to Resolve Issues</a:t>
            </a:r>
            <a:endParaRPr lang="en-IN" sz="4800" b="1" dirty="0"/>
          </a:p>
        </p:txBody>
      </p:sp>
      <p:sp>
        <p:nvSpPr>
          <p:cNvPr id="3" name="Content Placeholder 2">
            <a:extLst>
              <a:ext uri="{FF2B5EF4-FFF2-40B4-BE49-F238E27FC236}">
                <a16:creationId xmlns:a16="http://schemas.microsoft.com/office/drawing/2014/main" id="{505C7161-C6EA-9E12-C379-A773448D352B}"/>
              </a:ext>
            </a:extLst>
          </p:cNvPr>
          <p:cNvSpPr>
            <a:spLocks noGrp="1"/>
          </p:cNvSpPr>
          <p:nvPr>
            <p:ph idx="1"/>
          </p:nvPr>
        </p:nvSpPr>
        <p:spPr>
          <a:xfrm>
            <a:off x="514350" y="1690688"/>
            <a:ext cx="6667500" cy="4667250"/>
          </a:xfrm>
        </p:spPr>
        <p:style>
          <a:lnRef idx="2">
            <a:schemeClr val="accent2"/>
          </a:lnRef>
          <a:fillRef idx="1">
            <a:schemeClr val="lt1"/>
          </a:fillRef>
          <a:effectRef idx="0">
            <a:schemeClr val="accent2"/>
          </a:effectRef>
          <a:fontRef idx="minor">
            <a:schemeClr val="dk1"/>
          </a:fontRef>
        </p:style>
        <p:txBody>
          <a:bodyPr>
            <a:normAutofit fontScale="92500" lnSpcReduction="10000"/>
          </a:bodyPr>
          <a:lstStyle/>
          <a:p>
            <a:pPr marL="0" indent="0" algn="ctr">
              <a:buNone/>
            </a:pPr>
            <a:r>
              <a:rPr lang="en-US" sz="2200" b="1" dirty="0"/>
              <a:t>Amazon:</a:t>
            </a:r>
          </a:p>
          <a:p>
            <a:pPr>
              <a:buFont typeface="Arial" panose="020B0604020202020204" pitchFamily="34" charset="0"/>
              <a:buChar char="•"/>
            </a:pPr>
            <a:r>
              <a:rPr lang="en-US" sz="1600" b="1" dirty="0"/>
              <a:t>HR Policy Framework:</a:t>
            </a:r>
            <a:r>
              <a:rPr lang="en-US" sz="1600" dirty="0"/>
              <a:t> Needs a clear, consistent policy for addressing HR issues, including steps and procedures.</a:t>
            </a:r>
          </a:p>
          <a:p>
            <a:pPr>
              <a:buFont typeface="Arial" panose="020B0604020202020204" pitchFamily="34" charset="0"/>
              <a:buChar char="•"/>
            </a:pPr>
            <a:r>
              <a:rPr lang="en-US" sz="1600" b="1" dirty="0"/>
              <a:t>Dispute Resolution:</a:t>
            </a:r>
            <a:r>
              <a:rPr lang="en-US" sz="1600" dirty="0"/>
              <a:t> Should define clear mechanisms for solving disputes, ensuring fairness and confidentiality.</a:t>
            </a:r>
          </a:p>
          <a:p>
            <a:pPr>
              <a:buFont typeface="Arial" panose="020B0604020202020204" pitchFamily="34" charset="0"/>
              <a:buChar char="•"/>
            </a:pPr>
            <a:r>
              <a:rPr lang="en-US" sz="1600" b="1" dirty="0"/>
              <a:t>Employee Protection:</a:t>
            </a:r>
            <a:r>
              <a:rPr lang="en-US" sz="1600" dirty="0"/>
              <a:t> Must provide freedom from reprisal to encourage reporting of issues and maintain a healthy culture.</a:t>
            </a:r>
          </a:p>
          <a:p>
            <a:pPr>
              <a:buFont typeface="Arial" panose="020B0604020202020204" pitchFamily="34" charset="0"/>
              <a:buChar char="•"/>
            </a:pPr>
            <a:r>
              <a:rPr lang="en-US" sz="1600" b="1" dirty="0"/>
              <a:t>Policy Review:</a:t>
            </a:r>
            <a:r>
              <a:rPr lang="en-US" sz="1600" dirty="0"/>
              <a:t> Regular updates are necessary to align with changing laws and practices for effective management.</a:t>
            </a:r>
          </a:p>
          <a:p>
            <a:pPr marL="0" indent="0" algn="ctr">
              <a:buNone/>
            </a:pPr>
            <a:r>
              <a:rPr lang="en-US" sz="2200" b="1" dirty="0"/>
              <a:t>Walmart</a:t>
            </a:r>
            <a:r>
              <a:rPr lang="en-US" sz="1600" b="1" dirty="0"/>
              <a:t>:</a:t>
            </a:r>
          </a:p>
          <a:p>
            <a:pPr>
              <a:buFont typeface="Arial" panose="020B0604020202020204" pitchFamily="34" charset="0"/>
              <a:buChar char="•"/>
            </a:pPr>
            <a:r>
              <a:rPr lang="en-US" sz="1600" b="1" dirty="0"/>
              <a:t>Policy Updates:</a:t>
            </a:r>
            <a:r>
              <a:rPr lang="en-US" sz="1600" dirty="0"/>
              <a:t> Requires frequent updates to HR policies in response to employment law changes and organizational growth.</a:t>
            </a:r>
          </a:p>
          <a:p>
            <a:pPr>
              <a:buFont typeface="Arial" panose="020B0604020202020204" pitchFamily="34" charset="0"/>
              <a:buChar char="•"/>
            </a:pPr>
            <a:r>
              <a:rPr lang="en-US" sz="1600" b="1" dirty="0"/>
              <a:t>Employee Involvement:</a:t>
            </a:r>
            <a:r>
              <a:rPr lang="en-US" sz="1600" dirty="0"/>
              <a:t> Involving employees in policy updates helps address their needs and improve effectiveness.</a:t>
            </a:r>
          </a:p>
          <a:p>
            <a:pPr>
              <a:buFont typeface="Arial" panose="020B0604020202020204" pitchFamily="34" charset="0"/>
              <a:buChar char="•"/>
            </a:pPr>
            <a:r>
              <a:rPr lang="en-US" sz="1600" b="1" dirty="0"/>
              <a:t>Procedural Clarity:</a:t>
            </a:r>
            <a:r>
              <a:rPr lang="en-US" sz="1600" dirty="0"/>
              <a:t> Needs clear procedures for handling HR issues to prevent dissatisfaction and legal issues.</a:t>
            </a:r>
          </a:p>
          <a:p>
            <a:pPr>
              <a:buFont typeface="Arial" panose="020B0604020202020204" pitchFamily="34" charset="0"/>
              <a:buChar char="•"/>
            </a:pPr>
            <a:r>
              <a:rPr lang="en-US" sz="1600" b="1" dirty="0"/>
              <a:t>Long-Term Focus:</a:t>
            </a:r>
            <a:r>
              <a:rPr lang="en-US" sz="1600" dirty="0"/>
              <a:t> Developing robust policies supports long-term success and stability in managing HR challenges.</a:t>
            </a:r>
          </a:p>
        </p:txBody>
      </p:sp>
      <p:pic>
        <p:nvPicPr>
          <p:cNvPr id="5122" name="Picture 2" descr="Walmart vs. Amazon - Revam. Source, sell, repeat">
            <a:extLst>
              <a:ext uri="{FF2B5EF4-FFF2-40B4-BE49-F238E27FC236}">
                <a16:creationId xmlns:a16="http://schemas.microsoft.com/office/drawing/2014/main" id="{0320DEB3-5C48-CC00-C10C-233FFB2D466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3325" y="2057400"/>
            <a:ext cx="3800475" cy="3486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08569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991CD-F6B7-A7D5-C199-5355872CA9FA}"/>
              </a:ext>
            </a:extLst>
          </p:cNvPr>
          <p:cNvSpPr>
            <a:spLocks noGrp="1"/>
          </p:cNvSpPr>
          <p:nvPr>
            <p:ph type="title"/>
          </p:nvPr>
        </p:nvSpPr>
        <p:spPr/>
        <p:txBody>
          <a:bodyPr>
            <a:normAutofit/>
          </a:bodyPr>
          <a:lstStyle/>
          <a:p>
            <a:pPr algn="ctr"/>
            <a:r>
              <a:rPr lang="en-US" sz="4800" b="1" dirty="0"/>
              <a:t>Job Analysis / Position </a:t>
            </a:r>
          </a:p>
        </p:txBody>
      </p:sp>
      <p:sp>
        <p:nvSpPr>
          <p:cNvPr id="3" name="Content Placeholder 2">
            <a:extLst>
              <a:ext uri="{FF2B5EF4-FFF2-40B4-BE49-F238E27FC236}">
                <a16:creationId xmlns:a16="http://schemas.microsoft.com/office/drawing/2014/main" id="{7E487311-F0DE-210D-B30D-5470AFEF2AFF}"/>
              </a:ext>
            </a:extLst>
          </p:cNvPr>
          <p:cNvSpPr>
            <a:spLocks noGrp="1"/>
          </p:cNvSpPr>
          <p:nvPr>
            <p:ph idx="1"/>
          </p:nvPr>
        </p:nvSpPr>
        <p:spPr>
          <a:xfrm>
            <a:off x="838200" y="1825625"/>
            <a:ext cx="5124450" cy="4351338"/>
          </a:xfrm>
        </p:spPr>
        <p:style>
          <a:lnRef idx="2">
            <a:schemeClr val="accent2"/>
          </a:lnRef>
          <a:fillRef idx="1">
            <a:schemeClr val="lt1"/>
          </a:fillRef>
          <a:effectRef idx="0">
            <a:schemeClr val="accent2"/>
          </a:effectRef>
          <a:fontRef idx="minor">
            <a:schemeClr val="dk1"/>
          </a:fontRef>
        </p:style>
        <p:txBody>
          <a:bodyPr>
            <a:normAutofit lnSpcReduction="10000"/>
          </a:bodyPr>
          <a:lstStyle/>
          <a:p>
            <a:pPr marL="0" indent="0">
              <a:buNone/>
            </a:pPr>
            <a:r>
              <a:rPr lang="en-US" sz="2000" b="1" dirty="0"/>
              <a:t>Amazon</a:t>
            </a:r>
            <a:endParaRPr lang="en-US" sz="2000" dirty="0"/>
          </a:p>
          <a:p>
            <a:pPr>
              <a:buFont typeface="Arial" panose="020B0604020202020204" pitchFamily="34" charset="0"/>
              <a:buChar char="•"/>
            </a:pPr>
            <a:r>
              <a:rPr lang="en-US" sz="2000" b="1" dirty="0"/>
              <a:t>Comprehensive Job Analysis:</a:t>
            </a:r>
            <a:r>
              <a:rPr lang="en-US" sz="2000" dirty="0"/>
              <a:t> Focuses on roles, tasks, credentials, and productivity to align with strategic objectives.</a:t>
            </a:r>
          </a:p>
          <a:p>
            <a:pPr>
              <a:buFont typeface="Arial" panose="020B0604020202020204" pitchFamily="34" charset="0"/>
              <a:buChar char="•"/>
            </a:pPr>
            <a:r>
              <a:rPr lang="en-US" sz="2000" b="1" dirty="0"/>
              <a:t>Performance Appraisal:</a:t>
            </a:r>
            <a:r>
              <a:rPr lang="en-US" sz="2000" dirty="0"/>
              <a:t> Utilizes job analysis for developing accurate job descriptions, performance expectations, and career growth.</a:t>
            </a:r>
          </a:p>
          <a:p>
            <a:pPr>
              <a:buFont typeface="Arial" panose="020B0604020202020204" pitchFamily="34" charset="0"/>
              <a:buChar char="•"/>
            </a:pPr>
            <a:r>
              <a:rPr lang="en-US" sz="2000" b="1" dirty="0"/>
              <a:t>Skill Evaluation:</a:t>
            </a:r>
            <a:r>
              <a:rPr lang="en-US" sz="2000" dirty="0"/>
              <a:t> Assesses skill deficiencies and designs training initiatives based on job analysis data.</a:t>
            </a:r>
          </a:p>
          <a:p>
            <a:pPr>
              <a:buFont typeface="Arial" panose="020B0604020202020204" pitchFamily="34" charset="0"/>
              <a:buChar char="•"/>
            </a:pPr>
            <a:r>
              <a:rPr lang="en-US" sz="2000" b="1" dirty="0"/>
              <a:t>Flexibility and Updates:</a:t>
            </a:r>
            <a:r>
              <a:rPr lang="en-US" sz="2000" dirty="0"/>
              <a:t> Regularly updates job roles to adapt to business needs and technological advancements.</a:t>
            </a:r>
          </a:p>
        </p:txBody>
      </p:sp>
      <p:sp>
        <p:nvSpPr>
          <p:cNvPr id="5" name="Content Placeholder 2">
            <a:extLst>
              <a:ext uri="{FF2B5EF4-FFF2-40B4-BE49-F238E27FC236}">
                <a16:creationId xmlns:a16="http://schemas.microsoft.com/office/drawing/2014/main" id="{59A9C23E-5613-5505-B476-276EC28AEDF5}"/>
              </a:ext>
            </a:extLst>
          </p:cNvPr>
          <p:cNvSpPr txBox="1">
            <a:spLocks/>
          </p:cNvSpPr>
          <p:nvPr/>
        </p:nvSpPr>
        <p:spPr>
          <a:xfrm>
            <a:off x="6229352" y="1825625"/>
            <a:ext cx="5124450" cy="4351338"/>
          </a:xfrm>
          <a:prstGeom prst="rect">
            <a:avLst/>
          </a:prstGeom>
        </p:spPr>
        <p:style>
          <a:lnRef idx="2">
            <a:schemeClr val="accent1"/>
          </a:lnRef>
          <a:fillRef idx="1">
            <a:schemeClr val="lt1"/>
          </a:fillRef>
          <a:effectRef idx="0">
            <a:schemeClr val="accent1"/>
          </a:effectRef>
          <a:fontRef idx="minor">
            <a:schemeClr val="dk1"/>
          </a:fontRef>
        </p:style>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b="1" dirty="0"/>
              <a:t>Walmart</a:t>
            </a:r>
            <a:endParaRPr lang="en-US" sz="2000" dirty="0"/>
          </a:p>
          <a:p>
            <a:pPr>
              <a:buFont typeface="Arial" panose="020B0604020202020204" pitchFamily="34" charset="0"/>
              <a:buChar char="•"/>
            </a:pPr>
            <a:r>
              <a:rPr lang="en-US" sz="2000" b="1" dirty="0"/>
              <a:t>Retail-Focused Analysis:</a:t>
            </a:r>
            <a:r>
              <a:rPr lang="en-US" sz="2000" dirty="0"/>
              <a:t> Concentrates on retail and operational roles, including leadership, communication, and management competencies.</a:t>
            </a:r>
          </a:p>
          <a:p>
            <a:pPr>
              <a:buFont typeface="Arial" panose="020B0604020202020204" pitchFamily="34" charset="0"/>
              <a:buChar char="•"/>
            </a:pPr>
            <a:r>
              <a:rPr lang="en-US" sz="2000" b="1" dirty="0"/>
              <a:t>Customer Service Commitment:</a:t>
            </a:r>
            <a:r>
              <a:rPr lang="en-US" sz="2000" dirty="0"/>
              <a:t> Enhances competencies through training programs to improve customer service and operational efficiency.</a:t>
            </a:r>
          </a:p>
          <a:p>
            <a:pPr>
              <a:buFont typeface="Arial" panose="020B0604020202020204" pitchFamily="34" charset="0"/>
              <a:buChar char="•"/>
            </a:pPr>
            <a:r>
              <a:rPr lang="en-US" sz="2000" b="1" dirty="0"/>
              <a:t>Leadership and Experience:</a:t>
            </a:r>
            <a:r>
              <a:rPr lang="en-US" sz="2000" dirty="0"/>
              <a:t> Key roles like Store Manager require strong leadership and experience in supermarket management.</a:t>
            </a:r>
          </a:p>
          <a:p>
            <a:pPr>
              <a:buFont typeface="Arial" panose="020B0604020202020204" pitchFamily="34" charset="0"/>
              <a:buChar char="•"/>
            </a:pPr>
            <a:r>
              <a:rPr lang="en-US" sz="2000" b="1" dirty="0"/>
              <a:t>Strategic Objectives:</a:t>
            </a:r>
            <a:r>
              <a:rPr lang="en-US" sz="2000" dirty="0"/>
              <a:t> Job analysis supports Walmart’s goal of delivering superior customer experiences and continuous store operations.</a:t>
            </a:r>
          </a:p>
        </p:txBody>
      </p:sp>
    </p:spTree>
    <p:extLst>
      <p:ext uri="{BB962C8B-B14F-4D97-AF65-F5344CB8AC3E}">
        <p14:creationId xmlns:p14="http://schemas.microsoft.com/office/powerpoint/2010/main" val="13380222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AB9D8-1BFA-5C79-EE09-BAFFD86956B3}"/>
              </a:ext>
            </a:extLst>
          </p:cNvPr>
          <p:cNvSpPr>
            <a:spLocks noGrp="1"/>
          </p:cNvSpPr>
          <p:nvPr>
            <p:ph type="title"/>
          </p:nvPr>
        </p:nvSpPr>
        <p:spPr/>
        <p:txBody>
          <a:bodyPr>
            <a:normAutofit/>
          </a:bodyPr>
          <a:lstStyle/>
          <a:p>
            <a:pPr algn="ctr"/>
            <a:r>
              <a:rPr lang="en-US" sz="4800" b="1" dirty="0"/>
              <a:t>Job Description </a:t>
            </a:r>
          </a:p>
        </p:txBody>
      </p:sp>
      <p:sp>
        <p:nvSpPr>
          <p:cNvPr id="3" name="Content Placeholder 2">
            <a:extLst>
              <a:ext uri="{FF2B5EF4-FFF2-40B4-BE49-F238E27FC236}">
                <a16:creationId xmlns:a16="http://schemas.microsoft.com/office/drawing/2014/main" id="{2844656F-6113-1188-EA93-63605849BEBA}"/>
              </a:ext>
            </a:extLst>
          </p:cNvPr>
          <p:cNvSpPr>
            <a:spLocks noGrp="1"/>
          </p:cNvSpPr>
          <p:nvPr>
            <p:ph idx="1"/>
          </p:nvPr>
        </p:nvSpPr>
        <p:spPr>
          <a:xfrm>
            <a:off x="171450" y="1822450"/>
            <a:ext cx="5676900" cy="4351338"/>
          </a:xfrm>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a:normAutofit/>
          </a:bodyPr>
          <a:lstStyle/>
          <a:p>
            <a:pPr marL="0" indent="0">
              <a:buNone/>
            </a:pPr>
            <a:r>
              <a:rPr lang="en-US" sz="2000" b="1" dirty="0"/>
              <a:t>Walmart: Store Manager</a:t>
            </a:r>
            <a:endParaRPr lang="en-US" sz="2000" dirty="0"/>
          </a:p>
          <a:p>
            <a:pPr>
              <a:buFont typeface="Arial" panose="020B0604020202020204" pitchFamily="34" charset="0"/>
              <a:buChar char="•"/>
            </a:pPr>
            <a:r>
              <a:rPr lang="en-US" sz="2000" b="1" dirty="0"/>
              <a:t>Customer Focus:</a:t>
            </a:r>
            <a:r>
              <a:rPr lang="en-US" sz="2000" dirty="0"/>
              <a:t> Manages daily operations, ensuring customer satisfaction and meeting store standards.</a:t>
            </a:r>
          </a:p>
          <a:p>
            <a:pPr>
              <a:buFont typeface="Arial" panose="020B0604020202020204" pitchFamily="34" charset="0"/>
              <a:buChar char="•"/>
            </a:pPr>
            <a:r>
              <a:rPr lang="en-US" sz="2000" b="1" dirty="0"/>
              <a:t>Employee Supervision:</a:t>
            </a:r>
            <a:r>
              <a:rPr lang="en-US" sz="2000" dirty="0"/>
              <a:t> Oversees staff, handles complaints, and enforces organizational policies within the store.</a:t>
            </a:r>
          </a:p>
          <a:p>
            <a:pPr>
              <a:buFont typeface="Arial" panose="020B0604020202020204" pitchFamily="34" charset="0"/>
              <a:buChar char="•"/>
            </a:pPr>
            <a:r>
              <a:rPr lang="en-US" sz="2000" b="1" dirty="0"/>
              <a:t>Management Experience:</a:t>
            </a:r>
            <a:r>
              <a:rPr lang="en-US" sz="2000" dirty="0"/>
              <a:t> Requires experience in food retailing, strong leadership, and communication skills.</a:t>
            </a:r>
          </a:p>
          <a:p>
            <a:pPr>
              <a:buFont typeface="Arial" panose="020B0604020202020204" pitchFamily="34" charset="0"/>
              <a:buChar char="•"/>
            </a:pPr>
            <a:r>
              <a:rPr lang="en-US" sz="2000" b="1" dirty="0"/>
              <a:t>Operational Efficiency:</a:t>
            </a:r>
            <a:r>
              <a:rPr lang="en-US" sz="2000" dirty="0"/>
              <a:t> Ensures effective coordination with team members and a positive shopping experience.</a:t>
            </a:r>
          </a:p>
        </p:txBody>
      </p:sp>
      <p:sp>
        <p:nvSpPr>
          <p:cNvPr id="4" name="Content Placeholder 2">
            <a:extLst>
              <a:ext uri="{FF2B5EF4-FFF2-40B4-BE49-F238E27FC236}">
                <a16:creationId xmlns:a16="http://schemas.microsoft.com/office/drawing/2014/main" id="{8361946B-043D-FB8C-8BAB-748895C82B5B}"/>
              </a:ext>
            </a:extLst>
          </p:cNvPr>
          <p:cNvSpPr txBox="1">
            <a:spLocks/>
          </p:cNvSpPr>
          <p:nvPr/>
        </p:nvSpPr>
        <p:spPr>
          <a:xfrm>
            <a:off x="6096000" y="1822450"/>
            <a:ext cx="5505450" cy="4351338"/>
          </a:xfrm>
          <a:prstGeom prst="rect">
            <a:avLst/>
          </a:prstGeom>
          <a:gradFill flip="none" rotWithShape="1">
            <a:gsLst>
              <a:gs pos="0">
                <a:schemeClr val="accent4">
                  <a:lumMod val="67000"/>
                </a:schemeClr>
              </a:gs>
              <a:gs pos="48000">
                <a:schemeClr val="accent4">
                  <a:lumMod val="97000"/>
                  <a:lumOff val="3000"/>
                </a:schemeClr>
              </a:gs>
              <a:gs pos="100000">
                <a:schemeClr val="accent4">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000" b="1" dirty="0"/>
              <a:t>Amazon: Software Engineer</a:t>
            </a:r>
            <a:endParaRPr lang="en-US" sz="2000" dirty="0"/>
          </a:p>
          <a:p>
            <a:pPr>
              <a:buFont typeface="Arial" panose="020B0604020202020204" pitchFamily="34" charset="0"/>
              <a:buChar char="•"/>
            </a:pPr>
            <a:r>
              <a:rPr lang="en-US" sz="2000" b="1" dirty="0"/>
              <a:t>Technical Expertise:</a:t>
            </a:r>
            <a:r>
              <a:rPr lang="en-US" sz="2000" dirty="0"/>
              <a:t> Develops and implements software solutions, ensuring functionality and integrity across large databases.</a:t>
            </a:r>
          </a:p>
          <a:p>
            <a:pPr>
              <a:buFont typeface="Arial" panose="020B0604020202020204" pitchFamily="34" charset="0"/>
              <a:buChar char="•"/>
            </a:pPr>
            <a:r>
              <a:rPr lang="en-US" sz="2000" b="1" dirty="0"/>
              <a:t>Programming Skills:</a:t>
            </a:r>
            <a:r>
              <a:rPr lang="en-US" sz="2000" dirty="0"/>
              <a:t> Requires proficiency in programming languages, problem-solving, and adaptability to changing tech environments.</a:t>
            </a:r>
          </a:p>
          <a:p>
            <a:pPr>
              <a:buFont typeface="Arial" panose="020B0604020202020204" pitchFamily="34" charset="0"/>
              <a:buChar char="•"/>
            </a:pPr>
            <a:r>
              <a:rPr lang="en-US" sz="2000" b="1" dirty="0"/>
              <a:t>Innovation Focus:</a:t>
            </a:r>
            <a:r>
              <a:rPr lang="en-US" sz="2000" dirty="0"/>
              <a:t> Emphasizes continuous improvement and innovation in software development processes.</a:t>
            </a:r>
          </a:p>
          <a:p>
            <a:pPr>
              <a:buFont typeface="Arial" panose="020B0604020202020204" pitchFamily="34" charset="0"/>
              <a:buChar char="•"/>
            </a:pPr>
            <a:r>
              <a:rPr lang="en-US" sz="2000" b="1" dirty="0"/>
              <a:t>Pressure Handling:</a:t>
            </a:r>
            <a:r>
              <a:rPr lang="en-US" sz="2000" dirty="0"/>
              <a:t> Must cope with high-pressure situations and adapt to fast-paced technological advancements.</a:t>
            </a:r>
          </a:p>
        </p:txBody>
      </p:sp>
      <p:pic>
        <p:nvPicPr>
          <p:cNvPr id="5" name="Picture 2" descr="Amazon vs. Walmart: Which One Will Prevail? - Knowledge at Wharton">
            <a:extLst>
              <a:ext uri="{FF2B5EF4-FFF2-40B4-BE49-F238E27FC236}">
                <a16:creationId xmlns:a16="http://schemas.microsoft.com/office/drawing/2014/main" id="{4149B7BF-5758-D67E-9C7A-96CA58E5093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477250" y="438547"/>
            <a:ext cx="2743200" cy="1178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01181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25550-4EDB-C97C-85A6-9D2B506248BC}"/>
              </a:ext>
            </a:extLst>
          </p:cNvPr>
          <p:cNvSpPr>
            <a:spLocks noGrp="1"/>
          </p:cNvSpPr>
          <p:nvPr>
            <p:ph type="title"/>
          </p:nvPr>
        </p:nvSpPr>
        <p:spPr/>
        <p:txBody>
          <a:bodyPr>
            <a:normAutofit/>
          </a:bodyPr>
          <a:lstStyle/>
          <a:p>
            <a:pPr algn="ctr"/>
            <a:r>
              <a:rPr lang="en-US" sz="4800" b="1" dirty="0"/>
              <a:t>Person Specification </a:t>
            </a:r>
          </a:p>
        </p:txBody>
      </p:sp>
      <p:sp>
        <p:nvSpPr>
          <p:cNvPr id="3" name="Content Placeholder 2">
            <a:extLst>
              <a:ext uri="{FF2B5EF4-FFF2-40B4-BE49-F238E27FC236}">
                <a16:creationId xmlns:a16="http://schemas.microsoft.com/office/drawing/2014/main" id="{EED9F95C-2EE7-A9FF-75E1-DAC2A9FEA362}"/>
              </a:ext>
            </a:extLst>
          </p:cNvPr>
          <p:cNvSpPr>
            <a:spLocks noGrp="1"/>
          </p:cNvSpPr>
          <p:nvPr>
            <p:ph idx="1"/>
          </p:nvPr>
        </p:nvSpPr>
        <p:spPr>
          <a:xfrm>
            <a:off x="171450" y="1825625"/>
            <a:ext cx="6096000" cy="4351338"/>
          </a:xfrm>
        </p:spPr>
        <p:style>
          <a:lnRef idx="2">
            <a:schemeClr val="accent2"/>
          </a:lnRef>
          <a:fillRef idx="1">
            <a:schemeClr val="lt1"/>
          </a:fillRef>
          <a:effectRef idx="0">
            <a:schemeClr val="accent2"/>
          </a:effectRef>
          <a:fontRef idx="minor">
            <a:schemeClr val="dk1"/>
          </a:fontRef>
        </p:style>
        <p:txBody>
          <a:bodyPr>
            <a:normAutofit/>
          </a:bodyPr>
          <a:lstStyle/>
          <a:p>
            <a:pPr marL="0" indent="0">
              <a:buNone/>
            </a:pPr>
            <a:r>
              <a:rPr lang="en-US" sz="2000" b="1" dirty="0"/>
              <a:t>Walmart: Store Manager</a:t>
            </a:r>
            <a:endParaRPr lang="en-US" sz="2000" dirty="0"/>
          </a:p>
          <a:p>
            <a:pPr>
              <a:buFont typeface="Arial" panose="020B0604020202020204" pitchFamily="34" charset="0"/>
              <a:buChar char="•"/>
            </a:pPr>
            <a:r>
              <a:rPr lang="en-US" sz="2000" b="1" dirty="0"/>
              <a:t>Experience Required:</a:t>
            </a:r>
            <a:r>
              <a:rPr lang="en-US" sz="2000" dirty="0"/>
              <a:t> Needs food retail management experience and leadership skills for effective store operations.</a:t>
            </a:r>
          </a:p>
          <a:p>
            <a:pPr>
              <a:buFont typeface="Arial" panose="020B0604020202020204" pitchFamily="34" charset="0"/>
              <a:buChar char="•"/>
            </a:pPr>
            <a:r>
              <a:rPr lang="en-US" sz="2000" b="1" dirty="0"/>
              <a:t>Skills Needed:</a:t>
            </a:r>
            <a:r>
              <a:rPr lang="en-US" sz="2000" dirty="0"/>
              <a:t> Must have strong communication, organizational skills, and enthusiasm for customer service.</a:t>
            </a:r>
          </a:p>
          <a:p>
            <a:pPr>
              <a:buFont typeface="Arial" panose="020B0604020202020204" pitchFamily="34" charset="0"/>
              <a:buChar char="•"/>
            </a:pPr>
            <a:r>
              <a:rPr lang="en-US" sz="2000" b="1" dirty="0"/>
              <a:t>Responsibilities:</a:t>
            </a:r>
            <a:r>
              <a:rPr lang="en-US" sz="2000" dirty="0"/>
              <a:t> Manage staff, inventory, implement policies, and maintain store image and customer satisfaction.</a:t>
            </a:r>
          </a:p>
          <a:p>
            <a:pPr>
              <a:buFont typeface="Arial" panose="020B0604020202020204" pitchFamily="34" charset="0"/>
              <a:buChar char="•"/>
            </a:pPr>
            <a:r>
              <a:rPr lang="en-US" sz="2000" b="1" dirty="0"/>
              <a:t>Goal Alignment:</a:t>
            </a:r>
            <a:r>
              <a:rPr lang="en-US" sz="2000" dirty="0"/>
              <a:t> Focuses on creating a pleasant shopping environment and achieving operational objectives.</a:t>
            </a:r>
          </a:p>
        </p:txBody>
      </p:sp>
      <p:sp>
        <p:nvSpPr>
          <p:cNvPr id="4" name="Content Placeholder 2">
            <a:extLst>
              <a:ext uri="{FF2B5EF4-FFF2-40B4-BE49-F238E27FC236}">
                <a16:creationId xmlns:a16="http://schemas.microsoft.com/office/drawing/2014/main" id="{5D871B7F-EFB8-B2C7-8B86-5646F66A8181}"/>
              </a:ext>
            </a:extLst>
          </p:cNvPr>
          <p:cNvSpPr txBox="1">
            <a:spLocks/>
          </p:cNvSpPr>
          <p:nvPr/>
        </p:nvSpPr>
        <p:spPr>
          <a:xfrm>
            <a:off x="6305550" y="1825625"/>
            <a:ext cx="5715000" cy="4351338"/>
          </a:xfrm>
          <a:prstGeom prst="rect">
            <a:avLst/>
          </a:prstGeom>
        </p:spPr>
        <p:style>
          <a:lnRef idx="2">
            <a:schemeClr val="accent1"/>
          </a:lnRef>
          <a:fillRef idx="1">
            <a:schemeClr val="lt1"/>
          </a:fillRef>
          <a:effectRef idx="0">
            <a:schemeClr val="accent1"/>
          </a:effectRef>
          <a:fontRef idx="minor">
            <a:schemeClr val="dk1"/>
          </a:fontRef>
        </p:style>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000" b="1" dirty="0"/>
              <a:t>Amazon: Software Engineer</a:t>
            </a:r>
            <a:endParaRPr lang="en-US" sz="2000" dirty="0"/>
          </a:p>
          <a:p>
            <a:pPr>
              <a:buFont typeface="Arial" panose="020B0604020202020204" pitchFamily="34" charset="0"/>
              <a:buChar char="•"/>
            </a:pPr>
            <a:r>
              <a:rPr lang="en-US" sz="2000" b="1" dirty="0"/>
              <a:t>Technical Proficiency:</a:t>
            </a:r>
            <a:r>
              <a:rPr lang="en-US" sz="2000" dirty="0"/>
              <a:t> Requires expertise in programming languages and experience with large systems.</a:t>
            </a:r>
          </a:p>
          <a:p>
            <a:pPr>
              <a:buFont typeface="Arial" panose="020B0604020202020204" pitchFamily="34" charset="0"/>
              <a:buChar char="•"/>
            </a:pPr>
            <a:r>
              <a:rPr lang="en-US" sz="2000" b="1" dirty="0"/>
              <a:t>Skills Required:</a:t>
            </a:r>
            <a:r>
              <a:rPr lang="en-US" sz="2000" dirty="0"/>
              <a:t> Strong problem-solving abilities, data analysis skills, and flexibility are essential.</a:t>
            </a:r>
          </a:p>
          <a:p>
            <a:pPr>
              <a:buFont typeface="Arial" panose="020B0604020202020204" pitchFamily="34" charset="0"/>
              <a:buChar char="•"/>
            </a:pPr>
            <a:r>
              <a:rPr lang="en-US" sz="2000" b="1" dirty="0"/>
              <a:t>Pressure Management:</a:t>
            </a:r>
            <a:r>
              <a:rPr lang="en-US" sz="2000" dirty="0"/>
              <a:t> Must perform well under pressure and adapt to fast-paced tech environments.</a:t>
            </a:r>
          </a:p>
          <a:p>
            <a:pPr>
              <a:buFont typeface="Arial" panose="020B0604020202020204" pitchFamily="34" charset="0"/>
              <a:buChar char="•"/>
            </a:pPr>
            <a:r>
              <a:rPr lang="en-US" sz="2000" b="1" dirty="0"/>
              <a:t>Innovation Focus:</a:t>
            </a:r>
            <a:r>
              <a:rPr lang="en-US" sz="2000" dirty="0"/>
              <a:t> Emphasizes continuous improvement and innovation in software development processes.</a:t>
            </a:r>
          </a:p>
        </p:txBody>
      </p:sp>
    </p:spTree>
    <p:extLst>
      <p:ext uri="{BB962C8B-B14F-4D97-AF65-F5344CB8AC3E}">
        <p14:creationId xmlns:p14="http://schemas.microsoft.com/office/powerpoint/2010/main" val="37441801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7E6B03-000D-DA59-BF70-B802E94783AC}"/>
              </a:ext>
            </a:extLst>
          </p:cNvPr>
          <p:cNvSpPr>
            <a:spLocks noGrp="1"/>
          </p:cNvSpPr>
          <p:nvPr>
            <p:ph type="title"/>
          </p:nvPr>
        </p:nvSpPr>
        <p:spPr/>
        <p:txBody>
          <a:bodyPr>
            <a:normAutofit/>
          </a:bodyPr>
          <a:lstStyle/>
          <a:p>
            <a:pPr algn="ctr"/>
            <a:r>
              <a:rPr lang="en-US" sz="4800" b="1" dirty="0"/>
              <a:t>Required skills </a:t>
            </a:r>
          </a:p>
        </p:txBody>
      </p:sp>
      <p:sp>
        <p:nvSpPr>
          <p:cNvPr id="3" name="Content Placeholder 2">
            <a:extLst>
              <a:ext uri="{FF2B5EF4-FFF2-40B4-BE49-F238E27FC236}">
                <a16:creationId xmlns:a16="http://schemas.microsoft.com/office/drawing/2014/main" id="{41836773-4167-9D1D-39C2-175F7332FB7C}"/>
              </a:ext>
            </a:extLst>
          </p:cNvPr>
          <p:cNvSpPr>
            <a:spLocks noGrp="1"/>
          </p:cNvSpPr>
          <p:nvPr>
            <p:ph idx="1"/>
          </p:nvPr>
        </p:nvSpPr>
        <p:spPr>
          <a:xfrm>
            <a:off x="342900" y="1763713"/>
            <a:ext cx="5581650" cy="4729162"/>
          </a:xfrm>
        </p:spPr>
        <p:style>
          <a:lnRef idx="2">
            <a:schemeClr val="accent2"/>
          </a:lnRef>
          <a:fillRef idx="1">
            <a:schemeClr val="lt1"/>
          </a:fillRef>
          <a:effectRef idx="0">
            <a:schemeClr val="accent2"/>
          </a:effectRef>
          <a:fontRef idx="minor">
            <a:schemeClr val="dk1"/>
          </a:fontRef>
        </p:style>
        <p:txBody>
          <a:bodyPr>
            <a:normAutofit fontScale="77500" lnSpcReduction="20000"/>
          </a:bodyPr>
          <a:lstStyle/>
          <a:p>
            <a:pPr marL="0" indent="0" algn="ctr">
              <a:lnSpc>
                <a:spcPct val="150000"/>
              </a:lnSpc>
              <a:buNone/>
            </a:pPr>
            <a:r>
              <a:rPr lang="en-IN" sz="4000" b="1" dirty="0">
                <a:effectLst/>
                <a:latin typeface="Times New Roman" panose="02020603050405020304" pitchFamily="18" charset="0"/>
                <a:ea typeface="Times New Roman" panose="02020603050405020304" pitchFamily="18" charset="0"/>
              </a:rPr>
              <a:t>Walmart: Store Manager</a:t>
            </a:r>
          </a:p>
          <a:p>
            <a:pPr marL="342900" lvl="0" indent="-342900" algn="just">
              <a:lnSpc>
                <a:spcPct val="150000"/>
              </a:lnSpc>
              <a:buFont typeface="+mj-lt"/>
              <a:buAutoNum type="arabicPeriod"/>
              <a:tabLst>
                <a:tab pos="457200" algn="l"/>
              </a:tabLst>
            </a:pPr>
            <a:r>
              <a:rPr lang="en-IN" sz="1800" b="1" dirty="0">
                <a:effectLst/>
                <a:latin typeface="Times New Roman" panose="02020603050405020304" pitchFamily="18" charset="0"/>
                <a:ea typeface="Times New Roman" panose="02020603050405020304" pitchFamily="18" charset="0"/>
              </a:rPr>
              <a:t>Leadership</a:t>
            </a:r>
            <a:r>
              <a:rPr lang="en-IN" sz="1800" dirty="0">
                <a:effectLst/>
                <a:latin typeface="Times New Roman" panose="02020603050405020304" pitchFamily="18" charset="0"/>
                <a:ea typeface="Times New Roman" panose="02020603050405020304" pitchFamily="18" charset="0"/>
              </a:rPr>
              <a:t>: Ability to lead and motivate a team effectively.</a:t>
            </a:r>
          </a:p>
          <a:p>
            <a:pPr marL="342900" lvl="0" indent="-342900" algn="just">
              <a:lnSpc>
                <a:spcPct val="150000"/>
              </a:lnSpc>
              <a:buFont typeface="+mj-lt"/>
              <a:buAutoNum type="arabicPeriod"/>
              <a:tabLst>
                <a:tab pos="457200" algn="l"/>
              </a:tabLst>
            </a:pPr>
            <a:r>
              <a:rPr lang="en-IN" sz="1800" b="1" dirty="0">
                <a:effectLst/>
                <a:latin typeface="Times New Roman" panose="02020603050405020304" pitchFamily="18" charset="0"/>
                <a:ea typeface="Times New Roman" panose="02020603050405020304" pitchFamily="18" charset="0"/>
              </a:rPr>
              <a:t>Communication</a:t>
            </a:r>
            <a:r>
              <a:rPr lang="en-IN" sz="1800" dirty="0">
                <a:effectLst/>
                <a:latin typeface="Times New Roman" panose="02020603050405020304" pitchFamily="18" charset="0"/>
                <a:ea typeface="Times New Roman" panose="02020603050405020304" pitchFamily="18" charset="0"/>
              </a:rPr>
              <a:t>: Strong verbal and written communication skills for interacting with staff and customers.</a:t>
            </a:r>
          </a:p>
          <a:p>
            <a:pPr marL="342900" lvl="0" indent="-342900" algn="just">
              <a:lnSpc>
                <a:spcPct val="150000"/>
              </a:lnSpc>
              <a:buFont typeface="+mj-lt"/>
              <a:buAutoNum type="arabicPeriod"/>
              <a:tabLst>
                <a:tab pos="457200" algn="l"/>
              </a:tabLst>
            </a:pPr>
            <a:r>
              <a:rPr lang="en-IN" sz="1800" b="1" dirty="0">
                <a:effectLst/>
                <a:latin typeface="Times New Roman" panose="02020603050405020304" pitchFamily="18" charset="0"/>
                <a:ea typeface="Times New Roman" panose="02020603050405020304" pitchFamily="18" charset="0"/>
              </a:rPr>
              <a:t>Organizational Skills</a:t>
            </a:r>
            <a:r>
              <a:rPr lang="en-IN" sz="1800" dirty="0">
                <a:effectLst/>
                <a:latin typeface="Times New Roman" panose="02020603050405020304" pitchFamily="18" charset="0"/>
                <a:ea typeface="Times New Roman" panose="02020603050405020304" pitchFamily="18" charset="0"/>
              </a:rPr>
              <a:t>: Capability to manage inventory, sales performance, and store operations efficiently </a:t>
            </a:r>
            <a:r>
              <a:rPr lang="en-US" sz="1800" dirty="0">
                <a:effectLst/>
                <a:latin typeface="Times New Roman" panose="02020603050405020304" pitchFamily="18" charset="0"/>
                <a:ea typeface="Times New Roman" panose="02020603050405020304" pitchFamily="18" charset="0"/>
              </a:rPr>
              <a:t>(</a:t>
            </a:r>
            <a:r>
              <a:rPr lang="en-US" sz="1800" dirty="0" err="1">
                <a:effectLst/>
                <a:latin typeface="Times New Roman" panose="02020603050405020304" pitchFamily="18" charset="0"/>
                <a:ea typeface="Times New Roman" panose="02020603050405020304" pitchFamily="18" charset="0"/>
              </a:rPr>
              <a:t>Rotea</a:t>
            </a:r>
            <a:r>
              <a:rPr lang="en-US" sz="1800" dirty="0">
                <a:effectLst/>
                <a:latin typeface="Times New Roman" panose="02020603050405020304" pitchFamily="18" charset="0"/>
                <a:ea typeface="Times New Roman" panose="02020603050405020304" pitchFamily="18" charset="0"/>
              </a:rPr>
              <a:t> </a:t>
            </a:r>
            <a:r>
              <a:rPr lang="en-US" sz="1800" i="1" dirty="0">
                <a:effectLst/>
                <a:latin typeface="Times New Roman" panose="02020603050405020304" pitchFamily="18" charset="0"/>
                <a:ea typeface="Times New Roman" panose="02020603050405020304" pitchFamily="18" charset="0"/>
              </a:rPr>
              <a:t>et al.,</a:t>
            </a:r>
            <a:r>
              <a:rPr lang="en-US" sz="1800" dirty="0">
                <a:effectLst/>
                <a:latin typeface="Times New Roman" panose="02020603050405020304" pitchFamily="18" charset="0"/>
                <a:ea typeface="Times New Roman" panose="02020603050405020304" pitchFamily="18" charset="0"/>
              </a:rPr>
              <a:t>2023).</a:t>
            </a:r>
            <a:r>
              <a:rPr lang="en-IN" sz="1800" dirty="0">
                <a:effectLst/>
                <a:latin typeface="Times New Roman" panose="02020603050405020304" pitchFamily="18" charset="0"/>
                <a:ea typeface="Times New Roman" panose="02020603050405020304" pitchFamily="18" charset="0"/>
              </a:rPr>
              <a:t>.</a:t>
            </a:r>
          </a:p>
          <a:p>
            <a:pPr marL="342900" lvl="0" indent="-342900" algn="just">
              <a:lnSpc>
                <a:spcPct val="150000"/>
              </a:lnSpc>
              <a:buFont typeface="+mj-lt"/>
              <a:buAutoNum type="arabicPeriod"/>
              <a:tabLst>
                <a:tab pos="457200" algn="l"/>
              </a:tabLst>
            </a:pPr>
            <a:r>
              <a:rPr lang="en-IN" sz="1800" b="1" dirty="0">
                <a:effectLst/>
                <a:latin typeface="Times New Roman" panose="02020603050405020304" pitchFamily="18" charset="0"/>
                <a:ea typeface="Times New Roman" panose="02020603050405020304" pitchFamily="18" charset="0"/>
              </a:rPr>
              <a:t>Customer Service</a:t>
            </a:r>
            <a:r>
              <a:rPr lang="en-IN" sz="1800" dirty="0">
                <a:effectLst/>
                <a:latin typeface="Times New Roman" panose="02020603050405020304" pitchFamily="18" charset="0"/>
                <a:ea typeface="Times New Roman" panose="02020603050405020304" pitchFamily="18" charset="0"/>
              </a:rPr>
              <a:t>: Expertise in addressing and resolving customer complaints while ensuring a positive shopping experience.</a:t>
            </a:r>
          </a:p>
          <a:p>
            <a:pPr marL="342900" lvl="0" indent="-342900" algn="just">
              <a:lnSpc>
                <a:spcPct val="150000"/>
              </a:lnSpc>
              <a:buFont typeface="+mj-lt"/>
              <a:buAutoNum type="arabicPeriod"/>
              <a:tabLst>
                <a:tab pos="457200" algn="l"/>
              </a:tabLst>
            </a:pPr>
            <a:r>
              <a:rPr lang="en-IN" sz="1800" b="1" dirty="0">
                <a:effectLst/>
                <a:latin typeface="Times New Roman" panose="02020603050405020304" pitchFamily="18" charset="0"/>
                <a:ea typeface="Times New Roman" panose="02020603050405020304" pitchFamily="18" charset="0"/>
              </a:rPr>
              <a:t>Problem-Solving</a:t>
            </a:r>
            <a:r>
              <a:rPr lang="en-IN" sz="1800" dirty="0">
                <a:effectLst/>
                <a:latin typeface="Times New Roman" panose="02020603050405020304" pitchFamily="18" charset="0"/>
                <a:ea typeface="Times New Roman" panose="02020603050405020304" pitchFamily="18" charset="0"/>
              </a:rPr>
              <a:t>: Skills to handle unexpected issues and make quick decisions.</a:t>
            </a:r>
          </a:p>
          <a:p>
            <a:pPr marL="342900" lvl="0" indent="-342900" algn="just">
              <a:lnSpc>
                <a:spcPct val="150000"/>
              </a:lnSpc>
              <a:buFont typeface="+mj-lt"/>
              <a:buAutoNum type="arabicPeriod"/>
              <a:tabLst>
                <a:tab pos="457200" algn="l"/>
              </a:tabLst>
            </a:pPr>
            <a:r>
              <a:rPr lang="en-IN" sz="1800" b="1" dirty="0">
                <a:effectLst/>
                <a:latin typeface="Times New Roman" panose="02020603050405020304" pitchFamily="18" charset="0"/>
                <a:ea typeface="Times New Roman" panose="02020603050405020304" pitchFamily="18" charset="0"/>
              </a:rPr>
              <a:t>Attention to Detail</a:t>
            </a:r>
            <a:r>
              <a:rPr lang="en-IN" sz="1800" dirty="0">
                <a:effectLst/>
                <a:latin typeface="Times New Roman" panose="02020603050405020304" pitchFamily="18" charset="0"/>
                <a:ea typeface="Times New Roman" panose="02020603050405020304" pitchFamily="18" charset="0"/>
              </a:rPr>
              <a:t>: Ensuring store standards and policies are consistently met.</a:t>
            </a:r>
          </a:p>
        </p:txBody>
      </p:sp>
      <p:sp>
        <p:nvSpPr>
          <p:cNvPr id="6" name="Content Placeholder 2">
            <a:extLst>
              <a:ext uri="{FF2B5EF4-FFF2-40B4-BE49-F238E27FC236}">
                <a16:creationId xmlns:a16="http://schemas.microsoft.com/office/drawing/2014/main" id="{6385FD64-BD9E-11D6-F83E-DF2DCD027F59}"/>
              </a:ext>
            </a:extLst>
          </p:cNvPr>
          <p:cNvSpPr txBox="1">
            <a:spLocks/>
          </p:cNvSpPr>
          <p:nvPr/>
        </p:nvSpPr>
        <p:spPr>
          <a:xfrm>
            <a:off x="5924550" y="1763713"/>
            <a:ext cx="6153150" cy="4351338"/>
          </a:xfrm>
          <a:prstGeom prst="rect">
            <a:avLst/>
          </a:prstGeom>
        </p:spPr>
        <p:style>
          <a:lnRef idx="2">
            <a:schemeClr val="accent1"/>
          </a:lnRef>
          <a:fillRef idx="1">
            <a:schemeClr val="lt1"/>
          </a:fillRef>
          <a:effectRef idx="0">
            <a:schemeClr val="accent1"/>
          </a:effectRef>
          <a:fontRef idx="minor">
            <a:schemeClr val="dk1"/>
          </a:fontRef>
        </p:style>
        <p:txBody>
          <a:bodyPr vert="horz" lIns="91440" tIns="45720" rIns="91440" bIns="45720" rtlCol="0">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50000"/>
              </a:lnSpc>
              <a:buNone/>
            </a:pPr>
            <a:r>
              <a:rPr lang="en-IN" sz="3300" b="1" dirty="0">
                <a:effectLst/>
                <a:latin typeface="Times New Roman" panose="02020603050405020304" pitchFamily="18" charset="0"/>
                <a:ea typeface="Times New Roman" panose="02020603050405020304" pitchFamily="18" charset="0"/>
              </a:rPr>
              <a:t>Amazon: Software Engineer</a:t>
            </a:r>
            <a:endParaRPr lang="en-IN" sz="3300"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mj-lt"/>
              <a:buAutoNum type="arabicPeriod"/>
              <a:tabLst>
                <a:tab pos="457200" algn="l"/>
              </a:tabLst>
            </a:pPr>
            <a:r>
              <a:rPr lang="en-IN" sz="1800" b="1" dirty="0">
                <a:effectLst/>
                <a:latin typeface="Times New Roman" panose="02020603050405020304" pitchFamily="18" charset="0"/>
                <a:ea typeface="Times New Roman" panose="02020603050405020304" pitchFamily="18" charset="0"/>
              </a:rPr>
              <a:t>Programming Skills</a:t>
            </a:r>
            <a:r>
              <a:rPr lang="en-IN" sz="1800" dirty="0">
                <a:effectLst/>
                <a:latin typeface="Times New Roman" panose="02020603050405020304" pitchFamily="18" charset="0"/>
                <a:ea typeface="Times New Roman" panose="02020603050405020304" pitchFamily="18" charset="0"/>
              </a:rPr>
              <a:t>: Proficiency in programming languages such as Java, Python, or C++.</a:t>
            </a:r>
          </a:p>
          <a:p>
            <a:pPr marL="342900" lvl="0" indent="-342900" algn="just">
              <a:lnSpc>
                <a:spcPct val="150000"/>
              </a:lnSpc>
              <a:buFont typeface="+mj-lt"/>
              <a:buAutoNum type="arabicPeriod"/>
              <a:tabLst>
                <a:tab pos="457200" algn="l"/>
              </a:tabLst>
            </a:pPr>
            <a:r>
              <a:rPr lang="en-IN" sz="1800" b="1" dirty="0">
                <a:effectLst/>
                <a:latin typeface="Times New Roman" panose="02020603050405020304" pitchFamily="18" charset="0"/>
                <a:ea typeface="Times New Roman" panose="02020603050405020304" pitchFamily="18" charset="0"/>
              </a:rPr>
              <a:t>Problem-Solving</a:t>
            </a:r>
            <a:r>
              <a:rPr lang="en-IN" sz="1800" dirty="0">
                <a:effectLst/>
                <a:latin typeface="Times New Roman" panose="02020603050405020304" pitchFamily="18" charset="0"/>
                <a:ea typeface="Times New Roman" panose="02020603050405020304" pitchFamily="18" charset="0"/>
              </a:rPr>
              <a:t>: Ability to troubleshoot and resolve complex technical issues.</a:t>
            </a:r>
          </a:p>
          <a:p>
            <a:pPr marL="342900" lvl="0" indent="-342900" algn="just">
              <a:lnSpc>
                <a:spcPct val="150000"/>
              </a:lnSpc>
              <a:buFont typeface="+mj-lt"/>
              <a:buAutoNum type="arabicPeriod"/>
              <a:tabLst>
                <a:tab pos="457200" algn="l"/>
              </a:tabLst>
            </a:pPr>
            <a:r>
              <a:rPr lang="en-IN" sz="1800" b="1" dirty="0">
                <a:effectLst/>
                <a:latin typeface="Times New Roman" panose="02020603050405020304" pitchFamily="18" charset="0"/>
                <a:ea typeface="Times New Roman" panose="02020603050405020304" pitchFamily="18" charset="0"/>
              </a:rPr>
              <a:t>Data Analysis</a:t>
            </a:r>
            <a:r>
              <a:rPr lang="en-IN" sz="1800" dirty="0">
                <a:effectLst/>
                <a:latin typeface="Times New Roman" panose="02020603050405020304" pitchFamily="18" charset="0"/>
                <a:ea typeface="Times New Roman" panose="02020603050405020304" pitchFamily="18" charset="0"/>
              </a:rPr>
              <a:t>: Experience in handling and </a:t>
            </a:r>
            <a:r>
              <a:rPr lang="en-IN" sz="1800" dirty="0" err="1">
                <a:effectLst/>
                <a:latin typeface="Times New Roman" panose="02020603050405020304" pitchFamily="18" charset="0"/>
                <a:ea typeface="Times New Roman" panose="02020603050405020304" pitchFamily="18" charset="0"/>
              </a:rPr>
              <a:t>analyzing</a:t>
            </a:r>
            <a:r>
              <a:rPr lang="en-IN" sz="1800" dirty="0">
                <a:effectLst/>
                <a:latin typeface="Times New Roman" panose="02020603050405020304" pitchFamily="18" charset="0"/>
                <a:ea typeface="Times New Roman" panose="02020603050405020304" pitchFamily="18" charset="0"/>
              </a:rPr>
              <a:t> large datasets.</a:t>
            </a:r>
          </a:p>
          <a:p>
            <a:pPr marL="342900" lvl="0" indent="-342900" algn="just">
              <a:lnSpc>
                <a:spcPct val="150000"/>
              </a:lnSpc>
              <a:buFont typeface="+mj-lt"/>
              <a:buAutoNum type="arabicPeriod"/>
              <a:tabLst>
                <a:tab pos="457200" algn="l"/>
              </a:tabLst>
            </a:pPr>
            <a:r>
              <a:rPr lang="en-IN" sz="1800" b="1" dirty="0">
                <a:effectLst/>
                <a:latin typeface="Times New Roman" panose="02020603050405020304" pitchFamily="18" charset="0"/>
                <a:ea typeface="Times New Roman" panose="02020603050405020304" pitchFamily="18" charset="0"/>
              </a:rPr>
              <a:t>Adaptability</a:t>
            </a:r>
            <a:r>
              <a:rPr lang="en-IN" sz="1800" dirty="0">
                <a:effectLst/>
                <a:latin typeface="Times New Roman" panose="02020603050405020304" pitchFamily="18" charset="0"/>
                <a:ea typeface="Times New Roman" panose="02020603050405020304" pitchFamily="18" charset="0"/>
              </a:rPr>
              <a:t>: Capacity to work in a fast-paced, ever-evolving environment.</a:t>
            </a:r>
          </a:p>
          <a:p>
            <a:pPr marL="342900" lvl="0" indent="-342900" algn="just">
              <a:lnSpc>
                <a:spcPct val="150000"/>
              </a:lnSpc>
              <a:buFont typeface="+mj-lt"/>
              <a:buAutoNum type="arabicPeriod"/>
              <a:tabLst>
                <a:tab pos="457200" algn="l"/>
              </a:tabLst>
            </a:pPr>
            <a:r>
              <a:rPr lang="en-IN" sz="1800" b="1" dirty="0">
                <a:effectLst/>
                <a:latin typeface="Times New Roman" panose="02020603050405020304" pitchFamily="18" charset="0"/>
                <a:ea typeface="Times New Roman" panose="02020603050405020304" pitchFamily="18" charset="0"/>
              </a:rPr>
              <a:t>Innovation</a:t>
            </a:r>
            <a:r>
              <a:rPr lang="en-IN" sz="1800" dirty="0">
                <a:effectLst/>
                <a:latin typeface="Times New Roman" panose="02020603050405020304" pitchFamily="18" charset="0"/>
                <a:ea typeface="Times New Roman" panose="02020603050405020304" pitchFamily="18" charset="0"/>
              </a:rPr>
              <a:t>: Focus on developing new solutions and improving existing systems.</a:t>
            </a:r>
          </a:p>
          <a:p>
            <a:pPr marL="342900" lvl="0" indent="-342900" algn="just">
              <a:lnSpc>
                <a:spcPct val="150000"/>
              </a:lnSpc>
              <a:buFont typeface="+mj-lt"/>
              <a:buAutoNum type="arabicPeriod"/>
              <a:tabLst>
                <a:tab pos="457200" algn="l"/>
              </a:tabLst>
            </a:pPr>
            <a:r>
              <a:rPr lang="en-IN" sz="1800" b="1" dirty="0">
                <a:effectLst/>
                <a:latin typeface="Times New Roman" panose="02020603050405020304" pitchFamily="18" charset="0"/>
                <a:ea typeface="Times New Roman" panose="02020603050405020304" pitchFamily="18" charset="0"/>
              </a:rPr>
              <a:t>Collaboration</a:t>
            </a:r>
            <a:r>
              <a:rPr lang="en-IN" sz="1800" dirty="0">
                <a:effectLst/>
                <a:latin typeface="Times New Roman" panose="02020603050405020304" pitchFamily="18" charset="0"/>
                <a:ea typeface="Times New Roman" panose="02020603050405020304" pitchFamily="18" charset="0"/>
              </a:rPr>
              <a:t>: Ability to work effectively with cross-functional teams.</a:t>
            </a:r>
          </a:p>
        </p:txBody>
      </p:sp>
    </p:spTree>
    <p:extLst>
      <p:ext uri="{BB962C8B-B14F-4D97-AF65-F5344CB8AC3E}">
        <p14:creationId xmlns:p14="http://schemas.microsoft.com/office/powerpoint/2010/main" val="27061605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A9A1B-549C-CBB3-D90E-7941C4925104}"/>
              </a:ext>
            </a:extLst>
          </p:cNvPr>
          <p:cNvSpPr>
            <a:spLocks noGrp="1"/>
          </p:cNvSpPr>
          <p:nvPr>
            <p:ph type="title"/>
          </p:nvPr>
        </p:nvSpPr>
        <p:spPr>
          <a:xfrm>
            <a:off x="495300" y="164780"/>
            <a:ext cx="10515600" cy="1325563"/>
          </a:xfrm>
        </p:spPr>
        <p:txBody>
          <a:bodyPr>
            <a:normAutofit/>
          </a:bodyPr>
          <a:lstStyle/>
          <a:p>
            <a:pPr algn="ctr"/>
            <a:r>
              <a:rPr lang="en-US" sz="4800" b="1" dirty="0"/>
              <a:t>Pay and working Conditions </a:t>
            </a:r>
          </a:p>
        </p:txBody>
      </p:sp>
      <p:sp>
        <p:nvSpPr>
          <p:cNvPr id="3" name="Content Placeholder 2">
            <a:extLst>
              <a:ext uri="{FF2B5EF4-FFF2-40B4-BE49-F238E27FC236}">
                <a16:creationId xmlns:a16="http://schemas.microsoft.com/office/drawing/2014/main" id="{031A7076-D69B-DD65-FA52-5BFAA10EEA45}"/>
              </a:ext>
            </a:extLst>
          </p:cNvPr>
          <p:cNvSpPr>
            <a:spLocks noGrp="1"/>
          </p:cNvSpPr>
          <p:nvPr>
            <p:ph idx="1"/>
          </p:nvPr>
        </p:nvSpPr>
        <p:spPr>
          <a:xfrm>
            <a:off x="400050" y="3028948"/>
            <a:ext cx="5353050" cy="3162301"/>
          </a:xfrm>
        </p:spPr>
        <p:style>
          <a:lnRef idx="1">
            <a:schemeClr val="accent1"/>
          </a:lnRef>
          <a:fillRef idx="2">
            <a:schemeClr val="accent1"/>
          </a:fillRef>
          <a:effectRef idx="1">
            <a:schemeClr val="accent1"/>
          </a:effectRef>
          <a:fontRef idx="minor">
            <a:schemeClr val="dk1"/>
          </a:fontRef>
        </p:style>
        <p:txBody>
          <a:bodyPr>
            <a:normAutofit fontScale="85000" lnSpcReduction="20000"/>
          </a:bodyPr>
          <a:lstStyle/>
          <a:p>
            <a:endParaRPr lang="en-US" sz="2000" dirty="0"/>
          </a:p>
          <a:p>
            <a:pPr marL="0" indent="0">
              <a:buNone/>
            </a:pPr>
            <a:r>
              <a:rPr lang="en-US" sz="2400" b="1" dirty="0"/>
              <a:t>Amazon: Software Engineer</a:t>
            </a:r>
            <a:endParaRPr lang="en-US" sz="2400" dirty="0"/>
          </a:p>
          <a:p>
            <a:pPr>
              <a:buFont typeface="Arial" panose="020B0604020202020204" pitchFamily="34" charset="0"/>
              <a:buChar char="•"/>
            </a:pPr>
            <a:r>
              <a:rPr lang="en-US" sz="2000" b="1" dirty="0"/>
              <a:t>Compensation:</a:t>
            </a:r>
            <a:r>
              <a:rPr lang="en-US" sz="2000" dirty="0"/>
              <a:t> Includes base pay, performance incentives, stock options, and standard benefits like health insurance.</a:t>
            </a:r>
          </a:p>
          <a:p>
            <a:pPr>
              <a:buFont typeface="Arial" panose="020B0604020202020204" pitchFamily="34" charset="0"/>
              <a:buChar char="•"/>
            </a:pPr>
            <a:r>
              <a:rPr lang="en-US" sz="2000" b="1" dirty="0"/>
              <a:t>Working Conditions:</a:t>
            </a:r>
            <a:r>
              <a:rPr lang="en-US" sz="2000" dirty="0"/>
              <a:t> Dynamic environment, open-office layout, occasional remote work, high professionalism, and extended hours.</a:t>
            </a:r>
          </a:p>
          <a:p>
            <a:pPr>
              <a:buFont typeface="Arial" panose="020B0604020202020204" pitchFamily="34" charset="0"/>
              <a:buChar char="•"/>
            </a:pPr>
            <a:r>
              <a:rPr lang="en-US" sz="2000" b="1" dirty="0"/>
              <a:t>Cultural Expectations:</a:t>
            </a:r>
            <a:r>
              <a:rPr lang="en-US" sz="2000" dirty="0"/>
              <a:t> Strict work environment, high performance pressure, and demand for constant innovation.</a:t>
            </a:r>
          </a:p>
          <a:p>
            <a:pPr>
              <a:buFont typeface="Arial" panose="020B0604020202020204" pitchFamily="34" charset="0"/>
              <a:buChar char="•"/>
            </a:pPr>
            <a:r>
              <a:rPr lang="en-US" sz="2000" b="1" dirty="0"/>
              <a:t>Benefits:</a:t>
            </a:r>
            <a:r>
              <a:rPr lang="en-US" sz="2000" dirty="0"/>
              <a:t> Medical, dental, vision insurance, pension plan, and employee purchase privileges.</a:t>
            </a:r>
          </a:p>
        </p:txBody>
      </p:sp>
      <p:sp>
        <p:nvSpPr>
          <p:cNvPr id="4" name="Content Placeholder 2">
            <a:extLst>
              <a:ext uri="{FF2B5EF4-FFF2-40B4-BE49-F238E27FC236}">
                <a16:creationId xmlns:a16="http://schemas.microsoft.com/office/drawing/2014/main" id="{EEC7F27C-E66D-B165-169C-5018064E4A49}"/>
              </a:ext>
            </a:extLst>
          </p:cNvPr>
          <p:cNvSpPr txBox="1">
            <a:spLocks/>
          </p:cNvSpPr>
          <p:nvPr/>
        </p:nvSpPr>
        <p:spPr>
          <a:xfrm>
            <a:off x="6096000" y="3028948"/>
            <a:ext cx="5353050" cy="3205163"/>
          </a:xfrm>
          <a:prstGeom prst="rect">
            <a:avLst/>
          </a:prstGeom>
        </p:spPr>
        <p:style>
          <a:lnRef idx="1">
            <a:schemeClr val="accent2"/>
          </a:lnRef>
          <a:fillRef idx="2">
            <a:schemeClr val="accent2"/>
          </a:fillRef>
          <a:effectRef idx="1">
            <a:schemeClr val="accent2"/>
          </a:effectRef>
          <a:fontRef idx="minor">
            <a:schemeClr val="dk1"/>
          </a:fontRef>
        </p:style>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US" sz="3100" b="1" dirty="0"/>
              <a:t>Walmart: Store Manager</a:t>
            </a:r>
            <a:endParaRPr lang="en-US" sz="3100" dirty="0"/>
          </a:p>
          <a:p>
            <a:pPr>
              <a:buFont typeface="Arial" panose="020B0604020202020204" pitchFamily="34" charset="0"/>
              <a:buChar char="•"/>
            </a:pPr>
            <a:r>
              <a:rPr lang="en-US" sz="1800" b="1" dirty="0">
                <a:latin typeface="Times New Roman" panose="02020603050405020304" pitchFamily="18" charset="0"/>
                <a:cs typeface="Times New Roman" panose="02020603050405020304" pitchFamily="18" charset="0"/>
              </a:rPr>
              <a:t>Compensation:</a:t>
            </a:r>
            <a:r>
              <a:rPr lang="en-US" sz="1800" dirty="0">
                <a:latin typeface="Times New Roman" panose="02020603050405020304" pitchFamily="18" charset="0"/>
                <a:cs typeface="Times New Roman" panose="02020603050405020304" pitchFamily="18" charset="0"/>
              </a:rPr>
              <a:t> Competitive wages, merit pay, medical, dental, life insurance, 401(k) with employer contributions, discounts.</a:t>
            </a:r>
          </a:p>
          <a:p>
            <a:pPr>
              <a:buFont typeface="Arial" panose="020B0604020202020204" pitchFamily="34" charset="0"/>
              <a:buChar char="•"/>
            </a:pPr>
            <a:r>
              <a:rPr lang="en-US" sz="1800" b="1" dirty="0">
                <a:latin typeface="Times New Roman" panose="02020603050405020304" pitchFamily="18" charset="0"/>
                <a:cs typeface="Times New Roman" panose="02020603050405020304" pitchFamily="18" charset="0"/>
              </a:rPr>
              <a:t>Working Conditions:</a:t>
            </a:r>
            <a:r>
              <a:rPr lang="en-US" sz="1800" dirty="0">
                <a:latin typeface="Times New Roman" panose="02020603050405020304" pitchFamily="18" charset="0"/>
                <a:cs typeface="Times New Roman" panose="02020603050405020304" pitchFamily="18" charset="0"/>
              </a:rPr>
              <a:t> Flexible hours, evening/weekend shifts, intensive sales floor supervision, high standards and sales targets.</a:t>
            </a:r>
          </a:p>
          <a:p>
            <a:pPr>
              <a:buFont typeface="Arial" panose="020B0604020202020204" pitchFamily="34" charset="0"/>
              <a:buChar char="•"/>
            </a:pPr>
            <a:r>
              <a:rPr lang="en-US" sz="1800" b="1" dirty="0">
                <a:latin typeface="Times New Roman" panose="02020603050405020304" pitchFamily="18" charset="0"/>
                <a:cs typeface="Times New Roman" panose="02020603050405020304" pitchFamily="18" charset="0"/>
              </a:rPr>
              <a:t>Cultural Expectations:</a:t>
            </a:r>
            <a:r>
              <a:rPr lang="en-US" sz="1800" dirty="0">
                <a:latin typeface="Times New Roman" panose="02020603050405020304" pitchFamily="18" charset="0"/>
                <a:cs typeface="Times New Roman" panose="02020603050405020304" pitchFamily="18" charset="0"/>
              </a:rPr>
              <a:t> Intense atmosphere driven by sales goals, requires flexibility and high job performance.</a:t>
            </a:r>
          </a:p>
          <a:p>
            <a:pPr>
              <a:buFont typeface="Arial" panose="020B0604020202020204" pitchFamily="34" charset="0"/>
              <a:buChar char="•"/>
            </a:pPr>
            <a:r>
              <a:rPr lang="en-US" sz="1800" b="1" dirty="0">
                <a:latin typeface="Times New Roman" panose="02020603050405020304" pitchFamily="18" charset="0"/>
                <a:cs typeface="Times New Roman" panose="02020603050405020304" pitchFamily="18" charset="0"/>
              </a:rPr>
              <a:t>Benefits:</a:t>
            </a:r>
            <a:r>
              <a:rPr lang="en-US" sz="1800" dirty="0">
                <a:latin typeface="Times New Roman" panose="02020603050405020304" pitchFamily="18" charset="0"/>
                <a:cs typeface="Times New Roman" panose="02020603050405020304" pitchFamily="18" charset="0"/>
              </a:rPr>
              <a:t> Job progression opportunities, employee discounts, and comprehensive fringe benefits including retirement plans.</a:t>
            </a:r>
          </a:p>
        </p:txBody>
      </p:sp>
      <p:pic>
        <p:nvPicPr>
          <p:cNvPr id="7170" name="Picture 2" descr="Amazon vs Walmart, coming soon to India">
            <a:extLst>
              <a:ext uri="{FF2B5EF4-FFF2-40B4-BE49-F238E27FC236}">
                <a16:creationId xmlns:a16="http://schemas.microsoft.com/office/drawing/2014/main" id="{A0929EEB-D236-FE48-888F-835B35F9A694}"/>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867150" y="1166513"/>
            <a:ext cx="3467100" cy="15939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96500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01B45-570A-A62B-8CF9-667DF5D2E0BA}"/>
              </a:ext>
            </a:extLst>
          </p:cNvPr>
          <p:cNvSpPr>
            <a:spLocks noGrp="1"/>
          </p:cNvSpPr>
          <p:nvPr>
            <p:ph type="title"/>
          </p:nvPr>
        </p:nvSpPr>
        <p:spPr/>
        <p:txBody>
          <a:bodyPr>
            <a:normAutofit/>
          </a:bodyPr>
          <a:lstStyle/>
          <a:p>
            <a:pPr algn="ctr"/>
            <a:r>
              <a:rPr lang="en-US" b="1" dirty="0"/>
              <a:t>Flexible working arrangement with justifications </a:t>
            </a:r>
          </a:p>
        </p:txBody>
      </p:sp>
      <p:sp>
        <p:nvSpPr>
          <p:cNvPr id="3" name="Content Placeholder 2">
            <a:extLst>
              <a:ext uri="{FF2B5EF4-FFF2-40B4-BE49-F238E27FC236}">
                <a16:creationId xmlns:a16="http://schemas.microsoft.com/office/drawing/2014/main" id="{BF5C7F7B-E488-4494-31D4-BDBA4ACFED6B}"/>
              </a:ext>
            </a:extLst>
          </p:cNvPr>
          <p:cNvSpPr>
            <a:spLocks noGrp="1"/>
          </p:cNvSpPr>
          <p:nvPr>
            <p:ph idx="1"/>
          </p:nvPr>
        </p:nvSpPr>
        <p:spPr>
          <a:xfrm>
            <a:off x="400050" y="1901825"/>
            <a:ext cx="5695950" cy="4351338"/>
          </a:xfrm>
        </p:spPr>
        <p:style>
          <a:lnRef idx="2">
            <a:schemeClr val="accent2"/>
          </a:lnRef>
          <a:fillRef idx="1">
            <a:schemeClr val="lt1"/>
          </a:fillRef>
          <a:effectRef idx="0">
            <a:schemeClr val="accent2"/>
          </a:effectRef>
          <a:fontRef idx="minor">
            <a:schemeClr val="dk1"/>
          </a:fontRef>
        </p:style>
        <p:txBody>
          <a:bodyPr>
            <a:normAutofit/>
          </a:bodyPr>
          <a:lstStyle/>
          <a:p>
            <a:pPr marL="0" indent="0">
              <a:buNone/>
            </a:pPr>
            <a:r>
              <a:rPr lang="en-US" sz="3200" b="1" dirty="0"/>
              <a:t>Amazon: Software Engineer</a:t>
            </a:r>
            <a:endParaRPr lang="en-US" sz="3200" dirty="0"/>
          </a:p>
          <a:p>
            <a:pPr>
              <a:buFont typeface="Arial" panose="020B0604020202020204" pitchFamily="34" charset="0"/>
              <a:buChar char="•"/>
            </a:pPr>
            <a:r>
              <a:rPr lang="en-US" sz="2000" b="1" dirty="0"/>
              <a:t>Work Flexibility:</a:t>
            </a:r>
            <a:r>
              <a:rPr lang="en-US" sz="2000" dirty="0"/>
              <a:t> Offers options for remote work or traditional office settings, promoting work-life balance.</a:t>
            </a:r>
          </a:p>
          <a:p>
            <a:pPr>
              <a:buFont typeface="Arial" panose="020B0604020202020204" pitchFamily="34" charset="0"/>
              <a:buChar char="•"/>
            </a:pPr>
            <a:r>
              <a:rPr lang="en-US" sz="2000" b="1" dirty="0"/>
              <a:t>Compensation:</a:t>
            </a:r>
            <a:r>
              <a:rPr lang="en-US" sz="2000" dirty="0"/>
              <a:t> Competitive base pay with commissions, stock options, health insurance, and retirement benefits.</a:t>
            </a:r>
          </a:p>
          <a:p>
            <a:pPr>
              <a:buFont typeface="Arial" panose="020B0604020202020204" pitchFamily="34" charset="0"/>
              <a:buChar char="•"/>
            </a:pPr>
            <a:r>
              <a:rPr lang="en-US" sz="2000" b="1" dirty="0"/>
              <a:t>Working Conditions:</a:t>
            </a:r>
            <a:r>
              <a:rPr lang="en-US" sz="2000" dirty="0"/>
              <a:t> Stressful environment with productivity demands, offset by flexible working arrangements.</a:t>
            </a:r>
          </a:p>
          <a:p>
            <a:pPr>
              <a:buFont typeface="Arial" panose="020B0604020202020204" pitchFamily="34" charset="0"/>
              <a:buChar char="•"/>
            </a:pPr>
            <a:r>
              <a:rPr lang="en-US" sz="2000" b="1" dirty="0"/>
              <a:t>Benefits:</a:t>
            </a:r>
            <a:r>
              <a:rPr lang="en-US" sz="2000" dirty="0"/>
              <a:t> Includes health insurance, retirement plans, employee discounts, and options for remote work.</a:t>
            </a:r>
          </a:p>
        </p:txBody>
      </p:sp>
      <p:sp>
        <p:nvSpPr>
          <p:cNvPr id="4" name="Content Placeholder 2">
            <a:extLst>
              <a:ext uri="{FF2B5EF4-FFF2-40B4-BE49-F238E27FC236}">
                <a16:creationId xmlns:a16="http://schemas.microsoft.com/office/drawing/2014/main" id="{54D5C9BC-C191-E146-050B-2F0DE5CDC2DA}"/>
              </a:ext>
            </a:extLst>
          </p:cNvPr>
          <p:cNvSpPr txBox="1">
            <a:spLocks/>
          </p:cNvSpPr>
          <p:nvPr/>
        </p:nvSpPr>
        <p:spPr>
          <a:xfrm>
            <a:off x="6267450" y="1901825"/>
            <a:ext cx="5695950" cy="4351338"/>
          </a:xfrm>
          <a:prstGeom prst="rect">
            <a:avLst/>
          </a:prstGeom>
        </p:spPr>
        <p:style>
          <a:lnRef idx="2">
            <a:schemeClr val="accent1"/>
          </a:lnRef>
          <a:fillRef idx="1">
            <a:schemeClr val="lt1"/>
          </a:fillRef>
          <a:effectRef idx="0">
            <a:schemeClr val="accent1"/>
          </a:effectRef>
          <a:fontRef idx="minor">
            <a:schemeClr val="dk1"/>
          </a:fontRef>
        </p:style>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3200" b="1" dirty="0"/>
              <a:t>Walmart: Store Manager</a:t>
            </a:r>
            <a:endParaRPr lang="en-US" sz="3200" dirty="0"/>
          </a:p>
          <a:p>
            <a:pPr>
              <a:buFont typeface="Arial" panose="020B0604020202020204" pitchFamily="34" charset="0"/>
              <a:buChar char="•"/>
            </a:pPr>
            <a:r>
              <a:rPr lang="en-US" sz="1800" b="1" dirty="0"/>
              <a:t>Work Flexibility:</a:t>
            </a:r>
            <a:r>
              <a:rPr lang="en-US" sz="1800" dirty="0"/>
              <a:t> Limited flexibility; roles require physical presence in stores, with long hours and weekends.</a:t>
            </a:r>
          </a:p>
          <a:p>
            <a:pPr>
              <a:buFont typeface="Arial" panose="020B0604020202020204" pitchFamily="34" charset="0"/>
              <a:buChar char="•"/>
            </a:pPr>
            <a:r>
              <a:rPr lang="en-US" sz="1800" b="1" dirty="0"/>
              <a:t>Compensation:</a:t>
            </a:r>
            <a:r>
              <a:rPr lang="en-US" sz="1800" dirty="0"/>
              <a:t> Wages with bonuses, health care, retirement savings plans, 401(k), and employee discounts.</a:t>
            </a:r>
          </a:p>
          <a:p>
            <a:pPr>
              <a:buFont typeface="Arial" panose="020B0604020202020204" pitchFamily="34" charset="0"/>
              <a:buChar char="•"/>
            </a:pPr>
            <a:r>
              <a:rPr lang="en-US" sz="1800" b="1" dirty="0"/>
              <a:t>Working Conditions:</a:t>
            </a:r>
            <a:r>
              <a:rPr lang="en-US" sz="1800" dirty="0"/>
              <a:t> Intense atmosphere requiring constant physical and mental presence on the sales floor.</a:t>
            </a:r>
          </a:p>
          <a:p>
            <a:pPr>
              <a:buFont typeface="Arial" panose="020B0604020202020204" pitchFamily="34" charset="0"/>
              <a:buChar char="•"/>
            </a:pPr>
            <a:r>
              <a:rPr lang="en-US" sz="1800" b="1" dirty="0"/>
              <a:t>Benefits:</a:t>
            </a:r>
            <a:r>
              <a:rPr lang="en-US" sz="1800" dirty="0"/>
              <a:t> Health care, retirement plans, employee discounts, with structured career advancement opportunities.</a:t>
            </a:r>
          </a:p>
        </p:txBody>
      </p:sp>
    </p:spTree>
    <p:extLst>
      <p:ext uri="{BB962C8B-B14F-4D97-AF65-F5344CB8AC3E}">
        <p14:creationId xmlns:p14="http://schemas.microsoft.com/office/powerpoint/2010/main" val="41729160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1500B-008C-8BA7-4E2C-111AF4E51DCE}"/>
              </a:ext>
            </a:extLst>
          </p:cNvPr>
          <p:cNvSpPr>
            <a:spLocks noGrp="1"/>
          </p:cNvSpPr>
          <p:nvPr>
            <p:ph type="title"/>
          </p:nvPr>
        </p:nvSpPr>
        <p:spPr/>
        <p:txBody>
          <a:bodyPr>
            <a:normAutofit/>
          </a:bodyPr>
          <a:lstStyle/>
          <a:p>
            <a:pPr algn="ctr"/>
            <a:r>
              <a:rPr lang="en-IN" sz="4800" b="1" dirty="0"/>
              <a:t>Recommendation</a:t>
            </a:r>
          </a:p>
        </p:txBody>
      </p:sp>
      <p:sp>
        <p:nvSpPr>
          <p:cNvPr id="3" name="Content Placeholder 2">
            <a:extLst>
              <a:ext uri="{FF2B5EF4-FFF2-40B4-BE49-F238E27FC236}">
                <a16:creationId xmlns:a16="http://schemas.microsoft.com/office/drawing/2014/main" id="{B16045AB-1E28-1549-607F-33C9B2AE6EC7}"/>
              </a:ext>
            </a:extLst>
          </p:cNvPr>
          <p:cNvSpPr>
            <a:spLocks noGrp="1"/>
          </p:cNvSpPr>
          <p:nvPr>
            <p:ph idx="1"/>
          </p:nvPr>
        </p:nvSpPr>
        <p:spPr>
          <a:xfrm>
            <a:off x="476250" y="1879600"/>
            <a:ext cx="5486400" cy="4351338"/>
          </a:xfrm>
        </p:spPr>
        <p:style>
          <a:lnRef idx="2">
            <a:schemeClr val="accent2"/>
          </a:lnRef>
          <a:fillRef idx="1">
            <a:schemeClr val="lt1"/>
          </a:fillRef>
          <a:effectRef idx="0">
            <a:schemeClr val="accent2"/>
          </a:effectRef>
          <a:fontRef idx="minor">
            <a:schemeClr val="dk1"/>
          </a:fontRef>
        </p:style>
        <p:txBody>
          <a:bodyPr>
            <a:normAutofit/>
          </a:bodyPr>
          <a:lstStyle/>
          <a:p>
            <a:endParaRPr lang="en-US" sz="1800" dirty="0"/>
          </a:p>
          <a:p>
            <a:pPr marL="0" indent="0">
              <a:buNone/>
            </a:pPr>
            <a:r>
              <a:rPr lang="en-US" sz="1800" b="1" dirty="0"/>
              <a:t>Amazon: Software Engineer</a:t>
            </a:r>
            <a:endParaRPr lang="en-US" sz="1800" dirty="0"/>
          </a:p>
          <a:p>
            <a:pPr>
              <a:buFont typeface="Arial" panose="020B0604020202020204" pitchFamily="34" charset="0"/>
              <a:buChar char="•"/>
            </a:pPr>
            <a:r>
              <a:rPr lang="en-US" sz="1800" b="1" dirty="0"/>
              <a:t>Maintain Flexibility:</a:t>
            </a:r>
            <a:r>
              <a:rPr lang="en-US" sz="1800" dirty="0"/>
              <a:t> Keep flexible working arrangements to boost employee satisfaction and productivity.</a:t>
            </a:r>
          </a:p>
          <a:p>
            <a:pPr>
              <a:buFont typeface="Arial" panose="020B0604020202020204" pitchFamily="34" charset="0"/>
              <a:buChar char="•"/>
            </a:pPr>
            <a:r>
              <a:rPr lang="en-US" sz="1800" b="1" dirty="0"/>
              <a:t>Mental Health Support:</a:t>
            </a:r>
            <a:r>
              <a:rPr lang="en-US" sz="1800" dirty="0"/>
              <a:t> Introduce mental health services and reduce stressful workloads to improve well-being.</a:t>
            </a:r>
          </a:p>
          <a:p>
            <a:pPr>
              <a:buFont typeface="Arial" panose="020B0604020202020204" pitchFamily="34" charset="0"/>
              <a:buChar char="•"/>
            </a:pPr>
            <a:r>
              <a:rPr lang="en-US" sz="1800" b="1" dirty="0"/>
              <a:t>Learning Investment:</a:t>
            </a:r>
            <a:r>
              <a:rPr lang="en-US" sz="1800" dirty="0"/>
              <a:t> Increase investment in learning and development programs to foster innovation and skill enhancement.</a:t>
            </a:r>
          </a:p>
          <a:p>
            <a:pPr>
              <a:buFont typeface="Arial" panose="020B0604020202020204" pitchFamily="34" charset="0"/>
              <a:buChar char="•"/>
            </a:pPr>
            <a:r>
              <a:rPr lang="en-US" sz="1800" b="1" dirty="0"/>
              <a:t>Flexible Schedules:</a:t>
            </a:r>
            <a:r>
              <a:rPr lang="en-US" sz="1800" dirty="0"/>
              <a:t> Enhance work-life balance with flexible schedules and supportive mechanisms for stress management.</a:t>
            </a:r>
          </a:p>
        </p:txBody>
      </p:sp>
      <p:sp>
        <p:nvSpPr>
          <p:cNvPr id="6" name="Content Placeholder 2">
            <a:extLst>
              <a:ext uri="{FF2B5EF4-FFF2-40B4-BE49-F238E27FC236}">
                <a16:creationId xmlns:a16="http://schemas.microsoft.com/office/drawing/2014/main" id="{AFB37AE0-4009-58A6-C894-57E01E0C6314}"/>
              </a:ext>
            </a:extLst>
          </p:cNvPr>
          <p:cNvSpPr txBox="1">
            <a:spLocks/>
          </p:cNvSpPr>
          <p:nvPr/>
        </p:nvSpPr>
        <p:spPr>
          <a:xfrm>
            <a:off x="6229350" y="1879600"/>
            <a:ext cx="5486400" cy="4351338"/>
          </a:xfrm>
          <a:prstGeom prst="rect">
            <a:avLst/>
          </a:prstGeom>
        </p:spPr>
        <p:style>
          <a:lnRef idx="2">
            <a:schemeClr val="accent1"/>
          </a:lnRef>
          <a:fillRef idx="1">
            <a:schemeClr val="lt1"/>
          </a:fillRef>
          <a:effectRef idx="0">
            <a:schemeClr val="accent1"/>
          </a:effectRef>
          <a:fontRef idx="minor">
            <a:schemeClr val="dk1"/>
          </a:fontRef>
        </p:style>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b="1" dirty="0"/>
              <a:t>Walmart: Store Manager</a:t>
            </a:r>
            <a:endParaRPr lang="en-US" sz="2000" dirty="0"/>
          </a:p>
          <a:p>
            <a:pPr>
              <a:buFont typeface="Arial" panose="020B0604020202020204" pitchFamily="34" charset="0"/>
              <a:buChar char="•"/>
            </a:pPr>
            <a:r>
              <a:rPr lang="en-US" sz="2000" b="1" dirty="0"/>
              <a:t>Work Schedule Flexibility:</a:t>
            </a:r>
            <a:r>
              <a:rPr lang="en-US" sz="2000" dirty="0"/>
              <a:t> Offer part-time, shift work, and flexible scheduling to increase productivity and job satisfaction.</a:t>
            </a:r>
          </a:p>
          <a:p>
            <a:pPr>
              <a:buFont typeface="Arial" panose="020B0604020202020204" pitchFamily="34" charset="0"/>
              <a:buChar char="•"/>
            </a:pPr>
            <a:r>
              <a:rPr lang="en-US" sz="2000" b="1" dirty="0"/>
              <a:t>Leadership Training:</a:t>
            </a:r>
            <a:r>
              <a:rPr lang="en-US" sz="2000" dirty="0"/>
              <a:t> Expand leadership and stress management training to help Store Managers cope with job pressures.</a:t>
            </a:r>
          </a:p>
          <a:p>
            <a:pPr>
              <a:buFont typeface="Arial" panose="020B0604020202020204" pitchFamily="34" charset="0"/>
              <a:buChar char="•"/>
            </a:pPr>
            <a:r>
              <a:rPr lang="en-US" sz="2000" b="1" dirty="0"/>
              <a:t>Ergonomic Enhancements:</a:t>
            </a:r>
            <a:r>
              <a:rPr lang="en-US" sz="2000" dirty="0"/>
              <a:t> Invest in ergonomic improvements and well-being arrangements to enhance the working environment.</a:t>
            </a:r>
          </a:p>
          <a:p>
            <a:pPr>
              <a:buFont typeface="Arial" panose="020B0604020202020204" pitchFamily="34" charset="0"/>
              <a:buChar char="•"/>
            </a:pPr>
            <a:r>
              <a:rPr lang="en-US" sz="2000" b="1" dirty="0"/>
              <a:t>Task Delegation:</a:t>
            </a:r>
            <a:r>
              <a:rPr lang="en-US" sz="2000" dirty="0"/>
              <a:t> Implement options for remote clerical duties to reduce physical store presence requirements.</a:t>
            </a:r>
          </a:p>
        </p:txBody>
      </p:sp>
    </p:spTree>
    <p:extLst>
      <p:ext uri="{BB962C8B-B14F-4D97-AF65-F5344CB8AC3E}">
        <p14:creationId xmlns:p14="http://schemas.microsoft.com/office/powerpoint/2010/main" val="20927448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8790D-4D94-FD22-70D2-76DC4269BAF7}"/>
              </a:ext>
            </a:extLst>
          </p:cNvPr>
          <p:cNvSpPr>
            <a:spLocks noGrp="1"/>
          </p:cNvSpPr>
          <p:nvPr>
            <p:ph type="title"/>
          </p:nvPr>
        </p:nvSpPr>
        <p:spPr/>
        <p:txBody>
          <a:bodyPr>
            <a:normAutofit/>
          </a:bodyPr>
          <a:lstStyle/>
          <a:p>
            <a:pPr algn="ctr"/>
            <a:r>
              <a:rPr lang="en-US" sz="4800" b="1" dirty="0"/>
              <a:t>Conclusion </a:t>
            </a:r>
          </a:p>
        </p:txBody>
      </p:sp>
      <p:sp>
        <p:nvSpPr>
          <p:cNvPr id="4" name="Content Placeholder 2">
            <a:extLst>
              <a:ext uri="{FF2B5EF4-FFF2-40B4-BE49-F238E27FC236}">
                <a16:creationId xmlns:a16="http://schemas.microsoft.com/office/drawing/2014/main" id="{AD4D0F55-3132-1FF8-7DC8-01E99CF0AA95}"/>
              </a:ext>
            </a:extLst>
          </p:cNvPr>
          <p:cNvSpPr txBox="1">
            <a:spLocks/>
          </p:cNvSpPr>
          <p:nvPr/>
        </p:nvSpPr>
        <p:spPr>
          <a:xfrm>
            <a:off x="6096000" y="1960562"/>
            <a:ext cx="5257800" cy="4351338"/>
          </a:xfrm>
          <a:prstGeom prst="rect">
            <a:avLst/>
          </a:prstGeom>
        </p:spPr>
        <p:style>
          <a:lnRef idx="2">
            <a:schemeClr val="accent1"/>
          </a:lnRef>
          <a:fillRef idx="1">
            <a:schemeClr val="lt1"/>
          </a:fillRef>
          <a:effectRef idx="0">
            <a:schemeClr val="accent1"/>
          </a:effectRef>
          <a:fontRef idx="minor">
            <a:schemeClr val="dk1"/>
          </a:fontRef>
        </p:style>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3600" b="1" dirty="0"/>
              <a:t>Walmart</a:t>
            </a:r>
          </a:p>
          <a:p>
            <a:pPr>
              <a:buFont typeface="Arial" panose="020B0604020202020204" pitchFamily="34" charset="0"/>
              <a:buChar char="•"/>
            </a:pPr>
            <a:r>
              <a:rPr lang="en-US" sz="2000" b="1" dirty="0"/>
              <a:t>Flexible Work Arrangements:</a:t>
            </a:r>
            <a:r>
              <a:rPr lang="en-US" sz="2000" dirty="0"/>
              <a:t> Offer part-time and shift work options to boost productivity and job satisfaction.</a:t>
            </a:r>
          </a:p>
          <a:p>
            <a:pPr>
              <a:buFont typeface="Arial" panose="020B0604020202020204" pitchFamily="34" charset="0"/>
              <a:buChar char="•"/>
            </a:pPr>
            <a:r>
              <a:rPr lang="en-US" sz="2000" b="1" dirty="0"/>
              <a:t>Leadership Training:</a:t>
            </a:r>
            <a:r>
              <a:rPr lang="en-US" sz="2000" dirty="0"/>
              <a:t> Extend leadership and stress management training to help Store Managers handle job pressures.</a:t>
            </a:r>
          </a:p>
          <a:p>
            <a:pPr>
              <a:buFont typeface="Arial" panose="020B0604020202020204" pitchFamily="34" charset="0"/>
              <a:buChar char="•"/>
            </a:pPr>
            <a:r>
              <a:rPr lang="en-US" sz="2000" b="1" dirty="0"/>
              <a:t>Ergonomic Upgrades:</a:t>
            </a:r>
            <a:r>
              <a:rPr lang="en-US" sz="2000" dirty="0"/>
              <a:t> Invest in ergonomic improvements and well-being projects to enhance the work environment.</a:t>
            </a:r>
          </a:p>
          <a:p>
            <a:pPr>
              <a:buFont typeface="Arial" panose="020B0604020202020204" pitchFamily="34" charset="0"/>
              <a:buChar char="•"/>
            </a:pPr>
            <a:r>
              <a:rPr lang="en-US" sz="2000" b="1" dirty="0"/>
              <a:t>Minimize Turnover:</a:t>
            </a:r>
            <a:r>
              <a:rPr lang="en-US" sz="2000" dirty="0"/>
              <a:t> Implement measures to reduce turnover rates and increase operational efficiency.</a:t>
            </a:r>
          </a:p>
        </p:txBody>
      </p:sp>
      <p:sp>
        <p:nvSpPr>
          <p:cNvPr id="11" name="TextBox 10">
            <a:extLst>
              <a:ext uri="{FF2B5EF4-FFF2-40B4-BE49-F238E27FC236}">
                <a16:creationId xmlns:a16="http://schemas.microsoft.com/office/drawing/2014/main" id="{5129E8FD-5996-2895-3068-55FC8366C747}"/>
              </a:ext>
            </a:extLst>
          </p:cNvPr>
          <p:cNvSpPr txBox="1"/>
          <p:nvPr/>
        </p:nvSpPr>
        <p:spPr>
          <a:xfrm>
            <a:off x="838200" y="1860550"/>
            <a:ext cx="5029200" cy="4185761"/>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endParaRPr lang="en-US" dirty="0"/>
          </a:p>
          <a:p>
            <a:pPr algn="ctr"/>
            <a:r>
              <a:rPr lang="en-US" sz="3200" b="1" dirty="0"/>
              <a:t>Amazon</a:t>
            </a:r>
          </a:p>
          <a:p>
            <a:pPr>
              <a:buFont typeface="Arial" panose="020B0604020202020204" pitchFamily="34" charset="0"/>
              <a:buChar char="•"/>
            </a:pPr>
            <a:r>
              <a:rPr lang="en-US" b="1" dirty="0"/>
              <a:t>Mental Health Support:</a:t>
            </a:r>
            <a:r>
              <a:rPr lang="en-US" dirty="0"/>
              <a:t> Integrate mental health services to reduce stress and improve employee satisfaction.</a:t>
            </a:r>
          </a:p>
          <a:p>
            <a:pPr>
              <a:buFont typeface="Arial" panose="020B0604020202020204" pitchFamily="34" charset="0"/>
              <a:buChar char="•"/>
            </a:pPr>
            <a:r>
              <a:rPr lang="en-US" b="1" dirty="0"/>
              <a:t>Flexible Schedules:</a:t>
            </a:r>
            <a:r>
              <a:rPr lang="en-US" dirty="0"/>
              <a:t> Implement less demanding schedules to manage workloads and enhance job satisfaction.</a:t>
            </a:r>
          </a:p>
          <a:p>
            <a:pPr>
              <a:buFont typeface="Arial" panose="020B0604020202020204" pitchFamily="34" charset="0"/>
              <a:buChar char="•"/>
            </a:pPr>
            <a:r>
              <a:rPr lang="en-US" b="1" dirty="0"/>
              <a:t>Training and Development:</a:t>
            </a:r>
            <a:r>
              <a:rPr lang="en-US" dirty="0"/>
              <a:t> Increase focus on training to boost innovation and employee skill enhancement.</a:t>
            </a:r>
          </a:p>
          <a:p>
            <a:pPr>
              <a:buFont typeface="Arial" panose="020B0604020202020204" pitchFamily="34" charset="0"/>
              <a:buChar char="•"/>
            </a:pPr>
            <a:r>
              <a:rPr lang="en-US" b="1" dirty="0"/>
              <a:t>Overall Well-being:</a:t>
            </a:r>
            <a:r>
              <a:rPr lang="en-US" dirty="0"/>
              <a:t> Address employee concerns to improve well-being, output, and maintain market leadership.</a:t>
            </a:r>
          </a:p>
        </p:txBody>
      </p:sp>
    </p:spTree>
    <p:extLst>
      <p:ext uri="{BB962C8B-B14F-4D97-AF65-F5344CB8AC3E}">
        <p14:creationId xmlns:p14="http://schemas.microsoft.com/office/powerpoint/2010/main" val="32648089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3F2AE-DFE5-477F-BC0A-989F1707199D}"/>
              </a:ext>
            </a:extLst>
          </p:cNvPr>
          <p:cNvSpPr>
            <a:spLocks noGrp="1"/>
          </p:cNvSpPr>
          <p:nvPr>
            <p:ph type="title"/>
          </p:nvPr>
        </p:nvSpPr>
        <p:spPr/>
        <p:txBody>
          <a:bodyPr>
            <a:normAutofit/>
          </a:bodyPr>
          <a:lstStyle/>
          <a:p>
            <a:pPr algn="ctr"/>
            <a:r>
              <a:rPr lang="en-US" sz="4800" b="1" dirty="0"/>
              <a:t>List of References </a:t>
            </a:r>
          </a:p>
        </p:txBody>
      </p:sp>
      <p:sp>
        <p:nvSpPr>
          <p:cNvPr id="3" name="Content Placeholder 2">
            <a:extLst>
              <a:ext uri="{FF2B5EF4-FFF2-40B4-BE49-F238E27FC236}">
                <a16:creationId xmlns:a16="http://schemas.microsoft.com/office/drawing/2014/main" id="{F69EECF2-CA29-D5FA-6FAE-07E04EB4EE02}"/>
              </a:ext>
            </a:extLst>
          </p:cNvPr>
          <p:cNvSpPr>
            <a:spLocks noGrp="1"/>
          </p:cNvSpPr>
          <p:nvPr>
            <p:ph idx="1"/>
          </p:nvPr>
        </p:nvSpPr>
        <p:spPr/>
        <p:txBody>
          <a:bodyPr>
            <a:normAutofit fontScale="25000" lnSpcReduction="20000"/>
          </a:bodyPr>
          <a:lstStyle/>
          <a:p>
            <a:pPr algn="just">
              <a:lnSpc>
                <a:spcPct val="150000"/>
              </a:lnSpc>
            </a:pPr>
            <a:r>
              <a:rPr lang="en-US" sz="1800" b="1" dirty="0" err="1">
                <a:effectLst/>
                <a:latin typeface="Times New Roman" panose="02020603050405020304" pitchFamily="18" charset="0"/>
                <a:ea typeface="Times New Roman" panose="02020603050405020304" pitchFamily="18" charset="0"/>
              </a:rPr>
              <a:t>Aguinis</a:t>
            </a:r>
            <a:r>
              <a:rPr lang="en-US" sz="1800" b="1" dirty="0">
                <a:effectLst/>
                <a:latin typeface="Times New Roman" panose="02020603050405020304" pitchFamily="18" charset="0"/>
                <a:ea typeface="Times New Roman" panose="02020603050405020304" pitchFamily="18" charset="0"/>
              </a:rPr>
              <a:t>, H., Jensen, S.H. and Kraus, S., 2022. Policy implications of organizational behavior and human resource management research. </a:t>
            </a:r>
            <a:r>
              <a:rPr lang="en-US" sz="1800" b="1" i="1" dirty="0">
                <a:effectLst/>
                <a:latin typeface="Times New Roman" panose="02020603050405020304" pitchFamily="18" charset="0"/>
                <a:ea typeface="Times New Roman" panose="02020603050405020304" pitchFamily="18" charset="0"/>
              </a:rPr>
              <a:t>Academy of Management Perspectives</a:t>
            </a:r>
            <a:r>
              <a:rPr lang="en-US" sz="1800" b="1" dirty="0">
                <a:effectLst/>
                <a:latin typeface="Times New Roman" panose="02020603050405020304" pitchFamily="18" charset="0"/>
                <a:ea typeface="Times New Roman" panose="02020603050405020304" pitchFamily="18" charset="0"/>
              </a:rPr>
              <a:t>, </a:t>
            </a:r>
            <a:r>
              <a:rPr lang="en-US" sz="1800" b="1" i="1" dirty="0">
                <a:effectLst/>
                <a:latin typeface="Times New Roman" panose="02020603050405020304" pitchFamily="18" charset="0"/>
                <a:ea typeface="Times New Roman" panose="02020603050405020304" pitchFamily="18" charset="0"/>
              </a:rPr>
              <a:t>36</a:t>
            </a:r>
            <a:r>
              <a:rPr lang="en-US" sz="1800" b="1" dirty="0">
                <a:effectLst/>
                <a:latin typeface="Times New Roman" panose="02020603050405020304" pitchFamily="18" charset="0"/>
                <a:ea typeface="Times New Roman" panose="02020603050405020304" pitchFamily="18" charset="0"/>
              </a:rPr>
              <a:t>(3), pp.857-878.</a:t>
            </a:r>
            <a:r>
              <a:rPr lang="en-US" sz="1800" b="1" u="sng" dirty="0">
                <a:solidFill>
                  <a:srgbClr val="0563C1"/>
                </a:solidFill>
                <a:effectLst/>
                <a:latin typeface="Times New Roman" panose="02020603050405020304" pitchFamily="18" charset="0"/>
                <a:ea typeface="Times New Roman" panose="02020603050405020304" pitchFamily="18" charset="0"/>
                <a:hlinkClick r:id="rId3"/>
              </a:rPr>
              <a:t>https://research.cbs.dk/files/96202029/herman_aguinis_et_al_policy_implications_of_organizational_behavior_acceptedversion.pdf</a:t>
            </a:r>
            <a:r>
              <a:rPr lang="en-US" sz="1800" b="1" dirty="0">
                <a:effectLst/>
                <a:latin typeface="Times New Roman" panose="02020603050405020304" pitchFamily="18" charset="0"/>
                <a:ea typeface="Times New Roman" panose="02020603050405020304" pitchFamily="18" charset="0"/>
              </a:rPr>
              <a:t> </a:t>
            </a:r>
            <a:endParaRPr lang="en-IN" sz="1800" b="1" dirty="0">
              <a:effectLst/>
              <a:latin typeface="Times New Roman" panose="02020603050405020304" pitchFamily="18" charset="0"/>
              <a:ea typeface="Times New Roman" panose="02020603050405020304" pitchFamily="18" charset="0"/>
            </a:endParaRPr>
          </a:p>
          <a:p>
            <a:pPr algn="just">
              <a:lnSpc>
                <a:spcPct val="150000"/>
              </a:lnSpc>
            </a:pPr>
            <a:r>
              <a:rPr lang="en-US" sz="1800" b="1" dirty="0" err="1">
                <a:effectLst/>
                <a:latin typeface="Times New Roman" panose="02020603050405020304" pitchFamily="18" charset="0"/>
                <a:ea typeface="Times New Roman" panose="02020603050405020304" pitchFamily="18" charset="0"/>
              </a:rPr>
              <a:t>Aguinis</a:t>
            </a:r>
            <a:r>
              <a:rPr lang="en-US" sz="1800" b="1" dirty="0">
                <a:effectLst/>
                <a:latin typeface="Times New Roman" panose="02020603050405020304" pitchFamily="18" charset="0"/>
                <a:ea typeface="Times New Roman" panose="02020603050405020304" pitchFamily="18" charset="0"/>
              </a:rPr>
              <a:t>, H., Jensen, S.H. and Kraus, S., 2022. Policy implications of organizational behavior and human resource management research. </a:t>
            </a:r>
            <a:r>
              <a:rPr lang="en-US" sz="1800" b="1" i="1" dirty="0">
                <a:effectLst/>
                <a:latin typeface="Times New Roman" panose="02020603050405020304" pitchFamily="18" charset="0"/>
                <a:ea typeface="Times New Roman" panose="02020603050405020304" pitchFamily="18" charset="0"/>
              </a:rPr>
              <a:t>Academy of Management Perspectives</a:t>
            </a:r>
            <a:r>
              <a:rPr lang="en-US" sz="1800" b="1" dirty="0">
                <a:effectLst/>
                <a:latin typeface="Times New Roman" panose="02020603050405020304" pitchFamily="18" charset="0"/>
                <a:ea typeface="Times New Roman" panose="02020603050405020304" pitchFamily="18" charset="0"/>
              </a:rPr>
              <a:t>, </a:t>
            </a:r>
            <a:r>
              <a:rPr lang="en-US" sz="1800" b="1" i="1" dirty="0">
                <a:effectLst/>
                <a:latin typeface="Times New Roman" panose="02020603050405020304" pitchFamily="18" charset="0"/>
                <a:ea typeface="Times New Roman" panose="02020603050405020304" pitchFamily="18" charset="0"/>
              </a:rPr>
              <a:t>36</a:t>
            </a:r>
            <a:r>
              <a:rPr lang="en-US" sz="1800" b="1" dirty="0">
                <a:effectLst/>
                <a:latin typeface="Times New Roman" panose="02020603050405020304" pitchFamily="18" charset="0"/>
                <a:ea typeface="Times New Roman" panose="02020603050405020304" pitchFamily="18" charset="0"/>
              </a:rPr>
              <a:t>(3), pp.857-878.</a:t>
            </a:r>
            <a:r>
              <a:rPr lang="en-US" sz="1800" b="1" u="sng" dirty="0">
                <a:solidFill>
                  <a:srgbClr val="0563C1"/>
                </a:solidFill>
                <a:effectLst/>
                <a:latin typeface="Times New Roman" panose="02020603050405020304" pitchFamily="18" charset="0"/>
                <a:ea typeface="Times New Roman" panose="02020603050405020304" pitchFamily="18" charset="0"/>
                <a:hlinkClick r:id="rId3"/>
              </a:rPr>
              <a:t>https://research.cbs.dk/files/96202029/herman_aguinis_et_al_policy_implications_of_organizational_behavior_acceptedversion.pdf</a:t>
            </a:r>
            <a:r>
              <a:rPr lang="en-US" sz="1800" b="1" dirty="0">
                <a:effectLst/>
                <a:latin typeface="Times New Roman" panose="02020603050405020304" pitchFamily="18" charset="0"/>
                <a:ea typeface="Times New Roman" panose="02020603050405020304" pitchFamily="18" charset="0"/>
              </a:rPr>
              <a:t> </a:t>
            </a:r>
            <a:endParaRPr lang="en-IN" sz="1800" b="1" dirty="0">
              <a:effectLst/>
              <a:latin typeface="Times New Roman" panose="02020603050405020304" pitchFamily="18" charset="0"/>
              <a:ea typeface="Times New Roman" panose="02020603050405020304" pitchFamily="18" charset="0"/>
            </a:endParaRPr>
          </a:p>
          <a:p>
            <a:pPr algn="just">
              <a:lnSpc>
                <a:spcPct val="150000"/>
              </a:lnSpc>
            </a:pPr>
            <a:r>
              <a:rPr lang="en-US" sz="1800" b="1" dirty="0" err="1">
                <a:effectLst/>
                <a:latin typeface="Times New Roman" panose="02020603050405020304" pitchFamily="18" charset="0"/>
                <a:ea typeface="Times New Roman" panose="02020603050405020304" pitchFamily="18" charset="0"/>
              </a:rPr>
              <a:t>Aloqaily</a:t>
            </a:r>
            <a:r>
              <a:rPr lang="en-US" sz="1800" b="1" dirty="0">
                <a:effectLst/>
                <a:latin typeface="Times New Roman" panose="02020603050405020304" pitchFamily="18" charset="0"/>
                <a:ea typeface="Times New Roman" panose="02020603050405020304" pitchFamily="18" charset="0"/>
              </a:rPr>
              <a:t>, A.N., 2022. The Role of the Human Resources Information Systems in Enhancing the Organizational Creativity Process (A case study in the International Amazon company–Jordan). </a:t>
            </a:r>
            <a:r>
              <a:rPr lang="en-US" sz="1800" b="1" i="1" dirty="0">
                <a:effectLst/>
                <a:latin typeface="Times New Roman" panose="02020603050405020304" pitchFamily="18" charset="0"/>
                <a:ea typeface="Times New Roman" panose="02020603050405020304" pitchFamily="18" charset="0"/>
              </a:rPr>
              <a:t>Res </a:t>
            </a:r>
            <a:r>
              <a:rPr lang="en-US" sz="1800" b="1" i="1" dirty="0" err="1">
                <a:effectLst/>
                <a:latin typeface="Times New Roman" panose="02020603050405020304" pitchFamily="18" charset="0"/>
                <a:ea typeface="Times New Roman" panose="02020603050405020304" pitchFamily="18" charset="0"/>
              </a:rPr>
              <a:t>Militaris</a:t>
            </a:r>
            <a:r>
              <a:rPr lang="en-US" sz="1800" b="1" dirty="0">
                <a:effectLst/>
                <a:latin typeface="Times New Roman" panose="02020603050405020304" pitchFamily="18" charset="0"/>
                <a:ea typeface="Times New Roman" panose="02020603050405020304" pitchFamily="18" charset="0"/>
              </a:rPr>
              <a:t>, </a:t>
            </a:r>
            <a:r>
              <a:rPr lang="en-US" sz="1800" b="1" i="1" dirty="0">
                <a:effectLst/>
                <a:latin typeface="Times New Roman" panose="02020603050405020304" pitchFamily="18" charset="0"/>
                <a:ea typeface="Times New Roman" panose="02020603050405020304" pitchFamily="18" charset="0"/>
              </a:rPr>
              <a:t>12</a:t>
            </a:r>
            <a:r>
              <a:rPr lang="en-US" sz="1800" b="1" dirty="0">
                <a:effectLst/>
                <a:latin typeface="Times New Roman" panose="02020603050405020304" pitchFamily="18" charset="0"/>
                <a:ea typeface="Times New Roman" panose="02020603050405020304" pitchFamily="18" charset="0"/>
              </a:rPr>
              <a:t>(2), pp.5441-5458.</a:t>
            </a:r>
            <a:r>
              <a:rPr lang="en-US" sz="1800" b="1" u="sng" dirty="0">
                <a:solidFill>
                  <a:srgbClr val="0563C1"/>
                </a:solidFill>
                <a:effectLst/>
                <a:latin typeface="Times New Roman" panose="02020603050405020304" pitchFamily="18" charset="0"/>
                <a:ea typeface="Times New Roman" panose="02020603050405020304" pitchFamily="18" charset="0"/>
                <a:hlinkClick r:id="rId4"/>
              </a:rPr>
              <a:t>https://www.researchgate.net/profile/Ahmad-Aloqaily-2/publication/367168952_The_Role_of_the_Human_Resources_Information_Systems_in_Enhancing_the_Organizational_Creativity_Process_A_case_study_in_the_International_Amazon_company_-Jordan/links/63c5408fd9fb5967c2e00020/The-Role-of-the-Human-Resources-Information-Systems-in-Enhancing-the-Organizational-Creativity-Process-A-case-study-in-the-International-Amazon-company-Jordan.pdf</a:t>
            </a:r>
            <a:r>
              <a:rPr lang="en-US" sz="1800" b="1" dirty="0">
                <a:effectLst/>
                <a:latin typeface="Times New Roman" panose="02020603050405020304" pitchFamily="18" charset="0"/>
                <a:ea typeface="Times New Roman" panose="02020603050405020304" pitchFamily="18" charset="0"/>
              </a:rPr>
              <a:t> </a:t>
            </a:r>
            <a:endParaRPr lang="en-IN" sz="1800" b="1" dirty="0">
              <a:effectLst/>
              <a:latin typeface="Times New Roman" panose="02020603050405020304" pitchFamily="18" charset="0"/>
              <a:ea typeface="Times New Roman" panose="02020603050405020304" pitchFamily="18" charset="0"/>
            </a:endParaRPr>
          </a:p>
          <a:p>
            <a:pPr algn="just">
              <a:lnSpc>
                <a:spcPct val="150000"/>
              </a:lnSpc>
            </a:pPr>
            <a:r>
              <a:rPr lang="en-US" sz="1800" b="1" dirty="0">
                <a:effectLst/>
                <a:latin typeface="Times New Roman" panose="02020603050405020304" pitchFamily="18" charset="0"/>
                <a:ea typeface="Times New Roman" panose="02020603050405020304" pitchFamily="18" charset="0"/>
              </a:rPr>
              <a:t>Anwar, G. and Abdullah, N.N., 2021. The impact of Human resource management practice on Organizational performance. </a:t>
            </a:r>
            <a:r>
              <a:rPr lang="en-US" sz="1800" b="1" i="1" dirty="0">
                <a:effectLst/>
                <a:latin typeface="Times New Roman" panose="02020603050405020304" pitchFamily="18" charset="0"/>
                <a:ea typeface="Times New Roman" panose="02020603050405020304" pitchFamily="18" charset="0"/>
              </a:rPr>
              <a:t>International journal of Engineering, Business and Management (IJEBM)</a:t>
            </a:r>
            <a:r>
              <a:rPr lang="en-US" sz="1800" b="1" dirty="0">
                <a:effectLst/>
                <a:latin typeface="Times New Roman" panose="02020603050405020304" pitchFamily="18" charset="0"/>
                <a:ea typeface="Times New Roman" panose="02020603050405020304" pitchFamily="18" charset="0"/>
              </a:rPr>
              <a:t>, </a:t>
            </a:r>
            <a:r>
              <a:rPr lang="en-US" sz="1800" b="1" i="1" dirty="0">
                <a:effectLst/>
                <a:latin typeface="Times New Roman" panose="02020603050405020304" pitchFamily="18" charset="0"/>
                <a:ea typeface="Times New Roman" panose="02020603050405020304" pitchFamily="18" charset="0"/>
              </a:rPr>
              <a:t>5</a:t>
            </a:r>
            <a:r>
              <a:rPr lang="en-US" sz="1800" b="1" dirty="0">
                <a:effectLst/>
                <a:latin typeface="Times New Roman" panose="02020603050405020304" pitchFamily="18" charset="0"/>
                <a:ea typeface="Times New Roman" panose="02020603050405020304" pitchFamily="18" charset="0"/>
              </a:rPr>
              <a:t>.</a:t>
            </a:r>
            <a:r>
              <a:rPr lang="en-US" sz="1800" b="1" u="sng" dirty="0">
                <a:solidFill>
                  <a:srgbClr val="0563C1"/>
                </a:solidFill>
                <a:effectLst/>
                <a:latin typeface="Times New Roman" panose="02020603050405020304" pitchFamily="18" charset="0"/>
                <a:ea typeface="Times New Roman" panose="02020603050405020304" pitchFamily="18" charset="0"/>
                <a:hlinkClick r:id="rId5"/>
              </a:rPr>
              <a:t>https://aipublications.com/uploads/</a:t>
            </a:r>
            <a:r>
              <a:rPr lang="en-US" sz="1800" b="1" u="sng" dirty="0" err="1">
                <a:solidFill>
                  <a:srgbClr val="0563C1"/>
                </a:solidFill>
                <a:effectLst/>
                <a:latin typeface="Times New Roman" panose="02020603050405020304" pitchFamily="18" charset="0"/>
                <a:ea typeface="Times New Roman" panose="02020603050405020304" pitchFamily="18" charset="0"/>
                <a:hlinkClick r:id="rId5"/>
              </a:rPr>
              <a:t>issue_files</a:t>
            </a:r>
            <a:r>
              <a:rPr lang="en-US" sz="1800" b="1" u="sng" dirty="0">
                <a:solidFill>
                  <a:srgbClr val="0563C1"/>
                </a:solidFill>
                <a:effectLst/>
                <a:latin typeface="Times New Roman" panose="02020603050405020304" pitchFamily="18" charset="0"/>
                <a:ea typeface="Times New Roman" panose="02020603050405020304" pitchFamily="18" charset="0"/>
                <a:hlinkClick r:id="rId5"/>
              </a:rPr>
              <a:t>/4IJEBM-FEB202141.pdf</a:t>
            </a:r>
            <a:r>
              <a:rPr lang="en-US" sz="1800" b="1" dirty="0">
                <a:effectLst/>
                <a:latin typeface="Times New Roman" panose="02020603050405020304" pitchFamily="18" charset="0"/>
                <a:ea typeface="Times New Roman" panose="02020603050405020304" pitchFamily="18" charset="0"/>
              </a:rPr>
              <a:t> </a:t>
            </a:r>
            <a:endParaRPr lang="en-IN" sz="1800" b="1" dirty="0">
              <a:effectLst/>
              <a:latin typeface="Times New Roman" panose="02020603050405020304" pitchFamily="18" charset="0"/>
              <a:ea typeface="Times New Roman" panose="02020603050405020304" pitchFamily="18" charset="0"/>
            </a:endParaRPr>
          </a:p>
          <a:p>
            <a:pPr algn="just">
              <a:lnSpc>
                <a:spcPct val="150000"/>
              </a:lnSpc>
            </a:pPr>
            <a:r>
              <a:rPr lang="en-US" sz="1800" b="1" dirty="0">
                <a:effectLst/>
                <a:latin typeface="Times New Roman" panose="02020603050405020304" pitchFamily="18" charset="0"/>
                <a:ea typeface="Times New Roman" panose="02020603050405020304" pitchFamily="18" charset="0"/>
              </a:rPr>
              <a:t>Banu, S.R., </a:t>
            </a:r>
            <a:r>
              <a:rPr lang="en-US" sz="1800" b="1" dirty="0" err="1">
                <a:effectLst/>
                <a:latin typeface="Times New Roman" panose="02020603050405020304" pitchFamily="18" charset="0"/>
                <a:ea typeface="Times New Roman" panose="02020603050405020304" pitchFamily="18" charset="0"/>
              </a:rPr>
              <a:t>Thulasi</a:t>
            </a:r>
            <a:r>
              <a:rPr lang="en-US" sz="1800" b="1" dirty="0">
                <a:effectLst/>
                <a:latin typeface="Times New Roman" panose="02020603050405020304" pitchFamily="18" charset="0"/>
                <a:ea typeface="Times New Roman" panose="02020603050405020304" pitchFamily="18" charset="0"/>
              </a:rPr>
              <a:t>, V.V.Y.R., Tariq, M.U. and Sethi, S., 2023. Relationship between Leadership Effectiveness and Organizational Performance and Its Effect on Human Resource Management. </a:t>
            </a:r>
            <a:r>
              <a:rPr lang="en-US" sz="1800" b="1" i="1" dirty="0">
                <a:effectLst/>
                <a:latin typeface="Times New Roman" panose="02020603050405020304" pitchFamily="18" charset="0"/>
                <a:ea typeface="Times New Roman" panose="02020603050405020304" pitchFamily="18" charset="0"/>
              </a:rPr>
              <a:t>Journal of Informatics Education and Research</a:t>
            </a:r>
            <a:r>
              <a:rPr lang="en-US" sz="1800" b="1" dirty="0">
                <a:effectLst/>
                <a:latin typeface="Times New Roman" panose="02020603050405020304" pitchFamily="18" charset="0"/>
                <a:ea typeface="Times New Roman" panose="02020603050405020304" pitchFamily="18" charset="0"/>
              </a:rPr>
              <a:t>, </a:t>
            </a:r>
            <a:r>
              <a:rPr lang="en-US" sz="1800" b="1" i="1" dirty="0">
                <a:effectLst/>
                <a:latin typeface="Times New Roman" panose="02020603050405020304" pitchFamily="18" charset="0"/>
                <a:ea typeface="Times New Roman" panose="02020603050405020304" pitchFamily="18" charset="0"/>
              </a:rPr>
              <a:t>3</a:t>
            </a:r>
            <a:r>
              <a:rPr lang="en-US" sz="1800" b="1" dirty="0">
                <a:effectLst/>
                <a:latin typeface="Times New Roman" panose="02020603050405020304" pitchFamily="18" charset="0"/>
                <a:ea typeface="Times New Roman" panose="02020603050405020304" pitchFamily="18" charset="0"/>
              </a:rPr>
              <a:t>(2).</a:t>
            </a:r>
            <a:r>
              <a:rPr lang="en-US" sz="1800" b="1" u="sng" dirty="0">
                <a:solidFill>
                  <a:srgbClr val="0563C1"/>
                </a:solidFill>
                <a:effectLst/>
                <a:latin typeface="Times New Roman" panose="02020603050405020304" pitchFamily="18" charset="0"/>
                <a:ea typeface="Times New Roman" panose="02020603050405020304" pitchFamily="18" charset="0"/>
                <a:hlinkClick r:id="rId6"/>
              </a:rPr>
              <a:t>http://jier.org/</a:t>
            </a:r>
            <a:r>
              <a:rPr lang="en-US" sz="1800" b="1" u="sng" dirty="0" err="1">
                <a:solidFill>
                  <a:srgbClr val="0563C1"/>
                </a:solidFill>
                <a:effectLst/>
                <a:latin typeface="Times New Roman" panose="02020603050405020304" pitchFamily="18" charset="0"/>
                <a:ea typeface="Times New Roman" panose="02020603050405020304" pitchFamily="18" charset="0"/>
                <a:hlinkClick r:id="rId6"/>
              </a:rPr>
              <a:t>index.php</a:t>
            </a:r>
            <a:r>
              <a:rPr lang="en-US" sz="1800" b="1" u="sng" dirty="0">
                <a:solidFill>
                  <a:srgbClr val="0563C1"/>
                </a:solidFill>
                <a:effectLst/>
                <a:latin typeface="Times New Roman" panose="02020603050405020304" pitchFamily="18" charset="0"/>
                <a:ea typeface="Times New Roman" panose="02020603050405020304" pitchFamily="18" charset="0"/>
                <a:hlinkClick r:id="rId6"/>
              </a:rPr>
              <a:t>/journal/article/download/244/254</a:t>
            </a:r>
            <a:r>
              <a:rPr lang="en-US" sz="1800" b="1" dirty="0">
                <a:effectLst/>
                <a:latin typeface="Times New Roman" panose="02020603050405020304" pitchFamily="18" charset="0"/>
                <a:ea typeface="Times New Roman" panose="02020603050405020304" pitchFamily="18" charset="0"/>
              </a:rPr>
              <a:t> </a:t>
            </a:r>
            <a:endParaRPr lang="en-IN" sz="1800" b="1" dirty="0">
              <a:effectLst/>
              <a:latin typeface="Times New Roman" panose="02020603050405020304" pitchFamily="18" charset="0"/>
              <a:ea typeface="Times New Roman" panose="02020603050405020304" pitchFamily="18" charset="0"/>
            </a:endParaRPr>
          </a:p>
          <a:p>
            <a:pPr algn="just">
              <a:lnSpc>
                <a:spcPct val="150000"/>
              </a:lnSpc>
            </a:pPr>
            <a:r>
              <a:rPr lang="en-US" sz="1800" b="1" dirty="0">
                <a:effectLst/>
                <a:latin typeface="Times New Roman" panose="02020603050405020304" pitchFamily="18" charset="0"/>
                <a:ea typeface="Times New Roman" panose="02020603050405020304" pitchFamily="18" charset="0"/>
              </a:rPr>
              <a:t>Boehm, S.A., </a:t>
            </a:r>
            <a:r>
              <a:rPr lang="en-US" sz="1800" b="1" dirty="0" err="1">
                <a:effectLst/>
                <a:latin typeface="Times New Roman" panose="02020603050405020304" pitchFamily="18" charset="0"/>
                <a:ea typeface="Times New Roman" panose="02020603050405020304" pitchFamily="18" charset="0"/>
              </a:rPr>
              <a:t>Schröder</a:t>
            </a:r>
            <a:r>
              <a:rPr lang="en-US" sz="1800" b="1" dirty="0">
                <a:effectLst/>
                <a:latin typeface="Times New Roman" panose="02020603050405020304" pitchFamily="18" charset="0"/>
                <a:ea typeface="Times New Roman" panose="02020603050405020304" pitchFamily="18" charset="0"/>
              </a:rPr>
              <a:t>, H. and Bal, M., 2021. Age-related human resource management policies and practices: Antecedents, outcomes, and conceptualizations. </a:t>
            </a:r>
            <a:r>
              <a:rPr lang="en-US" sz="1800" b="1" i="1" dirty="0">
                <a:effectLst/>
                <a:latin typeface="Times New Roman" panose="02020603050405020304" pitchFamily="18" charset="0"/>
                <a:ea typeface="Times New Roman" panose="02020603050405020304" pitchFamily="18" charset="0"/>
              </a:rPr>
              <a:t>Work, Aging and Retirement</a:t>
            </a:r>
            <a:r>
              <a:rPr lang="en-US" sz="1800" b="1" dirty="0">
                <a:effectLst/>
                <a:latin typeface="Times New Roman" panose="02020603050405020304" pitchFamily="18" charset="0"/>
                <a:ea typeface="Times New Roman" panose="02020603050405020304" pitchFamily="18" charset="0"/>
              </a:rPr>
              <a:t>, </a:t>
            </a:r>
            <a:r>
              <a:rPr lang="en-US" sz="1800" b="1" i="1" dirty="0">
                <a:effectLst/>
                <a:latin typeface="Times New Roman" panose="02020603050405020304" pitchFamily="18" charset="0"/>
                <a:ea typeface="Times New Roman" panose="02020603050405020304" pitchFamily="18" charset="0"/>
              </a:rPr>
              <a:t>7</a:t>
            </a:r>
            <a:r>
              <a:rPr lang="en-US" sz="1800" b="1" dirty="0">
                <a:effectLst/>
                <a:latin typeface="Times New Roman" panose="02020603050405020304" pitchFamily="18" charset="0"/>
                <a:ea typeface="Times New Roman" panose="02020603050405020304" pitchFamily="18" charset="0"/>
              </a:rPr>
              <a:t>(4), pp.257-272.</a:t>
            </a:r>
            <a:r>
              <a:rPr lang="en-US" sz="1800" b="1" u="sng" dirty="0">
                <a:solidFill>
                  <a:srgbClr val="0563C1"/>
                </a:solidFill>
                <a:effectLst/>
                <a:latin typeface="Times New Roman" panose="02020603050405020304" pitchFamily="18" charset="0"/>
                <a:ea typeface="Times New Roman" panose="02020603050405020304" pitchFamily="18" charset="0"/>
                <a:hlinkClick r:id="rId7"/>
              </a:rPr>
              <a:t>https://academic.oup.com/</a:t>
            </a:r>
            <a:r>
              <a:rPr lang="en-US" sz="1800" b="1" u="sng" dirty="0" err="1">
                <a:solidFill>
                  <a:srgbClr val="0563C1"/>
                </a:solidFill>
                <a:effectLst/>
                <a:latin typeface="Times New Roman" panose="02020603050405020304" pitchFamily="18" charset="0"/>
                <a:ea typeface="Times New Roman" panose="02020603050405020304" pitchFamily="18" charset="0"/>
                <a:hlinkClick r:id="rId7"/>
              </a:rPr>
              <a:t>workar</a:t>
            </a:r>
            <a:r>
              <a:rPr lang="en-US" sz="1800" b="1" u="sng" dirty="0">
                <a:solidFill>
                  <a:srgbClr val="0563C1"/>
                </a:solidFill>
                <a:effectLst/>
                <a:latin typeface="Times New Roman" panose="02020603050405020304" pitchFamily="18" charset="0"/>
                <a:ea typeface="Times New Roman" panose="02020603050405020304" pitchFamily="18" charset="0"/>
                <a:hlinkClick r:id="rId7"/>
              </a:rPr>
              <a:t>/article-pdf/7/4/257/40786205/waab024.pdf</a:t>
            </a:r>
            <a:r>
              <a:rPr lang="en-US" sz="1800" b="1" dirty="0">
                <a:effectLst/>
                <a:latin typeface="Times New Roman" panose="02020603050405020304" pitchFamily="18" charset="0"/>
                <a:ea typeface="Times New Roman" panose="02020603050405020304" pitchFamily="18" charset="0"/>
              </a:rPr>
              <a:t> </a:t>
            </a:r>
            <a:endParaRPr lang="en-IN" sz="1800" b="1" dirty="0">
              <a:effectLst/>
              <a:latin typeface="Times New Roman" panose="02020603050405020304" pitchFamily="18" charset="0"/>
              <a:ea typeface="Times New Roman" panose="02020603050405020304" pitchFamily="18" charset="0"/>
            </a:endParaRPr>
          </a:p>
          <a:p>
            <a:pPr algn="just">
              <a:lnSpc>
                <a:spcPct val="150000"/>
              </a:lnSpc>
            </a:pPr>
            <a:r>
              <a:rPr lang="en-US" sz="1800" b="1" dirty="0" err="1">
                <a:effectLst/>
                <a:latin typeface="Times New Roman" panose="02020603050405020304" pitchFamily="18" charset="0"/>
                <a:ea typeface="Times New Roman" panose="02020603050405020304" pitchFamily="18" charset="0"/>
              </a:rPr>
              <a:t>Brunetto</a:t>
            </a:r>
            <a:r>
              <a:rPr lang="en-US" sz="1800" b="1" dirty="0">
                <a:effectLst/>
                <a:latin typeface="Times New Roman" panose="02020603050405020304" pitchFamily="18" charset="0"/>
                <a:ea typeface="Times New Roman" panose="02020603050405020304" pitchFamily="18" charset="0"/>
              </a:rPr>
              <a:t>, Y. and Beattie, R., 2020. Changing role of HRM in the public sector. </a:t>
            </a:r>
            <a:r>
              <a:rPr lang="en-US" sz="1800" b="1" i="1" dirty="0">
                <a:effectLst/>
                <a:latin typeface="Times New Roman" panose="02020603050405020304" pitchFamily="18" charset="0"/>
                <a:ea typeface="Times New Roman" panose="02020603050405020304" pitchFamily="18" charset="0"/>
              </a:rPr>
              <a:t>Public Management Review</a:t>
            </a:r>
            <a:r>
              <a:rPr lang="en-US" sz="1800" b="1" dirty="0">
                <a:effectLst/>
                <a:latin typeface="Times New Roman" panose="02020603050405020304" pitchFamily="18" charset="0"/>
                <a:ea typeface="Times New Roman" panose="02020603050405020304" pitchFamily="18" charset="0"/>
              </a:rPr>
              <a:t>, </a:t>
            </a:r>
            <a:r>
              <a:rPr lang="en-US" sz="1800" b="1" i="1" dirty="0">
                <a:effectLst/>
                <a:latin typeface="Times New Roman" panose="02020603050405020304" pitchFamily="18" charset="0"/>
                <a:ea typeface="Times New Roman" panose="02020603050405020304" pitchFamily="18" charset="0"/>
              </a:rPr>
              <a:t>22</a:t>
            </a:r>
            <a:r>
              <a:rPr lang="en-US" sz="1800" b="1" dirty="0">
                <a:effectLst/>
                <a:latin typeface="Times New Roman" panose="02020603050405020304" pitchFamily="18" charset="0"/>
                <a:ea typeface="Times New Roman" panose="02020603050405020304" pitchFamily="18" charset="0"/>
              </a:rPr>
              <a:t>(1), pp.1-5.</a:t>
            </a:r>
            <a:r>
              <a:rPr lang="en-US" sz="1800" b="1" u="sng" dirty="0">
                <a:solidFill>
                  <a:srgbClr val="0563C1"/>
                </a:solidFill>
                <a:effectLst/>
                <a:latin typeface="Times New Roman" panose="02020603050405020304" pitchFamily="18" charset="0"/>
                <a:ea typeface="Times New Roman" panose="02020603050405020304" pitchFamily="18" charset="0"/>
                <a:hlinkClick r:id="rId8"/>
              </a:rPr>
              <a:t>https://www.tandfonline.com/doi/full/10.1080/14719037.2019.1645876</a:t>
            </a:r>
            <a:r>
              <a:rPr lang="en-US" sz="1800" b="1" dirty="0">
                <a:effectLst/>
                <a:latin typeface="Times New Roman" panose="02020603050405020304" pitchFamily="18" charset="0"/>
                <a:ea typeface="Times New Roman" panose="02020603050405020304" pitchFamily="18" charset="0"/>
              </a:rPr>
              <a:t> </a:t>
            </a:r>
            <a:endParaRPr lang="en-IN" sz="1800" b="1" dirty="0">
              <a:effectLst/>
              <a:latin typeface="Times New Roman" panose="02020603050405020304" pitchFamily="18" charset="0"/>
              <a:ea typeface="Times New Roman" panose="02020603050405020304" pitchFamily="18" charset="0"/>
            </a:endParaRPr>
          </a:p>
          <a:p>
            <a:pPr algn="just">
              <a:lnSpc>
                <a:spcPct val="150000"/>
              </a:lnSpc>
            </a:pPr>
            <a:r>
              <a:rPr lang="en-US" sz="1800" b="1" dirty="0" err="1">
                <a:effectLst/>
                <a:latin typeface="Times New Roman" panose="02020603050405020304" pitchFamily="18" charset="0"/>
                <a:ea typeface="Times New Roman" panose="02020603050405020304" pitchFamily="18" charset="0"/>
              </a:rPr>
              <a:t>Brunetto</a:t>
            </a:r>
            <a:r>
              <a:rPr lang="en-US" sz="1800" b="1" dirty="0">
                <a:effectLst/>
                <a:latin typeface="Times New Roman" panose="02020603050405020304" pitchFamily="18" charset="0"/>
                <a:ea typeface="Times New Roman" panose="02020603050405020304" pitchFamily="18" charset="0"/>
              </a:rPr>
              <a:t>, Y. and Beattie, R., 2020. Changing role of HRM in the public sector. </a:t>
            </a:r>
            <a:r>
              <a:rPr lang="en-US" sz="1800" b="1" i="1" dirty="0">
                <a:effectLst/>
                <a:latin typeface="Times New Roman" panose="02020603050405020304" pitchFamily="18" charset="0"/>
                <a:ea typeface="Times New Roman" panose="02020603050405020304" pitchFamily="18" charset="0"/>
              </a:rPr>
              <a:t>Public Management Review</a:t>
            </a:r>
            <a:r>
              <a:rPr lang="en-US" sz="1800" b="1" dirty="0">
                <a:effectLst/>
                <a:latin typeface="Times New Roman" panose="02020603050405020304" pitchFamily="18" charset="0"/>
                <a:ea typeface="Times New Roman" panose="02020603050405020304" pitchFamily="18" charset="0"/>
              </a:rPr>
              <a:t>, </a:t>
            </a:r>
            <a:r>
              <a:rPr lang="en-US" sz="1800" b="1" i="1" dirty="0">
                <a:effectLst/>
                <a:latin typeface="Times New Roman" panose="02020603050405020304" pitchFamily="18" charset="0"/>
                <a:ea typeface="Times New Roman" panose="02020603050405020304" pitchFamily="18" charset="0"/>
              </a:rPr>
              <a:t>22</a:t>
            </a:r>
            <a:r>
              <a:rPr lang="en-US" sz="1800" b="1" dirty="0">
                <a:effectLst/>
                <a:latin typeface="Times New Roman" panose="02020603050405020304" pitchFamily="18" charset="0"/>
                <a:ea typeface="Times New Roman" panose="02020603050405020304" pitchFamily="18" charset="0"/>
              </a:rPr>
              <a:t>(1), pp.1-5.</a:t>
            </a:r>
            <a:r>
              <a:rPr lang="en-US" sz="1800" b="1" u="sng" dirty="0">
                <a:solidFill>
                  <a:srgbClr val="0563C1"/>
                </a:solidFill>
                <a:effectLst/>
                <a:latin typeface="Times New Roman" panose="02020603050405020304" pitchFamily="18" charset="0"/>
                <a:ea typeface="Times New Roman" panose="02020603050405020304" pitchFamily="18" charset="0"/>
                <a:hlinkClick r:id="rId8"/>
              </a:rPr>
              <a:t>https://www.tandfonline.com/doi/full/10.1080/14719037.2019.1645876</a:t>
            </a:r>
            <a:r>
              <a:rPr lang="en-US" sz="1800" b="1" dirty="0">
                <a:effectLst/>
                <a:latin typeface="Times New Roman" panose="02020603050405020304" pitchFamily="18" charset="0"/>
                <a:ea typeface="Times New Roman" panose="02020603050405020304" pitchFamily="18" charset="0"/>
              </a:rPr>
              <a:t> </a:t>
            </a:r>
            <a:endParaRPr lang="en-IN" sz="1800" b="1" dirty="0">
              <a:effectLst/>
              <a:latin typeface="Times New Roman" panose="02020603050405020304" pitchFamily="18" charset="0"/>
              <a:ea typeface="Times New Roman" panose="02020603050405020304" pitchFamily="18" charset="0"/>
            </a:endParaRPr>
          </a:p>
          <a:p>
            <a:pPr algn="just">
              <a:lnSpc>
                <a:spcPct val="150000"/>
              </a:lnSpc>
            </a:pPr>
            <a:r>
              <a:rPr lang="en-US" sz="1800" b="1" dirty="0">
                <a:effectLst/>
                <a:latin typeface="Times New Roman" panose="02020603050405020304" pitchFamily="18" charset="0"/>
                <a:ea typeface="Times New Roman" panose="02020603050405020304" pitchFamily="18" charset="0"/>
              </a:rPr>
              <a:t>De </a:t>
            </a:r>
            <a:r>
              <a:rPr lang="en-US" sz="1800" b="1" dirty="0" err="1">
                <a:effectLst/>
                <a:latin typeface="Times New Roman" panose="02020603050405020304" pitchFamily="18" charset="0"/>
                <a:ea typeface="Times New Roman" panose="02020603050405020304" pitchFamily="18" charset="0"/>
              </a:rPr>
              <a:t>Alwis</a:t>
            </a:r>
            <a:r>
              <a:rPr lang="en-US" sz="1800" b="1" dirty="0">
                <a:effectLst/>
                <a:latin typeface="Times New Roman" panose="02020603050405020304" pitchFamily="18" charset="0"/>
                <a:ea typeface="Times New Roman" panose="02020603050405020304" pitchFamily="18" charset="0"/>
              </a:rPr>
              <a:t>, A.C., </a:t>
            </a:r>
            <a:r>
              <a:rPr lang="en-US" sz="1800" b="1" dirty="0" err="1">
                <a:effectLst/>
                <a:latin typeface="Times New Roman" panose="02020603050405020304" pitchFamily="18" charset="0"/>
                <a:ea typeface="Times New Roman" panose="02020603050405020304" pitchFamily="18" charset="0"/>
              </a:rPr>
              <a:t>Andrlić</a:t>
            </a:r>
            <a:r>
              <a:rPr lang="en-US" sz="1800" b="1" dirty="0">
                <a:effectLst/>
                <a:latin typeface="Times New Roman" panose="02020603050405020304" pitchFamily="18" charset="0"/>
                <a:ea typeface="Times New Roman" panose="02020603050405020304" pitchFamily="18" charset="0"/>
              </a:rPr>
              <a:t>, B. and </a:t>
            </a:r>
            <a:r>
              <a:rPr lang="en-US" sz="1800" b="1" dirty="0" err="1">
                <a:effectLst/>
                <a:latin typeface="Times New Roman" panose="02020603050405020304" pitchFamily="18" charset="0"/>
                <a:ea typeface="Times New Roman" panose="02020603050405020304" pitchFamily="18" charset="0"/>
              </a:rPr>
              <a:t>Šostar</a:t>
            </a:r>
            <a:r>
              <a:rPr lang="en-US" sz="1800" b="1" dirty="0">
                <a:effectLst/>
                <a:latin typeface="Times New Roman" panose="02020603050405020304" pitchFamily="18" charset="0"/>
                <a:ea typeface="Times New Roman" panose="02020603050405020304" pitchFamily="18" charset="0"/>
              </a:rPr>
              <a:t>, M., 2022. The Influence of E-HRM on modernizing the role of HRM context. </a:t>
            </a:r>
            <a:r>
              <a:rPr lang="en-US" sz="1800" b="1" i="1" dirty="0">
                <a:effectLst/>
                <a:latin typeface="Times New Roman" panose="02020603050405020304" pitchFamily="18" charset="0"/>
                <a:ea typeface="Times New Roman" panose="02020603050405020304" pitchFamily="18" charset="0"/>
              </a:rPr>
              <a:t>Economies</a:t>
            </a:r>
            <a:r>
              <a:rPr lang="en-US" sz="1800" b="1" dirty="0">
                <a:effectLst/>
                <a:latin typeface="Times New Roman" panose="02020603050405020304" pitchFamily="18" charset="0"/>
                <a:ea typeface="Times New Roman" panose="02020603050405020304" pitchFamily="18" charset="0"/>
              </a:rPr>
              <a:t>, </a:t>
            </a:r>
            <a:r>
              <a:rPr lang="en-US" sz="1800" b="1" i="1" dirty="0">
                <a:effectLst/>
                <a:latin typeface="Times New Roman" panose="02020603050405020304" pitchFamily="18" charset="0"/>
                <a:ea typeface="Times New Roman" panose="02020603050405020304" pitchFamily="18" charset="0"/>
              </a:rPr>
              <a:t>10</a:t>
            </a:r>
            <a:r>
              <a:rPr lang="en-US" sz="1800" b="1" dirty="0">
                <a:effectLst/>
                <a:latin typeface="Times New Roman" panose="02020603050405020304" pitchFamily="18" charset="0"/>
                <a:ea typeface="Times New Roman" panose="02020603050405020304" pitchFamily="18" charset="0"/>
              </a:rPr>
              <a:t>(8), p.181.</a:t>
            </a:r>
            <a:r>
              <a:rPr lang="en-US" sz="1800" b="1" u="sng" dirty="0">
                <a:solidFill>
                  <a:srgbClr val="0563C1"/>
                </a:solidFill>
                <a:effectLst/>
                <a:latin typeface="Times New Roman" panose="02020603050405020304" pitchFamily="18" charset="0"/>
                <a:ea typeface="Times New Roman" panose="02020603050405020304" pitchFamily="18" charset="0"/>
                <a:hlinkClick r:id="rId9"/>
              </a:rPr>
              <a:t>https://www.mdpi.com/2227-7099/10/8/181</a:t>
            </a:r>
            <a:r>
              <a:rPr lang="en-US" sz="1800" b="1" dirty="0">
                <a:effectLst/>
                <a:latin typeface="Times New Roman" panose="02020603050405020304" pitchFamily="18" charset="0"/>
                <a:ea typeface="Times New Roman" panose="02020603050405020304" pitchFamily="18" charset="0"/>
              </a:rPr>
              <a:t> </a:t>
            </a:r>
            <a:endParaRPr lang="en-IN" sz="1800" b="1" dirty="0">
              <a:effectLst/>
              <a:latin typeface="Times New Roman" panose="02020603050405020304" pitchFamily="18" charset="0"/>
              <a:ea typeface="Times New Roman" panose="02020603050405020304" pitchFamily="18" charset="0"/>
            </a:endParaRPr>
          </a:p>
          <a:p>
            <a:pPr algn="just">
              <a:lnSpc>
                <a:spcPct val="150000"/>
              </a:lnSpc>
            </a:pPr>
            <a:r>
              <a:rPr lang="en-US" sz="1800" b="1" dirty="0" err="1">
                <a:effectLst/>
                <a:latin typeface="Times New Roman" panose="02020603050405020304" pitchFamily="18" charset="0"/>
                <a:ea typeface="Times New Roman" panose="02020603050405020304" pitchFamily="18" charset="0"/>
              </a:rPr>
              <a:t>Galanti</a:t>
            </a:r>
            <a:r>
              <a:rPr lang="en-US" sz="1800" b="1" dirty="0">
                <a:effectLst/>
                <a:latin typeface="Times New Roman" panose="02020603050405020304" pitchFamily="18" charset="0"/>
                <a:ea typeface="Times New Roman" panose="02020603050405020304" pitchFamily="18" charset="0"/>
              </a:rPr>
              <a:t>, T., De Vincenzi, C., </a:t>
            </a:r>
            <a:r>
              <a:rPr lang="en-US" sz="1800" b="1" dirty="0" err="1">
                <a:effectLst/>
                <a:latin typeface="Times New Roman" panose="02020603050405020304" pitchFamily="18" charset="0"/>
                <a:ea typeface="Times New Roman" panose="02020603050405020304" pitchFamily="18" charset="0"/>
              </a:rPr>
              <a:t>Buonomo</a:t>
            </a:r>
            <a:r>
              <a:rPr lang="en-US" sz="1800" b="1" dirty="0">
                <a:effectLst/>
                <a:latin typeface="Times New Roman" panose="02020603050405020304" pitchFamily="18" charset="0"/>
                <a:ea typeface="Times New Roman" panose="02020603050405020304" pitchFamily="18" charset="0"/>
              </a:rPr>
              <a:t>, I. and </a:t>
            </a:r>
            <a:r>
              <a:rPr lang="en-US" sz="1800" b="1" dirty="0" err="1">
                <a:effectLst/>
                <a:latin typeface="Times New Roman" panose="02020603050405020304" pitchFamily="18" charset="0"/>
                <a:ea typeface="Times New Roman" panose="02020603050405020304" pitchFamily="18" charset="0"/>
              </a:rPr>
              <a:t>Benevene</a:t>
            </a:r>
            <a:r>
              <a:rPr lang="en-US" sz="1800" b="1" dirty="0">
                <a:effectLst/>
                <a:latin typeface="Times New Roman" panose="02020603050405020304" pitchFamily="18" charset="0"/>
                <a:ea typeface="Times New Roman" panose="02020603050405020304" pitchFamily="18" charset="0"/>
              </a:rPr>
              <a:t>, P., 2023. Digital transformation: Inevitable change or sizable opportunity? The strategic role of HR management in industry 4.0. </a:t>
            </a:r>
            <a:r>
              <a:rPr lang="en-US" sz="1800" b="1" i="1" dirty="0">
                <a:effectLst/>
                <a:latin typeface="Times New Roman" panose="02020603050405020304" pitchFamily="18" charset="0"/>
                <a:ea typeface="Times New Roman" panose="02020603050405020304" pitchFamily="18" charset="0"/>
              </a:rPr>
              <a:t>Administrative Sciences</a:t>
            </a:r>
            <a:r>
              <a:rPr lang="en-US" sz="1800" b="1" dirty="0">
                <a:effectLst/>
                <a:latin typeface="Times New Roman" panose="02020603050405020304" pitchFamily="18" charset="0"/>
                <a:ea typeface="Times New Roman" panose="02020603050405020304" pitchFamily="18" charset="0"/>
              </a:rPr>
              <a:t>, </a:t>
            </a:r>
            <a:r>
              <a:rPr lang="en-US" sz="1800" b="1" i="1" dirty="0">
                <a:effectLst/>
                <a:latin typeface="Times New Roman" panose="02020603050405020304" pitchFamily="18" charset="0"/>
                <a:ea typeface="Times New Roman" panose="02020603050405020304" pitchFamily="18" charset="0"/>
              </a:rPr>
              <a:t>13</a:t>
            </a:r>
            <a:r>
              <a:rPr lang="en-US" sz="1800" b="1" dirty="0">
                <a:effectLst/>
                <a:latin typeface="Times New Roman" panose="02020603050405020304" pitchFamily="18" charset="0"/>
                <a:ea typeface="Times New Roman" panose="02020603050405020304" pitchFamily="18" charset="0"/>
              </a:rPr>
              <a:t>(2), p.30.</a:t>
            </a:r>
            <a:r>
              <a:rPr lang="en-US" sz="1800" b="1" u="sng" dirty="0">
                <a:solidFill>
                  <a:srgbClr val="0563C1"/>
                </a:solidFill>
                <a:effectLst/>
                <a:latin typeface="Times New Roman" panose="02020603050405020304" pitchFamily="18" charset="0"/>
                <a:ea typeface="Times New Roman" panose="02020603050405020304" pitchFamily="18" charset="0"/>
                <a:hlinkClick r:id="rId10"/>
              </a:rPr>
              <a:t>https://www.mdpi.com/2076-3387/13/2/30</a:t>
            </a:r>
            <a:r>
              <a:rPr lang="en-US" sz="1800" b="1" dirty="0">
                <a:effectLst/>
                <a:latin typeface="Times New Roman" panose="02020603050405020304" pitchFamily="18" charset="0"/>
                <a:ea typeface="Times New Roman" panose="02020603050405020304" pitchFamily="18" charset="0"/>
              </a:rPr>
              <a:t> </a:t>
            </a:r>
            <a:endParaRPr lang="en-IN" sz="1800" b="1" dirty="0">
              <a:effectLst/>
              <a:latin typeface="Times New Roman" panose="02020603050405020304" pitchFamily="18" charset="0"/>
              <a:ea typeface="Times New Roman" panose="02020603050405020304" pitchFamily="18" charset="0"/>
            </a:endParaRPr>
          </a:p>
          <a:p>
            <a:pPr algn="just">
              <a:lnSpc>
                <a:spcPct val="150000"/>
              </a:lnSpc>
            </a:pPr>
            <a:r>
              <a:rPr lang="en-US" sz="1800" b="1" dirty="0">
                <a:effectLst/>
                <a:latin typeface="Times New Roman" panose="02020603050405020304" pitchFamily="18" charset="0"/>
                <a:ea typeface="Times New Roman" panose="02020603050405020304" pitchFamily="18" charset="0"/>
              </a:rPr>
              <a:t>Harney, B., 2023. The limits of HRM in a new era of work: </a:t>
            </a:r>
            <a:r>
              <a:rPr lang="en-US" sz="1800" b="1" dirty="0" err="1">
                <a:effectLst/>
                <a:latin typeface="Times New Roman" panose="02020603050405020304" pitchFamily="18" charset="0"/>
                <a:ea typeface="Times New Roman" panose="02020603050405020304" pitchFamily="18" charset="0"/>
              </a:rPr>
              <a:t>Bezonomics</a:t>
            </a:r>
            <a:r>
              <a:rPr lang="en-US" sz="1800" b="1" dirty="0">
                <a:effectLst/>
                <a:latin typeface="Times New Roman" panose="02020603050405020304" pitchFamily="18" charset="0"/>
                <a:ea typeface="Times New Roman" panose="02020603050405020304" pitchFamily="18" charset="0"/>
              </a:rPr>
              <a:t> and the Amazon Effect. </a:t>
            </a:r>
            <a:r>
              <a:rPr lang="en-US" sz="1800" b="1" i="1" dirty="0">
                <a:effectLst/>
                <a:latin typeface="Times New Roman" panose="02020603050405020304" pitchFamily="18" charset="0"/>
                <a:ea typeface="Times New Roman" panose="02020603050405020304" pitchFamily="18" charset="0"/>
              </a:rPr>
              <a:t>Protecting the Future of Work: New Institutional Arrangements for Safeguarding </a:t>
            </a:r>
            <a:r>
              <a:rPr lang="en-US" sz="1800" b="1" i="1" dirty="0" err="1">
                <a:effectLst/>
                <a:latin typeface="Times New Roman" panose="02020603050405020304" pitchFamily="18" charset="0"/>
                <a:ea typeface="Times New Roman" panose="02020603050405020304" pitchFamily="18" charset="0"/>
              </a:rPr>
              <a:t>Labour</a:t>
            </a:r>
            <a:r>
              <a:rPr lang="en-US" sz="1800" b="1" i="1" dirty="0">
                <a:effectLst/>
                <a:latin typeface="Times New Roman" panose="02020603050405020304" pitchFamily="18" charset="0"/>
                <a:ea typeface="Times New Roman" panose="02020603050405020304" pitchFamily="18" charset="0"/>
              </a:rPr>
              <a:t> Standards</a:t>
            </a:r>
            <a:r>
              <a:rPr lang="en-US" sz="1800" b="1" dirty="0">
                <a:effectLst/>
                <a:latin typeface="Times New Roman" panose="02020603050405020304" pitchFamily="18" charset="0"/>
                <a:ea typeface="Times New Roman" panose="02020603050405020304" pitchFamily="18" charset="0"/>
              </a:rPr>
              <a:t>, pp.67-84.</a:t>
            </a:r>
            <a:r>
              <a:rPr lang="en-US" sz="1800" b="1" u="sng" dirty="0">
                <a:solidFill>
                  <a:srgbClr val="0563C1"/>
                </a:solidFill>
                <a:effectLst/>
                <a:latin typeface="Times New Roman" panose="02020603050405020304" pitchFamily="18" charset="0"/>
                <a:ea typeface="Times New Roman" panose="02020603050405020304" pitchFamily="18" charset="0"/>
                <a:hlinkClick r:id="rId11"/>
              </a:rPr>
              <a:t>https://www.researchgate.net/profile/Brian-Harney/publication/367296661_The_Limits_of_HRM_in_a_New_Era_of_Work_Bezonomics_and_the_Amazon_Effect/links/649f4edcb9ed6874a5eb629e/The-Limits-of-HRM-in-a-New-Era-of-Work-Bezonomics-and-the-Amazon-Effect.pdf</a:t>
            </a:r>
            <a:r>
              <a:rPr lang="en-US" sz="1800" b="1" dirty="0">
                <a:effectLst/>
                <a:latin typeface="Times New Roman" panose="02020603050405020304" pitchFamily="18" charset="0"/>
                <a:ea typeface="Times New Roman" panose="02020603050405020304" pitchFamily="18" charset="0"/>
              </a:rPr>
              <a:t> </a:t>
            </a:r>
            <a:endParaRPr lang="en-IN" sz="1800" b="1" dirty="0">
              <a:effectLst/>
              <a:latin typeface="Times New Roman" panose="02020603050405020304" pitchFamily="18" charset="0"/>
              <a:ea typeface="Times New Roman" panose="02020603050405020304" pitchFamily="18" charset="0"/>
            </a:endParaRPr>
          </a:p>
          <a:p>
            <a:pPr algn="just">
              <a:lnSpc>
                <a:spcPct val="150000"/>
              </a:lnSpc>
            </a:pPr>
            <a:r>
              <a:rPr lang="en-US" sz="1800" b="1" dirty="0" err="1">
                <a:effectLst/>
                <a:latin typeface="Times New Roman" panose="02020603050405020304" pitchFamily="18" charset="0"/>
                <a:ea typeface="Times New Roman" panose="02020603050405020304" pitchFamily="18" charset="0"/>
              </a:rPr>
              <a:t>Jaskeviciute</a:t>
            </a:r>
            <a:r>
              <a:rPr lang="en-US" sz="1800" b="1" dirty="0">
                <a:effectLst/>
                <a:latin typeface="Times New Roman" panose="02020603050405020304" pitchFamily="18" charset="0"/>
                <a:ea typeface="Times New Roman" panose="02020603050405020304" pitchFamily="18" charset="0"/>
              </a:rPr>
              <a:t>, V., </a:t>
            </a:r>
            <a:r>
              <a:rPr lang="en-US" sz="1800" b="1" dirty="0" err="1">
                <a:effectLst/>
                <a:latin typeface="Times New Roman" panose="02020603050405020304" pitchFamily="18" charset="0"/>
                <a:ea typeface="Times New Roman" panose="02020603050405020304" pitchFamily="18" charset="0"/>
              </a:rPr>
              <a:t>Stankeviciene</a:t>
            </a:r>
            <a:r>
              <a:rPr lang="en-US" sz="1800" b="1" dirty="0">
                <a:effectLst/>
                <a:latin typeface="Times New Roman" panose="02020603050405020304" pitchFamily="18" charset="0"/>
                <a:ea typeface="Times New Roman" panose="02020603050405020304" pitchFamily="18" charset="0"/>
              </a:rPr>
              <a:t>, A., </a:t>
            </a:r>
            <a:r>
              <a:rPr lang="en-US" sz="1800" b="1" dirty="0" err="1">
                <a:effectLst/>
                <a:latin typeface="Times New Roman" panose="02020603050405020304" pitchFamily="18" charset="0"/>
                <a:ea typeface="Times New Roman" panose="02020603050405020304" pitchFamily="18" charset="0"/>
              </a:rPr>
              <a:t>Diskiene</a:t>
            </a:r>
            <a:r>
              <a:rPr lang="en-US" sz="1800" b="1" dirty="0">
                <a:effectLst/>
                <a:latin typeface="Times New Roman" panose="02020603050405020304" pitchFamily="18" charset="0"/>
                <a:ea typeface="Times New Roman" panose="02020603050405020304" pitchFamily="18" charset="0"/>
              </a:rPr>
              <a:t>, D. and </a:t>
            </a:r>
            <a:r>
              <a:rPr lang="en-US" sz="1800" b="1" dirty="0" err="1">
                <a:effectLst/>
                <a:latin typeface="Times New Roman" panose="02020603050405020304" pitchFamily="18" charset="0"/>
                <a:ea typeface="Times New Roman" panose="02020603050405020304" pitchFamily="18" charset="0"/>
              </a:rPr>
              <a:t>Savicke</a:t>
            </a:r>
            <a:r>
              <a:rPr lang="en-US" sz="1800" b="1" dirty="0">
                <a:effectLst/>
                <a:latin typeface="Times New Roman" panose="02020603050405020304" pitchFamily="18" charset="0"/>
                <a:ea typeface="Times New Roman" panose="02020603050405020304" pitchFamily="18" charset="0"/>
              </a:rPr>
              <a:t>, J., 2021. The relationship between employee well-being and organizational trust in the context of sustainable human resource management. </a:t>
            </a:r>
            <a:r>
              <a:rPr lang="en-US" sz="1800" b="1" i="1" dirty="0">
                <a:effectLst/>
                <a:latin typeface="Times New Roman" panose="02020603050405020304" pitchFamily="18" charset="0"/>
                <a:ea typeface="Times New Roman" panose="02020603050405020304" pitchFamily="18" charset="0"/>
              </a:rPr>
              <a:t>Problems and perspectives in management</a:t>
            </a:r>
            <a:r>
              <a:rPr lang="en-US" sz="1800" b="1" dirty="0">
                <a:effectLst/>
                <a:latin typeface="Times New Roman" panose="02020603050405020304" pitchFamily="18" charset="0"/>
                <a:ea typeface="Times New Roman" panose="02020603050405020304" pitchFamily="18" charset="0"/>
              </a:rPr>
              <a:t>, </a:t>
            </a:r>
            <a:r>
              <a:rPr lang="en-US" sz="1800" b="1" i="1" dirty="0">
                <a:effectLst/>
                <a:latin typeface="Times New Roman" panose="02020603050405020304" pitchFamily="18" charset="0"/>
                <a:ea typeface="Times New Roman" panose="02020603050405020304" pitchFamily="18" charset="0"/>
              </a:rPr>
              <a:t>19</a:t>
            </a:r>
            <a:r>
              <a:rPr lang="en-US" sz="1800" b="1" dirty="0">
                <a:effectLst/>
                <a:latin typeface="Times New Roman" panose="02020603050405020304" pitchFamily="18" charset="0"/>
                <a:ea typeface="Times New Roman" panose="02020603050405020304" pitchFamily="18" charset="0"/>
              </a:rPr>
              <a:t>(2), pp.118-131.</a:t>
            </a:r>
            <a:r>
              <a:rPr lang="en-US" sz="1800" b="1" u="sng" dirty="0">
                <a:solidFill>
                  <a:srgbClr val="0563C1"/>
                </a:solidFill>
                <a:effectLst/>
                <a:latin typeface="Times New Roman" panose="02020603050405020304" pitchFamily="18" charset="0"/>
                <a:ea typeface="Times New Roman" panose="02020603050405020304" pitchFamily="18" charset="0"/>
                <a:hlinkClick r:id="rId12"/>
              </a:rPr>
              <a:t>https://www.businessperspectives.org/images/pdf/applications/publishing/templates/article/assets/15023/PPM_2021_02_Jaskeviciute.pdf</a:t>
            </a:r>
            <a:r>
              <a:rPr lang="en-US" sz="1800" b="1" dirty="0">
                <a:effectLst/>
                <a:latin typeface="Times New Roman" panose="02020603050405020304" pitchFamily="18" charset="0"/>
                <a:ea typeface="Times New Roman" panose="02020603050405020304" pitchFamily="18" charset="0"/>
              </a:rPr>
              <a:t> </a:t>
            </a:r>
            <a:endParaRPr lang="en-IN" sz="1800" b="1" dirty="0">
              <a:effectLst/>
              <a:latin typeface="Times New Roman" panose="02020603050405020304" pitchFamily="18" charset="0"/>
              <a:ea typeface="Times New Roman" panose="02020603050405020304" pitchFamily="18" charset="0"/>
            </a:endParaRPr>
          </a:p>
          <a:p>
            <a:pPr algn="just">
              <a:lnSpc>
                <a:spcPct val="150000"/>
              </a:lnSpc>
            </a:pPr>
            <a:r>
              <a:rPr lang="en-US" sz="1800" b="1" dirty="0">
                <a:effectLst/>
                <a:latin typeface="Times New Roman" panose="02020603050405020304" pitchFamily="18" charset="0"/>
                <a:ea typeface="Times New Roman" panose="02020603050405020304" pitchFamily="18" charset="0"/>
              </a:rPr>
              <a:t>Martínez-</a:t>
            </a:r>
            <a:r>
              <a:rPr lang="en-US" sz="1800" b="1" dirty="0" err="1">
                <a:effectLst/>
                <a:latin typeface="Times New Roman" panose="02020603050405020304" pitchFamily="18" charset="0"/>
                <a:ea typeface="Times New Roman" panose="02020603050405020304" pitchFamily="18" charset="0"/>
              </a:rPr>
              <a:t>Falcó</a:t>
            </a:r>
            <a:r>
              <a:rPr lang="en-US" sz="1800" b="1" dirty="0">
                <a:effectLst/>
                <a:latin typeface="Times New Roman" panose="02020603050405020304" pitchFamily="18" charset="0"/>
                <a:ea typeface="Times New Roman" panose="02020603050405020304" pitchFamily="18" charset="0"/>
              </a:rPr>
              <a:t>, J., Sánchez-García, E., Marco-</a:t>
            </a:r>
            <a:r>
              <a:rPr lang="en-US" sz="1800" b="1" dirty="0" err="1">
                <a:effectLst/>
                <a:latin typeface="Times New Roman" panose="02020603050405020304" pitchFamily="18" charset="0"/>
                <a:ea typeface="Times New Roman" panose="02020603050405020304" pitchFamily="18" charset="0"/>
              </a:rPr>
              <a:t>Lajara</a:t>
            </a:r>
            <a:r>
              <a:rPr lang="en-US" sz="1800" b="1" dirty="0">
                <a:effectLst/>
                <a:latin typeface="Times New Roman" panose="02020603050405020304" pitchFamily="18" charset="0"/>
                <a:ea typeface="Times New Roman" panose="02020603050405020304" pitchFamily="18" charset="0"/>
              </a:rPr>
              <a:t>, B. and </a:t>
            </a:r>
            <a:r>
              <a:rPr lang="en-US" sz="1800" b="1" dirty="0" err="1">
                <a:effectLst/>
                <a:latin typeface="Times New Roman" panose="02020603050405020304" pitchFamily="18" charset="0"/>
                <a:ea typeface="Times New Roman" panose="02020603050405020304" pitchFamily="18" charset="0"/>
              </a:rPr>
              <a:t>Millán-Tudela</a:t>
            </a:r>
            <a:r>
              <a:rPr lang="en-US" sz="1800" b="1" dirty="0">
                <a:effectLst/>
                <a:latin typeface="Times New Roman" panose="02020603050405020304" pitchFamily="18" charset="0"/>
                <a:ea typeface="Times New Roman" panose="02020603050405020304" pitchFamily="18" charset="0"/>
              </a:rPr>
              <a:t>, L.A., 2024. Enhancing employee wellbeing and happiness management in the wine industry: unveiling the role of green human resource management. </a:t>
            </a:r>
            <a:r>
              <a:rPr lang="en-US" sz="1800" b="1" i="1" dirty="0">
                <a:effectLst/>
                <a:latin typeface="Times New Roman" panose="02020603050405020304" pitchFamily="18" charset="0"/>
                <a:ea typeface="Times New Roman" panose="02020603050405020304" pitchFamily="18" charset="0"/>
              </a:rPr>
              <a:t>BMC psychology</a:t>
            </a:r>
            <a:r>
              <a:rPr lang="en-US" sz="1800" b="1" dirty="0">
                <a:effectLst/>
                <a:latin typeface="Times New Roman" panose="02020603050405020304" pitchFamily="18" charset="0"/>
                <a:ea typeface="Times New Roman" panose="02020603050405020304" pitchFamily="18" charset="0"/>
              </a:rPr>
              <a:t>, </a:t>
            </a:r>
            <a:r>
              <a:rPr lang="en-US" sz="1800" b="1" i="1" dirty="0">
                <a:effectLst/>
                <a:latin typeface="Times New Roman" panose="02020603050405020304" pitchFamily="18" charset="0"/>
                <a:ea typeface="Times New Roman" panose="02020603050405020304" pitchFamily="18" charset="0"/>
              </a:rPr>
              <a:t>12</a:t>
            </a:r>
            <a:r>
              <a:rPr lang="en-US" sz="1800" b="1" dirty="0">
                <a:effectLst/>
                <a:latin typeface="Times New Roman" panose="02020603050405020304" pitchFamily="18" charset="0"/>
                <a:ea typeface="Times New Roman" panose="02020603050405020304" pitchFamily="18" charset="0"/>
              </a:rPr>
              <a:t>(1), p.203.</a:t>
            </a:r>
            <a:r>
              <a:rPr lang="en-US" sz="1800" b="1" u="sng" dirty="0">
                <a:solidFill>
                  <a:srgbClr val="0563C1"/>
                </a:solidFill>
                <a:effectLst/>
                <a:latin typeface="Times New Roman" panose="02020603050405020304" pitchFamily="18" charset="0"/>
                <a:ea typeface="Times New Roman" panose="02020603050405020304" pitchFamily="18" charset="0"/>
                <a:hlinkClick r:id="rId13"/>
              </a:rPr>
              <a:t>https://scholar.google.com/</a:t>
            </a:r>
            <a:r>
              <a:rPr lang="en-US" sz="1800" b="1" u="sng" dirty="0" err="1">
                <a:solidFill>
                  <a:srgbClr val="0563C1"/>
                </a:solidFill>
                <a:effectLst/>
                <a:latin typeface="Times New Roman" panose="02020603050405020304" pitchFamily="18" charset="0"/>
                <a:ea typeface="Times New Roman" panose="02020603050405020304" pitchFamily="18" charset="0"/>
                <a:hlinkClick r:id="rId13"/>
              </a:rPr>
              <a:t>scholar?output</a:t>
            </a:r>
            <a:r>
              <a:rPr lang="en-US" sz="1800" b="1" u="sng" dirty="0">
                <a:solidFill>
                  <a:srgbClr val="0563C1"/>
                </a:solidFill>
                <a:effectLst/>
                <a:latin typeface="Times New Roman" panose="02020603050405020304" pitchFamily="18" charset="0"/>
                <a:ea typeface="Times New Roman" panose="02020603050405020304" pitchFamily="18" charset="0"/>
                <a:hlinkClick r:id="rId13"/>
              </a:rPr>
              <a:t>=</a:t>
            </a:r>
            <a:r>
              <a:rPr lang="en-US" sz="1800" b="1" u="sng" dirty="0" err="1">
                <a:solidFill>
                  <a:srgbClr val="0563C1"/>
                </a:solidFill>
                <a:effectLst/>
                <a:latin typeface="Times New Roman" panose="02020603050405020304" pitchFamily="18" charset="0"/>
                <a:ea typeface="Times New Roman" panose="02020603050405020304" pitchFamily="18" charset="0"/>
                <a:hlinkClick r:id="rId13"/>
              </a:rPr>
              <a:t>instlink&amp;q</a:t>
            </a:r>
            <a:r>
              <a:rPr lang="en-US" sz="1800" b="1" u="sng" dirty="0">
                <a:solidFill>
                  <a:srgbClr val="0563C1"/>
                </a:solidFill>
                <a:effectLst/>
                <a:latin typeface="Times New Roman" panose="02020603050405020304" pitchFamily="18" charset="0"/>
                <a:ea typeface="Times New Roman" panose="02020603050405020304" pitchFamily="18" charset="0"/>
                <a:hlinkClick r:id="rId13"/>
              </a:rPr>
              <a:t>=info:DB1PvwG0RYsJ:scholar.google.com/&amp;hl=</a:t>
            </a:r>
            <a:r>
              <a:rPr lang="en-US" sz="1800" b="1" u="sng" dirty="0" err="1">
                <a:solidFill>
                  <a:srgbClr val="0563C1"/>
                </a:solidFill>
                <a:effectLst/>
                <a:latin typeface="Times New Roman" panose="02020603050405020304" pitchFamily="18" charset="0"/>
                <a:ea typeface="Times New Roman" panose="02020603050405020304" pitchFamily="18" charset="0"/>
                <a:hlinkClick r:id="rId13"/>
              </a:rPr>
              <a:t>en&amp;as_sdt</a:t>
            </a:r>
            <a:r>
              <a:rPr lang="en-US" sz="1800" b="1" u="sng" dirty="0">
                <a:solidFill>
                  <a:srgbClr val="0563C1"/>
                </a:solidFill>
                <a:effectLst/>
                <a:latin typeface="Times New Roman" panose="02020603050405020304" pitchFamily="18" charset="0"/>
                <a:ea typeface="Times New Roman" panose="02020603050405020304" pitchFamily="18" charset="0"/>
                <a:hlinkClick r:id="rId13"/>
              </a:rPr>
              <a:t>=0,5&amp;as_ylo=2020&amp;scillfp=15920406389168277436&amp;oi=</a:t>
            </a:r>
            <a:r>
              <a:rPr lang="en-US" sz="1800" b="1" u="sng" dirty="0" err="1">
                <a:solidFill>
                  <a:srgbClr val="0563C1"/>
                </a:solidFill>
                <a:effectLst/>
                <a:latin typeface="Times New Roman" panose="02020603050405020304" pitchFamily="18" charset="0"/>
                <a:ea typeface="Times New Roman" panose="02020603050405020304" pitchFamily="18" charset="0"/>
                <a:hlinkClick r:id="rId13"/>
              </a:rPr>
              <a:t>lle</a:t>
            </a:r>
            <a:r>
              <a:rPr lang="en-US" sz="1800" b="1" dirty="0">
                <a:effectLst/>
                <a:latin typeface="Times New Roman" panose="02020603050405020304" pitchFamily="18" charset="0"/>
                <a:ea typeface="Times New Roman" panose="02020603050405020304" pitchFamily="18" charset="0"/>
              </a:rPr>
              <a:t> </a:t>
            </a:r>
            <a:endParaRPr lang="en-IN" sz="1800" b="1" dirty="0">
              <a:effectLst/>
              <a:latin typeface="Times New Roman" panose="02020603050405020304" pitchFamily="18" charset="0"/>
              <a:ea typeface="Times New Roman" panose="02020603050405020304" pitchFamily="18" charset="0"/>
            </a:endParaRPr>
          </a:p>
          <a:p>
            <a:pPr algn="just">
              <a:lnSpc>
                <a:spcPct val="150000"/>
              </a:lnSpc>
            </a:pPr>
            <a:r>
              <a:rPr lang="en-US" sz="1800" b="1" dirty="0" err="1">
                <a:effectLst/>
                <a:latin typeface="Times New Roman" panose="02020603050405020304" pitchFamily="18" charset="0"/>
                <a:ea typeface="Times New Roman" panose="02020603050405020304" pitchFamily="18" charset="0"/>
              </a:rPr>
              <a:t>Mulugeta</a:t>
            </a:r>
            <a:r>
              <a:rPr lang="en-US" sz="1800" b="1" dirty="0">
                <a:effectLst/>
                <a:latin typeface="Times New Roman" panose="02020603050405020304" pitchFamily="18" charset="0"/>
                <a:ea typeface="Times New Roman" panose="02020603050405020304" pitchFamily="18" charset="0"/>
              </a:rPr>
              <a:t>, H.E., 2022. Human rights issues at Amazon corporation. </a:t>
            </a:r>
            <a:r>
              <a:rPr lang="en-US" sz="1800" b="1" i="1" dirty="0">
                <a:effectLst/>
                <a:latin typeface="Times New Roman" panose="02020603050405020304" pitchFamily="18" charset="0"/>
                <a:ea typeface="Times New Roman" panose="02020603050405020304" pitchFamily="18" charset="0"/>
              </a:rPr>
              <a:t>Management Science and Business Decisions</a:t>
            </a:r>
            <a:r>
              <a:rPr lang="en-US" sz="1800" b="1" dirty="0">
                <a:effectLst/>
                <a:latin typeface="Times New Roman" panose="02020603050405020304" pitchFamily="18" charset="0"/>
                <a:ea typeface="Times New Roman" panose="02020603050405020304" pitchFamily="18" charset="0"/>
              </a:rPr>
              <a:t>, </a:t>
            </a:r>
            <a:r>
              <a:rPr lang="en-US" sz="1800" b="1" i="1" dirty="0">
                <a:effectLst/>
                <a:latin typeface="Times New Roman" panose="02020603050405020304" pitchFamily="18" charset="0"/>
                <a:ea typeface="Times New Roman" panose="02020603050405020304" pitchFamily="18" charset="0"/>
              </a:rPr>
              <a:t>2</a:t>
            </a:r>
            <a:r>
              <a:rPr lang="en-US" sz="1800" b="1" dirty="0">
                <a:effectLst/>
                <a:latin typeface="Times New Roman" panose="02020603050405020304" pitchFamily="18" charset="0"/>
                <a:ea typeface="Times New Roman" panose="02020603050405020304" pitchFamily="18" charset="0"/>
              </a:rPr>
              <a:t>(2), pp.19-31.</a:t>
            </a:r>
            <a:r>
              <a:rPr lang="en-US" sz="1800" b="1" u="sng" dirty="0">
                <a:solidFill>
                  <a:srgbClr val="0563C1"/>
                </a:solidFill>
                <a:effectLst/>
                <a:latin typeface="Times New Roman" panose="02020603050405020304" pitchFamily="18" charset="0"/>
                <a:ea typeface="Times New Roman" panose="02020603050405020304" pitchFamily="18" charset="0"/>
                <a:hlinkClick r:id="rId14"/>
              </a:rPr>
              <a:t>http://publish.thescienceinsight.com/</a:t>
            </a:r>
            <a:r>
              <a:rPr lang="en-US" sz="1800" b="1" u="sng" dirty="0" err="1">
                <a:solidFill>
                  <a:srgbClr val="0563C1"/>
                </a:solidFill>
                <a:effectLst/>
                <a:latin typeface="Times New Roman" panose="02020603050405020304" pitchFamily="18" charset="0"/>
                <a:ea typeface="Times New Roman" panose="02020603050405020304" pitchFamily="18" charset="0"/>
                <a:hlinkClick r:id="rId14"/>
              </a:rPr>
              <a:t>index.php</a:t>
            </a:r>
            <a:r>
              <a:rPr lang="en-US" sz="1800" b="1" u="sng" dirty="0">
                <a:solidFill>
                  <a:srgbClr val="0563C1"/>
                </a:solidFill>
                <a:effectLst/>
                <a:latin typeface="Times New Roman" panose="02020603050405020304" pitchFamily="18" charset="0"/>
                <a:ea typeface="Times New Roman" panose="02020603050405020304" pitchFamily="18" charset="0"/>
                <a:hlinkClick r:id="rId14"/>
              </a:rPr>
              <a:t>/</a:t>
            </a:r>
            <a:r>
              <a:rPr lang="en-US" sz="1800" b="1" u="sng" dirty="0" err="1">
                <a:solidFill>
                  <a:srgbClr val="0563C1"/>
                </a:solidFill>
                <a:effectLst/>
                <a:latin typeface="Times New Roman" panose="02020603050405020304" pitchFamily="18" charset="0"/>
                <a:ea typeface="Times New Roman" panose="02020603050405020304" pitchFamily="18" charset="0"/>
                <a:hlinkClick r:id="rId14"/>
              </a:rPr>
              <a:t>msbd</a:t>
            </a:r>
            <a:r>
              <a:rPr lang="en-US" sz="1800" b="1" u="sng" dirty="0">
                <a:solidFill>
                  <a:srgbClr val="0563C1"/>
                </a:solidFill>
                <a:effectLst/>
                <a:latin typeface="Times New Roman" panose="02020603050405020304" pitchFamily="18" charset="0"/>
                <a:ea typeface="Times New Roman" panose="02020603050405020304" pitchFamily="18" charset="0"/>
                <a:hlinkClick r:id="rId14"/>
              </a:rPr>
              <a:t>/article/download/50/41</a:t>
            </a:r>
            <a:r>
              <a:rPr lang="en-US" sz="1800" b="1" dirty="0">
                <a:effectLst/>
                <a:latin typeface="Times New Roman" panose="02020603050405020304" pitchFamily="18" charset="0"/>
                <a:ea typeface="Times New Roman" panose="02020603050405020304" pitchFamily="18" charset="0"/>
              </a:rPr>
              <a:t> </a:t>
            </a:r>
            <a:endParaRPr lang="en-IN" sz="1800" b="1" dirty="0">
              <a:effectLst/>
              <a:latin typeface="Times New Roman" panose="02020603050405020304" pitchFamily="18" charset="0"/>
              <a:ea typeface="Times New Roman" panose="02020603050405020304" pitchFamily="18" charset="0"/>
            </a:endParaRPr>
          </a:p>
          <a:p>
            <a:pPr algn="just">
              <a:lnSpc>
                <a:spcPct val="150000"/>
              </a:lnSpc>
            </a:pPr>
            <a:r>
              <a:rPr lang="en-US" sz="1800" b="1" dirty="0" err="1">
                <a:effectLst/>
                <a:latin typeface="Times New Roman" panose="02020603050405020304" pitchFamily="18" charset="0"/>
                <a:ea typeface="Times New Roman" panose="02020603050405020304" pitchFamily="18" charset="0"/>
              </a:rPr>
              <a:t>Rotea</a:t>
            </a:r>
            <a:r>
              <a:rPr lang="en-US" sz="1800" b="1" dirty="0">
                <a:effectLst/>
                <a:latin typeface="Times New Roman" panose="02020603050405020304" pitchFamily="18" charset="0"/>
                <a:ea typeface="Times New Roman" panose="02020603050405020304" pitchFamily="18" charset="0"/>
              </a:rPr>
              <a:t>, C.C., </a:t>
            </a:r>
            <a:r>
              <a:rPr lang="en-US" sz="1800" b="1" dirty="0" err="1">
                <a:effectLst/>
                <a:latin typeface="Times New Roman" panose="02020603050405020304" pitchFamily="18" charset="0"/>
                <a:ea typeface="Times New Roman" panose="02020603050405020304" pitchFamily="18" charset="0"/>
              </a:rPr>
              <a:t>Ploscaru</a:t>
            </a:r>
            <a:r>
              <a:rPr lang="en-US" sz="1800" b="1" dirty="0">
                <a:effectLst/>
                <a:latin typeface="Times New Roman" panose="02020603050405020304" pitchFamily="18" charset="0"/>
                <a:ea typeface="Times New Roman" panose="02020603050405020304" pitchFamily="18" charset="0"/>
              </a:rPr>
              <a:t>, A.N., </a:t>
            </a:r>
            <a:r>
              <a:rPr lang="en-US" sz="1800" b="1" dirty="0" err="1">
                <a:effectLst/>
                <a:latin typeface="Times New Roman" panose="02020603050405020304" pitchFamily="18" charset="0"/>
                <a:ea typeface="Times New Roman" panose="02020603050405020304" pitchFamily="18" charset="0"/>
              </a:rPr>
              <a:t>Bocean</a:t>
            </a:r>
            <a:r>
              <a:rPr lang="en-US" sz="1800" b="1" dirty="0">
                <a:effectLst/>
                <a:latin typeface="Times New Roman" panose="02020603050405020304" pitchFamily="18" charset="0"/>
                <a:ea typeface="Times New Roman" panose="02020603050405020304" pitchFamily="18" charset="0"/>
              </a:rPr>
              <a:t>, C.G., </a:t>
            </a:r>
            <a:r>
              <a:rPr lang="en-US" sz="1800" b="1" dirty="0" err="1">
                <a:effectLst/>
                <a:latin typeface="Times New Roman" panose="02020603050405020304" pitchFamily="18" charset="0"/>
                <a:ea typeface="Times New Roman" panose="02020603050405020304" pitchFamily="18" charset="0"/>
              </a:rPr>
              <a:t>Vărzaru</a:t>
            </a:r>
            <a:r>
              <a:rPr lang="en-US" sz="1800" b="1" dirty="0">
                <a:effectLst/>
                <a:latin typeface="Times New Roman" panose="02020603050405020304" pitchFamily="18" charset="0"/>
                <a:ea typeface="Times New Roman" panose="02020603050405020304" pitchFamily="18" charset="0"/>
              </a:rPr>
              <a:t>, A.A., </a:t>
            </a:r>
            <a:r>
              <a:rPr lang="en-US" sz="1800" b="1" dirty="0" err="1">
                <a:effectLst/>
                <a:latin typeface="Times New Roman" panose="02020603050405020304" pitchFamily="18" charset="0"/>
                <a:ea typeface="Times New Roman" panose="02020603050405020304" pitchFamily="18" charset="0"/>
              </a:rPr>
              <a:t>Mangra</a:t>
            </a:r>
            <a:r>
              <a:rPr lang="en-US" sz="1800" b="1" dirty="0">
                <a:effectLst/>
                <a:latin typeface="Times New Roman" panose="02020603050405020304" pitchFamily="18" charset="0"/>
                <a:ea typeface="Times New Roman" panose="02020603050405020304" pitchFamily="18" charset="0"/>
              </a:rPr>
              <a:t>, M.G. and </a:t>
            </a:r>
            <a:r>
              <a:rPr lang="en-US" sz="1800" b="1" dirty="0" err="1">
                <a:effectLst/>
                <a:latin typeface="Times New Roman" panose="02020603050405020304" pitchFamily="18" charset="0"/>
                <a:ea typeface="Times New Roman" panose="02020603050405020304" pitchFamily="18" charset="0"/>
              </a:rPr>
              <a:t>Mangra</a:t>
            </a:r>
            <a:r>
              <a:rPr lang="en-US" sz="1800" b="1" dirty="0">
                <a:effectLst/>
                <a:latin typeface="Times New Roman" panose="02020603050405020304" pitchFamily="18" charset="0"/>
                <a:ea typeface="Times New Roman" panose="02020603050405020304" pitchFamily="18" charset="0"/>
              </a:rPr>
              <a:t>, G.I., 2023, April. The link between HRM practices and performance in healthcare: the mediating role of the organizational change process. In </a:t>
            </a:r>
            <a:r>
              <a:rPr lang="en-US" sz="1800" b="1" i="1" dirty="0">
                <a:effectLst/>
                <a:latin typeface="Times New Roman" panose="02020603050405020304" pitchFamily="18" charset="0"/>
                <a:ea typeface="Times New Roman" panose="02020603050405020304" pitchFamily="18" charset="0"/>
              </a:rPr>
              <a:t>Healthcare</a:t>
            </a:r>
            <a:r>
              <a:rPr lang="en-US" sz="1800" b="1" dirty="0">
                <a:effectLst/>
                <a:latin typeface="Times New Roman" panose="02020603050405020304" pitchFamily="18" charset="0"/>
                <a:ea typeface="Times New Roman" panose="02020603050405020304" pitchFamily="18" charset="0"/>
              </a:rPr>
              <a:t> (Vol. 11, No. 9, p. 1236). </a:t>
            </a:r>
            <a:r>
              <a:rPr lang="en-US" sz="1800" b="1" dirty="0" err="1">
                <a:effectLst/>
                <a:latin typeface="Times New Roman" panose="02020603050405020304" pitchFamily="18" charset="0"/>
                <a:ea typeface="Times New Roman" panose="02020603050405020304" pitchFamily="18" charset="0"/>
              </a:rPr>
              <a:t>MDPI.</a:t>
            </a:r>
            <a:r>
              <a:rPr lang="en-US" sz="1800" b="1" u="sng" dirty="0" err="1">
                <a:solidFill>
                  <a:srgbClr val="0563C1"/>
                </a:solidFill>
                <a:effectLst/>
                <a:latin typeface="Times New Roman" panose="02020603050405020304" pitchFamily="18" charset="0"/>
                <a:ea typeface="Times New Roman" panose="02020603050405020304" pitchFamily="18" charset="0"/>
                <a:hlinkClick r:id="rId15"/>
              </a:rPr>
              <a:t>https</a:t>
            </a:r>
            <a:r>
              <a:rPr lang="en-US" sz="1800" b="1" u="sng" dirty="0">
                <a:solidFill>
                  <a:srgbClr val="0563C1"/>
                </a:solidFill>
                <a:effectLst/>
                <a:latin typeface="Times New Roman" panose="02020603050405020304" pitchFamily="18" charset="0"/>
                <a:ea typeface="Times New Roman" panose="02020603050405020304" pitchFamily="18" charset="0"/>
                <a:hlinkClick r:id="rId15"/>
              </a:rPr>
              <a:t>://www.mdpi.com/2227-9032/11/9/1236</a:t>
            </a:r>
            <a:r>
              <a:rPr lang="en-US" sz="1800" b="1" dirty="0">
                <a:effectLst/>
                <a:latin typeface="Times New Roman" panose="02020603050405020304" pitchFamily="18" charset="0"/>
                <a:ea typeface="Times New Roman" panose="02020603050405020304" pitchFamily="18" charset="0"/>
              </a:rPr>
              <a:t> </a:t>
            </a:r>
            <a:endParaRPr lang="en-IN" sz="1800" b="1" dirty="0">
              <a:effectLst/>
              <a:latin typeface="Times New Roman" panose="02020603050405020304" pitchFamily="18" charset="0"/>
              <a:ea typeface="Times New Roman" panose="02020603050405020304" pitchFamily="18" charset="0"/>
            </a:endParaRPr>
          </a:p>
          <a:p>
            <a:pPr algn="just">
              <a:lnSpc>
                <a:spcPct val="150000"/>
              </a:lnSpc>
            </a:pPr>
            <a:r>
              <a:rPr lang="en-US" sz="1800" b="1" dirty="0" err="1">
                <a:effectLst/>
                <a:latin typeface="Times New Roman" panose="02020603050405020304" pitchFamily="18" charset="0"/>
                <a:ea typeface="Times New Roman" panose="02020603050405020304" pitchFamily="18" charset="0"/>
              </a:rPr>
              <a:t>Rustiawan</a:t>
            </a:r>
            <a:r>
              <a:rPr lang="en-US" sz="1800" b="1" dirty="0">
                <a:effectLst/>
                <a:latin typeface="Times New Roman" panose="02020603050405020304" pitchFamily="18" charset="0"/>
                <a:ea typeface="Times New Roman" panose="02020603050405020304" pitchFamily="18" charset="0"/>
              </a:rPr>
              <a:t>, I., </a:t>
            </a:r>
            <a:r>
              <a:rPr lang="en-US" sz="1800" b="1" dirty="0" err="1">
                <a:effectLst/>
                <a:latin typeface="Times New Roman" panose="02020603050405020304" pitchFamily="18" charset="0"/>
                <a:ea typeface="Times New Roman" panose="02020603050405020304" pitchFamily="18" charset="0"/>
              </a:rPr>
              <a:t>Gadzali</a:t>
            </a:r>
            <a:r>
              <a:rPr lang="en-US" sz="1800" b="1" dirty="0">
                <a:effectLst/>
                <a:latin typeface="Times New Roman" panose="02020603050405020304" pitchFamily="18" charset="0"/>
                <a:ea typeface="Times New Roman" panose="02020603050405020304" pitchFamily="18" charset="0"/>
              </a:rPr>
              <a:t>, S.S., </a:t>
            </a:r>
            <a:r>
              <a:rPr lang="en-US" sz="1800" b="1" dirty="0" err="1">
                <a:effectLst/>
                <a:latin typeface="Times New Roman" panose="02020603050405020304" pitchFamily="18" charset="0"/>
                <a:ea typeface="Times New Roman" panose="02020603050405020304" pitchFamily="18" charset="0"/>
              </a:rPr>
              <a:t>Suharyat</a:t>
            </a:r>
            <a:r>
              <a:rPr lang="en-US" sz="1800" b="1" dirty="0">
                <a:effectLst/>
                <a:latin typeface="Times New Roman" panose="02020603050405020304" pitchFamily="18" charset="0"/>
                <a:ea typeface="Times New Roman" panose="02020603050405020304" pitchFamily="18" charset="0"/>
              </a:rPr>
              <a:t>, Y., </a:t>
            </a:r>
            <a:r>
              <a:rPr lang="en-US" sz="1800" b="1" dirty="0" err="1">
                <a:effectLst/>
                <a:latin typeface="Times New Roman" panose="02020603050405020304" pitchFamily="18" charset="0"/>
                <a:ea typeface="Times New Roman" panose="02020603050405020304" pitchFamily="18" charset="0"/>
              </a:rPr>
              <a:t>Iswadi</a:t>
            </a:r>
            <a:r>
              <a:rPr lang="en-US" sz="1800" b="1" dirty="0">
                <a:effectLst/>
                <a:latin typeface="Times New Roman" panose="02020603050405020304" pitchFamily="18" charset="0"/>
                <a:ea typeface="Times New Roman" panose="02020603050405020304" pitchFamily="18" charset="0"/>
              </a:rPr>
              <a:t>, U. and </a:t>
            </a:r>
            <a:r>
              <a:rPr lang="en-US" sz="1800" b="1" dirty="0" err="1">
                <a:effectLst/>
                <a:latin typeface="Times New Roman" panose="02020603050405020304" pitchFamily="18" charset="0"/>
                <a:ea typeface="Times New Roman" panose="02020603050405020304" pitchFamily="18" charset="0"/>
              </a:rPr>
              <a:t>Ausat</a:t>
            </a:r>
            <a:r>
              <a:rPr lang="en-US" sz="1800" b="1" dirty="0">
                <a:effectLst/>
                <a:latin typeface="Times New Roman" panose="02020603050405020304" pitchFamily="18" charset="0"/>
                <a:ea typeface="Times New Roman" panose="02020603050405020304" pitchFamily="18" charset="0"/>
              </a:rPr>
              <a:t>, A.M.A., 2023. The Strategic Role of Human Resource Management in Achieving </a:t>
            </a:r>
            <a:r>
              <a:rPr lang="en-US" sz="1800" b="1" dirty="0" err="1">
                <a:effectLst/>
                <a:latin typeface="Times New Roman" panose="02020603050405020304" pitchFamily="18" charset="0"/>
                <a:ea typeface="Times New Roman" panose="02020603050405020304" pitchFamily="18" charset="0"/>
              </a:rPr>
              <a:t>Organisational</a:t>
            </a:r>
            <a:r>
              <a:rPr lang="en-US" sz="1800" b="1" dirty="0">
                <a:effectLst/>
                <a:latin typeface="Times New Roman" panose="02020603050405020304" pitchFamily="18" charset="0"/>
                <a:ea typeface="Times New Roman" panose="02020603050405020304" pitchFamily="18" charset="0"/>
              </a:rPr>
              <a:t> Goals. </a:t>
            </a:r>
            <a:r>
              <a:rPr lang="en-US" sz="1800" b="1" i="1" dirty="0">
                <a:effectLst/>
                <a:latin typeface="Times New Roman" panose="02020603050405020304" pitchFamily="18" charset="0"/>
                <a:ea typeface="Times New Roman" panose="02020603050405020304" pitchFamily="18" charset="0"/>
              </a:rPr>
              <a:t>Innovative: Journal Of Social Science Research</a:t>
            </a:r>
            <a:r>
              <a:rPr lang="en-US" sz="1800" b="1" dirty="0">
                <a:effectLst/>
                <a:latin typeface="Times New Roman" panose="02020603050405020304" pitchFamily="18" charset="0"/>
                <a:ea typeface="Times New Roman" panose="02020603050405020304" pitchFamily="18" charset="0"/>
              </a:rPr>
              <a:t>, </a:t>
            </a:r>
            <a:r>
              <a:rPr lang="en-US" sz="1800" b="1" i="1" dirty="0">
                <a:effectLst/>
                <a:latin typeface="Times New Roman" panose="02020603050405020304" pitchFamily="18" charset="0"/>
                <a:ea typeface="Times New Roman" panose="02020603050405020304" pitchFamily="18" charset="0"/>
              </a:rPr>
              <a:t>3</a:t>
            </a:r>
            <a:r>
              <a:rPr lang="en-US" sz="1800" b="1" dirty="0">
                <a:effectLst/>
                <a:latin typeface="Times New Roman" panose="02020603050405020304" pitchFamily="18" charset="0"/>
                <a:ea typeface="Times New Roman" panose="02020603050405020304" pitchFamily="18" charset="0"/>
              </a:rPr>
              <a:t>(2), pp.632-642.</a:t>
            </a:r>
            <a:r>
              <a:rPr lang="en-US" sz="1800" b="1" u="sng" dirty="0">
                <a:solidFill>
                  <a:srgbClr val="0563C1"/>
                </a:solidFill>
                <a:effectLst/>
                <a:latin typeface="Times New Roman" panose="02020603050405020304" pitchFamily="18" charset="0"/>
                <a:ea typeface="Times New Roman" panose="02020603050405020304" pitchFamily="18" charset="0"/>
                <a:hlinkClick r:id="rId16"/>
              </a:rPr>
              <a:t>https://j-innovative.org/</a:t>
            </a:r>
            <a:r>
              <a:rPr lang="en-US" sz="1800" b="1" u="sng" dirty="0" err="1">
                <a:solidFill>
                  <a:srgbClr val="0563C1"/>
                </a:solidFill>
                <a:effectLst/>
                <a:latin typeface="Times New Roman" panose="02020603050405020304" pitchFamily="18" charset="0"/>
                <a:ea typeface="Times New Roman" panose="02020603050405020304" pitchFamily="18" charset="0"/>
                <a:hlinkClick r:id="rId16"/>
              </a:rPr>
              <a:t>index.php</a:t>
            </a:r>
            <a:r>
              <a:rPr lang="en-US" sz="1800" b="1" u="sng" dirty="0">
                <a:solidFill>
                  <a:srgbClr val="0563C1"/>
                </a:solidFill>
                <a:effectLst/>
                <a:latin typeface="Times New Roman" panose="02020603050405020304" pitchFamily="18" charset="0"/>
                <a:ea typeface="Times New Roman" panose="02020603050405020304" pitchFamily="18" charset="0"/>
                <a:hlinkClick r:id="rId16"/>
              </a:rPr>
              <a:t>/Innovative/article/download/345/327</a:t>
            </a:r>
            <a:r>
              <a:rPr lang="en-US" sz="1800" b="1" dirty="0">
                <a:effectLst/>
                <a:latin typeface="Times New Roman" panose="02020603050405020304" pitchFamily="18" charset="0"/>
                <a:ea typeface="Times New Roman" panose="02020603050405020304" pitchFamily="18" charset="0"/>
              </a:rPr>
              <a:t> </a:t>
            </a:r>
            <a:endParaRPr lang="en-IN" sz="1800" b="1" dirty="0">
              <a:effectLst/>
              <a:latin typeface="Times New Roman" panose="02020603050405020304" pitchFamily="18" charset="0"/>
              <a:ea typeface="Times New Roman" panose="02020603050405020304" pitchFamily="18" charset="0"/>
            </a:endParaRPr>
          </a:p>
          <a:p>
            <a:pPr algn="just">
              <a:lnSpc>
                <a:spcPct val="150000"/>
              </a:lnSpc>
            </a:pPr>
            <a:r>
              <a:rPr lang="en-US" sz="1800" b="1" dirty="0" err="1">
                <a:effectLst/>
                <a:latin typeface="Times New Roman" panose="02020603050405020304" pitchFamily="18" charset="0"/>
                <a:ea typeface="Times New Roman" panose="02020603050405020304" pitchFamily="18" charset="0"/>
              </a:rPr>
              <a:t>Susantinah</a:t>
            </a:r>
            <a:r>
              <a:rPr lang="en-US" sz="1800" b="1" dirty="0">
                <a:effectLst/>
                <a:latin typeface="Times New Roman" panose="02020603050405020304" pitchFamily="18" charset="0"/>
                <a:ea typeface="Times New Roman" panose="02020603050405020304" pitchFamily="18" charset="0"/>
              </a:rPr>
              <a:t>, N. and </a:t>
            </a:r>
            <a:r>
              <a:rPr lang="en-US" sz="1800" b="1" dirty="0" err="1">
                <a:effectLst/>
                <a:latin typeface="Times New Roman" panose="02020603050405020304" pitchFamily="18" charset="0"/>
                <a:ea typeface="Times New Roman" panose="02020603050405020304" pitchFamily="18" charset="0"/>
              </a:rPr>
              <a:t>Krishernawan</a:t>
            </a:r>
            <a:r>
              <a:rPr lang="en-US" sz="1800" b="1" dirty="0">
                <a:effectLst/>
                <a:latin typeface="Times New Roman" panose="02020603050405020304" pitchFamily="18" charset="0"/>
                <a:ea typeface="Times New Roman" panose="02020603050405020304" pitchFamily="18" charset="0"/>
              </a:rPr>
              <a:t>, I., 2023. Human Resource Management (HRM) Strategy in Improving </a:t>
            </a:r>
            <a:r>
              <a:rPr lang="en-US" sz="1800" b="1" dirty="0" err="1">
                <a:effectLst/>
                <a:latin typeface="Times New Roman" panose="02020603050405020304" pitchFamily="18" charset="0"/>
                <a:ea typeface="Times New Roman" panose="02020603050405020304" pitchFamily="18" charset="0"/>
              </a:rPr>
              <a:t>Organisational</a:t>
            </a:r>
            <a:r>
              <a:rPr lang="en-US" sz="1800" b="1" dirty="0">
                <a:effectLst/>
                <a:latin typeface="Times New Roman" panose="02020603050405020304" pitchFamily="18" charset="0"/>
                <a:ea typeface="Times New Roman" panose="02020603050405020304" pitchFamily="18" charset="0"/>
              </a:rPr>
              <a:t> Innovation. </a:t>
            </a:r>
            <a:r>
              <a:rPr lang="en-US" sz="1800" b="1" i="1" dirty="0">
                <a:effectLst/>
                <a:latin typeface="Times New Roman" panose="02020603050405020304" pitchFamily="18" charset="0"/>
                <a:ea typeface="Times New Roman" panose="02020603050405020304" pitchFamily="18" charset="0"/>
              </a:rPr>
              <a:t>Journal of Contemporary Administration and Management (ADMAN)</a:t>
            </a:r>
            <a:r>
              <a:rPr lang="en-US" sz="1800" b="1" dirty="0">
                <a:effectLst/>
                <a:latin typeface="Times New Roman" panose="02020603050405020304" pitchFamily="18" charset="0"/>
                <a:ea typeface="Times New Roman" panose="02020603050405020304" pitchFamily="18" charset="0"/>
              </a:rPr>
              <a:t>, </a:t>
            </a:r>
            <a:r>
              <a:rPr lang="en-US" sz="1800" b="1" i="1"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(3), pp.201-207.</a:t>
            </a:r>
            <a:r>
              <a:rPr lang="en-US" sz="1800" b="1" u="sng" dirty="0">
                <a:solidFill>
                  <a:srgbClr val="0563C1"/>
                </a:solidFill>
                <a:effectLst/>
                <a:latin typeface="Times New Roman" panose="02020603050405020304" pitchFamily="18" charset="0"/>
                <a:ea typeface="Times New Roman" panose="02020603050405020304" pitchFamily="18" charset="0"/>
                <a:hlinkClick r:id="rId17"/>
              </a:rPr>
              <a:t>https://journal.literasisainsnusantara.com/</a:t>
            </a:r>
            <a:r>
              <a:rPr lang="en-US" sz="1800" b="1" u="sng" dirty="0" err="1">
                <a:solidFill>
                  <a:srgbClr val="0563C1"/>
                </a:solidFill>
                <a:effectLst/>
                <a:latin typeface="Times New Roman" panose="02020603050405020304" pitchFamily="18" charset="0"/>
                <a:ea typeface="Times New Roman" panose="02020603050405020304" pitchFamily="18" charset="0"/>
                <a:hlinkClick r:id="rId17"/>
              </a:rPr>
              <a:t>index.php</a:t>
            </a:r>
            <a:r>
              <a:rPr lang="en-US" sz="1800" b="1" u="sng" dirty="0">
                <a:solidFill>
                  <a:srgbClr val="0563C1"/>
                </a:solidFill>
                <a:effectLst/>
                <a:latin typeface="Times New Roman" panose="02020603050405020304" pitchFamily="18" charset="0"/>
                <a:ea typeface="Times New Roman" panose="02020603050405020304" pitchFamily="18" charset="0"/>
                <a:hlinkClick r:id="rId17"/>
              </a:rPr>
              <a:t>/adman/article/download/80/79</a:t>
            </a:r>
            <a:r>
              <a:rPr lang="en-US" sz="1800" b="1" dirty="0">
                <a:effectLst/>
                <a:latin typeface="Times New Roman" panose="02020603050405020304" pitchFamily="18" charset="0"/>
                <a:ea typeface="Times New Roman" panose="02020603050405020304" pitchFamily="18" charset="0"/>
              </a:rPr>
              <a:t> </a:t>
            </a:r>
            <a:endParaRPr lang="en-IN" sz="1800" b="1" dirty="0">
              <a:effectLst/>
              <a:latin typeface="Times New Roman" panose="02020603050405020304" pitchFamily="18" charset="0"/>
              <a:ea typeface="Times New Roman" panose="02020603050405020304" pitchFamily="18" charset="0"/>
            </a:endParaRPr>
          </a:p>
          <a:p>
            <a:pPr algn="just">
              <a:lnSpc>
                <a:spcPct val="150000"/>
              </a:lnSpc>
            </a:pPr>
            <a:r>
              <a:rPr lang="en-US" sz="1800" b="1" dirty="0">
                <a:effectLst/>
                <a:latin typeface="Times New Roman" panose="02020603050405020304" pitchFamily="18" charset="0"/>
                <a:ea typeface="Times New Roman" panose="02020603050405020304" pitchFamily="18" charset="0"/>
              </a:rPr>
              <a:t>Wang, L., Zhou, Y. and Zheng, G., 2022. Linking digital HRM practices with HRM effectiveness: The moderate role of HRM capability maturity from the adaptive structuration perspective. </a:t>
            </a:r>
            <a:r>
              <a:rPr lang="en-US" sz="1800" b="1" i="1" dirty="0">
                <a:effectLst/>
                <a:latin typeface="Times New Roman" panose="02020603050405020304" pitchFamily="18" charset="0"/>
                <a:ea typeface="Times New Roman" panose="02020603050405020304" pitchFamily="18" charset="0"/>
              </a:rPr>
              <a:t>Sustainability</a:t>
            </a:r>
            <a:r>
              <a:rPr lang="en-US" sz="1800" b="1" dirty="0">
                <a:effectLst/>
                <a:latin typeface="Times New Roman" panose="02020603050405020304" pitchFamily="18" charset="0"/>
                <a:ea typeface="Times New Roman" panose="02020603050405020304" pitchFamily="18" charset="0"/>
              </a:rPr>
              <a:t>, </a:t>
            </a:r>
            <a:r>
              <a:rPr lang="en-US" sz="1800" b="1" i="1" dirty="0">
                <a:effectLst/>
                <a:latin typeface="Times New Roman" panose="02020603050405020304" pitchFamily="18" charset="0"/>
                <a:ea typeface="Times New Roman" panose="02020603050405020304" pitchFamily="18" charset="0"/>
              </a:rPr>
              <a:t>14</a:t>
            </a:r>
            <a:r>
              <a:rPr lang="en-US" sz="1800" b="1" dirty="0">
                <a:effectLst/>
                <a:latin typeface="Times New Roman" panose="02020603050405020304" pitchFamily="18" charset="0"/>
                <a:ea typeface="Times New Roman" panose="02020603050405020304" pitchFamily="18" charset="0"/>
              </a:rPr>
              <a:t>(2), p.1003.</a:t>
            </a:r>
            <a:r>
              <a:rPr lang="en-US" sz="1800" b="1" u="sng" dirty="0">
                <a:solidFill>
                  <a:srgbClr val="0563C1"/>
                </a:solidFill>
                <a:effectLst/>
                <a:latin typeface="Times New Roman" panose="02020603050405020304" pitchFamily="18" charset="0"/>
                <a:ea typeface="Times New Roman" panose="02020603050405020304" pitchFamily="18" charset="0"/>
                <a:hlinkClick r:id="rId18"/>
              </a:rPr>
              <a:t>https://www.mdpi.com/2071-1050/14/2/1003</a:t>
            </a:r>
            <a:r>
              <a:rPr lang="en-US" sz="1800" b="1" dirty="0">
                <a:effectLst/>
                <a:latin typeface="Times New Roman" panose="02020603050405020304" pitchFamily="18" charset="0"/>
                <a:ea typeface="Times New Roman" panose="02020603050405020304" pitchFamily="18" charset="0"/>
              </a:rPr>
              <a:t> </a:t>
            </a:r>
            <a:endParaRPr lang="en-IN" sz="1800" b="1" dirty="0">
              <a:effectLst/>
              <a:latin typeface="Times New Roman" panose="02020603050405020304" pitchFamily="18" charset="0"/>
              <a:ea typeface="Times New Roman" panose="02020603050405020304" pitchFamily="18" charset="0"/>
            </a:endParaRPr>
          </a:p>
          <a:p>
            <a:r>
              <a:rPr lang="en-US" sz="1800" b="1" kern="0" dirty="0">
                <a:effectLst/>
                <a:latin typeface="Times New Roman" panose="02020603050405020304" pitchFamily="18" charset="0"/>
                <a:ea typeface="Times New Roman" panose="02020603050405020304" pitchFamily="18" charset="0"/>
              </a:rPr>
              <a:t>Zhang, X., Lin, Z., Liu, Y., Chen, X. and Liu, D.M., 2020. How do human resource management practices affect employee well-being? A mediated moderation model. </a:t>
            </a:r>
            <a:r>
              <a:rPr lang="en-US" sz="1800" b="1" i="1" kern="0" dirty="0">
                <a:effectLst/>
                <a:latin typeface="Times New Roman" panose="02020603050405020304" pitchFamily="18" charset="0"/>
                <a:ea typeface="Times New Roman" panose="02020603050405020304" pitchFamily="18" charset="0"/>
              </a:rPr>
              <a:t>Employee Relations: The International Journal</a:t>
            </a:r>
            <a:r>
              <a:rPr lang="en-US" sz="1800" b="1" kern="0" dirty="0">
                <a:effectLst/>
                <a:latin typeface="Times New Roman" panose="02020603050405020304" pitchFamily="18" charset="0"/>
                <a:ea typeface="Times New Roman" panose="02020603050405020304" pitchFamily="18" charset="0"/>
              </a:rPr>
              <a:t>, </a:t>
            </a:r>
            <a:r>
              <a:rPr lang="en-US" sz="1800" b="1" i="1" kern="0" dirty="0">
                <a:effectLst/>
                <a:latin typeface="Times New Roman" panose="02020603050405020304" pitchFamily="18" charset="0"/>
                <a:ea typeface="Times New Roman" panose="02020603050405020304" pitchFamily="18" charset="0"/>
              </a:rPr>
              <a:t>42</a:t>
            </a:r>
            <a:r>
              <a:rPr lang="en-US" sz="1800" b="1" kern="0" dirty="0">
                <a:effectLst/>
                <a:latin typeface="Times New Roman" panose="02020603050405020304" pitchFamily="18" charset="0"/>
                <a:ea typeface="Times New Roman" panose="02020603050405020304" pitchFamily="18" charset="0"/>
              </a:rPr>
              <a:t>(4), pp.903-919.</a:t>
            </a:r>
            <a:r>
              <a:rPr lang="en-US" sz="1800" b="1" u="sng" kern="0" dirty="0">
                <a:solidFill>
                  <a:srgbClr val="0563C1"/>
                </a:solidFill>
                <a:effectLst/>
                <a:latin typeface="Times New Roman" panose="02020603050405020304" pitchFamily="18" charset="0"/>
                <a:ea typeface="Times New Roman" panose="02020603050405020304" pitchFamily="18" charset="0"/>
                <a:hlinkClick r:id="rId19"/>
              </a:rPr>
              <a:t>https://durham-repository.worktribe.com/preview/1275838/30349.pdf</a:t>
            </a:r>
            <a:r>
              <a:rPr lang="en-US" sz="1800" b="1" kern="0" dirty="0">
                <a:effectLst/>
                <a:latin typeface="Times New Roman" panose="02020603050405020304" pitchFamily="18" charset="0"/>
                <a:ea typeface="Times New Roman" panose="02020603050405020304" pitchFamily="18" charset="0"/>
              </a:rPr>
              <a:t> </a:t>
            </a:r>
            <a:endParaRPr lang="en-US" b="1" dirty="0"/>
          </a:p>
        </p:txBody>
      </p:sp>
    </p:spTree>
    <p:extLst>
      <p:ext uri="{BB962C8B-B14F-4D97-AF65-F5344CB8AC3E}">
        <p14:creationId xmlns:p14="http://schemas.microsoft.com/office/powerpoint/2010/main" val="4590812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86</TotalTime>
  <Words>8140</Words>
  <Application>Microsoft Office PowerPoint</Application>
  <PresentationFormat>Widescreen</PresentationFormat>
  <Paragraphs>264</Paragraphs>
  <Slides>15</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Aptos</vt:lpstr>
      <vt:lpstr>Aptos Display</vt:lpstr>
      <vt:lpstr>Arial</vt:lpstr>
      <vt:lpstr>Calibri</vt:lpstr>
      <vt:lpstr>Times New Roman</vt:lpstr>
      <vt:lpstr>Wingdings</vt:lpstr>
      <vt:lpstr>office theme</vt:lpstr>
      <vt:lpstr>Student Name: Nishitkumar Dineshbhai Dalsania Student Number: 2334205 Course Name: Human Capital management  Module code: LCMB7023 Lecturer Name: Dr.Gladius David Kulothungan Session: June 2024 Term  </vt:lpstr>
      <vt:lpstr>Table of Contents</vt:lpstr>
      <vt:lpstr>Introduction of chosen organisation </vt:lpstr>
      <vt:lpstr>Strategic Goal of Chosen organisation</vt:lpstr>
      <vt:lpstr>Current Issues</vt:lpstr>
      <vt:lpstr>Policy and Procedure to Resolve Issues</vt:lpstr>
      <vt:lpstr>Job Analysis / Position </vt:lpstr>
      <vt:lpstr>Job Description </vt:lpstr>
      <vt:lpstr>Person Specification </vt:lpstr>
      <vt:lpstr>Required skills </vt:lpstr>
      <vt:lpstr>Pay and working Conditions </vt:lpstr>
      <vt:lpstr>Flexible working arrangement with justifications </vt:lpstr>
      <vt:lpstr>Recommendation</vt:lpstr>
      <vt:lpstr>Conclusion </vt:lpstr>
      <vt:lpstr>List of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Gladius David Kulothungan</dc:creator>
  <cp:lastModifiedBy>Lenovo</cp:lastModifiedBy>
  <cp:revision>105</cp:revision>
  <dcterms:created xsi:type="dcterms:W3CDTF">2024-06-27T11:21:54Z</dcterms:created>
  <dcterms:modified xsi:type="dcterms:W3CDTF">2024-08-05T07:16:57Z</dcterms:modified>
</cp:coreProperties>
</file>