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sldIdLst>
    <p:sldId id="256" r:id="rId3"/>
    <p:sldId id="257" r:id="rId4"/>
    <p:sldId id="258" r:id="rId5"/>
    <p:sldId id="259" r:id="rId6"/>
    <p:sldId id="260" r:id="rId7"/>
    <p:sldId id="261" r:id="rId8"/>
    <p:sldId id="262" r:id="rId9"/>
    <p:sldId id="263" r:id="rId10"/>
    <p:sldId id="264" r:id="rId11"/>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rgbClr val="00000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lastView="sldThumbnailView">
  <p:normalViewPr horzBarState="maximized">
    <p:restoredLeft sz="15987" autoAdjust="0"/>
    <p:restoredTop sz="94660"/>
  </p:normalViewPr>
  <p:slideViewPr>
    <p:cSldViewPr snapToGrid="0">
      <p:cViewPr varScale="1">
        <p:scale>
          <a:sx n="114" d="100"/>
          <a:sy n="114" d="100"/>
        </p:scale>
        <p:origin x="414" y="102"/>
      </p:cViewPr>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tableStyles" Target="tableStyles.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p:bgPr>
    </p:bg>
    <p:spTree>
      <p:nvGrpSpPr>
        <p:cNvPr id="43" name=""/>
        <p:cNvGrpSpPr/>
        <p:nvPr/>
      </p:nvGrpSpPr>
      <p:grpSpPr>
        <a:xfrm>
          <a:off x="0" y="0"/>
          <a:ext cx="0" cy="0"/>
          <a:chOff x="0" y="0"/>
          <a:chExt cx="0" cy="0"/>
        </a:xfrm>
      </p:grpSpPr>
      <p:sp>
        <p:nvSpPr>
          <p:cNvPr id="1048670"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71"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72"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73"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74"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75"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2" name=""/>
        <p:cNvGrpSpPr/>
        <p:nvPr/>
      </p:nvGrpSpPr>
      <p:grpSpPr>
        <a:xfrm>
          <a:off x="0" y="0"/>
          <a:ext cx="0" cy="0"/>
          <a:chOff x="0" y="0"/>
          <a:chExt cx="0" cy="0"/>
        </a:xfrm>
      </p:grpSpPr>
      <p:sp>
        <p:nvSpPr>
          <p:cNvPr id="1048583" name="Title 1"/>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dirty="0" lang="en-US"/>
          </a:p>
        </p:txBody>
      </p:sp>
      <p:sp>
        <p:nvSpPr>
          <p:cNvPr id="1048584"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1048585" name="Date Placeholder 3"/>
          <p:cNvSpPr>
            <a:spLocks noGrp="1"/>
          </p:cNvSpPr>
          <p:nvPr>
            <p:ph type="dt" sz="half" idx="10"/>
          </p:nvPr>
        </p:nvSpPr>
        <p:spPr/>
        <p:txBody>
          <a:bodyPr/>
          <a:p>
            <a:fld id="{3657AA7F-BE72-4467-897E-7A302F46504F}" type="datetimeFigureOut">
              <a:rPr lang="en-US" smtClean="0"/>
              <a:t>2/27/2022</a:t>
            </a:fld>
            <a:endParaRPr lang="en-US"/>
          </a:p>
        </p:txBody>
      </p:sp>
      <p:sp>
        <p:nvSpPr>
          <p:cNvPr id="1048586" name="Footer Placeholder 4"/>
          <p:cNvSpPr>
            <a:spLocks noGrp="1"/>
          </p:cNvSpPr>
          <p:nvPr>
            <p:ph type="ftr" sz="quarter" idx="11"/>
          </p:nvPr>
        </p:nvSpPr>
        <p:spPr/>
        <p:txBody>
          <a:bodyPr/>
          <a:p>
            <a:endParaRPr lang="en-US"/>
          </a:p>
        </p:txBody>
      </p:sp>
      <p:sp>
        <p:nvSpPr>
          <p:cNvPr id="1048587" name="Slide Number Placeholder 5"/>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4" name=""/>
        <p:cNvGrpSpPr/>
        <p:nvPr/>
      </p:nvGrpSpPr>
      <p:grpSpPr>
        <a:xfrm>
          <a:off x="0" y="0"/>
          <a:ext cx="0" cy="0"/>
          <a:chOff x="0" y="0"/>
          <a:chExt cx="0" cy="0"/>
        </a:xfrm>
      </p:grpSpPr>
      <p:sp>
        <p:nvSpPr>
          <p:cNvPr id="1048597" name="Title 1"/>
          <p:cNvSpPr>
            <a:spLocks noGrp="1"/>
          </p:cNvSpPr>
          <p:nvPr>
            <p:ph type="title"/>
          </p:nvPr>
        </p:nvSpPr>
        <p:spPr/>
        <p:txBody>
          <a:bodyPr/>
          <a:p>
            <a:r>
              <a:rPr lang="en-US"/>
              <a:t>Click to edit Master title style</a:t>
            </a:r>
            <a:endParaRPr dirty="0" lang="en-US"/>
          </a:p>
        </p:txBody>
      </p:sp>
      <p:sp>
        <p:nvSpPr>
          <p:cNvPr id="1048598"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99" name="Date Placeholder 3"/>
          <p:cNvSpPr>
            <a:spLocks noGrp="1"/>
          </p:cNvSpPr>
          <p:nvPr>
            <p:ph type="dt" sz="half" idx="10"/>
          </p:nvPr>
        </p:nvSpPr>
        <p:spPr/>
        <p:txBody>
          <a:bodyPr/>
          <a:p>
            <a:fld id="{3657AA7F-BE72-4467-897E-7A302F46504F}" type="datetimeFigureOut">
              <a:rPr lang="en-US" smtClean="0"/>
              <a:t>2/27/2022</a:t>
            </a:fld>
            <a:endParaRPr lang="en-US"/>
          </a:p>
        </p:txBody>
      </p:sp>
      <p:sp>
        <p:nvSpPr>
          <p:cNvPr id="1048600" name="Footer Placeholder 4"/>
          <p:cNvSpPr>
            <a:spLocks noGrp="1"/>
          </p:cNvSpPr>
          <p:nvPr>
            <p:ph type="ftr" sz="quarter" idx="11"/>
          </p:nvPr>
        </p:nvSpPr>
        <p:spPr/>
        <p:txBody>
          <a:bodyPr/>
          <a:p>
            <a:endParaRPr lang="en-US"/>
          </a:p>
        </p:txBody>
      </p:sp>
      <p:sp>
        <p:nvSpPr>
          <p:cNvPr id="1048601" name="Slide Number Placeholder 5"/>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37" name=""/>
        <p:cNvGrpSpPr/>
        <p:nvPr/>
      </p:nvGrpSpPr>
      <p:grpSpPr>
        <a:xfrm>
          <a:off x="0" y="0"/>
          <a:ext cx="0" cy="0"/>
          <a:chOff x="0" y="0"/>
          <a:chExt cx="0" cy="0"/>
        </a:xfrm>
      </p:grpSpPr>
      <p:sp>
        <p:nvSpPr>
          <p:cNvPr id="1048642" name="Title 1"/>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dirty="0" lang="en-US"/>
          </a:p>
        </p:txBody>
      </p:sp>
      <p:sp>
        <p:nvSpPr>
          <p:cNvPr id="1048643" name="Text Placeholder 2"/>
          <p:cNvSpPr>
            <a:spLocks noGrp="1"/>
          </p:cNvSpPr>
          <p:nvPr>
            <p:ph type="body" idx="1"/>
          </p:nvPr>
        </p:nvSpPr>
        <p:spPr>
          <a:xfrm>
            <a:off x="730293" y="4589463"/>
            <a:ext cx="10617157" cy="1500187"/>
          </a:xfrm>
        </p:spPr>
        <p:txBody>
          <a:bodyPr/>
          <a:lstStyle>
            <a:lvl1pPr indent="0" marL="0">
              <a:buNone/>
              <a:defRPr sz="24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1048644" name="Date Placeholder 3"/>
          <p:cNvSpPr>
            <a:spLocks noGrp="1"/>
          </p:cNvSpPr>
          <p:nvPr>
            <p:ph type="dt" sz="half" idx="10"/>
          </p:nvPr>
        </p:nvSpPr>
        <p:spPr/>
        <p:txBody>
          <a:bodyPr/>
          <a:p>
            <a:fld id="{3657AA7F-BE72-4467-897E-7A302F46504F}" type="datetimeFigureOut">
              <a:rPr lang="en-US" smtClean="0"/>
              <a:t>2/27/2022</a:t>
            </a:fld>
            <a:endParaRPr lang="en-US"/>
          </a:p>
        </p:txBody>
      </p:sp>
      <p:sp>
        <p:nvSpPr>
          <p:cNvPr id="1048645" name="Footer Placeholder 4"/>
          <p:cNvSpPr>
            <a:spLocks noGrp="1"/>
          </p:cNvSpPr>
          <p:nvPr>
            <p:ph type="ftr" sz="quarter" idx="11"/>
          </p:nvPr>
        </p:nvSpPr>
        <p:spPr/>
        <p:txBody>
          <a:bodyPr/>
          <a:p>
            <a:endParaRPr lang="en-US"/>
          </a:p>
        </p:txBody>
      </p:sp>
      <p:sp>
        <p:nvSpPr>
          <p:cNvPr id="1048646" name="Slide Number Placeholder 5"/>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38" name=""/>
        <p:cNvGrpSpPr/>
        <p:nvPr/>
      </p:nvGrpSpPr>
      <p:grpSpPr>
        <a:xfrm>
          <a:off x="0" y="0"/>
          <a:ext cx="0" cy="0"/>
          <a:chOff x="0" y="0"/>
          <a:chExt cx="0" cy="0"/>
        </a:xfrm>
      </p:grpSpPr>
      <p:sp>
        <p:nvSpPr>
          <p:cNvPr id="1048647" name="Title 1"/>
          <p:cNvSpPr>
            <a:spLocks noGrp="1"/>
          </p:cNvSpPr>
          <p:nvPr>
            <p:ph type="title"/>
          </p:nvPr>
        </p:nvSpPr>
        <p:spPr/>
        <p:txBody>
          <a:bodyPr/>
          <a:p>
            <a:r>
              <a:rPr lang="en-US"/>
              <a:t>Click to edit Master title style</a:t>
            </a:r>
            <a:endParaRPr dirty="0" lang="en-US"/>
          </a:p>
        </p:txBody>
      </p:sp>
      <p:sp>
        <p:nvSpPr>
          <p:cNvPr id="1048648" name="Content Placeholder 2"/>
          <p:cNvSpPr>
            <a:spLocks noGrp="1"/>
          </p:cNvSpPr>
          <p:nvPr>
            <p:ph sz="half" idx="1"/>
          </p:nvPr>
        </p:nvSpPr>
        <p:spPr>
          <a:xfrm>
            <a:off x="777240" y="1825625"/>
            <a:ext cx="524256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49"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0" name="Date Placeholder 4"/>
          <p:cNvSpPr>
            <a:spLocks noGrp="1"/>
          </p:cNvSpPr>
          <p:nvPr>
            <p:ph type="dt" sz="half" idx="10"/>
          </p:nvPr>
        </p:nvSpPr>
        <p:spPr/>
        <p:txBody>
          <a:bodyPr/>
          <a:p>
            <a:fld id="{3657AA7F-BE72-4467-897E-7A302F46504F}" type="datetimeFigureOut">
              <a:rPr lang="en-US" smtClean="0"/>
              <a:t>2/27/2022</a:t>
            </a:fld>
            <a:endParaRPr lang="en-US"/>
          </a:p>
        </p:txBody>
      </p:sp>
      <p:sp>
        <p:nvSpPr>
          <p:cNvPr id="1048651" name="Footer Placeholder 5"/>
          <p:cNvSpPr>
            <a:spLocks noGrp="1"/>
          </p:cNvSpPr>
          <p:nvPr>
            <p:ph type="ftr" sz="quarter" idx="11"/>
          </p:nvPr>
        </p:nvSpPr>
        <p:spPr/>
        <p:txBody>
          <a:bodyPr/>
          <a:p>
            <a:endParaRPr lang="en-US"/>
          </a:p>
        </p:txBody>
      </p:sp>
      <p:sp>
        <p:nvSpPr>
          <p:cNvPr id="1048652" name="Slide Number Placeholder 6"/>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39" name=""/>
        <p:cNvGrpSpPr/>
        <p:nvPr/>
      </p:nvGrpSpPr>
      <p:grpSpPr>
        <a:xfrm>
          <a:off x="0" y="0"/>
          <a:ext cx="0" cy="0"/>
          <a:chOff x="0" y="0"/>
          <a:chExt cx="0" cy="0"/>
        </a:xfrm>
      </p:grpSpPr>
      <p:sp>
        <p:nvSpPr>
          <p:cNvPr id="1048653" name="Title 1"/>
          <p:cNvSpPr>
            <a:spLocks noGrp="1"/>
          </p:cNvSpPr>
          <p:nvPr>
            <p:ph type="title"/>
          </p:nvPr>
        </p:nvSpPr>
        <p:spPr>
          <a:xfrm>
            <a:off x="777240" y="365125"/>
            <a:ext cx="10578148" cy="1325563"/>
          </a:xfrm>
        </p:spPr>
        <p:txBody>
          <a:bodyPr/>
          <a:p>
            <a:r>
              <a:rPr lang="en-US"/>
              <a:t>Click to edit Master title style</a:t>
            </a:r>
            <a:endParaRPr dirty="0" lang="en-US"/>
          </a:p>
        </p:txBody>
      </p:sp>
      <p:sp>
        <p:nvSpPr>
          <p:cNvPr id="1048654" name="Text Placeholder 2"/>
          <p:cNvSpPr>
            <a:spLocks noGrp="1"/>
          </p:cNvSpPr>
          <p:nvPr>
            <p:ph type="body" idx="1"/>
          </p:nvPr>
        </p:nvSpPr>
        <p:spPr>
          <a:xfrm>
            <a:off x="777240" y="1803903"/>
            <a:ext cx="5220335"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5" name="Content Placeholder 3"/>
          <p:cNvSpPr>
            <a:spLocks noGrp="1"/>
          </p:cNvSpPr>
          <p:nvPr>
            <p:ph sz="half" idx="2"/>
          </p:nvPr>
        </p:nvSpPr>
        <p:spPr>
          <a:xfrm>
            <a:off x="777240" y="2737063"/>
            <a:ext cx="5220335" cy="345260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56" name="Text Placeholder 4"/>
          <p:cNvSpPr>
            <a:spLocks noGrp="1"/>
          </p:cNvSpPr>
          <p:nvPr>
            <p:ph type="body" sz="quarter" idx="3"/>
          </p:nvPr>
        </p:nvSpPr>
        <p:spPr>
          <a:xfrm>
            <a:off x="6172200" y="180390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7" name="Content Placeholder 5"/>
          <p:cNvSpPr>
            <a:spLocks noGrp="1"/>
          </p:cNvSpPr>
          <p:nvPr>
            <p:ph sz="quarter" idx="4"/>
          </p:nvPr>
        </p:nvSpPr>
        <p:spPr>
          <a:xfrm>
            <a:off x="6172200" y="2737063"/>
            <a:ext cx="5183188" cy="3452600"/>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8" name="Date Placeholder 6"/>
          <p:cNvSpPr>
            <a:spLocks noGrp="1"/>
          </p:cNvSpPr>
          <p:nvPr>
            <p:ph type="dt" sz="half" idx="10"/>
          </p:nvPr>
        </p:nvSpPr>
        <p:spPr/>
        <p:txBody>
          <a:bodyPr/>
          <a:p>
            <a:fld id="{3657AA7F-BE72-4467-897E-7A302F46504F}" type="datetimeFigureOut">
              <a:rPr lang="en-US" smtClean="0"/>
              <a:t>2/27/2022</a:t>
            </a:fld>
            <a:endParaRPr lang="en-US"/>
          </a:p>
        </p:txBody>
      </p:sp>
      <p:sp>
        <p:nvSpPr>
          <p:cNvPr id="1048659" name="Footer Placeholder 7"/>
          <p:cNvSpPr>
            <a:spLocks noGrp="1"/>
          </p:cNvSpPr>
          <p:nvPr>
            <p:ph type="ftr" sz="quarter" idx="11"/>
          </p:nvPr>
        </p:nvSpPr>
        <p:spPr/>
        <p:txBody>
          <a:bodyPr/>
          <a:p>
            <a:endParaRPr lang="en-US"/>
          </a:p>
        </p:txBody>
      </p:sp>
      <p:sp>
        <p:nvSpPr>
          <p:cNvPr id="1048660" name="Slide Number Placeholder 8"/>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33" name=""/>
        <p:cNvGrpSpPr/>
        <p:nvPr/>
      </p:nvGrpSpPr>
      <p:grpSpPr>
        <a:xfrm>
          <a:off x="0" y="0"/>
          <a:ext cx="0" cy="0"/>
          <a:chOff x="0" y="0"/>
          <a:chExt cx="0" cy="0"/>
        </a:xfrm>
      </p:grpSpPr>
      <p:sp>
        <p:nvSpPr>
          <p:cNvPr id="1048622" name="Title 1"/>
          <p:cNvSpPr>
            <a:spLocks noGrp="1"/>
          </p:cNvSpPr>
          <p:nvPr>
            <p:ph type="title"/>
          </p:nvPr>
        </p:nvSpPr>
        <p:spPr/>
        <p:txBody>
          <a:bodyPr/>
          <a:p>
            <a:r>
              <a:rPr lang="en-US"/>
              <a:t>Click to edit Master title style</a:t>
            </a:r>
          </a:p>
        </p:txBody>
      </p:sp>
      <p:sp>
        <p:nvSpPr>
          <p:cNvPr id="1048623" name="Date Placeholder 2"/>
          <p:cNvSpPr>
            <a:spLocks noGrp="1"/>
          </p:cNvSpPr>
          <p:nvPr>
            <p:ph type="dt" sz="half" idx="10"/>
          </p:nvPr>
        </p:nvSpPr>
        <p:spPr/>
        <p:txBody>
          <a:bodyPr/>
          <a:p>
            <a:fld id="{3657AA7F-BE72-4467-897E-7A302F46504F}" type="datetimeFigureOut">
              <a:rPr lang="en-US" smtClean="0"/>
              <a:t>2/27/2022</a:t>
            </a:fld>
            <a:endParaRPr lang="en-US"/>
          </a:p>
        </p:txBody>
      </p:sp>
      <p:sp>
        <p:nvSpPr>
          <p:cNvPr id="1048624" name="Footer Placeholder 3"/>
          <p:cNvSpPr>
            <a:spLocks noGrp="1"/>
          </p:cNvSpPr>
          <p:nvPr>
            <p:ph type="ftr" sz="quarter" idx="11"/>
          </p:nvPr>
        </p:nvSpPr>
        <p:spPr/>
        <p:txBody>
          <a:bodyPr/>
          <a:p>
            <a:endParaRPr lang="en-US"/>
          </a:p>
        </p:txBody>
      </p:sp>
      <p:sp>
        <p:nvSpPr>
          <p:cNvPr id="1048625" name="Slide Number Placeholder 4"/>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40" name=""/>
        <p:cNvGrpSpPr/>
        <p:nvPr/>
      </p:nvGrpSpPr>
      <p:grpSpPr>
        <a:xfrm>
          <a:off x="0" y="0"/>
          <a:ext cx="0" cy="0"/>
          <a:chOff x="0" y="0"/>
          <a:chExt cx="0" cy="0"/>
        </a:xfrm>
      </p:grpSpPr>
      <p:sp>
        <p:nvSpPr>
          <p:cNvPr id="1048661" name="Date Placeholder 1"/>
          <p:cNvSpPr>
            <a:spLocks noGrp="1"/>
          </p:cNvSpPr>
          <p:nvPr>
            <p:ph type="dt" sz="half" idx="10"/>
          </p:nvPr>
        </p:nvSpPr>
        <p:spPr/>
        <p:txBody>
          <a:bodyPr/>
          <a:p>
            <a:fld id="{3657AA7F-BE72-4467-897E-7A302F46504F}" type="datetimeFigureOut">
              <a:rPr lang="en-US" smtClean="0"/>
              <a:t>2/27/2022</a:t>
            </a:fld>
            <a:endParaRPr lang="en-US"/>
          </a:p>
        </p:txBody>
      </p:sp>
      <p:sp>
        <p:nvSpPr>
          <p:cNvPr id="1048662" name="Footer Placeholder 2"/>
          <p:cNvSpPr>
            <a:spLocks noGrp="1"/>
          </p:cNvSpPr>
          <p:nvPr>
            <p:ph type="ftr" sz="quarter" idx="11"/>
          </p:nvPr>
        </p:nvSpPr>
        <p:spPr/>
        <p:txBody>
          <a:bodyPr/>
          <a:p>
            <a:endParaRPr lang="en-US"/>
          </a:p>
        </p:txBody>
      </p:sp>
      <p:sp>
        <p:nvSpPr>
          <p:cNvPr id="1048663" name="Slide Number Placeholder 3"/>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41" name=""/>
        <p:cNvGrpSpPr/>
        <p:nvPr/>
      </p:nvGrpSpPr>
      <p:grpSpPr>
        <a:xfrm>
          <a:off x="0" y="0"/>
          <a:ext cx="0" cy="0"/>
          <a:chOff x="0" y="0"/>
          <a:chExt cx="0" cy="0"/>
        </a:xfrm>
      </p:grpSpPr>
      <p:sp>
        <p:nvSpPr>
          <p:cNvPr id="1048664" name="Title 1"/>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1048665" name="Content Placeholder 2"/>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66" name="Text Placeholder 3"/>
          <p:cNvSpPr>
            <a:spLocks noGrp="1"/>
          </p:cNvSpPr>
          <p:nvPr>
            <p:ph type="body" sz="half" idx="2"/>
          </p:nvPr>
        </p:nvSpPr>
        <p:spPr>
          <a:xfrm>
            <a:off x="777240" y="2226364"/>
            <a:ext cx="3994785" cy="3642623"/>
          </a:xfrm>
        </p:spPr>
        <p:txBody>
          <a:bodyPr>
            <a:normAutofit/>
          </a:bodyPr>
          <a:lstStyle>
            <a:lvl1pPr indent="0" marL="0">
              <a:buNone/>
              <a:defRPr sz="20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667" name="Date Placeholder 4"/>
          <p:cNvSpPr>
            <a:spLocks noGrp="1"/>
          </p:cNvSpPr>
          <p:nvPr>
            <p:ph type="dt" sz="half" idx="10"/>
          </p:nvPr>
        </p:nvSpPr>
        <p:spPr/>
        <p:txBody>
          <a:bodyPr/>
          <a:p>
            <a:fld id="{3657AA7F-BE72-4467-897E-7A302F46504F}" type="datetimeFigureOut">
              <a:rPr lang="en-US" smtClean="0"/>
              <a:t>2/27/2022</a:t>
            </a:fld>
            <a:endParaRPr lang="en-US"/>
          </a:p>
        </p:txBody>
      </p:sp>
      <p:sp>
        <p:nvSpPr>
          <p:cNvPr id="1048668" name="Footer Placeholder 5"/>
          <p:cNvSpPr>
            <a:spLocks noGrp="1"/>
          </p:cNvSpPr>
          <p:nvPr>
            <p:ph type="ftr" sz="quarter" idx="11"/>
          </p:nvPr>
        </p:nvSpPr>
        <p:spPr/>
        <p:txBody>
          <a:bodyPr/>
          <a:p>
            <a:endParaRPr lang="en-US"/>
          </a:p>
        </p:txBody>
      </p:sp>
      <p:sp>
        <p:nvSpPr>
          <p:cNvPr id="1048669" name="Slide Number Placeholder 6"/>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35" name=""/>
        <p:cNvGrpSpPr/>
        <p:nvPr/>
      </p:nvGrpSpPr>
      <p:grpSpPr>
        <a:xfrm>
          <a:off x="0" y="0"/>
          <a:ext cx="0" cy="0"/>
          <a:chOff x="0" y="0"/>
          <a:chExt cx="0" cy="0"/>
        </a:xfrm>
      </p:grpSpPr>
      <p:sp>
        <p:nvSpPr>
          <p:cNvPr id="1048631" name="Title 1"/>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dirty="0" lang="en-US"/>
          </a:p>
        </p:txBody>
      </p:sp>
      <p:sp>
        <p:nvSpPr>
          <p:cNvPr id="1048632" name="Picture Placeholder 2"/>
          <p:cNvSpPr>
            <a:spLocks noGrp="1"/>
          </p:cNvSpPr>
          <p:nvPr>
            <p:ph type="pic" idx="1"/>
          </p:nvPr>
        </p:nvSpPr>
        <p:spPr>
          <a:xfrm>
            <a:off x="5183188" y="457201"/>
            <a:ext cx="6172200" cy="540385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p>
        </p:txBody>
      </p:sp>
      <p:sp>
        <p:nvSpPr>
          <p:cNvPr id="1048633" name="Text Placeholder 3"/>
          <p:cNvSpPr>
            <a:spLocks noGrp="1"/>
          </p:cNvSpPr>
          <p:nvPr>
            <p:ph type="body" sz="half" idx="2"/>
          </p:nvPr>
        </p:nvSpPr>
        <p:spPr>
          <a:xfrm>
            <a:off x="718020" y="2250218"/>
            <a:ext cx="4054006" cy="3618769"/>
          </a:xfrm>
        </p:spPr>
        <p:txBody>
          <a:bodyPr>
            <a:normAutofit/>
          </a:bodyPr>
          <a:lstStyle>
            <a:lvl1pPr indent="0" marL="0">
              <a:buNone/>
              <a:defRPr sz="20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634" name="Date Placeholder 4"/>
          <p:cNvSpPr>
            <a:spLocks noGrp="1"/>
          </p:cNvSpPr>
          <p:nvPr>
            <p:ph type="dt" sz="half" idx="10"/>
          </p:nvPr>
        </p:nvSpPr>
        <p:spPr/>
        <p:txBody>
          <a:bodyPr/>
          <a:p>
            <a:fld id="{3657AA7F-BE72-4467-897E-7A302F46504F}" type="datetimeFigureOut">
              <a:rPr lang="en-US" smtClean="0"/>
              <a:t>2/27/2022</a:t>
            </a:fld>
            <a:endParaRPr lang="en-US"/>
          </a:p>
        </p:txBody>
      </p:sp>
      <p:sp>
        <p:nvSpPr>
          <p:cNvPr id="1048635" name="Footer Placeholder 5"/>
          <p:cNvSpPr>
            <a:spLocks noGrp="1"/>
          </p:cNvSpPr>
          <p:nvPr>
            <p:ph type="ftr" sz="quarter" idx="11"/>
          </p:nvPr>
        </p:nvSpPr>
        <p:spPr/>
        <p:txBody>
          <a:bodyPr/>
          <a:p>
            <a:endParaRPr lang="en-US"/>
          </a:p>
        </p:txBody>
      </p:sp>
      <p:sp>
        <p:nvSpPr>
          <p:cNvPr id="1048636" name="Slide Number Placeholder 6"/>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36" name=""/>
        <p:cNvGrpSpPr/>
        <p:nvPr/>
      </p:nvGrpSpPr>
      <p:grpSpPr>
        <a:xfrm>
          <a:off x="0" y="0"/>
          <a:ext cx="0" cy="0"/>
          <a:chOff x="0" y="0"/>
          <a:chExt cx="0" cy="0"/>
        </a:xfrm>
      </p:grpSpPr>
      <p:sp>
        <p:nvSpPr>
          <p:cNvPr id="1048637" name="Title 1"/>
          <p:cNvSpPr>
            <a:spLocks noGrp="1"/>
          </p:cNvSpPr>
          <p:nvPr>
            <p:ph type="title"/>
          </p:nvPr>
        </p:nvSpPr>
        <p:spPr/>
        <p:txBody>
          <a:bodyPr/>
          <a:p>
            <a:r>
              <a:rPr lang="en-US"/>
              <a:t>Click to edit Master title style</a:t>
            </a:r>
            <a:endParaRPr dirty="0" lang="en-US"/>
          </a:p>
        </p:txBody>
      </p:sp>
      <p:sp>
        <p:nvSpPr>
          <p:cNvPr id="1048638"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9" name="Date Placeholder 3"/>
          <p:cNvSpPr>
            <a:spLocks noGrp="1"/>
          </p:cNvSpPr>
          <p:nvPr>
            <p:ph type="dt" sz="half" idx="10"/>
          </p:nvPr>
        </p:nvSpPr>
        <p:spPr/>
        <p:txBody>
          <a:bodyPr/>
          <a:p>
            <a:fld id="{3657AA7F-BE72-4467-897E-7A302F46504F}" type="datetimeFigureOut">
              <a:rPr lang="en-US" smtClean="0"/>
              <a:t>2/27/2022</a:t>
            </a:fld>
            <a:endParaRPr lang="en-US"/>
          </a:p>
        </p:txBody>
      </p:sp>
      <p:sp>
        <p:nvSpPr>
          <p:cNvPr id="1048640" name="Footer Placeholder 4"/>
          <p:cNvSpPr>
            <a:spLocks noGrp="1"/>
          </p:cNvSpPr>
          <p:nvPr>
            <p:ph type="ftr" sz="quarter" idx="11"/>
          </p:nvPr>
        </p:nvSpPr>
        <p:spPr/>
        <p:txBody>
          <a:bodyPr/>
          <a:p>
            <a:endParaRPr lang="en-US"/>
          </a:p>
        </p:txBody>
      </p:sp>
      <p:sp>
        <p:nvSpPr>
          <p:cNvPr id="1048641" name="Slide Number Placeholder 5"/>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34" name=""/>
        <p:cNvGrpSpPr/>
        <p:nvPr/>
      </p:nvGrpSpPr>
      <p:grpSpPr>
        <a:xfrm>
          <a:off x="0" y="0"/>
          <a:ext cx="0" cy="0"/>
          <a:chOff x="0" y="0"/>
          <a:chExt cx="0" cy="0"/>
        </a:xfrm>
      </p:grpSpPr>
      <p:sp>
        <p:nvSpPr>
          <p:cNvPr id="1048626" name="Vertical Title 1"/>
          <p:cNvSpPr>
            <a:spLocks noGrp="1"/>
          </p:cNvSpPr>
          <p:nvPr>
            <p:ph type="title" orient="vert"/>
          </p:nvPr>
        </p:nvSpPr>
        <p:spPr>
          <a:xfrm>
            <a:off x="8724900" y="365125"/>
            <a:ext cx="2628900" cy="5811838"/>
          </a:xfrm>
        </p:spPr>
        <p:txBody>
          <a:bodyPr vert="eaVert"/>
          <a:p>
            <a:r>
              <a:rPr lang="en-US"/>
              <a:t>Click to edit Master title style</a:t>
            </a:r>
          </a:p>
        </p:txBody>
      </p:sp>
      <p:sp>
        <p:nvSpPr>
          <p:cNvPr id="1048627" name="Vertical Text Placeholder 2"/>
          <p:cNvSpPr>
            <a:spLocks noGrp="1"/>
          </p:cNvSpPr>
          <p:nvPr>
            <p:ph type="body" orient="vert" idx="1"/>
          </p:nvPr>
        </p:nvSpPr>
        <p:spPr>
          <a:xfrm>
            <a:off x="777240" y="365125"/>
            <a:ext cx="779526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048628" name="Date Placeholder 3"/>
          <p:cNvSpPr>
            <a:spLocks noGrp="1"/>
          </p:cNvSpPr>
          <p:nvPr>
            <p:ph type="dt" sz="half" idx="10"/>
          </p:nvPr>
        </p:nvSpPr>
        <p:spPr/>
        <p:txBody>
          <a:bodyPr/>
          <a:p>
            <a:fld id="{3657AA7F-BE72-4467-897E-7A302F46504F}" type="datetimeFigureOut">
              <a:rPr lang="en-US" smtClean="0"/>
              <a:t>2/27/2022</a:t>
            </a:fld>
            <a:endParaRPr lang="en-US"/>
          </a:p>
        </p:txBody>
      </p:sp>
      <p:sp>
        <p:nvSpPr>
          <p:cNvPr id="1048629" name="Footer Placeholder 4"/>
          <p:cNvSpPr>
            <a:spLocks noGrp="1"/>
          </p:cNvSpPr>
          <p:nvPr>
            <p:ph type="ftr" sz="quarter" idx="11"/>
          </p:nvPr>
        </p:nvSpPr>
        <p:spPr/>
        <p:txBody>
          <a:bodyPr/>
          <a:p>
            <a:endParaRPr lang="en-US"/>
          </a:p>
        </p:txBody>
      </p:sp>
      <p:sp>
        <p:nvSpPr>
          <p:cNvPr id="1048630" name="Slide Number Placeholder 5"/>
          <p:cNvSpPr>
            <a:spLocks noGrp="1"/>
          </p:cNvSpPr>
          <p:nvPr>
            <p:ph type="sldNum" sz="quarter" idx="12"/>
          </p:nvPr>
        </p:nvSpPr>
        <p:spPr/>
        <p:txBody>
          <a:bodyPr/>
          <a:p>
            <a:fld id="{35747434-7036-48DB-A148-6B3D8EE75CD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0" name=""/>
        <p:cNvGrpSpPr/>
        <p:nvPr/>
      </p:nvGrpSpPr>
      <p:grpSpPr>
        <a:xfrm>
          <a:off x="0" y="0"/>
          <a:ext cx="0" cy="0"/>
          <a:chOff x="0" y="0"/>
          <a:chExt cx="0" cy="0"/>
        </a:xfrm>
      </p:grpSpPr>
      <p:sp useBgFill="1">
        <p:nvSpPr>
          <p:cNvPr id="1048576" name="Rectangle 6"/>
          <p:cNvSpPr/>
          <p:nvPr/>
        </p:nvSpPr>
        <p:spPr>
          <a:xfrm>
            <a:off x="3048" y="0"/>
            <a:ext cx="12188952"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577" name="Rectangle 10"/>
          <p:cNvSpPr/>
          <p:nvPr/>
        </p:nvSpPr>
        <p:spPr>
          <a:xfrm>
            <a:off x="3048" y="0"/>
            <a:ext cx="12188952" cy="6858000"/>
          </a:xfrm>
          <a:prstGeom prst="rect"/>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578" name="Title Placeholder 1"/>
          <p:cNvSpPr>
            <a:spLocks noGrp="1"/>
          </p:cNvSpPr>
          <p:nvPr>
            <p:ph type="title"/>
          </p:nvPr>
        </p:nvSpPr>
        <p:spPr>
          <a:xfrm>
            <a:off x="777242" y="365125"/>
            <a:ext cx="10637518" cy="1325563"/>
          </a:xfrm>
          <a:prstGeom prst="rect"/>
        </p:spPr>
        <p:txBody>
          <a:bodyPr anchor="ctr" bIns="45720" lIns="91440" rIns="91440" rtlCol="0" tIns="45720" vert="horz">
            <a:normAutofit/>
          </a:bodyPr>
          <a:p>
            <a:r>
              <a:rPr lang="en-US"/>
              <a:t>Click to edit Master title style</a:t>
            </a:r>
            <a:endParaRPr dirty="0" lang="en-US"/>
          </a:p>
        </p:txBody>
      </p:sp>
      <p:sp>
        <p:nvSpPr>
          <p:cNvPr id="1048579" name="Text Placeholder 2"/>
          <p:cNvSpPr>
            <a:spLocks noGrp="1"/>
          </p:cNvSpPr>
          <p:nvPr>
            <p:ph type="body" idx="1"/>
          </p:nvPr>
        </p:nvSpPr>
        <p:spPr>
          <a:xfrm>
            <a:off x="777242" y="1825625"/>
            <a:ext cx="10637518" cy="4351338"/>
          </a:xfrm>
          <a:prstGeom prst="rect"/>
        </p:spPr>
        <p:txBody>
          <a:bodyPr bIns="45720" lIns="91440" rIns="91440" rtlCol="0" tIns="45720" vert="horz">
            <a:normAutofit/>
          </a:bodyPr>
          <a:p>
            <a:pPr lvl="0"/>
            <a:r>
              <a:rPr dirty="0" lang="en-US"/>
              <a:t>Click to edit Master text styles</a:t>
            </a:r>
          </a:p>
          <a:p>
            <a:pPr lvl="1"/>
            <a:r>
              <a:rPr dirty="0" lang="en-US"/>
              <a:t>Second level</a:t>
            </a:r>
          </a:p>
          <a:p>
            <a:pPr lvl="2"/>
            <a:r>
              <a:rPr dirty="0" lang="en-US"/>
              <a:t>Third level</a:t>
            </a:r>
          </a:p>
          <a:p>
            <a:pPr lvl="3"/>
            <a:r>
              <a:rPr dirty="0" lang="en-US"/>
              <a:t>Fourth level</a:t>
            </a:r>
          </a:p>
          <a:p>
            <a:pPr lvl="4"/>
            <a:r>
              <a:rPr dirty="0" lang="en-US"/>
              <a:t>Fifth level</a:t>
            </a:r>
          </a:p>
        </p:txBody>
      </p:sp>
      <p:sp>
        <p:nvSpPr>
          <p:cNvPr id="1048580" name="Date Placeholder 3"/>
          <p:cNvSpPr>
            <a:spLocks noGrp="1"/>
          </p:cNvSpPr>
          <p:nvPr>
            <p:ph type="dt" sz="half" idx="2"/>
          </p:nvPr>
        </p:nvSpPr>
        <p:spPr>
          <a:xfrm>
            <a:off x="777242" y="6488268"/>
            <a:ext cx="2743200" cy="233209"/>
          </a:xfrm>
          <a:prstGeom prst="rect"/>
        </p:spPr>
        <p:txBody>
          <a:bodyPr anchor="ctr" bIns="45720" lIns="91440" rIns="91440" rtlCol="0" tIns="45720" vert="horz"/>
          <a:lstStyle>
            <a:lvl1pPr algn="l">
              <a:defRPr sz="1000">
                <a:solidFill>
                  <a:schemeClr val="tx1"/>
                </a:solidFill>
              </a:defRPr>
            </a:lvl1pPr>
          </a:lstStyle>
          <a:p>
            <a:fld id="{3657AA7F-BE72-4467-897E-7A302F46504F}" type="datetimeFigureOut">
              <a:rPr lang="en-US" smtClean="0"/>
              <a:t>2/27/2022</a:t>
            </a:fld>
            <a:endParaRPr dirty="0" lang="en-US"/>
          </a:p>
        </p:txBody>
      </p:sp>
      <p:sp>
        <p:nvSpPr>
          <p:cNvPr id="1048581" name="Footer Placeholder 4"/>
          <p:cNvSpPr>
            <a:spLocks noGrp="1"/>
          </p:cNvSpPr>
          <p:nvPr>
            <p:ph type="ftr" sz="quarter" idx="3"/>
          </p:nvPr>
        </p:nvSpPr>
        <p:spPr>
          <a:xfrm>
            <a:off x="4038600" y="6488268"/>
            <a:ext cx="4114800" cy="233209"/>
          </a:xfrm>
          <a:prstGeom prst="rect"/>
        </p:spPr>
        <p:txBody>
          <a:bodyPr anchor="ctr" bIns="45720" lIns="91440" rIns="91440" rtlCol="0" tIns="45720" vert="horz"/>
          <a:lstStyle>
            <a:lvl1pPr algn="ctr">
              <a:defRPr sz="1000">
                <a:solidFill>
                  <a:schemeClr val="tx1"/>
                </a:solidFill>
              </a:defRPr>
            </a:lvl1pPr>
          </a:lstStyle>
          <a:p>
            <a:endParaRPr lang="en-US">
              <a:solidFill>
                <a:schemeClr val="tx1"/>
              </a:solidFill>
            </a:endParaRPr>
          </a:p>
        </p:txBody>
      </p:sp>
      <p:sp>
        <p:nvSpPr>
          <p:cNvPr id="1048582" name="Slide Number Placeholder 5"/>
          <p:cNvSpPr>
            <a:spLocks noGrp="1"/>
          </p:cNvSpPr>
          <p:nvPr>
            <p:ph type="sldNum" sz="quarter" idx="4"/>
          </p:nvPr>
        </p:nvSpPr>
        <p:spPr>
          <a:xfrm>
            <a:off x="8671560" y="6488268"/>
            <a:ext cx="2743200" cy="233209"/>
          </a:xfrm>
          <a:prstGeom prst="rect"/>
        </p:spPr>
        <p:txBody>
          <a:bodyPr anchor="ctr" bIns="45720" lIns="91440" rIns="91440" rtlCol="0" tIns="45720" vert="horz"/>
          <a:lstStyle>
            <a:lvl1pPr algn="r">
              <a:defRPr sz="1000">
                <a:solidFill>
                  <a:schemeClr val="tx1"/>
                </a:solidFill>
              </a:defRPr>
            </a:lvl1pPr>
          </a:lstStyle>
          <a:p>
            <a:fld id="{35747434-7036-48DB-A148-6B3D8EE75CDA}" type="slidenum">
              <a:rPr lang="en-US" smtClean="0"/>
              <a:t>‹#›</a:t>
            </a:fld>
            <a:endParaRPr dirty="0" lang="en-US"/>
          </a:p>
        </p:txBody>
      </p:sp>
    </p:spTree>
  </p:cSld>
  <p:clrMap accent1="accent1" accent2="accent2" accent3="accent3" accent4="accent4" accent5="accent5" accent6="accent6" bg1="dk1" bg2="dk2" tx1="lt1" tx2="lt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eaLnBrk="1" hangingPunct="1" latinLnBrk="0" rtl="0">
        <a:lnSpc>
          <a:spcPct val="90000"/>
        </a:lnSpc>
        <a:spcBef>
          <a:spcPct val="0"/>
        </a:spcBef>
        <a:buNone/>
        <a:defRPr sz="5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png"/><Relationship Id="rId3"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p:bgPr>
    </p:bg>
    <p:spTree>
      <p:nvGrpSpPr>
        <p:cNvPr id="23" name=""/>
        <p:cNvGrpSpPr/>
        <p:nvPr/>
      </p:nvGrpSpPr>
      <p:grpSpPr>
        <a:xfrm>
          <a:off x="0" y="0"/>
          <a:ext cx="0" cy="0"/>
          <a:chOff x="0" y="0"/>
          <a:chExt cx="0" cy="0"/>
        </a:xfrm>
      </p:grpSpPr>
      <p:sp useBgFill="1">
        <p:nvSpPr>
          <p:cNvPr id="1048588" name="Rectangle 8"/>
          <p:cNvSpPr>
            <a:spLocks noChangeAspect="1" noMove="1" noResize="1" noRot="1" noGrp="1" noAdjustHandles="1" noEditPoints="1" noChangeArrowheads="1" noChangeShapeType="1" noTextEdit="1"/>
          </p:cNvSpPr>
          <p:nvPr/>
        </p:nvSpPr>
        <p:spPr>
          <a:xfrm>
            <a:off x="3048" y="0"/>
            <a:ext cx="12188952"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589" name="Rectangle 10"/>
          <p:cNvSpPr>
            <a:spLocks noChangeAspect="1" noMove="1" noResize="1" noRot="1" noGrp="1" noAdjustHandles="1" noEditPoints="1" noChangeArrowheads="1" noChangeShapeType="1" noTextEdit="1"/>
          </p:cNvSpPr>
          <p:nvPr/>
        </p:nvSpPr>
        <p:spPr>
          <a:xfrm>
            <a:off x="3048" y="0"/>
            <a:ext cx="12188952" cy="6858000"/>
          </a:xfrm>
          <a:prstGeom prst="rect"/>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useBgFill="1">
        <p:nvSpPr>
          <p:cNvPr id="1048590" name="Rectangle 12"/>
          <p:cNvSpPr>
            <a:spLocks noChangeAspect="1" noMove="1" noResize="1" noRot="1" noGrp="1" noAdjustHandles="1" noEditPoints="1" noChangeArrowheads="1" noChangeShapeType="1" noTextEdit="1"/>
          </p:cNvSpPr>
          <p:nvPr/>
        </p:nvSpPr>
        <p:spPr>
          <a:xfrm>
            <a:off x="3048" y="0"/>
            <a:ext cx="12188952"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useBgFill="1">
        <p:nvSpPr>
          <p:cNvPr id="1048591" name="Rectangle 14"/>
          <p:cNvSpPr>
            <a:spLocks noChangeAspect="1" noMove="1" noResize="1" noRot="1" noGrp="1" noAdjustHandles="1" noEditPoints="1" noChangeArrowheads="1" noChangeShapeType="1" noTextEdit="1"/>
          </p:cNvSpPr>
          <p:nvPr/>
        </p:nvSpPr>
        <p:spPr>
          <a:xfrm>
            <a:off x="3048" y="0"/>
            <a:ext cx="12188952"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592" name="Rectangle 16"/>
          <p:cNvSpPr>
            <a:spLocks noChangeAspect="1" noMove="1" noResize="1" noRot="1" noGrp="1" noAdjustHandles="1" noEditPoints="1" noChangeArrowheads="1" noChangeShapeType="1" noTextEdit="1"/>
          </p:cNvSpPr>
          <p:nvPr/>
        </p:nvSpPr>
        <p:spPr>
          <a:xfrm>
            <a:off x="3050" y="0"/>
            <a:ext cx="12188952" cy="6858000"/>
          </a:xfrm>
          <a:prstGeom prst="rect"/>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593" name="Title 1"/>
          <p:cNvSpPr>
            <a:spLocks noGrp="1"/>
          </p:cNvSpPr>
          <p:nvPr>
            <p:ph type="ctrTitle"/>
          </p:nvPr>
        </p:nvSpPr>
        <p:spPr>
          <a:xfrm>
            <a:off x="1" y="777240"/>
            <a:ext cx="8767754" cy="1867769"/>
          </a:xfrm>
        </p:spPr>
        <p:txBody>
          <a:bodyPr anchor="b" bIns="45720" lIns="91440" rIns="91440" rtlCol="0" tIns="45720" vert="horz">
            <a:normAutofit/>
          </a:bodyPr>
          <a:p>
            <a:r>
              <a:rPr dirty="0" sz="3100" lang="en-US"/>
              <a:t>Group presentation-research project</a:t>
            </a:r>
            <a:br>
              <a:rPr dirty="0" sz="3100" lang="en-US"/>
            </a:br>
            <a:r>
              <a:rPr dirty="0" sz="3100" lang="en-US"/>
              <a:t>~</a:t>
            </a:r>
            <a:br>
              <a:rPr dirty="0" sz="3100" lang="en-US"/>
            </a:br>
            <a:r>
              <a:rPr dirty="0" sz="2800" lang="en-US"/>
              <a:t>How do you use technology to collaborate at UWTSD?</a:t>
            </a:r>
          </a:p>
        </p:txBody>
      </p:sp>
      <p:sp>
        <p:nvSpPr>
          <p:cNvPr id="1048594" name="Subtitle 2"/>
          <p:cNvSpPr>
            <a:spLocks noGrp="1"/>
          </p:cNvSpPr>
          <p:nvPr>
            <p:ph type="subTitle" idx="1"/>
          </p:nvPr>
        </p:nvSpPr>
        <p:spPr>
          <a:xfrm>
            <a:off x="567515" y="3592086"/>
            <a:ext cx="7059598" cy="3390220"/>
          </a:xfrm>
        </p:spPr>
        <p:txBody>
          <a:bodyPr anchor="t" bIns="45720" lIns="91440" rIns="91440" rtlCol="0" tIns="45720" vert="horz">
            <a:normAutofit/>
          </a:bodyPr>
          <a:p>
            <a:pPr algn="l" indent="-228600">
              <a:buFont typeface="Arial" panose="020B0604020202020204" pitchFamily="34" charset="0"/>
              <a:buChar char="•"/>
            </a:pPr>
            <a:r>
              <a:rPr dirty="0" sz="1600" lang="en-US"/>
              <a:t>Csaba </a:t>
            </a:r>
            <a:r>
              <a:rPr dirty="0" sz="1600" lang="en-US" err="1"/>
              <a:t>Alexandru</a:t>
            </a:r>
            <a:r>
              <a:rPr dirty="0" sz="1600" lang="en-US"/>
              <a:t> </a:t>
            </a:r>
            <a:r>
              <a:rPr dirty="0" sz="1600" lang="en-US" err="1"/>
              <a:t>Varga</a:t>
            </a:r>
            <a:r>
              <a:rPr dirty="0" sz="1600" lang="en-US"/>
              <a:t> </a:t>
            </a:r>
          </a:p>
          <a:p>
            <a:pPr algn="l" indent="-228600">
              <a:buFont typeface="Arial" panose="020B0604020202020204" pitchFamily="34" charset="0"/>
              <a:buChar char="•"/>
            </a:pPr>
            <a:r>
              <a:rPr dirty="0" sz="1600" lang="en-US"/>
              <a:t>S</a:t>
            </a:r>
            <a:r>
              <a:rPr dirty="0" sz="1600" lang="en-US"/>
              <a:t>t</a:t>
            </a:r>
            <a:r>
              <a:rPr dirty="0" sz="1600" lang="en-US"/>
              <a:t>u</a:t>
            </a:r>
            <a:r>
              <a:rPr dirty="0" sz="1600" lang="en-US"/>
              <a:t>d</a:t>
            </a:r>
            <a:r>
              <a:rPr dirty="0" sz="1600" lang="en-US"/>
              <a:t>e</a:t>
            </a:r>
            <a:r>
              <a:rPr dirty="0" sz="1600" lang="en-US"/>
              <a:t>n</a:t>
            </a:r>
            <a:r>
              <a:rPr dirty="0" sz="1600" lang="en-US"/>
              <a:t>t</a:t>
            </a:r>
            <a:r>
              <a:rPr dirty="0" sz="1600" lang="en-US"/>
              <a:t> </a:t>
            </a:r>
            <a:r>
              <a:rPr dirty="0" sz="1600" lang="en-US"/>
              <a:t>i</a:t>
            </a:r>
            <a:r>
              <a:rPr dirty="0" sz="1600" lang="en-US"/>
              <a:t>d</a:t>
            </a:r>
            <a:r>
              <a:rPr dirty="0" sz="1600" lang="en-US"/>
              <a:t>:</a:t>
            </a:r>
            <a:r>
              <a:rPr dirty="0" sz="1600" lang="en-US"/>
              <a:t> </a:t>
            </a:r>
            <a:r>
              <a:rPr dirty="0" sz="1600" lang="en-US"/>
              <a:t>2</a:t>
            </a:r>
            <a:r>
              <a:rPr dirty="0" sz="1600" lang="en-US"/>
              <a:t>1</a:t>
            </a:r>
            <a:r>
              <a:rPr dirty="0" sz="1600" lang="en-US"/>
              <a:t>2</a:t>
            </a:r>
            <a:r>
              <a:rPr dirty="0" sz="1600" lang="en-US"/>
              <a:t>2</a:t>
            </a:r>
            <a:r>
              <a:rPr dirty="0" sz="1600" lang="en-US"/>
              <a:t>5</a:t>
            </a:r>
            <a:r>
              <a:rPr dirty="0" sz="1600" lang="en-US"/>
              <a:t>2</a:t>
            </a:r>
            <a:r>
              <a:rPr dirty="0" sz="1600" lang="en-US"/>
              <a:t>2</a:t>
            </a:r>
            <a:endParaRPr dirty="0" sz="1600" lang="en-US"/>
          </a:p>
          <a:p>
            <a:pPr algn="l" indent="-228600">
              <a:buFont typeface="Arial" panose="020B0604020202020204" pitchFamily="34" charset="0"/>
              <a:buChar char="•"/>
            </a:pPr>
            <a:r>
              <a:rPr dirty="0" sz="1600" lang="en-US"/>
              <a:t>Module Title: Digital Skills and Research Methods</a:t>
            </a:r>
          </a:p>
          <a:p>
            <a:pPr algn="l" indent="-228600">
              <a:buFont typeface="Arial" panose="020B0604020202020204" pitchFamily="34" charset="0"/>
              <a:buChar char="•"/>
            </a:pPr>
            <a:r>
              <a:rPr dirty="0" sz="1600" lang="en-US"/>
              <a:t>Module code: BMSW4003</a:t>
            </a:r>
          </a:p>
          <a:p>
            <a:pPr algn="l" indent="-228600">
              <a:buFont typeface="Arial" panose="020B0604020202020204" pitchFamily="34" charset="0"/>
              <a:buChar char="•"/>
            </a:pPr>
            <a:r>
              <a:rPr dirty="0" sz="1600" lang="en-US"/>
              <a:t>Lecturer name:</a:t>
            </a:r>
          </a:p>
        </p:txBody>
      </p:sp>
      <p:sp>
        <p:nvSpPr>
          <p:cNvPr id="1048595" name="Rectangle 18"/>
          <p:cNvSpPr>
            <a:spLocks noChangeAspect="1" noMove="1" noResize="1" noRot="1" noGrp="1" noAdjustHandles="1" noEditPoints="1" noChangeArrowheads="1" noChangeShapeType="1" noTextEdit="1"/>
          </p:cNvSpPr>
          <p:nvPr/>
        </p:nvSpPr>
        <p:spPr>
          <a:xfrm>
            <a:off x="8763000" y="0"/>
            <a:ext cx="3429000" cy="3429000"/>
          </a:xfrm>
          <a:prstGeom prst="rect"/>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52" name="Picture 3" descr="Glasses on top of a book"/>
          <p:cNvPicPr>
            <a:picLocks noChangeAspect="1"/>
          </p:cNvPicPr>
          <p:nvPr/>
        </p:nvPicPr>
        <p:blipFill rotWithShape="1">
          <a:blip xmlns:r="http://schemas.openxmlformats.org/officeDocument/2006/relationships" r:embed="rId1"/>
          <a:srcRect l="4209" r="29543" b="3"/>
          <a:stretch>
            <a:fillRect/>
          </a:stretch>
        </p:blipFill>
        <p:spPr>
          <a:xfrm>
            <a:off x="8763000" y="-1800"/>
            <a:ext cx="3429000" cy="3429000"/>
          </a:xfrm>
          <a:prstGeom prst="rect"/>
        </p:spPr>
      </p:pic>
      <p:sp>
        <p:nvSpPr>
          <p:cNvPr id="1048596" name="Rectangle 20"/>
          <p:cNvSpPr>
            <a:spLocks noChangeAspect="1" noMove="1" noResize="1" noRot="1" noGrp="1" noAdjustHandles="1" noEditPoints="1" noChangeArrowheads="1" noChangeShapeType="1" noTextEdit="1"/>
          </p:cNvSpPr>
          <p:nvPr/>
        </p:nvSpPr>
        <p:spPr>
          <a:xfrm>
            <a:off x="8761200" y="3427200"/>
            <a:ext cx="3430800" cy="3430800"/>
          </a:xfrm>
          <a:prstGeom prst="rect"/>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pic>
        <p:nvPicPr>
          <p:cNvPr id="2097153" name="Graphic 22"/>
          <p:cNvPicPr>
            <a:picLocks noChangeAspect="1" noMove="1" noResize="1" noRot="1" noGrp="1" noAdjustHandles="1" noEditPoints="1" noChangeArrowheads="1" noChangeShapeType="1" noCrop="1"/>
          </p:cNvPicPr>
          <p:nvPr/>
        </p:nvPicPr>
        <p:blipFill>
          <a:blip xmlns:r="http://schemas.openxmlformats.org/officeDocument/2006/relationships" r:embed="rId2"/>
          <a:stretch>
            <a:fillRect/>
          </a:stretch>
        </p:blipFill>
        <p:spPr>
          <a:xfrm>
            <a:off x="8767754" y="3429000"/>
            <a:ext cx="3429000" cy="3429000"/>
          </a:xfrm>
          <a:prstGeom prst="rec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602" name="Title 1"/>
          <p:cNvSpPr>
            <a:spLocks noGrp="1"/>
          </p:cNvSpPr>
          <p:nvPr>
            <p:ph type="title"/>
          </p:nvPr>
        </p:nvSpPr>
        <p:spPr>
          <a:xfrm>
            <a:off x="710130" y="0"/>
            <a:ext cx="10637518" cy="1325563"/>
          </a:xfrm>
        </p:spPr>
        <p:txBody>
          <a:bodyPr>
            <a:normAutofit/>
          </a:bodyPr>
          <a:p>
            <a:pPr algn="ctr"/>
            <a:r>
              <a:rPr dirty="0" sz="4400" lang="en-GB"/>
              <a:t>Introduction</a:t>
            </a:r>
          </a:p>
        </p:txBody>
      </p:sp>
      <p:sp>
        <p:nvSpPr>
          <p:cNvPr id="1048603" name="Content Placeholder 2"/>
          <p:cNvSpPr>
            <a:spLocks noGrp="1"/>
          </p:cNvSpPr>
          <p:nvPr>
            <p:ph idx="1"/>
          </p:nvPr>
        </p:nvSpPr>
        <p:spPr>
          <a:xfrm>
            <a:off x="777242" y="1384183"/>
            <a:ext cx="10637518" cy="5318621"/>
          </a:xfrm>
        </p:spPr>
        <p:txBody>
          <a:bodyPr>
            <a:normAutofit lnSpcReduction="10000"/>
          </a:bodyPr>
          <a:p>
            <a:pPr indent="0" marL="0">
              <a:buNone/>
            </a:pPr>
            <a:r>
              <a:rPr b="1" dirty="0" sz="1400" lang="en-GB" u="sng">
                <a:latin typeface="Arial" panose="020B0604020202020204" pitchFamily="34" charset="0"/>
                <a:cs typeface="Arial" panose="020B0604020202020204" pitchFamily="34" charset="0"/>
              </a:rPr>
              <a:t>Chosen question</a:t>
            </a:r>
            <a:r>
              <a:rPr dirty="0" sz="1400" lang="en-GB">
                <a:latin typeface="Arial" panose="020B0604020202020204" pitchFamily="34" charset="0"/>
                <a:cs typeface="Arial" panose="020B0604020202020204" pitchFamily="34" charset="0"/>
              </a:rPr>
              <a:t>:  Which digital tool is most commonly used for collaboration at UWTSD?</a:t>
            </a:r>
          </a:p>
          <a:p>
            <a:pPr indent="0" marL="0">
              <a:buNone/>
            </a:pPr>
            <a:endParaRPr dirty="0" sz="1400" lang="en-GB">
              <a:latin typeface="Arial" panose="020B0604020202020204" pitchFamily="34" charset="0"/>
              <a:cs typeface="Arial" panose="020B0604020202020204" pitchFamily="34" charset="0"/>
            </a:endParaRPr>
          </a:p>
          <a:p>
            <a:pPr indent="0" marL="0">
              <a:buNone/>
            </a:pPr>
            <a:r>
              <a:rPr b="1" dirty="0" sz="1400" lang="en-GB" u="sng">
                <a:latin typeface="Arial" panose="020B0604020202020204" pitchFamily="34" charset="0"/>
                <a:cs typeface="Arial" panose="020B0604020202020204" pitchFamily="34" charset="0"/>
              </a:rPr>
              <a:t>Purpose of the research: </a:t>
            </a:r>
          </a:p>
          <a:p>
            <a:pPr indent="0" marL="0">
              <a:buNone/>
            </a:pPr>
            <a:r>
              <a:rPr dirty="0" sz="1400" lang="en-GB">
                <a:latin typeface="Arial" panose="020B0604020202020204" pitchFamily="34" charset="0"/>
                <a:cs typeface="Arial" panose="020B0604020202020204" pitchFamily="34" charset="0"/>
              </a:rPr>
              <a:t>- Creating awareness among students and staff;</a:t>
            </a:r>
          </a:p>
          <a:p>
            <a:pPr indent="0" marL="0">
              <a:buNone/>
            </a:pPr>
            <a:r>
              <a:rPr dirty="0" sz="1400" lang="en-GB">
                <a:latin typeface="Arial" panose="020B0604020202020204" pitchFamily="34" charset="0"/>
                <a:cs typeface="Arial" panose="020B0604020202020204" pitchFamily="34" charset="0"/>
              </a:rPr>
              <a:t>- Highlight digital tools used for collaborate within the University: Microsoft Teams, Outlook.</a:t>
            </a:r>
          </a:p>
          <a:p>
            <a:pPr indent="0" marL="0">
              <a:buNone/>
            </a:pPr>
            <a:r>
              <a:rPr b="1" dirty="0" sz="1400" lang="en-GB" u="sng">
                <a:latin typeface="Arial" panose="020B0604020202020204" pitchFamily="34" charset="0"/>
                <a:cs typeface="Arial" panose="020B0604020202020204" pitchFamily="34" charset="0"/>
              </a:rPr>
              <a:t>Microsoft Teams</a:t>
            </a:r>
          </a:p>
          <a:p>
            <a:pPr indent="0" marL="0">
              <a:buNone/>
            </a:pPr>
            <a:r>
              <a:rPr dirty="0" sz="1400" lang="en-GB">
                <a:latin typeface="Arial" panose="020B0604020202020204" pitchFamily="34" charset="0"/>
                <a:cs typeface="Arial" panose="020B0604020202020204" pitchFamily="34" charset="0"/>
              </a:rPr>
              <a:t>A collaboration app – stay informed, organised and connected.</a:t>
            </a:r>
          </a:p>
          <a:p>
            <a:pPr indent="0" marL="0">
              <a:buNone/>
            </a:pPr>
            <a:r>
              <a:rPr b="1" dirty="0" sz="1400" lang="en-GB" u="sng">
                <a:latin typeface="Arial" panose="020B0604020202020204" pitchFamily="34" charset="0"/>
                <a:cs typeface="Arial" panose="020B0604020202020204" pitchFamily="34" charset="0"/>
              </a:rPr>
              <a:t>Outlook</a:t>
            </a:r>
          </a:p>
          <a:p>
            <a:pPr indent="0" marL="0">
              <a:buNone/>
            </a:pPr>
            <a:r>
              <a:rPr dirty="0" sz="1400" lang="en-GB">
                <a:latin typeface="Arial" panose="020B0604020202020204" pitchFamily="34" charset="0"/>
                <a:cs typeface="Arial" panose="020B0604020202020204" pitchFamily="34" charset="0"/>
              </a:rPr>
              <a:t>Keep in touch outside the class hours.</a:t>
            </a:r>
          </a:p>
          <a:p>
            <a:pPr indent="0" marL="0">
              <a:buNone/>
            </a:pPr>
            <a:r>
              <a:rPr b="1" dirty="0" sz="1400" lang="en-GB" u="sng">
                <a:latin typeface="Arial" panose="020B0604020202020204" pitchFamily="34" charset="0"/>
                <a:cs typeface="Arial" panose="020B0604020202020204" pitchFamily="34" charset="0"/>
              </a:rPr>
              <a:t>Content of the presentation:</a:t>
            </a:r>
          </a:p>
          <a:p>
            <a:pPr indent="0" marL="0">
              <a:buNone/>
            </a:pPr>
            <a:r>
              <a:rPr dirty="0" sz="1400" lang="en-GB">
                <a:latin typeface="Arial" panose="020B0604020202020204" pitchFamily="34" charset="0"/>
                <a:cs typeface="Arial" panose="020B0604020202020204" pitchFamily="34" charset="0"/>
              </a:rPr>
              <a:t>Steps to follow when conducting the research</a:t>
            </a:r>
          </a:p>
          <a:p>
            <a:pPr indent="0" marL="0">
              <a:buNone/>
            </a:pPr>
            <a:endParaRPr dirty="0" lang="en-GB"/>
          </a:p>
          <a:p>
            <a:pPr indent="0" marL="0">
              <a:buNone/>
            </a:pPr>
            <a:endParaRPr dirty="0" sz="1400" lang="en-GB"/>
          </a:p>
          <a:p>
            <a:pPr indent="0" marL="0">
              <a:buNone/>
            </a:pPr>
            <a:endParaRPr dirty="0" sz="1400" lang="en-GB"/>
          </a:p>
          <a:p>
            <a:pPr indent="0" marL="0">
              <a:buNone/>
            </a:pPr>
            <a:endParaRPr dirty="0" sz="1400" lang="en-GB"/>
          </a:p>
          <a:p>
            <a:pPr indent="0" marL="0">
              <a:buNone/>
            </a:pPr>
            <a:endParaRPr dirty="0" sz="1400" lang="en-GB"/>
          </a:p>
          <a:p>
            <a:pPr indent="0" marL="0">
              <a:buNone/>
            </a:pPr>
            <a:r>
              <a:rPr sz="1400" lang="en-GB"/>
              <a:t>Student:</a:t>
            </a:r>
            <a:r>
              <a:rPr sz="1400" lang="en-US"/>
              <a:t> </a:t>
            </a:r>
            <a:r>
              <a:rPr sz="1400" lang="en-US"/>
              <a:t> </a:t>
            </a:r>
            <a:r>
              <a:rPr sz="1400" lang="en-US"/>
              <a:t>A</a:t>
            </a:r>
            <a:r>
              <a:rPr sz="1400" lang="en-US"/>
              <a:t>l</a:t>
            </a:r>
            <a:r>
              <a:rPr sz="1400" lang="en-US"/>
              <a:t>e</a:t>
            </a:r>
            <a:r>
              <a:rPr sz="1400" lang="en-US"/>
              <a:t>xandru</a:t>
            </a:r>
            <a:r>
              <a:rPr sz="1400" lang="en-US"/>
              <a:t> </a:t>
            </a:r>
            <a:r>
              <a:rPr sz="1400" lang="en-US"/>
              <a:t>Csaba</a:t>
            </a:r>
            <a:r>
              <a:rPr sz="1400" lang="en-US"/>
              <a:t> Varga</a:t>
            </a:r>
            <a:endParaRPr dirty="0" sz="1400" lang="en-GB"/>
          </a:p>
          <a:p>
            <a:pPr indent="0" marL="0">
              <a:buNone/>
            </a:pPr>
            <a:endParaRPr dirty="0" lang="en-GB"/>
          </a:p>
          <a:p>
            <a:pPr>
              <a:buFontTx/>
              <a:buChar char="-"/>
            </a:pPr>
            <a:endParaRPr dirty="0" lang="en-GB"/>
          </a:p>
          <a:p>
            <a:pPr>
              <a:buFontTx/>
              <a:buChar char="-"/>
            </a:pPr>
            <a:endParaRPr dirty="0" lang="en-GB"/>
          </a:p>
        </p:txBody>
      </p:sp>
      <p:pic>
        <p:nvPicPr>
          <p:cNvPr id="2097154" name="Picture 4" descr="Graphical user interface, application  Description automatically generated"/>
          <p:cNvPicPr>
            <a:picLocks noChangeAspect="1"/>
          </p:cNvPicPr>
          <p:nvPr/>
        </p:nvPicPr>
        <p:blipFill>
          <a:blip xmlns:r="http://schemas.openxmlformats.org/officeDocument/2006/relationships" r:embed="rId1"/>
          <a:stretch>
            <a:fillRect/>
          </a:stretch>
        </p:blipFill>
        <p:spPr>
          <a:xfrm>
            <a:off x="7810500" y="3771900"/>
            <a:ext cx="4049130" cy="2671762"/>
          </a:xfrm>
          <a:prstGeom prst="rec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26" name=""/>
        <p:cNvGrpSpPr/>
        <p:nvPr/>
      </p:nvGrpSpPr>
      <p:grpSpPr>
        <a:xfrm>
          <a:off x="0" y="0"/>
          <a:ext cx="0" cy="0"/>
          <a:chOff x="0" y="0"/>
          <a:chExt cx="0" cy="0"/>
        </a:xfrm>
      </p:grpSpPr>
      <p:sp>
        <p:nvSpPr>
          <p:cNvPr id="1048604" name="Title 1"/>
          <p:cNvSpPr>
            <a:spLocks noGrp="1"/>
          </p:cNvSpPr>
          <p:nvPr>
            <p:ph type="title"/>
          </p:nvPr>
        </p:nvSpPr>
        <p:spPr/>
        <p:txBody>
          <a:bodyPr>
            <a:normAutofit/>
          </a:bodyPr>
          <a:p>
            <a:pPr algn="ctr"/>
            <a:r>
              <a:rPr dirty="0" sz="4400" lang="en-GB"/>
              <a:t>Rationale</a:t>
            </a:r>
          </a:p>
        </p:txBody>
      </p:sp>
      <p:sp>
        <p:nvSpPr>
          <p:cNvPr id="1048605" name="Content Placeholder 2"/>
          <p:cNvSpPr>
            <a:spLocks noGrp="1"/>
          </p:cNvSpPr>
          <p:nvPr>
            <p:ph idx="1"/>
          </p:nvPr>
        </p:nvSpPr>
        <p:spPr>
          <a:xfrm>
            <a:off x="513037" y="1834956"/>
            <a:ext cx="10637518" cy="4351338"/>
          </a:xfrm>
        </p:spPr>
        <p:txBody>
          <a:bodyPr>
            <a:normAutofit/>
          </a:bodyPr>
          <a:p>
            <a:r>
              <a:rPr dirty="0" sz="1600" lang="en-GB">
                <a:latin typeface="Arial" panose="020B0604020202020204" pitchFamily="34" charset="0"/>
                <a:cs typeface="Arial" panose="020B0604020202020204" pitchFamily="34" charset="0"/>
              </a:rPr>
              <a:t>Government impose strict measures to stop the spread of Covid-19: lockdown</a:t>
            </a:r>
          </a:p>
          <a:p>
            <a:r>
              <a:rPr dirty="0" sz="1600" lang="en-GB">
                <a:latin typeface="Arial" panose="020B0604020202020204" pitchFamily="34" charset="0"/>
                <a:cs typeface="Arial" panose="020B0604020202020204" pitchFamily="34" charset="0"/>
              </a:rPr>
              <a:t>As a consequence people were working or studying from home – digital tools only way to communicate (Wilson, n.d.)</a:t>
            </a:r>
          </a:p>
          <a:p>
            <a:r>
              <a:rPr dirty="0" sz="1600" lang="en-GB">
                <a:latin typeface="Arial" panose="020B0604020202020204" pitchFamily="34" charset="0"/>
                <a:cs typeface="Arial" panose="020B0604020202020204" pitchFamily="34" charset="0"/>
              </a:rPr>
              <a:t>Internet usage increased from 40% to 100% during pandemic (Rahul, Pandey and Pal, 2020)</a:t>
            </a:r>
          </a:p>
          <a:p>
            <a:r>
              <a:rPr dirty="0" sz="1600" lang="en-GB">
                <a:latin typeface="Arial" panose="020B0604020202020204" pitchFamily="34" charset="0"/>
                <a:cs typeface="Arial" panose="020B0604020202020204" pitchFamily="34" charset="0"/>
              </a:rPr>
              <a:t>Digital tools (Zoom, Microsoft Teams):</a:t>
            </a:r>
          </a:p>
          <a:p>
            <a:pPr indent="0" marL="0">
              <a:buNone/>
            </a:pPr>
            <a:r>
              <a:rPr dirty="0" sz="1600" lang="en-GB">
                <a:latin typeface="Arial" panose="020B0604020202020204" pitchFamily="34" charset="0"/>
                <a:cs typeface="Arial" panose="020B0604020202020204" pitchFamily="34" charset="0"/>
              </a:rPr>
              <a:t>    - enable virtual meetings</a:t>
            </a:r>
          </a:p>
          <a:p>
            <a:pPr indent="0" marL="0">
              <a:buNone/>
            </a:pPr>
            <a:r>
              <a:rPr dirty="0" sz="1600" lang="en-GB">
                <a:latin typeface="Arial" panose="020B0604020202020204" pitchFamily="34" charset="0"/>
                <a:cs typeface="Arial" panose="020B0604020202020204" pitchFamily="34" charset="0"/>
              </a:rPr>
              <a:t>    - time saving (meetings or classes can now be done remote)</a:t>
            </a:r>
          </a:p>
          <a:p>
            <a:pPr indent="0" marL="0">
              <a:buNone/>
            </a:pPr>
            <a:r>
              <a:rPr dirty="0" sz="1600" lang="en-GB">
                <a:latin typeface="Arial" panose="020B0604020202020204" pitchFamily="34" charset="0"/>
                <a:cs typeface="Arial" panose="020B0604020202020204" pitchFamily="34" charset="0"/>
              </a:rPr>
              <a:t>    - enable students to carry on with their duties as normal</a:t>
            </a:r>
          </a:p>
          <a:p>
            <a:pPr indent="0" marL="0">
              <a:buNone/>
            </a:pPr>
            <a:r>
              <a:rPr dirty="0" sz="1600" lang="en-GB">
                <a:latin typeface="Arial" panose="020B0604020202020204" pitchFamily="34" charset="0"/>
                <a:cs typeface="Arial" panose="020B0604020202020204" pitchFamily="34" charset="0"/>
              </a:rPr>
              <a:t>    - people developing digital skills (</a:t>
            </a:r>
            <a:r>
              <a:rPr dirty="0" sz="1600" lang="en-GB" err="1">
                <a:latin typeface="Arial" panose="020B0604020202020204" pitchFamily="34" charset="0"/>
                <a:cs typeface="Arial" panose="020B0604020202020204" pitchFamily="34" charset="0"/>
              </a:rPr>
              <a:t>Renu</a:t>
            </a:r>
            <a:r>
              <a:rPr dirty="0" sz="1600" lang="en-GB">
                <a:latin typeface="Arial" panose="020B0604020202020204" pitchFamily="34" charset="0"/>
                <a:cs typeface="Arial" panose="020B0604020202020204" pitchFamily="34" charset="0"/>
              </a:rPr>
              <a:t>, 2021)</a:t>
            </a:r>
          </a:p>
          <a:p>
            <a:pPr indent="0" marL="0">
              <a:buNone/>
            </a:pPr>
            <a:endParaRPr dirty="0" lang="en-GB"/>
          </a:p>
          <a:p>
            <a:pPr indent="0" marL="0">
              <a:buNone/>
            </a:pPr>
            <a:r>
              <a:rPr dirty="0" sz="1400" lang="en-GB"/>
              <a:t>Student:</a:t>
            </a:r>
            <a:r>
              <a:rPr dirty="0" sz="1400" lang="en-US"/>
              <a:t> </a:t>
            </a:r>
            <a:r>
              <a:rPr dirty="0" sz="1400" lang="en-US"/>
              <a:t>A</a:t>
            </a:r>
            <a:r>
              <a:rPr dirty="0" sz="1400" lang="en-US"/>
              <a:t>l</a:t>
            </a:r>
            <a:r>
              <a:rPr dirty="0" sz="1400" lang="en-US"/>
              <a:t>e</a:t>
            </a:r>
            <a:r>
              <a:rPr dirty="0" sz="1400" lang="en-US"/>
              <a:t>xandru</a:t>
            </a:r>
            <a:r>
              <a:rPr dirty="0" sz="1400" lang="en-US"/>
              <a:t> </a:t>
            </a:r>
            <a:r>
              <a:rPr dirty="0" sz="1400" lang="en-US"/>
              <a:t>Csaba</a:t>
            </a:r>
            <a:r>
              <a:rPr dirty="0" sz="1400" lang="en-US"/>
              <a:t> Varga</a:t>
            </a:r>
            <a:endParaRPr altLang="en-US" lang="zh-CN"/>
          </a:p>
          <a:p>
            <a:pPr indent="0" marL="0">
              <a:buNone/>
            </a:pPr>
            <a:endParaRPr altLang="en-US" lang="zh-CN"/>
          </a:p>
        </p:txBody>
      </p:sp>
      <p:pic>
        <p:nvPicPr>
          <p:cNvPr id="2097155" name="Picture 4" descr="A picture containing graphical user interface  Description automatically generated"/>
          <p:cNvPicPr>
            <a:picLocks noChangeAspect="1"/>
          </p:cNvPicPr>
          <p:nvPr/>
        </p:nvPicPr>
        <p:blipFill>
          <a:blip xmlns:r="http://schemas.openxmlformats.org/officeDocument/2006/relationships" r:embed="rId1"/>
          <a:stretch>
            <a:fillRect/>
          </a:stretch>
        </p:blipFill>
        <p:spPr>
          <a:xfrm>
            <a:off x="7838395" y="3722914"/>
            <a:ext cx="3312160" cy="2217770"/>
          </a:xfrm>
          <a:prstGeom prst="rec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27" name=""/>
        <p:cNvGrpSpPr/>
        <p:nvPr/>
      </p:nvGrpSpPr>
      <p:grpSpPr>
        <a:xfrm>
          <a:off x="0" y="0"/>
          <a:ext cx="0" cy="0"/>
          <a:chOff x="0" y="0"/>
          <a:chExt cx="0" cy="0"/>
        </a:xfrm>
      </p:grpSpPr>
      <p:sp>
        <p:nvSpPr>
          <p:cNvPr id="1048606" name="Title 1"/>
          <p:cNvSpPr>
            <a:spLocks noGrp="1"/>
          </p:cNvSpPr>
          <p:nvPr>
            <p:ph type="title"/>
          </p:nvPr>
        </p:nvSpPr>
        <p:spPr>
          <a:xfrm>
            <a:off x="559128" y="244757"/>
            <a:ext cx="10637518" cy="1325563"/>
          </a:xfrm>
        </p:spPr>
        <p:txBody>
          <a:bodyPr>
            <a:normAutofit/>
          </a:bodyPr>
          <a:p>
            <a:pPr algn="ctr"/>
            <a:r>
              <a:rPr dirty="0" sz="4400" lang="en-GB"/>
              <a:t>Proposed method</a:t>
            </a:r>
          </a:p>
        </p:txBody>
      </p:sp>
      <p:sp>
        <p:nvSpPr>
          <p:cNvPr id="1048607" name="Content Placeholder 2"/>
          <p:cNvSpPr>
            <a:spLocks noGrp="1"/>
          </p:cNvSpPr>
          <p:nvPr>
            <p:ph idx="1"/>
          </p:nvPr>
        </p:nvSpPr>
        <p:spPr>
          <a:xfrm>
            <a:off x="159391" y="1570320"/>
            <a:ext cx="11196646" cy="5820940"/>
          </a:xfrm>
        </p:spPr>
        <p:txBody>
          <a:bodyPr/>
          <a:p>
            <a:r>
              <a:rPr dirty="0" sz="1600" lang="en-GB">
                <a:latin typeface="Arial" panose="020B0604020202020204" pitchFamily="34" charset="0"/>
                <a:cs typeface="Arial" panose="020B0604020202020204" pitchFamily="34" charset="0"/>
              </a:rPr>
              <a:t>Two types of research </a:t>
            </a:r>
          </a:p>
          <a:p>
            <a:pPr indent="0" marL="0">
              <a:buNone/>
            </a:pPr>
            <a:r>
              <a:rPr dirty="0" sz="1600" lang="en-GB">
                <a:latin typeface="Arial" panose="020B0604020202020204" pitchFamily="34" charset="0"/>
                <a:cs typeface="Arial" panose="020B0604020202020204" pitchFamily="34" charset="0"/>
              </a:rPr>
              <a:t>      - qualitative and answers to how and why things are happening in a certain way: interviews, focus groups, observations, document analysis and life stories;</a:t>
            </a:r>
          </a:p>
          <a:p>
            <a:pPr indent="0" marL="0">
              <a:buNone/>
            </a:pPr>
            <a:r>
              <a:rPr dirty="0" sz="1600" lang="en-GB">
                <a:latin typeface="Arial" panose="020B0604020202020204" pitchFamily="34" charset="0"/>
                <a:cs typeface="Arial" panose="020B0604020202020204" pitchFamily="34" charset="0"/>
              </a:rPr>
              <a:t>      - quantitative useful for findings of how many, how much, how often: questionnaires, observation and experiments. (</a:t>
            </a:r>
            <a:r>
              <a:rPr dirty="0" sz="1600" lang="en-GB" err="1">
                <a:latin typeface="Arial" panose="020B0604020202020204" pitchFamily="34" charset="0"/>
                <a:cs typeface="Arial" panose="020B0604020202020204" pitchFamily="34" charset="0"/>
              </a:rPr>
              <a:t>LibGuides</a:t>
            </a:r>
            <a:r>
              <a:rPr dirty="0" sz="1600" lang="en-GB">
                <a:latin typeface="Arial" panose="020B0604020202020204" pitchFamily="34" charset="0"/>
                <a:cs typeface="Arial" panose="020B0604020202020204" pitchFamily="34" charset="0"/>
              </a:rPr>
              <a:t>: Research Methods: What are research methods?, 2022)</a:t>
            </a:r>
          </a:p>
          <a:p>
            <a:r>
              <a:rPr dirty="0" sz="1600" lang="en-GB">
                <a:latin typeface="Arial" panose="020B0604020202020204" pitchFamily="34" charset="0"/>
                <a:cs typeface="Arial" panose="020B0604020202020204" pitchFamily="34" charset="0"/>
              </a:rPr>
              <a:t>Methods used for the research</a:t>
            </a:r>
          </a:p>
          <a:p>
            <a:pPr indent="0" marL="0">
              <a:buNone/>
            </a:pPr>
            <a:r>
              <a:rPr dirty="0" sz="1600" lang="en-GB">
                <a:latin typeface="Arial" panose="020B0604020202020204" pitchFamily="34" charset="0"/>
                <a:cs typeface="Arial" panose="020B0604020202020204" pitchFamily="34" charset="0"/>
              </a:rPr>
              <a:t>Create a questionnaire on Microsoft Forms using a combination of closed and open questions:</a:t>
            </a:r>
          </a:p>
          <a:p>
            <a:pPr indent="0" marL="0">
              <a:buNone/>
            </a:pPr>
            <a:r>
              <a:rPr dirty="0" sz="1600" lang="en-GB">
                <a:latin typeface="Arial" panose="020B0604020202020204" pitchFamily="34" charset="0"/>
                <a:cs typeface="Arial" panose="020B0604020202020204" pitchFamily="34" charset="0"/>
              </a:rPr>
              <a:t> - closed questions; easy to answer, offering facts: How old are you? What year are you in? Which course are you studying?</a:t>
            </a:r>
          </a:p>
          <a:p>
            <a:pPr indent="0" marL="0">
              <a:buNone/>
            </a:pPr>
            <a:r>
              <a:rPr dirty="0" sz="1600" lang="en-GB">
                <a:latin typeface="Arial" panose="020B0604020202020204" pitchFamily="34" charset="0"/>
                <a:cs typeface="Arial" panose="020B0604020202020204" pitchFamily="34" charset="0"/>
              </a:rPr>
              <a:t> - open questions; participants have to think and reflect to offer a longer answer: Which digital tool is most commonly used for collaboration at UWTSD? How do you find the used digital tools?</a:t>
            </a:r>
          </a:p>
          <a:p>
            <a:pPr indent="0" marL="0">
              <a:buNone/>
            </a:pPr>
            <a:endParaRPr dirty="0" sz="1400" lang="en-GB"/>
          </a:p>
          <a:p>
            <a:pPr indent="0" marL="0">
              <a:buNone/>
            </a:pPr>
            <a:endParaRPr dirty="0" sz="1400" lang="en-GB"/>
          </a:p>
          <a:p>
            <a:pPr indent="0" marL="0">
              <a:buNone/>
            </a:pPr>
            <a:endParaRPr dirty="0" sz="1400" lang="en-GB"/>
          </a:p>
          <a:p>
            <a:pPr indent="0" marL="0">
              <a:buNone/>
            </a:pPr>
            <a:endParaRPr dirty="0" sz="1400" lang="en-GB"/>
          </a:p>
          <a:p>
            <a:pPr indent="0" marL="0">
              <a:buNone/>
            </a:pPr>
            <a:endParaRPr dirty="0" sz="1400" lang="en-GB"/>
          </a:p>
          <a:p>
            <a:pPr indent="0" marL="0">
              <a:buNone/>
            </a:pPr>
            <a:endParaRPr dirty="0" lang="en-GB"/>
          </a:p>
          <a:p>
            <a:pPr indent="0" marL="0">
              <a:buNone/>
            </a:pPr>
            <a:endParaRPr dirty="0" lang="en-GB"/>
          </a:p>
        </p:txBody>
      </p:sp>
      <p:pic>
        <p:nvPicPr>
          <p:cNvPr id="2097156" name="Picture 4" descr="Graphical user interface  Description automatically generated"/>
          <p:cNvPicPr>
            <a:picLocks noChangeAspect="1"/>
          </p:cNvPicPr>
          <p:nvPr/>
        </p:nvPicPr>
        <p:blipFill>
          <a:blip xmlns:r="http://schemas.openxmlformats.org/officeDocument/2006/relationships" r:embed="rId1"/>
          <a:stretch>
            <a:fillRect/>
          </a:stretch>
        </p:blipFill>
        <p:spPr>
          <a:xfrm>
            <a:off x="3144416" y="4830434"/>
            <a:ext cx="4422710" cy="1903838"/>
          </a:xfrm>
          <a:prstGeom prst="rec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28" name=""/>
        <p:cNvGrpSpPr/>
        <p:nvPr/>
      </p:nvGrpSpPr>
      <p:grpSpPr>
        <a:xfrm>
          <a:off x="0" y="0"/>
          <a:ext cx="0" cy="0"/>
          <a:chOff x="0" y="0"/>
          <a:chExt cx="0" cy="0"/>
        </a:xfrm>
      </p:grpSpPr>
      <p:sp>
        <p:nvSpPr>
          <p:cNvPr id="1048608" name="Content Placeholder 2"/>
          <p:cNvSpPr>
            <a:spLocks noGrp="1"/>
          </p:cNvSpPr>
          <p:nvPr>
            <p:ph idx="1"/>
          </p:nvPr>
        </p:nvSpPr>
        <p:spPr>
          <a:xfrm>
            <a:off x="341591" y="906203"/>
            <a:ext cx="7518893" cy="5000778"/>
          </a:xfrm>
        </p:spPr>
        <p:txBody>
          <a:bodyPr>
            <a:normAutofit fontScale="78571" lnSpcReduction="20000"/>
          </a:bodyPr>
          <a:p>
            <a:r>
              <a:rPr dirty="0" sz="1900" lang="en-GB">
                <a:latin typeface="Arial" panose="020B0604020202020204" pitchFamily="34" charset="0"/>
                <a:cs typeface="Arial" panose="020B0604020202020204" pitchFamily="34" charset="0"/>
              </a:rPr>
              <a:t>Who: Students and staff.</a:t>
            </a:r>
          </a:p>
          <a:p>
            <a:r>
              <a:rPr dirty="0" sz="1900" lang="en-GB">
                <a:latin typeface="Arial" panose="020B0604020202020204" pitchFamily="34" charset="0"/>
                <a:cs typeface="Arial" panose="020B0604020202020204" pitchFamily="34" charset="0"/>
              </a:rPr>
              <a:t>How: Word of mouth; asking for permission to visit classes and explain them about the research; sending them a link where they can complete the questionnaire.</a:t>
            </a:r>
          </a:p>
          <a:p>
            <a:r>
              <a:rPr dirty="0" sz="1900" lang="en-GB">
                <a:latin typeface="Arial" panose="020B0604020202020204" pitchFamily="34" charset="0"/>
                <a:cs typeface="Arial" panose="020B0604020202020204" pitchFamily="34" charset="0"/>
              </a:rPr>
              <a:t>Secondary research could also be used: researching what other digital tools are universities in the UK using.</a:t>
            </a:r>
          </a:p>
          <a:p>
            <a:r>
              <a:rPr dirty="0" sz="1900" lang="en-GB">
                <a:latin typeface="Arial" panose="020B0604020202020204" pitchFamily="34" charset="0"/>
                <a:cs typeface="Arial" panose="020B0604020202020204" pitchFamily="34" charset="0"/>
              </a:rPr>
              <a:t>The collated data will offer us a clear vision of what digital tools that are used at UWTSD.</a:t>
            </a:r>
          </a:p>
          <a:p>
            <a:pPr indent="0" marL="0">
              <a:buNone/>
            </a:pPr>
            <a:endParaRPr dirty="0" lang="en-GB"/>
          </a:p>
          <a:p>
            <a:pPr indent="0" marL="0">
              <a:buNone/>
            </a:pPr>
            <a:endParaRPr dirty="0" lang="en-GB"/>
          </a:p>
          <a:p>
            <a:pPr indent="0" marL="0">
              <a:buNone/>
            </a:pPr>
            <a:endParaRPr dirty="0" lang="en-GB"/>
          </a:p>
          <a:p>
            <a:pPr indent="0" marL="0">
              <a:buNone/>
            </a:pPr>
            <a:endParaRPr dirty="0" lang="en-GB"/>
          </a:p>
          <a:p>
            <a:pPr indent="0" marL="0">
              <a:buNone/>
            </a:pPr>
            <a:endParaRPr dirty="0" lang="en-GB"/>
          </a:p>
          <a:p>
            <a:pPr indent="0" marL="0">
              <a:buNone/>
            </a:pPr>
            <a:endParaRPr dirty="0" lang="en-GB"/>
          </a:p>
          <a:p>
            <a:pPr indent="0" marL="0">
              <a:buNone/>
            </a:pPr>
            <a:endParaRPr dirty="0" lang="en-GB"/>
          </a:p>
          <a:p>
            <a:pPr indent="0" marL="0">
              <a:buNone/>
            </a:pPr>
            <a:endParaRPr dirty="0" lang="en-GB"/>
          </a:p>
          <a:p>
            <a:pPr indent="0" marL="0">
              <a:buNone/>
            </a:pPr>
            <a:endParaRPr dirty="0" lang="en-GB"/>
          </a:p>
          <a:p>
            <a:pPr indent="0" marL="0">
              <a:buNone/>
            </a:pPr>
            <a:r>
              <a:rPr dirty="0" sz="1400" lang="en-GB"/>
              <a:t>Student:</a:t>
            </a:r>
            <a:r>
              <a:rPr dirty="0" sz="1400" lang="en-US"/>
              <a:t> </a:t>
            </a:r>
            <a:r>
              <a:rPr dirty="0" sz="1400" lang="en-US"/>
              <a:t>A</a:t>
            </a:r>
            <a:r>
              <a:rPr dirty="0" sz="1400" lang="en-US"/>
              <a:t>l</a:t>
            </a:r>
            <a:r>
              <a:rPr dirty="0" sz="1400" lang="en-US"/>
              <a:t>e</a:t>
            </a:r>
            <a:r>
              <a:rPr dirty="0" sz="1400" lang="en-US"/>
              <a:t>x</a:t>
            </a:r>
            <a:r>
              <a:rPr dirty="0" sz="1400" lang="en-US"/>
              <a:t>a</a:t>
            </a:r>
            <a:r>
              <a:rPr dirty="0" sz="1400" lang="en-US"/>
              <a:t>n</a:t>
            </a:r>
            <a:r>
              <a:rPr dirty="0" sz="1400" lang="en-US"/>
              <a:t>dra</a:t>
            </a:r>
            <a:r>
              <a:rPr dirty="0" sz="1400" lang="en-US"/>
              <a:t> </a:t>
            </a:r>
            <a:r>
              <a:rPr dirty="0" sz="1400" lang="en-US"/>
              <a:t>Georgiana</a:t>
            </a:r>
            <a:r>
              <a:rPr dirty="0" sz="1400" lang="en-US"/>
              <a:t> Marinescu</a:t>
            </a:r>
            <a:endParaRPr altLang="en-US" lang="zh-CN"/>
          </a:p>
          <a:p>
            <a:pPr indent="0" marL="0">
              <a:buNone/>
            </a:pPr>
            <a:r>
              <a:rPr altLang="en-US" dirty="0" sz="1400" lang="en-US"/>
              <a:t>I</a:t>
            </a:r>
            <a:r>
              <a:rPr altLang="en-US" dirty="0" sz="1400" lang="en-US"/>
              <a:t>d</a:t>
            </a:r>
            <a:r>
              <a:rPr altLang="en-US" dirty="0" sz="1400" lang="en-US"/>
              <a:t>:</a:t>
            </a:r>
            <a:r>
              <a:rPr altLang="en-US" dirty="0" sz="1400" lang="en-US"/>
              <a:t>2</a:t>
            </a:r>
            <a:r>
              <a:rPr altLang="en-US" dirty="0" sz="1400" lang="en-US"/>
              <a:t>1</a:t>
            </a:r>
            <a:r>
              <a:rPr altLang="en-US" dirty="0" sz="1400" lang="en-US"/>
              <a:t>2</a:t>
            </a:r>
            <a:r>
              <a:rPr altLang="en-US" dirty="0" sz="1400" lang="en-US"/>
              <a:t>0</a:t>
            </a:r>
            <a:r>
              <a:rPr altLang="en-US" dirty="0" sz="1400" lang="en-US"/>
              <a:t>2</a:t>
            </a:r>
            <a:r>
              <a:rPr altLang="en-US" dirty="0" sz="1400" lang="en-US"/>
              <a:t>0</a:t>
            </a:r>
            <a:r>
              <a:rPr altLang="en-US" dirty="0" sz="1400" lang="en-US"/>
              <a:t>6</a:t>
            </a:r>
            <a:r>
              <a:rPr altLang="en-US" dirty="0" sz="1400" lang="en-US"/>
              <a:t> </a:t>
            </a:r>
            <a:endParaRPr altLang="en-US" lang="zh-CN"/>
          </a:p>
        </p:txBody>
      </p:sp>
      <p:pic>
        <p:nvPicPr>
          <p:cNvPr id="2097157" name="Picture 4" descr="Diagram  Description automatically generated"/>
          <p:cNvPicPr>
            <a:picLocks noChangeAspect="1"/>
          </p:cNvPicPr>
          <p:nvPr/>
        </p:nvPicPr>
        <p:blipFill>
          <a:blip xmlns:r="http://schemas.openxmlformats.org/officeDocument/2006/relationships" r:embed="rId1"/>
          <a:stretch>
            <a:fillRect/>
          </a:stretch>
        </p:blipFill>
        <p:spPr>
          <a:xfrm>
            <a:off x="8573550" y="611941"/>
            <a:ext cx="3200914" cy="2206127"/>
          </a:xfrm>
          <a:prstGeom prst="rec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29" name=""/>
        <p:cNvGrpSpPr/>
        <p:nvPr/>
      </p:nvGrpSpPr>
      <p:grpSpPr>
        <a:xfrm>
          <a:off x="0" y="0"/>
          <a:ext cx="0" cy="0"/>
          <a:chOff x="0" y="0"/>
          <a:chExt cx="0" cy="0"/>
        </a:xfrm>
      </p:grpSpPr>
      <p:sp>
        <p:nvSpPr>
          <p:cNvPr id="1048609" name="Title 1"/>
          <p:cNvSpPr>
            <a:spLocks noGrp="1"/>
          </p:cNvSpPr>
          <p:nvPr>
            <p:ph type="title"/>
          </p:nvPr>
        </p:nvSpPr>
        <p:spPr>
          <a:xfrm>
            <a:off x="332625" y="178117"/>
            <a:ext cx="10637518" cy="1325563"/>
          </a:xfrm>
        </p:spPr>
        <p:txBody>
          <a:bodyPr>
            <a:normAutofit/>
          </a:bodyPr>
          <a:p>
            <a:pPr algn="ctr"/>
            <a:r>
              <a:rPr dirty="0" sz="4400" lang="en-GB"/>
              <a:t>Ethical considerations</a:t>
            </a:r>
          </a:p>
        </p:txBody>
      </p:sp>
      <p:sp>
        <p:nvSpPr>
          <p:cNvPr id="1048610" name="Content Placeholder 2"/>
          <p:cNvSpPr>
            <a:spLocks noGrp="1"/>
          </p:cNvSpPr>
          <p:nvPr>
            <p:ph idx="1"/>
          </p:nvPr>
        </p:nvSpPr>
        <p:spPr>
          <a:xfrm>
            <a:off x="198744" y="1690688"/>
            <a:ext cx="7601648" cy="4893957"/>
          </a:xfrm>
        </p:spPr>
        <p:txBody>
          <a:bodyPr>
            <a:normAutofit fontScale="92857" lnSpcReduction="20000"/>
          </a:bodyPr>
          <a:p>
            <a:pPr indent="0" marL="0">
              <a:buNone/>
            </a:pPr>
            <a:r>
              <a:rPr dirty="0" sz="1700" lang="en-GB">
                <a:latin typeface="Arial" panose="020B0604020202020204" pitchFamily="34" charset="0"/>
                <a:cs typeface="Arial" panose="020B0604020202020204" pitchFamily="34" charset="0"/>
              </a:rPr>
              <a:t>Prior to conducting the research some key ethical considerations need to be reviewed:</a:t>
            </a:r>
          </a:p>
          <a:p>
            <a:pPr indent="0" marL="0">
              <a:buNone/>
            </a:pPr>
            <a:r>
              <a:rPr dirty="0" sz="1700" lang="en-GB">
                <a:latin typeface="Arial" panose="020B0604020202020204" pitchFamily="34" charset="0"/>
                <a:cs typeface="Arial" panose="020B0604020202020204" pitchFamily="34" charset="0"/>
              </a:rPr>
              <a:t> - protect the rights of research participants</a:t>
            </a:r>
          </a:p>
          <a:p>
            <a:pPr indent="0" marL="0">
              <a:buNone/>
            </a:pPr>
            <a:r>
              <a:rPr dirty="0" sz="1700" lang="en-GB">
                <a:latin typeface="Arial" panose="020B0604020202020204" pitchFamily="34" charset="0"/>
                <a:cs typeface="Arial" panose="020B0604020202020204" pitchFamily="34" charset="0"/>
              </a:rPr>
              <a:t> - enhance research validity</a:t>
            </a:r>
          </a:p>
          <a:p>
            <a:pPr indent="0" marL="0">
              <a:buNone/>
            </a:pPr>
            <a:r>
              <a:rPr dirty="0" sz="1700" lang="en-GB">
                <a:latin typeface="Arial" panose="020B0604020202020204" pitchFamily="34" charset="0"/>
                <a:cs typeface="Arial" panose="020B0604020202020204" pitchFamily="34" charset="0"/>
              </a:rPr>
              <a:t>In our research participants are not being forced to complete the questionnaire if they are not willing to. </a:t>
            </a:r>
          </a:p>
          <a:p>
            <a:pPr indent="0" marL="0">
              <a:buNone/>
            </a:pPr>
            <a:r>
              <a:rPr dirty="0" sz="1700" lang="en-GB">
                <a:latin typeface="Arial" panose="020B0604020202020204" pitchFamily="34" charset="0"/>
                <a:cs typeface="Arial" panose="020B0604020202020204" pitchFamily="34" charset="0"/>
              </a:rPr>
              <a:t>The questionnaire is going to be undertaken anonymously so the provided answers will not allow us to identify the individual. </a:t>
            </a:r>
          </a:p>
          <a:p>
            <a:pPr indent="0" marL="0">
              <a:buNone/>
            </a:pPr>
            <a:r>
              <a:rPr dirty="0" sz="1700" lang="en-GB">
                <a:latin typeface="Arial" panose="020B0604020202020204" pitchFamily="34" charset="0"/>
                <a:cs typeface="Arial" panose="020B0604020202020204" pitchFamily="34" charset="0"/>
              </a:rPr>
              <a:t>Our research will not have any consequences on the person.</a:t>
            </a:r>
          </a:p>
          <a:p>
            <a:pPr indent="0" marL="0">
              <a:buNone/>
            </a:pPr>
            <a:r>
              <a:rPr dirty="0" sz="1700" lang="en-GB">
                <a:latin typeface="Arial" panose="020B0604020202020204" pitchFamily="34" charset="0"/>
                <a:cs typeface="Arial" panose="020B0604020202020204" pitchFamily="34" charset="0"/>
              </a:rPr>
              <a:t>The results will be kept internally.</a:t>
            </a:r>
          </a:p>
          <a:p>
            <a:pPr indent="0" marL="0">
              <a:buNone/>
            </a:pPr>
            <a:r>
              <a:rPr dirty="0" sz="1700" lang="en-GB">
                <a:latin typeface="Arial" panose="020B0604020202020204" pitchFamily="34" charset="0"/>
                <a:cs typeface="Arial" panose="020B0604020202020204" pitchFamily="34" charset="0"/>
              </a:rPr>
              <a:t>While conducting the research we will be using online chat rooms.</a:t>
            </a:r>
          </a:p>
          <a:p>
            <a:pPr indent="0" marL="0">
              <a:buNone/>
            </a:pPr>
            <a:r>
              <a:rPr dirty="0" sz="1700" lang="en-GB">
                <a:latin typeface="Arial" panose="020B0604020202020204" pitchFamily="34" charset="0"/>
                <a:cs typeface="Arial" panose="020B0604020202020204" pitchFamily="34" charset="0"/>
              </a:rPr>
              <a:t>(What are the Ethical Considerations in Research Design? - </a:t>
            </a:r>
            <a:r>
              <a:rPr dirty="0" sz="1700" lang="en-GB" err="1">
                <a:latin typeface="Arial" panose="020B0604020202020204" pitchFamily="34" charset="0"/>
                <a:cs typeface="Arial" panose="020B0604020202020204" pitchFamily="34" charset="0"/>
              </a:rPr>
              <a:t>Enago</a:t>
            </a:r>
            <a:r>
              <a:rPr dirty="0" sz="1700" lang="en-GB">
                <a:latin typeface="Arial" panose="020B0604020202020204" pitchFamily="34" charset="0"/>
                <a:cs typeface="Arial" panose="020B0604020202020204" pitchFamily="34" charset="0"/>
              </a:rPr>
              <a:t> Academy, 2022)</a:t>
            </a:r>
          </a:p>
          <a:p>
            <a:pPr indent="0" marL="0">
              <a:buNone/>
            </a:pPr>
            <a:endParaRPr dirty="0" lang="en-GB"/>
          </a:p>
          <a:p>
            <a:pPr indent="0" marL="0">
              <a:buNone/>
            </a:pPr>
            <a:r>
              <a:rPr dirty="0" sz="1400" lang="en-GB"/>
              <a:t>Student:</a:t>
            </a:r>
            <a:r>
              <a:rPr dirty="0" sz="1400" lang="en-US"/>
              <a:t> </a:t>
            </a:r>
            <a:r>
              <a:rPr dirty="0" sz="1400" lang="en-US"/>
              <a:t>Alexandr</a:t>
            </a:r>
            <a:r>
              <a:rPr dirty="0" sz="1400" lang="en-US"/>
              <a:t>a</a:t>
            </a:r>
            <a:r>
              <a:rPr dirty="0" sz="1400" lang="en-US"/>
              <a:t> Georgiana</a:t>
            </a:r>
            <a:r>
              <a:rPr dirty="0" sz="1400" lang="en-US"/>
              <a:t> Marinescu</a:t>
            </a:r>
            <a:endParaRPr altLang="en-US" lang="zh-CN"/>
          </a:p>
          <a:p>
            <a:pPr indent="0" marL="0">
              <a:buNone/>
            </a:pPr>
            <a:r>
              <a:rPr altLang="en-US" dirty="0" sz="1400" lang="en-US"/>
              <a:t>I</a:t>
            </a:r>
            <a:r>
              <a:rPr altLang="en-US" dirty="0" sz="1400" lang="en-US"/>
              <a:t>d</a:t>
            </a:r>
            <a:r>
              <a:rPr altLang="en-US" dirty="0" sz="1400" lang="en-US"/>
              <a:t>:</a:t>
            </a:r>
            <a:r>
              <a:rPr altLang="en-US" dirty="0" sz="1400" lang="en-US"/>
              <a:t> </a:t>
            </a:r>
            <a:r>
              <a:rPr altLang="en-US" dirty="0" sz="1400" lang="en-US"/>
              <a:t>2</a:t>
            </a:r>
            <a:r>
              <a:rPr altLang="en-US" dirty="0" sz="1400" lang="en-US"/>
              <a:t>1</a:t>
            </a:r>
            <a:r>
              <a:rPr altLang="en-US" dirty="0" sz="1400" lang="en-US"/>
              <a:t>2</a:t>
            </a:r>
            <a:r>
              <a:rPr altLang="en-US" dirty="0" sz="1400" lang="en-US"/>
              <a:t>0</a:t>
            </a:r>
            <a:r>
              <a:rPr altLang="en-US" dirty="0" sz="1400" lang="en-US"/>
              <a:t>2</a:t>
            </a:r>
            <a:r>
              <a:rPr altLang="en-US" dirty="0" sz="1400" lang="en-US"/>
              <a:t>0</a:t>
            </a:r>
            <a:r>
              <a:rPr altLang="en-US" dirty="0" sz="1400" lang="en-US"/>
              <a:t>6</a:t>
            </a:r>
            <a:endParaRPr altLang="en-US" lang="zh-CN"/>
          </a:p>
        </p:txBody>
      </p:sp>
      <p:pic>
        <p:nvPicPr>
          <p:cNvPr id="2097158" name="Picture 4" descr="Chart, bubble chart  Description automatically generated"/>
          <p:cNvPicPr>
            <a:picLocks noChangeAspect="1"/>
          </p:cNvPicPr>
          <p:nvPr/>
        </p:nvPicPr>
        <p:blipFill>
          <a:blip xmlns:r="http://schemas.openxmlformats.org/officeDocument/2006/relationships" r:embed="rId1"/>
          <a:stretch>
            <a:fillRect/>
          </a:stretch>
        </p:blipFill>
        <p:spPr>
          <a:xfrm>
            <a:off x="8280946" y="1207330"/>
            <a:ext cx="3578429" cy="2522168"/>
          </a:xfrm>
          <a:prstGeom prst="rec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p:bgPr>
    </p:bg>
    <p:spTree>
      <p:nvGrpSpPr>
        <p:cNvPr id="30" name=""/>
        <p:cNvGrpSpPr/>
        <p:nvPr/>
      </p:nvGrpSpPr>
      <p:grpSpPr>
        <a:xfrm>
          <a:off x="0" y="0"/>
          <a:ext cx="0" cy="0"/>
          <a:chOff x="0" y="0"/>
          <a:chExt cx="0" cy="0"/>
        </a:xfrm>
      </p:grpSpPr>
      <p:sp useBgFill="1">
        <p:nvSpPr>
          <p:cNvPr id="1048611" name="Rectangle 8"/>
          <p:cNvSpPr>
            <a:spLocks noChangeAspect="1" noMove="1" noResize="1" noRot="1" noGrp="1" noAdjustHandles="1" noEditPoints="1" noChangeArrowheads="1" noChangeShapeType="1" noTextEdit="1"/>
          </p:cNvSpPr>
          <p:nvPr/>
        </p:nvSpPr>
        <p:spPr>
          <a:xfrm>
            <a:off x="3048" y="0"/>
            <a:ext cx="12188952"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612" name="Rectangle 10"/>
          <p:cNvSpPr>
            <a:spLocks noChangeAspect="1" noMove="1" noResize="1" noRot="1" noGrp="1" noAdjustHandles="1" noEditPoints="1" noChangeArrowheads="1" noChangeShapeType="1" noTextEdit="1"/>
          </p:cNvSpPr>
          <p:nvPr/>
        </p:nvSpPr>
        <p:spPr>
          <a:xfrm>
            <a:off x="3050" y="0"/>
            <a:ext cx="12188952" cy="6858000"/>
          </a:xfrm>
          <a:prstGeom prst="rect"/>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613" name="Rectangle 12"/>
          <p:cNvSpPr>
            <a:spLocks noChangeAspect="1" noMove="1" noResize="1" noRot="1" noGrp="1" noAdjustHandles="1" noEditPoints="1" noChangeArrowheads="1" noChangeShapeType="1" noTextEdit="1"/>
          </p:cNvSpPr>
          <p:nvPr/>
        </p:nvSpPr>
        <p:spPr>
          <a:xfrm>
            <a:off x="3050" y="0"/>
            <a:ext cx="12188952" cy="6858000"/>
          </a:xfrm>
          <a:prstGeom prst="rect"/>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614" name="Rectangle 14"/>
          <p:cNvSpPr>
            <a:spLocks noChangeAspect="1" noMove="1" noResize="1" noRot="1" noGrp="1" noAdjustHandles="1" noEditPoints="1" noChangeArrowheads="1" noChangeShapeType="1" noTextEdit="1"/>
          </p:cNvSpPr>
          <p:nvPr/>
        </p:nvSpPr>
        <p:spPr>
          <a:xfrm>
            <a:off x="1524" y="0"/>
            <a:ext cx="12188952" cy="6858000"/>
          </a:xfrm>
          <a:prstGeom prst="rect"/>
          <a:solidFill>
            <a:schemeClr val="tx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sz="900" lang="en-US">
              <a:solidFill>
                <a:schemeClr val="bg1"/>
              </a:solidFill>
              <a:latin typeface="+mj-lt"/>
            </a:endParaRPr>
          </a:p>
        </p:txBody>
      </p:sp>
      <p:sp>
        <p:nvSpPr>
          <p:cNvPr id="1048615" name="Title 1"/>
          <p:cNvSpPr>
            <a:spLocks noGrp="1"/>
          </p:cNvSpPr>
          <p:nvPr>
            <p:ph type="title"/>
          </p:nvPr>
        </p:nvSpPr>
        <p:spPr>
          <a:xfrm>
            <a:off x="777240" y="493988"/>
            <a:ext cx="10935886" cy="1921666"/>
          </a:xfrm>
        </p:spPr>
        <p:txBody>
          <a:bodyPr anchor="ctr">
            <a:normAutofit/>
          </a:bodyPr>
          <a:p>
            <a:pPr algn="ctr"/>
            <a:r>
              <a:rPr dirty="0" sz="4400" lang="en-GB">
                <a:solidFill>
                  <a:schemeClr val="bg1"/>
                </a:solidFill>
              </a:rPr>
              <a:t>Research timeline</a:t>
            </a:r>
          </a:p>
        </p:txBody>
      </p:sp>
      <p:sp useBgFill="1">
        <p:nvSpPr>
          <p:cNvPr id="1048616" name="Rectangle 16"/>
          <p:cNvSpPr>
            <a:spLocks noChangeAspect="1" noMove="1" noResize="1" noRot="1" noGrp="1" noAdjustHandles="1" noEditPoints="1" noChangeArrowheads="1" noChangeShapeType="1" noTextEdit="1"/>
          </p:cNvSpPr>
          <p:nvPr/>
        </p:nvSpPr>
        <p:spPr>
          <a:xfrm>
            <a:off x="-2" y="2681786"/>
            <a:ext cx="12192001" cy="4176214"/>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aphicFrame>
        <p:nvGraphicFramePr>
          <p:cNvPr id="4194304" name="Table 4"/>
          <p:cNvGraphicFramePr>
            <a:graphicFrameLocks noGrp="1"/>
          </p:cNvGraphicFramePr>
          <p:nvPr>
            <p:ph idx="1"/>
          </p:nvPr>
        </p:nvGraphicFramePr>
        <p:xfrm>
          <a:off x="848800" y="3500651"/>
          <a:ext cx="10494402" cy="2676313"/>
        </p:xfrm>
        <a:graphic>
          <a:graphicData uri="http://schemas.openxmlformats.org/drawingml/2006/table">
            <a:tbl>
              <a:tblPr firstRow="1" bandRow="1">
                <a:solidFill>
                  <a:srgbClr val="F2F2F2">
                    <a:alpha val="30196"/>
                  </a:srgbClr>
                </a:solidFill>
                <a:tableStyleId>{5C22544A-7EE6-4342-B048-85BDC9FD1C3A}</a:tableStyleId>
              </a:tblPr>
              <a:tblGrid>
                <a:gridCol w="2255255"/>
                <a:gridCol w="2138878"/>
                <a:gridCol w="2051512"/>
                <a:gridCol w="2027426"/>
                <a:gridCol w="2021331"/>
              </a:tblGrid>
              <a:tr h="385433">
                <a:tc>
                  <a:txBody>
                    <a:bodyPr/>
                    <a:p>
                      <a:pPr algn="ctr"/>
                      <a:r>
                        <a:rPr b="0" cap="none" sz="1200" lang="en-GB" spc="0">
                          <a:solidFill>
                            <a:schemeClr val="bg1"/>
                          </a:solidFill>
                        </a:rPr>
                        <a:t>Week 7</a:t>
                      </a:r>
                    </a:p>
                  </a:txBody>
                  <a:tcPr marL="105858" marR="81429" marT="81429" marB="81429"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p>
                      <a:pPr algn="ctr"/>
                      <a:r>
                        <a:rPr b="0" cap="none" sz="1200" lang="en-GB" spc="0">
                          <a:solidFill>
                            <a:schemeClr val="bg1"/>
                          </a:solidFill>
                        </a:rPr>
                        <a:t>Week 8</a:t>
                      </a:r>
                    </a:p>
                  </a:txBody>
                  <a:tcPr marL="105858" marR="81429" marT="81429" marB="81429" anchor="ctr">
                    <a:lnL w="12700" cmpd="sng">
                      <a:noFill/>
                    </a:lnL>
                    <a:lnR w="12700" cmpd="sng">
                      <a:noFill/>
                    </a:lnR>
                    <a:lnT w="19050" cap="flat" cmpd="sng" algn="ctr">
                      <a:noFill/>
                      <a:prstDash val="solid"/>
                    </a:lnT>
                    <a:lnB w="38100" cmpd="sng">
                      <a:noFill/>
                    </a:lnB>
                    <a:solidFill>
                      <a:schemeClr val="accent1"/>
                    </a:solidFill>
                  </a:tcPr>
                </a:tc>
                <a:tc>
                  <a:txBody>
                    <a:bodyPr/>
                    <a:p>
                      <a:pPr algn="ctr"/>
                      <a:r>
                        <a:rPr b="0" cap="none" sz="1200" lang="en-GB" spc="0">
                          <a:solidFill>
                            <a:schemeClr val="bg1"/>
                          </a:solidFill>
                        </a:rPr>
                        <a:t>Week 9</a:t>
                      </a:r>
                    </a:p>
                  </a:txBody>
                  <a:tcPr marL="105858" marR="81429" marT="81429" marB="81429" anchor="ctr">
                    <a:lnL w="12700" cmpd="sng">
                      <a:noFill/>
                    </a:lnL>
                    <a:lnR w="12700" cmpd="sng">
                      <a:noFill/>
                    </a:lnR>
                    <a:lnT w="19050" cap="flat" cmpd="sng" algn="ctr">
                      <a:noFill/>
                      <a:prstDash val="solid"/>
                    </a:lnT>
                    <a:lnB w="38100" cmpd="sng">
                      <a:noFill/>
                    </a:lnB>
                    <a:solidFill>
                      <a:schemeClr val="accent1"/>
                    </a:solidFill>
                  </a:tcPr>
                </a:tc>
                <a:tc>
                  <a:txBody>
                    <a:bodyPr/>
                    <a:p>
                      <a:pPr algn="ctr"/>
                      <a:r>
                        <a:rPr b="0" cap="none" sz="1200" lang="en-GB" spc="0">
                          <a:solidFill>
                            <a:schemeClr val="bg1"/>
                          </a:solidFill>
                        </a:rPr>
                        <a:t>Week 10</a:t>
                      </a:r>
                    </a:p>
                  </a:txBody>
                  <a:tcPr marL="105858" marR="81429" marT="81429" marB="81429" anchor="ctr">
                    <a:lnL w="12700" cmpd="sng">
                      <a:noFill/>
                    </a:lnL>
                    <a:lnR w="12700" cmpd="sng">
                      <a:noFill/>
                    </a:lnR>
                    <a:lnT w="19050" cap="flat" cmpd="sng" algn="ctr">
                      <a:noFill/>
                      <a:prstDash val="solid"/>
                    </a:lnT>
                    <a:lnB w="38100" cmpd="sng">
                      <a:noFill/>
                    </a:lnB>
                    <a:solidFill>
                      <a:schemeClr val="accent1"/>
                    </a:solidFill>
                  </a:tcPr>
                </a:tc>
                <a:tc>
                  <a:txBody>
                    <a:bodyPr/>
                    <a:p>
                      <a:pPr algn="ctr"/>
                      <a:r>
                        <a:rPr b="0" cap="none" sz="1200" lang="en-GB" spc="0">
                          <a:solidFill>
                            <a:schemeClr val="bg1"/>
                          </a:solidFill>
                        </a:rPr>
                        <a:t>Week 11</a:t>
                      </a:r>
                    </a:p>
                  </a:txBody>
                  <a:tcPr marL="105858" marR="81429" marT="81429" marB="81429" anchor="ctr">
                    <a:lnL w="12700" cmpd="sng">
                      <a:noFill/>
                    </a:lnL>
                    <a:lnR w="12700" cmpd="sng">
                      <a:noFill/>
                    </a:lnR>
                    <a:lnT w="19050" cap="flat" cmpd="sng" algn="ctr">
                      <a:noFill/>
                      <a:prstDash val="solid"/>
                    </a:lnT>
                    <a:lnB w="38100" cmpd="sng">
                      <a:noFill/>
                    </a:lnB>
                    <a:solidFill>
                      <a:schemeClr val="accent1"/>
                    </a:solidFill>
                  </a:tcPr>
                </a:tc>
              </a:tr>
              <a:tr h="1145440">
                <a:tc>
                  <a:txBody>
                    <a:bodyPr/>
                    <a:p>
                      <a:r>
                        <a:rPr cap="none" sz="1200" lang="en-GB" spc="0">
                          <a:solidFill>
                            <a:schemeClr val="tx1"/>
                          </a:solidFill>
                        </a:rPr>
                        <a:t>Pick the most suitable questions to be able to finalise the questionnaire.</a:t>
                      </a:r>
                    </a:p>
                  </a:txBody>
                  <a:tcPr marL="105858" marR="81429" marT="81429" marB="81429">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p>
                      <a:r>
                        <a:rPr cap="none" sz="1200" lang="en-GB" spc="0">
                          <a:solidFill>
                            <a:schemeClr val="tx1"/>
                          </a:solidFill>
                        </a:rPr>
                        <a:t>Collect the physical copies and the online questionnaires.</a:t>
                      </a:r>
                    </a:p>
                  </a:txBody>
                  <a:tcPr marL="105858" marR="81429" marT="81429" marB="8142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p>
                      <a:r>
                        <a:rPr cap="none" sz="1200" lang="en-GB" spc="0">
                          <a:solidFill>
                            <a:schemeClr val="tx1"/>
                          </a:solidFill>
                        </a:rPr>
                        <a:t>Conducting secondary research on other bullet points of the report such as the introduction and main body.</a:t>
                      </a:r>
                    </a:p>
                  </a:txBody>
                  <a:tcPr marL="105858" marR="81429" marT="81429" marB="8142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p>
                      <a:r>
                        <a:rPr cap="none" sz="1200" lang="en-GB" spc="0">
                          <a:solidFill>
                            <a:schemeClr val="tx1"/>
                          </a:solidFill>
                        </a:rPr>
                        <a:t>Getting an overview of the information we have collected so far.</a:t>
                      </a:r>
                    </a:p>
                  </a:txBody>
                  <a:tcPr marL="105858" marR="81429" marT="81429" marB="81429">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p>
                      <a:r>
                        <a:rPr cap="none" sz="1200" lang="en-GB" spc="0">
                          <a:solidFill>
                            <a:schemeClr val="tx1"/>
                          </a:solidFill>
                        </a:rPr>
                        <a:t>We will fill the gaps of the draft and put together the final report.</a:t>
                      </a:r>
                    </a:p>
                  </a:txBody>
                  <a:tcPr marL="105858" marR="81429" marT="81429" marB="81429">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tr>
              <a:tr h="1145440">
                <a:tc>
                  <a:txBody>
                    <a:bodyPr/>
                    <a:p>
                      <a:r>
                        <a:rPr cap="none" dirty="0" sz="1200" lang="en-GB" spc="0">
                          <a:solidFill>
                            <a:schemeClr val="tx1"/>
                          </a:solidFill>
                        </a:rPr>
                        <a:t>Starting to hand out the questionnaire to students and staff so they have reasonable amount of time to give accurate answers.</a:t>
                      </a:r>
                    </a:p>
                  </a:txBody>
                  <a:tcPr marL="105858" marR="81429" marT="81429" marB="8142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p>
                      <a:r>
                        <a:rPr cap="none" sz="1200" lang="en-GB" spc="0">
                          <a:solidFill>
                            <a:schemeClr val="tx1"/>
                          </a:solidFill>
                        </a:rPr>
                        <a:t>Creating a criteria of dividing the information and collate the data.</a:t>
                      </a:r>
                    </a:p>
                  </a:txBody>
                  <a:tcPr marL="105858" marR="81429" marT="81429" marB="8142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p>
                      <a:r>
                        <a:rPr cap="none" sz="1200" lang="en-GB" spc="0">
                          <a:solidFill>
                            <a:schemeClr val="tx1"/>
                          </a:solidFill>
                        </a:rPr>
                        <a:t>Putting together the data we gathered from the questionnaires.</a:t>
                      </a:r>
                    </a:p>
                  </a:txBody>
                  <a:tcPr marL="105858" marR="81429" marT="81429" marB="8142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p>
                      <a:r>
                        <a:rPr cap="none" sz="1200" lang="en-GB" spc="0">
                          <a:solidFill>
                            <a:schemeClr val="tx1"/>
                          </a:solidFill>
                        </a:rPr>
                        <a:t>Starting to put together a draft.</a:t>
                      </a:r>
                    </a:p>
                  </a:txBody>
                  <a:tcPr marL="105858" marR="81429" marT="81429" marB="81429">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p>
                      <a:endParaRPr cap="none" dirty="0" sz="1200" lang="en-GB" spc="0">
                        <a:solidFill>
                          <a:schemeClr val="tx1"/>
                        </a:solidFill>
                      </a:endParaRPr>
                    </a:p>
                  </a:txBody>
                  <a:tcPr marL="105858" marR="81429" marT="81429" marB="81429">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tr>
            </a:tbl>
          </a:graphicData>
        </a:graphic>
      </p:graphicFrame>
      <p:sp>
        <p:nvSpPr>
          <p:cNvPr id="1048617" name="TextBox 4"/>
          <p:cNvSpPr txBox="1"/>
          <p:nvPr/>
        </p:nvSpPr>
        <p:spPr>
          <a:xfrm>
            <a:off x="303516" y="6414278"/>
            <a:ext cx="2020235" cy="307777"/>
          </a:xfrm>
          <a:prstGeom prst="rect"/>
          <a:noFill/>
        </p:spPr>
        <p:txBody>
          <a:bodyPr rtlCol="0" wrap="square">
            <a:spAutoFit/>
          </a:bodyPr>
          <a:p>
            <a:r>
              <a:rPr dirty="0" sz="1400" lang="en-GB"/>
              <a:t>Student:</a:t>
            </a:r>
          </a:p>
        </p:txBody>
      </p:sp>
    </p:spTree>
  </p:cSld>
  <p:clrMapOvr>
    <a:overrideClrMapping accent1="accent1" accent2="accent2" accent3="accent3" accent4="accent4" accent5="accent5" accent6="accent6" bg1="lt1" bg2="lt2" tx1="dk1" tx2="dk2"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618" name="Title 1"/>
          <p:cNvSpPr>
            <a:spLocks noGrp="1"/>
          </p:cNvSpPr>
          <p:nvPr>
            <p:ph type="title"/>
          </p:nvPr>
        </p:nvSpPr>
        <p:spPr/>
        <p:txBody>
          <a:bodyPr>
            <a:normAutofit/>
          </a:bodyPr>
          <a:p>
            <a:pPr algn="ctr"/>
            <a:r>
              <a:rPr dirty="0" sz="4400" lang="en-GB"/>
              <a:t>Hypothesis</a:t>
            </a:r>
          </a:p>
        </p:txBody>
      </p:sp>
      <p:sp>
        <p:nvSpPr>
          <p:cNvPr id="1048619" name="Content Placeholder 2"/>
          <p:cNvSpPr>
            <a:spLocks noGrp="1"/>
          </p:cNvSpPr>
          <p:nvPr>
            <p:ph idx="1"/>
          </p:nvPr>
        </p:nvSpPr>
        <p:spPr/>
        <p:txBody>
          <a:bodyPr>
            <a:normAutofit/>
          </a:bodyPr>
          <a:p>
            <a:pPr indent="0" marL="0">
              <a:buNone/>
            </a:pPr>
            <a:r>
              <a:rPr dirty="0" sz="1600" lang="en-GB">
                <a:latin typeface="Arial" panose="020B0604020202020204" pitchFamily="34" charset="0"/>
                <a:cs typeface="Arial" panose="020B0604020202020204" pitchFamily="34" charset="0"/>
              </a:rPr>
              <a:t>After conducting the study not only us but as well the students and the university staff will be able to gain more knowledge about the digital tools that are used at UWTSD to maintain communication and to collaborate. There will probably be students that are not aware of all the services they can benefit from our university so if the time will allow we can share the results with the participants to create awareness. </a:t>
            </a:r>
          </a:p>
          <a:p>
            <a:pPr indent="0" marL="0">
              <a:buNone/>
            </a:pPr>
            <a:r>
              <a:rPr dirty="0" sz="1600" lang="en-GB">
                <a:latin typeface="Arial" panose="020B0604020202020204" pitchFamily="34" charset="0"/>
                <a:cs typeface="Arial" panose="020B0604020202020204" pitchFamily="34" charset="0"/>
              </a:rPr>
              <a:t>Being students ourselves, we can say that students will probably not feel engaged enough to be 100% honest in their answers, but offering them enough support and making sure they know everything is done anonymously they will hopefully become more confident and offer genuine replies. The accuracy of the study depends on the honesty of the participants so we will make everything possible to get as accurate answers as we can.</a:t>
            </a:r>
          </a:p>
          <a:p>
            <a:pPr indent="0" marL="0">
              <a:buNone/>
            </a:pPr>
            <a:endParaRPr dirty="0" lang="en-GB"/>
          </a:p>
          <a:p>
            <a:pPr indent="0" marL="0">
              <a:buNone/>
            </a:pPr>
            <a:endParaRPr dirty="0" lang="en-GB"/>
          </a:p>
          <a:p>
            <a:pPr indent="0" marL="0">
              <a:buNone/>
            </a:pPr>
            <a:endParaRPr dirty="0" lang="en-GB"/>
          </a:p>
          <a:p>
            <a:pPr indent="0" marL="0">
              <a:buNone/>
            </a:pPr>
            <a:endParaRPr dirty="0" sz="1400" lang="en-GB"/>
          </a:p>
          <a:p>
            <a:pPr indent="0" marL="0">
              <a:buNone/>
            </a:pPr>
            <a:r>
              <a:rPr dirty="0" sz="1400" lang="en-GB"/>
              <a:t>Student: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620" name="Title 1"/>
          <p:cNvSpPr>
            <a:spLocks noGrp="1"/>
          </p:cNvSpPr>
          <p:nvPr>
            <p:ph type="title"/>
          </p:nvPr>
        </p:nvSpPr>
        <p:spPr>
          <a:xfrm>
            <a:off x="777241" y="0"/>
            <a:ext cx="10637518" cy="1325563"/>
          </a:xfrm>
        </p:spPr>
        <p:txBody>
          <a:bodyPr>
            <a:normAutofit/>
          </a:bodyPr>
          <a:p>
            <a:pPr algn="ctr"/>
            <a:r>
              <a:rPr dirty="0" sz="4400" lang="en-GB"/>
              <a:t>References</a:t>
            </a:r>
          </a:p>
        </p:txBody>
      </p:sp>
      <p:sp>
        <p:nvSpPr>
          <p:cNvPr id="1048621" name="Content Placeholder 2"/>
          <p:cNvSpPr>
            <a:spLocks noGrp="1"/>
          </p:cNvSpPr>
          <p:nvPr>
            <p:ph idx="1"/>
          </p:nvPr>
        </p:nvSpPr>
        <p:spPr>
          <a:xfrm>
            <a:off x="777241" y="1325563"/>
            <a:ext cx="10637518" cy="5234526"/>
          </a:xfrm>
        </p:spPr>
        <p:txBody>
          <a:bodyPr>
            <a:normAutofit/>
          </a:bodyPr>
          <a:p>
            <a:r>
              <a:rPr dirty="0" sz="1600" lang="en-GB">
                <a:latin typeface="Arial" panose="020B0604020202020204" pitchFamily="34" charset="0"/>
                <a:cs typeface="Arial" panose="020B0604020202020204" pitchFamily="34" charset="0"/>
              </a:rPr>
              <a:t>Libguides.newcastle.edu.au. 2022. </a:t>
            </a:r>
            <a:r>
              <a:rPr dirty="0" sz="1600" lang="en-GB" err="1">
                <a:latin typeface="Arial" panose="020B0604020202020204" pitchFamily="34" charset="0"/>
                <a:cs typeface="Arial" panose="020B0604020202020204" pitchFamily="34" charset="0"/>
              </a:rPr>
              <a:t>LibGuides</a:t>
            </a:r>
            <a:r>
              <a:rPr dirty="0" sz="1600" lang="en-GB">
                <a:latin typeface="Arial" panose="020B0604020202020204" pitchFamily="34" charset="0"/>
                <a:cs typeface="Arial" panose="020B0604020202020204" pitchFamily="34" charset="0"/>
              </a:rPr>
              <a:t>: Research Methods: What are research methods?. [online] Available at: &lt;https://libguides.newcastle.edu.au/researchmethods&gt; [Accessed 19 February 2022].</a:t>
            </a:r>
          </a:p>
          <a:p>
            <a:r>
              <a:rPr dirty="0" sz="1600" lang="en-GB">
                <a:latin typeface="Arial" panose="020B0604020202020204" pitchFamily="34" charset="0"/>
                <a:cs typeface="Arial" panose="020B0604020202020204" pitchFamily="34" charset="0"/>
              </a:rPr>
              <a:t>Rahul, D., Pandey, N. and Pal, A., 2020. Impact of digital surge during Covid-19 pandemic: A viewpoint on research and practice. [online] NCBI. Available at: &lt;https://www.ncbi.nlm.nih.gov/pmc/articles/PMC7280123/&gt; [Accessed 18 February 2022].</a:t>
            </a:r>
          </a:p>
          <a:p>
            <a:r>
              <a:rPr dirty="0" sz="1600" lang="en-GB" err="1">
                <a:latin typeface="Arial" panose="020B0604020202020204" pitchFamily="34" charset="0"/>
                <a:cs typeface="Arial" panose="020B0604020202020204" pitchFamily="34" charset="0"/>
              </a:rPr>
              <a:t>Renu</a:t>
            </a:r>
            <a:r>
              <a:rPr dirty="0" sz="1600" lang="en-GB">
                <a:latin typeface="Arial" panose="020B0604020202020204" pitchFamily="34" charset="0"/>
                <a:cs typeface="Arial" panose="020B0604020202020204" pitchFamily="34" charset="0"/>
              </a:rPr>
              <a:t>, N., 2021. Technological advancement in the era of COVID-19. [online] Sage Journals. Available at: &lt;https://journals.sagepub.com/doi/full/10.1177/20503121211000912&gt; [Accessed 17 February 2022].</a:t>
            </a:r>
          </a:p>
          <a:p>
            <a:r>
              <a:rPr dirty="0" sz="1600" lang="en-GB" err="1">
                <a:latin typeface="Arial" panose="020B0604020202020204" pitchFamily="34" charset="0"/>
                <a:cs typeface="Arial" panose="020B0604020202020204" pitchFamily="34" charset="0"/>
              </a:rPr>
              <a:t>Enago</a:t>
            </a:r>
            <a:r>
              <a:rPr dirty="0" sz="1600" lang="en-GB">
                <a:latin typeface="Arial" panose="020B0604020202020204" pitchFamily="34" charset="0"/>
                <a:cs typeface="Arial" panose="020B0604020202020204" pitchFamily="34" charset="0"/>
              </a:rPr>
              <a:t> Academy. 2022. What are the Ethical Considerations in Research Design? - </a:t>
            </a:r>
            <a:r>
              <a:rPr dirty="0" sz="1600" lang="en-GB" err="1">
                <a:latin typeface="Arial" panose="020B0604020202020204" pitchFamily="34" charset="0"/>
                <a:cs typeface="Arial" panose="020B0604020202020204" pitchFamily="34" charset="0"/>
              </a:rPr>
              <a:t>Enago</a:t>
            </a:r>
            <a:r>
              <a:rPr dirty="0" sz="1600" lang="en-GB">
                <a:latin typeface="Arial" panose="020B0604020202020204" pitchFamily="34" charset="0"/>
                <a:cs typeface="Arial" panose="020B0604020202020204" pitchFamily="34" charset="0"/>
              </a:rPr>
              <a:t> Academy. [online] Available at: &lt;https://www.enago.com/academy/what-are-the-ethical-considerations-in-research-design/&gt; [Accessed 19 February 2022].</a:t>
            </a:r>
          </a:p>
          <a:p>
            <a:r>
              <a:rPr dirty="0" sz="1600" lang="en-GB">
                <a:latin typeface="Arial" panose="020B0604020202020204" pitchFamily="34" charset="0"/>
                <a:cs typeface="Arial" panose="020B0604020202020204" pitchFamily="34" charset="0"/>
              </a:rPr>
              <a:t>Wilson, G., n.d. Connecting with others during COVID-19: Older adults’ use of social media and visual tools. [online] Ucl.ac.uk. Available at: &lt;https://www.ucl.ac.uk/psychiatry/sites/psychiatry/files/blog_how_can_technology_impact_social_connection_for_older_adults_during_covid.pdf&gt; [Accessed 17 February 2022].</a:t>
            </a:r>
          </a:p>
          <a:p>
            <a:endParaRPr dirty="0" lang="en-GB"/>
          </a:p>
        </p:txBody>
      </p:sp>
    </p:spTree>
  </p:cSld>
  <p:clrMapOvr>
    <a:masterClrMapping/>
  </p:clrMapOvr>
</p:sld>
</file>

<file path=ppt/theme/theme1.xml><?xml version="1.0" encoding="utf-8"?>
<a:theme xmlns:a="http://schemas.openxmlformats.org/drawingml/2006/main" name="Celebration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Group presentation-research project ~ How do you use technology to collaborate at UWTSD?</dc:title>
  <dc:creator>Adrian Ioan Ulesan (2026789)</dc:creator>
  <cp:lastModifiedBy>Adrian Ioan Ulesan (2026789)</cp:lastModifiedBy>
  <dcterms:created xsi:type="dcterms:W3CDTF">2022-02-26T23:45:03Z</dcterms:created>
  <dcterms:modified xsi:type="dcterms:W3CDTF">2022-02-27T14:35:38Z</dcterms:modified>
</cp:coreProperties>
</file>