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0"/>
  </p:notesMasterIdLst>
  <p:sldIdLst>
    <p:sldId id="258" r:id="rId5"/>
    <p:sldId id="259" r:id="rId6"/>
    <p:sldId id="309" r:id="rId7"/>
    <p:sldId id="312" r:id="rId8"/>
    <p:sldId id="313" r:id="rId9"/>
    <p:sldId id="319" r:id="rId10"/>
    <p:sldId id="317" r:id="rId11"/>
    <p:sldId id="318" r:id="rId12"/>
    <p:sldId id="325" r:id="rId13"/>
    <p:sldId id="314" r:id="rId14"/>
    <p:sldId id="311" r:id="rId15"/>
    <p:sldId id="320" r:id="rId16"/>
    <p:sldId id="256" r:id="rId17"/>
    <p:sldId id="257" r:id="rId18"/>
    <p:sldId id="260" r:id="rId19"/>
    <p:sldId id="261" r:id="rId20"/>
    <p:sldId id="262" r:id="rId21"/>
    <p:sldId id="263" r:id="rId22"/>
    <p:sldId id="329" r:id="rId23"/>
    <p:sldId id="310" r:id="rId24"/>
    <p:sldId id="328" r:id="rId25"/>
    <p:sldId id="330" r:id="rId26"/>
    <p:sldId id="332" r:id="rId27"/>
    <p:sldId id="334" r:id="rId28"/>
    <p:sldId id="335" r:id="rId29"/>
    <p:sldId id="336" r:id="rId30"/>
    <p:sldId id="331" r:id="rId31"/>
    <p:sldId id="323" r:id="rId32"/>
    <p:sldId id="326" r:id="rId33"/>
    <p:sldId id="266" r:id="rId34"/>
    <p:sldId id="270" r:id="rId35"/>
    <p:sldId id="267" r:id="rId36"/>
    <p:sldId id="268" r:id="rId37"/>
    <p:sldId id="327" r:id="rId38"/>
    <p:sldId id="26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19CEE-5F28-47D4-B6DF-B640D8470AD8}" v="67" dt="2024-11-22T11:53:29.880"/>
    <p1510:client id="{A5A094F2-8775-D6FD-4336-2483B38B683F}" v="32" dt="2024-11-22T12:43:10.964"/>
    <p1510:client id="{CE6DCBDD-E1FE-472D-6DB1-6EC07E4D0E89}" v="21" dt="2024-11-24T11:50:04.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4183" autoAdjust="0"/>
  </p:normalViewPr>
  <p:slideViewPr>
    <p:cSldViewPr snapToGrid="0">
      <p:cViewPr varScale="1">
        <p:scale>
          <a:sx n="86" d="100"/>
          <a:sy n="86" d="100"/>
        </p:scale>
        <p:origin x="3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F5CEF7-E9C5-4B90-83AC-FF2E1FF80238}" type="datetimeFigureOut">
              <a:rPr lang="en-US" smtClean="0"/>
              <a:t>10/24/2025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E0324B-EAB5-4BA8-8A7F-A0DE864B6024}" type="slidenum">
              <a:rPr lang="en-US" smtClean="0"/>
              <a:t>‹#›</a:t>
            </a:fld>
            <a:endParaRPr lang="en-US"/>
          </a:p>
        </p:txBody>
      </p:sp>
    </p:spTree>
    <p:extLst>
      <p:ext uri="{BB962C8B-B14F-4D97-AF65-F5344CB8AC3E}">
        <p14:creationId xmlns:p14="http://schemas.microsoft.com/office/powerpoint/2010/main" val="109043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mAogUBEqngo"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phw.nhs.wales/topics/the-first-1000-days-programme/resources/a-public-health-approach-to-supporting-parents-summary-report/"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a:t>
            </a:r>
          </a:p>
          <a:p>
            <a:r>
              <a:rPr lang="en-GB" dirty="0"/>
              <a:t>Why is it important to recognise these influencing factors within the first 1000 days?</a:t>
            </a:r>
          </a:p>
          <a:p>
            <a:r>
              <a:rPr lang="en-GB" dirty="0"/>
              <a:t>To find practical solutions and be able to achieve exceptional care</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3</a:t>
            </a:fld>
            <a:endParaRPr lang="en-US"/>
          </a:p>
        </p:txBody>
      </p:sp>
    </p:spTree>
    <p:extLst>
      <p:ext uri="{BB962C8B-B14F-4D97-AF65-F5344CB8AC3E}">
        <p14:creationId xmlns:p14="http://schemas.microsoft.com/office/powerpoint/2010/main" val="3641523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a:t>
            </a:r>
          </a:p>
          <a:p>
            <a:r>
              <a:rPr lang="en-GB" dirty="0"/>
              <a:t>Why is it important to recognise these influencing factors within the first 1000 days?</a:t>
            </a:r>
          </a:p>
          <a:p>
            <a:r>
              <a:rPr lang="en-GB" dirty="0"/>
              <a:t>To find practical solutions and be able to achieve exceptional care</a:t>
            </a:r>
            <a:endParaRPr lang="en-US" dirty="0"/>
          </a:p>
          <a:p>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4</a:t>
            </a:fld>
            <a:endParaRPr lang="en-US"/>
          </a:p>
        </p:txBody>
      </p:sp>
    </p:spTree>
    <p:extLst>
      <p:ext uri="{BB962C8B-B14F-4D97-AF65-F5344CB8AC3E}">
        <p14:creationId xmlns:p14="http://schemas.microsoft.com/office/powerpoint/2010/main" val="3214027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8</a:t>
            </a:fld>
            <a:endParaRPr lang="en-US"/>
          </a:p>
        </p:txBody>
      </p:sp>
    </p:spTree>
    <p:extLst>
      <p:ext uri="{BB962C8B-B14F-4D97-AF65-F5344CB8AC3E}">
        <p14:creationId xmlns:p14="http://schemas.microsoft.com/office/powerpoint/2010/main" val="3853975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92022-4BA3-CDEA-5160-95E87F23A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372860-8962-EBB0-49E7-CCBA2F932F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CE9F89-ED00-DBD1-7B87-68722B1CCF8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E65C787-6256-BFB8-DD81-8B1594836F3C}"/>
              </a:ext>
            </a:extLst>
          </p:cNvPr>
          <p:cNvSpPr>
            <a:spLocks noGrp="1"/>
          </p:cNvSpPr>
          <p:nvPr>
            <p:ph type="sldNum" sz="quarter" idx="5"/>
          </p:nvPr>
        </p:nvSpPr>
        <p:spPr/>
        <p:txBody>
          <a:bodyPr/>
          <a:lstStyle/>
          <a:p>
            <a:fld id="{9FE0324B-EAB5-4BA8-8A7F-A0DE864B6024}" type="slidenum">
              <a:rPr lang="en-US" smtClean="0"/>
              <a:t>9</a:t>
            </a:fld>
            <a:endParaRPr lang="en-US"/>
          </a:p>
        </p:txBody>
      </p:sp>
    </p:spTree>
    <p:extLst>
      <p:ext uri="{BB962C8B-B14F-4D97-AF65-F5344CB8AC3E}">
        <p14:creationId xmlns:p14="http://schemas.microsoft.com/office/powerpoint/2010/main" val="54259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Partnership Working</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10</a:t>
            </a:fld>
            <a:endParaRPr lang="en-US"/>
          </a:p>
        </p:txBody>
      </p:sp>
    </p:spTree>
    <p:extLst>
      <p:ext uri="{BB962C8B-B14F-4D97-AF65-F5344CB8AC3E}">
        <p14:creationId xmlns:p14="http://schemas.microsoft.com/office/powerpoint/2010/main" val="1009564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of video- Discussion</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11</a:t>
            </a:fld>
            <a:endParaRPr lang="en-US"/>
          </a:p>
        </p:txBody>
      </p:sp>
    </p:spTree>
    <p:extLst>
      <p:ext uri="{BB962C8B-B14F-4D97-AF65-F5344CB8AC3E}">
        <p14:creationId xmlns:p14="http://schemas.microsoft.com/office/powerpoint/2010/main" val="1859113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previous lecture- exceptional caregiving is</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12</a:t>
            </a:fld>
            <a:endParaRPr lang="en-US"/>
          </a:p>
        </p:txBody>
      </p:sp>
    </p:spTree>
    <p:extLst>
      <p:ext uri="{BB962C8B-B14F-4D97-AF65-F5344CB8AC3E}">
        <p14:creationId xmlns:p14="http://schemas.microsoft.com/office/powerpoint/2010/main" val="1594795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rgbClr val="000000"/>
                </a:solidFill>
                <a:latin typeface="Calibri" panose="020F0502020204030204" pitchFamily="34" charset="0"/>
              </a:rPr>
              <a:t>T</a:t>
            </a:r>
            <a:r>
              <a:rPr lang="en-US" sz="1200" b="0" i="0" dirty="0">
                <a:solidFill>
                  <a:srgbClr val="000000"/>
                </a:solidFill>
                <a:effectLst/>
                <a:latin typeface="Calibri" panose="020F0502020204030204" pitchFamily="34" charset="0"/>
              </a:rPr>
              <a:t>he role of an Early years practitioner in supporting children-</a:t>
            </a:r>
          </a:p>
          <a:p>
            <a:r>
              <a:rPr lang="en-US" sz="1200" b="0" i="0" dirty="0">
                <a:solidFill>
                  <a:srgbClr val="000000"/>
                </a:solidFill>
                <a:effectLst/>
                <a:latin typeface="Calibri" panose="020F0502020204030204" pitchFamily="34" charset="0"/>
              </a:rPr>
              <a:t>Responsive, patient, flexible, observer, encourages independence, promotes resilience, empathetic, kind, good role model, supportive, knowledgeable etc.</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13</a:t>
            </a:fld>
            <a:endParaRPr lang="en-US"/>
          </a:p>
        </p:txBody>
      </p:sp>
    </p:spTree>
    <p:extLst>
      <p:ext uri="{BB962C8B-B14F-4D97-AF65-F5344CB8AC3E}">
        <p14:creationId xmlns:p14="http://schemas.microsoft.com/office/powerpoint/2010/main" val="2490596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these off and encourage the students to discuss</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16</a:t>
            </a:fld>
            <a:endParaRPr lang="en-US"/>
          </a:p>
        </p:txBody>
      </p:sp>
    </p:spTree>
    <p:extLst>
      <p:ext uri="{BB962C8B-B14F-4D97-AF65-F5344CB8AC3E}">
        <p14:creationId xmlns:p14="http://schemas.microsoft.com/office/powerpoint/2010/main" val="855940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Print these off and encourage the students to discuss</a:t>
            </a:r>
            <a:endParaRPr lang="en-US" dirty="0"/>
          </a:p>
          <a:p>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17</a:t>
            </a:fld>
            <a:endParaRPr lang="en-US"/>
          </a:p>
        </p:txBody>
      </p:sp>
    </p:spTree>
    <p:extLst>
      <p:ext uri="{BB962C8B-B14F-4D97-AF65-F5344CB8AC3E}">
        <p14:creationId xmlns:p14="http://schemas.microsoft.com/office/powerpoint/2010/main" val="3688257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Print these off and encourage the students to discuss</a:t>
            </a:r>
            <a:endParaRPr lang="en-US" dirty="0"/>
          </a:p>
          <a:p>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18</a:t>
            </a:fld>
            <a:endParaRPr lang="en-US"/>
          </a:p>
        </p:txBody>
      </p:sp>
    </p:spTree>
    <p:extLst>
      <p:ext uri="{BB962C8B-B14F-4D97-AF65-F5344CB8AC3E}">
        <p14:creationId xmlns:p14="http://schemas.microsoft.com/office/powerpoint/2010/main" val="296433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and discuss</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20</a:t>
            </a:fld>
            <a:endParaRPr lang="en-US"/>
          </a:p>
        </p:txBody>
      </p:sp>
    </p:spTree>
    <p:extLst>
      <p:ext uri="{BB962C8B-B14F-4D97-AF65-F5344CB8AC3E}">
        <p14:creationId xmlns:p14="http://schemas.microsoft.com/office/powerpoint/2010/main" val="3660841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Recognise the role of an early years practitioner in being someone to offer guidance and support when needed, be it through them or other professionals (Multiagency working approach)</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21</a:t>
            </a:fld>
            <a:endParaRPr lang="en-US"/>
          </a:p>
        </p:txBody>
      </p:sp>
    </p:spTree>
    <p:extLst>
      <p:ext uri="{BB962C8B-B14F-4D97-AF65-F5344CB8AC3E}">
        <p14:creationId xmlns:p14="http://schemas.microsoft.com/office/powerpoint/2010/main" val="22570272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Carmarthen: For practitioners its recognising the needs mentioned here and suggesting possible supporting systems/ groups/ professionals to help</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22</a:t>
            </a:fld>
            <a:endParaRPr lang="en-US"/>
          </a:p>
        </p:txBody>
      </p:sp>
    </p:spTree>
    <p:extLst>
      <p:ext uri="{BB962C8B-B14F-4D97-AF65-F5344CB8AC3E}">
        <p14:creationId xmlns:p14="http://schemas.microsoft.com/office/powerpoint/2010/main" val="1931113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Newport: For practitioners, its working with these professionals and using a multiagency working approach</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23</a:t>
            </a:fld>
            <a:endParaRPr lang="en-US"/>
          </a:p>
        </p:txBody>
      </p:sp>
    </p:spTree>
    <p:extLst>
      <p:ext uri="{BB962C8B-B14F-4D97-AF65-F5344CB8AC3E}">
        <p14:creationId xmlns:p14="http://schemas.microsoft.com/office/powerpoint/2010/main" val="23286588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a multiagency working approach and including the family </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24</a:t>
            </a:fld>
            <a:endParaRPr lang="en-US"/>
          </a:p>
        </p:txBody>
      </p:sp>
    </p:spTree>
    <p:extLst>
      <p:ext uri="{BB962C8B-B14F-4D97-AF65-F5344CB8AC3E}">
        <p14:creationId xmlns:p14="http://schemas.microsoft.com/office/powerpoint/2010/main" val="32975904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a multiagency working approach and including the family </a:t>
            </a:r>
            <a:endParaRPr lang="en-US" dirty="0"/>
          </a:p>
          <a:p>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25</a:t>
            </a:fld>
            <a:endParaRPr lang="en-US"/>
          </a:p>
        </p:txBody>
      </p:sp>
    </p:spTree>
    <p:extLst>
      <p:ext uri="{BB962C8B-B14F-4D97-AF65-F5344CB8AC3E}">
        <p14:creationId xmlns:p14="http://schemas.microsoft.com/office/powerpoint/2010/main" val="29400410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a multiagency working approach and including the family </a:t>
            </a:r>
            <a:endParaRPr lang="en-US" dirty="0"/>
          </a:p>
          <a:p>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26</a:t>
            </a:fld>
            <a:endParaRPr lang="en-US"/>
          </a:p>
        </p:txBody>
      </p:sp>
    </p:spTree>
    <p:extLst>
      <p:ext uri="{BB962C8B-B14F-4D97-AF65-F5344CB8AC3E}">
        <p14:creationId xmlns:p14="http://schemas.microsoft.com/office/powerpoint/2010/main" val="4275956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hlinkClick r:id="rId3"/>
              </a:rPr>
              <a:t>phw.nhs.wales</a:t>
            </a:r>
            <a:r>
              <a:rPr lang="en-US" dirty="0">
                <a:hlinkClick r:id="rId3"/>
              </a:rPr>
              <a:t>/topics/the-first-1000-days-programme/resources/a-public-health-approach-to-supporting-parents-summary-report/</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29</a:t>
            </a:fld>
            <a:endParaRPr lang="en-US"/>
          </a:p>
        </p:txBody>
      </p:sp>
    </p:spTree>
    <p:extLst>
      <p:ext uri="{BB962C8B-B14F-4D97-AF65-F5344CB8AC3E}">
        <p14:creationId xmlns:p14="http://schemas.microsoft.com/office/powerpoint/2010/main" val="1553415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Attachment theory</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32</a:t>
            </a:fld>
            <a:endParaRPr lang="en-US"/>
          </a:p>
        </p:txBody>
      </p:sp>
    </p:spTree>
    <p:extLst>
      <p:ext uri="{BB962C8B-B14F-4D97-AF65-F5344CB8AC3E}">
        <p14:creationId xmlns:p14="http://schemas.microsoft.com/office/powerpoint/2010/main" val="1120252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further into these three and consider the links you can make to the assignment </a:t>
            </a:r>
            <a:endParaRPr lang="en-US" dirty="0"/>
          </a:p>
        </p:txBody>
      </p:sp>
      <p:sp>
        <p:nvSpPr>
          <p:cNvPr id="4" name="Slide Number Placeholder 3"/>
          <p:cNvSpPr>
            <a:spLocks noGrp="1"/>
          </p:cNvSpPr>
          <p:nvPr>
            <p:ph type="sldNum" sz="quarter" idx="5"/>
          </p:nvPr>
        </p:nvSpPr>
        <p:spPr/>
        <p:txBody>
          <a:bodyPr/>
          <a:lstStyle/>
          <a:p>
            <a:fld id="{9FE0324B-EAB5-4BA8-8A7F-A0DE864B6024}" type="slidenum">
              <a:rPr lang="en-US" smtClean="0"/>
              <a:t>34</a:t>
            </a:fld>
            <a:endParaRPr lang="en-US"/>
          </a:p>
        </p:txBody>
      </p:sp>
    </p:spTree>
    <p:extLst>
      <p:ext uri="{BB962C8B-B14F-4D97-AF65-F5344CB8AC3E}">
        <p14:creationId xmlns:p14="http://schemas.microsoft.com/office/powerpoint/2010/main" val="1950355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1710516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3097555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17477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514895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4122895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1850479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1287996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2217327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1949072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1247847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653133A0-EA13-4642-B219-BD882026228D}" type="datetimeFigureOut">
              <a:rPr lang="en-US" smtClean="0"/>
              <a:t>10/24/2025</a:t>
            </a:fld>
            <a:endParaRPr lang="en-US"/>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B4E2A6D5-0D08-4B9E-9231-838103D462D8}" type="slidenum">
              <a:rPr lang="en-US" smtClean="0"/>
              <a:t>‹#›</a:t>
            </a:fld>
            <a:endParaRPr lang="en-US"/>
          </a:p>
        </p:txBody>
      </p:sp>
    </p:spTree>
    <p:extLst>
      <p:ext uri="{BB962C8B-B14F-4D97-AF65-F5344CB8AC3E}">
        <p14:creationId xmlns:p14="http://schemas.microsoft.com/office/powerpoint/2010/main" val="2660421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3133A0-EA13-4642-B219-BD882026228D}" type="datetimeFigureOut">
              <a:rPr lang="en-US" smtClean="0"/>
              <a:t>10/24/2025</a:t>
            </a:fld>
            <a:endParaRPr lang="en-US"/>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E2A6D5-0D08-4B9E-9231-838103D462D8}" type="slidenum">
              <a:rPr lang="en-US" smtClean="0"/>
              <a:t>‹#›</a:t>
            </a:fld>
            <a:endParaRPr lang="en-US"/>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4557421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mAogUBEqngo?feature=oembed" TargetMode="Externa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phw.nhs.wales/topics/the-first-1000-days-programme/"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jdZx0dkw7bw?start=98&amp;feature=oembed" TargetMode="External"/><Relationship Id="rId5" Type="http://schemas.openxmlformats.org/officeDocument/2006/relationships/image" Target="../media/image6.jpeg"/><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video" Target="https://www.youtube.com/embed/G4ntSqMCSUI?feature=oembed" TargetMode="External"/><Relationship Id="rId4" Type="http://schemas.openxmlformats.org/officeDocument/2006/relationships/image" Target="../media/image7.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do-bemindful.com/for-early-years/" TargetMode="External"/><Relationship Id="rId3" Type="http://schemas.openxmlformats.org/officeDocument/2006/relationships/hyperlink" Target="https://www.legislation.gov.uk/ukpga/2006/21" TargetMode="External"/><Relationship Id="rId7" Type="http://schemas.openxmlformats.org/officeDocument/2006/relationships/hyperlink" Target="https://www.youtube.com/watch?v=mAogUBEqngo" TargetMode="External"/><Relationship Id="rId12" Type="http://schemas.openxmlformats.org/officeDocument/2006/relationships/hyperlink" Target="https://library.college.police.uk/docs/working_together_to_safeguard_children_2018.pdf?" TargetMode="External"/><Relationship Id="rId2" Type="http://schemas.openxmlformats.org/officeDocument/2006/relationships/hyperlink" Target="https://www.cdhn.org/sites/default/files/downloads/FACTSHEETS%2013_Screen%20View.pdf" TargetMode="External"/><Relationship Id="rId1" Type="http://schemas.openxmlformats.org/officeDocument/2006/relationships/slideLayout" Target="../slideLayouts/slideLayout2.xml"/><Relationship Id="rId6" Type="http://schemas.openxmlformats.org/officeDocument/2006/relationships/hyperlink" Target="https://phw.nhs.wales/topics/the-first-1000-days-programme/resources/a-public-health-approach-to-supporting-parents-summary-report/" TargetMode="External"/><Relationship Id="rId11" Type="http://schemas.openxmlformats.org/officeDocument/2006/relationships/hyperlink" Target="https://www5.open.ac.uk/choose/unison/develop/my-skills/team-working" TargetMode="External"/><Relationship Id="rId5" Type="http://schemas.openxmlformats.org/officeDocument/2006/relationships/hyperlink" Target="https://www.theeducationpeople.org/blog/exploring-pedagogy-introducing-urie-bronfenbrenner/" TargetMode="External"/><Relationship Id="rId10" Type="http://schemas.openxmlformats.org/officeDocument/2006/relationships/hyperlink" Target="https://www.aspiringbeginnings.co.nz/what-is-the-pikler-theory/#:~:text=Build%20Trust%2C%20and%20your%20Relationship,baby%20being%20an%20active%20partner." TargetMode="External"/><Relationship Id="rId4" Type="http://schemas.openxmlformats.org/officeDocument/2006/relationships/hyperlink" Target="https://mentalhealth-uk.org/blog/the-stress-bucket/" TargetMode="External"/><Relationship Id="rId9" Type="http://schemas.openxmlformats.org/officeDocument/2006/relationships/hyperlink" Target="https://www.youtube.com/watch?v=jdZx0dkw7bw&amp;t=98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88B6-9822-0432-7B9B-09720064F9E1}"/>
              </a:ext>
            </a:extLst>
          </p:cNvPr>
          <p:cNvSpPr>
            <a:spLocks noGrp="1"/>
          </p:cNvSpPr>
          <p:nvPr>
            <p:ph type="ctrTitle"/>
          </p:nvPr>
        </p:nvSpPr>
        <p:spPr>
          <a:xfrm>
            <a:off x="1203158" y="2235200"/>
            <a:ext cx="9785684" cy="2387600"/>
          </a:xfrm>
        </p:spPr>
        <p:txBody>
          <a:bodyPr>
            <a:normAutofit fontScale="90000"/>
          </a:bodyPr>
          <a:lstStyle/>
          <a:p>
            <a: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ECEY4005C:Y 1000 </a:t>
            </a:r>
            <a:r>
              <a:rPr lang="en-GB" sz="6000" b="1" dirty="0">
                <a:solidFill>
                  <a:schemeClr val="tx1"/>
                </a:solidFill>
                <a:ea typeface="+mn-ea"/>
              </a:rPr>
              <a:t>D</a:t>
            </a:r>
            <a:r>
              <a:rPr kumimoji="0" lang="en-GB" sz="60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iwrnod</a:t>
            </a:r>
            <a: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lang="en-GB" sz="6000" b="1" dirty="0">
                <a:solidFill>
                  <a:schemeClr val="tx1"/>
                </a:solidFill>
                <a:ea typeface="+mn-ea"/>
              </a:rPr>
              <a:t>C</a:t>
            </a:r>
            <a:r>
              <a:rPr kumimoji="0" lang="en-GB" sz="6000" b="1"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yntaf</a:t>
            </a:r>
            <a:b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br>
              <a:rPr kumimoji="0" lang="en-GB" sz="6000" b="1"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br>
            <a:r>
              <a:rPr lang="en-GB" sz="6000" b="1" dirty="0">
                <a:solidFill>
                  <a:srgbClr val="0070C0"/>
                </a:solidFill>
                <a:latin typeface="Arial" panose="020B0604020202020204" pitchFamily="34" charset="0"/>
                <a:cs typeface="Arial" panose="020B0604020202020204" pitchFamily="34" charset="0"/>
              </a:rPr>
              <a:t>ECEY4005: The First 1000 Days</a:t>
            </a:r>
            <a:endParaRPr lang="en-US" dirty="0"/>
          </a:p>
        </p:txBody>
      </p:sp>
      <p:sp>
        <p:nvSpPr>
          <p:cNvPr id="3" name="Subtitle 2">
            <a:extLst>
              <a:ext uri="{FF2B5EF4-FFF2-40B4-BE49-F238E27FC236}">
                <a16:creationId xmlns:a16="http://schemas.microsoft.com/office/drawing/2014/main" id="{1E800569-F785-1241-91D3-FDEF8EE81646}"/>
              </a:ext>
            </a:extLst>
          </p:cNvPr>
          <p:cNvSpPr>
            <a:spLocks noGrp="1"/>
          </p:cNvSpPr>
          <p:nvPr>
            <p:ph type="subTitle" idx="1"/>
          </p:nvPr>
        </p:nvSpPr>
        <p:spPr>
          <a:xfrm>
            <a:off x="1524000" y="4777694"/>
            <a:ext cx="9235669" cy="990588"/>
          </a:xfrm>
        </p:spPr>
        <p:txBody>
          <a:bodyPr vert="horz" lIns="91440" tIns="45720" rIns="91440" bIns="45720" rtlCol="0" anchor="t">
            <a:normAutofit/>
          </a:bodyPr>
          <a:lstStyle/>
          <a:p>
            <a:r>
              <a:rPr lang="en-GB" dirty="0" err="1"/>
              <a:t>Darlith</a:t>
            </a:r>
            <a:r>
              <a:rPr lang="en-GB" dirty="0"/>
              <a:t> 3- </a:t>
            </a:r>
            <a:r>
              <a:rPr lang="en-GB" dirty="0" err="1"/>
              <a:t>Oedolion</a:t>
            </a:r>
            <a:r>
              <a:rPr lang="en-GB" dirty="0"/>
              <a:t> </a:t>
            </a:r>
            <a:r>
              <a:rPr lang="en-GB" dirty="0" err="1"/>
              <a:t>galluogol</a:t>
            </a:r>
          </a:p>
          <a:p>
            <a:r>
              <a:rPr lang="en-GB" dirty="0"/>
              <a:t> </a:t>
            </a:r>
            <a:r>
              <a:rPr lang="en-GB" dirty="0">
                <a:solidFill>
                  <a:srgbClr val="0070C0"/>
                </a:solidFill>
              </a:rPr>
              <a:t>Lecture 3 – Enabling adults</a:t>
            </a:r>
            <a:endParaRPr lang="en-US" dirty="0">
              <a:solidFill>
                <a:srgbClr val="0070C0"/>
              </a:solidFill>
            </a:endParaRPr>
          </a:p>
        </p:txBody>
      </p:sp>
    </p:spTree>
    <p:extLst>
      <p:ext uri="{BB962C8B-B14F-4D97-AF65-F5344CB8AC3E}">
        <p14:creationId xmlns:p14="http://schemas.microsoft.com/office/powerpoint/2010/main" val="4029898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6CA-ECE6-E442-63CA-822DF91BF4CA}"/>
              </a:ext>
            </a:extLst>
          </p:cNvPr>
          <p:cNvSpPr>
            <a:spLocks noGrp="1"/>
          </p:cNvSpPr>
          <p:nvPr>
            <p:ph type="title"/>
          </p:nvPr>
        </p:nvSpPr>
        <p:spPr/>
        <p:txBody>
          <a:bodyPr/>
          <a:lstStyle/>
          <a:p>
            <a:r>
              <a:rPr lang="en-GB" dirty="0" err="1"/>
              <a:t>Ailgapio</a:t>
            </a:r>
            <a:r>
              <a:rPr lang="en-GB" dirty="0"/>
              <a:t>                     </a:t>
            </a:r>
            <a:r>
              <a:rPr lang="en-GB" dirty="0">
                <a:solidFill>
                  <a:srgbClr val="0070C0"/>
                </a:solidFill>
              </a:rPr>
              <a:t>Recap</a:t>
            </a:r>
            <a:endParaRPr lang="en-US" dirty="0">
              <a:solidFill>
                <a:srgbClr val="0070C0"/>
              </a:solidFill>
            </a:endParaRPr>
          </a:p>
        </p:txBody>
      </p:sp>
      <p:sp>
        <p:nvSpPr>
          <p:cNvPr id="3" name="Content Placeholder 2">
            <a:extLst>
              <a:ext uri="{FF2B5EF4-FFF2-40B4-BE49-F238E27FC236}">
                <a16:creationId xmlns:a16="http://schemas.microsoft.com/office/drawing/2014/main" id="{B423002F-DA81-6CB2-178D-10CA677DC6E9}"/>
              </a:ext>
            </a:extLst>
          </p:cNvPr>
          <p:cNvSpPr>
            <a:spLocks noGrp="1"/>
          </p:cNvSpPr>
          <p:nvPr>
            <p:ph sz="half" idx="1"/>
          </p:nvPr>
        </p:nvSpPr>
        <p:spPr/>
        <p:txBody>
          <a:bodyPr/>
          <a:lstStyle/>
          <a:p>
            <a:r>
              <a:rPr lang="en-GB" dirty="0"/>
              <a:t>Beth </a:t>
            </a:r>
            <a:r>
              <a:rPr lang="en-GB" dirty="0" err="1"/>
              <a:t>yw</a:t>
            </a:r>
            <a:r>
              <a:rPr lang="en-GB" dirty="0"/>
              <a:t> </a:t>
            </a:r>
            <a:r>
              <a:rPr lang="en-GB" dirty="0" err="1"/>
              <a:t>gofal</a:t>
            </a:r>
            <a:r>
              <a:rPr lang="en-GB" dirty="0"/>
              <a:t> </a:t>
            </a:r>
            <a:r>
              <a:rPr lang="en-GB" dirty="0" err="1"/>
              <a:t>eithriadol</a:t>
            </a:r>
            <a:r>
              <a:rPr lang="en-GB" dirty="0"/>
              <a:t>?</a:t>
            </a:r>
          </a:p>
          <a:p>
            <a:r>
              <a:rPr lang="en-GB" dirty="0"/>
              <a:t>Pam </a:t>
            </a:r>
            <a:r>
              <a:rPr lang="en-GB" dirty="0" err="1"/>
              <a:t>mae</a:t>
            </a:r>
            <a:r>
              <a:rPr lang="en-GB" dirty="0"/>
              <a:t> </a:t>
            </a:r>
            <a:r>
              <a:rPr lang="en-GB" dirty="0" err="1"/>
              <a:t>gofal</a:t>
            </a:r>
            <a:r>
              <a:rPr lang="en-GB" dirty="0"/>
              <a:t> </a:t>
            </a:r>
            <a:r>
              <a:rPr lang="en-GB" dirty="0" err="1"/>
              <a:t>eithriadol</a:t>
            </a:r>
            <a:r>
              <a:rPr lang="en-GB" dirty="0"/>
              <a:t> </a:t>
            </a:r>
            <a:r>
              <a:rPr lang="en-GB" dirty="0" err="1"/>
              <a:t>yn</a:t>
            </a:r>
            <a:r>
              <a:rPr lang="en-GB" dirty="0"/>
              <a:t> </a:t>
            </a:r>
            <a:r>
              <a:rPr lang="en-GB" dirty="0" err="1"/>
              <a:t>bwysig</a:t>
            </a:r>
            <a:r>
              <a:rPr lang="en-GB" dirty="0"/>
              <a:t> o </a:t>
            </a:r>
            <a:r>
              <a:rPr lang="en-GB" dirty="0" err="1"/>
              <a:t>fewn</a:t>
            </a:r>
            <a:r>
              <a:rPr lang="en-GB" dirty="0"/>
              <a:t> y 1000 </a:t>
            </a:r>
            <a:r>
              <a:rPr lang="en-GB" dirty="0" err="1"/>
              <a:t>diwrnod</a:t>
            </a:r>
            <a:r>
              <a:rPr lang="en-GB" dirty="0"/>
              <a:t> </a:t>
            </a:r>
            <a:r>
              <a:rPr lang="en-GB" dirty="0" err="1"/>
              <a:t>cyntaf</a:t>
            </a:r>
            <a:r>
              <a:rPr lang="en-GB" dirty="0"/>
              <a:t>?</a:t>
            </a:r>
            <a:endParaRPr lang="en-US" dirty="0"/>
          </a:p>
        </p:txBody>
      </p:sp>
      <p:sp>
        <p:nvSpPr>
          <p:cNvPr id="4" name="Content Placeholder 3">
            <a:extLst>
              <a:ext uri="{FF2B5EF4-FFF2-40B4-BE49-F238E27FC236}">
                <a16:creationId xmlns:a16="http://schemas.microsoft.com/office/drawing/2014/main" id="{612C9245-2406-4ED9-4DE1-D6427172B9D7}"/>
              </a:ext>
            </a:extLst>
          </p:cNvPr>
          <p:cNvSpPr>
            <a:spLocks noGrp="1"/>
          </p:cNvSpPr>
          <p:nvPr>
            <p:ph sz="half" idx="2"/>
          </p:nvPr>
        </p:nvSpPr>
        <p:spPr/>
        <p:txBody>
          <a:bodyPr/>
          <a:lstStyle/>
          <a:p>
            <a:r>
              <a:rPr lang="en-GB" dirty="0">
                <a:solidFill>
                  <a:srgbClr val="0070C0"/>
                </a:solidFill>
              </a:rPr>
              <a:t>What is exceptional caregiving?</a:t>
            </a:r>
          </a:p>
          <a:p>
            <a:r>
              <a:rPr lang="en-GB" dirty="0">
                <a:solidFill>
                  <a:srgbClr val="0070C0"/>
                </a:solidFill>
              </a:rPr>
              <a:t>Why is exceptional caregiving important in the first 1000 days?</a:t>
            </a:r>
            <a:endParaRPr lang="en-US" dirty="0">
              <a:solidFill>
                <a:srgbClr val="0070C0"/>
              </a:solidFill>
            </a:endParaRPr>
          </a:p>
          <a:p>
            <a:endParaRPr lang="en-US" dirty="0"/>
          </a:p>
        </p:txBody>
      </p:sp>
    </p:spTree>
    <p:extLst>
      <p:ext uri="{BB962C8B-B14F-4D97-AF65-F5344CB8AC3E}">
        <p14:creationId xmlns:p14="http://schemas.microsoft.com/office/powerpoint/2010/main" val="3265045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9D1392-B3F1-1800-386C-6B58707A2626}"/>
              </a:ext>
            </a:extLst>
          </p:cNvPr>
          <p:cNvSpPr>
            <a:spLocks noGrp="1"/>
          </p:cNvSpPr>
          <p:nvPr>
            <p:ph sz="half" idx="1"/>
          </p:nvPr>
        </p:nvSpPr>
        <p:spPr/>
        <p:txBody>
          <a:bodyPr>
            <a:normAutofit/>
          </a:bodyPr>
          <a:lstStyle/>
          <a:p>
            <a:r>
              <a:rPr lang="en-US" sz="1600" dirty="0" err="1"/>
              <a:t>Ymrwymiadau</a:t>
            </a:r>
            <a:r>
              <a:rPr lang="en-US" sz="1600" dirty="0"/>
              <a:t> </a:t>
            </a:r>
            <a:r>
              <a:rPr lang="en-US" sz="1600" dirty="0" err="1"/>
              <a:t>ariannol</a:t>
            </a:r>
            <a:r>
              <a:rPr lang="en-US" sz="1600" dirty="0"/>
              <a:t> / </a:t>
            </a:r>
            <a:r>
              <a:rPr lang="en-US" sz="1600" dirty="0" err="1"/>
              <a:t>diffyg</a:t>
            </a:r>
            <a:r>
              <a:rPr lang="en-US" sz="1600" dirty="0"/>
              <a:t> </a:t>
            </a:r>
            <a:r>
              <a:rPr lang="en-US" sz="1600" dirty="0" err="1"/>
              <a:t>arian</a:t>
            </a:r>
            <a:endParaRPr lang="en-US" sz="1600" dirty="0"/>
          </a:p>
          <a:p>
            <a:r>
              <a:rPr lang="en-US" sz="1600" dirty="0" err="1"/>
              <a:t>Straen</a:t>
            </a:r>
            <a:r>
              <a:rPr lang="en-US" sz="1600" dirty="0"/>
              <a:t> a </a:t>
            </a:r>
            <a:r>
              <a:rPr lang="en-US" sz="1600" dirty="0" err="1"/>
              <a:t>llosgi</a:t>
            </a:r>
            <a:r>
              <a:rPr lang="en-US" sz="1600" dirty="0"/>
              <a:t> mas</a:t>
            </a:r>
          </a:p>
          <a:p>
            <a:r>
              <a:rPr lang="en-US" sz="1600" dirty="0" err="1"/>
              <a:t>Diffyg</a:t>
            </a:r>
            <a:r>
              <a:rPr lang="en-US" sz="1600" dirty="0"/>
              <a:t> </a:t>
            </a:r>
            <a:r>
              <a:rPr lang="en-US" sz="1600" dirty="0" err="1"/>
              <a:t>dealltwriaeth</a:t>
            </a:r>
            <a:endParaRPr lang="en-US" sz="1600" dirty="0"/>
          </a:p>
          <a:p>
            <a:r>
              <a:rPr lang="en-US" sz="1600" dirty="0" err="1"/>
              <a:t>Diffyg</a:t>
            </a:r>
            <a:r>
              <a:rPr lang="en-US" sz="1600" dirty="0"/>
              <a:t> </a:t>
            </a:r>
            <a:r>
              <a:rPr lang="en-US" sz="1600" dirty="0" err="1"/>
              <a:t>cefnogaeth</a:t>
            </a:r>
            <a:r>
              <a:rPr lang="en-US" sz="1600" dirty="0"/>
              <a:t>/</a:t>
            </a:r>
            <a:r>
              <a:rPr lang="en-US" sz="1600" dirty="0" err="1"/>
              <a:t>staffio</a:t>
            </a:r>
            <a:endParaRPr lang="en-US" sz="1600" dirty="0"/>
          </a:p>
          <a:p>
            <a:r>
              <a:rPr lang="en-US" sz="1600" dirty="0" err="1"/>
              <a:t>Materion</a:t>
            </a:r>
            <a:r>
              <a:rPr lang="en-US" sz="1600" dirty="0"/>
              <a:t> iechyd</a:t>
            </a:r>
          </a:p>
          <a:p>
            <a:r>
              <a:rPr lang="en-US" sz="1600" dirty="0" err="1"/>
              <a:t>Ffordd</a:t>
            </a:r>
            <a:r>
              <a:rPr lang="en-US" sz="1600" dirty="0"/>
              <a:t> o </a:t>
            </a:r>
            <a:r>
              <a:rPr lang="en-US" sz="1600" dirty="0" err="1"/>
              <a:t>fyw</a:t>
            </a:r>
            <a:endParaRPr lang="en-US" sz="1600" dirty="0"/>
          </a:p>
          <a:p>
            <a:pPr marL="0" indent="0">
              <a:buNone/>
            </a:pPr>
            <a:endParaRPr lang="en-US" sz="1600" dirty="0"/>
          </a:p>
          <a:p>
            <a:pPr marL="0" indent="0">
              <a:buNone/>
            </a:pPr>
            <a:r>
              <a:rPr lang="en-US" sz="1600" dirty="0" err="1">
                <a:highlight>
                  <a:srgbClr val="FFFF00"/>
                </a:highlight>
              </a:rPr>
              <a:t>Dewch</a:t>
            </a:r>
            <a:r>
              <a:rPr lang="en-US" sz="1600" dirty="0">
                <a:highlight>
                  <a:srgbClr val="FFFF00"/>
                </a:highlight>
              </a:rPr>
              <a:t> o </a:t>
            </a:r>
            <a:r>
              <a:rPr lang="en-US" sz="1600" dirty="0" err="1">
                <a:highlight>
                  <a:srgbClr val="FFFF00"/>
                </a:highlight>
              </a:rPr>
              <a:t>hyd</a:t>
            </a:r>
            <a:r>
              <a:rPr lang="en-US" sz="1600" dirty="0">
                <a:highlight>
                  <a:srgbClr val="FFFF00"/>
                </a:highlight>
              </a:rPr>
              <a:t> </a:t>
            </a:r>
            <a:r>
              <a:rPr lang="en-US" sz="1600" dirty="0" err="1">
                <a:highlight>
                  <a:srgbClr val="FFFF00"/>
                </a:highlight>
              </a:rPr>
              <a:t>i</a:t>
            </a:r>
            <a:r>
              <a:rPr lang="en-US" sz="1600" dirty="0">
                <a:highlight>
                  <a:srgbClr val="FFFF00"/>
                </a:highlight>
              </a:rPr>
              <a:t> </a:t>
            </a:r>
            <a:r>
              <a:rPr lang="en-US" sz="1600" dirty="0" err="1">
                <a:highlight>
                  <a:srgbClr val="FFFF00"/>
                </a:highlight>
              </a:rPr>
              <a:t>atebion</a:t>
            </a:r>
            <a:r>
              <a:rPr lang="en-US" sz="1600" dirty="0">
                <a:highlight>
                  <a:srgbClr val="FFFF00"/>
                </a:highlight>
              </a:rPr>
              <a:t> </a:t>
            </a:r>
            <a:r>
              <a:rPr lang="en-US" sz="1600" dirty="0" err="1">
                <a:highlight>
                  <a:srgbClr val="FFFF00"/>
                </a:highlight>
              </a:rPr>
              <a:t>ymarferol</a:t>
            </a:r>
            <a:r>
              <a:rPr lang="en-US" sz="1600" dirty="0">
                <a:highlight>
                  <a:srgbClr val="FFFF00"/>
                </a:highlight>
              </a:rPr>
              <a:t> </a:t>
            </a:r>
            <a:r>
              <a:rPr lang="en-US" sz="1600" dirty="0" err="1">
                <a:highlight>
                  <a:srgbClr val="FFFF00"/>
                </a:highlight>
              </a:rPr>
              <a:t>ar</a:t>
            </a:r>
            <a:r>
              <a:rPr lang="en-US" sz="1600" dirty="0">
                <a:highlight>
                  <a:srgbClr val="FFFF00"/>
                </a:highlight>
              </a:rPr>
              <a:t> </a:t>
            </a:r>
            <a:r>
              <a:rPr lang="en-US" sz="1600" dirty="0" err="1">
                <a:highlight>
                  <a:srgbClr val="FFFF00"/>
                </a:highlight>
              </a:rPr>
              <a:t>gyfer</a:t>
            </a:r>
            <a:r>
              <a:rPr lang="en-US" sz="1600" dirty="0">
                <a:highlight>
                  <a:srgbClr val="FFFF00"/>
                </a:highlight>
              </a:rPr>
              <a:t> y </a:t>
            </a:r>
            <a:r>
              <a:rPr lang="en-US" sz="1600" dirty="0" err="1">
                <a:highlight>
                  <a:srgbClr val="FFFF00"/>
                </a:highlight>
              </a:rPr>
              <a:t>ffactorau</a:t>
            </a:r>
            <a:r>
              <a:rPr lang="en-US" sz="1600" dirty="0">
                <a:highlight>
                  <a:srgbClr val="FFFF00"/>
                </a:highlight>
              </a:rPr>
              <a:t> </a:t>
            </a:r>
            <a:r>
              <a:rPr lang="en-US" sz="1600" dirty="0" err="1">
                <a:highlight>
                  <a:srgbClr val="FFFF00"/>
                </a:highlight>
              </a:rPr>
              <a:t>dylanwadol</a:t>
            </a:r>
            <a:r>
              <a:rPr lang="en-US" sz="1600" dirty="0">
                <a:highlight>
                  <a:srgbClr val="FFFF00"/>
                </a:highlight>
              </a:rPr>
              <a:t> </a:t>
            </a:r>
            <a:r>
              <a:rPr lang="en-US" sz="1600" dirty="0" err="1">
                <a:highlight>
                  <a:srgbClr val="FFFF00"/>
                </a:highlight>
              </a:rPr>
              <a:t>hyn</a:t>
            </a:r>
            <a:endParaRPr lang="en-US" sz="1600" dirty="0">
              <a:highlight>
                <a:srgbClr val="FFFF00"/>
              </a:highlight>
            </a:endParaRPr>
          </a:p>
          <a:p>
            <a:pPr marL="0" indent="0">
              <a:buNone/>
            </a:pPr>
            <a:r>
              <a:rPr lang="en-US" sz="1600" dirty="0" err="1">
                <a:highlight>
                  <a:srgbClr val="FFFF00"/>
                </a:highlight>
              </a:rPr>
              <a:t>Ystyriwch</a:t>
            </a:r>
            <a:r>
              <a:rPr lang="en-US" sz="1600" dirty="0">
                <a:highlight>
                  <a:srgbClr val="FFFF00"/>
                </a:highlight>
              </a:rPr>
              <a:t> </a:t>
            </a:r>
            <a:r>
              <a:rPr lang="en-US" sz="1600" dirty="0" err="1">
                <a:highlight>
                  <a:srgbClr val="FFFF00"/>
                </a:highlight>
              </a:rPr>
              <a:t>sut</a:t>
            </a:r>
            <a:r>
              <a:rPr lang="en-US" sz="1600" dirty="0">
                <a:highlight>
                  <a:srgbClr val="FFFF00"/>
                </a:highlight>
              </a:rPr>
              <a:t> y </a:t>
            </a:r>
            <a:r>
              <a:rPr lang="en-US" sz="1600" dirty="0" err="1">
                <a:highlight>
                  <a:srgbClr val="FFFF00"/>
                </a:highlight>
              </a:rPr>
              <a:t>byddai'n</a:t>
            </a:r>
            <a:r>
              <a:rPr lang="en-US" sz="1600" dirty="0">
                <a:highlight>
                  <a:srgbClr val="FFFF00"/>
                </a:highlight>
              </a:rPr>
              <a:t> </a:t>
            </a:r>
            <a:r>
              <a:rPr lang="en-US" sz="1600" dirty="0" err="1">
                <a:highlight>
                  <a:srgbClr val="FFFF00"/>
                </a:highlight>
              </a:rPr>
              <a:t>gweithio</a:t>
            </a:r>
            <a:r>
              <a:rPr lang="en-US" sz="1600" dirty="0">
                <a:highlight>
                  <a:srgbClr val="FFFF00"/>
                </a:highlight>
              </a:rPr>
              <a:t> </a:t>
            </a:r>
            <a:r>
              <a:rPr lang="en-US" sz="1600" dirty="0" err="1">
                <a:highlight>
                  <a:srgbClr val="FFFF00"/>
                </a:highlight>
              </a:rPr>
              <a:t>a'r</a:t>
            </a:r>
            <a:r>
              <a:rPr lang="en-US" sz="1600" dirty="0">
                <a:highlight>
                  <a:srgbClr val="FFFF00"/>
                </a:highlight>
              </a:rPr>
              <a:t> </a:t>
            </a:r>
            <a:r>
              <a:rPr lang="en-US" sz="1600" dirty="0" err="1">
                <a:highlight>
                  <a:srgbClr val="FFFF00"/>
                </a:highlight>
              </a:rPr>
              <a:t>effaith</a:t>
            </a:r>
            <a:r>
              <a:rPr lang="en-US" sz="1600" dirty="0">
                <a:highlight>
                  <a:srgbClr val="FFFF00"/>
                </a:highlight>
              </a:rPr>
              <a:t> y </a:t>
            </a:r>
            <a:r>
              <a:rPr lang="en-US" sz="1600" dirty="0" err="1">
                <a:highlight>
                  <a:srgbClr val="FFFF00"/>
                </a:highlight>
              </a:rPr>
              <a:t>byddai'n</a:t>
            </a:r>
            <a:r>
              <a:rPr lang="en-US" sz="1600" dirty="0">
                <a:highlight>
                  <a:srgbClr val="FFFF00"/>
                </a:highlight>
              </a:rPr>
              <a:t> </a:t>
            </a:r>
            <a:r>
              <a:rPr lang="en-US" sz="1600" dirty="0" err="1">
                <a:highlight>
                  <a:srgbClr val="FFFF00"/>
                </a:highlight>
              </a:rPr>
              <a:t>ei</a:t>
            </a:r>
            <a:r>
              <a:rPr lang="en-US" sz="1600" dirty="0">
                <a:highlight>
                  <a:srgbClr val="FFFF00"/>
                </a:highlight>
              </a:rPr>
              <a:t> </a:t>
            </a:r>
            <a:r>
              <a:rPr lang="en-US" sz="1600" dirty="0" err="1">
                <a:highlight>
                  <a:srgbClr val="FFFF00"/>
                </a:highlight>
              </a:rPr>
              <a:t>chael</a:t>
            </a:r>
            <a:r>
              <a:rPr lang="en-US" sz="1600" dirty="0">
                <a:highlight>
                  <a:srgbClr val="FFFF00"/>
                </a:highlight>
              </a:rPr>
              <a:t> </a:t>
            </a:r>
            <a:r>
              <a:rPr lang="en-US" sz="1600" dirty="0" err="1">
                <a:highlight>
                  <a:srgbClr val="FFFF00"/>
                </a:highlight>
              </a:rPr>
              <a:t>ar</a:t>
            </a:r>
            <a:r>
              <a:rPr lang="en-US" sz="1600" dirty="0">
                <a:highlight>
                  <a:srgbClr val="FFFF00"/>
                </a:highlight>
              </a:rPr>
              <a:t> y </a:t>
            </a:r>
            <a:r>
              <a:rPr lang="en-US" sz="1600" dirty="0" err="1">
                <a:highlight>
                  <a:srgbClr val="FFFF00"/>
                </a:highlight>
              </a:rPr>
              <a:t>plentyn</a:t>
            </a:r>
            <a:r>
              <a:rPr lang="en-US" sz="1600" dirty="0">
                <a:highlight>
                  <a:srgbClr val="FFFF00"/>
                </a:highlight>
              </a:rPr>
              <a:t> </a:t>
            </a:r>
            <a:r>
              <a:rPr lang="en-US" sz="1600" dirty="0" err="1">
                <a:highlight>
                  <a:srgbClr val="FFFF00"/>
                </a:highlight>
              </a:rPr>
              <a:t>a’I</a:t>
            </a:r>
            <a:r>
              <a:rPr lang="en-US" sz="1600" dirty="0">
                <a:highlight>
                  <a:srgbClr val="FFFF00"/>
                </a:highlight>
              </a:rPr>
              <a:t> </a:t>
            </a:r>
            <a:r>
              <a:rPr lang="en-US" sz="1600" dirty="0" err="1">
                <a:highlight>
                  <a:srgbClr val="FFFF00"/>
                </a:highlight>
              </a:rPr>
              <a:t>gofalwyr</a:t>
            </a:r>
            <a:endParaRPr lang="en-US" sz="1600" dirty="0">
              <a:highlight>
                <a:srgbClr val="FFFF00"/>
              </a:highlight>
            </a:endParaRPr>
          </a:p>
          <a:p>
            <a:pPr marL="0" indent="0">
              <a:buNone/>
            </a:pPr>
            <a:endParaRPr lang="en-US" sz="1600" dirty="0"/>
          </a:p>
          <a:p>
            <a:endParaRPr lang="en-US" dirty="0"/>
          </a:p>
        </p:txBody>
      </p:sp>
      <p:sp>
        <p:nvSpPr>
          <p:cNvPr id="4" name="Content Placeholder 3">
            <a:extLst>
              <a:ext uri="{FF2B5EF4-FFF2-40B4-BE49-F238E27FC236}">
                <a16:creationId xmlns:a16="http://schemas.microsoft.com/office/drawing/2014/main" id="{CEB7DCC1-F9BF-317C-6BC2-41C7752AC741}"/>
              </a:ext>
            </a:extLst>
          </p:cNvPr>
          <p:cNvSpPr>
            <a:spLocks noGrp="1"/>
          </p:cNvSpPr>
          <p:nvPr>
            <p:ph sz="half" idx="2"/>
          </p:nvPr>
        </p:nvSpPr>
        <p:spPr/>
        <p:txBody>
          <a:bodyPr>
            <a:normAutofit/>
          </a:bodyPr>
          <a:lstStyle/>
          <a:p>
            <a:r>
              <a:rPr lang="en-GB" sz="1800" dirty="0">
                <a:solidFill>
                  <a:srgbClr val="0070C0"/>
                </a:solidFill>
              </a:rPr>
              <a:t>Financial struggles/ lack of funds</a:t>
            </a:r>
          </a:p>
          <a:p>
            <a:r>
              <a:rPr lang="en-GB" sz="1800" dirty="0">
                <a:solidFill>
                  <a:srgbClr val="0070C0"/>
                </a:solidFill>
              </a:rPr>
              <a:t>Stress and burnout</a:t>
            </a:r>
          </a:p>
          <a:p>
            <a:r>
              <a:rPr lang="en-GB" sz="1800" dirty="0">
                <a:solidFill>
                  <a:srgbClr val="0070C0"/>
                </a:solidFill>
              </a:rPr>
              <a:t>Lack of understanding</a:t>
            </a:r>
          </a:p>
          <a:p>
            <a:r>
              <a:rPr lang="en-GB" sz="1800" dirty="0">
                <a:solidFill>
                  <a:srgbClr val="0070C0"/>
                </a:solidFill>
              </a:rPr>
              <a:t>Lack of support/staffing</a:t>
            </a:r>
          </a:p>
          <a:p>
            <a:r>
              <a:rPr lang="en-GB" sz="1800" dirty="0">
                <a:solidFill>
                  <a:srgbClr val="0070C0"/>
                </a:solidFill>
              </a:rPr>
              <a:t>Health issues</a:t>
            </a:r>
          </a:p>
          <a:p>
            <a:r>
              <a:rPr lang="en-GB" sz="1800" dirty="0">
                <a:solidFill>
                  <a:srgbClr val="0070C0"/>
                </a:solidFill>
              </a:rPr>
              <a:t>Lifestyle</a:t>
            </a:r>
          </a:p>
          <a:p>
            <a:pPr marL="0" indent="0">
              <a:buNone/>
            </a:pPr>
            <a:r>
              <a:rPr lang="en-GB" sz="1800" dirty="0">
                <a:solidFill>
                  <a:srgbClr val="0070C0"/>
                </a:solidFill>
                <a:highlight>
                  <a:srgbClr val="FFFF00"/>
                </a:highlight>
              </a:rPr>
              <a:t>Find practical solutions for these influencing factors</a:t>
            </a:r>
          </a:p>
          <a:p>
            <a:pPr marL="0" indent="0">
              <a:buNone/>
            </a:pPr>
            <a:r>
              <a:rPr lang="en-GB" sz="1800" dirty="0">
                <a:solidFill>
                  <a:srgbClr val="0070C0"/>
                </a:solidFill>
                <a:highlight>
                  <a:srgbClr val="FFFF00"/>
                </a:highlight>
              </a:rPr>
              <a:t>Consider how it would work and the impact it would have on the child and caregivers</a:t>
            </a:r>
            <a:endParaRPr lang="en-US" sz="1800" dirty="0">
              <a:solidFill>
                <a:srgbClr val="0070C0"/>
              </a:solidFill>
              <a:highlight>
                <a:srgbClr val="FFFF00"/>
              </a:highlight>
            </a:endParaRPr>
          </a:p>
          <a:p>
            <a:pPr marL="0" indent="0">
              <a:buNone/>
            </a:pPr>
            <a:endParaRPr lang="en-GB" sz="1800" dirty="0">
              <a:solidFill>
                <a:srgbClr val="0070C0"/>
              </a:solidFill>
            </a:endParaRPr>
          </a:p>
          <a:p>
            <a:endParaRPr lang="en-US" dirty="0"/>
          </a:p>
        </p:txBody>
      </p:sp>
      <p:sp>
        <p:nvSpPr>
          <p:cNvPr id="5" name="Title 1">
            <a:extLst>
              <a:ext uri="{FF2B5EF4-FFF2-40B4-BE49-F238E27FC236}">
                <a16:creationId xmlns:a16="http://schemas.microsoft.com/office/drawing/2014/main" id="{99BF722F-D058-B8E8-1FE4-D36D7421F839}"/>
              </a:ext>
            </a:extLst>
          </p:cNvPr>
          <p:cNvSpPr>
            <a:spLocks noGrp="1"/>
          </p:cNvSpPr>
          <p:nvPr>
            <p:ph type="title"/>
          </p:nvPr>
        </p:nvSpPr>
        <p:spPr>
          <a:xfrm>
            <a:off x="838200" y="365125"/>
            <a:ext cx="10515600" cy="1325563"/>
          </a:xfrm>
        </p:spPr>
        <p:txBody>
          <a:bodyPr>
            <a:normAutofit/>
          </a:bodyPr>
          <a:lstStyle/>
          <a:p>
            <a:r>
              <a:rPr lang="en-GB" dirty="0" err="1"/>
              <a:t>Cydnabod</a:t>
            </a:r>
            <a:r>
              <a:rPr lang="en-GB" dirty="0"/>
              <a:t> </a:t>
            </a:r>
            <a:r>
              <a:rPr lang="en-GB" dirty="0" err="1"/>
              <a:t>heriau</a:t>
            </a:r>
            <a:r>
              <a:rPr lang="en-GB" dirty="0"/>
              <a:t> a </a:t>
            </a:r>
            <a:r>
              <a:rPr lang="en-GB" dirty="0" err="1"/>
              <a:t>mynd</a:t>
            </a:r>
            <a:r>
              <a:rPr lang="en-GB" dirty="0"/>
              <a:t> </a:t>
            </a:r>
            <a:r>
              <a:rPr lang="en-GB" dirty="0" err="1"/>
              <a:t>i'r</a:t>
            </a:r>
            <a:r>
              <a:rPr lang="en-GB" dirty="0"/>
              <a:t> </a:t>
            </a:r>
            <a:r>
              <a:rPr lang="en-GB" dirty="0" err="1"/>
              <a:t>afael</a:t>
            </a:r>
            <a:r>
              <a:rPr lang="en-GB" dirty="0"/>
              <a:t> â </a:t>
            </a:r>
            <a:r>
              <a:rPr lang="en-GB" dirty="0" err="1"/>
              <a:t>nhw</a:t>
            </a:r>
            <a:br>
              <a:rPr lang="en-GB" dirty="0">
                <a:solidFill>
                  <a:srgbClr val="0070C0"/>
                </a:solidFill>
              </a:rPr>
            </a:br>
            <a:r>
              <a:rPr lang="en-GB" dirty="0">
                <a:solidFill>
                  <a:srgbClr val="0070C0"/>
                </a:solidFill>
              </a:rPr>
              <a:t>Recognising and addressing challenges</a:t>
            </a:r>
            <a:endParaRPr lang="en-US" dirty="0">
              <a:solidFill>
                <a:srgbClr val="0070C0"/>
              </a:solidFill>
            </a:endParaRPr>
          </a:p>
        </p:txBody>
      </p:sp>
    </p:spTree>
    <p:extLst>
      <p:ext uri="{BB962C8B-B14F-4D97-AF65-F5344CB8AC3E}">
        <p14:creationId xmlns:p14="http://schemas.microsoft.com/office/powerpoint/2010/main" val="729921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A71B2-A267-5AA6-A2AC-9D1565C3FF66}"/>
              </a:ext>
            </a:extLst>
          </p:cNvPr>
          <p:cNvSpPr>
            <a:spLocks noGrp="1"/>
          </p:cNvSpPr>
          <p:nvPr>
            <p:ph sz="half" idx="1"/>
          </p:nvPr>
        </p:nvSpPr>
        <p:spPr/>
        <p:txBody>
          <a:bodyPr>
            <a:normAutofit/>
          </a:bodyPr>
          <a:lstStyle/>
          <a:p>
            <a:r>
              <a:rPr lang="en-US" sz="1600" b="1" dirty="0" err="1"/>
              <a:t>Adeiladu</a:t>
            </a:r>
            <a:r>
              <a:rPr lang="en-US" sz="1600" b="1" dirty="0"/>
              <a:t> </a:t>
            </a:r>
            <a:r>
              <a:rPr lang="en-US" sz="1600" b="1" dirty="0" err="1"/>
              <a:t>partneriaethau</a:t>
            </a:r>
            <a:r>
              <a:rPr lang="en-US" sz="1600" b="1" dirty="0"/>
              <a:t> </a:t>
            </a:r>
            <a:r>
              <a:rPr lang="en-US" sz="1600" dirty="0" err="1"/>
              <a:t>gyda</a:t>
            </a:r>
            <a:r>
              <a:rPr lang="en-US" sz="1600" dirty="0"/>
              <a:t> </a:t>
            </a:r>
            <a:r>
              <a:rPr lang="en-US" sz="1600" dirty="0" err="1"/>
              <a:t>sefydliadau</a:t>
            </a:r>
            <a:r>
              <a:rPr lang="en-US" sz="1600" dirty="0"/>
              <a:t> </a:t>
            </a:r>
            <a:r>
              <a:rPr lang="en-US" sz="1600" dirty="0" err="1"/>
              <a:t>lleol</a:t>
            </a:r>
            <a:r>
              <a:rPr lang="en-US" sz="1600" dirty="0"/>
              <a:t> </a:t>
            </a:r>
            <a:r>
              <a:rPr lang="en-US" sz="1600" dirty="0" err="1"/>
              <a:t>sy’n</a:t>
            </a:r>
            <a:r>
              <a:rPr lang="en-US" sz="1600" dirty="0"/>
              <a:t> </a:t>
            </a:r>
            <a:r>
              <a:rPr lang="en-US" sz="1600" dirty="0" err="1"/>
              <a:t>cynnig</a:t>
            </a:r>
            <a:r>
              <a:rPr lang="en-US" sz="1600" dirty="0"/>
              <a:t> </a:t>
            </a:r>
            <a:r>
              <a:rPr lang="en-US" sz="1600" dirty="0" err="1"/>
              <a:t>cymorth</a:t>
            </a:r>
            <a:r>
              <a:rPr lang="en-US" sz="1600" dirty="0"/>
              <a:t>: </a:t>
            </a:r>
            <a:r>
              <a:rPr lang="en-US" sz="1600" dirty="0" err="1"/>
              <a:t>banciau</a:t>
            </a:r>
            <a:r>
              <a:rPr lang="en-US" sz="1600" dirty="0"/>
              <a:t> </a:t>
            </a:r>
            <a:r>
              <a:rPr lang="en-US" sz="1600" dirty="0" err="1"/>
              <a:t>bwyd</a:t>
            </a:r>
            <a:r>
              <a:rPr lang="en-US" sz="1600" dirty="0"/>
              <a:t>, </a:t>
            </a:r>
            <a:r>
              <a:rPr lang="en-US" sz="1600" dirty="0" err="1"/>
              <a:t>canolfannau</a:t>
            </a:r>
            <a:r>
              <a:rPr lang="en-US" sz="1600" dirty="0"/>
              <a:t> </a:t>
            </a:r>
            <a:r>
              <a:rPr lang="en-US" sz="1600" dirty="0" err="1"/>
              <a:t>cymorth</a:t>
            </a:r>
            <a:r>
              <a:rPr lang="en-US" sz="1600" dirty="0"/>
              <a:t> </a:t>
            </a:r>
            <a:r>
              <a:rPr lang="en-US" sz="1600" dirty="0" err="1"/>
              <a:t>i</a:t>
            </a:r>
            <a:r>
              <a:rPr lang="en-US" sz="1600" dirty="0"/>
              <a:t> </a:t>
            </a:r>
            <a:r>
              <a:rPr lang="en-US" sz="1600" dirty="0" err="1"/>
              <a:t>deuluoedd</a:t>
            </a:r>
            <a:endParaRPr lang="en-US" sz="1600" dirty="0"/>
          </a:p>
          <a:p>
            <a:r>
              <a:rPr lang="en-US" sz="1600" dirty="0" err="1"/>
              <a:t>Deunyddiau</a:t>
            </a:r>
            <a:r>
              <a:rPr lang="en-US" sz="1600" dirty="0"/>
              <a:t> </a:t>
            </a:r>
            <a:r>
              <a:rPr lang="en-US" sz="1600" dirty="0" err="1"/>
              <a:t>dysgu</a:t>
            </a:r>
            <a:r>
              <a:rPr lang="en-US" sz="1600" dirty="0"/>
              <a:t> cost </a:t>
            </a:r>
            <a:r>
              <a:rPr lang="en-US" sz="1600" dirty="0" err="1"/>
              <a:t>isel</a:t>
            </a:r>
            <a:endParaRPr lang="en-US" sz="1600" dirty="0"/>
          </a:p>
          <a:p>
            <a:r>
              <a:rPr lang="en-US" sz="1600" dirty="0" err="1"/>
              <a:t>Traws-hyfforddiant</a:t>
            </a:r>
            <a:endParaRPr lang="en-US" sz="1600" dirty="0"/>
          </a:p>
          <a:p>
            <a:r>
              <a:rPr lang="en-US" sz="1600" dirty="0" err="1"/>
              <a:t>Trefniadau</a:t>
            </a:r>
            <a:r>
              <a:rPr lang="en-US" sz="1600" dirty="0"/>
              <a:t> </a:t>
            </a:r>
            <a:r>
              <a:rPr lang="en-US" sz="1600" dirty="0" err="1"/>
              <a:t>staffio</a:t>
            </a:r>
            <a:r>
              <a:rPr lang="en-US" sz="1600" dirty="0"/>
              <a:t> </a:t>
            </a:r>
            <a:r>
              <a:rPr lang="en-US" sz="1600" dirty="0" err="1"/>
              <a:t>hyblyg</a:t>
            </a:r>
            <a:endParaRPr lang="en-US" sz="1600" dirty="0"/>
          </a:p>
          <a:p>
            <a:r>
              <a:rPr lang="en-US" sz="1600" dirty="0" err="1"/>
              <a:t>Cefnogaeth</a:t>
            </a:r>
            <a:r>
              <a:rPr lang="en-US" sz="1600" dirty="0"/>
              <a:t> iechyd a </a:t>
            </a:r>
            <a:r>
              <a:rPr lang="en-US" sz="1600" dirty="0" err="1"/>
              <a:t>lles</a:t>
            </a:r>
            <a:endParaRPr lang="en-US" sz="1600" dirty="0"/>
          </a:p>
          <a:p>
            <a:r>
              <a:rPr lang="en-US" sz="1600" dirty="0" err="1"/>
              <a:t>Rhaglenni</a:t>
            </a:r>
            <a:r>
              <a:rPr lang="en-US" sz="1600" dirty="0"/>
              <a:t> </a:t>
            </a:r>
            <a:r>
              <a:rPr lang="en-US" sz="1600" dirty="0" err="1"/>
              <a:t>mentora</a:t>
            </a:r>
            <a:endParaRPr lang="en-US" sz="1600" dirty="0"/>
          </a:p>
          <a:p>
            <a:r>
              <a:rPr lang="en-US" sz="1600" dirty="0" err="1"/>
              <a:t>Cyrsiau</a:t>
            </a:r>
            <a:r>
              <a:rPr lang="en-US" sz="1600" dirty="0"/>
              <a:t> </a:t>
            </a:r>
            <a:r>
              <a:rPr lang="en-US" sz="1600" dirty="0" err="1"/>
              <a:t>ar-lein</a:t>
            </a:r>
            <a:endParaRPr lang="en-US" sz="1600" dirty="0"/>
          </a:p>
          <a:p>
            <a:r>
              <a:rPr lang="en-US" sz="1600" dirty="0" err="1"/>
              <a:t>Meithrin</a:t>
            </a:r>
            <a:r>
              <a:rPr lang="en-US" sz="1600" dirty="0"/>
              <a:t> </a:t>
            </a:r>
            <a:r>
              <a:rPr lang="en-US" sz="1600" dirty="0" err="1"/>
              <a:t>sgiliau</a:t>
            </a:r>
            <a:r>
              <a:rPr lang="en-US" sz="1600" dirty="0"/>
              <a:t> </a:t>
            </a:r>
            <a:r>
              <a:rPr lang="en-US" sz="1600" dirty="0" err="1"/>
              <a:t>yn</a:t>
            </a:r>
            <a:r>
              <a:rPr lang="en-US" sz="1600" dirty="0"/>
              <a:t> </a:t>
            </a:r>
            <a:r>
              <a:rPr lang="en-US" sz="1600" dirty="0" err="1"/>
              <a:t>misol</a:t>
            </a:r>
            <a:r>
              <a:rPr lang="en-US" sz="1600" dirty="0"/>
              <a:t> </a:t>
            </a:r>
          </a:p>
          <a:p>
            <a:r>
              <a:rPr lang="en-US" sz="1600" dirty="0" err="1"/>
              <a:t>Sesiynau</a:t>
            </a:r>
            <a:r>
              <a:rPr lang="en-US" sz="1600" dirty="0"/>
              <a:t> </a:t>
            </a:r>
            <a:r>
              <a:rPr lang="en-US" sz="1600" dirty="0" err="1"/>
              <a:t>cinio</a:t>
            </a:r>
            <a:r>
              <a:rPr lang="en-US" sz="1600" dirty="0"/>
              <a:t> a </a:t>
            </a:r>
            <a:r>
              <a:rPr lang="en-US" sz="1600" dirty="0" err="1"/>
              <a:t>dysgu</a:t>
            </a:r>
            <a:endParaRPr lang="en-US" sz="1600" dirty="0"/>
          </a:p>
          <a:p>
            <a:r>
              <a:rPr lang="en-US" sz="1600" b="1" dirty="0" err="1"/>
              <a:t>Gweithio</a:t>
            </a:r>
            <a:r>
              <a:rPr lang="en-US" sz="1600" b="1" dirty="0"/>
              <a:t> </a:t>
            </a:r>
            <a:r>
              <a:rPr lang="en-US" sz="1600" b="1" dirty="0" err="1"/>
              <a:t>gyda’I</a:t>
            </a:r>
            <a:r>
              <a:rPr lang="en-US" sz="1600" b="1" dirty="0"/>
              <a:t> </a:t>
            </a:r>
            <a:r>
              <a:rPr lang="en-US" sz="1600" b="1" dirty="0" err="1"/>
              <a:t>gilydd</a:t>
            </a:r>
            <a:endParaRPr lang="en-US" sz="1600" b="1" dirty="0"/>
          </a:p>
        </p:txBody>
      </p:sp>
      <p:sp>
        <p:nvSpPr>
          <p:cNvPr id="4" name="Content Placeholder 3">
            <a:extLst>
              <a:ext uri="{FF2B5EF4-FFF2-40B4-BE49-F238E27FC236}">
                <a16:creationId xmlns:a16="http://schemas.microsoft.com/office/drawing/2014/main" id="{E64EAEC2-8C37-DD02-C80C-AEF1FD86C12C}"/>
              </a:ext>
            </a:extLst>
          </p:cNvPr>
          <p:cNvSpPr>
            <a:spLocks noGrp="1"/>
          </p:cNvSpPr>
          <p:nvPr>
            <p:ph sz="half" idx="2"/>
          </p:nvPr>
        </p:nvSpPr>
        <p:spPr/>
        <p:txBody>
          <a:bodyPr>
            <a:normAutofit/>
          </a:bodyPr>
          <a:lstStyle/>
          <a:p>
            <a:r>
              <a:rPr lang="en-GB" sz="1600" b="1" dirty="0">
                <a:solidFill>
                  <a:srgbClr val="0070C0"/>
                </a:solidFill>
              </a:rPr>
              <a:t>Build partnerships </a:t>
            </a:r>
            <a:r>
              <a:rPr lang="en-GB" sz="1600" dirty="0">
                <a:solidFill>
                  <a:srgbClr val="0070C0"/>
                </a:solidFill>
              </a:rPr>
              <a:t>with local organisations that offer assistance: food banks, family support centres</a:t>
            </a:r>
          </a:p>
          <a:p>
            <a:r>
              <a:rPr lang="en-GB" sz="1600" dirty="0">
                <a:solidFill>
                  <a:srgbClr val="0070C0"/>
                </a:solidFill>
              </a:rPr>
              <a:t>Low-cost learning materials</a:t>
            </a:r>
          </a:p>
          <a:p>
            <a:r>
              <a:rPr lang="en-GB" sz="1600" dirty="0">
                <a:solidFill>
                  <a:srgbClr val="0070C0"/>
                </a:solidFill>
              </a:rPr>
              <a:t>Cross-training</a:t>
            </a:r>
          </a:p>
          <a:p>
            <a:r>
              <a:rPr lang="en-GB" sz="1600" dirty="0">
                <a:solidFill>
                  <a:srgbClr val="0070C0"/>
                </a:solidFill>
              </a:rPr>
              <a:t>Flexible staffing arrangements</a:t>
            </a:r>
          </a:p>
          <a:p>
            <a:r>
              <a:rPr lang="en-GB" sz="1600" dirty="0">
                <a:solidFill>
                  <a:srgbClr val="0070C0"/>
                </a:solidFill>
              </a:rPr>
              <a:t>Health and wellness support</a:t>
            </a:r>
          </a:p>
          <a:p>
            <a:r>
              <a:rPr lang="en-GB" sz="1600" dirty="0">
                <a:solidFill>
                  <a:srgbClr val="0070C0"/>
                </a:solidFill>
              </a:rPr>
              <a:t>Mentorship programs</a:t>
            </a:r>
          </a:p>
          <a:p>
            <a:r>
              <a:rPr lang="en-GB" sz="1600" dirty="0">
                <a:solidFill>
                  <a:srgbClr val="0070C0"/>
                </a:solidFill>
              </a:rPr>
              <a:t>Online courses</a:t>
            </a:r>
          </a:p>
          <a:p>
            <a:r>
              <a:rPr lang="en-GB" sz="1600" dirty="0">
                <a:solidFill>
                  <a:srgbClr val="0070C0"/>
                </a:solidFill>
              </a:rPr>
              <a:t>Monthly skills building </a:t>
            </a:r>
          </a:p>
          <a:p>
            <a:r>
              <a:rPr lang="en-GB" sz="1600" dirty="0">
                <a:solidFill>
                  <a:srgbClr val="0070C0"/>
                </a:solidFill>
              </a:rPr>
              <a:t>Lunch and learn sessions</a:t>
            </a:r>
          </a:p>
          <a:p>
            <a:r>
              <a:rPr lang="en-GB" sz="1600" b="1" dirty="0">
                <a:solidFill>
                  <a:srgbClr val="0070C0"/>
                </a:solidFill>
              </a:rPr>
              <a:t>Working together</a:t>
            </a:r>
            <a:endParaRPr lang="en-US" sz="1600" b="1" dirty="0">
              <a:solidFill>
                <a:srgbClr val="0070C0"/>
              </a:solidFill>
            </a:endParaRPr>
          </a:p>
        </p:txBody>
      </p:sp>
      <p:sp>
        <p:nvSpPr>
          <p:cNvPr id="5" name="Title 1">
            <a:extLst>
              <a:ext uri="{FF2B5EF4-FFF2-40B4-BE49-F238E27FC236}">
                <a16:creationId xmlns:a16="http://schemas.microsoft.com/office/drawing/2014/main" id="{B84D89BA-B86F-6E2F-5C44-74BCB8F76B34}"/>
              </a:ext>
            </a:extLst>
          </p:cNvPr>
          <p:cNvSpPr>
            <a:spLocks noGrp="1"/>
          </p:cNvSpPr>
          <p:nvPr>
            <p:ph type="title"/>
          </p:nvPr>
        </p:nvSpPr>
        <p:spPr>
          <a:xfrm>
            <a:off x="838200" y="365125"/>
            <a:ext cx="10515600" cy="1325563"/>
          </a:xfrm>
        </p:spPr>
        <p:txBody>
          <a:bodyPr>
            <a:normAutofit/>
          </a:bodyPr>
          <a:lstStyle/>
          <a:p>
            <a:r>
              <a:rPr lang="en-GB" dirty="0" err="1"/>
              <a:t>Cydnabod</a:t>
            </a:r>
            <a:r>
              <a:rPr lang="en-GB" dirty="0"/>
              <a:t> </a:t>
            </a:r>
            <a:r>
              <a:rPr lang="en-GB" dirty="0" err="1"/>
              <a:t>heriau</a:t>
            </a:r>
            <a:r>
              <a:rPr lang="en-GB" dirty="0"/>
              <a:t> a </a:t>
            </a:r>
            <a:r>
              <a:rPr lang="en-GB" dirty="0" err="1"/>
              <a:t>mynd</a:t>
            </a:r>
            <a:r>
              <a:rPr lang="en-GB" dirty="0"/>
              <a:t> </a:t>
            </a:r>
            <a:r>
              <a:rPr lang="en-GB" dirty="0" err="1"/>
              <a:t>i'r</a:t>
            </a:r>
            <a:r>
              <a:rPr lang="en-GB" dirty="0"/>
              <a:t> </a:t>
            </a:r>
            <a:r>
              <a:rPr lang="en-GB" dirty="0" err="1"/>
              <a:t>afael</a:t>
            </a:r>
            <a:r>
              <a:rPr lang="en-GB" dirty="0"/>
              <a:t> â </a:t>
            </a:r>
            <a:r>
              <a:rPr lang="en-GB" dirty="0" err="1"/>
              <a:t>nhw</a:t>
            </a:r>
            <a:br>
              <a:rPr lang="en-GB" dirty="0">
                <a:solidFill>
                  <a:srgbClr val="0070C0"/>
                </a:solidFill>
              </a:rPr>
            </a:br>
            <a:r>
              <a:rPr lang="en-GB" dirty="0">
                <a:solidFill>
                  <a:srgbClr val="0070C0"/>
                </a:solidFill>
              </a:rPr>
              <a:t>Recognising and addressing challenges</a:t>
            </a:r>
            <a:endParaRPr lang="en-US" dirty="0">
              <a:solidFill>
                <a:srgbClr val="0070C0"/>
              </a:solidFill>
            </a:endParaRPr>
          </a:p>
        </p:txBody>
      </p:sp>
    </p:spTree>
    <p:extLst>
      <p:ext uri="{BB962C8B-B14F-4D97-AF65-F5344CB8AC3E}">
        <p14:creationId xmlns:p14="http://schemas.microsoft.com/office/powerpoint/2010/main" val="3188066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91C09-A030-0042-D7F5-2FD234B3AC1C}"/>
              </a:ext>
            </a:extLst>
          </p:cNvPr>
          <p:cNvSpPr>
            <a:spLocks noGrp="1"/>
          </p:cNvSpPr>
          <p:nvPr>
            <p:ph type="title"/>
          </p:nvPr>
        </p:nvSpPr>
        <p:spPr/>
        <p:txBody>
          <a:bodyPr>
            <a:normAutofit fontScale="90000"/>
          </a:bodyPr>
          <a:lstStyle/>
          <a:p>
            <a:r>
              <a:rPr lang="en-GB" dirty="0"/>
              <a:t>Mae </a:t>
            </a:r>
            <a:r>
              <a:rPr lang="en-GB" dirty="0" err="1"/>
              <a:t>gweithio</a:t>
            </a:r>
            <a:r>
              <a:rPr lang="en-GB" dirty="0"/>
              <a:t> </a:t>
            </a:r>
            <a:r>
              <a:rPr lang="en-GB" dirty="0" err="1"/>
              <a:t>fel</a:t>
            </a:r>
            <a:r>
              <a:rPr lang="en-GB" dirty="0"/>
              <a:t> </a:t>
            </a:r>
            <a:r>
              <a:rPr lang="en-GB" dirty="0" err="1"/>
              <a:t>tim</a:t>
            </a:r>
            <a:r>
              <a:rPr lang="en-GB" dirty="0"/>
              <a:t> </a:t>
            </a:r>
            <a:r>
              <a:rPr lang="en-GB" dirty="0" err="1"/>
              <a:t>yn</a:t>
            </a:r>
            <a:r>
              <a:rPr lang="en-GB" dirty="0"/>
              <a:t> </a:t>
            </a:r>
            <a:r>
              <a:rPr lang="en-GB" dirty="0" err="1"/>
              <a:t>galluogi</a:t>
            </a:r>
            <a:r>
              <a:rPr lang="en-GB" dirty="0"/>
              <a:t> </a:t>
            </a:r>
            <a:r>
              <a:rPr lang="en-GB" dirty="0" err="1"/>
              <a:t>ymarferwyr</a:t>
            </a:r>
            <a:r>
              <a:rPr lang="en-GB" dirty="0"/>
              <a:t> i:</a:t>
            </a:r>
            <a:br>
              <a:rPr lang="en-GB" dirty="0"/>
            </a:br>
            <a:r>
              <a:rPr lang="en-GB" dirty="0">
                <a:solidFill>
                  <a:srgbClr val="0070C0"/>
                </a:solidFill>
              </a:rPr>
              <a:t>Working together allows practitioners to:</a:t>
            </a:r>
            <a:endParaRPr lang="en-US" dirty="0">
              <a:solidFill>
                <a:srgbClr val="0070C0"/>
              </a:solidFill>
            </a:endParaRPr>
          </a:p>
        </p:txBody>
      </p:sp>
      <p:sp>
        <p:nvSpPr>
          <p:cNvPr id="3" name="Content Placeholder 2">
            <a:extLst>
              <a:ext uri="{FF2B5EF4-FFF2-40B4-BE49-F238E27FC236}">
                <a16:creationId xmlns:a16="http://schemas.microsoft.com/office/drawing/2014/main" id="{807C6B2C-9AE5-ACCE-6788-45EE5F8378DE}"/>
              </a:ext>
            </a:extLst>
          </p:cNvPr>
          <p:cNvSpPr>
            <a:spLocks noGrp="1"/>
          </p:cNvSpPr>
          <p:nvPr>
            <p:ph sz="half" idx="1"/>
          </p:nvPr>
        </p:nvSpPr>
        <p:spPr>
          <a:xfrm>
            <a:off x="838200" y="1922269"/>
            <a:ext cx="5181600" cy="4351338"/>
          </a:xfrm>
        </p:spPr>
        <p:txBody>
          <a:bodyPr>
            <a:normAutofit/>
          </a:bodyPr>
          <a:lstStyle/>
          <a:p>
            <a:r>
              <a:rPr lang="en-US" sz="2000" dirty="0" err="1"/>
              <a:t>Rhannu</a:t>
            </a:r>
            <a:r>
              <a:rPr lang="en-US" sz="2000" dirty="0"/>
              <a:t> </a:t>
            </a:r>
            <a:r>
              <a:rPr lang="en-US" sz="2000" dirty="0" err="1"/>
              <a:t>gwybodaeth</a:t>
            </a:r>
            <a:r>
              <a:rPr lang="en-US" sz="2000" dirty="0"/>
              <a:t> a </a:t>
            </a:r>
            <a:r>
              <a:rPr lang="en-US" sz="2000" dirty="0" err="1"/>
              <a:t>dealltwriaeth</a:t>
            </a:r>
            <a:r>
              <a:rPr lang="en-US" sz="2000" dirty="0"/>
              <a:t> </a:t>
            </a:r>
          </a:p>
          <a:p>
            <a:r>
              <a:rPr lang="en-US" sz="2000" dirty="0"/>
              <a:t>Bod </a:t>
            </a:r>
            <a:r>
              <a:rPr lang="en-US" sz="2000" dirty="0" err="1"/>
              <a:t>yn</a:t>
            </a:r>
            <a:r>
              <a:rPr lang="en-US" sz="2000" dirty="0"/>
              <a:t> </a:t>
            </a:r>
            <a:r>
              <a:rPr lang="en-US" sz="2000" dirty="0" err="1"/>
              <a:t>gyson</a:t>
            </a:r>
            <a:endParaRPr lang="en-US" sz="2000" dirty="0"/>
          </a:p>
          <a:p>
            <a:r>
              <a:rPr lang="en-US" sz="2000" dirty="0" err="1"/>
              <a:t>Cynllunio’n</a:t>
            </a:r>
            <a:r>
              <a:rPr lang="en-US" sz="2000" dirty="0"/>
              <a:t> </a:t>
            </a:r>
            <a:r>
              <a:rPr lang="en-US" sz="2000" dirty="0" err="1"/>
              <a:t>unigol</a:t>
            </a:r>
            <a:r>
              <a:rPr lang="en-US" sz="2000" dirty="0"/>
              <a:t> </a:t>
            </a:r>
          </a:p>
          <a:p>
            <a:r>
              <a:rPr lang="en-US" sz="2000" dirty="0" err="1"/>
              <a:t>Ymgysylltu</a:t>
            </a:r>
            <a:r>
              <a:rPr lang="en-US" sz="2000" dirty="0"/>
              <a:t> ag a </a:t>
            </a:r>
            <a:r>
              <a:rPr lang="en-US" sz="2000" dirty="0" err="1"/>
              <a:t>chefnogi</a:t>
            </a:r>
            <a:r>
              <a:rPr lang="en-US" sz="2000" dirty="0"/>
              <a:t> </a:t>
            </a:r>
            <a:r>
              <a:rPr lang="en-US" sz="2000" dirty="0" err="1"/>
              <a:t>teuluoedd</a:t>
            </a:r>
            <a:endParaRPr lang="en-US" sz="2000" dirty="0"/>
          </a:p>
          <a:p>
            <a:r>
              <a:rPr lang="en-US" sz="2000" dirty="0" err="1"/>
              <a:t>Dysgu</a:t>
            </a:r>
            <a:r>
              <a:rPr lang="en-US" sz="2000" dirty="0"/>
              <a:t> </a:t>
            </a:r>
            <a:r>
              <a:rPr lang="en-US" sz="2000" dirty="0" err="1"/>
              <a:t>oddi</a:t>
            </a:r>
            <a:r>
              <a:rPr lang="en-US" sz="2000" dirty="0"/>
              <a:t> </a:t>
            </a:r>
            <a:r>
              <a:rPr lang="en-US" sz="2000" dirty="0" err="1"/>
              <a:t>wrth</a:t>
            </a:r>
            <a:r>
              <a:rPr lang="en-US" sz="2000" dirty="0"/>
              <a:t> </a:t>
            </a:r>
            <a:r>
              <a:rPr lang="en-US" sz="2000" dirty="0" err="1"/>
              <a:t>ei</a:t>
            </a:r>
            <a:r>
              <a:rPr lang="en-US" sz="2000" dirty="0"/>
              <a:t> </a:t>
            </a:r>
            <a:r>
              <a:rPr lang="en-US" sz="2000" dirty="0" err="1"/>
              <a:t>gilydd</a:t>
            </a:r>
            <a:endParaRPr lang="en-US" sz="2000" dirty="0"/>
          </a:p>
          <a:p>
            <a:r>
              <a:rPr lang="en-US" sz="2000" dirty="0" err="1"/>
              <a:t>Rhannu</a:t>
            </a:r>
            <a:r>
              <a:rPr lang="en-US" sz="2000" dirty="0"/>
              <a:t> </a:t>
            </a:r>
            <a:r>
              <a:rPr lang="en-US" sz="2000" dirty="0" err="1"/>
              <a:t>llwyth</a:t>
            </a:r>
            <a:r>
              <a:rPr lang="en-US" sz="2000" dirty="0"/>
              <a:t> </a:t>
            </a:r>
            <a:r>
              <a:rPr lang="en-US" sz="2000" dirty="0" err="1"/>
              <a:t>gwaith</a:t>
            </a:r>
            <a:endParaRPr lang="en-US" sz="2000" dirty="0"/>
          </a:p>
          <a:p>
            <a:r>
              <a:rPr lang="en-US" sz="2000" dirty="0" err="1"/>
              <a:t>Ystyried</a:t>
            </a:r>
            <a:r>
              <a:rPr lang="en-US" sz="2000" dirty="0"/>
              <a:t> </a:t>
            </a:r>
            <a:r>
              <a:rPr lang="en-US" sz="2000" dirty="0" err="1"/>
              <a:t>safbwyntiau</a:t>
            </a:r>
            <a:r>
              <a:rPr lang="en-US" sz="2000" dirty="0"/>
              <a:t> </a:t>
            </a:r>
            <a:r>
              <a:rPr lang="en-US" sz="2000" dirty="0" err="1"/>
              <a:t>amrywiol</a:t>
            </a:r>
            <a:endParaRPr lang="en-US" sz="2000" dirty="0"/>
          </a:p>
          <a:p>
            <a:r>
              <a:rPr lang="en-US" sz="2000" dirty="0" err="1"/>
              <a:t>Gwella</a:t>
            </a:r>
            <a:r>
              <a:rPr lang="en-US" sz="2000" dirty="0"/>
              <a:t> </a:t>
            </a:r>
            <a:r>
              <a:rPr lang="en-US" sz="2000" dirty="0" err="1"/>
              <a:t>canlyniadau</a:t>
            </a:r>
            <a:r>
              <a:rPr lang="en-US" sz="2000" dirty="0"/>
              <a:t> </a:t>
            </a:r>
          </a:p>
        </p:txBody>
      </p:sp>
      <p:sp>
        <p:nvSpPr>
          <p:cNvPr id="4" name="Content Placeholder 3">
            <a:extLst>
              <a:ext uri="{FF2B5EF4-FFF2-40B4-BE49-F238E27FC236}">
                <a16:creationId xmlns:a16="http://schemas.microsoft.com/office/drawing/2014/main" id="{7F7BFB1C-6A99-0EE7-CF63-23B90C6B5FA9}"/>
              </a:ext>
            </a:extLst>
          </p:cNvPr>
          <p:cNvSpPr>
            <a:spLocks noGrp="1"/>
          </p:cNvSpPr>
          <p:nvPr>
            <p:ph sz="half" idx="2"/>
          </p:nvPr>
        </p:nvSpPr>
        <p:spPr>
          <a:xfrm>
            <a:off x="6172202" y="1922269"/>
            <a:ext cx="5181600" cy="4351338"/>
          </a:xfrm>
        </p:spPr>
        <p:txBody>
          <a:bodyPr>
            <a:normAutofit/>
          </a:bodyPr>
          <a:lstStyle/>
          <a:p>
            <a:r>
              <a:rPr lang="en-GB" sz="2000" dirty="0">
                <a:solidFill>
                  <a:srgbClr val="0070C0"/>
                </a:solidFill>
              </a:rPr>
              <a:t>Share knowledge and understanding </a:t>
            </a:r>
          </a:p>
          <a:p>
            <a:r>
              <a:rPr lang="en-GB" sz="2000" dirty="0">
                <a:solidFill>
                  <a:srgbClr val="0070C0"/>
                </a:solidFill>
              </a:rPr>
              <a:t>Be consistent</a:t>
            </a:r>
          </a:p>
          <a:p>
            <a:r>
              <a:rPr lang="en-GB" sz="2000" dirty="0">
                <a:solidFill>
                  <a:srgbClr val="0070C0"/>
                </a:solidFill>
              </a:rPr>
              <a:t>Individualize planning </a:t>
            </a:r>
          </a:p>
          <a:p>
            <a:r>
              <a:rPr lang="en-GB" sz="2000" dirty="0">
                <a:solidFill>
                  <a:srgbClr val="0070C0"/>
                </a:solidFill>
              </a:rPr>
              <a:t>Engage with and support families</a:t>
            </a:r>
          </a:p>
          <a:p>
            <a:r>
              <a:rPr lang="en-GB" sz="2000" dirty="0">
                <a:solidFill>
                  <a:srgbClr val="0070C0"/>
                </a:solidFill>
              </a:rPr>
              <a:t>Learn from each other</a:t>
            </a:r>
          </a:p>
          <a:p>
            <a:r>
              <a:rPr lang="en-GB" sz="2000" dirty="0">
                <a:solidFill>
                  <a:srgbClr val="0070C0"/>
                </a:solidFill>
              </a:rPr>
              <a:t>Share workload</a:t>
            </a:r>
          </a:p>
          <a:p>
            <a:r>
              <a:rPr lang="en-GB" sz="2000" dirty="0">
                <a:solidFill>
                  <a:srgbClr val="0070C0"/>
                </a:solidFill>
              </a:rPr>
              <a:t>Consider diverse perspectives</a:t>
            </a:r>
          </a:p>
          <a:p>
            <a:r>
              <a:rPr lang="en-GB" sz="2000" dirty="0">
                <a:solidFill>
                  <a:srgbClr val="0070C0"/>
                </a:solidFill>
              </a:rPr>
              <a:t>Improve outcomes </a:t>
            </a:r>
          </a:p>
          <a:p>
            <a:pPr marL="0" indent="0">
              <a:buNone/>
            </a:pPr>
            <a:r>
              <a:rPr lang="en-GB" sz="1800" b="0" i="0" u="none" strike="noStrike" dirty="0">
                <a:solidFill>
                  <a:srgbClr val="0070C0"/>
                </a:solidFill>
                <a:effectLst/>
                <a:latin typeface="Calibri" panose="020F0502020204030204" pitchFamily="34" charset="0"/>
              </a:rPr>
              <a:t>(Open University, 2024)</a:t>
            </a:r>
            <a:endParaRPr lang="en-US" sz="2000" dirty="0">
              <a:solidFill>
                <a:srgbClr val="0070C0"/>
              </a:solidFill>
            </a:endParaRPr>
          </a:p>
        </p:txBody>
      </p:sp>
    </p:spTree>
    <p:extLst>
      <p:ext uri="{BB962C8B-B14F-4D97-AF65-F5344CB8AC3E}">
        <p14:creationId xmlns:p14="http://schemas.microsoft.com/office/powerpoint/2010/main" val="4273530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BC3EE-F3A0-A4F4-3F10-684254A5501C}"/>
              </a:ext>
            </a:extLst>
          </p:cNvPr>
          <p:cNvSpPr>
            <a:spLocks noGrp="1"/>
          </p:cNvSpPr>
          <p:nvPr>
            <p:ph type="title"/>
          </p:nvPr>
        </p:nvSpPr>
        <p:spPr>
          <a:xfrm>
            <a:off x="6172200" y="365126"/>
            <a:ext cx="5181600" cy="1307558"/>
          </a:xfrm>
        </p:spPr>
        <p:txBody>
          <a:bodyPr/>
          <a:lstStyle/>
          <a:p>
            <a:r>
              <a:rPr lang="en-GB" dirty="0">
                <a:solidFill>
                  <a:srgbClr val="0070C0"/>
                </a:solidFill>
              </a:rPr>
              <a:t>Partnership working</a:t>
            </a:r>
            <a:endParaRPr lang="en-US" dirty="0">
              <a:solidFill>
                <a:srgbClr val="0070C0"/>
              </a:solidFill>
            </a:endParaRPr>
          </a:p>
        </p:txBody>
      </p:sp>
      <p:sp>
        <p:nvSpPr>
          <p:cNvPr id="3" name="Content Placeholder 2">
            <a:extLst>
              <a:ext uri="{FF2B5EF4-FFF2-40B4-BE49-F238E27FC236}">
                <a16:creationId xmlns:a16="http://schemas.microsoft.com/office/drawing/2014/main" id="{96F949E2-E03D-9609-BA46-4DFBDFF9C141}"/>
              </a:ext>
            </a:extLst>
          </p:cNvPr>
          <p:cNvSpPr>
            <a:spLocks noGrp="1"/>
          </p:cNvSpPr>
          <p:nvPr>
            <p:ph sz="half" idx="1"/>
          </p:nvPr>
        </p:nvSpPr>
        <p:spPr/>
        <p:txBody>
          <a:bodyPr/>
          <a:lstStyle/>
          <a:p>
            <a:r>
              <a:rPr lang="en-US" dirty="0"/>
              <a:t>Mae </a:t>
            </a:r>
            <a:r>
              <a:rPr lang="en-US" dirty="0" err="1"/>
              <a:t>gweithio</a:t>
            </a:r>
            <a:r>
              <a:rPr lang="en-US" dirty="0"/>
              <a:t> </a:t>
            </a:r>
            <a:r>
              <a:rPr lang="en-US" dirty="0" err="1"/>
              <a:t>mewn</a:t>
            </a:r>
            <a:r>
              <a:rPr lang="en-US" dirty="0"/>
              <a:t> </a:t>
            </a:r>
            <a:r>
              <a:rPr lang="en-US" dirty="0" err="1"/>
              <a:t>partneriaeth</a:t>
            </a:r>
            <a:r>
              <a:rPr lang="en-US" dirty="0"/>
              <a:t> </a:t>
            </a:r>
            <a:r>
              <a:rPr lang="en-US" dirty="0" err="1"/>
              <a:t>yn</a:t>
            </a:r>
            <a:r>
              <a:rPr lang="en-US" dirty="0"/>
              <a:t> </a:t>
            </a:r>
            <a:r>
              <a:rPr lang="en-US" dirty="0" err="1"/>
              <a:t>cyfeirio</a:t>
            </a:r>
            <a:r>
              <a:rPr lang="en-US" dirty="0"/>
              <a:t> at </a:t>
            </a:r>
            <a:r>
              <a:rPr lang="en-US" dirty="0" err="1"/>
              <a:t>ystod</a:t>
            </a:r>
            <a:r>
              <a:rPr lang="en-US" dirty="0"/>
              <a:t> </a:t>
            </a:r>
            <a:r>
              <a:rPr lang="en-US" dirty="0" err="1"/>
              <a:t>eang</a:t>
            </a:r>
            <a:r>
              <a:rPr lang="en-US" dirty="0"/>
              <a:t> o </a:t>
            </a:r>
            <a:r>
              <a:rPr lang="en-US" dirty="0" err="1"/>
              <a:t>gamau</a:t>
            </a:r>
            <a:r>
              <a:rPr lang="en-US" dirty="0"/>
              <a:t> </a:t>
            </a:r>
            <a:r>
              <a:rPr lang="en-US" dirty="0" err="1"/>
              <a:t>gweithredu</a:t>
            </a:r>
            <a:r>
              <a:rPr lang="en-US" dirty="0"/>
              <a:t> a </a:t>
            </a:r>
            <a:r>
              <a:rPr lang="en-US" dirty="0" err="1"/>
              <a:t>gellir</a:t>
            </a:r>
            <a:r>
              <a:rPr lang="en-US" dirty="0"/>
              <a:t> </a:t>
            </a:r>
            <a:r>
              <a:rPr lang="en-US" dirty="0" err="1"/>
              <a:t>ei</a:t>
            </a:r>
            <a:r>
              <a:rPr lang="en-US" dirty="0"/>
              <a:t> </a:t>
            </a:r>
            <a:r>
              <a:rPr lang="en-US" dirty="0" err="1"/>
              <a:t>ddisgrifio</a:t>
            </a:r>
            <a:r>
              <a:rPr lang="en-US" dirty="0"/>
              <a:t> </a:t>
            </a:r>
            <a:r>
              <a:rPr lang="en-US" dirty="0" err="1"/>
              <a:t>fel</a:t>
            </a:r>
            <a:r>
              <a:rPr lang="en-US" dirty="0"/>
              <a:t> </a:t>
            </a:r>
            <a:r>
              <a:rPr lang="en-US" dirty="0" err="1"/>
              <a:t>pobl</a:t>
            </a:r>
            <a:r>
              <a:rPr lang="en-US" dirty="0"/>
              <a:t>/</a:t>
            </a:r>
            <a:r>
              <a:rPr lang="en-US" dirty="0" err="1"/>
              <a:t>sefydliad</a:t>
            </a:r>
            <a:r>
              <a:rPr lang="en-US" dirty="0"/>
              <a:t> </a:t>
            </a:r>
            <a:r>
              <a:rPr lang="en-US" dirty="0" err="1"/>
              <a:t>yn</a:t>
            </a:r>
            <a:r>
              <a:rPr lang="en-US" dirty="0"/>
              <a:t> </a:t>
            </a:r>
            <a:r>
              <a:rPr lang="en-US" dirty="0" err="1"/>
              <a:t>dod</a:t>
            </a:r>
            <a:r>
              <a:rPr lang="en-US" dirty="0"/>
              <a:t> at </a:t>
            </a:r>
            <a:r>
              <a:rPr lang="en-US" dirty="0" err="1"/>
              <a:t>ei</a:t>
            </a:r>
            <a:r>
              <a:rPr lang="en-US" dirty="0"/>
              <a:t> </a:t>
            </a:r>
            <a:r>
              <a:rPr lang="en-US" dirty="0" err="1"/>
              <a:t>gilydd</a:t>
            </a:r>
            <a:r>
              <a:rPr lang="en-US" dirty="0"/>
              <a:t> </a:t>
            </a:r>
            <a:r>
              <a:rPr lang="en-US" dirty="0" err="1"/>
              <a:t>i</a:t>
            </a:r>
            <a:r>
              <a:rPr lang="en-US" dirty="0"/>
              <a:t> </a:t>
            </a:r>
            <a:r>
              <a:rPr lang="en-US" dirty="0" err="1"/>
              <a:t>gyflawni</a:t>
            </a:r>
            <a:r>
              <a:rPr lang="en-US" dirty="0"/>
              <a:t> </a:t>
            </a:r>
            <a:r>
              <a:rPr lang="en-US" dirty="0" err="1"/>
              <a:t>diben</a:t>
            </a:r>
            <a:r>
              <a:rPr lang="en-US" dirty="0"/>
              <a:t> </a:t>
            </a:r>
            <a:r>
              <a:rPr lang="en-US" dirty="0" err="1"/>
              <a:t>cyffredin</a:t>
            </a:r>
            <a:r>
              <a:rPr lang="en-US" dirty="0"/>
              <a:t>.</a:t>
            </a:r>
          </a:p>
        </p:txBody>
      </p:sp>
      <p:sp>
        <p:nvSpPr>
          <p:cNvPr id="4" name="Content Placeholder 3">
            <a:extLst>
              <a:ext uri="{FF2B5EF4-FFF2-40B4-BE49-F238E27FC236}">
                <a16:creationId xmlns:a16="http://schemas.microsoft.com/office/drawing/2014/main" id="{EE9E85F5-C59C-613C-090E-6FB9557B0764}"/>
              </a:ext>
            </a:extLst>
          </p:cNvPr>
          <p:cNvSpPr>
            <a:spLocks noGrp="1"/>
          </p:cNvSpPr>
          <p:nvPr>
            <p:ph sz="half" idx="2"/>
          </p:nvPr>
        </p:nvSpPr>
        <p:spPr/>
        <p:txBody>
          <a:bodyPr/>
          <a:lstStyle/>
          <a:p>
            <a:r>
              <a:rPr lang="en-US" b="0" i="0" dirty="0">
                <a:solidFill>
                  <a:srgbClr val="0070C0"/>
                </a:solidFill>
                <a:effectLst/>
                <a:latin typeface="Google Sans"/>
              </a:rPr>
              <a:t>Partnership working refers to a broad range of actions and can be described people/organizations coming together to achieve a common purpose. </a:t>
            </a:r>
          </a:p>
          <a:p>
            <a:pPr marL="0" indent="0">
              <a:buNone/>
            </a:pPr>
            <a:r>
              <a:rPr lang="en-US" dirty="0">
                <a:solidFill>
                  <a:srgbClr val="0070C0"/>
                </a:solidFill>
                <a:latin typeface="Google Sans"/>
              </a:rPr>
              <a:t>(Community Change, 2010)</a:t>
            </a:r>
            <a:endParaRPr lang="en-US" dirty="0">
              <a:solidFill>
                <a:srgbClr val="0070C0"/>
              </a:solidFill>
            </a:endParaRPr>
          </a:p>
        </p:txBody>
      </p:sp>
      <p:sp>
        <p:nvSpPr>
          <p:cNvPr id="5" name="TextBox 4">
            <a:extLst>
              <a:ext uri="{FF2B5EF4-FFF2-40B4-BE49-F238E27FC236}">
                <a16:creationId xmlns:a16="http://schemas.microsoft.com/office/drawing/2014/main" id="{0D3586D1-6C6A-26D2-2669-15C215D9DD31}"/>
              </a:ext>
            </a:extLst>
          </p:cNvPr>
          <p:cNvSpPr txBox="1"/>
          <p:nvPr/>
        </p:nvSpPr>
        <p:spPr>
          <a:xfrm>
            <a:off x="838200" y="365126"/>
            <a:ext cx="3834704" cy="1323439"/>
          </a:xfrm>
          <a:prstGeom prst="rect">
            <a:avLst/>
          </a:prstGeom>
          <a:noFill/>
        </p:spPr>
        <p:txBody>
          <a:bodyPr wrap="none" rtlCol="0">
            <a:spAutoFit/>
          </a:bodyPr>
          <a:lstStyle/>
          <a:p>
            <a:r>
              <a:rPr lang="en-GB" sz="4000" dirty="0" err="1"/>
              <a:t>Gweithio</a:t>
            </a:r>
            <a:r>
              <a:rPr lang="en-GB" sz="4000" dirty="0"/>
              <a:t> </a:t>
            </a:r>
            <a:r>
              <a:rPr lang="en-GB" sz="4000" dirty="0" err="1"/>
              <a:t>mewn</a:t>
            </a:r>
            <a:r>
              <a:rPr lang="en-GB" sz="4000" dirty="0"/>
              <a:t> </a:t>
            </a:r>
          </a:p>
          <a:p>
            <a:r>
              <a:rPr lang="en-GB" sz="4000" dirty="0" err="1"/>
              <a:t>partneriaeth</a:t>
            </a:r>
            <a:endParaRPr lang="en-US" sz="4000" dirty="0"/>
          </a:p>
        </p:txBody>
      </p:sp>
    </p:spTree>
    <p:extLst>
      <p:ext uri="{BB962C8B-B14F-4D97-AF65-F5344CB8AC3E}">
        <p14:creationId xmlns:p14="http://schemas.microsoft.com/office/powerpoint/2010/main" val="3174508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85081-2BDF-FDE1-2338-E5FBFB53CA79}"/>
              </a:ext>
            </a:extLst>
          </p:cNvPr>
          <p:cNvSpPr>
            <a:spLocks noGrp="1"/>
          </p:cNvSpPr>
          <p:nvPr>
            <p:ph type="title"/>
          </p:nvPr>
        </p:nvSpPr>
        <p:spPr>
          <a:xfrm>
            <a:off x="838200" y="327954"/>
            <a:ext cx="10515600" cy="1325563"/>
          </a:xfrm>
        </p:spPr>
        <p:txBody>
          <a:bodyPr>
            <a:normAutofit fontScale="90000"/>
          </a:bodyPr>
          <a:lstStyle/>
          <a:p>
            <a:r>
              <a:rPr lang="en-GB" sz="4000" dirty="0" err="1"/>
              <a:t>Gweithio</a:t>
            </a:r>
            <a:r>
              <a:rPr lang="en-GB" sz="4000" dirty="0"/>
              <a:t> </a:t>
            </a:r>
            <a:r>
              <a:rPr lang="en-GB" sz="4000" dirty="0" err="1"/>
              <a:t>mewn</a:t>
            </a:r>
            <a:r>
              <a:rPr lang="en-GB" sz="4000" dirty="0"/>
              <a:t> </a:t>
            </a:r>
            <a:r>
              <a:rPr lang="en-GB" sz="4000" dirty="0" err="1"/>
              <a:t>partneriaeth</a:t>
            </a:r>
            <a:r>
              <a:rPr lang="en-GB" sz="4000" dirty="0"/>
              <a:t> </a:t>
            </a:r>
            <a:r>
              <a:rPr lang="en-GB" sz="4000" dirty="0" err="1"/>
              <a:t>gyda</a:t>
            </a:r>
            <a:r>
              <a:rPr lang="en-GB" sz="4000" dirty="0"/>
              <a:t> </a:t>
            </a:r>
            <a:r>
              <a:rPr lang="en-GB" sz="4000" dirty="0" err="1"/>
              <a:t>rhieni</a:t>
            </a:r>
            <a:r>
              <a:rPr lang="en-GB" sz="4000" dirty="0"/>
              <a:t> a </a:t>
            </a:r>
            <a:r>
              <a:rPr lang="en-GB" sz="4000" dirty="0" err="1"/>
              <a:t>gofalwyr</a:t>
            </a:r>
            <a:br>
              <a:rPr lang="en-GB" sz="4000" dirty="0">
                <a:solidFill>
                  <a:srgbClr val="0070C0"/>
                </a:solidFill>
              </a:rPr>
            </a:br>
            <a:r>
              <a:rPr lang="en-GB" sz="4000" dirty="0">
                <a:solidFill>
                  <a:srgbClr val="0070C0"/>
                </a:solidFill>
              </a:rPr>
              <a:t>Partnership working with parents and carers</a:t>
            </a:r>
            <a:endParaRPr lang="en-US" sz="4000" dirty="0">
              <a:solidFill>
                <a:srgbClr val="0070C0"/>
              </a:solidFill>
            </a:endParaRPr>
          </a:p>
        </p:txBody>
      </p:sp>
      <p:sp>
        <p:nvSpPr>
          <p:cNvPr id="3" name="Content Placeholder 2">
            <a:extLst>
              <a:ext uri="{FF2B5EF4-FFF2-40B4-BE49-F238E27FC236}">
                <a16:creationId xmlns:a16="http://schemas.microsoft.com/office/drawing/2014/main" id="{95905362-CCA8-A66B-D4BD-3142C6C0BE82}"/>
              </a:ext>
            </a:extLst>
          </p:cNvPr>
          <p:cNvSpPr>
            <a:spLocks noGrp="1"/>
          </p:cNvSpPr>
          <p:nvPr>
            <p:ph sz="half" idx="1"/>
          </p:nvPr>
        </p:nvSpPr>
        <p:spPr/>
        <p:txBody>
          <a:bodyPr>
            <a:normAutofit fontScale="85000" lnSpcReduction="20000"/>
          </a:bodyPr>
          <a:lstStyle/>
          <a:p>
            <a:pPr marL="0" indent="0">
              <a:buNone/>
            </a:pPr>
            <a:r>
              <a:rPr lang="en-GB" sz="2200" dirty="0"/>
              <a:t>Beth </a:t>
            </a:r>
            <a:r>
              <a:rPr lang="en-GB" sz="2200" dirty="0" err="1"/>
              <a:t>yw</a:t>
            </a:r>
            <a:r>
              <a:rPr lang="en-GB" sz="2200" dirty="0"/>
              <a:t> </a:t>
            </a:r>
            <a:r>
              <a:rPr lang="en-GB" sz="2200" dirty="0" err="1"/>
              <a:t>hyn</a:t>
            </a:r>
            <a:r>
              <a:rPr lang="en-GB" sz="2200" dirty="0"/>
              <a:t>?</a:t>
            </a:r>
          </a:p>
          <a:p>
            <a:r>
              <a:rPr lang="en-US" sz="2200" dirty="0" err="1"/>
              <a:t>cyfathrebu'n</a:t>
            </a:r>
            <a:r>
              <a:rPr lang="en-US" sz="2200" dirty="0"/>
              <a:t> </a:t>
            </a:r>
            <a:r>
              <a:rPr lang="en-US" sz="2200" dirty="0" err="1"/>
              <a:t>effeithiol</a:t>
            </a:r>
            <a:endParaRPr lang="en-US" sz="2200" dirty="0"/>
          </a:p>
          <a:p>
            <a:r>
              <a:rPr lang="en-US" sz="2200" dirty="0" err="1"/>
              <a:t>amser</a:t>
            </a:r>
            <a:r>
              <a:rPr lang="en-US" sz="2200" dirty="0"/>
              <a:t> </a:t>
            </a:r>
            <a:r>
              <a:rPr lang="en-US" sz="2200" dirty="0" err="1"/>
              <a:t>i’r</a:t>
            </a:r>
            <a:r>
              <a:rPr lang="en-US" sz="2200" dirty="0"/>
              <a:t> </a:t>
            </a:r>
            <a:r>
              <a:rPr lang="en-US" sz="2200" dirty="0" err="1"/>
              <a:t>plentyn</a:t>
            </a:r>
            <a:r>
              <a:rPr lang="en-US" sz="2200" dirty="0"/>
              <a:t> </a:t>
            </a:r>
            <a:r>
              <a:rPr lang="en-US" sz="2200" dirty="0" err="1"/>
              <a:t>ymgartrefu</a:t>
            </a:r>
            <a:endParaRPr lang="en-US" sz="2200" dirty="0"/>
          </a:p>
          <a:p>
            <a:r>
              <a:rPr lang="en-US" sz="2200" dirty="0" err="1"/>
              <a:t>gweitho</a:t>
            </a:r>
            <a:r>
              <a:rPr lang="en-US" sz="2200" dirty="0"/>
              <a:t> </a:t>
            </a:r>
            <a:r>
              <a:rPr lang="en-US" sz="2200" dirty="0" err="1"/>
              <a:t>gyda’r</a:t>
            </a:r>
            <a:r>
              <a:rPr lang="en-US" sz="2200" dirty="0"/>
              <a:t> </a:t>
            </a:r>
            <a:r>
              <a:rPr lang="en-US" sz="2200" dirty="0" err="1"/>
              <a:t>lleoliad</a:t>
            </a:r>
            <a:r>
              <a:rPr lang="en-US" sz="2200" dirty="0"/>
              <a:t> I </a:t>
            </a:r>
            <a:r>
              <a:rPr lang="en-US" sz="2200" dirty="0" err="1"/>
              <a:t>adlewyrchu</a:t>
            </a:r>
            <a:r>
              <a:rPr lang="en-US" sz="2200" dirty="0"/>
              <a:t> yr </a:t>
            </a:r>
            <a:r>
              <a:rPr lang="en-US" sz="2200" dirty="0" err="1"/>
              <a:t>hyn</a:t>
            </a:r>
            <a:r>
              <a:rPr lang="en-US" sz="2200" dirty="0"/>
              <a:t> </a:t>
            </a:r>
            <a:r>
              <a:rPr lang="en-US" sz="2200" dirty="0" err="1"/>
              <a:t>sy’n</a:t>
            </a:r>
            <a:r>
              <a:rPr lang="en-US" sz="2200" dirty="0"/>
              <a:t> </a:t>
            </a:r>
            <a:r>
              <a:rPr lang="en-US" sz="2200" dirty="0" err="1"/>
              <a:t>cael</a:t>
            </a:r>
            <a:r>
              <a:rPr lang="en-US" sz="2200" dirty="0"/>
              <a:t> </a:t>
            </a:r>
            <a:r>
              <a:rPr lang="en-US" sz="2200" dirty="0" err="1"/>
              <a:t>ei</a:t>
            </a:r>
            <a:r>
              <a:rPr lang="en-US" sz="2200" dirty="0"/>
              <a:t> </a:t>
            </a:r>
            <a:r>
              <a:rPr lang="en-US" sz="2200" dirty="0" err="1"/>
              <a:t>wneud</a:t>
            </a:r>
            <a:r>
              <a:rPr lang="en-US" sz="2200" dirty="0"/>
              <a:t> </a:t>
            </a:r>
            <a:r>
              <a:rPr lang="en-US" sz="2200" dirty="0" err="1"/>
              <a:t>gytre</a:t>
            </a:r>
            <a:endParaRPr lang="en-US" sz="2200" dirty="0"/>
          </a:p>
          <a:p>
            <a:r>
              <a:rPr lang="en-US" sz="2200" dirty="0" err="1"/>
              <a:t>mynychu</a:t>
            </a:r>
            <a:r>
              <a:rPr lang="en-US" sz="2200" dirty="0"/>
              <a:t> </a:t>
            </a:r>
            <a:r>
              <a:rPr lang="en-US" sz="2200" dirty="0" err="1"/>
              <a:t>gweithdau</a:t>
            </a:r>
            <a:r>
              <a:rPr lang="en-US" sz="2200" dirty="0"/>
              <a:t> </a:t>
            </a:r>
            <a:r>
              <a:rPr lang="en-US" sz="2200" dirty="0" err="1"/>
              <a:t>ar</a:t>
            </a:r>
            <a:r>
              <a:rPr lang="en-US" sz="2200" dirty="0"/>
              <a:t> </a:t>
            </a:r>
            <a:r>
              <a:rPr lang="en-US" sz="2200" dirty="0" err="1"/>
              <a:t>wahanol</a:t>
            </a:r>
            <a:r>
              <a:rPr lang="en-US" sz="2200" dirty="0"/>
              <a:t> </a:t>
            </a:r>
            <a:r>
              <a:rPr lang="en-US" sz="2200" dirty="0" err="1"/>
              <a:t>feysydd</a:t>
            </a:r>
            <a:r>
              <a:rPr lang="en-US" sz="2200" dirty="0"/>
              <a:t> </a:t>
            </a:r>
            <a:r>
              <a:rPr lang="en-US" sz="2200" dirty="0" err="1"/>
              <a:t>dysgu</a:t>
            </a:r>
            <a:endParaRPr lang="en-US" sz="2200" dirty="0"/>
          </a:p>
          <a:p>
            <a:r>
              <a:rPr lang="en-US" sz="2200" dirty="0" err="1"/>
              <a:t>mynd</a:t>
            </a:r>
            <a:r>
              <a:rPr lang="en-US" sz="2200" dirty="0"/>
              <a:t> </a:t>
            </a:r>
            <a:r>
              <a:rPr lang="en-US" sz="2200" dirty="0" err="1"/>
              <a:t>ar</a:t>
            </a:r>
            <a:r>
              <a:rPr lang="en-US" sz="2200" dirty="0"/>
              <a:t> </a:t>
            </a:r>
            <a:r>
              <a:rPr lang="en-US" sz="2200" dirty="0" err="1"/>
              <a:t>deithiau</a:t>
            </a:r>
            <a:r>
              <a:rPr lang="en-US" sz="2200" dirty="0"/>
              <a:t> </a:t>
            </a:r>
            <a:r>
              <a:rPr lang="en-US" sz="2200" dirty="0" err="1"/>
              <a:t>gyda’r</a:t>
            </a:r>
            <a:r>
              <a:rPr lang="en-US" sz="2200" dirty="0"/>
              <a:t> </a:t>
            </a:r>
            <a:r>
              <a:rPr lang="en-US" sz="2200" dirty="0" err="1"/>
              <a:t>lleoliad</a:t>
            </a:r>
            <a:endParaRPr lang="en-US" sz="2200" dirty="0"/>
          </a:p>
          <a:p>
            <a:r>
              <a:rPr lang="en-US" sz="2200" dirty="0" err="1"/>
              <a:t>galwadau</a:t>
            </a:r>
            <a:r>
              <a:rPr lang="en-US" sz="2200" dirty="0"/>
              <a:t> </a:t>
            </a:r>
            <a:r>
              <a:rPr lang="en-US" sz="2200" dirty="0" err="1"/>
              <a:t>ffôn</a:t>
            </a:r>
            <a:r>
              <a:rPr lang="en-US" sz="2200" dirty="0"/>
              <a:t> </a:t>
            </a:r>
            <a:r>
              <a:rPr lang="en-US" sz="2200" dirty="0" err="1"/>
              <a:t>adref</a:t>
            </a:r>
            <a:endParaRPr lang="en-US" sz="2200" dirty="0"/>
          </a:p>
          <a:p>
            <a:r>
              <a:rPr lang="en-US" sz="2200" dirty="0" err="1"/>
              <a:t>prosiectau</a:t>
            </a:r>
            <a:r>
              <a:rPr lang="en-US" sz="2200" dirty="0"/>
              <a:t> </a:t>
            </a:r>
            <a:r>
              <a:rPr lang="en-US" sz="2200" dirty="0" err="1"/>
              <a:t>cymunedol</a:t>
            </a:r>
            <a:endParaRPr lang="en-US" sz="2200" dirty="0"/>
          </a:p>
        </p:txBody>
      </p:sp>
      <p:sp>
        <p:nvSpPr>
          <p:cNvPr id="4" name="Content Placeholder 3">
            <a:extLst>
              <a:ext uri="{FF2B5EF4-FFF2-40B4-BE49-F238E27FC236}">
                <a16:creationId xmlns:a16="http://schemas.microsoft.com/office/drawing/2014/main" id="{1B272066-D9F0-42BF-F7E6-D0ACE866AAC8}"/>
              </a:ext>
            </a:extLst>
          </p:cNvPr>
          <p:cNvSpPr>
            <a:spLocks noGrp="1"/>
          </p:cNvSpPr>
          <p:nvPr>
            <p:ph sz="half" idx="2"/>
          </p:nvPr>
        </p:nvSpPr>
        <p:spPr>
          <a:xfrm>
            <a:off x="6172200" y="1825625"/>
            <a:ext cx="5425068" cy="3802024"/>
          </a:xfrm>
        </p:spPr>
        <p:txBody>
          <a:bodyPr>
            <a:normAutofit fontScale="85000" lnSpcReduction="20000"/>
          </a:bodyPr>
          <a:lstStyle/>
          <a:p>
            <a:pPr marL="0" indent="0">
              <a:buNone/>
            </a:pPr>
            <a:r>
              <a:rPr lang="en-GB" sz="2600" dirty="0">
                <a:solidFill>
                  <a:srgbClr val="0070C0"/>
                </a:solidFill>
              </a:rPr>
              <a:t>What is this?</a:t>
            </a:r>
          </a:p>
          <a:p>
            <a:r>
              <a:rPr lang="en-GB" sz="2600" dirty="0">
                <a:solidFill>
                  <a:srgbClr val="0070C0"/>
                </a:solidFill>
              </a:rPr>
              <a:t>communicating effectively</a:t>
            </a:r>
          </a:p>
          <a:p>
            <a:pPr algn="l">
              <a:spcAft>
                <a:spcPts val="375"/>
              </a:spcAft>
              <a:buFont typeface="Arial" panose="020B0604020202020204" pitchFamily="34" charset="0"/>
              <a:buChar char="•"/>
            </a:pPr>
            <a:r>
              <a:rPr lang="en-US" sz="2600" b="0" i="0" dirty="0">
                <a:solidFill>
                  <a:srgbClr val="0070C0"/>
                </a:solidFill>
                <a:effectLst/>
              </a:rPr>
              <a:t>time for the child to settle in</a:t>
            </a:r>
          </a:p>
          <a:p>
            <a:pPr algn="l">
              <a:spcAft>
                <a:spcPts val="375"/>
              </a:spcAft>
              <a:buFont typeface="Arial" panose="020B0604020202020204" pitchFamily="34" charset="0"/>
              <a:buChar char="•"/>
            </a:pPr>
            <a:r>
              <a:rPr lang="en-US" sz="2600" dirty="0">
                <a:solidFill>
                  <a:srgbClr val="0070C0"/>
                </a:solidFill>
              </a:rPr>
              <a:t>w</a:t>
            </a:r>
            <a:r>
              <a:rPr lang="en-US" sz="2600" b="0" i="0" dirty="0">
                <a:solidFill>
                  <a:srgbClr val="0070C0"/>
                </a:solidFill>
                <a:effectLst/>
              </a:rPr>
              <a:t>orking with the setting to mirror what they’re doing at home</a:t>
            </a:r>
          </a:p>
          <a:p>
            <a:pPr algn="l">
              <a:spcAft>
                <a:spcPts val="375"/>
              </a:spcAft>
              <a:buFont typeface="Arial" panose="020B0604020202020204" pitchFamily="34" charset="0"/>
              <a:buChar char="•"/>
            </a:pPr>
            <a:r>
              <a:rPr lang="en-US" sz="2600" b="0" i="0" dirty="0">
                <a:solidFill>
                  <a:srgbClr val="0070C0"/>
                </a:solidFill>
                <a:effectLst/>
              </a:rPr>
              <a:t>attending a workshop on different areas of learning</a:t>
            </a:r>
          </a:p>
          <a:p>
            <a:pPr algn="l">
              <a:spcAft>
                <a:spcPts val="375"/>
              </a:spcAft>
              <a:buFont typeface="Arial" panose="020B0604020202020204" pitchFamily="34" charset="0"/>
              <a:buChar char="•"/>
            </a:pPr>
            <a:r>
              <a:rPr lang="en-US" sz="2600" b="0" i="0" dirty="0">
                <a:solidFill>
                  <a:srgbClr val="0070C0"/>
                </a:solidFill>
                <a:effectLst/>
              </a:rPr>
              <a:t>going on trips with the setting</a:t>
            </a:r>
          </a:p>
          <a:p>
            <a:pPr algn="l">
              <a:spcAft>
                <a:spcPts val="375"/>
              </a:spcAft>
              <a:buFont typeface="Arial" panose="020B0604020202020204" pitchFamily="34" charset="0"/>
              <a:buChar char="•"/>
            </a:pPr>
            <a:r>
              <a:rPr lang="en-US" sz="2600" b="0" i="0" dirty="0">
                <a:solidFill>
                  <a:srgbClr val="0070C0"/>
                </a:solidFill>
                <a:effectLst/>
              </a:rPr>
              <a:t>phone calls home</a:t>
            </a:r>
          </a:p>
          <a:p>
            <a:pPr algn="l">
              <a:spcAft>
                <a:spcPts val="375"/>
              </a:spcAft>
              <a:buFont typeface="Arial" panose="020B0604020202020204" pitchFamily="34" charset="0"/>
              <a:buChar char="•"/>
            </a:pPr>
            <a:r>
              <a:rPr lang="en-US" sz="2600" b="0" i="0" dirty="0">
                <a:solidFill>
                  <a:srgbClr val="0070C0"/>
                </a:solidFill>
                <a:effectLst/>
              </a:rPr>
              <a:t>community projects</a:t>
            </a:r>
          </a:p>
          <a:p>
            <a:pPr algn="l">
              <a:spcAft>
                <a:spcPts val="375"/>
              </a:spcAft>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537238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6E556-1734-E5F0-A34D-5F70011344A4}"/>
              </a:ext>
            </a:extLst>
          </p:cNvPr>
          <p:cNvSpPr>
            <a:spLocks noGrp="1"/>
          </p:cNvSpPr>
          <p:nvPr>
            <p:ph type="title"/>
          </p:nvPr>
        </p:nvSpPr>
        <p:spPr>
          <a:xfrm>
            <a:off x="6172200" y="454335"/>
            <a:ext cx="5181600" cy="1121704"/>
          </a:xfrm>
        </p:spPr>
        <p:txBody>
          <a:bodyPr/>
          <a:lstStyle/>
          <a:p>
            <a:r>
              <a:rPr lang="en-GB" dirty="0">
                <a:solidFill>
                  <a:srgbClr val="0070C0"/>
                </a:solidFill>
              </a:rPr>
              <a:t>Childcare Act 2006</a:t>
            </a:r>
            <a:endParaRPr lang="en-US" dirty="0">
              <a:solidFill>
                <a:srgbClr val="0070C0"/>
              </a:solidFill>
            </a:endParaRPr>
          </a:p>
        </p:txBody>
      </p:sp>
      <p:sp>
        <p:nvSpPr>
          <p:cNvPr id="3" name="Content Placeholder 2">
            <a:extLst>
              <a:ext uri="{FF2B5EF4-FFF2-40B4-BE49-F238E27FC236}">
                <a16:creationId xmlns:a16="http://schemas.microsoft.com/office/drawing/2014/main" id="{3344D9FA-D58E-3D5F-38E1-6349AA54A44D}"/>
              </a:ext>
            </a:extLst>
          </p:cNvPr>
          <p:cNvSpPr>
            <a:spLocks noGrp="1"/>
          </p:cNvSpPr>
          <p:nvPr>
            <p:ph sz="half" idx="1"/>
          </p:nvPr>
        </p:nvSpPr>
        <p:spPr>
          <a:xfrm>
            <a:off x="838200" y="1900885"/>
            <a:ext cx="5181600" cy="4351338"/>
          </a:xfrm>
        </p:spPr>
        <p:txBody>
          <a:bodyPr>
            <a:normAutofit/>
          </a:bodyPr>
          <a:lstStyle/>
          <a:p>
            <a:r>
              <a:rPr lang="en-US" sz="2400" dirty="0" err="1"/>
              <a:t>Mae’r</a:t>
            </a:r>
            <a:r>
              <a:rPr lang="en-US" sz="2400" dirty="0"/>
              <a:t> </a:t>
            </a:r>
            <a:r>
              <a:rPr lang="en-US" sz="2400" dirty="0" err="1"/>
              <a:t>Ddeddf</a:t>
            </a:r>
            <a:r>
              <a:rPr lang="en-US" sz="2400" dirty="0"/>
              <a:t> </a:t>
            </a:r>
            <a:r>
              <a:rPr lang="en-US" sz="2400" dirty="0" err="1"/>
              <a:t>Gofal</a:t>
            </a:r>
            <a:r>
              <a:rPr lang="en-US" sz="2400" dirty="0"/>
              <a:t> Plant </a:t>
            </a:r>
            <a:r>
              <a:rPr lang="en-US" sz="2400" dirty="0" err="1"/>
              <a:t>yn</a:t>
            </a:r>
            <a:r>
              <a:rPr lang="en-US" sz="2400" dirty="0"/>
              <a:t> </a:t>
            </a:r>
            <a:r>
              <a:rPr lang="en-US" sz="2400" dirty="0" err="1"/>
              <a:t>gosod</a:t>
            </a:r>
            <a:r>
              <a:rPr lang="en-US" sz="2400" dirty="0"/>
              <a:t> </a:t>
            </a:r>
            <a:r>
              <a:rPr lang="en-US" sz="2400" dirty="0" err="1"/>
              <a:t>dyletswydd</a:t>
            </a:r>
            <a:r>
              <a:rPr lang="en-US" sz="2400" dirty="0"/>
              <a:t> </a:t>
            </a:r>
            <a:r>
              <a:rPr lang="en-US" sz="2400" dirty="0" err="1"/>
              <a:t>ar</a:t>
            </a:r>
            <a:r>
              <a:rPr lang="en-US" sz="2400" dirty="0"/>
              <a:t> </a:t>
            </a:r>
            <a:r>
              <a:rPr lang="en-US" sz="2400" dirty="0" err="1"/>
              <a:t>awdurdodau</a:t>
            </a:r>
            <a:r>
              <a:rPr lang="en-US" sz="2400" dirty="0"/>
              <a:t> </a:t>
            </a:r>
            <a:r>
              <a:rPr lang="en-US" sz="2400" dirty="0" err="1"/>
              <a:t>lleol</a:t>
            </a:r>
            <a:r>
              <a:rPr lang="en-US" sz="2400" dirty="0"/>
              <a:t> </a:t>
            </a:r>
            <a:r>
              <a:rPr lang="en-US" sz="2400" dirty="0" err="1"/>
              <a:t>i</a:t>
            </a:r>
            <a:r>
              <a:rPr lang="en-US" sz="2400" dirty="0"/>
              <a:t> </a:t>
            </a:r>
            <a:r>
              <a:rPr lang="en-US" sz="2400" dirty="0" err="1"/>
              <a:t>sicrhau</a:t>
            </a:r>
            <a:r>
              <a:rPr lang="en-US" sz="2400" dirty="0"/>
              <a:t> </a:t>
            </a:r>
            <a:r>
              <a:rPr lang="en-US" sz="2400" dirty="0" err="1"/>
              <a:t>ddigon</a:t>
            </a:r>
            <a:r>
              <a:rPr lang="en-US" sz="2400" dirty="0"/>
              <a:t> o </a:t>
            </a:r>
            <a:r>
              <a:rPr lang="en-US" sz="2400" dirty="0" err="1"/>
              <a:t>ofal</a:t>
            </a:r>
            <a:r>
              <a:rPr lang="en-US" sz="2400" dirty="0"/>
              <a:t> plant </a:t>
            </a:r>
            <a:r>
              <a:rPr lang="en-US" sz="2400" dirty="0" err="1"/>
              <a:t>i</a:t>
            </a:r>
            <a:r>
              <a:rPr lang="en-US" sz="2400" dirty="0"/>
              <a:t> bob </a:t>
            </a:r>
            <a:r>
              <a:rPr lang="en-US" sz="2400" dirty="0" err="1"/>
              <a:t>rhiant</a:t>
            </a:r>
            <a:r>
              <a:rPr lang="en-US" sz="2400" dirty="0"/>
              <a:t> </a:t>
            </a:r>
            <a:r>
              <a:rPr lang="en-US" sz="2400" dirty="0" err="1"/>
              <a:t>sy’n</a:t>
            </a:r>
            <a:r>
              <a:rPr lang="en-US" sz="2400" dirty="0"/>
              <a:t> </a:t>
            </a:r>
            <a:r>
              <a:rPr lang="en-US" sz="2400" dirty="0" err="1"/>
              <a:t>dewis</a:t>
            </a:r>
            <a:r>
              <a:rPr lang="en-US" sz="2400" dirty="0"/>
              <a:t> </a:t>
            </a:r>
            <a:r>
              <a:rPr lang="en-US" sz="2400" dirty="0" err="1"/>
              <a:t>gweithio</a:t>
            </a:r>
            <a:r>
              <a:rPr lang="en-US" sz="2400" dirty="0"/>
              <a:t> neu </a:t>
            </a:r>
            <a:r>
              <a:rPr lang="en-US" sz="2400" dirty="0" err="1"/>
              <a:t>sydd</a:t>
            </a:r>
            <a:r>
              <a:rPr lang="en-US" sz="2400" dirty="0"/>
              <a:t> dan </a:t>
            </a:r>
            <a:r>
              <a:rPr lang="en-US" sz="2400" dirty="0" err="1"/>
              <a:t>hyfforddiant</a:t>
            </a:r>
            <a:r>
              <a:rPr lang="en-US" sz="2400" dirty="0"/>
              <a:t> </a:t>
            </a:r>
            <a:r>
              <a:rPr lang="en-US" sz="2400" dirty="0" err="1"/>
              <a:t>i</a:t>
            </a:r>
            <a:r>
              <a:rPr lang="en-US" sz="2400" dirty="0"/>
              <a:t> </a:t>
            </a:r>
            <a:r>
              <a:rPr lang="en-US" sz="2400" dirty="0" err="1"/>
              <a:t>baratoi</a:t>
            </a:r>
            <a:r>
              <a:rPr lang="en-US" sz="2400" dirty="0"/>
              <a:t> </a:t>
            </a:r>
            <a:r>
              <a:rPr lang="en-US" sz="2400" dirty="0" err="1"/>
              <a:t>ar</a:t>
            </a:r>
            <a:r>
              <a:rPr lang="en-US" sz="2400" dirty="0"/>
              <a:t> </a:t>
            </a:r>
            <a:r>
              <a:rPr lang="en-US" sz="2400" dirty="0" err="1"/>
              <a:t>gyfer</a:t>
            </a:r>
            <a:r>
              <a:rPr lang="en-US" sz="2400" dirty="0"/>
              <a:t> </a:t>
            </a:r>
            <a:r>
              <a:rPr lang="en-US" sz="2400" dirty="0" err="1"/>
              <a:t>gwaith</a:t>
            </a:r>
            <a:r>
              <a:rPr lang="en-US" sz="2400" dirty="0"/>
              <a:t>.</a:t>
            </a:r>
          </a:p>
        </p:txBody>
      </p:sp>
      <p:sp>
        <p:nvSpPr>
          <p:cNvPr id="4" name="Content Placeholder 3">
            <a:extLst>
              <a:ext uri="{FF2B5EF4-FFF2-40B4-BE49-F238E27FC236}">
                <a16:creationId xmlns:a16="http://schemas.microsoft.com/office/drawing/2014/main" id="{FDC09CCA-9245-B54D-4A3C-00048062FD49}"/>
              </a:ext>
            </a:extLst>
          </p:cNvPr>
          <p:cNvSpPr>
            <a:spLocks noGrp="1"/>
          </p:cNvSpPr>
          <p:nvPr>
            <p:ph sz="half" idx="2"/>
          </p:nvPr>
        </p:nvSpPr>
        <p:spPr/>
        <p:txBody>
          <a:bodyPr vert="horz" lIns="91440" tIns="45720" rIns="91440" bIns="45720" rtlCol="0" anchor="t">
            <a:normAutofit/>
          </a:bodyPr>
          <a:lstStyle/>
          <a:p>
            <a:r>
              <a:rPr lang="en-US" sz="2400" dirty="0">
                <a:solidFill>
                  <a:srgbClr val="0070C0"/>
                </a:solidFill>
                <a:latin typeface="Arial"/>
                <a:cs typeface="Arial"/>
              </a:rPr>
              <a:t>The Childcare Act places a duty on local authorities to secure sufficient childcare for all parents who choose to work or are in training in preparation for work.</a:t>
            </a:r>
          </a:p>
          <a:p>
            <a:pPr marL="0" indent="0">
              <a:buNone/>
            </a:pPr>
            <a:r>
              <a:rPr lang="en-US" sz="2400" dirty="0">
                <a:solidFill>
                  <a:srgbClr val="0070C0"/>
                </a:solidFill>
                <a:latin typeface="Arial"/>
                <a:cs typeface="Arial"/>
              </a:rPr>
              <a:t>(Crown database, 2011)</a:t>
            </a:r>
            <a:endParaRPr lang="en-GB" sz="2400" dirty="0">
              <a:solidFill>
                <a:srgbClr val="0070C0"/>
              </a:solidFill>
              <a:latin typeface="Arial"/>
              <a:cs typeface="Arial"/>
            </a:endParaRPr>
          </a:p>
          <a:p>
            <a:endParaRPr lang="en-US" dirty="0"/>
          </a:p>
        </p:txBody>
      </p:sp>
      <p:sp>
        <p:nvSpPr>
          <p:cNvPr id="5" name="TextBox 4">
            <a:extLst>
              <a:ext uri="{FF2B5EF4-FFF2-40B4-BE49-F238E27FC236}">
                <a16:creationId xmlns:a16="http://schemas.microsoft.com/office/drawing/2014/main" id="{9B175B1B-A04F-C355-B1A6-24C92CC74D49}"/>
              </a:ext>
            </a:extLst>
          </p:cNvPr>
          <p:cNvSpPr txBox="1"/>
          <p:nvPr/>
        </p:nvSpPr>
        <p:spPr>
          <a:xfrm>
            <a:off x="838200" y="454335"/>
            <a:ext cx="4799712" cy="1446550"/>
          </a:xfrm>
          <a:prstGeom prst="rect">
            <a:avLst/>
          </a:prstGeom>
          <a:noFill/>
        </p:spPr>
        <p:txBody>
          <a:bodyPr wrap="none" rtlCol="0">
            <a:spAutoFit/>
          </a:bodyPr>
          <a:lstStyle/>
          <a:p>
            <a:r>
              <a:rPr lang="en-GB" sz="4400" dirty="0" err="1"/>
              <a:t>Deddf</a:t>
            </a:r>
            <a:r>
              <a:rPr lang="en-GB" sz="4400" dirty="0"/>
              <a:t> </a:t>
            </a:r>
            <a:r>
              <a:rPr lang="en-GB" sz="4400" dirty="0" err="1"/>
              <a:t>Gofal</a:t>
            </a:r>
            <a:r>
              <a:rPr lang="en-GB" sz="4400" dirty="0"/>
              <a:t> Plant </a:t>
            </a:r>
          </a:p>
          <a:p>
            <a:r>
              <a:rPr lang="en-GB" sz="4400" dirty="0"/>
              <a:t>2006</a:t>
            </a:r>
            <a:endParaRPr lang="en-US" sz="4400" dirty="0"/>
          </a:p>
        </p:txBody>
      </p:sp>
    </p:spTree>
    <p:extLst>
      <p:ext uri="{BB962C8B-B14F-4D97-AF65-F5344CB8AC3E}">
        <p14:creationId xmlns:p14="http://schemas.microsoft.com/office/powerpoint/2010/main" val="1546266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3DE8EF-3034-D343-04E2-3C54CD6277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E65711-7B18-4657-B8D8-2DAFC309615B}"/>
              </a:ext>
            </a:extLst>
          </p:cNvPr>
          <p:cNvSpPr>
            <a:spLocks noGrp="1"/>
          </p:cNvSpPr>
          <p:nvPr>
            <p:ph type="title"/>
          </p:nvPr>
        </p:nvSpPr>
        <p:spPr>
          <a:xfrm>
            <a:off x="6172200" y="454335"/>
            <a:ext cx="5181600" cy="1121704"/>
          </a:xfrm>
        </p:spPr>
        <p:txBody>
          <a:bodyPr/>
          <a:lstStyle/>
          <a:p>
            <a:r>
              <a:rPr lang="en-GB" dirty="0">
                <a:solidFill>
                  <a:srgbClr val="0070C0"/>
                </a:solidFill>
              </a:rPr>
              <a:t>Childcare Act 2006</a:t>
            </a:r>
            <a:endParaRPr lang="en-US" dirty="0">
              <a:solidFill>
                <a:srgbClr val="0070C0"/>
              </a:solidFill>
            </a:endParaRPr>
          </a:p>
        </p:txBody>
      </p:sp>
      <p:sp>
        <p:nvSpPr>
          <p:cNvPr id="3" name="Content Placeholder 2">
            <a:extLst>
              <a:ext uri="{FF2B5EF4-FFF2-40B4-BE49-F238E27FC236}">
                <a16:creationId xmlns:a16="http://schemas.microsoft.com/office/drawing/2014/main" id="{B5323E8B-39D4-6F0C-554F-614277EC4191}"/>
              </a:ext>
            </a:extLst>
          </p:cNvPr>
          <p:cNvSpPr>
            <a:spLocks noGrp="1"/>
          </p:cNvSpPr>
          <p:nvPr>
            <p:ph sz="half" idx="1"/>
          </p:nvPr>
        </p:nvSpPr>
        <p:spPr>
          <a:xfrm>
            <a:off x="828908" y="2052327"/>
            <a:ext cx="5181600" cy="4351338"/>
          </a:xfrm>
        </p:spPr>
        <p:txBody>
          <a:bodyPr>
            <a:normAutofit/>
          </a:bodyPr>
          <a:lstStyle/>
          <a:p>
            <a:r>
              <a:rPr lang="en-US" sz="2400" dirty="0"/>
              <a:t>Mae </a:t>
            </a:r>
            <a:r>
              <a:rPr lang="en-US" sz="2400" dirty="0" err="1"/>
              <a:t>gweithwyr</a:t>
            </a:r>
            <a:r>
              <a:rPr lang="en-US" sz="2400" dirty="0"/>
              <a:t> </a:t>
            </a:r>
            <a:r>
              <a:rPr lang="en-US" sz="2400" dirty="0" err="1"/>
              <a:t>proffesiynol</a:t>
            </a:r>
            <a:r>
              <a:rPr lang="en-US" sz="2400" dirty="0"/>
              <a:t> </a:t>
            </a:r>
            <a:r>
              <a:rPr lang="en-US" sz="2400" dirty="0" err="1"/>
              <a:t>sy'n</a:t>
            </a:r>
            <a:r>
              <a:rPr lang="en-US" sz="2400" dirty="0"/>
              <a:t> </a:t>
            </a:r>
            <a:r>
              <a:rPr lang="en-US" sz="2400" dirty="0" err="1"/>
              <a:t>gweithio</a:t>
            </a:r>
            <a:r>
              <a:rPr lang="en-US" sz="2400" dirty="0"/>
              <a:t> </a:t>
            </a:r>
            <a:r>
              <a:rPr lang="en-US" sz="2400" dirty="0" err="1"/>
              <a:t>mewn</a:t>
            </a:r>
            <a:r>
              <a:rPr lang="en-US" sz="2400" dirty="0"/>
              <a:t> </a:t>
            </a:r>
            <a:r>
              <a:rPr lang="en-US" sz="2400" dirty="0" err="1"/>
              <a:t>partneriaeth</a:t>
            </a:r>
            <a:r>
              <a:rPr lang="en-US" sz="2400" dirty="0"/>
              <a:t> </a:t>
            </a:r>
            <a:r>
              <a:rPr lang="en-US" sz="2400" dirty="0" err="1"/>
              <a:t>yn</a:t>
            </a:r>
            <a:r>
              <a:rPr lang="en-US" sz="2400" dirty="0"/>
              <a:t> </a:t>
            </a:r>
            <a:r>
              <a:rPr lang="en-US" sz="2400" dirty="0" err="1"/>
              <a:t>sicrhau</a:t>
            </a:r>
            <a:r>
              <a:rPr lang="en-US" sz="2400" dirty="0"/>
              <a:t> bod </a:t>
            </a:r>
            <a:r>
              <a:rPr lang="en-US" sz="2400" dirty="0" err="1"/>
              <a:t>teuluoedd</a:t>
            </a:r>
            <a:r>
              <a:rPr lang="en-US" sz="2400" dirty="0"/>
              <a:t> </a:t>
            </a:r>
            <a:r>
              <a:rPr lang="en-US" sz="2400" dirty="0" err="1"/>
              <a:t>yn</a:t>
            </a:r>
            <a:r>
              <a:rPr lang="en-US" sz="2400" dirty="0"/>
              <a:t> </a:t>
            </a:r>
            <a:r>
              <a:rPr lang="en-US" sz="2400" dirty="0" err="1"/>
              <a:t>cael</a:t>
            </a:r>
            <a:r>
              <a:rPr lang="en-US" sz="2400" dirty="0"/>
              <a:t> </a:t>
            </a:r>
            <a:r>
              <a:rPr lang="en-US" sz="2400" dirty="0" err="1"/>
              <a:t>cymorth</a:t>
            </a:r>
            <a:r>
              <a:rPr lang="en-US" sz="2400" dirty="0"/>
              <a:t> </a:t>
            </a:r>
            <a:r>
              <a:rPr lang="en-US" sz="2400" dirty="0" err="1"/>
              <a:t>cyfannol</a:t>
            </a:r>
            <a:r>
              <a:rPr lang="en-US" sz="2400" dirty="0"/>
              <a:t> </a:t>
            </a:r>
            <a:r>
              <a:rPr lang="en-US" sz="2400" dirty="0" err="1"/>
              <a:t>wedi'i</a:t>
            </a:r>
            <a:r>
              <a:rPr lang="en-US" sz="2400" dirty="0"/>
              <a:t> </a:t>
            </a:r>
            <a:r>
              <a:rPr lang="en-US" sz="2400" dirty="0" err="1"/>
              <a:t>deilwra</a:t>
            </a:r>
            <a:r>
              <a:rPr lang="en-US" sz="2400" dirty="0"/>
              <a:t> </a:t>
            </a:r>
            <a:r>
              <a:rPr lang="en-US" sz="2400" dirty="0" err="1"/>
              <a:t>i'w</a:t>
            </a:r>
            <a:r>
              <a:rPr lang="en-US" sz="2400" dirty="0"/>
              <a:t> </a:t>
            </a:r>
            <a:r>
              <a:rPr lang="en-US" sz="2400" dirty="0" err="1"/>
              <a:t>hanghenion</a:t>
            </a:r>
            <a:r>
              <a:rPr lang="en-US" sz="2400" dirty="0"/>
              <a:t> </a:t>
            </a:r>
            <a:r>
              <a:rPr lang="en-US" sz="2400" dirty="0" err="1"/>
              <a:t>penodol</a:t>
            </a:r>
            <a:r>
              <a:rPr lang="en-US" sz="2400" dirty="0"/>
              <a:t>.</a:t>
            </a:r>
          </a:p>
        </p:txBody>
      </p:sp>
      <p:sp>
        <p:nvSpPr>
          <p:cNvPr id="4" name="Content Placeholder 3">
            <a:extLst>
              <a:ext uri="{FF2B5EF4-FFF2-40B4-BE49-F238E27FC236}">
                <a16:creationId xmlns:a16="http://schemas.microsoft.com/office/drawing/2014/main" id="{72CA1779-1676-589E-4D10-224BC2783674}"/>
              </a:ext>
            </a:extLst>
          </p:cNvPr>
          <p:cNvSpPr>
            <a:spLocks noGrp="1"/>
          </p:cNvSpPr>
          <p:nvPr>
            <p:ph sz="half" idx="2"/>
          </p:nvPr>
        </p:nvSpPr>
        <p:spPr>
          <a:xfrm>
            <a:off x="6172200" y="2052327"/>
            <a:ext cx="5181600" cy="4351338"/>
          </a:xfrm>
        </p:spPr>
        <p:txBody>
          <a:bodyPr vert="horz" lIns="91440" tIns="45720" rIns="91440" bIns="45720" rtlCol="0" anchor="t">
            <a:normAutofit/>
          </a:bodyPr>
          <a:lstStyle/>
          <a:p>
            <a:r>
              <a:rPr lang="en-US" dirty="0">
                <a:solidFill>
                  <a:srgbClr val="0070C0"/>
                </a:solidFill>
                <a:latin typeface="Arial"/>
                <a:cs typeface="Arial"/>
              </a:rPr>
              <a:t>Professionals working in partnership ensures that families receive holistic support tailored to their specific needs.</a:t>
            </a:r>
          </a:p>
          <a:p>
            <a:pPr marL="0" indent="0">
              <a:buNone/>
            </a:pPr>
            <a:r>
              <a:rPr lang="en-US" dirty="0">
                <a:solidFill>
                  <a:srgbClr val="0070C0"/>
                </a:solidFill>
                <a:latin typeface="Arial"/>
                <a:cs typeface="Arial"/>
              </a:rPr>
              <a:t>(Crown database, 2011)</a:t>
            </a:r>
            <a:endParaRPr lang="en-GB" dirty="0">
              <a:solidFill>
                <a:srgbClr val="0070C0"/>
              </a:solidFill>
              <a:latin typeface="Arial"/>
              <a:cs typeface="Arial"/>
            </a:endParaRPr>
          </a:p>
          <a:p>
            <a:endParaRPr lang="en-US" dirty="0"/>
          </a:p>
        </p:txBody>
      </p:sp>
      <p:sp>
        <p:nvSpPr>
          <p:cNvPr id="5" name="TextBox 4">
            <a:extLst>
              <a:ext uri="{FF2B5EF4-FFF2-40B4-BE49-F238E27FC236}">
                <a16:creationId xmlns:a16="http://schemas.microsoft.com/office/drawing/2014/main" id="{D74E6D4B-8A10-482A-E88B-0AC9E8A62BE0}"/>
              </a:ext>
            </a:extLst>
          </p:cNvPr>
          <p:cNvSpPr txBox="1"/>
          <p:nvPr/>
        </p:nvSpPr>
        <p:spPr>
          <a:xfrm>
            <a:off x="838200" y="454335"/>
            <a:ext cx="4799712" cy="1446550"/>
          </a:xfrm>
          <a:prstGeom prst="rect">
            <a:avLst/>
          </a:prstGeom>
          <a:noFill/>
        </p:spPr>
        <p:txBody>
          <a:bodyPr wrap="none" rtlCol="0">
            <a:spAutoFit/>
          </a:bodyPr>
          <a:lstStyle/>
          <a:p>
            <a:r>
              <a:rPr lang="en-GB" sz="4400" dirty="0" err="1"/>
              <a:t>Deddf</a:t>
            </a:r>
            <a:r>
              <a:rPr lang="en-GB" sz="4400" dirty="0"/>
              <a:t> </a:t>
            </a:r>
            <a:r>
              <a:rPr lang="en-GB" sz="4400" dirty="0" err="1"/>
              <a:t>Gofal</a:t>
            </a:r>
            <a:r>
              <a:rPr lang="en-GB" sz="4400" dirty="0"/>
              <a:t> Plant </a:t>
            </a:r>
          </a:p>
          <a:p>
            <a:r>
              <a:rPr lang="en-GB" sz="4400" dirty="0"/>
              <a:t>2006</a:t>
            </a:r>
            <a:endParaRPr lang="en-US" sz="4400" dirty="0"/>
          </a:p>
        </p:txBody>
      </p:sp>
    </p:spTree>
    <p:extLst>
      <p:ext uri="{BB962C8B-B14F-4D97-AF65-F5344CB8AC3E}">
        <p14:creationId xmlns:p14="http://schemas.microsoft.com/office/powerpoint/2010/main" val="2557440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BCF08-39D9-A210-7D47-5140F358D299}"/>
              </a:ext>
            </a:extLst>
          </p:cNvPr>
          <p:cNvSpPr>
            <a:spLocks noGrp="1"/>
          </p:cNvSpPr>
          <p:nvPr>
            <p:ph type="title"/>
          </p:nvPr>
        </p:nvSpPr>
        <p:spPr/>
        <p:txBody>
          <a:bodyPr/>
          <a:lstStyle/>
          <a:p>
            <a:r>
              <a:rPr lang="en-GB" dirty="0" err="1"/>
              <a:t>Gweithio</a:t>
            </a:r>
            <a:r>
              <a:rPr lang="en-GB" dirty="0"/>
              <a:t> </a:t>
            </a:r>
            <a:r>
              <a:rPr lang="en-GB" dirty="0" err="1"/>
              <a:t>mewn</a:t>
            </a:r>
            <a:r>
              <a:rPr lang="en-GB" dirty="0"/>
              <a:t> </a:t>
            </a:r>
            <a:r>
              <a:rPr lang="en-GB" dirty="0" err="1"/>
              <a:t>partneriaeth</a:t>
            </a:r>
            <a:br>
              <a:rPr lang="en-GB" dirty="0">
                <a:solidFill>
                  <a:srgbClr val="0070C0"/>
                </a:solidFill>
              </a:rPr>
            </a:br>
            <a:r>
              <a:rPr lang="en-GB" dirty="0">
                <a:solidFill>
                  <a:srgbClr val="0070C0"/>
                </a:solidFill>
              </a:rPr>
              <a:t>Partnership working</a:t>
            </a:r>
            <a:endParaRPr lang="en-US" dirty="0">
              <a:solidFill>
                <a:srgbClr val="0070C0"/>
              </a:solidFill>
            </a:endParaRPr>
          </a:p>
        </p:txBody>
      </p:sp>
      <p:pic>
        <p:nvPicPr>
          <p:cNvPr id="5" name="Online Media 4" title="Partnership Working">
            <a:hlinkClick r:id="" action="ppaction://media"/>
            <a:extLst>
              <a:ext uri="{FF2B5EF4-FFF2-40B4-BE49-F238E27FC236}">
                <a16:creationId xmlns:a16="http://schemas.microsoft.com/office/drawing/2014/main" id="{1BAE33EF-FF56-DAF7-06B7-2BB20A276CD1}"/>
              </a:ext>
            </a:extLst>
          </p:cNvPr>
          <p:cNvPicPr>
            <a:picLocks noRot="1" noChangeAspect="1"/>
          </p:cNvPicPr>
          <p:nvPr>
            <a:videoFile r:link="rId1"/>
          </p:nvPr>
        </p:nvPicPr>
        <p:blipFill>
          <a:blip r:embed="rId4"/>
          <a:stretch>
            <a:fillRect/>
          </a:stretch>
        </p:blipFill>
        <p:spPr>
          <a:xfrm>
            <a:off x="3178447" y="1803400"/>
            <a:ext cx="6233864" cy="3522133"/>
          </a:xfrm>
          <a:prstGeom prst="rect">
            <a:avLst/>
          </a:prstGeom>
        </p:spPr>
      </p:pic>
      <p:sp>
        <p:nvSpPr>
          <p:cNvPr id="3" name="TextBox 2">
            <a:extLst>
              <a:ext uri="{FF2B5EF4-FFF2-40B4-BE49-F238E27FC236}">
                <a16:creationId xmlns:a16="http://schemas.microsoft.com/office/drawing/2014/main" id="{19421511-9D6C-35BB-213D-4D383B626143}"/>
              </a:ext>
            </a:extLst>
          </p:cNvPr>
          <p:cNvSpPr txBox="1"/>
          <p:nvPr/>
        </p:nvSpPr>
        <p:spPr>
          <a:xfrm>
            <a:off x="2059258" y="5325533"/>
            <a:ext cx="2967479" cy="369332"/>
          </a:xfrm>
          <a:prstGeom prst="rect">
            <a:avLst/>
          </a:prstGeom>
          <a:noFill/>
        </p:spPr>
        <p:txBody>
          <a:bodyPr wrap="none" rtlCol="0">
            <a:spAutoFit/>
          </a:bodyPr>
          <a:lstStyle/>
          <a:p>
            <a:r>
              <a:rPr lang="en-GB" dirty="0"/>
              <a:t>(Education Scotland, 2020)</a:t>
            </a:r>
            <a:endParaRPr lang="en-US" dirty="0"/>
          </a:p>
        </p:txBody>
      </p:sp>
    </p:spTree>
    <p:extLst>
      <p:ext uri="{BB962C8B-B14F-4D97-AF65-F5344CB8AC3E}">
        <p14:creationId xmlns:p14="http://schemas.microsoft.com/office/powerpoint/2010/main" val="342809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E4DC6-3399-FFBE-0136-43EA8E973A0D}"/>
              </a:ext>
            </a:extLst>
          </p:cNvPr>
          <p:cNvSpPr>
            <a:spLocks noGrp="1"/>
          </p:cNvSpPr>
          <p:nvPr>
            <p:ph type="ctrTitle"/>
          </p:nvPr>
        </p:nvSpPr>
        <p:spPr>
          <a:xfrm>
            <a:off x="1468966" y="1386888"/>
            <a:ext cx="9254067" cy="2983970"/>
          </a:xfrm>
        </p:spPr>
        <p:txBody>
          <a:bodyPr>
            <a:normAutofit fontScale="90000"/>
          </a:bodyPr>
          <a:lstStyle/>
          <a:p>
            <a:r>
              <a:rPr lang="en-GB" sz="4400" dirty="0" err="1"/>
              <a:t>Adlewyrchiad</a:t>
            </a:r>
            <a:r>
              <a:rPr lang="en-GB" sz="4400" dirty="0"/>
              <a:t>: Pam </a:t>
            </a:r>
            <a:r>
              <a:rPr lang="en-GB" sz="4400" dirty="0" err="1"/>
              <a:t>mae</a:t>
            </a:r>
            <a:r>
              <a:rPr lang="en-GB" sz="4400" dirty="0"/>
              <a:t> </a:t>
            </a:r>
            <a:r>
              <a:rPr lang="en-GB" sz="4400" dirty="0" err="1"/>
              <a:t>gweithio</a:t>
            </a:r>
            <a:r>
              <a:rPr lang="en-GB" sz="4400" dirty="0"/>
              <a:t> </a:t>
            </a:r>
            <a:r>
              <a:rPr lang="en-GB" sz="4400" dirty="0" err="1"/>
              <a:t>mewn</a:t>
            </a:r>
            <a:r>
              <a:rPr lang="en-GB" sz="4400" dirty="0"/>
              <a:t> </a:t>
            </a:r>
            <a:r>
              <a:rPr lang="en-GB" sz="4400" dirty="0" err="1"/>
              <a:t>partneriaeth</a:t>
            </a:r>
            <a:r>
              <a:rPr lang="en-GB" sz="4400" dirty="0"/>
              <a:t> </a:t>
            </a:r>
            <a:r>
              <a:rPr lang="en-GB" sz="4400" dirty="0" err="1"/>
              <a:t>yn</a:t>
            </a:r>
            <a:r>
              <a:rPr lang="en-GB" sz="4400" dirty="0"/>
              <a:t> </a:t>
            </a:r>
            <a:r>
              <a:rPr lang="en-GB" sz="4400" dirty="0" err="1"/>
              <a:t>effeithiol</a:t>
            </a:r>
            <a:r>
              <a:rPr lang="en-GB" sz="4400" dirty="0"/>
              <a:t> mor </a:t>
            </a:r>
            <a:r>
              <a:rPr lang="en-GB" sz="4400" dirty="0" err="1"/>
              <a:t>bwysig</a:t>
            </a:r>
            <a:r>
              <a:rPr lang="en-GB" sz="4400" dirty="0"/>
              <a:t>?</a:t>
            </a:r>
            <a:br>
              <a:rPr lang="en-GB" sz="4400" dirty="0"/>
            </a:br>
            <a:br>
              <a:rPr lang="en-GB" sz="4400" dirty="0">
                <a:solidFill>
                  <a:srgbClr val="0070C0"/>
                </a:solidFill>
              </a:rPr>
            </a:br>
            <a:r>
              <a:rPr lang="en-GB" sz="4400" dirty="0">
                <a:solidFill>
                  <a:srgbClr val="0070C0"/>
                </a:solidFill>
              </a:rPr>
              <a:t>Reflection: Why is effective partnership working important?</a:t>
            </a:r>
            <a:endParaRPr lang="en-US" dirty="0">
              <a:solidFill>
                <a:srgbClr val="0070C0"/>
              </a:solidFill>
            </a:endParaRPr>
          </a:p>
        </p:txBody>
      </p:sp>
    </p:spTree>
    <p:extLst>
      <p:ext uri="{BB962C8B-B14F-4D97-AF65-F5344CB8AC3E}">
        <p14:creationId xmlns:p14="http://schemas.microsoft.com/office/powerpoint/2010/main" val="4161140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92BA1A-41EA-1B69-D668-0732BC546E3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39C056-15CF-A7C0-35E5-22296145B044}"/>
              </a:ext>
            </a:extLst>
          </p:cNvPr>
          <p:cNvSpPr>
            <a:spLocks noGrp="1"/>
          </p:cNvSpPr>
          <p:nvPr>
            <p:ph sz="half" idx="1"/>
          </p:nvPr>
        </p:nvSpPr>
        <p:spPr>
          <a:xfrm>
            <a:off x="838200" y="2141537"/>
            <a:ext cx="5181600" cy="4351338"/>
          </a:xfrm>
        </p:spPr>
        <p:txBody>
          <a:bodyPr>
            <a:normAutofit/>
          </a:bodyPr>
          <a:lstStyle/>
          <a:p>
            <a:r>
              <a:rPr lang="en-US" sz="2400" dirty="0" err="1"/>
              <a:t>Sicrhau</a:t>
            </a:r>
            <a:r>
              <a:rPr lang="en-US" sz="2400" dirty="0"/>
              <a:t> iechyd da</a:t>
            </a:r>
          </a:p>
          <a:p>
            <a:r>
              <a:rPr lang="en-US" sz="2400" dirty="0" err="1"/>
              <a:t>Darparu</a:t>
            </a:r>
            <a:r>
              <a:rPr lang="en-US" sz="2400" dirty="0"/>
              <a:t> </a:t>
            </a:r>
            <a:r>
              <a:rPr lang="en-US" sz="2400" dirty="0" err="1"/>
              <a:t>profiadau</a:t>
            </a:r>
            <a:r>
              <a:rPr lang="en-US" sz="2400" dirty="0"/>
              <a:t> </a:t>
            </a:r>
            <a:r>
              <a:rPr lang="en-US" sz="2400" dirty="0" err="1"/>
              <a:t>dysgu</a:t>
            </a:r>
            <a:r>
              <a:rPr lang="en-US" sz="2400" dirty="0"/>
              <a:t> </a:t>
            </a:r>
            <a:r>
              <a:rPr lang="en-US" sz="2400" dirty="0" err="1"/>
              <a:t>ystyrlon</a:t>
            </a:r>
            <a:endParaRPr lang="en-US" sz="2400" dirty="0"/>
          </a:p>
          <a:p>
            <a:r>
              <a:rPr lang="en-US" sz="2400" dirty="0"/>
              <a:t>Yn </a:t>
            </a:r>
            <a:r>
              <a:rPr lang="en-US" sz="2400" dirty="0" err="1"/>
              <a:t>cefnogi</a:t>
            </a:r>
            <a:r>
              <a:rPr lang="en-US" sz="2400" dirty="0"/>
              <a:t> </a:t>
            </a:r>
            <a:r>
              <a:rPr lang="en-US" sz="2400" dirty="0" err="1"/>
              <a:t>maeth</a:t>
            </a:r>
            <a:r>
              <a:rPr lang="en-US" sz="2400" dirty="0"/>
              <a:t> </a:t>
            </a:r>
            <a:r>
              <a:rPr lang="en-US" sz="2400" dirty="0" err="1"/>
              <a:t>digonol</a:t>
            </a:r>
            <a:endParaRPr lang="en-US" sz="2400" dirty="0"/>
          </a:p>
          <a:p>
            <a:r>
              <a:rPr lang="en-US" sz="2400" dirty="0"/>
              <a:t>Bod </a:t>
            </a:r>
            <a:r>
              <a:rPr lang="en-US" sz="2400" dirty="0" err="1"/>
              <a:t>yn</a:t>
            </a:r>
            <a:r>
              <a:rPr lang="en-US" sz="2400" dirty="0"/>
              <a:t> </a:t>
            </a:r>
            <a:r>
              <a:rPr lang="en-US" sz="2400" dirty="0" err="1"/>
              <a:t>ymatebol</a:t>
            </a:r>
            <a:endParaRPr lang="en-US" sz="2400" dirty="0"/>
          </a:p>
          <a:p>
            <a:r>
              <a:rPr lang="en-US" sz="2400" dirty="0" err="1"/>
              <a:t>Darparu</a:t>
            </a:r>
            <a:r>
              <a:rPr lang="en-US" sz="2400" dirty="0"/>
              <a:t> </a:t>
            </a:r>
            <a:r>
              <a:rPr lang="en-US" sz="2400" dirty="0" err="1"/>
              <a:t>amgylcheddau</a:t>
            </a:r>
            <a:r>
              <a:rPr lang="en-US" sz="2400" dirty="0"/>
              <a:t> </a:t>
            </a:r>
            <a:r>
              <a:rPr lang="en-US" sz="2400" dirty="0" err="1"/>
              <a:t>diogel</a:t>
            </a:r>
            <a:r>
              <a:rPr lang="en-US" sz="2400" dirty="0"/>
              <a:t> a </a:t>
            </a:r>
            <a:r>
              <a:rPr lang="en-US" sz="2400" dirty="0" err="1"/>
              <a:t>sicr</a:t>
            </a:r>
            <a:endParaRPr lang="en-US" sz="2400" dirty="0"/>
          </a:p>
        </p:txBody>
      </p:sp>
      <p:sp>
        <p:nvSpPr>
          <p:cNvPr id="4" name="Content Placeholder 3">
            <a:extLst>
              <a:ext uri="{FF2B5EF4-FFF2-40B4-BE49-F238E27FC236}">
                <a16:creationId xmlns:a16="http://schemas.microsoft.com/office/drawing/2014/main" id="{FE334B5A-B3D2-3C4E-3C16-717F379D4A4C}"/>
              </a:ext>
            </a:extLst>
          </p:cNvPr>
          <p:cNvSpPr>
            <a:spLocks noGrp="1"/>
          </p:cNvSpPr>
          <p:nvPr>
            <p:ph sz="half" idx="2"/>
          </p:nvPr>
        </p:nvSpPr>
        <p:spPr>
          <a:xfrm>
            <a:off x="6172202" y="2143396"/>
            <a:ext cx="5181600" cy="4351338"/>
          </a:xfrm>
        </p:spPr>
        <p:txBody>
          <a:bodyPr>
            <a:normAutofit/>
          </a:bodyPr>
          <a:lstStyle/>
          <a:p>
            <a:r>
              <a:rPr lang="en-GB" sz="2400" dirty="0">
                <a:solidFill>
                  <a:srgbClr val="0070C0"/>
                </a:solidFill>
              </a:rPr>
              <a:t>To ensure good health</a:t>
            </a:r>
          </a:p>
          <a:p>
            <a:r>
              <a:rPr lang="en-GB" sz="2400" dirty="0">
                <a:solidFill>
                  <a:srgbClr val="0070C0"/>
                </a:solidFill>
              </a:rPr>
              <a:t>To provide meaningful learning experiences</a:t>
            </a:r>
          </a:p>
          <a:p>
            <a:r>
              <a:rPr lang="en-GB" sz="2400" dirty="0">
                <a:solidFill>
                  <a:srgbClr val="0070C0"/>
                </a:solidFill>
              </a:rPr>
              <a:t>Supporting adequate nutrition</a:t>
            </a:r>
          </a:p>
          <a:p>
            <a:r>
              <a:rPr lang="en-GB" sz="2400" dirty="0">
                <a:solidFill>
                  <a:srgbClr val="0070C0"/>
                </a:solidFill>
              </a:rPr>
              <a:t>Being responsive</a:t>
            </a:r>
          </a:p>
          <a:p>
            <a:r>
              <a:rPr lang="en-GB" sz="2400" dirty="0">
                <a:solidFill>
                  <a:srgbClr val="0070C0"/>
                </a:solidFill>
              </a:rPr>
              <a:t>Providing safe and secure environments</a:t>
            </a:r>
            <a:endParaRPr lang="en-US" sz="2400" dirty="0">
              <a:solidFill>
                <a:srgbClr val="0070C0"/>
              </a:solidFill>
            </a:endParaRPr>
          </a:p>
        </p:txBody>
      </p:sp>
      <p:sp>
        <p:nvSpPr>
          <p:cNvPr id="7" name="Title 1">
            <a:extLst>
              <a:ext uri="{FF2B5EF4-FFF2-40B4-BE49-F238E27FC236}">
                <a16:creationId xmlns:a16="http://schemas.microsoft.com/office/drawing/2014/main" id="{19B42000-540F-E108-935F-988D552CC718}"/>
              </a:ext>
            </a:extLst>
          </p:cNvPr>
          <p:cNvSpPr>
            <a:spLocks noGrp="1"/>
          </p:cNvSpPr>
          <p:nvPr>
            <p:ph type="title"/>
          </p:nvPr>
        </p:nvSpPr>
        <p:spPr>
          <a:xfrm>
            <a:off x="762000" y="365125"/>
            <a:ext cx="10515600" cy="1325563"/>
          </a:xfrm>
        </p:spPr>
        <p:txBody>
          <a:bodyPr>
            <a:noAutofit/>
          </a:bodyPr>
          <a:lstStyle/>
          <a:p>
            <a:r>
              <a:rPr lang="en-US" sz="2800" dirty="0" err="1">
                <a:solidFill>
                  <a:srgbClr val="000000"/>
                </a:solidFill>
                <a:latin typeface="Calibri" panose="020F0502020204030204" pitchFamily="34" charset="0"/>
              </a:rPr>
              <a:t>Rôl</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ymarferwr</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blynyddoedd</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cynnar</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wrth</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gefnogi</a:t>
            </a:r>
            <a:r>
              <a:rPr lang="en-US" sz="2800" dirty="0">
                <a:solidFill>
                  <a:srgbClr val="000000"/>
                </a:solidFill>
                <a:latin typeface="Calibri" panose="020F0502020204030204" pitchFamily="34" charset="0"/>
              </a:rPr>
              <a:t> plant o </a:t>
            </a:r>
            <a:r>
              <a:rPr lang="en-US" sz="2800" dirty="0" err="1">
                <a:solidFill>
                  <a:srgbClr val="000000"/>
                </a:solidFill>
                <a:latin typeface="Calibri" panose="020F0502020204030204" pitchFamily="34" charset="0"/>
              </a:rPr>
              <a:t>fewn</a:t>
            </a:r>
            <a:r>
              <a:rPr lang="en-US" sz="2800" dirty="0">
                <a:solidFill>
                  <a:srgbClr val="000000"/>
                </a:solidFill>
                <a:latin typeface="Calibri" panose="020F0502020204030204" pitchFamily="34" charset="0"/>
              </a:rPr>
              <a:t> y 1000 </a:t>
            </a:r>
            <a:r>
              <a:rPr lang="en-US" sz="2800" dirty="0" err="1">
                <a:solidFill>
                  <a:srgbClr val="000000"/>
                </a:solidFill>
                <a:latin typeface="Calibri" panose="020F0502020204030204" pitchFamily="34" charset="0"/>
              </a:rPr>
              <a:t>diwrnod</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cyntaf</a:t>
            </a:r>
            <a:br>
              <a:rPr lang="en-US" sz="2800" dirty="0">
                <a:solidFill>
                  <a:srgbClr val="000000"/>
                </a:solidFill>
                <a:latin typeface="Calibri" panose="020F0502020204030204" pitchFamily="34" charset="0"/>
              </a:rPr>
            </a:br>
            <a:r>
              <a:rPr lang="en-US" sz="2800" dirty="0">
                <a:solidFill>
                  <a:srgbClr val="0070C0"/>
                </a:solidFill>
                <a:latin typeface="Calibri" panose="020F0502020204030204" pitchFamily="34" charset="0"/>
              </a:rPr>
              <a:t>T</a:t>
            </a:r>
            <a:r>
              <a:rPr lang="en-US" sz="2800" b="0" i="0" dirty="0">
                <a:solidFill>
                  <a:srgbClr val="0070C0"/>
                </a:solidFill>
                <a:effectLst/>
                <a:latin typeface="Calibri" panose="020F0502020204030204" pitchFamily="34" charset="0"/>
              </a:rPr>
              <a:t>he role of an Early years practitioner in supporting </a:t>
            </a:r>
            <a:r>
              <a:rPr lang="en-US" sz="2800" b="1" i="0" dirty="0">
                <a:solidFill>
                  <a:srgbClr val="0070C0"/>
                </a:solidFill>
                <a:effectLst/>
                <a:latin typeface="Calibri" panose="020F0502020204030204" pitchFamily="34" charset="0"/>
              </a:rPr>
              <a:t>children</a:t>
            </a:r>
            <a:r>
              <a:rPr lang="en-US" sz="2800" b="0" i="0" dirty="0">
                <a:solidFill>
                  <a:srgbClr val="0070C0"/>
                </a:solidFill>
                <a:effectLst/>
                <a:latin typeface="Calibri" panose="020F0502020204030204" pitchFamily="34" charset="0"/>
              </a:rPr>
              <a:t> in the first 1000 days</a:t>
            </a:r>
            <a:endParaRPr lang="en-US" sz="6000" dirty="0">
              <a:solidFill>
                <a:srgbClr val="0070C0"/>
              </a:solidFill>
            </a:endParaRPr>
          </a:p>
        </p:txBody>
      </p:sp>
    </p:spTree>
    <p:extLst>
      <p:ext uri="{BB962C8B-B14F-4D97-AF65-F5344CB8AC3E}">
        <p14:creationId xmlns:p14="http://schemas.microsoft.com/office/powerpoint/2010/main" val="1123424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539B52-DEE5-D840-B5D3-4301B9214EFB}"/>
              </a:ext>
            </a:extLst>
          </p:cNvPr>
          <p:cNvSpPr>
            <a:spLocks noGrp="1"/>
          </p:cNvSpPr>
          <p:nvPr>
            <p:ph type="title"/>
          </p:nvPr>
        </p:nvSpPr>
        <p:spPr/>
        <p:txBody>
          <a:bodyPr/>
          <a:lstStyle/>
          <a:p>
            <a:r>
              <a:rPr lang="en-GB" dirty="0" err="1"/>
              <a:t>Oedolion</a:t>
            </a:r>
            <a:r>
              <a:rPr lang="en-GB" dirty="0"/>
              <a:t> </a:t>
            </a:r>
            <a:r>
              <a:rPr lang="en-GB" dirty="0" err="1"/>
              <a:t>galluogol</a:t>
            </a:r>
            <a:br>
              <a:rPr lang="en-GB" dirty="0"/>
            </a:br>
            <a:r>
              <a:rPr lang="en-GB" dirty="0">
                <a:solidFill>
                  <a:srgbClr val="0070C0"/>
                </a:solidFill>
              </a:rPr>
              <a:t>Enabling adults</a:t>
            </a:r>
            <a:endParaRPr lang="en-US" dirty="0">
              <a:solidFill>
                <a:srgbClr val="0070C0"/>
              </a:solidFill>
            </a:endParaRPr>
          </a:p>
        </p:txBody>
      </p:sp>
      <p:sp>
        <p:nvSpPr>
          <p:cNvPr id="5" name="Content Placeholder 4">
            <a:extLst>
              <a:ext uri="{FF2B5EF4-FFF2-40B4-BE49-F238E27FC236}">
                <a16:creationId xmlns:a16="http://schemas.microsoft.com/office/drawing/2014/main" id="{374A294A-4F1E-4AB8-AB58-44C6551573A9}"/>
              </a:ext>
            </a:extLst>
          </p:cNvPr>
          <p:cNvSpPr>
            <a:spLocks noGrp="1"/>
          </p:cNvSpPr>
          <p:nvPr>
            <p:ph sz="half" idx="1"/>
          </p:nvPr>
        </p:nvSpPr>
        <p:spPr/>
        <p:txBody>
          <a:bodyPr vert="horz" lIns="91440" tIns="45720" rIns="91440" bIns="45720" rtlCol="0" anchor="t">
            <a:normAutofit/>
          </a:bodyPr>
          <a:lstStyle/>
          <a:p>
            <a:r>
              <a:rPr lang="en-US" dirty="0"/>
              <a:t>Beth </a:t>
            </a:r>
            <a:r>
              <a:rPr lang="en-US" dirty="0" err="1"/>
              <a:t>sy'n</a:t>
            </a:r>
            <a:r>
              <a:rPr lang="en-US" dirty="0"/>
              <a:t> </a:t>
            </a:r>
            <a:r>
              <a:rPr lang="en-US" dirty="0" err="1"/>
              <a:t>gwneud</a:t>
            </a:r>
            <a:r>
              <a:rPr lang="en-US" dirty="0"/>
              <a:t> </a:t>
            </a:r>
            <a:r>
              <a:rPr lang="en-US" dirty="0" err="1"/>
              <a:t>oedolyn</a:t>
            </a:r>
            <a:r>
              <a:rPr lang="en-US" dirty="0"/>
              <a:t> </a:t>
            </a:r>
            <a:r>
              <a:rPr lang="en-US" dirty="0" err="1"/>
              <a:t>galluogol</a:t>
            </a:r>
            <a:r>
              <a:rPr lang="en-US" dirty="0"/>
              <a:t>?</a:t>
            </a:r>
          </a:p>
          <a:p>
            <a:endParaRPr lang="en-US" dirty="0"/>
          </a:p>
          <a:p>
            <a:pPr marL="0" indent="0">
              <a:buNone/>
            </a:pPr>
            <a:r>
              <a:rPr lang="en-US" dirty="0" err="1"/>
              <a:t>Nodwch</a:t>
            </a:r>
            <a:r>
              <a:rPr lang="en-US" dirty="0"/>
              <a:t> </a:t>
            </a:r>
            <a:r>
              <a:rPr lang="en-US" dirty="0" err="1"/>
              <a:t>nodweddion</a:t>
            </a:r>
            <a:r>
              <a:rPr lang="en-US" dirty="0"/>
              <a:t> </a:t>
            </a:r>
            <a:r>
              <a:rPr lang="en-US" dirty="0" err="1"/>
              <a:t>oedolyn</a:t>
            </a:r>
            <a:r>
              <a:rPr lang="en-US" dirty="0"/>
              <a:t> </a:t>
            </a:r>
            <a:r>
              <a:rPr lang="en-US" dirty="0" err="1"/>
              <a:t>galluogol</a:t>
            </a:r>
            <a:endParaRPr lang="en-US" dirty="0" err="1">
              <a:cs typeface="Arial"/>
            </a:endParaRPr>
          </a:p>
        </p:txBody>
      </p:sp>
      <p:sp>
        <p:nvSpPr>
          <p:cNvPr id="6" name="Content Placeholder 5">
            <a:extLst>
              <a:ext uri="{FF2B5EF4-FFF2-40B4-BE49-F238E27FC236}">
                <a16:creationId xmlns:a16="http://schemas.microsoft.com/office/drawing/2014/main" id="{AD63805A-7A4F-1EE8-23EE-8726EBC5BFF9}"/>
              </a:ext>
            </a:extLst>
          </p:cNvPr>
          <p:cNvSpPr>
            <a:spLocks noGrp="1"/>
          </p:cNvSpPr>
          <p:nvPr>
            <p:ph sz="half" idx="2"/>
          </p:nvPr>
        </p:nvSpPr>
        <p:spPr/>
        <p:txBody>
          <a:bodyPr/>
          <a:lstStyle/>
          <a:p>
            <a:r>
              <a:rPr lang="en-GB" dirty="0">
                <a:solidFill>
                  <a:srgbClr val="0070C0"/>
                </a:solidFill>
              </a:rPr>
              <a:t>What makes an enabling adult?</a:t>
            </a:r>
          </a:p>
          <a:p>
            <a:pPr marL="0" indent="0">
              <a:buNone/>
            </a:pPr>
            <a:endParaRPr lang="en-GB" dirty="0">
              <a:solidFill>
                <a:srgbClr val="0070C0"/>
              </a:solidFill>
            </a:endParaRPr>
          </a:p>
          <a:p>
            <a:pPr marL="0" indent="0">
              <a:buNone/>
            </a:pPr>
            <a:r>
              <a:rPr lang="en-GB" dirty="0">
                <a:solidFill>
                  <a:srgbClr val="0070C0"/>
                </a:solidFill>
              </a:rPr>
              <a:t>Note down the traits of an enabling adult</a:t>
            </a:r>
            <a:endParaRPr lang="en-US" dirty="0"/>
          </a:p>
        </p:txBody>
      </p:sp>
    </p:spTree>
    <p:extLst>
      <p:ext uri="{BB962C8B-B14F-4D97-AF65-F5344CB8AC3E}">
        <p14:creationId xmlns:p14="http://schemas.microsoft.com/office/powerpoint/2010/main" val="952062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2B73CF-9155-DADA-832B-CF59C7B2C446}"/>
              </a:ext>
            </a:extLst>
          </p:cNvPr>
          <p:cNvSpPr>
            <a:spLocks noGrp="1"/>
          </p:cNvSpPr>
          <p:nvPr>
            <p:ph type="title"/>
          </p:nvPr>
        </p:nvSpPr>
        <p:spPr/>
        <p:txBody>
          <a:bodyPr/>
          <a:lstStyle/>
          <a:p>
            <a:r>
              <a:rPr lang="en-GB" dirty="0" err="1"/>
              <a:t>Oedolion</a:t>
            </a:r>
            <a:r>
              <a:rPr lang="en-GB" dirty="0"/>
              <a:t> </a:t>
            </a:r>
            <a:r>
              <a:rPr lang="en-GB" dirty="0" err="1"/>
              <a:t>galluogol</a:t>
            </a:r>
            <a:br>
              <a:rPr lang="en-GB" dirty="0"/>
            </a:br>
            <a:r>
              <a:rPr lang="en-GB" dirty="0">
                <a:solidFill>
                  <a:srgbClr val="0070C0"/>
                </a:solidFill>
              </a:rPr>
              <a:t>Enabling adults</a:t>
            </a:r>
            <a:endParaRPr lang="en-US" dirty="0">
              <a:solidFill>
                <a:srgbClr val="0070C0"/>
              </a:solidFill>
            </a:endParaRPr>
          </a:p>
        </p:txBody>
      </p:sp>
      <p:sp>
        <p:nvSpPr>
          <p:cNvPr id="5" name="Content Placeholder 4">
            <a:extLst>
              <a:ext uri="{FF2B5EF4-FFF2-40B4-BE49-F238E27FC236}">
                <a16:creationId xmlns:a16="http://schemas.microsoft.com/office/drawing/2014/main" id="{D9531514-2BC9-61DA-F405-F5FE2CADFDFA}"/>
              </a:ext>
            </a:extLst>
          </p:cNvPr>
          <p:cNvSpPr>
            <a:spLocks noGrp="1"/>
          </p:cNvSpPr>
          <p:nvPr>
            <p:ph sz="half" idx="1"/>
          </p:nvPr>
        </p:nvSpPr>
        <p:spPr/>
        <p:txBody>
          <a:bodyPr>
            <a:normAutofit/>
          </a:bodyPr>
          <a:lstStyle/>
          <a:p>
            <a:r>
              <a:rPr lang="en-US" sz="1800" dirty="0" err="1"/>
              <a:t>Darparu</a:t>
            </a:r>
            <a:r>
              <a:rPr lang="en-US" sz="1800" dirty="0"/>
              <a:t> </a:t>
            </a:r>
            <a:r>
              <a:rPr lang="en-US" sz="1800" dirty="0" err="1"/>
              <a:t>amgylcheddau</a:t>
            </a:r>
            <a:r>
              <a:rPr lang="en-US" sz="1800" dirty="0"/>
              <a:t> </a:t>
            </a:r>
            <a:r>
              <a:rPr lang="en-US" sz="1800" dirty="0" err="1"/>
              <a:t>diogel</a:t>
            </a:r>
            <a:r>
              <a:rPr lang="en-US" sz="1800" dirty="0"/>
              <a:t> a </a:t>
            </a:r>
            <a:r>
              <a:rPr lang="en-US" sz="1800" dirty="0" err="1"/>
              <a:t>meithringar</a:t>
            </a:r>
            <a:endParaRPr lang="en-US" sz="1800" dirty="0"/>
          </a:p>
          <a:p>
            <a:r>
              <a:rPr lang="en-US" sz="1800" dirty="0" err="1"/>
              <a:t>Ymateb</a:t>
            </a:r>
            <a:r>
              <a:rPr lang="en-US" sz="1800" dirty="0"/>
              <a:t> </a:t>
            </a:r>
            <a:r>
              <a:rPr lang="en-US" sz="1800" dirty="0" err="1"/>
              <a:t>i</a:t>
            </a:r>
            <a:r>
              <a:rPr lang="en-US" sz="1800" dirty="0"/>
              <a:t> </a:t>
            </a:r>
            <a:r>
              <a:rPr lang="en-US" sz="1800" dirty="0" err="1"/>
              <a:t>anghenion</a:t>
            </a:r>
            <a:r>
              <a:rPr lang="en-US" sz="1800" dirty="0"/>
              <a:t> y </a:t>
            </a:r>
            <a:r>
              <a:rPr lang="en-US" sz="1800" dirty="0" err="1"/>
              <a:t>plentyn</a:t>
            </a:r>
            <a:endParaRPr lang="en-US" sz="1800" dirty="0"/>
          </a:p>
          <a:p>
            <a:r>
              <a:rPr lang="en-US" sz="1800" dirty="0" err="1"/>
              <a:t>Cefnogi</a:t>
            </a:r>
            <a:r>
              <a:rPr lang="en-US" sz="1800" dirty="0"/>
              <a:t> </a:t>
            </a:r>
            <a:r>
              <a:rPr lang="en-US" sz="1800" dirty="0" err="1"/>
              <a:t>datblygiad</a:t>
            </a:r>
            <a:r>
              <a:rPr lang="en-US" sz="1800" dirty="0"/>
              <a:t> yr </a:t>
            </a:r>
            <a:r>
              <a:rPr lang="en-US" sz="1800" dirty="0" err="1"/>
              <a:t>ymennydd</a:t>
            </a:r>
            <a:r>
              <a:rPr lang="en-US" sz="1800" dirty="0"/>
              <a:t> </a:t>
            </a:r>
            <a:r>
              <a:rPr lang="en-US" sz="1800" dirty="0" err="1"/>
              <a:t>trwy</a:t>
            </a:r>
            <a:r>
              <a:rPr lang="en-US" sz="1800" dirty="0"/>
              <a:t> </a:t>
            </a:r>
            <a:r>
              <a:rPr lang="en-US" sz="1800" dirty="0" err="1"/>
              <a:t>ryngweithio</a:t>
            </a:r>
            <a:endParaRPr lang="en-US" sz="1800" dirty="0"/>
          </a:p>
          <a:p>
            <a:r>
              <a:rPr lang="en-US" sz="1800" dirty="0" err="1"/>
              <a:t>Annog</a:t>
            </a:r>
            <a:r>
              <a:rPr lang="en-US" sz="1800" dirty="0"/>
              <a:t> </a:t>
            </a:r>
            <a:r>
              <a:rPr lang="en-US" sz="1800" dirty="0" err="1"/>
              <a:t>datblygiad</a:t>
            </a:r>
            <a:r>
              <a:rPr lang="en-US" sz="1800" dirty="0"/>
              <a:t> </a:t>
            </a:r>
            <a:r>
              <a:rPr lang="en-US" sz="1800" dirty="0" err="1"/>
              <a:t>corfforol</a:t>
            </a:r>
            <a:endParaRPr lang="en-US" sz="1800" dirty="0"/>
          </a:p>
          <a:p>
            <a:r>
              <a:rPr lang="en-US" sz="1800" dirty="0" err="1"/>
              <a:t>Cefnogi</a:t>
            </a:r>
            <a:r>
              <a:rPr lang="en-US" sz="1800" dirty="0"/>
              <a:t> </a:t>
            </a:r>
            <a:r>
              <a:rPr lang="en-US" sz="1800" dirty="0" err="1"/>
              <a:t>twf</a:t>
            </a:r>
            <a:r>
              <a:rPr lang="en-US" sz="1800" dirty="0"/>
              <a:t> </a:t>
            </a:r>
            <a:r>
              <a:rPr lang="en-US" sz="1800" dirty="0" err="1"/>
              <a:t>cymdeithasol</a:t>
            </a:r>
            <a:r>
              <a:rPr lang="en-US" sz="1800" dirty="0"/>
              <a:t> ac </a:t>
            </a:r>
            <a:r>
              <a:rPr lang="en-US" sz="1800" dirty="0" err="1"/>
              <a:t>emosiynol</a:t>
            </a:r>
            <a:endParaRPr lang="en-US" sz="1800" dirty="0"/>
          </a:p>
          <a:p>
            <a:r>
              <a:rPr lang="en-US" sz="1800" dirty="0" err="1"/>
              <a:t>Annog</a:t>
            </a:r>
            <a:r>
              <a:rPr lang="en-US" sz="1800" dirty="0"/>
              <a:t> </a:t>
            </a:r>
            <a:r>
              <a:rPr lang="en-US" sz="1800" dirty="0" err="1"/>
              <a:t>arferion</a:t>
            </a:r>
            <a:r>
              <a:rPr lang="en-US" sz="1800" dirty="0"/>
              <a:t> </a:t>
            </a:r>
            <a:r>
              <a:rPr lang="en-US" sz="1800" dirty="0" err="1"/>
              <a:t>iach</a:t>
            </a:r>
            <a:r>
              <a:rPr lang="en-US" sz="1800" dirty="0"/>
              <a:t> a </a:t>
            </a:r>
            <a:r>
              <a:rPr lang="en-US" sz="1800" dirty="0" err="1"/>
              <a:t>maeth</a:t>
            </a:r>
            <a:endParaRPr lang="en-US" sz="1800" dirty="0"/>
          </a:p>
          <a:p>
            <a:r>
              <a:rPr lang="en-US" sz="1800" dirty="0" err="1"/>
              <a:t>Annog</a:t>
            </a:r>
            <a:r>
              <a:rPr lang="en-US" sz="1800" dirty="0"/>
              <a:t> </a:t>
            </a:r>
            <a:r>
              <a:rPr lang="en-US" sz="1800" dirty="0" err="1"/>
              <a:t>chwilfrydedd</a:t>
            </a:r>
            <a:r>
              <a:rPr lang="en-US" sz="1800" dirty="0"/>
              <a:t> ac </a:t>
            </a:r>
            <a:r>
              <a:rPr lang="en-US" sz="1800" dirty="0" err="1"/>
              <a:t>archwiliad</a:t>
            </a:r>
            <a:endParaRPr lang="en-US" sz="1800" dirty="0"/>
          </a:p>
        </p:txBody>
      </p:sp>
      <p:sp>
        <p:nvSpPr>
          <p:cNvPr id="6" name="Content Placeholder 5">
            <a:extLst>
              <a:ext uri="{FF2B5EF4-FFF2-40B4-BE49-F238E27FC236}">
                <a16:creationId xmlns:a16="http://schemas.microsoft.com/office/drawing/2014/main" id="{39BC3B71-79D3-A600-E769-0BB9EC046F26}"/>
              </a:ext>
            </a:extLst>
          </p:cNvPr>
          <p:cNvSpPr>
            <a:spLocks noGrp="1"/>
          </p:cNvSpPr>
          <p:nvPr>
            <p:ph sz="half" idx="2"/>
          </p:nvPr>
        </p:nvSpPr>
        <p:spPr/>
        <p:txBody>
          <a:bodyPr>
            <a:normAutofit/>
          </a:bodyPr>
          <a:lstStyle/>
          <a:p>
            <a:r>
              <a:rPr lang="en-GB" sz="2000" dirty="0">
                <a:solidFill>
                  <a:srgbClr val="0070C0"/>
                </a:solidFill>
              </a:rPr>
              <a:t>Providing safe and nurturing environments</a:t>
            </a:r>
          </a:p>
          <a:p>
            <a:r>
              <a:rPr lang="en-GB" sz="2000" dirty="0">
                <a:solidFill>
                  <a:srgbClr val="0070C0"/>
                </a:solidFill>
              </a:rPr>
              <a:t>Responding to the child's needs</a:t>
            </a:r>
          </a:p>
          <a:p>
            <a:r>
              <a:rPr lang="en-GB" sz="2000" dirty="0">
                <a:solidFill>
                  <a:srgbClr val="0070C0"/>
                </a:solidFill>
              </a:rPr>
              <a:t>Supporting brain development through interaction</a:t>
            </a:r>
          </a:p>
          <a:p>
            <a:r>
              <a:rPr lang="en-GB" sz="2000" dirty="0">
                <a:solidFill>
                  <a:srgbClr val="0070C0"/>
                </a:solidFill>
              </a:rPr>
              <a:t>Encouraging physical development</a:t>
            </a:r>
          </a:p>
          <a:p>
            <a:r>
              <a:rPr lang="en-GB" sz="2000" dirty="0">
                <a:solidFill>
                  <a:srgbClr val="0070C0"/>
                </a:solidFill>
              </a:rPr>
              <a:t>Supporting social and emotional growth</a:t>
            </a:r>
          </a:p>
          <a:p>
            <a:r>
              <a:rPr lang="en-GB" sz="2000" dirty="0">
                <a:solidFill>
                  <a:srgbClr val="0070C0"/>
                </a:solidFill>
              </a:rPr>
              <a:t>Prompting healthy habits and nutrition</a:t>
            </a:r>
          </a:p>
          <a:p>
            <a:r>
              <a:rPr lang="en-GB" sz="2000" dirty="0">
                <a:solidFill>
                  <a:srgbClr val="0070C0"/>
                </a:solidFill>
              </a:rPr>
              <a:t>Encouraging curiosity and exploration</a:t>
            </a:r>
          </a:p>
          <a:p>
            <a:endParaRPr lang="en-US" dirty="0"/>
          </a:p>
        </p:txBody>
      </p:sp>
    </p:spTree>
    <p:extLst>
      <p:ext uri="{BB962C8B-B14F-4D97-AF65-F5344CB8AC3E}">
        <p14:creationId xmlns:p14="http://schemas.microsoft.com/office/powerpoint/2010/main" val="1828299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1107-DB7E-91E9-85A5-236523EE8E75}"/>
              </a:ext>
            </a:extLst>
          </p:cNvPr>
          <p:cNvSpPr>
            <a:spLocks noGrp="1"/>
          </p:cNvSpPr>
          <p:nvPr>
            <p:ph type="title"/>
          </p:nvPr>
        </p:nvSpPr>
        <p:spPr/>
        <p:txBody>
          <a:bodyPr/>
          <a:lstStyle/>
          <a:p>
            <a:r>
              <a:rPr lang="en-GB" dirty="0" err="1"/>
              <a:t>Tasg</a:t>
            </a:r>
            <a:r>
              <a:rPr lang="en-GB" dirty="0"/>
              <a:t> </a:t>
            </a:r>
            <a:r>
              <a:rPr lang="en-GB" dirty="0" err="1"/>
              <a:t>grwp</a:t>
            </a:r>
            <a:br>
              <a:rPr lang="en-GB" dirty="0"/>
            </a:br>
            <a:r>
              <a:rPr lang="en-GB" dirty="0">
                <a:solidFill>
                  <a:srgbClr val="0070C0"/>
                </a:solidFill>
              </a:rPr>
              <a:t>Group task</a:t>
            </a:r>
            <a:endParaRPr lang="en-US" dirty="0">
              <a:solidFill>
                <a:srgbClr val="0070C0"/>
              </a:solidFill>
            </a:endParaRPr>
          </a:p>
        </p:txBody>
      </p:sp>
      <p:sp>
        <p:nvSpPr>
          <p:cNvPr id="3" name="Content Placeholder 2">
            <a:extLst>
              <a:ext uri="{FF2B5EF4-FFF2-40B4-BE49-F238E27FC236}">
                <a16:creationId xmlns:a16="http://schemas.microsoft.com/office/drawing/2014/main" id="{BF226DFD-9FBA-A7E7-4B59-E86D6AA345A1}"/>
              </a:ext>
            </a:extLst>
          </p:cNvPr>
          <p:cNvSpPr>
            <a:spLocks noGrp="1"/>
          </p:cNvSpPr>
          <p:nvPr>
            <p:ph sz="half" idx="1"/>
          </p:nvPr>
        </p:nvSpPr>
        <p:spPr/>
        <p:txBody>
          <a:bodyPr vert="horz" lIns="91440" tIns="45720" rIns="91440" bIns="45720" rtlCol="0" anchor="t">
            <a:normAutofit/>
          </a:bodyPr>
          <a:lstStyle/>
          <a:p>
            <a:r>
              <a:rPr lang="en-US" dirty="0" err="1"/>
              <a:t>Rhannwch</a:t>
            </a:r>
            <a:r>
              <a:rPr lang="en-US" dirty="0"/>
              <a:t> </a:t>
            </a:r>
            <a:r>
              <a:rPr lang="en-US" dirty="0" err="1"/>
              <a:t>mewn</a:t>
            </a:r>
            <a:r>
              <a:rPr lang="en-US" dirty="0"/>
              <a:t> </a:t>
            </a:r>
            <a:r>
              <a:rPr lang="en-US" dirty="0" err="1"/>
              <a:t>i</a:t>
            </a:r>
            <a:r>
              <a:rPr lang="en-US" dirty="0"/>
              <a:t> </a:t>
            </a:r>
            <a:r>
              <a:rPr lang="en-US" dirty="0" err="1"/>
              <a:t>grwpiau</a:t>
            </a:r>
            <a:endParaRPr lang="en-US" dirty="0"/>
          </a:p>
          <a:p>
            <a:r>
              <a:rPr lang="en-US" dirty="0" err="1"/>
              <a:t>Fyddwch</a:t>
            </a:r>
            <a:r>
              <a:rPr lang="en-US" dirty="0"/>
              <a:t> chi </a:t>
            </a:r>
            <a:r>
              <a:rPr lang="en-US" dirty="0" err="1"/>
              <a:t>gyd</a:t>
            </a:r>
            <a:r>
              <a:rPr lang="en-US" dirty="0"/>
              <a:t> </a:t>
            </a:r>
            <a:r>
              <a:rPr lang="en-US" dirty="0" err="1"/>
              <a:t>yn</a:t>
            </a:r>
            <a:r>
              <a:rPr lang="en-US" dirty="0"/>
              <a:t> </a:t>
            </a:r>
            <a:r>
              <a:rPr lang="en-US" dirty="0" err="1"/>
              <a:t>cael</a:t>
            </a:r>
            <a:r>
              <a:rPr lang="en-US" dirty="0"/>
              <a:t> </a:t>
            </a:r>
            <a:r>
              <a:rPr lang="en-US" dirty="0" err="1"/>
              <a:t>senario</a:t>
            </a:r>
            <a:endParaRPr lang="en-US" dirty="0"/>
          </a:p>
          <a:p>
            <a:r>
              <a:rPr lang="en-US" dirty="0" err="1"/>
              <a:t>Nodwch</a:t>
            </a:r>
            <a:r>
              <a:rPr lang="en-US" dirty="0"/>
              <a:t> </a:t>
            </a:r>
            <a:r>
              <a:rPr lang="en-US" dirty="0" err="1"/>
              <a:t>lawr</a:t>
            </a:r>
            <a:r>
              <a:rPr lang="en-US" dirty="0"/>
              <a:t> </a:t>
            </a:r>
            <a:r>
              <a:rPr lang="en-US" dirty="0" err="1"/>
              <a:t>sut</a:t>
            </a:r>
            <a:r>
              <a:rPr lang="en-US" dirty="0"/>
              <a:t> y </a:t>
            </a:r>
            <a:r>
              <a:rPr lang="en-US" dirty="0" err="1"/>
              <a:t>byddech</a:t>
            </a:r>
            <a:r>
              <a:rPr lang="en-US" dirty="0"/>
              <a:t> </a:t>
            </a:r>
            <a:r>
              <a:rPr lang="en-US" dirty="0" err="1"/>
              <a:t>chi'n</a:t>
            </a:r>
            <a:r>
              <a:rPr lang="en-US" dirty="0"/>
              <a:t> </a:t>
            </a:r>
            <a:r>
              <a:rPr lang="en-US" dirty="0" err="1"/>
              <a:t>ymateb</a:t>
            </a:r>
            <a:r>
              <a:rPr lang="en-US" dirty="0"/>
              <a:t> </a:t>
            </a:r>
            <a:r>
              <a:rPr lang="en-US" dirty="0" err="1"/>
              <a:t>fel</a:t>
            </a:r>
            <a:r>
              <a:rPr lang="en-US" dirty="0"/>
              <a:t> </a:t>
            </a:r>
            <a:r>
              <a:rPr lang="en-US" b="1" dirty="0" err="1"/>
              <a:t>oedolyn</a:t>
            </a:r>
            <a:r>
              <a:rPr lang="en-US" b="1" dirty="0"/>
              <a:t> </a:t>
            </a:r>
            <a:r>
              <a:rPr lang="en-US" b="1" dirty="0" err="1"/>
              <a:t>galluogol</a:t>
            </a:r>
          </a:p>
        </p:txBody>
      </p:sp>
      <p:sp>
        <p:nvSpPr>
          <p:cNvPr id="4" name="Content Placeholder 3">
            <a:extLst>
              <a:ext uri="{FF2B5EF4-FFF2-40B4-BE49-F238E27FC236}">
                <a16:creationId xmlns:a16="http://schemas.microsoft.com/office/drawing/2014/main" id="{55620B9F-FFD4-9464-C29A-2D8C6D47CD79}"/>
              </a:ext>
            </a:extLst>
          </p:cNvPr>
          <p:cNvSpPr>
            <a:spLocks noGrp="1"/>
          </p:cNvSpPr>
          <p:nvPr>
            <p:ph sz="half" idx="2"/>
          </p:nvPr>
        </p:nvSpPr>
        <p:spPr/>
        <p:txBody>
          <a:bodyPr/>
          <a:lstStyle/>
          <a:p>
            <a:r>
              <a:rPr lang="en-GB" dirty="0">
                <a:solidFill>
                  <a:srgbClr val="0070C0"/>
                </a:solidFill>
              </a:rPr>
              <a:t>Split into groups</a:t>
            </a:r>
          </a:p>
          <a:p>
            <a:r>
              <a:rPr lang="en-GB" dirty="0">
                <a:solidFill>
                  <a:srgbClr val="0070C0"/>
                </a:solidFill>
              </a:rPr>
              <a:t>You’ll each be given a scenario</a:t>
            </a:r>
          </a:p>
          <a:p>
            <a:r>
              <a:rPr lang="en-GB" dirty="0">
                <a:solidFill>
                  <a:srgbClr val="0070C0"/>
                </a:solidFill>
              </a:rPr>
              <a:t>Note down how you would respond as an </a:t>
            </a:r>
            <a:r>
              <a:rPr lang="en-GB" b="1" dirty="0">
                <a:solidFill>
                  <a:srgbClr val="0070C0"/>
                </a:solidFill>
              </a:rPr>
              <a:t>enabling adult</a:t>
            </a:r>
            <a:endParaRPr lang="en-US" b="1" dirty="0">
              <a:solidFill>
                <a:srgbClr val="0070C0"/>
              </a:solidFill>
            </a:endParaRPr>
          </a:p>
        </p:txBody>
      </p:sp>
    </p:spTree>
    <p:extLst>
      <p:ext uri="{BB962C8B-B14F-4D97-AF65-F5344CB8AC3E}">
        <p14:creationId xmlns:p14="http://schemas.microsoft.com/office/powerpoint/2010/main" val="3388410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8453C-88EB-E9A9-0093-3945CBE5FD3F}"/>
              </a:ext>
            </a:extLst>
          </p:cNvPr>
          <p:cNvSpPr>
            <a:spLocks noGrp="1"/>
          </p:cNvSpPr>
          <p:nvPr>
            <p:ph type="title"/>
          </p:nvPr>
        </p:nvSpPr>
        <p:spPr/>
        <p:txBody>
          <a:bodyPr/>
          <a:lstStyle/>
          <a:p>
            <a:r>
              <a:rPr lang="en-GB" dirty="0" err="1"/>
              <a:t>Senario</a:t>
            </a:r>
            <a:r>
              <a:rPr lang="en-GB" dirty="0"/>
              <a:t> 1</a:t>
            </a:r>
            <a:br>
              <a:rPr lang="en-GB" dirty="0"/>
            </a:br>
            <a:r>
              <a:rPr lang="en-GB" dirty="0">
                <a:solidFill>
                  <a:srgbClr val="0070C0"/>
                </a:solidFill>
              </a:rPr>
              <a:t>Scenario 1</a:t>
            </a:r>
            <a:endParaRPr lang="en-US" dirty="0">
              <a:solidFill>
                <a:srgbClr val="0070C0"/>
              </a:solidFill>
            </a:endParaRPr>
          </a:p>
        </p:txBody>
      </p:sp>
      <p:sp>
        <p:nvSpPr>
          <p:cNvPr id="3" name="Content Placeholder 2">
            <a:extLst>
              <a:ext uri="{FF2B5EF4-FFF2-40B4-BE49-F238E27FC236}">
                <a16:creationId xmlns:a16="http://schemas.microsoft.com/office/drawing/2014/main" id="{AF5BD300-95F0-0834-79F5-D6AF6DB882E6}"/>
              </a:ext>
            </a:extLst>
          </p:cNvPr>
          <p:cNvSpPr>
            <a:spLocks noGrp="1"/>
          </p:cNvSpPr>
          <p:nvPr>
            <p:ph sz="half" idx="1"/>
          </p:nvPr>
        </p:nvSpPr>
        <p:spPr/>
        <p:txBody>
          <a:bodyPr/>
          <a:lstStyle/>
          <a:p>
            <a:r>
              <a:rPr lang="en-US" dirty="0" err="1"/>
              <a:t>Mae’r</a:t>
            </a:r>
            <a:r>
              <a:rPr lang="en-US" dirty="0"/>
              <a:t> </a:t>
            </a:r>
            <a:r>
              <a:rPr lang="en-US" dirty="0" err="1"/>
              <a:t>babi</a:t>
            </a:r>
            <a:r>
              <a:rPr lang="en-US" dirty="0"/>
              <a:t> </a:t>
            </a:r>
            <a:r>
              <a:rPr lang="en-US" dirty="0" err="1"/>
              <a:t>angen</a:t>
            </a:r>
            <a:r>
              <a:rPr lang="en-US" dirty="0"/>
              <a:t> </a:t>
            </a:r>
            <a:r>
              <a:rPr lang="en-US" dirty="0" err="1"/>
              <a:t>bwyd</a:t>
            </a:r>
            <a:endParaRPr lang="en-US" dirty="0"/>
          </a:p>
          <a:p>
            <a:endParaRPr lang="en-US" dirty="0"/>
          </a:p>
          <a:p>
            <a:r>
              <a:rPr lang="en-US" dirty="0"/>
              <a:t>Sut </a:t>
            </a:r>
            <a:r>
              <a:rPr lang="en-US" dirty="0" err="1"/>
              <a:t>ydych</a:t>
            </a:r>
            <a:r>
              <a:rPr lang="en-US" dirty="0"/>
              <a:t> </a:t>
            </a:r>
            <a:r>
              <a:rPr lang="en-US" dirty="0" err="1"/>
              <a:t>yn</a:t>
            </a:r>
            <a:r>
              <a:rPr lang="en-US" dirty="0"/>
              <a:t> </a:t>
            </a:r>
            <a:r>
              <a:rPr lang="en-US" dirty="0" err="1"/>
              <a:t>meddwl</a:t>
            </a:r>
            <a:r>
              <a:rPr lang="en-US" dirty="0"/>
              <a:t> bod y math </a:t>
            </a:r>
            <a:r>
              <a:rPr lang="en-US" dirty="0" err="1"/>
              <a:t>hwn</a:t>
            </a:r>
            <a:r>
              <a:rPr lang="en-US" dirty="0"/>
              <a:t> o </a:t>
            </a:r>
            <a:r>
              <a:rPr lang="en-US" dirty="0" err="1"/>
              <a:t>ofal</a:t>
            </a:r>
            <a:r>
              <a:rPr lang="en-US" dirty="0"/>
              <a:t> </a:t>
            </a:r>
            <a:r>
              <a:rPr lang="en-US" dirty="0" err="1"/>
              <a:t>yn</a:t>
            </a:r>
            <a:r>
              <a:rPr lang="en-US" dirty="0"/>
              <a:t> </a:t>
            </a:r>
            <a:r>
              <a:rPr lang="en-US" dirty="0" err="1"/>
              <a:t>eu</a:t>
            </a:r>
            <a:r>
              <a:rPr lang="en-US" dirty="0"/>
              <a:t> </a:t>
            </a:r>
            <a:r>
              <a:rPr lang="en-US" dirty="0" err="1"/>
              <a:t>helpu</a:t>
            </a:r>
            <a:r>
              <a:rPr lang="en-US" dirty="0"/>
              <a:t> </a:t>
            </a:r>
            <a:r>
              <a:rPr lang="en-US" dirty="0" err="1"/>
              <a:t>i</a:t>
            </a:r>
            <a:r>
              <a:rPr lang="en-US" dirty="0"/>
              <a:t> </a:t>
            </a:r>
            <a:r>
              <a:rPr lang="en-US" dirty="0" err="1"/>
              <a:t>deimlo'n</a:t>
            </a:r>
            <a:r>
              <a:rPr lang="en-US" dirty="0"/>
              <a:t> </a:t>
            </a:r>
            <a:r>
              <a:rPr lang="en-US" dirty="0" err="1"/>
              <a:t>ddiogel</a:t>
            </a:r>
            <a:r>
              <a:rPr lang="en-US" dirty="0"/>
              <a:t> ac </a:t>
            </a:r>
            <a:r>
              <a:rPr lang="en-US" dirty="0" err="1"/>
              <a:t>wedi’i</a:t>
            </a:r>
            <a:r>
              <a:rPr lang="en-US" dirty="0"/>
              <a:t> </a:t>
            </a:r>
            <a:r>
              <a:rPr lang="en-US" dirty="0" err="1"/>
              <a:t>charu</a:t>
            </a:r>
            <a:r>
              <a:rPr lang="en-US" dirty="0"/>
              <a:t>?</a:t>
            </a:r>
          </a:p>
          <a:p>
            <a:r>
              <a:rPr lang="en-US" dirty="0"/>
              <a:t>Pam </a:t>
            </a:r>
            <a:r>
              <a:rPr lang="en-US" dirty="0" err="1"/>
              <a:t>mae</a:t>
            </a:r>
            <a:r>
              <a:rPr lang="en-US" dirty="0"/>
              <a:t> </a:t>
            </a:r>
            <a:r>
              <a:rPr lang="en-US" dirty="0" err="1"/>
              <a:t>hyn</a:t>
            </a:r>
            <a:r>
              <a:rPr lang="en-US" dirty="0"/>
              <a:t> </a:t>
            </a:r>
            <a:r>
              <a:rPr lang="en-US" dirty="0" err="1"/>
              <a:t>yn</a:t>
            </a:r>
            <a:r>
              <a:rPr lang="en-US" dirty="0"/>
              <a:t> </a:t>
            </a:r>
            <a:r>
              <a:rPr lang="en-US" dirty="0" err="1"/>
              <a:t>bwysig</a:t>
            </a:r>
            <a:r>
              <a:rPr lang="en-US" dirty="0"/>
              <a:t> </a:t>
            </a:r>
            <a:r>
              <a:rPr lang="en-US" dirty="0" err="1"/>
              <a:t>i</a:t>
            </a:r>
            <a:r>
              <a:rPr lang="en-US" dirty="0"/>
              <a:t> </a:t>
            </a:r>
            <a:r>
              <a:rPr lang="en-US" dirty="0" err="1"/>
              <a:t>ddatblygiad</a:t>
            </a:r>
            <a:r>
              <a:rPr lang="en-US" dirty="0"/>
              <a:t> yr </a:t>
            </a:r>
            <a:r>
              <a:rPr lang="en-US" dirty="0" err="1"/>
              <a:t>ymennydd</a:t>
            </a:r>
            <a:r>
              <a:rPr lang="en-US" dirty="0"/>
              <a:t>?</a:t>
            </a:r>
          </a:p>
        </p:txBody>
      </p:sp>
      <p:sp>
        <p:nvSpPr>
          <p:cNvPr id="4" name="Content Placeholder 3">
            <a:extLst>
              <a:ext uri="{FF2B5EF4-FFF2-40B4-BE49-F238E27FC236}">
                <a16:creationId xmlns:a16="http://schemas.microsoft.com/office/drawing/2014/main" id="{992F3403-BC28-78D1-8382-B1ACC821CB5C}"/>
              </a:ext>
            </a:extLst>
          </p:cNvPr>
          <p:cNvSpPr>
            <a:spLocks noGrp="1"/>
          </p:cNvSpPr>
          <p:nvPr>
            <p:ph sz="half" idx="2"/>
          </p:nvPr>
        </p:nvSpPr>
        <p:spPr/>
        <p:txBody>
          <a:bodyPr/>
          <a:lstStyle/>
          <a:p>
            <a:r>
              <a:rPr lang="en-GB" dirty="0">
                <a:solidFill>
                  <a:srgbClr val="0070C0"/>
                </a:solidFill>
              </a:rPr>
              <a:t>The baby is hungry</a:t>
            </a:r>
          </a:p>
          <a:p>
            <a:endParaRPr lang="en-GB" dirty="0">
              <a:solidFill>
                <a:srgbClr val="0070C0"/>
              </a:solidFill>
            </a:endParaRPr>
          </a:p>
          <a:p>
            <a:r>
              <a:rPr lang="en-GB" dirty="0">
                <a:solidFill>
                  <a:srgbClr val="0070C0"/>
                </a:solidFill>
              </a:rPr>
              <a:t>How do you think this type of care helps them feel safe and loved?</a:t>
            </a:r>
          </a:p>
          <a:p>
            <a:r>
              <a:rPr lang="en-GB" dirty="0">
                <a:solidFill>
                  <a:srgbClr val="0070C0"/>
                </a:solidFill>
              </a:rPr>
              <a:t>Why is it important for brain development?</a:t>
            </a:r>
            <a:endParaRPr lang="en-US" dirty="0">
              <a:solidFill>
                <a:srgbClr val="0070C0"/>
              </a:solidFill>
            </a:endParaRPr>
          </a:p>
        </p:txBody>
      </p:sp>
    </p:spTree>
    <p:extLst>
      <p:ext uri="{BB962C8B-B14F-4D97-AF65-F5344CB8AC3E}">
        <p14:creationId xmlns:p14="http://schemas.microsoft.com/office/powerpoint/2010/main" val="3220058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C3C49-6BC2-DAF0-E789-B281C0E5716E}"/>
              </a:ext>
            </a:extLst>
          </p:cNvPr>
          <p:cNvSpPr>
            <a:spLocks noGrp="1"/>
          </p:cNvSpPr>
          <p:nvPr>
            <p:ph type="title"/>
          </p:nvPr>
        </p:nvSpPr>
        <p:spPr/>
        <p:txBody>
          <a:bodyPr/>
          <a:lstStyle/>
          <a:p>
            <a:r>
              <a:rPr lang="en-GB" dirty="0"/>
              <a:t>Scenario 2</a:t>
            </a:r>
            <a:br>
              <a:rPr lang="en-GB" dirty="0"/>
            </a:br>
            <a:r>
              <a:rPr lang="en-GB" dirty="0">
                <a:solidFill>
                  <a:srgbClr val="0070C0"/>
                </a:solidFill>
              </a:rPr>
              <a:t>Scenario 2</a:t>
            </a:r>
            <a:endParaRPr lang="en-US" dirty="0">
              <a:solidFill>
                <a:srgbClr val="0070C0"/>
              </a:solidFill>
            </a:endParaRPr>
          </a:p>
        </p:txBody>
      </p:sp>
      <p:sp>
        <p:nvSpPr>
          <p:cNvPr id="3" name="Content Placeholder 2">
            <a:extLst>
              <a:ext uri="{FF2B5EF4-FFF2-40B4-BE49-F238E27FC236}">
                <a16:creationId xmlns:a16="http://schemas.microsoft.com/office/drawing/2014/main" id="{38E1697D-54D1-F8B4-293F-F68E4C5CB780}"/>
              </a:ext>
            </a:extLst>
          </p:cNvPr>
          <p:cNvSpPr>
            <a:spLocks noGrp="1"/>
          </p:cNvSpPr>
          <p:nvPr>
            <p:ph sz="half" idx="1"/>
          </p:nvPr>
        </p:nvSpPr>
        <p:spPr/>
        <p:txBody>
          <a:bodyPr/>
          <a:lstStyle/>
          <a:p>
            <a:r>
              <a:rPr lang="en-US" dirty="0" err="1"/>
              <a:t>Mae'r</a:t>
            </a:r>
            <a:r>
              <a:rPr lang="en-US" dirty="0"/>
              <a:t> </a:t>
            </a:r>
            <a:r>
              <a:rPr lang="en-US" dirty="0" err="1"/>
              <a:t>babi</a:t>
            </a:r>
            <a:r>
              <a:rPr lang="en-US" dirty="0"/>
              <a:t> </a:t>
            </a:r>
            <a:r>
              <a:rPr lang="en-US" dirty="0" err="1"/>
              <a:t>yn</a:t>
            </a:r>
            <a:r>
              <a:rPr lang="en-US" dirty="0"/>
              <a:t> </a:t>
            </a:r>
            <a:r>
              <a:rPr lang="en-US" dirty="0" err="1"/>
              <a:t>archwilio</a:t>
            </a:r>
            <a:r>
              <a:rPr lang="en-US" dirty="0"/>
              <a:t> </a:t>
            </a:r>
            <a:r>
              <a:rPr lang="en-US" dirty="0" err="1"/>
              <a:t>sut</a:t>
            </a:r>
            <a:r>
              <a:rPr lang="en-US" dirty="0"/>
              <a:t> </a:t>
            </a:r>
            <a:r>
              <a:rPr lang="en-US" dirty="0" err="1"/>
              <a:t>i</a:t>
            </a:r>
            <a:r>
              <a:rPr lang="en-US" dirty="0"/>
              <a:t> </a:t>
            </a:r>
            <a:r>
              <a:rPr lang="en-US" dirty="0" err="1"/>
              <a:t>symud</a:t>
            </a:r>
            <a:endParaRPr lang="en-US" dirty="0"/>
          </a:p>
          <a:p>
            <a:endParaRPr lang="en-US" dirty="0"/>
          </a:p>
          <a:p>
            <a:r>
              <a:rPr lang="en-US" dirty="0"/>
              <a:t>Pam </a:t>
            </a:r>
            <a:r>
              <a:rPr lang="en-US" dirty="0" err="1"/>
              <a:t>ei</a:t>
            </a:r>
            <a:r>
              <a:rPr lang="en-US" dirty="0"/>
              <a:t> </a:t>
            </a:r>
            <a:r>
              <a:rPr lang="en-US" dirty="0" err="1"/>
              <a:t>fod</a:t>
            </a:r>
            <a:r>
              <a:rPr lang="en-US" dirty="0"/>
              <a:t> </a:t>
            </a:r>
            <a:r>
              <a:rPr lang="en-US" dirty="0" err="1"/>
              <a:t>yn</a:t>
            </a:r>
            <a:r>
              <a:rPr lang="en-US" dirty="0"/>
              <a:t> </a:t>
            </a:r>
            <a:r>
              <a:rPr lang="en-US" dirty="0" err="1"/>
              <a:t>bwysig</a:t>
            </a:r>
            <a:r>
              <a:rPr lang="en-US" dirty="0"/>
              <a:t> </a:t>
            </a:r>
            <a:r>
              <a:rPr lang="en-US" dirty="0" err="1"/>
              <a:t>rhoi</a:t>
            </a:r>
            <a:r>
              <a:rPr lang="en-US" dirty="0"/>
              <a:t> </a:t>
            </a:r>
            <a:r>
              <a:rPr lang="en-US" dirty="0" err="1"/>
              <a:t>cyfleoedd</a:t>
            </a:r>
            <a:r>
              <a:rPr lang="en-US" dirty="0"/>
              <a:t> </a:t>
            </a:r>
            <a:r>
              <a:rPr lang="en-US" dirty="0" err="1"/>
              <a:t>i</a:t>
            </a:r>
            <a:r>
              <a:rPr lang="en-US" dirty="0"/>
              <a:t> </a:t>
            </a:r>
            <a:r>
              <a:rPr lang="en-US" dirty="0" err="1"/>
              <a:t>fabanod</a:t>
            </a:r>
            <a:r>
              <a:rPr lang="en-US" dirty="0"/>
              <a:t> </a:t>
            </a:r>
            <a:r>
              <a:rPr lang="en-US" dirty="0" err="1"/>
              <a:t>symud</a:t>
            </a:r>
            <a:r>
              <a:rPr lang="en-US" dirty="0"/>
              <a:t>?</a:t>
            </a:r>
          </a:p>
          <a:p>
            <a:r>
              <a:rPr lang="en-US" dirty="0"/>
              <a:t>Sut </a:t>
            </a:r>
            <a:r>
              <a:rPr lang="en-US" dirty="0" err="1"/>
              <a:t>mae</a:t>
            </a:r>
            <a:r>
              <a:rPr lang="en-US" dirty="0"/>
              <a:t> </a:t>
            </a:r>
            <a:r>
              <a:rPr lang="en-US" dirty="0" err="1"/>
              <a:t>hyn</a:t>
            </a:r>
            <a:r>
              <a:rPr lang="en-US" dirty="0"/>
              <a:t> </a:t>
            </a:r>
            <a:r>
              <a:rPr lang="en-US" dirty="0" err="1"/>
              <a:t>yn</a:t>
            </a:r>
            <a:r>
              <a:rPr lang="en-US" dirty="0"/>
              <a:t> </a:t>
            </a:r>
            <a:r>
              <a:rPr lang="en-US" dirty="0" err="1"/>
              <a:t>helpu</a:t>
            </a:r>
            <a:r>
              <a:rPr lang="en-US" dirty="0"/>
              <a:t> </a:t>
            </a:r>
            <a:r>
              <a:rPr lang="en-US" dirty="0" err="1"/>
              <a:t>gyda</a:t>
            </a:r>
            <a:r>
              <a:rPr lang="en-US" dirty="0"/>
              <a:t> </a:t>
            </a:r>
            <a:r>
              <a:rPr lang="en-US" dirty="0" err="1"/>
              <a:t>datblygiad</a:t>
            </a:r>
            <a:r>
              <a:rPr lang="en-US" dirty="0"/>
              <a:t> </a:t>
            </a:r>
            <a:r>
              <a:rPr lang="en-US" dirty="0" err="1"/>
              <a:t>corfforol</a:t>
            </a:r>
            <a:r>
              <a:rPr lang="en-US" dirty="0"/>
              <a:t> a </a:t>
            </a:r>
            <a:r>
              <a:rPr lang="en-US" dirty="0" err="1"/>
              <a:t>gwybyddol</a:t>
            </a:r>
            <a:r>
              <a:rPr lang="en-US" dirty="0"/>
              <a:t>?</a:t>
            </a:r>
          </a:p>
        </p:txBody>
      </p:sp>
      <p:sp>
        <p:nvSpPr>
          <p:cNvPr id="4" name="Content Placeholder 3">
            <a:extLst>
              <a:ext uri="{FF2B5EF4-FFF2-40B4-BE49-F238E27FC236}">
                <a16:creationId xmlns:a16="http://schemas.microsoft.com/office/drawing/2014/main" id="{622F8BD0-7AE0-3E98-C6D6-8502DE7C4C46}"/>
              </a:ext>
            </a:extLst>
          </p:cNvPr>
          <p:cNvSpPr>
            <a:spLocks noGrp="1"/>
          </p:cNvSpPr>
          <p:nvPr>
            <p:ph sz="half" idx="2"/>
          </p:nvPr>
        </p:nvSpPr>
        <p:spPr/>
        <p:txBody>
          <a:bodyPr/>
          <a:lstStyle/>
          <a:p>
            <a:r>
              <a:rPr lang="en-GB" dirty="0">
                <a:solidFill>
                  <a:srgbClr val="0070C0"/>
                </a:solidFill>
              </a:rPr>
              <a:t>The baby is exploring how to move</a:t>
            </a:r>
          </a:p>
          <a:p>
            <a:endParaRPr lang="en-GB" dirty="0">
              <a:solidFill>
                <a:srgbClr val="0070C0"/>
              </a:solidFill>
            </a:endParaRPr>
          </a:p>
          <a:p>
            <a:r>
              <a:rPr lang="en-GB" dirty="0">
                <a:solidFill>
                  <a:srgbClr val="0070C0"/>
                </a:solidFill>
              </a:rPr>
              <a:t>Why is it important to give babies opportunities to move?</a:t>
            </a:r>
          </a:p>
          <a:p>
            <a:r>
              <a:rPr lang="en-GB" dirty="0">
                <a:solidFill>
                  <a:srgbClr val="0070C0"/>
                </a:solidFill>
              </a:rPr>
              <a:t>How does this help with physical and cognitive development?</a:t>
            </a:r>
            <a:endParaRPr lang="en-US" dirty="0">
              <a:solidFill>
                <a:srgbClr val="0070C0"/>
              </a:solidFill>
            </a:endParaRPr>
          </a:p>
        </p:txBody>
      </p:sp>
    </p:spTree>
    <p:extLst>
      <p:ext uri="{BB962C8B-B14F-4D97-AF65-F5344CB8AC3E}">
        <p14:creationId xmlns:p14="http://schemas.microsoft.com/office/powerpoint/2010/main" val="3176085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57588-0CDA-17E4-834B-FBBCA35F9AEE}"/>
              </a:ext>
            </a:extLst>
          </p:cNvPr>
          <p:cNvSpPr>
            <a:spLocks noGrp="1"/>
          </p:cNvSpPr>
          <p:nvPr>
            <p:ph type="title"/>
          </p:nvPr>
        </p:nvSpPr>
        <p:spPr/>
        <p:txBody>
          <a:bodyPr/>
          <a:lstStyle/>
          <a:p>
            <a:r>
              <a:rPr lang="en-GB" dirty="0" err="1"/>
              <a:t>Senario</a:t>
            </a:r>
            <a:r>
              <a:rPr lang="en-GB" dirty="0"/>
              <a:t> 3</a:t>
            </a:r>
            <a:br>
              <a:rPr lang="en-GB" dirty="0"/>
            </a:br>
            <a:r>
              <a:rPr lang="en-GB" dirty="0">
                <a:solidFill>
                  <a:srgbClr val="0070C0"/>
                </a:solidFill>
              </a:rPr>
              <a:t>Scenario 3</a:t>
            </a:r>
            <a:endParaRPr lang="en-US" dirty="0">
              <a:solidFill>
                <a:srgbClr val="0070C0"/>
              </a:solidFill>
            </a:endParaRPr>
          </a:p>
        </p:txBody>
      </p:sp>
      <p:sp>
        <p:nvSpPr>
          <p:cNvPr id="3" name="Content Placeholder 2">
            <a:extLst>
              <a:ext uri="{FF2B5EF4-FFF2-40B4-BE49-F238E27FC236}">
                <a16:creationId xmlns:a16="http://schemas.microsoft.com/office/drawing/2014/main" id="{2CAEF27D-F539-22DB-4ADE-9616407D680A}"/>
              </a:ext>
            </a:extLst>
          </p:cNvPr>
          <p:cNvSpPr>
            <a:spLocks noGrp="1"/>
          </p:cNvSpPr>
          <p:nvPr>
            <p:ph sz="half" idx="1"/>
          </p:nvPr>
        </p:nvSpPr>
        <p:spPr/>
        <p:txBody>
          <a:bodyPr>
            <a:normAutofit/>
          </a:bodyPr>
          <a:lstStyle/>
          <a:p>
            <a:r>
              <a:rPr lang="en-US" sz="2400" dirty="0" err="1"/>
              <a:t>Mae'r</a:t>
            </a:r>
            <a:r>
              <a:rPr lang="en-US" sz="2400" dirty="0"/>
              <a:t> </a:t>
            </a:r>
            <a:r>
              <a:rPr lang="en-US" sz="2400" dirty="0" err="1"/>
              <a:t>babi</a:t>
            </a:r>
            <a:r>
              <a:rPr lang="en-US" sz="2400" dirty="0"/>
              <a:t> </a:t>
            </a:r>
            <a:r>
              <a:rPr lang="en-US" sz="2400" dirty="0" err="1"/>
              <a:t>wedi</a:t>
            </a:r>
            <a:r>
              <a:rPr lang="en-US" sz="2400" dirty="0"/>
              <a:t> </a:t>
            </a:r>
            <a:r>
              <a:rPr lang="en-US" sz="2400" dirty="0" err="1"/>
              <a:t>cynhyrfu</a:t>
            </a:r>
            <a:r>
              <a:rPr lang="en-US" sz="2400" dirty="0"/>
              <a:t> ac </a:t>
            </a:r>
            <a:r>
              <a:rPr lang="en-US" sz="2400" dirty="0" err="1"/>
              <a:t>yn</a:t>
            </a:r>
            <a:r>
              <a:rPr lang="en-US" sz="2400" dirty="0"/>
              <a:t> </a:t>
            </a:r>
            <a:r>
              <a:rPr lang="en-US" sz="2400" dirty="0" err="1"/>
              <a:t>ceisio</a:t>
            </a:r>
            <a:r>
              <a:rPr lang="en-US" sz="2400" dirty="0"/>
              <a:t> </a:t>
            </a:r>
            <a:r>
              <a:rPr lang="en-US" sz="2400" dirty="0" err="1"/>
              <a:t>cysur</a:t>
            </a:r>
            <a:endParaRPr lang="en-US" sz="2400" dirty="0"/>
          </a:p>
          <a:p>
            <a:endParaRPr lang="en-US" sz="2400" dirty="0"/>
          </a:p>
          <a:p>
            <a:r>
              <a:rPr lang="en-US" sz="2400" dirty="0"/>
              <a:t>Sut </a:t>
            </a:r>
            <a:r>
              <a:rPr lang="en-US" sz="2400" dirty="0" err="1"/>
              <a:t>mae</a:t>
            </a:r>
            <a:r>
              <a:rPr lang="en-US" sz="2400" dirty="0"/>
              <a:t> </a:t>
            </a:r>
            <a:r>
              <a:rPr lang="en-US" sz="2400" dirty="0" err="1"/>
              <a:t>cysuro</a:t>
            </a:r>
            <a:r>
              <a:rPr lang="en-US" sz="2400" dirty="0"/>
              <a:t> ac </a:t>
            </a:r>
            <a:r>
              <a:rPr lang="en-US" sz="2400" dirty="0" err="1"/>
              <a:t>ymateb</a:t>
            </a:r>
            <a:r>
              <a:rPr lang="en-US" sz="2400" dirty="0"/>
              <a:t> </a:t>
            </a:r>
            <a:r>
              <a:rPr lang="en-US" sz="2400" dirty="0" err="1"/>
              <a:t>i</a:t>
            </a:r>
            <a:r>
              <a:rPr lang="en-US" sz="2400" dirty="0"/>
              <a:t> </a:t>
            </a:r>
            <a:r>
              <a:rPr lang="en-US" sz="2400" dirty="0" err="1"/>
              <a:t>emosiynau</a:t>
            </a:r>
            <a:r>
              <a:rPr lang="en-US" sz="2400" dirty="0"/>
              <a:t> </a:t>
            </a:r>
            <a:r>
              <a:rPr lang="en-US" sz="2400" dirty="0" err="1"/>
              <a:t>babi</a:t>
            </a:r>
            <a:r>
              <a:rPr lang="en-US" sz="2400" dirty="0"/>
              <a:t> </a:t>
            </a:r>
            <a:r>
              <a:rPr lang="en-US" sz="2400" dirty="0" err="1"/>
              <a:t>yn</a:t>
            </a:r>
            <a:r>
              <a:rPr lang="en-US" sz="2400" dirty="0"/>
              <a:t> </a:t>
            </a:r>
            <a:r>
              <a:rPr lang="en-US" sz="2400" dirty="0" err="1"/>
              <a:t>helpu</a:t>
            </a:r>
            <a:r>
              <a:rPr lang="en-US" sz="2400" dirty="0"/>
              <a:t> </a:t>
            </a:r>
            <a:r>
              <a:rPr lang="en-US" sz="2400" dirty="0" err="1"/>
              <a:t>i</a:t>
            </a:r>
            <a:r>
              <a:rPr lang="en-US" sz="2400" dirty="0"/>
              <a:t> </a:t>
            </a:r>
            <a:r>
              <a:rPr lang="en-US" sz="2400" dirty="0" err="1"/>
              <a:t>feithrin</a:t>
            </a:r>
            <a:r>
              <a:rPr lang="en-US" sz="2400" dirty="0"/>
              <a:t> </a:t>
            </a:r>
            <a:r>
              <a:rPr lang="en-US" sz="2400" dirty="0" err="1"/>
              <a:t>ymddiriedaeth</a:t>
            </a:r>
            <a:r>
              <a:rPr lang="en-US" sz="2400" dirty="0"/>
              <a:t>?</a:t>
            </a:r>
          </a:p>
          <a:p>
            <a:r>
              <a:rPr lang="en-US" sz="2400" dirty="0"/>
              <a:t>Pam </a:t>
            </a:r>
            <a:r>
              <a:rPr lang="en-US" sz="2400" dirty="0" err="1"/>
              <a:t>fod</a:t>
            </a:r>
            <a:r>
              <a:rPr lang="en-US" sz="2400" dirty="0"/>
              <a:t> </a:t>
            </a:r>
            <a:r>
              <a:rPr lang="en-US" sz="2400" dirty="0" err="1"/>
              <a:t>hyn</a:t>
            </a:r>
            <a:r>
              <a:rPr lang="en-US" sz="2400" dirty="0"/>
              <a:t> </a:t>
            </a:r>
            <a:r>
              <a:rPr lang="en-US" sz="2400" dirty="0" err="1"/>
              <a:t>yn</a:t>
            </a:r>
            <a:r>
              <a:rPr lang="en-US" sz="2400" dirty="0"/>
              <a:t> </a:t>
            </a:r>
            <a:r>
              <a:rPr lang="en-US" sz="2400" dirty="0" err="1"/>
              <a:t>bwysig</a:t>
            </a:r>
            <a:r>
              <a:rPr lang="en-US" sz="2400" dirty="0"/>
              <a:t> </a:t>
            </a:r>
            <a:r>
              <a:rPr lang="en-US" sz="2400" dirty="0" err="1"/>
              <a:t>ar</a:t>
            </a:r>
            <a:r>
              <a:rPr lang="en-US" sz="2400" dirty="0"/>
              <a:t> </a:t>
            </a:r>
            <a:r>
              <a:rPr lang="en-US" sz="2400" dirty="0" err="1"/>
              <a:t>gyfer</a:t>
            </a:r>
            <a:r>
              <a:rPr lang="en-US" sz="2400" dirty="0"/>
              <a:t> </a:t>
            </a:r>
            <a:r>
              <a:rPr lang="en-US" sz="2400" dirty="0" err="1"/>
              <a:t>eu</a:t>
            </a:r>
            <a:r>
              <a:rPr lang="en-US" sz="2400" dirty="0"/>
              <a:t> </a:t>
            </a:r>
            <a:r>
              <a:rPr lang="en-US" sz="2400" dirty="0" err="1"/>
              <a:t>datblygiad</a:t>
            </a:r>
            <a:r>
              <a:rPr lang="en-US" sz="2400" dirty="0"/>
              <a:t> </a:t>
            </a:r>
            <a:r>
              <a:rPr lang="en-US" sz="2400" dirty="0" err="1"/>
              <a:t>emosiynol</a:t>
            </a:r>
            <a:r>
              <a:rPr lang="en-US" sz="2400" dirty="0"/>
              <a:t>?</a:t>
            </a:r>
          </a:p>
        </p:txBody>
      </p:sp>
      <p:sp>
        <p:nvSpPr>
          <p:cNvPr id="4" name="Content Placeholder 3">
            <a:extLst>
              <a:ext uri="{FF2B5EF4-FFF2-40B4-BE49-F238E27FC236}">
                <a16:creationId xmlns:a16="http://schemas.microsoft.com/office/drawing/2014/main" id="{0E5D9C69-A5A1-2294-3B6D-FA7E902DC7A2}"/>
              </a:ext>
            </a:extLst>
          </p:cNvPr>
          <p:cNvSpPr>
            <a:spLocks noGrp="1"/>
          </p:cNvSpPr>
          <p:nvPr>
            <p:ph sz="half" idx="2"/>
          </p:nvPr>
        </p:nvSpPr>
        <p:spPr/>
        <p:txBody>
          <a:bodyPr>
            <a:normAutofit/>
          </a:bodyPr>
          <a:lstStyle/>
          <a:p>
            <a:r>
              <a:rPr lang="en-GB" sz="2400" dirty="0">
                <a:solidFill>
                  <a:srgbClr val="0070C0"/>
                </a:solidFill>
              </a:rPr>
              <a:t>The baby is upset and seeking comfort</a:t>
            </a:r>
          </a:p>
          <a:p>
            <a:endParaRPr lang="en-GB" sz="2400" dirty="0">
              <a:solidFill>
                <a:srgbClr val="0070C0"/>
              </a:solidFill>
            </a:endParaRPr>
          </a:p>
          <a:p>
            <a:r>
              <a:rPr lang="en-GB" sz="2400" dirty="0">
                <a:solidFill>
                  <a:srgbClr val="0070C0"/>
                </a:solidFill>
              </a:rPr>
              <a:t>How does comforting and responding to a baby’s emotions help build trust?</a:t>
            </a:r>
          </a:p>
          <a:p>
            <a:r>
              <a:rPr lang="en-GB" sz="2400" dirty="0">
                <a:solidFill>
                  <a:srgbClr val="0070C0"/>
                </a:solidFill>
              </a:rPr>
              <a:t>Why is this important for their emotional development?</a:t>
            </a:r>
            <a:endParaRPr lang="en-US" sz="2400" dirty="0">
              <a:solidFill>
                <a:srgbClr val="0070C0"/>
              </a:solidFill>
            </a:endParaRPr>
          </a:p>
        </p:txBody>
      </p:sp>
    </p:spTree>
    <p:extLst>
      <p:ext uri="{BB962C8B-B14F-4D97-AF65-F5344CB8AC3E}">
        <p14:creationId xmlns:p14="http://schemas.microsoft.com/office/powerpoint/2010/main" val="6971720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preview">
            <a:extLst>
              <a:ext uri="{FF2B5EF4-FFF2-40B4-BE49-F238E27FC236}">
                <a16:creationId xmlns:a16="http://schemas.microsoft.com/office/drawing/2014/main" id="{96923BE4-3387-C1CF-8A60-68BE3F2535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2982" y="0"/>
            <a:ext cx="7706035" cy="54227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7AC5280-9A05-03D6-2A5F-D92BCAE686EB}"/>
              </a:ext>
            </a:extLst>
          </p:cNvPr>
          <p:cNvSpPr txBox="1"/>
          <p:nvPr/>
        </p:nvSpPr>
        <p:spPr>
          <a:xfrm>
            <a:off x="1888273" y="5355810"/>
            <a:ext cx="2416046" cy="369332"/>
          </a:xfrm>
          <a:prstGeom prst="rect">
            <a:avLst/>
          </a:prstGeom>
          <a:noFill/>
        </p:spPr>
        <p:txBody>
          <a:bodyPr wrap="none" rtlCol="0">
            <a:spAutoFit/>
          </a:bodyPr>
          <a:lstStyle/>
          <a:p>
            <a:r>
              <a:rPr lang="en-GB" dirty="0"/>
              <a:t>(Do-be Limited, 2024)</a:t>
            </a:r>
            <a:endParaRPr lang="en-US" dirty="0"/>
          </a:p>
        </p:txBody>
      </p:sp>
    </p:spTree>
    <p:extLst>
      <p:ext uri="{BB962C8B-B14F-4D97-AF65-F5344CB8AC3E}">
        <p14:creationId xmlns:p14="http://schemas.microsoft.com/office/powerpoint/2010/main" val="19146097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AB67F1-C84D-041F-4727-465899CC0387}"/>
              </a:ext>
            </a:extLst>
          </p:cNvPr>
          <p:cNvSpPr>
            <a:spLocks noGrp="1"/>
          </p:cNvSpPr>
          <p:nvPr>
            <p:ph sz="half" idx="1"/>
          </p:nvPr>
        </p:nvSpPr>
        <p:spPr>
          <a:xfrm>
            <a:off x="838201" y="2141537"/>
            <a:ext cx="5181600" cy="4351338"/>
          </a:xfrm>
        </p:spPr>
        <p:txBody>
          <a:bodyPr/>
          <a:lstStyle/>
          <a:p>
            <a:r>
              <a:rPr lang="en-US" sz="2400" dirty="0" err="1"/>
              <a:t>Galluogi</a:t>
            </a:r>
            <a:r>
              <a:rPr lang="en-US" sz="2400" dirty="0"/>
              <a:t> </a:t>
            </a:r>
            <a:r>
              <a:rPr lang="en-US" sz="2400" dirty="0" err="1"/>
              <a:t>teuluoedd</a:t>
            </a:r>
            <a:r>
              <a:rPr lang="en-US" sz="2400" dirty="0"/>
              <a:t> </a:t>
            </a:r>
            <a:r>
              <a:rPr lang="en-US" sz="2400" dirty="0" err="1"/>
              <a:t>i</a:t>
            </a:r>
            <a:r>
              <a:rPr lang="en-US" sz="2400" dirty="0"/>
              <a:t> </a:t>
            </a:r>
            <a:r>
              <a:rPr lang="en-US" sz="2400" dirty="0" err="1"/>
              <a:t>ffynnu</a:t>
            </a:r>
            <a:r>
              <a:rPr lang="en-US" sz="2400" dirty="0"/>
              <a:t> </a:t>
            </a:r>
            <a:r>
              <a:rPr lang="en-US" sz="2400" dirty="0" err="1"/>
              <a:t>yn</a:t>
            </a:r>
            <a:r>
              <a:rPr lang="en-US" sz="2400" dirty="0"/>
              <a:t> </a:t>
            </a:r>
            <a:r>
              <a:rPr lang="en-US" sz="2400" dirty="0" err="1"/>
              <a:t>hytrach</a:t>
            </a:r>
            <a:r>
              <a:rPr lang="en-US" sz="2400" dirty="0"/>
              <a:t> </a:t>
            </a:r>
            <a:r>
              <a:rPr lang="en-US" sz="2400" dirty="0" err="1"/>
              <a:t>na</a:t>
            </a:r>
            <a:r>
              <a:rPr lang="en-US" sz="2400" dirty="0"/>
              <a:t> </a:t>
            </a:r>
            <a:r>
              <a:rPr lang="en-US" sz="2400" dirty="0" err="1"/>
              <a:t>dweud</a:t>
            </a:r>
            <a:r>
              <a:rPr lang="en-US" sz="2400" dirty="0"/>
              <a:t> </a:t>
            </a:r>
            <a:r>
              <a:rPr lang="en-US" sz="2400" dirty="0" err="1"/>
              <a:t>wrthynt</a:t>
            </a:r>
            <a:r>
              <a:rPr lang="en-US" sz="2400" dirty="0"/>
              <a:t> </a:t>
            </a:r>
            <a:r>
              <a:rPr lang="en-US" sz="2400" dirty="0" err="1"/>
              <a:t>beth</a:t>
            </a:r>
            <a:r>
              <a:rPr lang="en-US" sz="2400" dirty="0"/>
              <a:t> ‘</a:t>
            </a:r>
            <a:r>
              <a:rPr lang="en-US" sz="2400" dirty="0" err="1"/>
              <a:t>dylent</a:t>
            </a:r>
            <a:r>
              <a:rPr lang="en-US" sz="2400" dirty="0"/>
              <a:t> </a:t>
            </a:r>
            <a:r>
              <a:rPr lang="en-US" sz="2400" dirty="0" err="1"/>
              <a:t>ei</a:t>
            </a:r>
            <a:r>
              <a:rPr lang="en-US" sz="2400" dirty="0"/>
              <a:t> </a:t>
            </a:r>
            <a:r>
              <a:rPr lang="en-US" sz="2400" dirty="0" err="1"/>
              <a:t>wneud</a:t>
            </a:r>
            <a:r>
              <a:rPr lang="en-US" sz="2400" dirty="0"/>
              <a:t>’</a:t>
            </a:r>
          </a:p>
          <a:p>
            <a:endParaRPr lang="en-US" dirty="0"/>
          </a:p>
          <a:p>
            <a:r>
              <a:rPr lang="en-US" dirty="0">
                <a:hlinkClick r:id="rId3"/>
              </a:rPr>
              <a:t>The First 1000 Days </a:t>
            </a:r>
            <a:r>
              <a:rPr lang="en-US" dirty="0" err="1">
                <a:hlinkClick r:id="rId3"/>
              </a:rPr>
              <a:t>programme</a:t>
            </a:r>
            <a:r>
              <a:rPr lang="en-US" dirty="0">
                <a:hlinkClick r:id="rId3"/>
              </a:rPr>
              <a:t> - Public Health Wales</a:t>
            </a:r>
            <a:endParaRPr lang="en-US" dirty="0"/>
          </a:p>
          <a:p>
            <a:endParaRPr lang="en-US" dirty="0"/>
          </a:p>
        </p:txBody>
      </p:sp>
      <p:sp>
        <p:nvSpPr>
          <p:cNvPr id="4" name="Content Placeholder 3">
            <a:extLst>
              <a:ext uri="{FF2B5EF4-FFF2-40B4-BE49-F238E27FC236}">
                <a16:creationId xmlns:a16="http://schemas.microsoft.com/office/drawing/2014/main" id="{9522883E-9E0A-026B-E53E-97F658D22C54}"/>
              </a:ext>
            </a:extLst>
          </p:cNvPr>
          <p:cNvSpPr>
            <a:spLocks noGrp="1"/>
          </p:cNvSpPr>
          <p:nvPr>
            <p:ph sz="half" idx="2"/>
          </p:nvPr>
        </p:nvSpPr>
        <p:spPr>
          <a:xfrm>
            <a:off x="6172201" y="2141537"/>
            <a:ext cx="5181600" cy="4351338"/>
          </a:xfrm>
        </p:spPr>
        <p:txBody>
          <a:bodyPr/>
          <a:lstStyle/>
          <a:p>
            <a:r>
              <a:rPr lang="en-GB" sz="2400" dirty="0">
                <a:solidFill>
                  <a:srgbClr val="0070C0"/>
                </a:solidFill>
              </a:rPr>
              <a:t>Enable families to flourish rather than telling them what they ‘should do’</a:t>
            </a:r>
          </a:p>
          <a:p>
            <a:pPr marL="0" indent="0">
              <a:buNone/>
            </a:pPr>
            <a:r>
              <a:rPr lang="en-GB" sz="2400" dirty="0">
                <a:solidFill>
                  <a:srgbClr val="0070C0"/>
                </a:solidFill>
              </a:rPr>
              <a:t>(Public Health Wales, 2024)</a:t>
            </a:r>
          </a:p>
          <a:p>
            <a:endParaRPr lang="en-GB" dirty="0">
              <a:solidFill>
                <a:srgbClr val="0070C0"/>
              </a:solidFill>
            </a:endParaRPr>
          </a:p>
          <a:p>
            <a:r>
              <a:rPr lang="en-US" dirty="0">
                <a:hlinkClick r:id="rId3"/>
              </a:rPr>
              <a:t>The First 1000 Days </a:t>
            </a:r>
            <a:r>
              <a:rPr lang="en-US" dirty="0" err="1">
                <a:hlinkClick r:id="rId3"/>
              </a:rPr>
              <a:t>programme</a:t>
            </a:r>
            <a:r>
              <a:rPr lang="en-US" dirty="0">
                <a:hlinkClick r:id="rId3"/>
              </a:rPr>
              <a:t> - Public Health Wales</a:t>
            </a:r>
            <a:endParaRPr lang="en-US" dirty="0"/>
          </a:p>
          <a:p>
            <a:endParaRPr lang="en-US" dirty="0">
              <a:solidFill>
                <a:srgbClr val="0070C0"/>
              </a:solidFill>
            </a:endParaRPr>
          </a:p>
        </p:txBody>
      </p:sp>
      <p:sp>
        <p:nvSpPr>
          <p:cNvPr id="7" name="Title 1">
            <a:extLst>
              <a:ext uri="{FF2B5EF4-FFF2-40B4-BE49-F238E27FC236}">
                <a16:creationId xmlns:a16="http://schemas.microsoft.com/office/drawing/2014/main" id="{DC8F3C2D-5F2E-BED4-3BB2-09A25975BF00}"/>
              </a:ext>
            </a:extLst>
          </p:cNvPr>
          <p:cNvSpPr>
            <a:spLocks noGrp="1"/>
          </p:cNvSpPr>
          <p:nvPr>
            <p:ph type="title"/>
          </p:nvPr>
        </p:nvSpPr>
        <p:spPr>
          <a:xfrm>
            <a:off x="838200" y="365125"/>
            <a:ext cx="10515600" cy="1325563"/>
          </a:xfrm>
        </p:spPr>
        <p:txBody>
          <a:bodyPr>
            <a:noAutofit/>
          </a:bodyPr>
          <a:lstStyle/>
          <a:p>
            <a:r>
              <a:rPr lang="en-US" sz="2800" dirty="0" err="1">
                <a:solidFill>
                  <a:srgbClr val="000000"/>
                </a:solidFill>
                <a:latin typeface="Calibri" panose="020F0502020204030204" pitchFamily="34" charset="0"/>
              </a:rPr>
              <a:t>Rôl</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ymarferwr</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blynyddoedd</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cynnar</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wrth</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gefnogi</a:t>
            </a:r>
            <a:r>
              <a:rPr lang="en-US" sz="2800" dirty="0">
                <a:solidFill>
                  <a:srgbClr val="000000"/>
                </a:solidFill>
                <a:latin typeface="Calibri" panose="020F0502020204030204" pitchFamily="34" charset="0"/>
              </a:rPr>
              <a:t> </a:t>
            </a:r>
            <a:r>
              <a:rPr lang="en-US" sz="2800" b="1" dirty="0" err="1">
                <a:solidFill>
                  <a:srgbClr val="000000"/>
                </a:solidFill>
                <a:latin typeface="Calibri" panose="020F0502020204030204" pitchFamily="34" charset="0"/>
              </a:rPr>
              <a:t>gofalwyr</a:t>
            </a:r>
            <a:r>
              <a:rPr lang="en-US" sz="2800" b="1" dirty="0">
                <a:solidFill>
                  <a:srgbClr val="000000"/>
                </a:solidFill>
                <a:latin typeface="Calibri" panose="020F0502020204030204" pitchFamily="34" charset="0"/>
              </a:rPr>
              <a:t>/</a:t>
            </a:r>
            <a:r>
              <a:rPr lang="en-US" sz="2800" b="1" dirty="0" err="1">
                <a:solidFill>
                  <a:srgbClr val="000000"/>
                </a:solidFill>
                <a:latin typeface="Calibri" panose="020F0502020204030204" pitchFamily="34" charset="0"/>
              </a:rPr>
              <a:t>teuluoedd</a:t>
            </a:r>
            <a:r>
              <a:rPr lang="en-US" sz="2800" b="1"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yn</a:t>
            </a:r>
            <a:r>
              <a:rPr lang="en-US" sz="2800" dirty="0">
                <a:solidFill>
                  <a:srgbClr val="000000"/>
                </a:solidFill>
                <a:latin typeface="Calibri" panose="020F0502020204030204" pitchFamily="34" charset="0"/>
              </a:rPr>
              <a:t> y 1000 </a:t>
            </a:r>
            <a:r>
              <a:rPr lang="en-US" sz="2800" dirty="0" err="1">
                <a:solidFill>
                  <a:srgbClr val="000000"/>
                </a:solidFill>
                <a:latin typeface="Calibri" panose="020F0502020204030204" pitchFamily="34" charset="0"/>
              </a:rPr>
              <a:t>diwrnod</a:t>
            </a:r>
            <a:r>
              <a:rPr lang="en-US" sz="2800" dirty="0">
                <a:solidFill>
                  <a:srgbClr val="000000"/>
                </a:solidFill>
                <a:latin typeface="Calibri" panose="020F0502020204030204" pitchFamily="34" charset="0"/>
              </a:rPr>
              <a:t> </a:t>
            </a:r>
            <a:r>
              <a:rPr lang="en-US" sz="2800" dirty="0" err="1">
                <a:solidFill>
                  <a:srgbClr val="000000"/>
                </a:solidFill>
                <a:latin typeface="Calibri" panose="020F0502020204030204" pitchFamily="34" charset="0"/>
              </a:rPr>
              <a:t>cyntaf</a:t>
            </a:r>
            <a:br>
              <a:rPr lang="en-US" sz="2800" dirty="0">
                <a:solidFill>
                  <a:srgbClr val="000000"/>
                </a:solidFill>
                <a:latin typeface="Calibri" panose="020F0502020204030204" pitchFamily="34" charset="0"/>
              </a:rPr>
            </a:br>
            <a:r>
              <a:rPr lang="en-US" sz="2800" dirty="0">
                <a:solidFill>
                  <a:srgbClr val="0070C0"/>
                </a:solidFill>
                <a:latin typeface="Calibri" panose="020F0502020204030204" pitchFamily="34" charset="0"/>
              </a:rPr>
              <a:t>T</a:t>
            </a:r>
            <a:r>
              <a:rPr lang="en-US" sz="2800" b="0" i="0" dirty="0">
                <a:solidFill>
                  <a:srgbClr val="0070C0"/>
                </a:solidFill>
                <a:effectLst/>
                <a:latin typeface="Calibri" panose="020F0502020204030204" pitchFamily="34" charset="0"/>
              </a:rPr>
              <a:t>he role of an Early years practitioner in supporting </a:t>
            </a:r>
            <a:r>
              <a:rPr lang="en-US" sz="2800" b="1" i="0" dirty="0">
                <a:solidFill>
                  <a:srgbClr val="0070C0"/>
                </a:solidFill>
                <a:effectLst/>
                <a:latin typeface="Calibri" panose="020F0502020204030204" pitchFamily="34" charset="0"/>
              </a:rPr>
              <a:t>caregivers/ families </a:t>
            </a:r>
            <a:r>
              <a:rPr lang="en-US" sz="2800" b="0" i="0" dirty="0">
                <a:solidFill>
                  <a:srgbClr val="0070C0"/>
                </a:solidFill>
                <a:effectLst/>
                <a:latin typeface="Calibri" panose="020F0502020204030204" pitchFamily="34" charset="0"/>
              </a:rPr>
              <a:t>in the first 1000 days</a:t>
            </a:r>
            <a:endParaRPr lang="en-US" sz="6000" dirty="0">
              <a:solidFill>
                <a:srgbClr val="0070C0"/>
              </a:solidFill>
            </a:endParaRPr>
          </a:p>
        </p:txBody>
      </p:sp>
    </p:spTree>
    <p:extLst>
      <p:ext uri="{BB962C8B-B14F-4D97-AF65-F5344CB8AC3E}">
        <p14:creationId xmlns:p14="http://schemas.microsoft.com/office/powerpoint/2010/main" val="23358144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D88C-86A1-770B-A6E9-870F0D3DBF24}"/>
              </a:ext>
            </a:extLst>
          </p:cNvPr>
          <p:cNvSpPr>
            <a:spLocks noGrp="1"/>
          </p:cNvSpPr>
          <p:nvPr>
            <p:ph type="title"/>
          </p:nvPr>
        </p:nvSpPr>
        <p:spPr/>
        <p:txBody>
          <a:bodyPr/>
          <a:lstStyle/>
          <a:p>
            <a:r>
              <a:rPr lang="en-GB" dirty="0" err="1"/>
              <a:t>Cefnogi</a:t>
            </a:r>
            <a:r>
              <a:rPr lang="en-GB" dirty="0"/>
              <a:t> </a:t>
            </a:r>
            <a:r>
              <a:rPr lang="en-GB" dirty="0" err="1"/>
              <a:t>rhieni</a:t>
            </a:r>
            <a:br>
              <a:rPr lang="en-GB" dirty="0"/>
            </a:br>
            <a:r>
              <a:rPr lang="en-GB" dirty="0">
                <a:solidFill>
                  <a:srgbClr val="0070C0"/>
                </a:solidFill>
              </a:rPr>
              <a:t>Supporting parents</a:t>
            </a:r>
            <a:endParaRPr lang="en-US" dirty="0">
              <a:solidFill>
                <a:srgbClr val="0070C0"/>
              </a:solidFill>
            </a:endParaRPr>
          </a:p>
        </p:txBody>
      </p:sp>
      <p:sp>
        <p:nvSpPr>
          <p:cNvPr id="3" name="Content Placeholder 2">
            <a:extLst>
              <a:ext uri="{FF2B5EF4-FFF2-40B4-BE49-F238E27FC236}">
                <a16:creationId xmlns:a16="http://schemas.microsoft.com/office/drawing/2014/main" id="{E71FA317-EEA7-6FE1-9BA3-235F003A1D01}"/>
              </a:ext>
            </a:extLst>
          </p:cNvPr>
          <p:cNvSpPr>
            <a:spLocks noGrp="1"/>
          </p:cNvSpPr>
          <p:nvPr>
            <p:ph sz="half" idx="1"/>
          </p:nvPr>
        </p:nvSpPr>
        <p:spPr>
          <a:xfrm>
            <a:off x="838200" y="2141537"/>
            <a:ext cx="5181600" cy="4351338"/>
          </a:xfrm>
        </p:spPr>
        <p:txBody>
          <a:bodyPr/>
          <a:lstStyle/>
          <a:p>
            <a:r>
              <a:rPr lang="en-GB" dirty="0"/>
              <a:t>Y </a:t>
            </a:r>
            <a:r>
              <a:rPr lang="en-GB" dirty="0" err="1"/>
              <a:t>bwced</a:t>
            </a:r>
            <a:r>
              <a:rPr lang="en-GB" dirty="0"/>
              <a:t> </a:t>
            </a:r>
            <a:r>
              <a:rPr lang="en-GB" dirty="0" err="1"/>
              <a:t>straen</a:t>
            </a:r>
            <a:r>
              <a:rPr lang="en-US" dirty="0"/>
              <a:t>- </a:t>
            </a:r>
            <a:r>
              <a:rPr lang="en-US" dirty="0" err="1"/>
              <a:t>weithiau</a:t>
            </a:r>
            <a:r>
              <a:rPr lang="en-US" dirty="0"/>
              <a:t> </a:t>
            </a:r>
            <a:r>
              <a:rPr lang="en-US" dirty="0" err="1"/>
              <a:t>mae</a:t>
            </a:r>
            <a:r>
              <a:rPr lang="en-US" dirty="0"/>
              <a:t> </a:t>
            </a:r>
            <a:r>
              <a:rPr lang="en-US" dirty="0" err="1"/>
              <a:t>angen</a:t>
            </a:r>
            <a:r>
              <a:rPr lang="en-US" dirty="0"/>
              <a:t> help I </a:t>
            </a:r>
            <a:r>
              <a:rPr lang="en-US" dirty="0" err="1"/>
              <a:t>ysgafnhau’r</a:t>
            </a:r>
            <a:r>
              <a:rPr lang="en-US" dirty="0"/>
              <a:t> </a:t>
            </a:r>
            <a:r>
              <a:rPr lang="en-US" dirty="0" err="1"/>
              <a:t>llwyth</a:t>
            </a:r>
            <a:endParaRPr lang="en-US" dirty="0"/>
          </a:p>
          <a:p>
            <a:r>
              <a:rPr lang="en-GB" dirty="0">
                <a:solidFill>
                  <a:srgbClr val="0070C0"/>
                </a:solidFill>
              </a:rPr>
              <a:t>The stress bucket- sometimes help is needed to lighten the load</a:t>
            </a:r>
          </a:p>
          <a:p>
            <a:endParaRPr lang="en-US" dirty="0"/>
          </a:p>
          <a:p>
            <a:endParaRPr lang="en-US" dirty="0"/>
          </a:p>
          <a:p>
            <a:endParaRPr lang="en-GB" dirty="0"/>
          </a:p>
        </p:txBody>
      </p:sp>
      <p:pic>
        <p:nvPicPr>
          <p:cNvPr id="5" name="Picture 4">
            <a:extLst>
              <a:ext uri="{FF2B5EF4-FFF2-40B4-BE49-F238E27FC236}">
                <a16:creationId xmlns:a16="http://schemas.microsoft.com/office/drawing/2014/main" id="{69FEA434-A212-7705-54C2-EC59D3553C81}"/>
              </a:ext>
            </a:extLst>
          </p:cNvPr>
          <p:cNvPicPr>
            <a:picLocks noChangeAspect="1"/>
          </p:cNvPicPr>
          <p:nvPr/>
        </p:nvPicPr>
        <p:blipFill>
          <a:blip r:embed="rId3"/>
          <a:srcRect l="31382" r="30379"/>
          <a:stretch/>
        </p:blipFill>
        <p:spPr>
          <a:xfrm>
            <a:off x="7450874" y="133235"/>
            <a:ext cx="3536794" cy="5431613"/>
          </a:xfrm>
          <a:prstGeom prst="rect">
            <a:avLst/>
          </a:prstGeom>
        </p:spPr>
      </p:pic>
      <p:sp>
        <p:nvSpPr>
          <p:cNvPr id="8" name="TextBox 7">
            <a:extLst>
              <a:ext uri="{FF2B5EF4-FFF2-40B4-BE49-F238E27FC236}">
                <a16:creationId xmlns:a16="http://schemas.microsoft.com/office/drawing/2014/main" id="{F7B6026B-5726-B0D5-8A74-E023EDDC61A1}"/>
              </a:ext>
            </a:extLst>
          </p:cNvPr>
          <p:cNvSpPr txBox="1"/>
          <p:nvPr/>
        </p:nvSpPr>
        <p:spPr>
          <a:xfrm>
            <a:off x="6512311" y="5410959"/>
            <a:ext cx="2204450" cy="307777"/>
          </a:xfrm>
          <a:prstGeom prst="rect">
            <a:avLst/>
          </a:prstGeom>
          <a:noFill/>
        </p:spPr>
        <p:txBody>
          <a:bodyPr wrap="none" rtlCol="0">
            <a:spAutoFit/>
          </a:bodyPr>
          <a:lstStyle/>
          <a:p>
            <a:r>
              <a:rPr lang="en-GB" sz="1400" dirty="0"/>
              <a:t>(Mental Health UK, 2018)</a:t>
            </a:r>
            <a:endParaRPr lang="en-US" sz="1400" dirty="0"/>
          </a:p>
        </p:txBody>
      </p:sp>
    </p:spTree>
    <p:extLst>
      <p:ext uri="{BB962C8B-B14F-4D97-AF65-F5344CB8AC3E}">
        <p14:creationId xmlns:p14="http://schemas.microsoft.com/office/powerpoint/2010/main" val="3985099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5B277EC-EBE7-3E16-F817-C0CED2D05C4D}"/>
              </a:ext>
            </a:extLst>
          </p:cNvPr>
          <p:cNvSpPr>
            <a:spLocks noGrp="1"/>
          </p:cNvSpPr>
          <p:nvPr>
            <p:ph type="title"/>
          </p:nvPr>
        </p:nvSpPr>
        <p:spPr>
          <a:xfrm>
            <a:off x="838200" y="365125"/>
            <a:ext cx="10515600" cy="1325563"/>
          </a:xfrm>
        </p:spPr>
        <p:txBody>
          <a:bodyPr/>
          <a:lstStyle/>
          <a:p>
            <a:r>
              <a:rPr lang="en-GB" dirty="0" err="1"/>
              <a:t>Cefnogi</a:t>
            </a:r>
            <a:r>
              <a:rPr lang="en-GB" dirty="0"/>
              <a:t> </a:t>
            </a:r>
            <a:r>
              <a:rPr lang="en-GB" dirty="0" err="1"/>
              <a:t>rhieni</a:t>
            </a:r>
            <a:br>
              <a:rPr lang="en-GB" dirty="0"/>
            </a:br>
            <a:r>
              <a:rPr lang="en-GB" dirty="0">
                <a:solidFill>
                  <a:srgbClr val="0070C0"/>
                </a:solidFill>
              </a:rPr>
              <a:t>Supporting parents</a:t>
            </a:r>
            <a:endParaRPr lang="en-US" dirty="0">
              <a:solidFill>
                <a:srgbClr val="0070C0"/>
              </a:solidFill>
            </a:endParaRPr>
          </a:p>
        </p:txBody>
      </p:sp>
      <p:pic>
        <p:nvPicPr>
          <p:cNvPr id="4098" name="Picture 2">
            <a:extLst>
              <a:ext uri="{FF2B5EF4-FFF2-40B4-BE49-F238E27FC236}">
                <a16:creationId xmlns:a16="http://schemas.microsoft.com/office/drawing/2014/main" id="{4669ACCC-F0D4-BB3A-B582-B8ED5EF9E6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369876"/>
            <a:ext cx="5941741" cy="391464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4CFCC93-62C1-68A6-563C-5D9A6C234D07}"/>
              </a:ext>
            </a:extLst>
          </p:cNvPr>
          <p:cNvSpPr txBox="1"/>
          <p:nvPr/>
        </p:nvSpPr>
        <p:spPr>
          <a:xfrm>
            <a:off x="6011995" y="5284520"/>
            <a:ext cx="4781245" cy="307777"/>
          </a:xfrm>
          <a:prstGeom prst="rect">
            <a:avLst/>
          </a:prstGeom>
          <a:noFill/>
        </p:spPr>
        <p:txBody>
          <a:bodyPr wrap="none" rtlCol="0">
            <a:spAutoFit/>
          </a:bodyPr>
          <a:lstStyle/>
          <a:p>
            <a:r>
              <a:rPr lang="en-GB" sz="1400" dirty="0"/>
              <a:t>(Maternity and Early Years strategy for West Wales, 2024)</a:t>
            </a:r>
            <a:endParaRPr lang="en-US" sz="1400" dirty="0"/>
          </a:p>
        </p:txBody>
      </p:sp>
      <p:pic>
        <p:nvPicPr>
          <p:cNvPr id="7" name="Online Media 6" title="Cymorth Cywir Adeg Cywir  /  Right Help Right Time">
            <a:hlinkClick r:id="" action="ppaction://media"/>
            <a:extLst>
              <a:ext uri="{FF2B5EF4-FFF2-40B4-BE49-F238E27FC236}">
                <a16:creationId xmlns:a16="http://schemas.microsoft.com/office/drawing/2014/main" id="{6086F3D3-1A5C-19E8-A629-4AF85EC9E1F8}"/>
              </a:ext>
            </a:extLst>
          </p:cNvPr>
          <p:cNvPicPr>
            <a:picLocks noRot="1" noChangeAspect="1"/>
          </p:cNvPicPr>
          <p:nvPr>
            <a:videoFile r:link="rId1"/>
          </p:nvPr>
        </p:nvPicPr>
        <p:blipFill>
          <a:blip r:embed="rId5"/>
          <a:stretch>
            <a:fillRect/>
          </a:stretch>
        </p:blipFill>
        <p:spPr>
          <a:xfrm>
            <a:off x="600308" y="2001837"/>
            <a:ext cx="5037239" cy="2846040"/>
          </a:xfrm>
          <a:prstGeom prst="rect">
            <a:avLst/>
          </a:prstGeom>
        </p:spPr>
      </p:pic>
      <p:sp>
        <p:nvSpPr>
          <p:cNvPr id="8" name="TextBox 7">
            <a:extLst>
              <a:ext uri="{FF2B5EF4-FFF2-40B4-BE49-F238E27FC236}">
                <a16:creationId xmlns:a16="http://schemas.microsoft.com/office/drawing/2014/main" id="{9D01AF66-2A51-3A59-3C8C-AA1EE155AB71}"/>
              </a:ext>
            </a:extLst>
          </p:cNvPr>
          <p:cNvSpPr txBox="1"/>
          <p:nvPr/>
        </p:nvSpPr>
        <p:spPr>
          <a:xfrm>
            <a:off x="516305" y="4954169"/>
            <a:ext cx="4301177" cy="307777"/>
          </a:xfrm>
          <a:prstGeom prst="rect">
            <a:avLst/>
          </a:prstGeom>
          <a:noFill/>
        </p:spPr>
        <p:txBody>
          <a:bodyPr wrap="none" rtlCol="0">
            <a:spAutoFit/>
          </a:bodyPr>
          <a:lstStyle/>
          <a:p>
            <a:r>
              <a:rPr lang="en-GB" sz="1400" dirty="0"/>
              <a:t>(Carmarthenshire Family Information Service, 2023)</a:t>
            </a:r>
            <a:endParaRPr lang="en-US" sz="1400" dirty="0"/>
          </a:p>
        </p:txBody>
      </p:sp>
    </p:spTree>
    <p:extLst>
      <p:ext uri="{BB962C8B-B14F-4D97-AF65-F5344CB8AC3E}">
        <p14:creationId xmlns:p14="http://schemas.microsoft.com/office/powerpoint/2010/main" val="3778690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1DD3AB-D456-FF3D-4AB8-D55564C10F29}"/>
              </a:ext>
            </a:extLst>
          </p:cNvPr>
          <p:cNvSpPr>
            <a:spLocks noGrp="1"/>
          </p:cNvSpPr>
          <p:nvPr>
            <p:ph sz="half" idx="1"/>
          </p:nvPr>
        </p:nvSpPr>
        <p:spPr>
          <a:xfrm>
            <a:off x="838200" y="1908071"/>
            <a:ext cx="4910528" cy="3675765"/>
          </a:xfrm>
        </p:spPr>
        <p:txBody>
          <a:bodyPr>
            <a:normAutofit/>
          </a:bodyPr>
          <a:lstStyle/>
          <a:p>
            <a:pPr marL="0" indent="0">
              <a:buNone/>
            </a:pPr>
            <a:r>
              <a:rPr lang="en-US" sz="2400" dirty="0" err="1"/>
              <a:t>Blynyddoedd</a:t>
            </a:r>
            <a:r>
              <a:rPr lang="en-US" sz="2400" dirty="0"/>
              <a:t> </a:t>
            </a:r>
            <a:r>
              <a:rPr lang="en-US" sz="2400" dirty="0" err="1"/>
              <a:t>Cynnar</a:t>
            </a:r>
            <a:r>
              <a:rPr lang="en-US" sz="2400" dirty="0"/>
              <a:t> </a:t>
            </a:r>
            <a:r>
              <a:rPr lang="en-US" sz="2400" dirty="0" err="1"/>
              <a:t>Casnewydd</a:t>
            </a:r>
            <a:endParaRPr lang="en-US" sz="2400" dirty="0"/>
          </a:p>
          <a:p>
            <a:r>
              <a:rPr lang="en-US" sz="2400" dirty="0" err="1"/>
              <a:t>Defnyddio</a:t>
            </a:r>
            <a:r>
              <a:rPr lang="en-US" sz="2400" dirty="0"/>
              <a:t> Padlet </a:t>
            </a:r>
            <a:r>
              <a:rPr lang="en-US" sz="2400" dirty="0" err="1"/>
              <a:t>i</a:t>
            </a:r>
            <a:r>
              <a:rPr lang="en-US" sz="2400" dirty="0"/>
              <a:t> </a:t>
            </a:r>
            <a:r>
              <a:rPr lang="en-US" sz="2400" dirty="0" err="1"/>
              <a:t>gael</a:t>
            </a:r>
            <a:r>
              <a:rPr lang="en-US" sz="2400" dirty="0"/>
              <a:t> </a:t>
            </a:r>
            <a:r>
              <a:rPr lang="en-US" sz="2400" dirty="0" err="1"/>
              <a:t>mynediad</a:t>
            </a:r>
            <a:r>
              <a:rPr lang="en-US" sz="2400" dirty="0"/>
              <a:t> </a:t>
            </a:r>
            <a:r>
              <a:rPr lang="en-US" sz="2400" dirty="0" err="1"/>
              <a:t>hawdd</a:t>
            </a:r>
            <a:r>
              <a:rPr lang="en-US" sz="2400" dirty="0"/>
              <a:t> at </a:t>
            </a:r>
            <a:r>
              <a:rPr lang="en-US" sz="2400" dirty="0" err="1"/>
              <a:t>wybodaeth</a:t>
            </a:r>
            <a:endParaRPr lang="en-US" sz="2400" dirty="0"/>
          </a:p>
          <a:p>
            <a:r>
              <a:rPr lang="en-US" sz="2400" dirty="0" err="1"/>
              <a:t>Mae’r</a:t>
            </a:r>
            <a:r>
              <a:rPr lang="en-US" sz="2400" dirty="0"/>
              <a:t> ap </a:t>
            </a:r>
            <a:r>
              <a:rPr lang="en-US" sz="2400" dirty="0" err="1"/>
              <a:t>yn</a:t>
            </a:r>
            <a:r>
              <a:rPr lang="en-US" sz="2400" dirty="0"/>
              <a:t> </a:t>
            </a:r>
            <a:r>
              <a:rPr lang="en-US" sz="2400" dirty="0" err="1"/>
              <a:t>cynnwys</a:t>
            </a:r>
            <a:r>
              <a:rPr lang="en-US" sz="2400" dirty="0"/>
              <a:t> </a:t>
            </a:r>
            <a:r>
              <a:rPr lang="en-US" sz="2400" dirty="0" err="1"/>
              <a:t>casgliad</a:t>
            </a:r>
            <a:r>
              <a:rPr lang="en-US" sz="2400" dirty="0"/>
              <a:t> o </a:t>
            </a:r>
            <a:r>
              <a:rPr lang="en-US" sz="2400" dirty="0" err="1"/>
              <a:t>wybodaeth</a:t>
            </a:r>
            <a:r>
              <a:rPr lang="en-US" sz="2400" dirty="0"/>
              <a:t> </a:t>
            </a:r>
            <a:r>
              <a:rPr lang="en-US" sz="2400" dirty="0" err="1"/>
              <a:t>ddefnyddiol</a:t>
            </a:r>
            <a:r>
              <a:rPr lang="en-US" sz="2400" dirty="0"/>
              <a:t> </a:t>
            </a:r>
            <a:r>
              <a:rPr lang="en-US" sz="2400" dirty="0" err="1"/>
              <a:t>ar</a:t>
            </a:r>
            <a:r>
              <a:rPr lang="en-US" sz="2400" dirty="0"/>
              <a:t> </a:t>
            </a:r>
            <a:r>
              <a:rPr lang="en-US" sz="2400" dirty="0" err="1"/>
              <a:t>gyfer</a:t>
            </a:r>
            <a:r>
              <a:rPr lang="en-US" sz="2400" dirty="0"/>
              <a:t> </a:t>
            </a:r>
            <a:r>
              <a:rPr lang="en-US" sz="2400" dirty="0" err="1"/>
              <a:t>asiantaethau</a:t>
            </a:r>
            <a:r>
              <a:rPr lang="en-US" sz="2400" dirty="0"/>
              <a:t> a staff </a:t>
            </a:r>
            <a:r>
              <a:rPr lang="en-US" sz="2400" dirty="0" err="1"/>
              <a:t>sy’n</a:t>
            </a:r>
            <a:r>
              <a:rPr lang="en-US" sz="2400" dirty="0"/>
              <a:t> </a:t>
            </a:r>
            <a:r>
              <a:rPr lang="en-US" sz="2400" dirty="0" err="1"/>
              <a:t>cefnogi</a:t>
            </a:r>
            <a:r>
              <a:rPr lang="en-US" sz="2400" dirty="0"/>
              <a:t> </a:t>
            </a:r>
            <a:r>
              <a:rPr lang="en-US" sz="2400" dirty="0" err="1"/>
              <a:t>teuluoedd</a:t>
            </a:r>
            <a:r>
              <a:rPr lang="en-US" sz="2400" dirty="0"/>
              <a:t> </a:t>
            </a:r>
            <a:r>
              <a:rPr lang="en-US" sz="2400" dirty="0" err="1"/>
              <a:t>yng</a:t>
            </a:r>
            <a:r>
              <a:rPr lang="en-US" sz="2400" dirty="0"/>
              <a:t> </a:t>
            </a:r>
            <a:r>
              <a:rPr lang="en-US" sz="2400" dirty="0" err="1"/>
              <a:t>Nghasnewydd</a:t>
            </a:r>
            <a:endParaRPr lang="en-US" sz="2400" dirty="0"/>
          </a:p>
        </p:txBody>
      </p:sp>
      <p:sp>
        <p:nvSpPr>
          <p:cNvPr id="4" name="Content Placeholder 3">
            <a:extLst>
              <a:ext uri="{FF2B5EF4-FFF2-40B4-BE49-F238E27FC236}">
                <a16:creationId xmlns:a16="http://schemas.microsoft.com/office/drawing/2014/main" id="{04A088EA-24B9-ABAC-DB4B-682E99CE81ED}"/>
              </a:ext>
            </a:extLst>
          </p:cNvPr>
          <p:cNvSpPr>
            <a:spLocks noGrp="1"/>
          </p:cNvSpPr>
          <p:nvPr>
            <p:ph sz="half" idx="2"/>
          </p:nvPr>
        </p:nvSpPr>
        <p:spPr>
          <a:xfrm>
            <a:off x="6172200" y="1908071"/>
            <a:ext cx="5181600" cy="4351338"/>
          </a:xfrm>
        </p:spPr>
        <p:txBody>
          <a:bodyPr vert="horz" lIns="91440" tIns="45720" rIns="91440" bIns="45720" rtlCol="0" anchor="t">
            <a:normAutofit/>
          </a:bodyPr>
          <a:lstStyle/>
          <a:p>
            <a:pPr marL="0" indent="0">
              <a:buNone/>
            </a:pPr>
            <a:r>
              <a:rPr lang="en-GB" dirty="0">
                <a:solidFill>
                  <a:srgbClr val="0070C0"/>
                </a:solidFill>
              </a:rPr>
              <a:t>Early Years Newport</a:t>
            </a:r>
          </a:p>
          <a:p>
            <a:r>
              <a:rPr lang="en-GB" dirty="0">
                <a:solidFill>
                  <a:srgbClr val="0070C0"/>
                </a:solidFill>
              </a:rPr>
              <a:t>Use of Padlet for easy access to information</a:t>
            </a:r>
          </a:p>
          <a:p>
            <a:r>
              <a:rPr lang="en-GB" dirty="0">
                <a:solidFill>
                  <a:srgbClr val="0070C0"/>
                </a:solidFill>
              </a:rPr>
              <a:t>The app includes a collection of helpful information for agencies and staff supporting families in Newport </a:t>
            </a:r>
          </a:p>
          <a:p>
            <a:pPr marL="0" indent="0">
              <a:buNone/>
            </a:pPr>
            <a:r>
              <a:rPr lang="en-GB" sz="2400" dirty="0">
                <a:solidFill>
                  <a:srgbClr val="0070C0"/>
                </a:solidFill>
                <a:cs typeface="Arial"/>
              </a:rPr>
              <a:t>(Early Years Newport, 2024)</a:t>
            </a:r>
          </a:p>
        </p:txBody>
      </p:sp>
      <p:sp>
        <p:nvSpPr>
          <p:cNvPr id="5" name="Title 1">
            <a:extLst>
              <a:ext uri="{FF2B5EF4-FFF2-40B4-BE49-F238E27FC236}">
                <a16:creationId xmlns:a16="http://schemas.microsoft.com/office/drawing/2014/main" id="{4FCB5FAF-635E-F343-7225-BA4D1C12DF7F}"/>
              </a:ext>
            </a:extLst>
          </p:cNvPr>
          <p:cNvSpPr>
            <a:spLocks noGrp="1"/>
          </p:cNvSpPr>
          <p:nvPr>
            <p:ph type="title"/>
          </p:nvPr>
        </p:nvSpPr>
        <p:spPr>
          <a:xfrm>
            <a:off x="838200" y="365125"/>
            <a:ext cx="10515600" cy="1325563"/>
          </a:xfrm>
        </p:spPr>
        <p:txBody>
          <a:bodyPr/>
          <a:lstStyle/>
          <a:p>
            <a:r>
              <a:rPr lang="en-GB" dirty="0" err="1"/>
              <a:t>Cefnogi</a:t>
            </a:r>
            <a:r>
              <a:rPr lang="en-GB" dirty="0"/>
              <a:t> </a:t>
            </a:r>
            <a:r>
              <a:rPr lang="en-GB" dirty="0" err="1"/>
              <a:t>rhieni</a:t>
            </a:r>
            <a:br>
              <a:rPr lang="en-GB" dirty="0"/>
            </a:br>
            <a:r>
              <a:rPr lang="en-GB" dirty="0">
                <a:solidFill>
                  <a:srgbClr val="0070C0"/>
                </a:solidFill>
              </a:rPr>
              <a:t>Supporting parents</a:t>
            </a:r>
            <a:endParaRPr lang="en-US" dirty="0">
              <a:solidFill>
                <a:srgbClr val="0070C0"/>
              </a:solidFill>
            </a:endParaRPr>
          </a:p>
        </p:txBody>
      </p:sp>
    </p:spTree>
    <p:extLst>
      <p:ext uri="{BB962C8B-B14F-4D97-AF65-F5344CB8AC3E}">
        <p14:creationId xmlns:p14="http://schemas.microsoft.com/office/powerpoint/2010/main" val="17119136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9CD5-93E6-E17E-770F-149902AAA53C}"/>
              </a:ext>
            </a:extLst>
          </p:cNvPr>
          <p:cNvSpPr>
            <a:spLocks noGrp="1"/>
          </p:cNvSpPr>
          <p:nvPr>
            <p:ph type="title"/>
          </p:nvPr>
        </p:nvSpPr>
        <p:spPr/>
        <p:txBody>
          <a:bodyPr/>
          <a:lstStyle/>
          <a:p>
            <a:r>
              <a:rPr lang="en-GB" dirty="0"/>
              <a:t>Circle of support for children </a:t>
            </a:r>
            <a:endParaRPr lang="en-US" dirty="0"/>
          </a:p>
        </p:txBody>
      </p:sp>
      <p:sp>
        <p:nvSpPr>
          <p:cNvPr id="5" name="TextBox 4">
            <a:extLst>
              <a:ext uri="{FF2B5EF4-FFF2-40B4-BE49-F238E27FC236}">
                <a16:creationId xmlns:a16="http://schemas.microsoft.com/office/drawing/2014/main" id="{D7EDDE06-28B3-1C05-17A4-EB19BE76813F}"/>
              </a:ext>
            </a:extLst>
          </p:cNvPr>
          <p:cNvSpPr txBox="1"/>
          <p:nvPr/>
        </p:nvSpPr>
        <p:spPr>
          <a:xfrm>
            <a:off x="7424999" y="1821180"/>
            <a:ext cx="1172116" cy="369332"/>
          </a:xfrm>
          <a:prstGeom prst="rect">
            <a:avLst/>
          </a:prstGeom>
          <a:noFill/>
        </p:spPr>
        <p:txBody>
          <a:bodyPr wrap="none" rtlCol="0">
            <a:spAutoFit/>
          </a:bodyPr>
          <a:lstStyle/>
          <a:p>
            <a:r>
              <a:rPr lang="en-GB" dirty="0"/>
              <a:t>Parenting</a:t>
            </a:r>
            <a:endParaRPr lang="en-US" dirty="0"/>
          </a:p>
        </p:txBody>
      </p:sp>
      <p:sp>
        <p:nvSpPr>
          <p:cNvPr id="6" name="TextBox 5">
            <a:extLst>
              <a:ext uri="{FF2B5EF4-FFF2-40B4-BE49-F238E27FC236}">
                <a16:creationId xmlns:a16="http://schemas.microsoft.com/office/drawing/2014/main" id="{DFABD1B9-A94E-C977-7E0C-782C5F478751}"/>
              </a:ext>
            </a:extLst>
          </p:cNvPr>
          <p:cNvSpPr txBox="1"/>
          <p:nvPr/>
        </p:nvSpPr>
        <p:spPr>
          <a:xfrm>
            <a:off x="8254968" y="3325868"/>
            <a:ext cx="2364750" cy="369332"/>
          </a:xfrm>
          <a:prstGeom prst="rect">
            <a:avLst/>
          </a:prstGeom>
          <a:noFill/>
        </p:spPr>
        <p:txBody>
          <a:bodyPr wrap="none" rtlCol="0">
            <a:spAutoFit/>
          </a:bodyPr>
          <a:lstStyle/>
          <a:p>
            <a:r>
              <a:rPr lang="en-GB" dirty="0"/>
              <a:t>Community Midwives</a:t>
            </a:r>
            <a:endParaRPr lang="en-US" dirty="0"/>
          </a:p>
        </p:txBody>
      </p:sp>
      <p:sp>
        <p:nvSpPr>
          <p:cNvPr id="7" name="TextBox 6">
            <a:extLst>
              <a:ext uri="{FF2B5EF4-FFF2-40B4-BE49-F238E27FC236}">
                <a16:creationId xmlns:a16="http://schemas.microsoft.com/office/drawing/2014/main" id="{1A705E6D-0B84-9A06-AE00-7FBBD1F934DC}"/>
              </a:ext>
            </a:extLst>
          </p:cNvPr>
          <p:cNvSpPr txBox="1"/>
          <p:nvPr/>
        </p:nvSpPr>
        <p:spPr>
          <a:xfrm>
            <a:off x="6790544" y="4195024"/>
            <a:ext cx="1838965" cy="646331"/>
          </a:xfrm>
          <a:prstGeom prst="rect">
            <a:avLst/>
          </a:prstGeom>
          <a:noFill/>
        </p:spPr>
        <p:txBody>
          <a:bodyPr wrap="none" rtlCol="0">
            <a:spAutoFit/>
          </a:bodyPr>
          <a:lstStyle/>
          <a:p>
            <a:r>
              <a:rPr lang="en-GB" dirty="0"/>
              <a:t>Newport Health </a:t>
            </a:r>
          </a:p>
          <a:p>
            <a:r>
              <a:rPr lang="en-GB" dirty="0"/>
              <a:t>Visiting Team</a:t>
            </a:r>
            <a:endParaRPr lang="en-US" dirty="0"/>
          </a:p>
        </p:txBody>
      </p:sp>
      <p:sp>
        <p:nvSpPr>
          <p:cNvPr id="8" name="TextBox 7">
            <a:extLst>
              <a:ext uri="{FF2B5EF4-FFF2-40B4-BE49-F238E27FC236}">
                <a16:creationId xmlns:a16="http://schemas.microsoft.com/office/drawing/2014/main" id="{77F7CFB1-C1AA-5CA3-A671-620F6735B804}"/>
              </a:ext>
            </a:extLst>
          </p:cNvPr>
          <p:cNvSpPr txBox="1"/>
          <p:nvPr/>
        </p:nvSpPr>
        <p:spPr>
          <a:xfrm>
            <a:off x="4801836" y="4611229"/>
            <a:ext cx="1338828" cy="646331"/>
          </a:xfrm>
          <a:prstGeom prst="rect">
            <a:avLst/>
          </a:prstGeom>
          <a:noFill/>
        </p:spPr>
        <p:txBody>
          <a:bodyPr wrap="none" rtlCol="0">
            <a:spAutoFit/>
          </a:bodyPr>
          <a:lstStyle/>
          <a:p>
            <a:r>
              <a:rPr lang="en-GB" dirty="0"/>
              <a:t>Flying start</a:t>
            </a:r>
          </a:p>
          <a:p>
            <a:r>
              <a:rPr lang="en-GB" dirty="0"/>
              <a:t>Playgroups</a:t>
            </a:r>
            <a:endParaRPr lang="en-US" dirty="0"/>
          </a:p>
        </p:txBody>
      </p:sp>
      <p:sp>
        <p:nvSpPr>
          <p:cNvPr id="9" name="TextBox 8">
            <a:extLst>
              <a:ext uri="{FF2B5EF4-FFF2-40B4-BE49-F238E27FC236}">
                <a16:creationId xmlns:a16="http://schemas.microsoft.com/office/drawing/2014/main" id="{73C48C42-A446-BB94-0109-9D17C917A103}"/>
              </a:ext>
            </a:extLst>
          </p:cNvPr>
          <p:cNvSpPr txBox="1"/>
          <p:nvPr/>
        </p:nvSpPr>
        <p:spPr>
          <a:xfrm>
            <a:off x="2248525" y="4195023"/>
            <a:ext cx="1723549" cy="646331"/>
          </a:xfrm>
          <a:prstGeom prst="rect">
            <a:avLst/>
          </a:prstGeom>
          <a:noFill/>
        </p:spPr>
        <p:txBody>
          <a:bodyPr wrap="none" rtlCol="0">
            <a:spAutoFit/>
          </a:bodyPr>
          <a:lstStyle/>
          <a:p>
            <a:r>
              <a:rPr lang="en-GB" dirty="0"/>
              <a:t>Language and </a:t>
            </a:r>
          </a:p>
          <a:p>
            <a:r>
              <a:rPr lang="en-GB" dirty="0"/>
              <a:t>Inclusion Team</a:t>
            </a:r>
            <a:endParaRPr lang="en-US" dirty="0"/>
          </a:p>
        </p:txBody>
      </p:sp>
      <p:sp>
        <p:nvSpPr>
          <p:cNvPr id="10" name="TextBox 9">
            <a:extLst>
              <a:ext uri="{FF2B5EF4-FFF2-40B4-BE49-F238E27FC236}">
                <a16:creationId xmlns:a16="http://schemas.microsoft.com/office/drawing/2014/main" id="{08B0C651-D2CC-F421-4D45-924B7B0D81ED}"/>
              </a:ext>
            </a:extLst>
          </p:cNvPr>
          <p:cNvSpPr txBox="1"/>
          <p:nvPr/>
        </p:nvSpPr>
        <p:spPr>
          <a:xfrm>
            <a:off x="2184404" y="3244334"/>
            <a:ext cx="1851789" cy="369332"/>
          </a:xfrm>
          <a:prstGeom prst="rect">
            <a:avLst/>
          </a:prstGeom>
          <a:noFill/>
        </p:spPr>
        <p:txBody>
          <a:bodyPr wrap="none" rtlCol="0">
            <a:spAutoFit/>
          </a:bodyPr>
          <a:lstStyle/>
          <a:p>
            <a:r>
              <a:rPr lang="en-GB" dirty="0"/>
              <a:t>Nursery settings</a:t>
            </a:r>
            <a:endParaRPr lang="en-US" dirty="0"/>
          </a:p>
        </p:txBody>
      </p:sp>
      <p:sp>
        <p:nvSpPr>
          <p:cNvPr id="11" name="TextBox 10">
            <a:extLst>
              <a:ext uri="{FF2B5EF4-FFF2-40B4-BE49-F238E27FC236}">
                <a16:creationId xmlns:a16="http://schemas.microsoft.com/office/drawing/2014/main" id="{4A3914AA-8219-8BA5-7E8C-22E5807445B2}"/>
              </a:ext>
            </a:extLst>
          </p:cNvPr>
          <p:cNvSpPr txBox="1"/>
          <p:nvPr/>
        </p:nvSpPr>
        <p:spPr>
          <a:xfrm>
            <a:off x="2503356" y="2087379"/>
            <a:ext cx="1826141" cy="369332"/>
          </a:xfrm>
          <a:prstGeom prst="rect">
            <a:avLst/>
          </a:prstGeom>
          <a:noFill/>
        </p:spPr>
        <p:txBody>
          <a:bodyPr wrap="none" rtlCol="0">
            <a:spAutoFit/>
          </a:bodyPr>
          <a:lstStyle/>
          <a:p>
            <a:r>
              <a:rPr lang="en-GB" dirty="0"/>
              <a:t>Primary schools</a:t>
            </a:r>
            <a:endParaRPr lang="en-US" dirty="0"/>
          </a:p>
        </p:txBody>
      </p:sp>
      <p:sp>
        <p:nvSpPr>
          <p:cNvPr id="12" name="TextBox 11">
            <a:extLst>
              <a:ext uri="{FF2B5EF4-FFF2-40B4-BE49-F238E27FC236}">
                <a16:creationId xmlns:a16="http://schemas.microsoft.com/office/drawing/2014/main" id="{B7643BC7-B9FC-5161-B7C2-CE489E56703B}"/>
              </a:ext>
            </a:extLst>
          </p:cNvPr>
          <p:cNvSpPr txBox="1"/>
          <p:nvPr/>
        </p:nvSpPr>
        <p:spPr>
          <a:xfrm>
            <a:off x="4257207" y="1506022"/>
            <a:ext cx="2723823" cy="369332"/>
          </a:xfrm>
          <a:prstGeom prst="rect">
            <a:avLst/>
          </a:prstGeom>
          <a:noFill/>
        </p:spPr>
        <p:txBody>
          <a:bodyPr wrap="none" rtlCol="0">
            <a:spAutoFit/>
          </a:bodyPr>
          <a:lstStyle/>
          <a:p>
            <a:r>
              <a:rPr lang="en-GB" dirty="0"/>
              <a:t>And many other services</a:t>
            </a:r>
            <a:endParaRPr lang="en-US" dirty="0"/>
          </a:p>
        </p:txBody>
      </p:sp>
      <p:sp>
        <p:nvSpPr>
          <p:cNvPr id="22" name="Arrow: Curved Left 21">
            <a:extLst>
              <a:ext uri="{FF2B5EF4-FFF2-40B4-BE49-F238E27FC236}">
                <a16:creationId xmlns:a16="http://schemas.microsoft.com/office/drawing/2014/main" id="{6ECE32DC-1F12-51B4-16FD-3D54B0643A03}"/>
              </a:ext>
            </a:extLst>
          </p:cNvPr>
          <p:cNvSpPr/>
          <p:nvPr/>
        </p:nvSpPr>
        <p:spPr>
          <a:xfrm>
            <a:off x="6935704" y="2170792"/>
            <a:ext cx="731520" cy="1851650"/>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Arrow: Curved Left 23">
            <a:extLst>
              <a:ext uri="{FF2B5EF4-FFF2-40B4-BE49-F238E27FC236}">
                <a16:creationId xmlns:a16="http://schemas.microsoft.com/office/drawing/2014/main" id="{926B3004-ED0B-95FD-A852-0545D45C637F}"/>
              </a:ext>
            </a:extLst>
          </p:cNvPr>
          <p:cNvSpPr/>
          <p:nvPr/>
        </p:nvSpPr>
        <p:spPr>
          <a:xfrm rot="10997490">
            <a:off x="4436076" y="2090426"/>
            <a:ext cx="731520" cy="1851650"/>
          </a:xfrm>
          <a:prstGeom prst="curved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TextBox 24">
            <a:extLst>
              <a:ext uri="{FF2B5EF4-FFF2-40B4-BE49-F238E27FC236}">
                <a16:creationId xmlns:a16="http://schemas.microsoft.com/office/drawing/2014/main" id="{ADECBE45-EE91-DB87-DEB9-245C76606053}"/>
              </a:ext>
            </a:extLst>
          </p:cNvPr>
          <p:cNvSpPr txBox="1"/>
          <p:nvPr/>
        </p:nvSpPr>
        <p:spPr>
          <a:xfrm>
            <a:off x="254833" y="5194092"/>
            <a:ext cx="3070392" cy="369332"/>
          </a:xfrm>
          <a:prstGeom prst="rect">
            <a:avLst/>
          </a:prstGeom>
          <a:noFill/>
        </p:spPr>
        <p:txBody>
          <a:bodyPr wrap="none" rtlCol="0">
            <a:spAutoFit/>
          </a:bodyPr>
          <a:lstStyle/>
          <a:p>
            <a:r>
              <a:rPr lang="en-GB" dirty="0"/>
              <a:t>(Early Years Newport, 2024)</a:t>
            </a:r>
            <a:endParaRPr lang="en-US" dirty="0"/>
          </a:p>
        </p:txBody>
      </p:sp>
    </p:spTree>
    <p:extLst>
      <p:ext uri="{BB962C8B-B14F-4D97-AF65-F5344CB8AC3E}">
        <p14:creationId xmlns:p14="http://schemas.microsoft.com/office/powerpoint/2010/main" val="4185562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76309-7DF4-C58B-F62F-2A6E1EFA0B65}"/>
              </a:ext>
            </a:extLst>
          </p:cNvPr>
          <p:cNvSpPr>
            <a:spLocks noGrp="1"/>
          </p:cNvSpPr>
          <p:nvPr>
            <p:ph type="title"/>
          </p:nvPr>
        </p:nvSpPr>
        <p:spPr/>
        <p:txBody>
          <a:bodyPr/>
          <a:lstStyle/>
          <a:p>
            <a:r>
              <a:rPr lang="en-GB" dirty="0"/>
              <a:t>Dull </a:t>
            </a:r>
            <a:r>
              <a:rPr lang="en-GB" dirty="0" err="1"/>
              <a:t>amlasiantaethol</a:t>
            </a:r>
            <a:r>
              <a:rPr lang="en-GB" dirty="0"/>
              <a:t> / </a:t>
            </a:r>
            <a:br>
              <a:rPr lang="en-GB" dirty="0"/>
            </a:br>
            <a:r>
              <a:rPr lang="en-GB" dirty="0">
                <a:solidFill>
                  <a:srgbClr val="0070C0"/>
                </a:solidFill>
              </a:rPr>
              <a:t>Multiagency working approach</a:t>
            </a:r>
            <a:endParaRPr lang="en-US" dirty="0">
              <a:solidFill>
                <a:srgbClr val="0070C0"/>
              </a:solidFill>
            </a:endParaRPr>
          </a:p>
        </p:txBody>
      </p:sp>
      <p:sp>
        <p:nvSpPr>
          <p:cNvPr id="3" name="Content Placeholder 2">
            <a:extLst>
              <a:ext uri="{FF2B5EF4-FFF2-40B4-BE49-F238E27FC236}">
                <a16:creationId xmlns:a16="http://schemas.microsoft.com/office/drawing/2014/main" id="{62351589-8F36-81D4-E09F-580C8C88001B}"/>
              </a:ext>
            </a:extLst>
          </p:cNvPr>
          <p:cNvSpPr>
            <a:spLocks noGrp="1"/>
          </p:cNvSpPr>
          <p:nvPr>
            <p:ph sz="half" idx="1"/>
          </p:nvPr>
        </p:nvSpPr>
        <p:spPr/>
        <p:txBody>
          <a:bodyPr/>
          <a:lstStyle/>
          <a:p>
            <a:r>
              <a:rPr lang="en-US" dirty="0"/>
              <a:t>Yn </a:t>
            </a:r>
            <a:r>
              <a:rPr lang="en-US" dirty="0" err="1"/>
              <a:t>ôl</a:t>
            </a:r>
            <a:r>
              <a:rPr lang="en-US" dirty="0"/>
              <a:t> </a:t>
            </a:r>
            <a:r>
              <a:rPr lang="en-US" dirty="0" err="1"/>
              <a:t>canllawiau</a:t>
            </a:r>
            <a:r>
              <a:rPr lang="en-US" dirty="0"/>
              <a:t> </a:t>
            </a:r>
            <a:r>
              <a:rPr lang="en-US" dirty="0" err="1"/>
              <a:t>gweithio</a:t>
            </a:r>
            <a:r>
              <a:rPr lang="en-US" dirty="0"/>
              <a:t> </a:t>
            </a:r>
            <a:r>
              <a:rPr lang="en-US" dirty="0" err="1"/>
              <a:t>integredig</a:t>
            </a:r>
            <a:r>
              <a:rPr lang="en-US" dirty="0"/>
              <a:t> </a:t>
            </a:r>
            <a:r>
              <a:rPr lang="en-US" dirty="0" err="1"/>
              <a:t>Llywodraeth</a:t>
            </a:r>
            <a:r>
              <a:rPr lang="en-US" dirty="0"/>
              <a:t> y DU (2018), </a:t>
            </a:r>
            <a:r>
              <a:rPr lang="en-US" dirty="0" err="1"/>
              <a:t>mae'n</a:t>
            </a:r>
            <a:r>
              <a:rPr lang="en-US" dirty="0"/>
              <a:t> </a:t>
            </a:r>
            <a:r>
              <a:rPr lang="en-US" dirty="0" err="1"/>
              <a:t>golygu</a:t>
            </a:r>
            <a:r>
              <a:rPr lang="en-US" dirty="0"/>
              <a:t> bod "</a:t>
            </a:r>
            <a:r>
              <a:rPr lang="en-US" dirty="0" err="1"/>
              <a:t>pawb</a:t>
            </a:r>
            <a:r>
              <a:rPr lang="en-US" dirty="0"/>
              <a:t> </a:t>
            </a:r>
            <a:r>
              <a:rPr lang="en-US" dirty="0" err="1"/>
              <a:t>sy'n</a:t>
            </a:r>
            <a:r>
              <a:rPr lang="en-US" dirty="0"/>
              <a:t> </a:t>
            </a:r>
            <a:r>
              <a:rPr lang="en-US" dirty="0" err="1"/>
              <a:t>cefnogi</a:t>
            </a:r>
            <a:r>
              <a:rPr lang="en-US" dirty="0"/>
              <a:t> plant a </a:t>
            </a:r>
            <a:r>
              <a:rPr lang="en-US" dirty="0" err="1"/>
              <a:t>phobl</a:t>
            </a:r>
            <a:r>
              <a:rPr lang="en-US" dirty="0"/>
              <a:t> </a:t>
            </a:r>
            <a:r>
              <a:rPr lang="en-US" dirty="0" err="1"/>
              <a:t>ifanc</a:t>
            </a:r>
            <a:r>
              <a:rPr lang="en-US" dirty="0"/>
              <a:t> </a:t>
            </a:r>
            <a:r>
              <a:rPr lang="en-US" dirty="0" err="1"/>
              <a:t>yn</a:t>
            </a:r>
            <a:r>
              <a:rPr lang="en-US" dirty="0"/>
              <a:t> </a:t>
            </a:r>
            <a:r>
              <a:rPr lang="en-US" dirty="0" err="1"/>
              <a:t>cydweithio'n</a:t>
            </a:r>
            <a:r>
              <a:rPr lang="en-US" dirty="0"/>
              <a:t> </a:t>
            </a:r>
            <a:r>
              <a:rPr lang="en-US" dirty="0" err="1"/>
              <a:t>effeithiol</a:t>
            </a:r>
            <a:r>
              <a:rPr lang="en-US" dirty="0"/>
              <a:t> </a:t>
            </a:r>
            <a:r>
              <a:rPr lang="en-US" dirty="0" err="1"/>
              <a:t>i</a:t>
            </a:r>
            <a:r>
              <a:rPr lang="en-US" dirty="0"/>
              <a:t> </a:t>
            </a:r>
            <a:r>
              <a:rPr lang="en-US" dirty="0" err="1"/>
              <a:t>roi'r</a:t>
            </a:r>
            <a:r>
              <a:rPr lang="en-US" dirty="0"/>
              <a:t> </a:t>
            </a:r>
            <a:r>
              <a:rPr lang="en-US" dirty="0" err="1"/>
              <a:t>plentyn</a:t>
            </a:r>
            <a:r>
              <a:rPr lang="en-US" dirty="0"/>
              <a:t> </a:t>
            </a:r>
            <a:r>
              <a:rPr lang="en-US" dirty="0" err="1"/>
              <a:t>yn</a:t>
            </a:r>
            <a:r>
              <a:rPr lang="en-US" dirty="0"/>
              <a:t> y </a:t>
            </a:r>
            <a:r>
              <a:rPr lang="en-US" dirty="0" err="1"/>
              <a:t>canol</a:t>
            </a:r>
            <a:r>
              <a:rPr lang="en-US" dirty="0"/>
              <a:t>, </a:t>
            </a:r>
            <a:r>
              <a:rPr lang="en-US" dirty="0" err="1"/>
              <a:t>diwallu</a:t>
            </a:r>
            <a:r>
              <a:rPr lang="en-US" dirty="0"/>
              <a:t> </a:t>
            </a:r>
            <a:r>
              <a:rPr lang="en-US" dirty="0" err="1"/>
              <a:t>eu</a:t>
            </a:r>
            <a:r>
              <a:rPr lang="en-US" dirty="0"/>
              <a:t> </a:t>
            </a:r>
            <a:r>
              <a:rPr lang="en-US" dirty="0" err="1"/>
              <a:t>hanghenion</a:t>
            </a:r>
            <a:r>
              <a:rPr lang="en-US" dirty="0"/>
              <a:t> a </a:t>
            </a:r>
            <a:r>
              <a:rPr lang="en-US" dirty="0" err="1"/>
              <a:t>gwella</a:t>
            </a:r>
            <a:r>
              <a:rPr lang="en-US" dirty="0"/>
              <a:t> </a:t>
            </a:r>
            <a:r>
              <a:rPr lang="en-US" dirty="0" err="1"/>
              <a:t>bywydau</a:t>
            </a:r>
            <a:r>
              <a:rPr lang="en-US" dirty="0"/>
              <a:t>"</a:t>
            </a:r>
          </a:p>
        </p:txBody>
      </p:sp>
      <p:sp>
        <p:nvSpPr>
          <p:cNvPr id="4" name="Content Placeholder 3">
            <a:extLst>
              <a:ext uri="{FF2B5EF4-FFF2-40B4-BE49-F238E27FC236}">
                <a16:creationId xmlns:a16="http://schemas.microsoft.com/office/drawing/2014/main" id="{2F9CD062-59B1-9392-8FB9-B20E77A1BE95}"/>
              </a:ext>
            </a:extLst>
          </p:cNvPr>
          <p:cNvSpPr>
            <a:spLocks noGrp="1"/>
          </p:cNvSpPr>
          <p:nvPr>
            <p:ph sz="half" idx="2"/>
          </p:nvPr>
        </p:nvSpPr>
        <p:spPr/>
        <p:txBody>
          <a:bodyPr/>
          <a:lstStyle/>
          <a:p>
            <a:r>
              <a:rPr lang="en-GB" dirty="0">
                <a:solidFill>
                  <a:srgbClr val="0070C0"/>
                </a:solidFill>
              </a:rPr>
              <a:t>According to the UK Government’s integrated working guidance (2018), it means “everyone supporting children and young people works together effectively to put the child at the centre, meet their needs and improve lives”</a:t>
            </a:r>
            <a:endParaRPr lang="en-US" dirty="0">
              <a:solidFill>
                <a:srgbClr val="0070C0"/>
              </a:solidFill>
            </a:endParaRPr>
          </a:p>
        </p:txBody>
      </p:sp>
    </p:spTree>
    <p:extLst>
      <p:ext uri="{BB962C8B-B14F-4D97-AF65-F5344CB8AC3E}">
        <p14:creationId xmlns:p14="http://schemas.microsoft.com/office/powerpoint/2010/main" val="170321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An animated guide to Working Together to Safeguard Children for children and young people">
            <a:hlinkClick r:id="" action="ppaction://media"/>
            <a:extLst>
              <a:ext uri="{FF2B5EF4-FFF2-40B4-BE49-F238E27FC236}">
                <a16:creationId xmlns:a16="http://schemas.microsoft.com/office/drawing/2014/main" id="{52165925-C7DB-D8F4-FC5A-55961AC991A6}"/>
              </a:ext>
            </a:extLst>
          </p:cNvPr>
          <p:cNvPicPr>
            <a:picLocks noGrp="1" noRot="1" noChangeAspect="1"/>
          </p:cNvPicPr>
          <p:nvPr>
            <p:ph sz="half" idx="1"/>
            <a:videoFile r:link="rId1"/>
          </p:nvPr>
        </p:nvPicPr>
        <p:blipFill>
          <a:blip r:embed="rId4"/>
          <a:stretch>
            <a:fillRect/>
          </a:stretch>
        </p:blipFill>
        <p:spPr>
          <a:xfrm>
            <a:off x="2264107" y="1414891"/>
            <a:ext cx="7663785" cy="4329663"/>
          </a:xfrm>
          <a:prstGeom prst="rect">
            <a:avLst/>
          </a:prstGeom>
        </p:spPr>
      </p:pic>
      <p:sp>
        <p:nvSpPr>
          <p:cNvPr id="6" name="Title 1">
            <a:extLst>
              <a:ext uri="{FF2B5EF4-FFF2-40B4-BE49-F238E27FC236}">
                <a16:creationId xmlns:a16="http://schemas.microsoft.com/office/drawing/2014/main" id="{CBE97E3C-31D4-5B29-7BB6-E319BA0CA48E}"/>
              </a:ext>
            </a:extLst>
          </p:cNvPr>
          <p:cNvSpPr>
            <a:spLocks noGrp="1"/>
          </p:cNvSpPr>
          <p:nvPr>
            <p:ph type="title"/>
          </p:nvPr>
        </p:nvSpPr>
        <p:spPr>
          <a:xfrm>
            <a:off x="838200" y="156969"/>
            <a:ext cx="10515600" cy="1325563"/>
          </a:xfrm>
        </p:spPr>
        <p:txBody>
          <a:bodyPr/>
          <a:lstStyle/>
          <a:p>
            <a:r>
              <a:rPr lang="en-GB" dirty="0"/>
              <a:t>Dull </a:t>
            </a:r>
            <a:r>
              <a:rPr lang="en-GB" dirty="0" err="1"/>
              <a:t>amlasiantaethol</a:t>
            </a:r>
            <a:r>
              <a:rPr lang="en-GB" dirty="0"/>
              <a:t> / </a:t>
            </a:r>
            <a:br>
              <a:rPr lang="en-GB" dirty="0"/>
            </a:br>
            <a:r>
              <a:rPr lang="en-GB" dirty="0">
                <a:solidFill>
                  <a:srgbClr val="0070C0"/>
                </a:solidFill>
              </a:rPr>
              <a:t>Multiagency working approach</a:t>
            </a:r>
            <a:endParaRPr lang="en-US" dirty="0">
              <a:solidFill>
                <a:srgbClr val="0070C0"/>
              </a:solidFill>
            </a:endParaRPr>
          </a:p>
        </p:txBody>
      </p:sp>
    </p:spTree>
    <p:extLst>
      <p:ext uri="{BB962C8B-B14F-4D97-AF65-F5344CB8AC3E}">
        <p14:creationId xmlns:p14="http://schemas.microsoft.com/office/powerpoint/2010/main" val="162869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3998-EDD8-A243-7C0D-941B6A6C472B}"/>
              </a:ext>
            </a:extLst>
          </p:cNvPr>
          <p:cNvSpPr>
            <a:spLocks noGrp="1"/>
          </p:cNvSpPr>
          <p:nvPr>
            <p:ph type="title"/>
          </p:nvPr>
        </p:nvSpPr>
        <p:spPr/>
        <p:txBody>
          <a:bodyPr/>
          <a:lstStyle/>
          <a:p>
            <a:r>
              <a:rPr lang="en-GB" dirty="0"/>
              <a:t>Beth </a:t>
            </a:r>
            <a:r>
              <a:rPr lang="en-GB" dirty="0" err="1"/>
              <a:t>efallai</a:t>
            </a:r>
            <a:r>
              <a:rPr lang="en-GB" dirty="0"/>
              <a:t> </a:t>
            </a:r>
            <a:r>
              <a:rPr lang="en-GB" dirty="0" err="1"/>
              <a:t>fydd</a:t>
            </a:r>
            <a:r>
              <a:rPr lang="en-GB" dirty="0"/>
              <a:t> </a:t>
            </a:r>
            <a:r>
              <a:rPr lang="en-GB" dirty="0" err="1"/>
              <a:t>hyn</a:t>
            </a:r>
            <a:r>
              <a:rPr lang="en-GB" dirty="0"/>
              <a:t> </a:t>
            </a:r>
            <a:r>
              <a:rPr lang="en-GB" dirty="0" err="1"/>
              <a:t>yn</a:t>
            </a:r>
            <a:r>
              <a:rPr lang="en-GB" dirty="0"/>
              <a:t> </a:t>
            </a:r>
            <a:r>
              <a:rPr lang="en-GB" dirty="0" err="1"/>
              <a:t>edrych</a:t>
            </a:r>
            <a:r>
              <a:rPr lang="en-GB" dirty="0"/>
              <a:t> </a:t>
            </a:r>
            <a:r>
              <a:rPr lang="en-GB" dirty="0" err="1"/>
              <a:t>fel</a:t>
            </a:r>
            <a:br>
              <a:rPr lang="en-GB" dirty="0"/>
            </a:br>
            <a:r>
              <a:rPr lang="en-GB" dirty="0">
                <a:solidFill>
                  <a:srgbClr val="0070C0"/>
                </a:solidFill>
              </a:rPr>
              <a:t>What this might look like</a:t>
            </a:r>
            <a:endParaRPr lang="en-US" dirty="0">
              <a:solidFill>
                <a:srgbClr val="0070C0"/>
              </a:solidFill>
            </a:endParaRPr>
          </a:p>
        </p:txBody>
      </p:sp>
      <p:sp>
        <p:nvSpPr>
          <p:cNvPr id="3" name="Content Placeholder 2">
            <a:extLst>
              <a:ext uri="{FF2B5EF4-FFF2-40B4-BE49-F238E27FC236}">
                <a16:creationId xmlns:a16="http://schemas.microsoft.com/office/drawing/2014/main" id="{6E81F9CD-865C-F8E3-D60F-59EA6792C338}"/>
              </a:ext>
            </a:extLst>
          </p:cNvPr>
          <p:cNvSpPr>
            <a:spLocks noGrp="1"/>
          </p:cNvSpPr>
          <p:nvPr>
            <p:ph sz="half" idx="1"/>
          </p:nvPr>
        </p:nvSpPr>
        <p:spPr>
          <a:xfrm>
            <a:off x="838200" y="1968032"/>
            <a:ext cx="4678180" cy="3720736"/>
          </a:xfrm>
        </p:spPr>
        <p:txBody>
          <a:bodyPr>
            <a:normAutofit/>
          </a:bodyPr>
          <a:lstStyle/>
          <a:p>
            <a:r>
              <a:rPr lang="en-US" sz="2000" dirty="0" err="1"/>
              <a:t>Adeiladu</a:t>
            </a:r>
            <a:r>
              <a:rPr lang="en-US" sz="2000" dirty="0"/>
              <a:t> </a:t>
            </a:r>
            <a:r>
              <a:rPr lang="en-US" sz="2000" dirty="0" err="1"/>
              <a:t>rhwydwaith</a:t>
            </a:r>
            <a:r>
              <a:rPr lang="en-US" sz="2000" dirty="0"/>
              <a:t> </a:t>
            </a:r>
            <a:r>
              <a:rPr lang="en-US" sz="2000" dirty="0" err="1"/>
              <a:t>cymorth</a:t>
            </a:r>
            <a:endParaRPr lang="en-US" sz="2000" dirty="0"/>
          </a:p>
          <a:p>
            <a:r>
              <a:rPr lang="en-US" sz="2000" dirty="0" err="1"/>
              <a:t>Arweiniad</a:t>
            </a:r>
            <a:r>
              <a:rPr lang="en-US" sz="2000" dirty="0"/>
              <a:t> </a:t>
            </a:r>
            <a:r>
              <a:rPr lang="en-US" sz="2000" dirty="0" err="1"/>
              <a:t>wedi'i</a:t>
            </a:r>
            <a:r>
              <a:rPr lang="en-US" sz="2000" dirty="0"/>
              <a:t> </a:t>
            </a:r>
            <a:r>
              <a:rPr lang="en-US" sz="2000" dirty="0" err="1"/>
              <a:t>deilwra</a:t>
            </a:r>
            <a:r>
              <a:rPr lang="en-US" sz="2000" dirty="0"/>
              <a:t> </a:t>
            </a:r>
          </a:p>
          <a:p>
            <a:r>
              <a:rPr lang="en-US" sz="2000" dirty="0" err="1"/>
              <a:t>Grwpiau</a:t>
            </a:r>
            <a:r>
              <a:rPr lang="en-US" sz="2000" dirty="0"/>
              <a:t> </a:t>
            </a:r>
            <a:r>
              <a:rPr lang="en-US" sz="2000" dirty="0" err="1"/>
              <a:t>magu</a:t>
            </a:r>
            <a:r>
              <a:rPr lang="en-US" sz="2000" dirty="0"/>
              <a:t> plant </a:t>
            </a:r>
          </a:p>
          <a:p>
            <a:r>
              <a:rPr lang="en-US" sz="2000" dirty="0" err="1"/>
              <a:t>Rhaglenni</a:t>
            </a:r>
            <a:r>
              <a:rPr lang="en-US" sz="2000" dirty="0"/>
              <a:t> </a:t>
            </a:r>
            <a:r>
              <a:rPr lang="en-US" sz="2000" dirty="0" err="1"/>
              <a:t>gofal</a:t>
            </a:r>
            <a:r>
              <a:rPr lang="en-US" sz="2000" dirty="0"/>
              <a:t> plant a </a:t>
            </a:r>
            <a:r>
              <a:rPr lang="en-US" sz="2000" dirty="0" err="1"/>
              <a:t>dysgu</a:t>
            </a:r>
            <a:r>
              <a:rPr lang="en-US" sz="2000" dirty="0"/>
              <a:t> </a:t>
            </a:r>
            <a:r>
              <a:rPr lang="en-US" sz="2000" dirty="0" err="1"/>
              <a:t>cynnar</a:t>
            </a:r>
            <a:endParaRPr lang="en-US" sz="2000" dirty="0"/>
          </a:p>
          <a:p>
            <a:r>
              <a:rPr lang="en-US" sz="2000" dirty="0" err="1"/>
              <a:t>Defnydd</a:t>
            </a:r>
            <a:r>
              <a:rPr lang="en-US" sz="2000" dirty="0"/>
              <a:t> o </a:t>
            </a:r>
            <a:r>
              <a:rPr lang="en-US" sz="2000" dirty="0" err="1"/>
              <a:t>adnoddau</a:t>
            </a:r>
            <a:r>
              <a:rPr lang="en-US" sz="2000" dirty="0"/>
              <a:t> </a:t>
            </a:r>
            <a:r>
              <a:rPr lang="en-US" sz="2000" dirty="0" err="1"/>
              <a:t>cymunedol</a:t>
            </a:r>
            <a:r>
              <a:rPr lang="en-US" sz="2000" dirty="0"/>
              <a:t> </a:t>
            </a:r>
          </a:p>
          <a:p>
            <a:r>
              <a:rPr lang="en-US" sz="2000" dirty="0" err="1"/>
              <a:t>Cefnogaeth</a:t>
            </a:r>
            <a:r>
              <a:rPr lang="en-US" sz="2000" dirty="0"/>
              <a:t> </a:t>
            </a:r>
            <a:r>
              <a:rPr lang="en-US" sz="2000" dirty="0" err="1"/>
              <a:t>emosiynol</a:t>
            </a:r>
            <a:r>
              <a:rPr lang="en-US" sz="2000" dirty="0"/>
              <a:t> - </a:t>
            </a:r>
            <a:r>
              <a:rPr lang="en-US" sz="2000" dirty="0" err="1"/>
              <a:t>pwysleisio</a:t>
            </a:r>
            <a:r>
              <a:rPr lang="en-US" sz="2000" dirty="0"/>
              <a:t> </a:t>
            </a:r>
            <a:r>
              <a:rPr lang="en-US" sz="2000" dirty="0" err="1"/>
              <a:t>pwysigrwydd</a:t>
            </a:r>
            <a:r>
              <a:rPr lang="en-US" sz="2000" dirty="0"/>
              <a:t> </a:t>
            </a:r>
            <a:r>
              <a:rPr lang="en-US" sz="2000" dirty="0" err="1"/>
              <a:t>hunanofal</a:t>
            </a:r>
            <a:r>
              <a:rPr lang="en-US" sz="2000" dirty="0"/>
              <a:t> </a:t>
            </a:r>
            <a:r>
              <a:rPr lang="en-US" sz="2000" dirty="0" err="1"/>
              <a:t>i</a:t>
            </a:r>
            <a:r>
              <a:rPr lang="en-US" sz="2000" dirty="0"/>
              <a:t> </a:t>
            </a:r>
            <a:r>
              <a:rPr lang="en-US" sz="2000" dirty="0" err="1"/>
              <a:t>rieni</a:t>
            </a:r>
            <a:endParaRPr lang="en-US" sz="2000" dirty="0"/>
          </a:p>
        </p:txBody>
      </p:sp>
      <p:sp>
        <p:nvSpPr>
          <p:cNvPr id="4" name="Content Placeholder 3">
            <a:extLst>
              <a:ext uri="{FF2B5EF4-FFF2-40B4-BE49-F238E27FC236}">
                <a16:creationId xmlns:a16="http://schemas.microsoft.com/office/drawing/2014/main" id="{FAA0AB40-6024-2284-D22F-F270959502A8}"/>
              </a:ext>
            </a:extLst>
          </p:cNvPr>
          <p:cNvSpPr>
            <a:spLocks noGrp="1"/>
          </p:cNvSpPr>
          <p:nvPr>
            <p:ph sz="half" idx="2"/>
          </p:nvPr>
        </p:nvSpPr>
        <p:spPr>
          <a:xfrm>
            <a:off x="6149714" y="1968032"/>
            <a:ext cx="4913026" cy="4395293"/>
          </a:xfrm>
        </p:spPr>
        <p:txBody>
          <a:bodyPr>
            <a:normAutofit/>
          </a:bodyPr>
          <a:lstStyle/>
          <a:p>
            <a:r>
              <a:rPr lang="en-GB" sz="2000" dirty="0">
                <a:solidFill>
                  <a:srgbClr val="0070C0"/>
                </a:solidFill>
              </a:rPr>
              <a:t>Building a support network</a:t>
            </a:r>
          </a:p>
          <a:p>
            <a:r>
              <a:rPr lang="en-GB" sz="2000" dirty="0">
                <a:solidFill>
                  <a:srgbClr val="0070C0"/>
                </a:solidFill>
              </a:rPr>
              <a:t>Tailored guidance </a:t>
            </a:r>
          </a:p>
          <a:p>
            <a:r>
              <a:rPr lang="en-GB" sz="2000" dirty="0">
                <a:solidFill>
                  <a:srgbClr val="0070C0"/>
                </a:solidFill>
              </a:rPr>
              <a:t>Parenting groups </a:t>
            </a:r>
          </a:p>
          <a:p>
            <a:r>
              <a:rPr lang="en-GB" sz="2000" dirty="0">
                <a:solidFill>
                  <a:srgbClr val="0070C0"/>
                </a:solidFill>
              </a:rPr>
              <a:t>Childcare and early learning programmes</a:t>
            </a:r>
          </a:p>
          <a:p>
            <a:r>
              <a:rPr lang="en-GB" sz="2000" dirty="0">
                <a:solidFill>
                  <a:srgbClr val="0070C0"/>
                </a:solidFill>
              </a:rPr>
              <a:t>Use of community resources </a:t>
            </a:r>
          </a:p>
          <a:p>
            <a:r>
              <a:rPr lang="en-GB" sz="2000" dirty="0">
                <a:solidFill>
                  <a:srgbClr val="0070C0"/>
                </a:solidFill>
              </a:rPr>
              <a:t>Emotional support- recognising the importance of self-care for parents</a:t>
            </a:r>
            <a:endParaRPr lang="en-US" sz="2000" dirty="0">
              <a:solidFill>
                <a:srgbClr val="0070C0"/>
              </a:solidFill>
            </a:endParaRPr>
          </a:p>
        </p:txBody>
      </p:sp>
    </p:spTree>
    <p:extLst>
      <p:ext uri="{BB962C8B-B14F-4D97-AF65-F5344CB8AC3E}">
        <p14:creationId xmlns:p14="http://schemas.microsoft.com/office/powerpoint/2010/main" val="34201732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2A4742B-22B4-67E9-F77B-04D3EF462698}"/>
              </a:ext>
            </a:extLst>
          </p:cNvPr>
          <p:cNvSpPr>
            <a:spLocks noGrp="1"/>
          </p:cNvSpPr>
          <p:nvPr>
            <p:ph type="ctrTitle"/>
          </p:nvPr>
        </p:nvSpPr>
        <p:spPr/>
        <p:txBody>
          <a:bodyPr/>
          <a:lstStyle/>
          <a:p>
            <a:r>
              <a:rPr lang="en-GB" dirty="0" err="1"/>
              <a:t>Theori</a:t>
            </a:r>
            <a:r>
              <a:rPr lang="en-GB" dirty="0"/>
              <a:t> </a:t>
            </a:r>
            <a:r>
              <a:rPr lang="en-GB" dirty="0" err="1"/>
              <a:t>ategol</a:t>
            </a:r>
            <a:br>
              <a:rPr lang="en-GB" dirty="0"/>
            </a:br>
            <a:r>
              <a:rPr lang="en-GB" dirty="0">
                <a:solidFill>
                  <a:srgbClr val="0070C0"/>
                </a:solidFill>
              </a:rPr>
              <a:t>Supporting theory</a:t>
            </a:r>
            <a:endParaRPr lang="en-US" dirty="0">
              <a:solidFill>
                <a:srgbClr val="0070C0"/>
              </a:solidFill>
            </a:endParaRPr>
          </a:p>
        </p:txBody>
      </p:sp>
    </p:spTree>
    <p:extLst>
      <p:ext uri="{BB962C8B-B14F-4D97-AF65-F5344CB8AC3E}">
        <p14:creationId xmlns:p14="http://schemas.microsoft.com/office/powerpoint/2010/main" val="3819827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2F42861-8E3D-E285-E41D-BBF9AA2C108C}"/>
              </a:ext>
            </a:extLst>
          </p:cNvPr>
          <p:cNvPicPr>
            <a:picLocks noChangeAspect="1"/>
          </p:cNvPicPr>
          <p:nvPr/>
        </p:nvPicPr>
        <p:blipFill>
          <a:blip r:embed="rId3"/>
          <a:srcRect l="25139" t="16802" r="26369" b="7317"/>
          <a:stretch/>
        </p:blipFill>
        <p:spPr>
          <a:xfrm>
            <a:off x="3883215" y="1310269"/>
            <a:ext cx="4425570" cy="4616839"/>
          </a:xfrm>
          <a:prstGeom prst="rect">
            <a:avLst/>
          </a:prstGeom>
        </p:spPr>
      </p:pic>
      <p:sp>
        <p:nvSpPr>
          <p:cNvPr id="7" name="Title 6">
            <a:extLst>
              <a:ext uri="{FF2B5EF4-FFF2-40B4-BE49-F238E27FC236}">
                <a16:creationId xmlns:a16="http://schemas.microsoft.com/office/drawing/2014/main" id="{9501F929-0834-3D60-9DF1-409926923647}"/>
              </a:ext>
            </a:extLst>
          </p:cNvPr>
          <p:cNvSpPr>
            <a:spLocks noGrp="1"/>
          </p:cNvSpPr>
          <p:nvPr>
            <p:ph type="title"/>
          </p:nvPr>
        </p:nvSpPr>
        <p:spPr>
          <a:xfrm>
            <a:off x="838200" y="268110"/>
            <a:ext cx="10515600" cy="1325563"/>
          </a:xfrm>
        </p:spPr>
        <p:txBody>
          <a:bodyPr>
            <a:noAutofit/>
          </a:bodyPr>
          <a:lstStyle/>
          <a:p>
            <a:r>
              <a:rPr lang="en-US" sz="4000" dirty="0" err="1"/>
              <a:t>Llwybrau</a:t>
            </a:r>
            <a:r>
              <a:rPr lang="en-US" sz="4000" dirty="0"/>
              <a:t> </a:t>
            </a:r>
            <a:r>
              <a:rPr lang="en-US" sz="4000" dirty="0" err="1"/>
              <a:t>dylanwadol</a:t>
            </a:r>
            <a:r>
              <a:rPr lang="en-US" sz="4000" dirty="0"/>
              <a:t>/ </a:t>
            </a:r>
            <a:r>
              <a:rPr lang="en-US" sz="4000" dirty="0">
                <a:solidFill>
                  <a:srgbClr val="0070C0"/>
                </a:solidFill>
              </a:rPr>
              <a:t>Routes of influence</a:t>
            </a:r>
          </a:p>
        </p:txBody>
      </p:sp>
      <p:sp>
        <p:nvSpPr>
          <p:cNvPr id="8" name="TextBox 7">
            <a:extLst>
              <a:ext uri="{FF2B5EF4-FFF2-40B4-BE49-F238E27FC236}">
                <a16:creationId xmlns:a16="http://schemas.microsoft.com/office/drawing/2014/main" id="{7CE6D309-20B9-63C8-248E-DF6520CBAE55}"/>
              </a:ext>
            </a:extLst>
          </p:cNvPr>
          <p:cNvSpPr txBox="1"/>
          <p:nvPr/>
        </p:nvSpPr>
        <p:spPr>
          <a:xfrm>
            <a:off x="8308785" y="5378454"/>
            <a:ext cx="2717795" cy="338554"/>
          </a:xfrm>
          <a:prstGeom prst="rect">
            <a:avLst/>
          </a:prstGeom>
          <a:noFill/>
        </p:spPr>
        <p:txBody>
          <a:bodyPr wrap="none" rtlCol="0">
            <a:spAutoFit/>
          </a:bodyPr>
          <a:lstStyle/>
          <a:p>
            <a:r>
              <a:rPr lang="en-GB" sz="1600" dirty="0"/>
              <a:t>(Public Health Wales, 2023)</a:t>
            </a:r>
            <a:endParaRPr lang="en-US" sz="1600" dirty="0"/>
          </a:p>
        </p:txBody>
      </p:sp>
    </p:spTree>
    <p:extLst>
      <p:ext uri="{BB962C8B-B14F-4D97-AF65-F5344CB8AC3E}">
        <p14:creationId xmlns:p14="http://schemas.microsoft.com/office/powerpoint/2010/main" val="11220914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A095B-A6EE-F8AB-201B-F1EC6F25DFFA}"/>
              </a:ext>
            </a:extLst>
          </p:cNvPr>
          <p:cNvSpPr>
            <a:spLocks noGrp="1"/>
          </p:cNvSpPr>
          <p:nvPr>
            <p:ph type="title"/>
          </p:nvPr>
        </p:nvSpPr>
        <p:spPr>
          <a:xfrm>
            <a:off x="6172198" y="365126"/>
            <a:ext cx="5181601" cy="1322426"/>
          </a:xfrm>
        </p:spPr>
        <p:txBody>
          <a:bodyPr/>
          <a:lstStyle/>
          <a:p>
            <a:r>
              <a:rPr lang="en-GB" dirty="0">
                <a:solidFill>
                  <a:srgbClr val="0070C0"/>
                </a:solidFill>
              </a:rPr>
              <a:t>Supporting theory: </a:t>
            </a:r>
            <a:r>
              <a:rPr lang="en-GB" dirty="0" err="1">
                <a:solidFill>
                  <a:srgbClr val="0070C0"/>
                </a:solidFill>
              </a:rPr>
              <a:t>Pikler</a:t>
            </a:r>
            <a:endParaRPr lang="en-US" dirty="0">
              <a:solidFill>
                <a:srgbClr val="0070C0"/>
              </a:solidFill>
            </a:endParaRPr>
          </a:p>
        </p:txBody>
      </p:sp>
      <p:sp>
        <p:nvSpPr>
          <p:cNvPr id="3" name="Content Placeholder 2">
            <a:extLst>
              <a:ext uri="{FF2B5EF4-FFF2-40B4-BE49-F238E27FC236}">
                <a16:creationId xmlns:a16="http://schemas.microsoft.com/office/drawing/2014/main" id="{7AF0C51A-66F2-EEEB-B0B1-C3FC40F2214F}"/>
              </a:ext>
            </a:extLst>
          </p:cNvPr>
          <p:cNvSpPr>
            <a:spLocks noGrp="1"/>
          </p:cNvSpPr>
          <p:nvPr>
            <p:ph sz="half" idx="1"/>
          </p:nvPr>
        </p:nvSpPr>
        <p:spPr/>
        <p:txBody>
          <a:bodyPr>
            <a:normAutofit/>
          </a:bodyPr>
          <a:lstStyle/>
          <a:p>
            <a:r>
              <a:rPr lang="en-US" sz="2400" dirty="0"/>
              <a:t>Mae </a:t>
            </a:r>
            <a:r>
              <a:rPr lang="en-US" sz="2400" dirty="0" err="1"/>
              <a:t>Pikler</a:t>
            </a:r>
            <a:r>
              <a:rPr lang="en-US" sz="2400" dirty="0"/>
              <a:t> </a:t>
            </a:r>
            <a:r>
              <a:rPr lang="en-US" sz="2400" dirty="0" err="1"/>
              <a:t>yn</a:t>
            </a:r>
            <a:r>
              <a:rPr lang="en-US" sz="2400" dirty="0"/>
              <a:t> </a:t>
            </a:r>
            <a:r>
              <a:rPr lang="en-US" sz="2400" dirty="0" err="1"/>
              <a:t>pwysleisio</a:t>
            </a:r>
            <a:r>
              <a:rPr lang="en-US" sz="2400" dirty="0"/>
              <a:t> </a:t>
            </a:r>
            <a:r>
              <a:rPr lang="en-US" sz="2400" dirty="0" err="1"/>
              <a:t>pwysigrwydd</a:t>
            </a:r>
            <a:r>
              <a:rPr lang="en-US" sz="2400" dirty="0"/>
              <a:t> </a:t>
            </a:r>
            <a:r>
              <a:rPr lang="en-US" sz="2400" dirty="0" err="1"/>
              <a:t>perthnasoedd</a:t>
            </a:r>
            <a:r>
              <a:rPr lang="en-US" sz="2400" dirty="0"/>
              <a:t> </a:t>
            </a:r>
            <a:r>
              <a:rPr lang="en-US" sz="2400" dirty="0" err="1"/>
              <a:t>cadarnhaol</a:t>
            </a:r>
            <a:r>
              <a:rPr lang="en-US" sz="2400" dirty="0"/>
              <a:t>, </a:t>
            </a:r>
            <a:r>
              <a:rPr lang="en-US" sz="2400" dirty="0" err="1"/>
              <a:t>gan</a:t>
            </a:r>
            <a:r>
              <a:rPr lang="en-US" sz="2400" dirty="0"/>
              <a:t> </a:t>
            </a:r>
            <a:r>
              <a:rPr lang="en-US" sz="2400" dirty="0" err="1"/>
              <a:t>gredu</a:t>
            </a:r>
            <a:r>
              <a:rPr lang="en-US" sz="2400" dirty="0"/>
              <a:t> bod plant </a:t>
            </a:r>
            <a:r>
              <a:rPr lang="en-US" sz="2400" dirty="0" err="1"/>
              <a:t>yn</a:t>
            </a:r>
            <a:r>
              <a:rPr lang="en-US" sz="2400" dirty="0"/>
              <a:t> </a:t>
            </a:r>
            <a:r>
              <a:rPr lang="en-US" sz="2400" dirty="0" err="1"/>
              <a:t>haeddu</a:t>
            </a:r>
            <a:r>
              <a:rPr lang="en-US" sz="2400" dirty="0"/>
              <a:t> parch</a:t>
            </a:r>
          </a:p>
          <a:p>
            <a:r>
              <a:rPr lang="en-US" sz="2400" dirty="0"/>
              <a:t>Yn </a:t>
            </a:r>
            <a:r>
              <a:rPr lang="en-US" sz="2400" dirty="0" err="1"/>
              <a:t>ôl</a:t>
            </a:r>
            <a:r>
              <a:rPr lang="en-US" sz="2400" dirty="0"/>
              <a:t> </a:t>
            </a:r>
            <a:r>
              <a:rPr lang="en-US" sz="2400" dirty="0" err="1"/>
              <a:t>Pikler</a:t>
            </a:r>
            <a:r>
              <a:rPr lang="en-US" sz="2400" dirty="0"/>
              <a:t>, </a:t>
            </a:r>
            <a:r>
              <a:rPr lang="en-US" sz="2400" dirty="0" err="1"/>
              <a:t>dylid</a:t>
            </a:r>
            <a:r>
              <a:rPr lang="en-US" sz="2400" dirty="0"/>
              <a:t> </a:t>
            </a:r>
            <a:r>
              <a:rPr lang="en-US" sz="2400" dirty="0" err="1"/>
              <a:t>caniatáu</a:t>
            </a:r>
            <a:r>
              <a:rPr lang="en-US" sz="2400" dirty="0"/>
              <a:t> </a:t>
            </a:r>
            <a:r>
              <a:rPr lang="en-US" sz="2400" dirty="0" err="1"/>
              <a:t>i</a:t>
            </a:r>
            <a:r>
              <a:rPr lang="en-US" sz="2400" dirty="0"/>
              <a:t> </a:t>
            </a:r>
            <a:r>
              <a:rPr lang="en-US" sz="2400" dirty="0" err="1"/>
              <a:t>fabanod</a:t>
            </a:r>
            <a:r>
              <a:rPr lang="en-US" sz="2400" dirty="0"/>
              <a:t> </a:t>
            </a:r>
            <a:r>
              <a:rPr lang="en-US" sz="2400" dirty="0" err="1"/>
              <a:t>symud</a:t>
            </a:r>
            <a:r>
              <a:rPr lang="en-US" sz="2400" dirty="0"/>
              <a:t> </a:t>
            </a:r>
            <a:r>
              <a:rPr lang="en-US" sz="2400" dirty="0" err="1"/>
              <a:t>yn</a:t>
            </a:r>
            <a:r>
              <a:rPr lang="en-US" sz="2400" dirty="0"/>
              <a:t> </a:t>
            </a:r>
            <a:r>
              <a:rPr lang="en-US" sz="2400" dirty="0" err="1"/>
              <a:t>rhydd</a:t>
            </a:r>
            <a:r>
              <a:rPr lang="en-US" sz="2400" dirty="0"/>
              <a:t> </a:t>
            </a:r>
            <a:r>
              <a:rPr lang="en-US" sz="2400" dirty="0" err="1"/>
              <a:t>heb</a:t>
            </a:r>
            <a:r>
              <a:rPr lang="en-US" sz="2400" dirty="0"/>
              <a:t> </a:t>
            </a:r>
            <a:r>
              <a:rPr lang="en-US" sz="2400" dirty="0" err="1"/>
              <a:t>ymyrraeth</a:t>
            </a:r>
            <a:r>
              <a:rPr lang="en-US" sz="2400" dirty="0"/>
              <a:t> </a:t>
            </a:r>
            <a:r>
              <a:rPr lang="en-US" sz="2400" dirty="0" err="1"/>
              <a:t>na</a:t>
            </a:r>
            <a:r>
              <a:rPr lang="en-US" sz="2400" dirty="0"/>
              <a:t> </a:t>
            </a:r>
            <a:r>
              <a:rPr lang="en-US" sz="2400" dirty="0" err="1"/>
              <a:t>rhuthro</a:t>
            </a:r>
            <a:r>
              <a:rPr lang="en-US" sz="2400" dirty="0"/>
              <a:t> - </a:t>
            </a:r>
            <a:r>
              <a:rPr lang="en-US" sz="2400" dirty="0" err="1"/>
              <a:t>mae</a:t>
            </a:r>
            <a:r>
              <a:rPr lang="en-US" sz="2400" dirty="0"/>
              <a:t> </a:t>
            </a:r>
            <a:r>
              <a:rPr lang="en-US" sz="2400" dirty="0" err="1"/>
              <a:t>hyn</a:t>
            </a:r>
            <a:r>
              <a:rPr lang="en-US" sz="2400" dirty="0"/>
              <a:t> </a:t>
            </a:r>
            <a:r>
              <a:rPr lang="en-US" sz="2400" dirty="0" err="1"/>
              <a:t>yn</a:t>
            </a:r>
            <a:r>
              <a:rPr lang="en-US" sz="2400" dirty="0"/>
              <a:t> </a:t>
            </a:r>
            <a:r>
              <a:rPr lang="en-US" sz="2400" dirty="0" err="1"/>
              <a:t>cyd-fynd</a:t>
            </a:r>
            <a:r>
              <a:rPr lang="en-US" sz="2400" dirty="0"/>
              <a:t> â </a:t>
            </a:r>
            <a:r>
              <a:rPr lang="en-US" sz="2400" dirty="0" err="1"/>
              <a:t>chinesthesia</a:t>
            </a:r>
            <a:r>
              <a:rPr lang="en-US" sz="2400" dirty="0"/>
              <a:t>, pan </a:t>
            </a:r>
            <a:r>
              <a:rPr lang="en-US" sz="2400" dirty="0" err="1"/>
              <a:t>fydd</a:t>
            </a:r>
            <a:r>
              <a:rPr lang="en-US" sz="2400" dirty="0"/>
              <a:t> </a:t>
            </a:r>
            <a:r>
              <a:rPr lang="en-US" sz="2400" dirty="0" err="1"/>
              <a:t>babanod</a:t>
            </a:r>
            <a:r>
              <a:rPr lang="en-US" sz="2400" dirty="0"/>
              <a:t> </a:t>
            </a:r>
            <a:r>
              <a:rPr lang="en-US" sz="2400" dirty="0" err="1"/>
              <a:t>yn</a:t>
            </a:r>
            <a:r>
              <a:rPr lang="en-US" sz="2400" dirty="0"/>
              <a:t> </a:t>
            </a:r>
            <a:r>
              <a:rPr lang="en-US" sz="2400" dirty="0" err="1"/>
              <a:t>dysgu</a:t>
            </a:r>
            <a:r>
              <a:rPr lang="en-US" sz="2400" dirty="0"/>
              <a:t> </a:t>
            </a:r>
            <a:r>
              <a:rPr lang="en-US" sz="2400" dirty="0" err="1"/>
              <a:t>sut</a:t>
            </a:r>
            <a:r>
              <a:rPr lang="en-US" sz="2400" dirty="0"/>
              <a:t> </a:t>
            </a:r>
            <a:r>
              <a:rPr lang="en-US" sz="2400" dirty="0" err="1"/>
              <a:t>i</a:t>
            </a:r>
            <a:r>
              <a:rPr lang="en-US" sz="2400" dirty="0"/>
              <a:t> </a:t>
            </a:r>
            <a:r>
              <a:rPr lang="en-US" sz="2400" dirty="0" err="1"/>
              <a:t>reoli</a:t>
            </a:r>
            <a:r>
              <a:rPr lang="en-US" sz="2400" dirty="0"/>
              <a:t> </a:t>
            </a:r>
            <a:r>
              <a:rPr lang="en-US" sz="2400" dirty="0" err="1"/>
              <a:t>symudiad</a:t>
            </a:r>
            <a:r>
              <a:rPr lang="en-US" sz="2400" dirty="0"/>
              <a:t> </a:t>
            </a:r>
            <a:r>
              <a:rPr lang="en-US" sz="2400" dirty="0" err="1"/>
              <a:t>yn</a:t>
            </a:r>
            <a:r>
              <a:rPr lang="en-US" sz="2400" dirty="0"/>
              <a:t> </a:t>
            </a:r>
            <a:r>
              <a:rPr lang="en-US" sz="2400" dirty="0" err="1"/>
              <a:t>naturiol</a:t>
            </a:r>
            <a:r>
              <a:rPr lang="en-US" sz="2400" dirty="0"/>
              <a:t>.</a:t>
            </a:r>
          </a:p>
        </p:txBody>
      </p:sp>
      <p:sp>
        <p:nvSpPr>
          <p:cNvPr id="4" name="Content Placeholder 3">
            <a:extLst>
              <a:ext uri="{FF2B5EF4-FFF2-40B4-BE49-F238E27FC236}">
                <a16:creationId xmlns:a16="http://schemas.microsoft.com/office/drawing/2014/main" id="{3DEA1942-80F4-9667-9908-A13FD0A37129}"/>
              </a:ext>
            </a:extLst>
          </p:cNvPr>
          <p:cNvSpPr>
            <a:spLocks noGrp="1"/>
          </p:cNvSpPr>
          <p:nvPr>
            <p:ph sz="half" idx="2"/>
          </p:nvPr>
        </p:nvSpPr>
        <p:spPr/>
        <p:txBody>
          <a:bodyPr>
            <a:normAutofit/>
          </a:bodyPr>
          <a:lstStyle/>
          <a:p>
            <a:r>
              <a:rPr lang="en-GB" sz="2400" dirty="0" err="1">
                <a:solidFill>
                  <a:srgbClr val="0070C0"/>
                </a:solidFill>
              </a:rPr>
              <a:t>Pikler</a:t>
            </a:r>
            <a:r>
              <a:rPr lang="en-GB" sz="2400" dirty="0">
                <a:solidFill>
                  <a:srgbClr val="0070C0"/>
                </a:solidFill>
              </a:rPr>
              <a:t> emphasises the importance of positive relationships, believing that children deserve respect</a:t>
            </a:r>
          </a:p>
          <a:p>
            <a:r>
              <a:rPr lang="en-GB" sz="2400" dirty="0">
                <a:solidFill>
                  <a:srgbClr val="0070C0"/>
                </a:solidFill>
              </a:rPr>
              <a:t>According to </a:t>
            </a:r>
            <a:r>
              <a:rPr lang="en-GB" sz="2400" dirty="0" err="1">
                <a:solidFill>
                  <a:srgbClr val="0070C0"/>
                </a:solidFill>
              </a:rPr>
              <a:t>Pikler</a:t>
            </a:r>
            <a:r>
              <a:rPr lang="en-GB" sz="2400" dirty="0">
                <a:solidFill>
                  <a:srgbClr val="0070C0"/>
                </a:solidFill>
              </a:rPr>
              <a:t>, babies should be allowed to move freely without interference or rushing- this aligns with kinaesthesia, when babies learn how to control movement naturally</a:t>
            </a:r>
          </a:p>
        </p:txBody>
      </p:sp>
      <p:sp>
        <p:nvSpPr>
          <p:cNvPr id="5" name="TextBox 4">
            <a:extLst>
              <a:ext uri="{FF2B5EF4-FFF2-40B4-BE49-F238E27FC236}">
                <a16:creationId xmlns:a16="http://schemas.microsoft.com/office/drawing/2014/main" id="{7EF49CE8-93DB-EE42-8752-AB2DD4E5485F}"/>
              </a:ext>
            </a:extLst>
          </p:cNvPr>
          <p:cNvSpPr txBox="1"/>
          <p:nvPr/>
        </p:nvSpPr>
        <p:spPr>
          <a:xfrm>
            <a:off x="838200" y="681037"/>
            <a:ext cx="4746812" cy="707886"/>
          </a:xfrm>
          <a:prstGeom prst="rect">
            <a:avLst/>
          </a:prstGeom>
          <a:noFill/>
        </p:spPr>
        <p:txBody>
          <a:bodyPr wrap="none" rtlCol="0">
            <a:spAutoFit/>
          </a:bodyPr>
          <a:lstStyle/>
          <a:p>
            <a:r>
              <a:rPr lang="en-US" sz="4000" dirty="0" err="1"/>
              <a:t>Theori</a:t>
            </a:r>
            <a:r>
              <a:rPr lang="en-US" sz="4000" dirty="0"/>
              <a:t> </a:t>
            </a:r>
            <a:r>
              <a:rPr lang="en-US" sz="4000" dirty="0" err="1"/>
              <a:t>ategol</a:t>
            </a:r>
            <a:r>
              <a:rPr lang="en-US" sz="4000" dirty="0"/>
              <a:t>: </a:t>
            </a:r>
            <a:r>
              <a:rPr lang="en-US" sz="4000" dirty="0" err="1"/>
              <a:t>Pikler</a:t>
            </a:r>
            <a:endParaRPr lang="en-US" sz="4000" dirty="0"/>
          </a:p>
        </p:txBody>
      </p:sp>
    </p:spTree>
    <p:extLst>
      <p:ext uri="{BB962C8B-B14F-4D97-AF65-F5344CB8AC3E}">
        <p14:creationId xmlns:p14="http://schemas.microsoft.com/office/powerpoint/2010/main" val="35929830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layroomstories Emmi Pikler's 7 key principles Oskar's Wooden Ark Blogpost">
            <a:extLst>
              <a:ext uri="{FF2B5EF4-FFF2-40B4-BE49-F238E27FC236}">
                <a16:creationId xmlns:a16="http://schemas.microsoft.com/office/drawing/2014/main" id="{A8D43E12-8AFB-21A6-98B4-34195D03E3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5391" y="268481"/>
            <a:ext cx="5347010" cy="534701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BB9B7133-FCB8-8B48-ABA0-7ECD5AE92D3D}"/>
              </a:ext>
            </a:extLst>
          </p:cNvPr>
          <p:cNvSpPr>
            <a:spLocks noGrp="1"/>
          </p:cNvSpPr>
          <p:nvPr>
            <p:ph type="title"/>
          </p:nvPr>
        </p:nvSpPr>
        <p:spPr>
          <a:xfrm>
            <a:off x="886523" y="681037"/>
            <a:ext cx="5064512" cy="1932026"/>
          </a:xfrm>
        </p:spPr>
        <p:txBody>
          <a:bodyPr/>
          <a:lstStyle/>
          <a:p>
            <a:br>
              <a:rPr lang="en-GB" dirty="0">
                <a:solidFill>
                  <a:srgbClr val="0070C0"/>
                </a:solidFill>
              </a:rPr>
            </a:br>
            <a:r>
              <a:rPr lang="en-GB" dirty="0">
                <a:solidFill>
                  <a:srgbClr val="0070C0"/>
                </a:solidFill>
              </a:rPr>
              <a:t>Supporting theory: </a:t>
            </a:r>
            <a:r>
              <a:rPr lang="en-GB" dirty="0" err="1">
                <a:solidFill>
                  <a:srgbClr val="0070C0"/>
                </a:solidFill>
              </a:rPr>
              <a:t>Pikler</a:t>
            </a:r>
            <a:endParaRPr lang="en-US" dirty="0">
              <a:solidFill>
                <a:srgbClr val="0070C0"/>
              </a:solidFill>
            </a:endParaRPr>
          </a:p>
        </p:txBody>
      </p:sp>
      <p:sp>
        <p:nvSpPr>
          <p:cNvPr id="2" name="TextBox 1">
            <a:extLst>
              <a:ext uri="{FF2B5EF4-FFF2-40B4-BE49-F238E27FC236}">
                <a16:creationId xmlns:a16="http://schemas.microsoft.com/office/drawing/2014/main" id="{4BB60756-B076-3AF9-3839-F8C489CA0C4A}"/>
              </a:ext>
            </a:extLst>
          </p:cNvPr>
          <p:cNvSpPr txBox="1"/>
          <p:nvPr/>
        </p:nvSpPr>
        <p:spPr>
          <a:xfrm>
            <a:off x="838200" y="681037"/>
            <a:ext cx="4746812" cy="707886"/>
          </a:xfrm>
          <a:prstGeom prst="rect">
            <a:avLst/>
          </a:prstGeom>
          <a:noFill/>
        </p:spPr>
        <p:txBody>
          <a:bodyPr wrap="none" rtlCol="0">
            <a:spAutoFit/>
          </a:bodyPr>
          <a:lstStyle/>
          <a:p>
            <a:r>
              <a:rPr lang="en-US" sz="4000" dirty="0" err="1"/>
              <a:t>Theori</a:t>
            </a:r>
            <a:r>
              <a:rPr lang="en-US" sz="4000" dirty="0"/>
              <a:t> </a:t>
            </a:r>
            <a:r>
              <a:rPr lang="en-US" sz="4000" dirty="0" err="1"/>
              <a:t>ategol</a:t>
            </a:r>
            <a:r>
              <a:rPr lang="en-US" sz="4000" dirty="0"/>
              <a:t>: </a:t>
            </a:r>
            <a:r>
              <a:rPr lang="en-US" sz="4000" dirty="0" err="1"/>
              <a:t>Pikler</a:t>
            </a:r>
            <a:endParaRPr lang="en-US" sz="4000" dirty="0"/>
          </a:p>
        </p:txBody>
      </p:sp>
      <p:sp>
        <p:nvSpPr>
          <p:cNvPr id="4" name="TextBox 3">
            <a:extLst>
              <a:ext uri="{FF2B5EF4-FFF2-40B4-BE49-F238E27FC236}">
                <a16:creationId xmlns:a16="http://schemas.microsoft.com/office/drawing/2014/main" id="{DB8D7152-5371-2AB1-592C-B234EC8984F3}"/>
              </a:ext>
            </a:extLst>
          </p:cNvPr>
          <p:cNvSpPr txBox="1"/>
          <p:nvPr/>
        </p:nvSpPr>
        <p:spPr>
          <a:xfrm>
            <a:off x="966829" y="2752557"/>
            <a:ext cx="4489554" cy="2585323"/>
          </a:xfrm>
          <a:prstGeom prst="rect">
            <a:avLst/>
          </a:prstGeom>
          <a:noFill/>
        </p:spPr>
        <p:txBody>
          <a:bodyPr wrap="square" rtlCol="0">
            <a:spAutoFit/>
          </a:bodyPr>
          <a:lstStyle/>
          <a:p>
            <a:r>
              <a:rPr lang="en-US" dirty="0">
                <a:solidFill>
                  <a:srgbClr val="0070C0"/>
                </a:solidFill>
              </a:rPr>
              <a:t>“Key Principle No3.</a:t>
            </a:r>
          </a:p>
          <a:p>
            <a:r>
              <a:rPr lang="en-US" dirty="0">
                <a:solidFill>
                  <a:srgbClr val="0070C0"/>
                </a:solidFill>
              </a:rPr>
              <a:t>Build Trust, and your Relationship, during the Caring activity times: </a:t>
            </a:r>
            <a:r>
              <a:rPr lang="en-US" dirty="0" err="1">
                <a:solidFill>
                  <a:srgbClr val="0070C0"/>
                </a:solidFill>
              </a:rPr>
              <a:t>Pikler</a:t>
            </a:r>
            <a:r>
              <a:rPr lang="en-US" dirty="0">
                <a:solidFill>
                  <a:srgbClr val="0070C0"/>
                </a:solidFill>
              </a:rPr>
              <a:t> believed that parents and caregivers need to take the time to make nappy changing, feeding, bathing and dressing, an unhurried and pleasant quality time – with the baby being an active partner.”</a:t>
            </a:r>
          </a:p>
          <a:p>
            <a:r>
              <a:rPr lang="en-US" dirty="0">
                <a:solidFill>
                  <a:srgbClr val="0070C0"/>
                </a:solidFill>
              </a:rPr>
              <a:t>(Aspiring beginnings, no date)</a:t>
            </a:r>
          </a:p>
        </p:txBody>
      </p:sp>
    </p:spTree>
    <p:extLst>
      <p:ext uri="{BB962C8B-B14F-4D97-AF65-F5344CB8AC3E}">
        <p14:creationId xmlns:p14="http://schemas.microsoft.com/office/powerpoint/2010/main" val="4168758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108D4-F094-1DDF-3685-41F85D1F6BC4}"/>
              </a:ext>
            </a:extLst>
          </p:cNvPr>
          <p:cNvSpPr>
            <a:spLocks noGrp="1"/>
          </p:cNvSpPr>
          <p:nvPr>
            <p:ph type="title"/>
          </p:nvPr>
        </p:nvSpPr>
        <p:spPr>
          <a:xfrm>
            <a:off x="6172200" y="443726"/>
            <a:ext cx="5971478" cy="1381899"/>
          </a:xfrm>
        </p:spPr>
        <p:txBody>
          <a:bodyPr>
            <a:normAutofit/>
          </a:bodyPr>
          <a:lstStyle/>
          <a:p>
            <a:r>
              <a:rPr lang="en-GB" sz="4000" dirty="0">
                <a:solidFill>
                  <a:srgbClr val="0070C0"/>
                </a:solidFill>
              </a:rPr>
              <a:t>Supporting theory: Bowlby</a:t>
            </a:r>
            <a:endParaRPr lang="en-US" sz="4000" dirty="0">
              <a:solidFill>
                <a:srgbClr val="0070C0"/>
              </a:solidFill>
            </a:endParaRPr>
          </a:p>
        </p:txBody>
      </p:sp>
      <p:sp>
        <p:nvSpPr>
          <p:cNvPr id="3" name="Content Placeholder 2">
            <a:extLst>
              <a:ext uri="{FF2B5EF4-FFF2-40B4-BE49-F238E27FC236}">
                <a16:creationId xmlns:a16="http://schemas.microsoft.com/office/drawing/2014/main" id="{0D175138-C4AC-EC90-ECE7-6B95A399F0F7}"/>
              </a:ext>
            </a:extLst>
          </p:cNvPr>
          <p:cNvSpPr>
            <a:spLocks noGrp="1"/>
          </p:cNvSpPr>
          <p:nvPr>
            <p:ph sz="half" idx="1"/>
          </p:nvPr>
        </p:nvSpPr>
        <p:spPr>
          <a:xfrm>
            <a:off x="838200" y="2004044"/>
            <a:ext cx="5181600" cy="4351338"/>
          </a:xfrm>
        </p:spPr>
        <p:txBody>
          <a:bodyPr/>
          <a:lstStyle/>
          <a:p>
            <a:r>
              <a:rPr lang="en-US" dirty="0" err="1"/>
              <a:t>Credai</a:t>
            </a:r>
            <a:r>
              <a:rPr lang="en-US" dirty="0"/>
              <a:t> Bowlby </a:t>
            </a:r>
            <a:r>
              <a:rPr lang="en-US" dirty="0" err="1"/>
              <a:t>fod</a:t>
            </a:r>
            <a:r>
              <a:rPr lang="en-US" dirty="0"/>
              <a:t> y </a:t>
            </a:r>
            <a:r>
              <a:rPr lang="en-US" dirty="0" err="1"/>
              <a:t>cysylltiadau</a:t>
            </a:r>
            <a:r>
              <a:rPr lang="en-US" dirty="0"/>
              <a:t> </a:t>
            </a:r>
            <a:r>
              <a:rPr lang="en-US" dirty="0" err="1"/>
              <a:t>cynharaf</a:t>
            </a:r>
            <a:r>
              <a:rPr lang="en-US" dirty="0"/>
              <a:t> a </a:t>
            </a:r>
            <a:r>
              <a:rPr lang="en-US" dirty="0" err="1"/>
              <a:t>ffurfiwyd</a:t>
            </a:r>
            <a:r>
              <a:rPr lang="en-US" dirty="0"/>
              <a:t> </a:t>
            </a:r>
            <a:r>
              <a:rPr lang="en-US" dirty="0" err="1"/>
              <a:t>gan</a:t>
            </a:r>
            <a:r>
              <a:rPr lang="en-US" dirty="0"/>
              <a:t> </a:t>
            </a:r>
            <a:r>
              <a:rPr lang="en-US" dirty="0" err="1"/>
              <a:t>blant</a:t>
            </a:r>
            <a:r>
              <a:rPr lang="en-US" dirty="0"/>
              <a:t> </a:t>
            </a:r>
            <a:r>
              <a:rPr lang="en-US" dirty="0" err="1"/>
              <a:t>gyda'u</a:t>
            </a:r>
            <a:r>
              <a:rPr lang="en-US" dirty="0"/>
              <a:t> </a:t>
            </a:r>
            <a:r>
              <a:rPr lang="en-US" dirty="0" err="1"/>
              <a:t>gofalwyr</a:t>
            </a:r>
            <a:r>
              <a:rPr lang="en-US" dirty="0"/>
              <a:t> </a:t>
            </a:r>
            <a:r>
              <a:rPr lang="en-US" dirty="0" err="1"/>
              <a:t>yn</a:t>
            </a:r>
            <a:r>
              <a:rPr lang="en-US" dirty="0"/>
              <a:t> </a:t>
            </a:r>
            <a:r>
              <a:rPr lang="en-US" dirty="0" err="1"/>
              <a:t>cael</a:t>
            </a:r>
            <a:r>
              <a:rPr lang="en-US" dirty="0"/>
              <a:t> </a:t>
            </a:r>
            <a:r>
              <a:rPr lang="en-US" dirty="0" err="1"/>
              <a:t>effaith</a:t>
            </a:r>
            <a:r>
              <a:rPr lang="en-US" dirty="0"/>
              <a:t> </a:t>
            </a:r>
            <a:r>
              <a:rPr lang="en-US" dirty="0" err="1"/>
              <a:t>aruthrol</a:t>
            </a:r>
            <a:r>
              <a:rPr lang="en-US" dirty="0"/>
              <a:t> </a:t>
            </a:r>
            <a:r>
              <a:rPr lang="en-US" dirty="0" err="1"/>
              <a:t>sy'n</a:t>
            </a:r>
            <a:r>
              <a:rPr lang="en-US" dirty="0"/>
              <a:t> </a:t>
            </a:r>
            <a:r>
              <a:rPr lang="en-US" dirty="0" err="1"/>
              <a:t>parhau</a:t>
            </a:r>
            <a:r>
              <a:rPr lang="en-US" dirty="0"/>
              <a:t> </a:t>
            </a:r>
            <a:r>
              <a:rPr lang="en-US" dirty="0" err="1"/>
              <a:t>trwy</a:t>
            </a:r>
            <a:r>
              <a:rPr lang="en-US" dirty="0"/>
              <a:t> </a:t>
            </a:r>
            <a:r>
              <a:rPr lang="en-US" dirty="0" err="1"/>
              <a:t>gydol</a:t>
            </a:r>
            <a:r>
              <a:rPr lang="en-US" dirty="0"/>
              <a:t> </a:t>
            </a:r>
            <a:r>
              <a:rPr lang="en-US" dirty="0" err="1"/>
              <a:t>eu</a:t>
            </a:r>
            <a:r>
              <a:rPr lang="en-US" dirty="0"/>
              <a:t> hoes.</a:t>
            </a:r>
          </a:p>
        </p:txBody>
      </p:sp>
      <p:sp>
        <p:nvSpPr>
          <p:cNvPr id="4" name="Content Placeholder 3">
            <a:extLst>
              <a:ext uri="{FF2B5EF4-FFF2-40B4-BE49-F238E27FC236}">
                <a16:creationId xmlns:a16="http://schemas.microsoft.com/office/drawing/2014/main" id="{93CE3689-C3B8-C3B2-6B22-DDA980A32EEB}"/>
              </a:ext>
            </a:extLst>
          </p:cNvPr>
          <p:cNvSpPr>
            <a:spLocks noGrp="1"/>
          </p:cNvSpPr>
          <p:nvPr>
            <p:ph sz="half" idx="2"/>
          </p:nvPr>
        </p:nvSpPr>
        <p:spPr>
          <a:xfrm>
            <a:off x="6172200" y="2004044"/>
            <a:ext cx="5181600" cy="4351338"/>
          </a:xfrm>
        </p:spPr>
        <p:txBody>
          <a:bodyPr/>
          <a:lstStyle/>
          <a:p>
            <a:r>
              <a:rPr lang="en-US" dirty="0">
                <a:solidFill>
                  <a:srgbClr val="0070C0"/>
                </a:solidFill>
              </a:rPr>
              <a:t>Bowlby believed that the earliest bonds formed by children with their caregivers have a tremendous impact that continues throughout life. </a:t>
            </a:r>
          </a:p>
        </p:txBody>
      </p:sp>
      <p:sp>
        <p:nvSpPr>
          <p:cNvPr id="5" name="TextBox 4">
            <a:extLst>
              <a:ext uri="{FF2B5EF4-FFF2-40B4-BE49-F238E27FC236}">
                <a16:creationId xmlns:a16="http://schemas.microsoft.com/office/drawing/2014/main" id="{2D166969-1811-AA5F-678F-DC62787FA2EA}"/>
              </a:ext>
            </a:extLst>
          </p:cNvPr>
          <p:cNvSpPr txBox="1"/>
          <p:nvPr/>
        </p:nvSpPr>
        <p:spPr>
          <a:xfrm>
            <a:off x="838200" y="780732"/>
            <a:ext cx="5117106" cy="707886"/>
          </a:xfrm>
          <a:prstGeom prst="rect">
            <a:avLst/>
          </a:prstGeom>
          <a:noFill/>
        </p:spPr>
        <p:txBody>
          <a:bodyPr wrap="none" rtlCol="0">
            <a:spAutoFit/>
          </a:bodyPr>
          <a:lstStyle/>
          <a:p>
            <a:r>
              <a:rPr lang="en-GB" sz="4000" dirty="0" err="1"/>
              <a:t>Theori</a:t>
            </a:r>
            <a:r>
              <a:rPr lang="en-GB" sz="4000" dirty="0"/>
              <a:t> </a:t>
            </a:r>
            <a:r>
              <a:rPr lang="en-GB" sz="4000" dirty="0" err="1"/>
              <a:t>ategol</a:t>
            </a:r>
            <a:r>
              <a:rPr lang="en-GB" sz="4000" dirty="0"/>
              <a:t>: Bowlby</a:t>
            </a:r>
            <a:endParaRPr lang="en-US" sz="4000" dirty="0"/>
          </a:p>
        </p:txBody>
      </p:sp>
    </p:spTree>
    <p:extLst>
      <p:ext uri="{BB962C8B-B14F-4D97-AF65-F5344CB8AC3E}">
        <p14:creationId xmlns:p14="http://schemas.microsoft.com/office/powerpoint/2010/main" val="17090803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43E2-49EE-0285-F1EF-B8C0A8C4F350}"/>
              </a:ext>
            </a:extLst>
          </p:cNvPr>
          <p:cNvSpPr>
            <a:spLocks noGrp="1"/>
          </p:cNvSpPr>
          <p:nvPr>
            <p:ph type="title"/>
          </p:nvPr>
        </p:nvSpPr>
        <p:spPr>
          <a:xfrm>
            <a:off x="1820435" y="91766"/>
            <a:ext cx="8551127" cy="1373613"/>
          </a:xfrm>
        </p:spPr>
        <p:txBody>
          <a:bodyPr>
            <a:normAutofit/>
          </a:bodyPr>
          <a:lstStyle/>
          <a:p>
            <a:r>
              <a:rPr lang="en-GB" sz="4000" dirty="0" err="1"/>
              <a:t>Theori</a:t>
            </a:r>
            <a:r>
              <a:rPr lang="en-GB" sz="4000" dirty="0"/>
              <a:t> </a:t>
            </a:r>
            <a:r>
              <a:rPr lang="en-GB" sz="4000" dirty="0" err="1"/>
              <a:t>ategol</a:t>
            </a:r>
            <a:r>
              <a:rPr lang="en-GB" sz="4000" dirty="0"/>
              <a:t>: Bronfenbrenner</a:t>
            </a:r>
            <a:br>
              <a:rPr lang="en-GB" sz="4000" dirty="0">
                <a:solidFill>
                  <a:srgbClr val="0070C0"/>
                </a:solidFill>
              </a:rPr>
            </a:br>
            <a:r>
              <a:rPr lang="en-GB" sz="4000" dirty="0">
                <a:solidFill>
                  <a:srgbClr val="0070C0"/>
                </a:solidFill>
              </a:rPr>
              <a:t>Supporting theory: Bronfenbrenner</a:t>
            </a:r>
            <a:endParaRPr lang="en-US" sz="4000" dirty="0">
              <a:solidFill>
                <a:srgbClr val="0070C0"/>
              </a:solidFill>
            </a:endParaRPr>
          </a:p>
        </p:txBody>
      </p:sp>
      <p:pic>
        <p:nvPicPr>
          <p:cNvPr id="2050" name="Picture 2">
            <a:extLst>
              <a:ext uri="{FF2B5EF4-FFF2-40B4-BE49-F238E27FC236}">
                <a16:creationId xmlns:a16="http://schemas.microsoft.com/office/drawing/2014/main" id="{7E0CEB20-6DF6-0E80-2277-85E8F3D68C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 b="5165"/>
          <a:stretch/>
        </p:blipFill>
        <p:spPr bwMode="auto">
          <a:xfrm>
            <a:off x="4063111" y="1465379"/>
            <a:ext cx="5214715" cy="4182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2DF9A08-CB5B-77A1-60D8-4527BD2C9826}"/>
              </a:ext>
            </a:extLst>
          </p:cNvPr>
          <p:cNvSpPr txBox="1"/>
          <p:nvPr/>
        </p:nvSpPr>
        <p:spPr>
          <a:xfrm>
            <a:off x="8417859" y="5278433"/>
            <a:ext cx="3249608" cy="369332"/>
          </a:xfrm>
          <a:prstGeom prst="rect">
            <a:avLst/>
          </a:prstGeom>
          <a:noFill/>
        </p:spPr>
        <p:txBody>
          <a:bodyPr wrap="none" rtlCol="0">
            <a:spAutoFit/>
          </a:bodyPr>
          <a:lstStyle/>
          <a:p>
            <a:r>
              <a:rPr lang="en-GB" dirty="0"/>
              <a:t>(The Education People, 2021)</a:t>
            </a:r>
            <a:endParaRPr lang="en-US" dirty="0"/>
          </a:p>
        </p:txBody>
      </p:sp>
    </p:spTree>
    <p:extLst>
      <p:ext uri="{BB962C8B-B14F-4D97-AF65-F5344CB8AC3E}">
        <p14:creationId xmlns:p14="http://schemas.microsoft.com/office/powerpoint/2010/main" val="41434714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16D187-4CB9-E38E-93CF-2859A10FEC0D}"/>
              </a:ext>
            </a:extLst>
          </p:cNvPr>
          <p:cNvSpPr>
            <a:spLocks noGrp="1"/>
          </p:cNvSpPr>
          <p:nvPr>
            <p:ph type="title"/>
          </p:nvPr>
        </p:nvSpPr>
        <p:spPr>
          <a:xfrm>
            <a:off x="1188973" y="369111"/>
            <a:ext cx="4997605" cy="1147993"/>
          </a:xfrm>
        </p:spPr>
        <p:txBody>
          <a:bodyPr/>
          <a:lstStyle/>
          <a:p>
            <a:r>
              <a:rPr lang="en-GB" dirty="0" err="1"/>
              <a:t>Tasg</a:t>
            </a:r>
            <a:r>
              <a:rPr lang="en-GB" dirty="0"/>
              <a:t> </a:t>
            </a:r>
            <a:r>
              <a:rPr lang="en-GB" dirty="0" err="1"/>
              <a:t>annibynol</a:t>
            </a:r>
            <a:endParaRPr lang="en-US" dirty="0">
              <a:solidFill>
                <a:srgbClr val="0070C0"/>
              </a:solidFill>
            </a:endParaRPr>
          </a:p>
        </p:txBody>
      </p:sp>
      <p:graphicFrame>
        <p:nvGraphicFramePr>
          <p:cNvPr id="5" name="Content Placeholder 4">
            <a:extLst>
              <a:ext uri="{FF2B5EF4-FFF2-40B4-BE49-F238E27FC236}">
                <a16:creationId xmlns:a16="http://schemas.microsoft.com/office/drawing/2014/main" id="{AB8DD7D9-AD28-3A08-00DD-52057AE7D2FF}"/>
              </a:ext>
            </a:extLst>
          </p:cNvPr>
          <p:cNvGraphicFramePr>
            <a:graphicFrameLocks noGrp="1"/>
          </p:cNvGraphicFramePr>
          <p:nvPr>
            <p:ph idx="1"/>
            <p:extLst>
              <p:ext uri="{D42A27DB-BD31-4B8C-83A1-F6EECF244321}">
                <p14:modId xmlns:p14="http://schemas.microsoft.com/office/powerpoint/2010/main" val="672319411"/>
              </p:ext>
            </p:extLst>
          </p:nvPr>
        </p:nvGraphicFramePr>
        <p:xfrm>
          <a:off x="1608564" y="1632066"/>
          <a:ext cx="8974872" cy="3712816"/>
        </p:xfrm>
        <a:graphic>
          <a:graphicData uri="http://schemas.openxmlformats.org/drawingml/2006/table">
            <a:tbl>
              <a:tblPr firstRow="1" bandRow="1">
                <a:tableStyleId>{93296810-A885-4BE3-A3E7-6D5BEEA58F35}</a:tableStyleId>
              </a:tblPr>
              <a:tblGrid>
                <a:gridCol w="2243718">
                  <a:extLst>
                    <a:ext uri="{9D8B030D-6E8A-4147-A177-3AD203B41FA5}">
                      <a16:colId xmlns:a16="http://schemas.microsoft.com/office/drawing/2014/main" val="1539639874"/>
                    </a:ext>
                  </a:extLst>
                </a:gridCol>
                <a:gridCol w="2243718">
                  <a:extLst>
                    <a:ext uri="{9D8B030D-6E8A-4147-A177-3AD203B41FA5}">
                      <a16:colId xmlns:a16="http://schemas.microsoft.com/office/drawing/2014/main" val="558687593"/>
                    </a:ext>
                  </a:extLst>
                </a:gridCol>
                <a:gridCol w="2243718">
                  <a:extLst>
                    <a:ext uri="{9D8B030D-6E8A-4147-A177-3AD203B41FA5}">
                      <a16:colId xmlns:a16="http://schemas.microsoft.com/office/drawing/2014/main" val="900765124"/>
                    </a:ext>
                  </a:extLst>
                </a:gridCol>
                <a:gridCol w="2243718">
                  <a:extLst>
                    <a:ext uri="{9D8B030D-6E8A-4147-A177-3AD203B41FA5}">
                      <a16:colId xmlns:a16="http://schemas.microsoft.com/office/drawing/2014/main" val="1844261335"/>
                    </a:ext>
                  </a:extLst>
                </a:gridCol>
              </a:tblGrid>
              <a:tr h="928204">
                <a:tc>
                  <a:txBody>
                    <a:bodyPr/>
                    <a:lstStyle/>
                    <a:p>
                      <a:r>
                        <a:rPr lang="en-GB" dirty="0" err="1"/>
                        <a:t>Damcaniaethwr</a:t>
                      </a:r>
                      <a:r>
                        <a:rPr lang="en-GB" dirty="0"/>
                        <a:t>/</a:t>
                      </a:r>
                    </a:p>
                    <a:p>
                      <a:r>
                        <a:rPr lang="en-GB" dirty="0"/>
                        <a:t>Theorist</a:t>
                      </a:r>
                      <a:endParaRPr lang="en-US" dirty="0"/>
                    </a:p>
                  </a:txBody>
                  <a:tcPr/>
                </a:tc>
                <a:tc>
                  <a:txBody>
                    <a:bodyPr/>
                    <a:lstStyle/>
                    <a:p>
                      <a:r>
                        <a:rPr lang="en-GB" dirty="0"/>
                        <a:t>Cred/ Belief</a:t>
                      </a:r>
                      <a:endParaRPr lang="en-US" dirty="0"/>
                    </a:p>
                  </a:txBody>
                  <a:tcPr/>
                </a:tc>
                <a:tc>
                  <a:txBody>
                    <a:bodyPr/>
                    <a:lstStyle/>
                    <a:p>
                      <a:r>
                        <a:rPr lang="en-GB" dirty="0" err="1"/>
                        <a:t>Cyswllt</a:t>
                      </a:r>
                      <a:r>
                        <a:rPr lang="en-GB" dirty="0"/>
                        <a:t> I </a:t>
                      </a:r>
                      <a:r>
                        <a:rPr lang="en-GB" dirty="0" err="1"/>
                        <a:t>ymarfer</a:t>
                      </a:r>
                      <a:r>
                        <a:rPr lang="en-GB" dirty="0"/>
                        <a:t>/ Link to practice</a:t>
                      </a:r>
                      <a:endParaRPr lang="en-US" dirty="0"/>
                    </a:p>
                  </a:txBody>
                  <a:tcPr/>
                </a:tc>
                <a:tc>
                  <a:txBody>
                    <a:bodyPr/>
                    <a:lstStyle/>
                    <a:p>
                      <a:r>
                        <a:rPr lang="en-GB" dirty="0" err="1"/>
                        <a:t>Cyswllt</a:t>
                      </a:r>
                      <a:r>
                        <a:rPr lang="en-GB" dirty="0"/>
                        <a:t> </a:t>
                      </a:r>
                      <a:r>
                        <a:rPr lang="en-GB" dirty="0" err="1"/>
                        <a:t>I’r</a:t>
                      </a:r>
                      <a:r>
                        <a:rPr lang="en-GB" dirty="0"/>
                        <a:t> </a:t>
                      </a:r>
                      <a:r>
                        <a:rPr lang="en-GB" dirty="0" err="1"/>
                        <a:t>aseiniad</a:t>
                      </a:r>
                      <a:r>
                        <a:rPr lang="en-GB" dirty="0"/>
                        <a:t>/ Link to assignment</a:t>
                      </a:r>
                      <a:endParaRPr lang="en-US" dirty="0"/>
                    </a:p>
                  </a:txBody>
                  <a:tcPr/>
                </a:tc>
                <a:extLst>
                  <a:ext uri="{0D108BD9-81ED-4DB2-BD59-A6C34878D82A}">
                    <a16:rowId xmlns:a16="http://schemas.microsoft.com/office/drawing/2014/main" val="1056241320"/>
                  </a:ext>
                </a:extLst>
              </a:tr>
              <a:tr h="928204">
                <a:tc>
                  <a:txBody>
                    <a:bodyPr/>
                    <a:lstStyle/>
                    <a:p>
                      <a:r>
                        <a:rPr lang="en-GB" dirty="0" err="1"/>
                        <a:t>Pikler</a:t>
                      </a:r>
                      <a:endParaRPr lang="en-US" dirty="0"/>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3481485238"/>
                  </a:ext>
                </a:extLst>
              </a:tr>
              <a:tr h="928204">
                <a:tc>
                  <a:txBody>
                    <a:bodyPr/>
                    <a:lstStyle/>
                    <a:p>
                      <a:r>
                        <a:rPr lang="en-GB" dirty="0"/>
                        <a:t>Bowlby</a:t>
                      </a:r>
                      <a:endParaRPr lang="en-US" dirty="0"/>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73855648"/>
                  </a:ext>
                </a:extLst>
              </a:tr>
              <a:tr h="928204">
                <a:tc>
                  <a:txBody>
                    <a:bodyPr/>
                    <a:lstStyle/>
                    <a:p>
                      <a:r>
                        <a:rPr lang="en-GB" dirty="0"/>
                        <a:t>Bronfenbrenner</a:t>
                      </a:r>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4119354741"/>
                  </a:ext>
                </a:extLst>
              </a:tr>
            </a:tbl>
          </a:graphicData>
        </a:graphic>
      </p:graphicFrame>
      <p:sp>
        <p:nvSpPr>
          <p:cNvPr id="7" name="TextBox 6">
            <a:extLst>
              <a:ext uri="{FF2B5EF4-FFF2-40B4-BE49-F238E27FC236}">
                <a16:creationId xmlns:a16="http://schemas.microsoft.com/office/drawing/2014/main" id="{58D966E9-41EC-7CC4-9286-21E7E48E821B}"/>
              </a:ext>
            </a:extLst>
          </p:cNvPr>
          <p:cNvSpPr txBox="1"/>
          <p:nvPr/>
        </p:nvSpPr>
        <p:spPr>
          <a:xfrm>
            <a:off x="6483841" y="558386"/>
            <a:ext cx="4519186" cy="769441"/>
          </a:xfrm>
          <a:prstGeom prst="rect">
            <a:avLst/>
          </a:prstGeom>
          <a:noFill/>
        </p:spPr>
        <p:txBody>
          <a:bodyPr wrap="none" rtlCol="0">
            <a:spAutoFit/>
          </a:bodyPr>
          <a:lstStyle/>
          <a:p>
            <a:r>
              <a:rPr lang="en-GB" sz="4400" dirty="0">
                <a:solidFill>
                  <a:srgbClr val="0070C0"/>
                </a:solidFill>
              </a:rPr>
              <a:t>Independent task</a:t>
            </a:r>
            <a:endParaRPr lang="en-US" sz="4400" dirty="0"/>
          </a:p>
        </p:txBody>
      </p:sp>
    </p:spTree>
    <p:extLst>
      <p:ext uri="{BB962C8B-B14F-4D97-AF65-F5344CB8AC3E}">
        <p14:creationId xmlns:p14="http://schemas.microsoft.com/office/powerpoint/2010/main" val="33800528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5284E9-D143-478D-D451-D2609EA97812}"/>
              </a:ext>
            </a:extLst>
          </p:cNvPr>
          <p:cNvSpPr>
            <a:spLocks noGrp="1"/>
          </p:cNvSpPr>
          <p:nvPr>
            <p:ph type="title"/>
          </p:nvPr>
        </p:nvSpPr>
        <p:spPr/>
        <p:txBody>
          <a:bodyPr/>
          <a:lstStyle/>
          <a:p>
            <a:r>
              <a:rPr lang="en-GB" dirty="0" err="1"/>
              <a:t>Rhestr</a:t>
            </a:r>
            <a:r>
              <a:rPr lang="en-GB" dirty="0"/>
              <a:t> </a:t>
            </a:r>
            <a:r>
              <a:rPr lang="en-GB" dirty="0" err="1"/>
              <a:t>cyfeirnodi</a:t>
            </a:r>
            <a:br>
              <a:rPr lang="en-GB" dirty="0"/>
            </a:br>
            <a:r>
              <a:rPr lang="en-GB" dirty="0">
                <a:solidFill>
                  <a:srgbClr val="0070C0"/>
                </a:solidFill>
              </a:rPr>
              <a:t>Reference list</a:t>
            </a:r>
            <a:endParaRPr lang="en-US" dirty="0">
              <a:solidFill>
                <a:srgbClr val="0070C0"/>
              </a:solidFill>
            </a:endParaRPr>
          </a:p>
        </p:txBody>
      </p:sp>
      <p:sp>
        <p:nvSpPr>
          <p:cNvPr id="6" name="Content Placeholder 5">
            <a:extLst>
              <a:ext uri="{FF2B5EF4-FFF2-40B4-BE49-F238E27FC236}">
                <a16:creationId xmlns:a16="http://schemas.microsoft.com/office/drawing/2014/main" id="{04C000CA-E301-5974-B486-9BD8FF71A00C}"/>
              </a:ext>
            </a:extLst>
          </p:cNvPr>
          <p:cNvSpPr>
            <a:spLocks noGrp="1"/>
          </p:cNvSpPr>
          <p:nvPr>
            <p:ph idx="1"/>
          </p:nvPr>
        </p:nvSpPr>
        <p:spPr>
          <a:xfrm>
            <a:off x="838200" y="1690688"/>
            <a:ext cx="10515600" cy="4351338"/>
          </a:xfrm>
        </p:spPr>
        <p:txBody>
          <a:bodyPr>
            <a:normAutofit/>
          </a:bodyPr>
          <a:lstStyle/>
          <a:p>
            <a:r>
              <a:rPr lang="en-GB" sz="1100" dirty="0"/>
              <a:t>Community Change. (2010). ‘Partnership Working’. </a:t>
            </a:r>
            <a:r>
              <a:rPr lang="en-US" sz="1100" dirty="0">
                <a:hlinkClick r:id="rId2"/>
              </a:rPr>
              <a:t>Layout 1</a:t>
            </a:r>
            <a:r>
              <a:rPr lang="en-US" sz="1100" dirty="0"/>
              <a:t> [Accessed: 05/11/24]</a:t>
            </a:r>
          </a:p>
          <a:p>
            <a:r>
              <a:rPr lang="en-US" sz="1100" dirty="0"/>
              <a:t>Crown Database. (2011). ‘Childcare Act 2006’. </a:t>
            </a:r>
            <a:r>
              <a:rPr lang="en-US" sz="1100" dirty="0">
                <a:hlinkClick r:id="rId3"/>
              </a:rPr>
              <a:t>Childcare Act 2006</a:t>
            </a:r>
            <a:r>
              <a:rPr lang="en-US" sz="1100" dirty="0"/>
              <a:t> [Accessed:05/11/24]</a:t>
            </a:r>
          </a:p>
          <a:p>
            <a:r>
              <a:rPr lang="en-US" sz="1100" dirty="0"/>
              <a:t>Mental health UK. (2018). ‘The stress bucket’. </a:t>
            </a:r>
            <a:r>
              <a:rPr lang="en-US" sz="1100" dirty="0">
                <a:hlinkClick r:id="rId4"/>
              </a:rPr>
              <a:t>The stress bucket - Mental Health UK</a:t>
            </a:r>
            <a:r>
              <a:rPr lang="en-US" sz="1100" dirty="0"/>
              <a:t> [Accessed: 05/11/24].</a:t>
            </a:r>
          </a:p>
          <a:p>
            <a:r>
              <a:rPr lang="en-US" sz="1100" dirty="0"/>
              <a:t>The Education People. (2021). ‘</a:t>
            </a:r>
            <a:r>
              <a:rPr lang="en-US" sz="1100" i="0" dirty="0">
                <a:solidFill>
                  <a:srgbClr val="212529"/>
                </a:solidFill>
                <a:effectLst/>
              </a:rPr>
              <a:t>Urie Bronfenbrenner's Ecological Systems Theory’. </a:t>
            </a:r>
            <a:r>
              <a:rPr lang="en-US" sz="1100" dirty="0">
                <a:hlinkClick r:id="rId5"/>
              </a:rPr>
              <a:t>Exploring Pedagogy - Introducing Urie Bronfenbrenner</a:t>
            </a:r>
            <a:r>
              <a:rPr lang="en-US" sz="1100" dirty="0"/>
              <a:t> [Accessed: 05/11/24].</a:t>
            </a:r>
          </a:p>
          <a:p>
            <a:r>
              <a:rPr lang="en-US" sz="1100" dirty="0"/>
              <a:t>Public Health Wales. (2023). ‘A Public Health Approach to Supporting Parents’. </a:t>
            </a:r>
            <a:r>
              <a:rPr lang="en-US" sz="1100" dirty="0" err="1">
                <a:hlinkClick r:id="rId6"/>
              </a:rPr>
              <a:t>phw.nhs.wales</a:t>
            </a:r>
            <a:r>
              <a:rPr lang="en-US" sz="1100" dirty="0">
                <a:hlinkClick r:id="rId6"/>
              </a:rPr>
              <a:t>/topics/the-first-1000-days-programme/resources/a-public-health-approach-to-supporting-parents-summary-report/</a:t>
            </a:r>
            <a:r>
              <a:rPr lang="en-US" sz="1100" dirty="0"/>
              <a:t> [Accessed: 05/11/24].</a:t>
            </a:r>
          </a:p>
          <a:p>
            <a:r>
              <a:rPr lang="en-US" sz="1100" dirty="0"/>
              <a:t>Education Scotland. (2020). ‘Partnership working’. </a:t>
            </a:r>
            <a:r>
              <a:rPr lang="en-US" sz="1100" dirty="0">
                <a:hlinkClick r:id="rId7"/>
              </a:rPr>
              <a:t>Partnership Working</a:t>
            </a:r>
            <a:r>
              <a:rPr lang="en-US" sz="1100" dirty="0"/>
              <a:t> [Accessed: 05/11/24].</a:t>
            </a:r>
          </a:p>
          <a:p>
            <a:r>
              <a:rPr lang="en-US" sz="1100" dirty="0"/>
              <a:t>Do-be Limited. (2024). ‘For Early Years’. </a:t>
            </a:r>
            <a:r>
              <a:rPr lang="en-US" sz="1100" dirty="0">
                <a:hlinkClick r:id="rId8"/>
              </a:rPr>
              <a:t>For Early Years - Do-BeMindful.com</a:t>
            </a:r>
            <a:r>
              <a:rPr lang="en-US" sz="1100" dirty="0"/>
              <a:t> [Accessed: 05/11/24]. </a:t>
            </a:r>
          </a:p>
          <a:p>
            <a:r>
              <a:rPr lang="en-US" sz="1100" dirty="0"/>
              <a:t>Carmarthen Family Information Service. (2023). ‘</a:t>
            </a:r>
            <a:r>
              <a:rPr lang="en-US" sz="1100" dirty="0" err="1"/>
              <a:t>Cymorth</a:t>
            </a:r>
            <a:r>
              <a:rPr lang="en-US" sz="1100" dirty="0"/>
              <a:t> </a:t>
            </a:r>
            <a:r>
              <a:rPr lang="en-US" sz="1100" dirty="0" err="1"/>
              <a:t>Cywir</a:t>
            </a:r>
            <a:r>
              <a:rPr lang="en-US" sz="1100" dirty="0"/>
              <a:t> </a:t>
            </a:r>
            <a:r>
              <a:rPr lang="en-US" sz="1100" dirty="0" err="1"/>
              <a:t>Adeg</a:t>
            </a:r>
            <a:r>
              <a:rPr lang="en-US" sz="1100" dirty="0"/>
              <a:t> </a:t>
            </a:r>
            <a:r>
              <a:rPr lang="en-US" sz="1100" dirty="0" err="1"/>
              <a:t>Cywir</a:t>
            </a:r>
            <a:r>
              <a:rPr lang="en-US" sz="1100" dirty="0"/>
              <a:t> / Right Help Right Time’. </a:t>
            </a:r>
            <a:r>
              <a:rPr lang="en-US" sz="1100" dirty="0" err="1">
                <a:hlinkClick r:id="rId9"/>
              </a:rPr>
              <a:t>Cymorth</a:t>
            </a:r>
            <a:r>
              <a:rPr lang="en-US" sz="1100" dirty="0">
                <a:hlinkClick r:id="rId9"/>
              </a:rPr>
              <a:t> </a:t>
            </a:r>
            <a:r>
              <a:rPr lang="en-US" sz="1100" dirty="0" err="1">
                <a:hlinkClick r:id="rId9"/>
              </a:rPr>
              <a:t>Cywir</a:t>
            </a:r>
            <a:r>
              <a:rPr lang="en-US" sz="1100" dirty="0">
                <a:hlinkClick r:id="rId9"/>
              </a:rPr>
              <a:t> </a:t>
            </a:r>
            <a:r>
              <a:rPr lang="en-US" sz="1100" dirty="0" err="1">
                <a:hlinkClick r:id="rId9"/>
              </a:rPr>
              <a:t>Adeg</a:t>
            </a:r>
            <a:r>
              <a:rPr lang="en-US" sz="1100" dirty="0">
                <a:hlinkClick r:id="rId9"/>
              </a:rPr>
              <a:t> </a:t>
            </a:r>
            <a:r>
              <a:rPr lang="en-US" sz="1100" dirty="0" err="1">
                <a:hlinkClick r:id="rId9"/>
              </a:rPr>
              <a:t>Cywir</a:t>
            </a:r>
            <a:r>
              <a:rPr lang="en-US" sz="1100" dirty="0">
                <a:hlinkClick r:id="rId9"/>
              </a:rPr>
              <a:t> / Right Help Right Time – YouTube</a:t>
            </a:r>
            <a:r>
              <a:rPr lang="en-US" sz="1100" dirty="0"/>
              <a:t> [Accessed: 05/11/24].</a:t>
            </a:r>
          </a:p>
          <a:p>
            <a:r>
              <a:rPr lang="en-US" sz="1100" dirty="0"/>
              <a:t>Aspiring beginnings. (No date). ‘What is the </a:t>
            </a:r>
            <a:r>
              <a:rPr lang="en-US" sz="1100" dirty="0" err="1"/>
              <a:t>Pikler</a:t>
            </a:r>
            <a:r>
              <a:rPr lang="en-US" sz="1100" dirty="0"/>
              <a:t> theory?’. </a:t>
            </a:r>
            <a:r>
              <a:rPr lang="en-US" sz="1100" dirty="0">
                <a:hlinkClick r:id="rId10"/>
              </a:rPr>
              <a:t>What is the </a:t>
            </a:r>
            <a:r>
              <a:rPr lang="en-US" sz="1100" dirty="0" err="1">
                <a:hlinkClick r:id="rId10"/>
              </a:rPr>
              <a:t>Pikler</a:t>
            </a:r>
            <a:r>
              <a:rPr lang="en-US" sz="1100" dirty="0">
                <a:hlinkClick r:id="rId10"/>
              </a:rPr>
              <a:t> Theory? | Aspiring Beginnings Early Learning Centre</a:t>
            </a:r>
            <a:r>
              <a:rPr lang="en-US" sz="1100" dirty="0"/>
              <a:t> [Accessed:10/11/24].</a:t>
            </a:r>
          </a:p>
          <a:p>
            <a:r>
              <a:rPr lang="en-US" sz="1100" dirty="0"/>
              <a:t>Open University. (2024). ‘What is teamworking’. </a:t>
            </a:r>
            <a:r>
              <a:rPr lang="en-US" sz="1100" dirty="0">
                <a:hlinkClick r:id="rId11"/>
              </a:rPr>
              <a:t>Team working | The Open University &amp; UNISON in Partnership</a:t>
            </a:r>
            <a:r>
              <a:rPr lang="en-US" sz="1100" dirty="0"/>
              <a:t> [Accessed: 11/11/24].</a:t>
            </a:r>
          </a:p>
          <a:p>
            <a:r>
              <a:rPr lang="en-US" sz="1100" dirty="0"/>
              <a:t>Department for Education (2018) Working together to safeguard children: A guide to inter-agency working to safeguard and promote the welfare of children. London: HM Government. Available at: </a:t>
            </a:r>
            <a:r>
              <a:rPr lang="en-US" sz="1100" dirty="0">
                <a:hlinkClick r:id="rId12"/>
              </a:rPr>
              <a:t>Working Together to Safeguard Children 2018</a:t>
            </a:r>
            <a:endParaRPr lang="en-US" sz="1100" dirty="0"/>
          </a:p>
          <a:p>
            <a:pPr marL="0" indent="0">
              <a:buNone/>
            </a:pPr>
            <a:endParaRPr lang="en-US" sz="800" dirty="0"/>
          </a:p>
        </p:txBody>
      </p:sp>
    </p:spTree>
    <p:extLst>
      <p:ext uri="{BB962C8B-B14F-4D97-AF65-F5344CB8AC3E}">
        <p14:creationId xmlns:p14="http://schemas.microsoft.com/office/powerpoint/2010/main" val="3042837942"/>
      </p:ext>
    </p:extLst>
  </p:cSld>
  <p:clrMapOvr>
    <a:masterClrMapping/>
  </p:clrMapOvr>
</p:sld>
</file>

<file path=ppt/theme/theme1.xml><?xml version="1.0" encoding="utf-8"?>
<a:theme xmlns:a="http://schemas.openxmlformats.org/drawingml/2006/main" name="UWTSD PP Template (Cream background) (1)">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4AE8877-0DAA-47B1-BD0D-2B32E27C8314}">
  <ds:schemaRefs>
    <ds:schemaRef ds:uri="http://schemas.microsoft.com/sharepoint/v3/contenttype/forms"/>
  </ds:schemaRefs>
</ds:datastoreItem>
</file>

<file path=customXml/itemProps2.xml><?xml version="1.0" encoding="utf-8"?>
<ds:datastoreItem xmlns:ds="http://schemas.openxmlformats.org/officeDocument/2006/customXml" ds:itemID="{DCED17BA-9E31-473C-8A47-F272953CD0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8B4EEEB-EEFD-4D4C-8D6E-CFA6A90B32BA}">
  <ds:schemaRefs>
    <ds:schemaRef ds:uri="16bfc89a-06a0-41d6-ae50-6ff65b36cb8b"/>
    <ds:schemaRef ds:uri="http://purl.org/dc/dcmitype/"/>
    <ds:schemaRef ds:uri="http://schemas.microsoft.com/office/2006/documentManagement/types"/>
    <ds:schemaRef ds:uri="http://purl.org/dc/terms/"/>
    <ds:schemaRef ds:uri="http://schemas.microsoft.com/office/infopath/2007/PartnerControls"/>
    <ds:schemaRef ds:uri="e4a72011-89be-41d7-bd49-565121a9e247"/>
    <ds:schemaRef ds:uri="http://purl.org/dc/elements/1.1/"/>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PP Template (Cream background) (1)</Template>
  <TotalTime>8325</TotalTime>
  <Words>2329</Words>
  <Application>Microsoft Office PowerPoint</Application>
  <PresentationFormat>Widescreen</PresentationFormat>
  <Paragraphs>312</Paragraphs>
  <Slides>35</Slides>
  <Notes>21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Google Sans</vt:lpstr>
      <vt:lpstr>Aptos</vt:lpstr>
      <vt:lpstr>Arial</vt:lpstr>
      <vt:lpstr>Calibri</vt:lpstr>
      <vt:lpstr>UWTSD PP Template (Cream background) (1)</vt:lpstr>
      <vt:lpstr>ECEY4005C:Y 1000 Diwrnod Cyntaf  ECEY4005: The First 1000 Days</vt:lpstr>
      <vt:lpstr>Ailgapio                     Recap</vt:lpstr>
      <vt:lpstr>Cydnabod heriau a mynd i'r afael â nhw Recognising and addressing challenges</vt:lpstr>
      <vt:lpstr>Cydnabod heriau a mynd i'r afael â nhw Recognising and addressing challenges</vt:lpstr>
      <vt:lpstr>Mae gweithio fel tim yn galluogi ymarferwyr i: Working together allows practitioners to:</vt:lpstr>
      <vt:lpstr>Partnership working</vt:lpstr>
      <vt:lpstr>Gweithio mewn partneriaeth gyda rhieni a gofalwyr Partnership working with parents and carers</vt:lpstr>
      <vt:lpstr>Childcare Act 2006</vt:lpstr>
      <vt:lpstr>Childcare Act 2006</vt:lpstr>
      <vt:lpstr>Gweithio mewn partneriaeth Partnership working</vt:lpstr>
      <vt:lpstr>Adlewyrchiad: Pam mae gweithio mewn partneriaeth yn effeithiol mor bwysig?  Reflection: Why is effective partnership working important?</vt:lpstr>
      <vt:lpstr>Rôl ymarferwr blynyddoedd cynnar wrth gefnogi plant o fewn y 1000 diwrnod cyntaf The role of an Early years practitioner in supporting children in the first 1000 days</vt:lpstr>
      <vt:lpstr>Oedolion galluogol Enabling adults</vt:lpstr>
      <vt:lpstr>Oedolion galluogol Enabling adults</vt:lpstr>
      <vt:lpstr>Tasg grwp Group task</vt:lpstr>
      <vt:lpstr>Senario 1 Scenario 1</vt:lpstr>
      <vt:lpstr>Scenario 2 Scenario 2</vt:lpstr>
      <vt:lpstr>Senario 3 Scenario 3</vt:lpstr>
      <vt:lpstr>PowerPoint Presentation</vt:lpstr>
      <vt:lpstr>Rôl ymarferwr blynyddoedd cynnar wrth gefnogi gofalwyr/teuluoedd yn y 1000 diwrnod cyntaf The role of an Early years practitioner in supporting caregivers/ families in the first 1000 days</vt:lpstr>
      <vt:lpstr>Cefnogi rhieni Supporting parents</vt:lpstr>
      <vt:lpstr>Cefnogi rhieni Supporting parents</vt:lpstr>
      <vt:lpstr>Cefnogi rhieni Supporting parents</vt:lpstr>
      <vt:lpstr>Circle of support for children </vt:lpstr>
      <vt:lpstr>Dull amlasiantaethol /  Multiagency working approach</vt:lpstr>
      <vt:lpstr>Dull amlasiantaethol /  Multiagency working approach</vt:lpstr>
      <vt:lpstr>Beth efallai fydd hyn yn edrych fel What this might look like</vt:lpstr>
      <vt:lpstr>Theori ategol Supporting theory</vt:lpstr>
      <vt:lpstr>Llwybrau dylanwadol/ Routes of influence</vt:lpstr>
      <vt:lpstr>Supporting theory: Pikler</vt:lpstr>
      <vt:lpstr> Supporting theory: Pikler</vt:lpstr>
      <vt:lpstr>Supporting theory: Bowlby</vt:lpstr>
      <vt:lpstr>Theori ategol: Bronfenbrenner Supporting theory: Bronfenbrenner</vt:lpstr>
      <vt:lpstr>Tasg annibynol</vt:lpstr>
      <vt:lpstr>Rhestr cyfeirnodi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Jones</dc:creator>
  <cp:lastModifiedBy>Natasha Morgans</cp:lastModifiedBy>
  <cp:revision>20</cp:revision>
  <dcterms:created xsi:type="dcterms:W3CDTF">2024-10-24T15:45:02Z</dcterms:created>
  <dcterms:modified xsi:type="dcterms:W3CDTF">2025-10-24T13:03:46Z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