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comments/modernComment_A44_3BCF3A59.xml" ContentType="application/vnd.ms-powerpoint.comments+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3" r:id="rId4"/>
  </p:sldMasterIdLst>
  <p:notesMasterIdLst>
    <p:notesMasterId r:id="rId56"/>
  </p:notesMasterIdLst>
  <p:sldIdLst>
    <p:sldId id="257" r:id="rId5"/>
    <p:sldId id="2562" r:id="rId6"/>
    <p:sldId id="261" r:id="rId7"/>
    <p:sldId id="2628" r:id="rId8"/>
    <p:sldId id="2629" r:id="rId9"/>
    <p:sldId id="2630" r:id="rId10"/>
    <p:sldId id="287" r:id="rId11"/>
    <p:sldId id="290" r:id="rId12"/>
    <p:sldId id="289" r:id="rId13"/>
    <p:sldId id="2624" r:id="rId14"/>
    <p:sldId id="2640" r:id="rId15"/>
    <p:sldId id="2647" r:id="rId16"/>
    <p:sldId id="2631" r:id="rId17"/>
    <p:sldId id="2632" r:id="rId18"/>
    <p:sldId id="2633" r:id="rId19"/>
    <p:sldId id="309" r:id="rId20"/>
    <p:sldId id="343" r:id="rId21"/>
    <p:sldId id="344" r:id="rId22"/>
    <p:sldId id="2636" r:id="rId23"/>
    <p:sldId id="2625" r:id="rId24"/>
    <p:sldId id="283" r:id="rId25"/>
    <p:sldId id="285" r:id="rId26"/>
    <p:sldId id="314" r:id="rId27"/>
    <p:sldId id="284" r:id="rId28"/>
    <p:sldId id="286" r:id="rId29"/>
    <p:sldId id="294" r:id="rId30"/>
    <p:sldId id="297" r:id="rId31"/>
    <p:sldId id="2638" r:id="rId32"/>
    <p:sldId id="316" r:id="rId33"/>
    <p:sldId id="301" r:id="rId34"/>
    <p:sldId id="335" r:id="rId35"/>
    <p:sldId id="336" r:id="rId36"/>
    <p:sldId id="298" r:id="rId37"/>
    <p:sldId id="299" r:id="rId38"/>
    <p:sldId id="360" r:id="rId39"/>
    <p:sldId id="361" r:id="rId40"/>
    <p:sldId id="300" r:id="rId41"/>
    <p:sldId id="2637" r:id="rId42"/>
    <p:sldId id="330" r:id="rId43"/>
    <p:sldId id="331" r:id="rId44"/>
    <p:sldId id="340" r:id="rId45"/>
    <p:sldId id="2648" r:id="rId46"/>
    <p:sldId id="2626" r:id="rId47"/>
    <p:sldId id="2642" r:id="rId48"/>
    <p:sldId id="273" r:id="rId49"/>
    <p:sldId id="362" r:id="rId50"/>
    <p:sldId id="2627" r:id="rId51"/>
    <p:sldId id="2643" r:id="rId52"/>
    <p:sldId id="2644" r:id="rId53"/>
    <p:sldId id="2646" r:id="rId54"/>
    <p:sldId id="2615" r:id="rId5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D6DD843-7A0A-DC7A-8544-10434E013F37}" name="Daisy Leigh-Phippard" initials="DL" userId="S::daisyl@bafta.org::2da46619-52fb-48e1-9abf-ece134e97cf7" providerId="AD"/>
  <p188:author id="{C9646C54-3595-91FC-2AC6-03C5CCCB8055}" name="Kishan Khambhaita" initials="" userId="S::KishanK@bafta.org::0f7b8efe-9ab6-49eb-8893-0fe4442b5854" providerId="AD"/>
  <p188:author id="{498858A5-9059-0136-924D-472FA4D80750}" name="Jenna Brown" initials="JB" userId="S::jennab@bafta.org::6640817a-776d-403f-9eaf-1c23c8d66210" providerId="AD"/>
  <p188:author id="{910334B1-638D-8B96-4325-8553640E5C21}" name="April Sotomayor" initials="AS" userId="S::aprils@bafta.org::ad856847-7d05-4c4c-8130-706f0c82aa42" providerId="AD"/>
  <p188:author id="{3DDEFEB2-98A0-615E-9D12-1012F3C3C3F3}" name="Paolo Feser" initials="" userId="S::PaoloF@Bafta.org::946adb07-4746-46c1-b4e7-93a56cf18c61" providerId="AD"/>
  <p188:author id="{4E8389B5-E4BB-BB0C-F819-F0DD948C1BE3}" name="Kishan Khambhaita" initials="KK" userId="S::kishank@bafta.org::0f7b8efe-9ab6-49eb-8893-0fe4442b585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70FF"/>
    <a:srgbClr val="008A7C"/>
    <a:srgbClr val="0E163D"/>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D31961-B4B9-8497-B9D8-B6113FFBF7A1}" v="27" dt="2025-08-27T11:15:41.2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rts/_rels/chart1.xml.rels><?xml version="1.0" encoding="UTF-8" standalone="yes"?>
<Relationships xmlns="http://schemas.openxmlformats.org/package/2006/relationships"><Relationship Id="rId3" Type="http://schemas.openxmlformats.org/officeDocument/2006/relationships/oleObject" Target="https://baftauk.sharepoint.com/sites/albert/Shared%20Documents/03.%20Operations/Team/Paolo/13.%20Data%20overview/THE%20DATA/Annual%20Data%20-%20Emission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baftauk.sharepoint.com/sites/albert/Shared%20Documents/03.%20Operations/Team/Paolo/2024%20Figure%20Updates/Annual_Review_2024_Update(AND%20DAISY%20UPDATES%20SHEET%202).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rtl="0">
              <a:defRPr sz="1800" b="1" i="0" u="none" strike="noStrike" kern="1200" spc="0" baseline="0">
                <a:solidFill>
                  <a:schemeClr val="tx1">
                    <a:lumMod val="65000"/>
                    <a:lumOff val="35000"/>
                  </a:schemeClr>
                </a:solidFill>
                <a:latin typeface="Century Gothic" panose="020B0502020202020204" pitchFamily="34" charset="0"/>
                <a:ea typeface="+mn-ea"/>
                <a:cs typeface="+mn-cs"/>
              </a:defRPr>
            </a:pPr>
            <a:r>
              <a:rPr lang="en-US" sz="1800" b="1"/>
              <a:t>Average Carbon Footprint per Hour of Film / TV</a:t>
            </a:r>
          </a:p>
        </c:rich>
      </c:tx>
      <c:overlay val="0"/>
      <c:spPr>
        <a:noFill/>
        <a:ln>
          <a:noFill/>
        </a:ln>
        <a:effectLst/>
      </c:spPr>
      <c:txPr>
        <a:bodyPr rot="0" spcFirstLastPara="1" vertOverflow="ellipsis" vert="horz" wrap="square" anchor="ctr" anchorCtr="1"/>
        <a:lstStyle/>
        <a:p>
          <a:pPr algn="ctr" rtl="0">
            <a:defRPr sz="1800" b="1" i="0" u="none" strike="noStrike" kern="1200" spc="0" baseline="0">
              <a:solidFill>
                <a:schemeClr val="tx1">
                  <a:lumMod val="65000"/>
                  <a:lumOff val="35000"/>
                </a:schemeClr>
              </a:solidFill>
              <a:latin typeface="Century Gothic" panose="020B0502020202020204" pitchFamily="34" charset="0"/>
              <a:ea typeface="+mn-ea"/>
              <a:cs typeface="+mn-cs"/>
            </a:defRPr>
          </a:pPr>
          <a:endParaRPr lang="en-US"/>
        </a:p>
      </c:txPr>
    </c:title>
    <c:autoTitleDeleted val="0"/>
    <c:plotArea>
      <c:layout/>
      <c:barChart>
        <c:barDir val="col"/>
        <c:grouping val="clustered"/>
        <c:varyColors val="0"/>
        <c:ser>
          <c:idx val="0"/>
          <c:order val="0"/>
          <c:tx>
            <c:strRef>
              <c:f>Sheet10!$B$1</c:f>
              <c:strCache>
                <c:ptCount val="1"/>
                <c:pt idx="0">
                  <c:v>Footprint</c:v>
                </c:pt>
              </c:strCache>
            </c:strRef>
          </c:tx>
          <c:spPr>
            <a:solidFill>
              <a:schemeClr val="accent1"/>
            </a:solidFill>
            <a:ln>
              <a:noFill/>
            </a:ln>
            <a:effectLst/>
          </c:spPr>
          <c:invertIfNegative val="0"/>
          <c:cat>
            <c:numRef>
              <c:f>Sheet10!$A$2:$A$5</c:f>
              <c:numCache>
                <c:formatCode>General</c:formatCode>
                <c:ptCount val="4"/>
                <c:pt idx="0">
                  <c:v>2021</c:v>
                </c:pt>
                <c:pt idx="1">
                  <c:v>2022</c:v>
                </c:pt>
                <c:pt idx="2">
                  <c:v>2023</c:v>
                </c:pt>
                <c:pt idx="3">
                  <c:v>2024</c:v>
                </c:pt>
              </c:numCache>
            </c:numRef>
          </c:cat>
          <c:val>
            <c:numRef>
              <c:f>Sheet10!$B$2:$B$5</c:f>
              <c:numCache>
                <c:formatCode>General</c:formatCode>
                <c:ptCount val="4"/>
                <c:pt idx="0">
                  <c:v>12.865470004553734</c:v>
                </c:pt>
                <c:pt idx="1">
                  <c:v>13.925852196198214</c:v>
                </c:pt>
                <c:pt idx="2">
                  <c:v>20.357494341975702</c:v>
                </c:pt>
                <c:pt idx="3">
                  <c:v>14.913394241288865</c:v>
                </c:pt>
              </c:numCache>
            </c:numRef>
          </c:val>
          <c:extLst>
            <c:ext xmlns:c16="http://schemas.microsoft.com/office/drawing/2014/chart" uri="{C3380CC4-5D6E-409C-BE32-E72D297353CC}">
              <c16:uniqueId val="{00000000-E351-4EF5-BDB7-3DE37CEDBBED}"/>
            </c:ext>
          </c:extLst>
        </c:ser>
        <c:dLbls>
          <c:showLegendKey val="0"/>
          <c:showVal val="0"/>
          <c:showCatName val="0"/>
          <c:showSerName val="0"/>
          <c:showPercent val="0"/>
          <c:showBubbleSize val="0"/>
        </c:dLbls>
        <c:gapWidth val="219"/>
        <c:overlap val="-27"/>
        <c:axId val="1467131040"/>
        <c:axId val="1467133440"/>
      </c:barChart>
      <c:catAx>
        <c:axId val="146713104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Century Gothic" panose="020B0502020202020204" pitchFamily="34" charset="0"/>
                <a:ea typeface="+mn-ea"/>
                <a:cs typeface="+mn-cs"/>
              </a:defRPr>
            </a:pPr>
            <a:endParaRPr lang="en-US"/>
          </a:p>
        </c:txPr>
        <c:crossAx val="1467133440"/>
        <c:crosses val="autoZero"/>
        <c:auto val="1"/>
        <c:lblAlgn val="ctr"/>
        <c:lblOffset val="100"/>
        <c:noMultiLvlLbl val="0"/>
      </c:catAx>
      <c:valAx>
        <c:axId val="146713344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Century Gothic" panose="020B0502020202020204" pitchFamily="34" charset="0"/>
                    <a:ea typeface="+mn-ea"/>
                    <a:cs typeface="+mn-cs"/>
                  </a:defRPr>
                </a:pPr>
                <a:r>
                  <a:rPr lang="en-GB"/>
                  <a:t>CO2e tonnes / hour</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Century Gothic" panose="020B0502020202020204" pitchFamily="34" charset="0"/>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Century Gothic" panose="020B0502020202020204" pitchFamily="34" charset="0"/>
                <a:ea typeface="+mn-ea"/>
                <a:cs typeface="+mn-cs"/>
              </a:defRPr>
            </a:pPr>
            <a:endParaRPr lang="en-US"/>
          </a:p>
        </c:txPr>
        <c:crossAx val="1467131040"/>
        <c:crosses val="autoZero"/>
        <c:crossBetween val="between"/>
      </c:valAx>
      <c:spPr>
        <a:noFill/>
        <a:ln>
          <a:noFill/>
        </a:ln>
        <a:effectLst/>
      </c:spPr>
    </c:plotArea>
    <c:plotVisOnly val="1"/>
    <c:dispBlanksAs val="gap"/>
    <c:showDLblsOverMax val="0"/>
  </c:chart>
  <c:spPr>
    <a:noFill/>
    <a:ln>
      <a:noFill/>
    </a:ln>
    <a:effectLst/>
  </c:spPr>
  <c:txPr>
    <a:bodyPr/>
    <a:lstStyle/>
    <a:p>
      <a:pPr>
        <a:defRPr>
          <a:latin typeface="Century Gothic" panose="020B0502020202020204" pitchFamily="34"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'Daisy Updates'!$L$36</c:f>
              <c:strCache>
                <c:ptCount val="1"/>
                <c:pt idx="0">
                  <c:v>Non-filming spaces</c:v>
                </c:pt>
              </c:strCache>
            </c:strRef>
          </c:tx>
          <c:spPr>
            <a:solidFill>
              <a:srgbClr val="5290CA"/>
            </a:solidFill>
            <a:ln>
              <a:noFill/>
            </a:ln>
            <a:effectLst/>
          </c:spPr>
          <c:invertIfNegative val="0"/>
          <c:cat>
            <c:strRef>
              <c:f>'Daisy Updates'!$K$37:$K$48</c:f>
              <c:strCache>
                <c:ptCount val="12"/>
                <c:pt idx="0">
                  <c:v>Children</c:v>
                </c:pt>
                <c:pt idx="1">
                  <c:v>Comedy</c:v>
                </c:pt>
                <c:pt idx="2">
                  <c:v>Continuing drama</c:v>
                </c:pt>
                <c:pt idx="3">
                  <c:v>Current affairs</c:v>
                </c:pt>
                <c:pt idx="4">
                  <c:v>Drama</c:v>
                </c:pt>
                <c:pt idx="5">
                  <c:v>Entertainment</c:v>
                </c:pt>
                <c:pt idx="6">
                  <c:v>Factual</c:v>
                </c:pt>
                <c:pt idx="7">
                  <c:v>Factual entertainment</c:v>
                </c:pt>
                <c:pt idx="8">
                  <c:v>Learning</c:v>
                </c:pt>
                <c:pt idx="9">
                  <c:v>News</c:v>
                </c:pt>
                <c:pt idx="10">
                  <c:v>Other</c:v>
                </c:pt>
                <c:pt idx="11">
                  <c:v>Sport</c:v>
                </c:pt>
              </c:strCache>
            </c:strRef>
          </c:cat>
          <c:val>
            <c:numRef>
              <c:f>'Daisy Updates'!$L$37:$L$48</c:f>
              <c:numCache>
                <c:formatCode>General</c:formatCode>
                <c:ptCount val="12"/>
                <c:pt idx="0">
                  <c:v>0.42286244306370491</c:v>
                </c:pt>
                <c:pt idx="1">
                  <c:v>0.28491366413488484</c:v>
                </c:pt>
                <c:pt idx="2">
                  <c:v>0.32175777817446827</c:v>
                </c:pt>
                <c:pt idx="3">
                  <c:v>0.20042252345113118</c:v>
                </c:pt>
                <c:pt idx="4">
                  <c:v>1.0065392291790221</c:v>
                </c:pt>
                <c:pt idx="5">
                  <c:v>0.70407757732107146</c:v>
                </c:pt>
                <c:pt idx="6">
                  <c:v>0.86682293460171966</c:v>
                </c:pt>
                <c:pt idx="7">
                  <c:v>0.80419370144939206</c:v>
                </c:pt>
                <c:pt idx="8">
                  <c:v>2.357066434794626E-2</c:v>
                </c:pt>
                <c:pt idx="9">
                  <c:v>3.0400382358530216E-2</c:v>
                </c:pt>
                <c:pt idx="10">
                  <c:v>0.13491377354470538</c:v>
                </c:pt>
                <c:pt idx="11">
                  <c:v>0.23966978964522406</c:v>
                </c:pt>
              </c:numCache>
            </c:numRef>
          </c:val>
          <c:extLst>
            <c:ext xmlns:c16="http://schemas.microsoft.com/office/drawing/2014/chart" uri="{C3380CC4-5D6E-409C-BE32-E72D297353CC}">
              <c16:uniqueId val="{00000000-93A8-4B6E-99D8-955C006B8E9C}"/>
            </c:ext>
          </c:extLst>
        </c:ser>
        <c:ser>
          <c:idx val="1"/>
          <c:order val="1"/>
          <c:tx>
            <c:strRef>
              <c:f>'Daisy Updates'!$M$36</c:f>
              <c:strCache>
                <c:ptCount val="1"/>
                <c:pt idx="0">
                  <c:v>Filming spaces</c:v>
                </c:pt>
              </c:strCache>
            </c:strRef>
          </c:tx>
          <c:spPr>
            <a:solidFill>
              <a:srgbClr val="8070FF"/>
            </a:solidFill>
            <a:ln>
              <a:noFill/>
            </a:ln>
            <a:effectLst/>
          </c:spPr>
          <c:invertIfNegative val="0"/>
          <c:cat>
            <c:strRef>
              <c:f>'Daisy Updates'!$K$37:$K$48</c:f>
              <c:strCache>
                <c:ptCount val="12"/>
                <c:pt idx="0">
                  <c:v>Children</c:v>
                </c:pt>
                <c:pt idx="1">
                  <c:v>Comedy</c:v>
                </c:pt>
                <c:pt idx="2">
                  <c:v>Continuing drama</c:v>
                </c:pt>
                <c:pt idx="3">
                  <c:v>Current affairs</c:v>
                </c:pt>
                <c:pt idx="4">
                  <c:v>Drama</c:v>
                </c:pt>
                <c:pt idx="5">
                  <c:v>Entertainment</c:v>
                </c:pt>
                <c:pt idx="6">
                  <c:v>Factual</c:v>
                </c:pt>
                <c:pt idx="7">
                  <c:v>Factual entertainment</c:v>
                </c:pt>
                <c:pt idx="8">
                  <c:v>Learning</c:v>
                </c:pt>
                <c:pt idx="9">
                  <c:v>News</c:v>
                </c:pt>
                <c:pt idx="10">
                  <c:v>Other</c:v>
                </c:pt>
                <c:pt idx="11">
                  <c:v>Sport</c:v>
                </c:pt>
              </c:strCache>
            </c:strRef>
          </c:cat>
          <c:val>
            <c:numRef>
              <c:f>'Daisy Updates'!$M$37:$M$48</c:f>
              <c:numCache>
                <c:formatCode>General</c:formatCode>
                <c:ptCount val="12"/>
                <c:pt idx="0">
                  <c:v>0.31510347865644739</c:v>
                </c:pt>
                <c:pt idx="1">
                  <c:v>0.71464068663299896</c:v>
                </c:pt>
                <c:pt idx="2">
                  <c:v>0.41490711106248435</c:v>
                </c:pt>
                <c:pt idx="3">
                  <c:v>6.9787670089082626E-2</c:v>
                </c:pt>
                <c:pt idx="4">
                  <c:v>4.5330915241939644</c:v>
                </c:pt>
                <c:pt idx="5">
                  <c:v>2.1924209456463495</c:v>
                </c:pt>
                <c:pt idx="6">
                  <c:v>0.18495018973966224</c:v>
                </c:pt>
                <c:pt idx="7">
                  <c:v>0.52906862874944594</c:v>
                </c:pt>
                <c:pt idx="8">
                  <c:v>2.1892709275073557E-2</c:v>
                </c:pt>
                <c:pt idx="9">
                  <c:v>4.012664474631316E-2</c:v>
                </c:pt>
                <c:pt idx="10">
                  <c:v>7.6218347451039059E-2</c:v>
                </c:pt>
                <c:pt idx="11">
                  <c:v>0.31774713662983178</c:v>
                </c:pt>
              </c:numCache>
            </c:numRef>
          </c:val>
          <c:extLst>
            <c:ext xmlns:c16="http://schemas.microsoft.com/office/drawing/2014/chart" uri="{C3380CC4-5D6E-409C-BE32-E72D297353CC}">
              <c16:uniqueId val="{00000001-93A8-4B6E-99D8-955C006B8E9C}"/>
            </c:ext>
          </c:extLst>
        </c:ser>
        <c:ser>
          <c:idx val="2"/>
          <c:order val="2"/>
          <c:tx>
            <c:strRef>
              <c:f>'Daisy Updates'!$N$36</c:f>
              <c:strCache>
                <c:ptCount val="1"/>
                <c:pt idx="0">
                  <c:v>Travel and Transport</c:v>
                </c:pt>
              </c:strCache>
            </c:strRef>
          </c:tx>
          <c:spPr>
            <a:solidFill>
              <a:srgbClr val="028A7D"/>
            </a:solidFill>
            <a:ln>
              <a:noFill/>
            </a:ln>
            <a:effectLst/>
          </c:spPr>
          <c:invertIfNegative val="0"/>
          <c:cat>
            <c:strRef>
              <c:f>'Daisy Updates'!$K$37:$K$48</c:f>
              <c:strCache>
                <c:ptCount val="12"/>
                <c:pt idx="0">
                  <c:v>Children</c:v>
                </c:pt>
                <c:pt idx="1">
                  <c:v>Comedy</c:v>
                </c:pt>
                <c:pt idx="2">
                  <c:v>Continuing drama</c:v>
                </c:pt>
                <c:pt idx="3">
                  <c:v>Current affairs</c:v>
                </c:pt>
                <c:pt idx="4">
                  <c:v>Drama</c:v>
                </c:pt>
                <c:pt idx="5">
                  <c:v>Entertainment</c:v>
                </c:pt>
                <c:pt idx="6">
                  <c:v>Factual</c:v>
                </c:pt>
                <c:pt idx="7">
                  <c:v>Factual entertainment</c:v>
                </c:pt>
                <c:pt idx="8">
                  <c:v>Learning</c:v>
                </c:pt>
                <c:pt idx="9">
                  <c:v>News</c:v>
                </c:pt>
                <c:pt idx="10">
                  <c:v>Other</c:v>
                </c:pt>
                <c:pt idx="11">
                  <c:v>Sport</c:v>
                </c:pt>
              </c:strCache>
            </c:strRef>
          </c:cat>
          <c:val>
            <c:numRef>
              <c:f>'Daisy Updates'!$N$37:$N$48</c:f>
              <c:numCache>
                <c:formatCode>General</c:formatCode>
                <c:ptCount val="12"/>
                <c:pt idx="0">
                  <c:v>0.54903847194789768</c:v>
                </c:pt>
                <c:pt idx="1">
                  <c:v>1.9042523739051829</c:v>
                </c:pt>
                <c:pt idx="2">
                  <c:v>0.73081696312889022</c:v>
                </c:pt>
                <c:pt idx="3">
                  <c:v>0.88964032385306857</c:v>
                </c:pt>
                <c:pt idx="4">
                  <c:v>12.263382467940037</c:v>
                </c:pt>
                <c:pt idx="5">
                  <c:v>11.66862333653885</c:v>
                </c:pt>
                <c:pt idx="6">
                  <c:v>5.0080218243799637</c:v>
                </c:pt>
                <c:pt idx="7">
                  <c:v>6.2045395574084834</c:v>
                </c:pt>
                <c:pt idx="8">
                  <c:v>7.1033859460206475E-2</c:v>
                </c:pt>
                <c:pt idx="9">
                  <c:v>0.17493130214961497</c:v>
                </c:pt>
                <c:pt idx="10">
                  <c:v>0.75443774293298915</c:v>
                </c:pt>
                <c:pt idx="11">
                  <c:v>4.9232060014165651</c:v>
                </c:pt>
              </c:numCache>
            </c:numRef>
          </c:val>
          <c:extLst>
            <c:ext xmlns:c16="http://schemas.microsoft.com/office/drawing/2014/chart" uri="{C3380CC4-5D6E-409C-BE32-E72D297353CC}">
              <c16:uniqueId val="{00000002-93A8-4B6E-99D8-955C006B8E9C}"/>
            </c:ext>
          </c:extLst>
        </c:ser>
        <c:ser>
          <c:idx val="3"/>
          <c:order val="3"/>
          <c:tx>
            <c:strRef>
              <c:f>'Daisy Updates'!$O$36</c:f>
              <c:strCache>
                <c:ptCount val="1"/>
                <c:pt idx="0">
                  <c:v>Accommodation</c:v>
                </c:pt>
              </c:strCache>
            </c:strRef>
          </c:tx>
          <c:spPr>
            <a:solidFill>
              <a:srgbClr val="C2C2D4"/>
            </a:solidFill>
            <a:ln>
              <a:noFill/>
            </a:ln>
            <a:effectLst/>
          </c:spPr>
          <c:invertIfNegative val="0"/>
          <c:cat>
            <c:strRef>
              <c:f>'Daisy Updates'!$K$37:$K$48</c:f>
              <c:strCache>
                <c:ptCount val="12"/>
                <c:pt idx="0">
                  <c:v>Children</c:v>
                </c:pt>
                <c:pt idx="1">
                  <c:v>Comedy</c:v>
                </c:pt>
                <c:pt idx="2">
                  <c:v>Continuing drama</c:v>
                </c:pt>
                <c:pt idx="3">
                  <c:v>Current affairs</c:v>
                </c:pt>
                <c:pt idx="4">
                  <c:v>Drama</c:v>
                </c:pt>
                <c:pt idx="5">
                  <c:v>Entertainment</c:v>
                </c:pt>
                <c:pt idx="6">
                  <c:v>Factual</c:v>
                </c:pt>
                <c:pt idx="7">
                  <c:v>Factual entertainment</c:v>
                </c:pt>
                <c:pt idx="8">
                  <c:v>Learning</c:v>
                </c:pt>
                <c:pt idx="9">
                  <c:v>News</c:v>
                </c:pt>
                <c:pt idx="10">
                  <c:v>Other</c:v>
                </c:pt>
                <c:pt idx="11">
                  <c:v>Sport</c:v>
                </c:pt>
              </c:strCache>
            </c:strRef>
          </c:cat>
          <c:val>
            <c:numRef>
              <c:f>'Daisy Updates'!$O$37:$O$48</c:f>
              <c:numCache>
                <c:formatCode>General</c:formatCode>
                <c:ptCount val="12"/>
                <c:pt idx="0">
                  <c:v>0.27746176126777183</c:v>
                </c:pt>
                <c:pt idx="1">
                  <c:v>0.37645530032995678</c:v>
                </c:pt>
                <c:pt idx="2">
                  <c:v>0.15960788096211539</c:v>
                </c:pt>
                <c:pt idx="3">
                  <c:v>6.5117609798513151E-2</c:v>
                </c:pt>
                <c:pt idx="4">
                  <c:v>2.4268006840992973</c:v>
                </c:pt>
                <c:pt idx="5">
                  <c:v>1.6962571130779289</c:v>
                </c:pt>
                <c:pt idx="6">
                  <c:v>0.61899512262537504</c:v>
                </c:pt>
                <c:pt idx="7">
                  <c:v>1.0641565021104578</c:v>
                </c:pt>
                <c:pt idx="8">
                  <c:v>6.7034533194363644E-3</c:v>
                </c:pt>
                <c:pt idx="9">
                  <c:v>2.1523312929361556E-2</c:v>
                </c:pt>
                <c:pt idx="10">
                  <c:v>0.12275978210170498</c:v>
                </c:pt>
                <c:pt idx="11">
                  <c:v>0.48792196200600035</c:v>
                </c:pt>
              </c:numCache>
            </c:numRef>
          </c:val>
          <c:extLst>
            <c:ext xmlns:c16="http://schemas.microsoft.com/office/drawing/2014/chart" uri="{C3380CC4-5D6E-409C-BE32-E72D297353CC}">
              <c16:uniqueId val="{00000003-93A8-4B6E-99D8-955C006B8E9C}"/>
            </c:ext>
          </c:extLst>
        </c:ser>
        <c:ser>
          <c:idx val="4"/>
          <c:order val="4"/>
          <c:tx>
            <c:strRef>
              <c:f>'Daisy Updates'!$P$36</c:f>
              <c:strCache>
                <c:ptCount val="1"/>
                <c:pt idx="0">
                  <c:v>Materials</c:v>
                </c:pt>
              </c:strCache>
            </c:strRef>
          </c:tx>
          <c:spPr>
            <a:solidFill>
              <a:srgbClr val="F97D54"/>
            </a:solidFill>
            <a:ln>
              <a:noFill/>
            </a:ln>
            <a:effectLst/>
          </c:spPr>
          <c:invertIfNegative val="0"/>
          <c:cat>
            <c:strRef>
              <c:f>'Daisy Updates'!$K$37:$K$48</c:f>
              <c:strCache>
                <c:ptCount val="12"/>
                <c:pt idx="0">
                  <c:v>Children</c:v>
                </c:pt>
                <c:pt idx="1">
                  <c:v>Comedy</c:v>
                </c:pt>
                <c:pt idx="2">
                  <c:v>Continuing drama</c:v>
                </c:pt>
                <c:pt idx="3">
                  <c:v>Current affairs</c:v>
                </c:pt>
                <c:pt idx="4">
                  <c:v>Drama</c:v>
                </c:pt>
                <c:pt idx="5">
                  <c:v>Entertainment</c:v>
                </c:pt>
                <c:pt idx="6">
                  <c:v>Factual</c:v>
                </c:pt>
                <c:pt idx="7">
                  <c:v>Factual entertainment</c:v>
                </c:pt>
                <c:pt idx="8">
                  <c:v>Learning</c:v>
                </c:pt>
                <c:pt idx="9">
                  <c:v>News</c:v>
                </c:pt>
                <c:pt idx="10">
                  <c:v>Other</c:v>
                </c:pt>
                <c:pt idx="11">
                  <c:v>Sport</c:v>
                </c:pt>
              </c:strCache>
            </c:strRef>
          </c:cat>
          <c:val>
            <c:numRef>
              <c:f>'Daisy Updates'!$P$37:$P$48</c:f>
              <c:numCache>
                <c:formatCode>General</c:formatCode>
                <c:ptCount val="12"/>
                <c:pt idx="0">
                  <c:v>0.55908726296938238</c:v>
                </c:pt>
                <c:pt idx="1">
                  <c:v>1.0127817907508387</c:v>
                </c:pt>
                <c:pt idx="2">
                  <c:v>0.47104936686264454</c:v>
                </c:pt>
                <c:pt idx="3">
                  <c:v>6.3411634294796085E-2</c:v>
                </c:pt>
                <c:pt idx="4">
                  <c:v>6.3101709269315123</c:v>
                </c:pt>
                <c:pt idx="5">
                  <c:v>1.7800499772542746</c:v>
                </c:pt>
                <c:pt idx="6">
                  <c:v>0.56230570831341864</c:v>
                </c:pt>
                <c:pt idx="7">
                  <c:v>0.74479865138000334</c:v>
                </c:pt>
                <c:pt idx="8">
                  <c:v>3.9442568481909947E-2</c:v>
                </c:pt>
                <c:pt idx="9">
                  <c:v>2.2370052804634361E-2</c:v>
                </c:pt>
                <c:pt idx="10">
                  <c:v>0.13268424325833952</c:v>
                </c:pt>
                <c:pt idx="11">
                  <c:v>0.32513849555738544</c:v>
                </c:pt>
              </c:numCache>
            </c:numRef>
          </c:val>
          <c:extLst>
            <c:ext xmlns:c16="http://schemas.microsoft.com/office/drawing/2014/chart" uri="{C3380CC4-5D6E-409C-BE32-E72D297353CC}">
              <c16:uniqueId val="{00000004-93A8-4B6E-99D8-955C006B8E9C}"/>
            </c:ext>
          </c:extLst>
        </c:ser>
        <c:ser>
          <c:idx val="5"/>
          <c:order val="5"/>
          <c:tx>
            <c:strRef>
              <c:f>'Daisy Updates'!$Q$36</c:f>
              <c:strCache>
                <c:ptCount val="1"/>
                <c:pt idx="0">
                  <c:v>Disposal</c:v>
                </c:pt>
              </c:strCache>
            </c:strRef>
          </c:tx>
          <c:spPr>
            <a:solidFill>
              <a:srgbClr val="003365"/>
            </a:solidFill>
            <a:ln>
              <a:noFill/>
            </a:ln>
            <a:effectLst/>
          </c:spPr>
          <c:invertIfNegative val="0"/>
          <c:cat>
            <c:strRef>
              <c:f>'Daisy Updates'!$K$37:$K$48</c:f>
              <c:strCache>
                <c:ptCount val="12"/>
                <c:pt idx="0">
                  <c:v>Children</c:v>
                </c:pt>
                <c:pt idx="1">
                  <c:v>Comedy</c:v>
                </c:pt>
                <c:pt idx="2">
                  <c:v>Continuing drama</c:v>
                </c:pt>
                <c:pt idx="3">
                  <c:v>Current affairs</c:v>
                </c:pt>
                <c:pt idx="4">
                  <c:v>Drama</c:v>
                </c:pt>
                <c:pt idx="5">
                  <c:v>Entertainment</c:v>
                </c:pt>
                <c:pt idx="6">
                  <c:v>Factual</c:v>
                </c:pt>
                <c:pt idx="7">
                  <c:v>Factual entertainment</c:v>
                </c:pt>
                <c:pt idx="8">
                  <c:v>Learning</c:v>
                </c:pt>
                <c:pt idx="9">
                  <c:v>News</c:v>
                </c:pt>
                <c:pt idx="10">
                  <c:v>Other</c:v>
                </c:pt>
                <c:pt idx="11">
                  <c:v>Sport</c:v>
                </c:pt>
              </c:strCache>
            </c:strRef>
          </c:cat>
          <c:val>
            <c:numRef>
              <c:f>'Daisy Updates'!$Q$37:$Q$48</c:f>
              <c:numCache>
                <c:formatCode>General</c:formatCode>
                <c:ptCount val="12"/>
                <c:pt idx="0">
                  <c:v>4.383028809333233E-2</c:v>
                </c:pt>
                <c:pt idx="1">
                  <c:v>6.4509389090113362E-2</c:v>
                </c:pt>
                <c:pt idx="2">
                  <c:v>1.2127128452887553E-2</c:v>
                </c:pt>
                <c:pt idx="3">
                  <c:v>1.7003057716559463E-2</c:v>
                </c:pt>
                <c:pt idx="4">
                  <c:v>0.38045490299955631</c:v>
                </c:pt>
                <c:pt idx="5">
                  <c:v>0.34063461150876156</c:v>
                </c:pt>
                <c:pt idx="6">
                  <c:v>0.14669111880178945</c:v>
                </c:pt>
                <c:pt idx="7">
                  <c:v>0.1341074577188627</c:v>
                </c:pt>
                <c:pt idx="8">
                  <c:v>2.6969751063866533E-3</c:v>
                </c:pt>
                <c:pt idx="9">
                  <c:v>1.8610495280981687E-3</c:v>
                </c:pt>
                <c:pt idx="10">
                  <c:v>1.8910255155217978E-2</c:v>
                </c:pt>
                <c:pt idx="11">
                  <c:v>5.9858682820930653E-2</c:v>
                </c:pt>
              </c:numCache>
            </c:numRef>
          </c:val>
          <c:extLst>
            <c:ext xmlns:c16="http://schemas.microsoft.com/office/drawing/2014/chart" uri="{C3380CC4-5D6E-409C-BE32-E72D297353CC}">
              <c16:uniqueId val="{00000005-93A8-4B6E-99D8-955C006B8E9C}"/>
            </c:ext>
          </c:extLst>
        </c:ser>
        <c:ser>
          <c:idx val="6"/>
          <c:order val="6"/>
          <c:tx>
            <c:strRef>
              <c:f>'Daisy Updates'!$R$36</c:f>
              <c:strCache>
                <c:ptCount val="1"/>
                <c:pt idx="0">
                  <c:v>Post-Production</c:v>
                </c:pt>
              </c:strCache>
            </c:strRef>
          </c:tx>
          <c:spPr>
            <a:solidFill>
              <a:schemeClr val="accent4"/>
            </a:solidFill>
            <a:ln>
              <a:noFill/>
            </a:ln>
            <a:effectLst/>
          </c:spPr>
          <c:invertIfNegative val="0"/>
          <c:cat>
            <c:strRef>
              <c:f>'Daisy Updates'!$K$37:$K$48</c:f>
              <c:strCache>
                <c:ptCount val="12"/>
                <c:pt idx="0">
                  <c:v>Children</c:v>
                </c:pt>
                <c:pt idx="1">
                  <c:v>Comedy</c:v>
                </c:pt>
                <c:pt idx="2">
                  <c:v>Continuing drama</c:v>
                </c:pt>
                <c:pt idx="3">
                  <c:v>Current affairs</c:v>
                </c:pt>
                <c:pt idx="4">
                  <c:v>Drama</c:v>
                </c:pt>
                <c:pt idx="5">
                  <c:v>Entertainment</c:v>
                </c:pt>
                <c:pt idx="6">
                  <c:v>Factual</c:v>
                </c:pt>
                <c:pt idx="7">
                  <c:v>Factual entertainment</c:v>
                </c:pt>
                <c:pt idx="8">
                  <c:v>Learning</c:v>
                </c:pt>
                <c:pt idx="9">
                  <c:v>News</c:v>
                </c:pt>
                <c:pt idx="10">
                  <c:v>Other</c:v>
                </c:pt>
                <c:pt idx="11">
                  <c:v>Sport</c:v>
                </c:pt>
              </c:strCache>
            </c:strRef>
          </c:cat>
          <c:val>
            <c:numRef>
              <c:f>'Daisy Updates'!$R$37:$R$48</c:f>
              <c:numCache>
                <c:formatCode>General</c:formatCode>
                <c:ptCount val="12"/>
                <c:pt idx="0">
                  <c:v>8.8124502617198078E-2</c:v>
                </c:pt>
                <c:pt idx="1">
                  <c:v>9.6497590104745443E-2</c:v>
                </c:pt>
                <c:pt idx="2">
                  <c:v>3.067485704743203E-2</c:v>
                </c:pt>
                <c:pt idx="3">
                  <c:v>2.3373680603942217E-2</c:v>
                </c:pt>
                <c:pt idx="4">
                  <c:v>0.36395771022521134</c:v>
                </c:pt>
                <c:pt idx="5">
                  <c:v>0.18336757668764656</c:v>
                </c:pt>
                <c:pt idx="6">
                  <c:v>0.24554670935569117</c:v>
                </c:pt>
                <c:pt idx="7">
                  <c:v>0.32498904750113705</c:v>
                </c:pt>
                <c:pt idx="8">
                  <c:v>5.8089013526508842E-3</c:v>
                </c:pt>
                <c:pt idx="9">
                  <c:v>4.1420772894004898E-3</c:v>
                </c:pt>
                <c:pt idx="10">
                  <c:v>2.7359716455812821E-2</c:v>
                </c:pt>
                <c:pt idx="11">
                  <c:v>5.3539171594907224E-2</c:v>
                </c:pt>
              </c:numCache>
            </c:numRef>
          </c:val>
          <c:extLst>
            <c:ext xmlns:c16="http://schemas.microsoft.com/office/drawing/2014/chart" uri="{C3380CC4-5D6E-409C-BE32-E72D297353CC}">
              <c16:uniqueId val="{00000006-93A8-4B6E-99D8-955C006B8E9C}"/>
            </c:ext>
          </c:extLst>
        </c:ser>
        <c:dLbls>
          <c:showLegendKey val="0"/>
          <c:showVal val="0"/>
          <c:showCatName val="0"/>
          <c:showSerName val="0"/>
          <c:showPercent val="0"/>
          <c:showBubbleSize val="0"/>
        </c:dLbls>
        <c:gapWidth val="150"/>
        <c:overlap val="100"/>
        <c:axId val="1275450992"/>
        <c:axId val="1275449552"/>
      </c:barChart>
      <c:catAx>
        <c:axId val="1275450992"/>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Century Gothic" panose="020B0502020202020204" pitchFamily="34" charset="0"/>
                <a:ea typeface="+mn-ea"/>
                <a:cs typeface="+mn-cs"/>
              </a:defRPr>
            </a:pPr>
            <a:endParaRPr lang="en-US"/>
          </a:p>
        </c:txPr>
        <c:crossAx val="1275449552"/>
        <c:crosses val="autoZero"/>
        <c:auto val="1"/>
        <c:lblAlgn val="ctr"/>
        <c:lblOffset val="100"/>
        <c:noMultiLvlLbl val="0"/>
      </c:catAx>
      <c:valAx>
        <c:axId val="1275449552"/>
        <c:scaling>
          <c:orientation val="minMax"/>
        </c:scaling>
        <c:delete val="0"/>
        <c:axPos val="t"/>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high"/>
        <c:spPr>
          <a:noFill/>
          <a:ln>
            <a:noFill/>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Century Gothic" panose="020B0502020202020204" pitchFamily="34" charset="0"/>
                <a:ea typeface="+mn-ea"/>
                <a:cs typeface="+mn-cs"/>
              </a:defRPr>
            </a:pPr>
            <a:endParaRPr lang="en-US"/>
          </a:p>
        </c:txPr>
        <c:crossAx val="12754509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chemeClr val="tx1">
                  <a:lumMod val="65000"/>
                  <a:lumOff val="35000"/>
                </a:schemeClr>
              </a:solidFill>
              <a:latin typeface="Century Gothic" panose="020B0502020202020204" pitchFamily="34" charset="0"/>
              <a:ea typeface="+mn-ea"/>
              <a:cs typeface="+mn-cs"/>
            </a:defRPr>
          </a:pPr>
          <a:endParaRPr lang="en-US"/>
        </a:p>
      </c:txPr>
    </c:legend>
    <c:plotVisOnly val="1"/>
    <c:dispBlanksAs val="gap"/>
    <c:showDLblsOverMax val="0"/>
  </c:chart>
  <c:spPr>
    <a:noFill/>
    <a:ln>
      <a:noFill/>
    </a:ln>
    <a:effectLst/>
  </c:spPr>
  <c:txPr>
    <a:bodyPr/>
    <a:lstStyle/>
    <a:p>
      <a:pPr>
        <a:defRPr sz="1100">
          <a:latin typeface="Century Gothic" panose="020B0502020202020204" pitchFamily="34"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omments/modernComment_A44_3BCF3A59.xml><?xml version="1.0" encoding="utf-8"?>
<p188:cmLst xmlns:a="http://schemas.openxmlformats.org/drawingml/2006/main" xmlns:r="http://schemas.openxmlformats.org/officeDocument/2006/relationships" xmlns:p188="http://schemas.microsoft.com/office/powerpoint/2018/8/main">
  <p188:cm id="{71217510-CFD0-4804-9366-6E71B7B8AFDA}" authorId="{910334B1-638D-8B96-4325-8553640E5C21}" status="resolved" created="2025-08-15T15:39:48.782" startDate="2025-08-15T15:39:48.782" dueDate="2025-08-15T15:39:48.782" assignedTo="{3DDEFEB2-98A0-615E-9D12-1012F3C3C3F3}" complete="100000" title="@Paolo Feser please can you check and update the tonne per hour figure">
    <pc:sldMkLst xmlns:pc="http://schemas.microsoft.com/office/powerpoint/2013/main/command">
      <pc:docMk/>
      <pc:sldMk cId="1003436633" sldId="2628"/>
    </pc:sldMkLst>
    <p188:txBody>
      <a:bodyPr/>
      <a:lstStyle/>
      <a:p>
        <a:r>
          <a:rPr lang="en-GB"/>
          <a:t>[@Paolo Feser] please can you check and update the tonne per hour figure</a:t>
        </a:r>
      </a:p>
    </p188:txBody>
    <p188:extLst>
      <p:ext xmlns:p="http://schemas.openxmlformats.org/presentationml/2006/main" uri="{5BB2D875-25FF-4072-B9AC-8F64D62656EB}">
        <p228:taskDetails xmlns:p228="http://schemas.microsoft.com/office/powerpoint/2022/08/main">
          <p228:history>
            <p228:event time="2025-08-15T15:39:48.782" id="{52922CFF-6C60-49B0-986A-F802568F15E5}">
              <p228:atrbtn authorId="{910334B1-638D-8B96-4325-8553640E5C21}"/>
              <p228:anchr>
                <p228:comment id="{71217510-CFD0-4804-9366-6E71B7B8AFDA}"/>
              </p228:anchr>
              <p228:add/>
            </p228:event>
            <p228:event time="2025-08-15T15:39:48.782" id="{1FC1A7DD-1054-4F43-B0FB-5A96B64A5B21}">
              <p228:atrbtn authorId="{910334B1-638D-8B96-4325-8553640E5C21}"/>
              <p228:anchr>
                <p228:comment id="{71217510-CFD0-4804-9366-6E71B7B8AFDA}"/>
              </p228:anchr>
              <p228:asgn authorId="{3DDEFEB2-98A0-615E-9D12-1012F3C3C3F3}"/>
            </p228:event>
            <p228:event time="2025-08-15T15:39:48.782" id="{53973A30-78F4-48B5-80DE-05E700846CAA}">
              <p228:atrbtn authorId="{910334B1-638D-8B96-4325-8553640E5C21}"/>
              <p228:anchr>
                <p228:comment id="{71217510-CFD0-4804-9366-6E71B7B8AFDA}"/>
              </p228:anchr>
              <p228:title val="@Paolo Feser please can you check and update the tonne per hour figure"/>
            </p228:event>
            <p228:event time="2025-08-15T15:39:48.782" id="{1971F243-CE21-4C27-9750-13C794FDAD6B}">
              <p228:atrbtn authorId="{910334B1-638D-8B96-4325-8553640E5C21}"/>
              <p228:anchr>
                <p228:comment id="{71217510-CFD0-4804-9366-6E71B7B8AFDA}"/>
              </p228:anchr>
              <p228:date stDt="2025-08-15T15:39:48.782" endDt="2025-08-15T15:39:48.782"/>
            </p228:event>
            <p228:event time="2025-08-15T16:03:14.969" id="{CD120401-CA86-4E5C-81DD-2C563BA805D0}">
              <p228:atrbtn authorId="{3DDEFEB2-98A0-615E-9D12-1012F3C3C3F3}"/>
              <p228:anchr>
                <p228:comment id="{00000000-0000-0000-0000-000000000000}"/>
              </p228:anchr>
              <p228:pcntCmplt val="100000"/>
            </p228:event>
          </p228:history>
        </p228:taskDetails>
      </p:ext>
      <p:ext xmlns:p="http://schemas.openxmlformats.org/presentationml/2006/main" uri="{57CB4572-C831-44C2-8A1C-0ADB6CCDFE69}">
        <p223:reactions xmlns:p223="http://schemas.microsoft.com/office/powerpoint/2022/03/main">
          <p223:rxn type="👍">
            <p223:instance time="2025-08-15T16:03:12.348" authorId="{3DDEFEB2-98A0-615E-9D12-1012F3C3C3F3}"/>
          </p223:rxn>
        </p223:reactions>
      </p:ext>
    </p188:extLst>
  </p188:cm>
</p188: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903F81-42C2-4A8D-B57E-28EF4132103B}" type="doc">
      <dgm:prSet loTypeId="urn:microsoft.com/office/officeart/2005/8/layout/hProcess7" loCatId="process" qsTypeId="urn:microsoft.com/office/officeart/2005/8/quickstyle/simple1" qsCatId="simple" csTypeId="urn:microsoft.com/office/officeart/2005/8/colors/colorful5" csCatId="colorful" phldr="1"/>
      <dgm:spPr/>
      <dgm:t>
        <a:bodyPr/>
        <a:lstStyle/>
        <a:p>
          <a:endParaRPr lang="en-US"/>
        </a:p>
      </dgm:t>
    </dgm:pt>
    <dgm:pt modelId="{7CD62D79-12E0-412D-8269-F9AA3AF70021}">
      <dgm:prSet phldrT="[Text]" phldr="0"/>
      <dgm:spPr/>
      <dgm:t>
        <a:bodyPr/>
        <a:lstStyle/>
        <a:p>
          <a:r>
            <a:rPr lang="en-US" b="1">
              <a:latin typeface="Aptos Display" panose="02110004020202020204"/>
            </a:rPr>
            <a:t>CIRCULARITY</a:t>
          </a:r>
          <a:endParaRPr lang="en-US" b="1"/>
        </a:p>
      </dgm:t>
    </dgm:pt>
    <dgm:pt modelId="{57FA4163-445C-480E-83E0-C8475D7B4A16}" type="parTrans" cxnId="{55B9569C-615F-4927-8DEA-CF5FE1C96954}">
      <dgm:prSet/>
      <dgm:spPr/>
      <dgm:t>
        <a:bodyPr/>
        <a:lstStyle/>
        <a:p>
          <a:endParaRPr lang="en-US"/>
        </a:p>
      </dgm:t>
    </dgm:pt>
    <dgm:pt modelId="{8EA3C96D-E7FC-4E62-B80E-3A7FAD543253}" type="sibTrans" cxnId="{55B9569C-615F-4927-8DEA-CF5FE1C96954}">
      <dgm:prSet/>
      <dgm:spPr/>
      <dgm:t>
        <a:bodyPr/>
        <a:lstStyle/>
        <a:p>
          <a:endParaRPr lang="en-US"/>
        </a:p>
      </dgm:t>
    </dgm:pt>
    <dgm:pt modelId="{987F09EC-546F-4A98-AFFA-EF2926A96BED}">
      <dgm:prSet phldrT="[Text]" phldr="0"/>
      <dgm:spPr/>
      <dgm:t>
        <a:bodyPr/>
        <a:lstStyle/>
        <a:p>
          <a:pPr rtl="0"/>
          <a:r>
            <a:rPr lang="en-GB">
              <a:latin typeface="Century Gothic"/>
            </a:rPr>
            <a:t>Supporting the transition to a circular economy through minimising waste and use of materials.</a:t>
          </a:r>
          <a:endParaRPr lang="en-US"/>
        </a:p>
      </dgm:t>
    </dgm:pt>
    <dgm:pt modelId="{84016F06-DF56-4AF9-9221-1DFF0490DE53}" type="parTrans" cxnId="{2C51B880-4A4E-4195-BF89-B4A5EE92623B}">
      <dgm:prSet/>
      <dgm:spPr/>
      <dgm:t>
        <a:bodyPr/>
        <a:lstStyle/>
        <a:p>
          <a:endParaRPr lang="en-US"/>
        </a:p>
      </dgm:t>
    </dgm:pt>
    <dgm:pt modelId="{BC03ACD1-D09C-4437-A225-EB5712E1178A}" type="sibTrans" cxnId="{2C51B880-4A4E-4195-BF89-B4A5EE92623B}">
      <dgm:prSet/>
      <dgm:spPr/>
      <dgm:t>
        <a:bodyPr/>
        <a:lstStyle/>
        <a:p>
          <a:endParaRPr lang="en-US"/>
        </a:p>
      </dgm:t>
    </dgm:pt>
    <dgm:pt modelId="{1208A7CE-0DD7-4B52-BFE4-FB1F55E6A4BC}">
      <dgm:prSet phldrT="[Text]" phldr="0"/>
      <dgm:spPr/>
      <dgm:t>
        <a:bodyPr/>
        <a:lstStyle/>
        <a:p>
          <a:r>
            <a:rPr lang="en-US" b="1">
              <a:latin typeface="Aptos Display" panose="02110004020202020204"/>
            </a:rPr>
            <a:t>NATURE</a:t>
          </a:r>
          <a:endParaRPr lang="en-US" b="1"/>
        </a:p>
      </dgm:t>
    </dgm:pt>
    <dgm:pt modelId="{10A44EB1-0BA2-490F-A375-11C9ACFC1AEA}" type="parTrans" cxnId="{C869DD98-9367-41EB-9F95-8AF33317F478}">
      <dgm:prSet/>
      <dgm:spPr/>
      <dgm:t>
        <a:bodyPr/>
        <a:lstStyle/>
        <a:p>
          <a:endParaRPr lang="en-US"/>
        </a:p>
      </dgm:t>
    </dgm:pt>
    <dgm:pt modelId="{54D9588E-07D0-4998-B151-C59C21A88633}" type="sibTrans" cxnId="{C869DD98-9367-41EB-9F95-8AF33317F478}">
      <dgm:prSet/>
      <dgm:spPr/>
      <dgm:t>
        <a:bodyPr/>
        <a:lstStyle/>
        <a:p>
          <a:endParaRPr lang="en-US"/>
        </a:p>
      </dgm:t>
    </dgm:pt>
    <dgm:pt modelId="{9FC16EEC-A43F-4CCF-A1E1-F85433445F2C}">
      <dgm:prSet phldrT="[Text]" phldr="0"/>
      <dgm:spPr/>
      <dgm:t>
        <a:bodyPr/>
        <a:lstStyle/>
        <a:p>
          <a:pPr rtl="0"/>
          <a:r>
            <a:rPr lang="en-GB">
              <a:latin typeface="Century Gothic"/>
            </a:rPr>
            <a:t>Protect and enhance green space and nature, improving resilience and providing connections for people and broader ecosystem networks.</a:t>
          </a:r>
          <a:endParaRPr lang="en-US"/>
        </a:p>
      </dgm:t>
    </dgm:pt>
    <dgm:pt modelId="{0EF5603E-1D56-4BF8-882D-944594180E79}" type="parTrans" cxnId="{9CDF233A-1ED6-465B-AB1D-CF56129595C1}">
      <dgm:prSet/>
      <dgm:spPr/>
      <dgm:t>
        <a:bodyPr/>
        <a:lstStyle/>
        <a:p>
          <a:endParaRPr lang="en-US"/>
        </a:p>
      </dgm:t>
    </dgm:pt>
    <dgm:pt modelId="{C8247192-8E9C-4738-B5AB-5D2E50B216FD}" type="sibTrans" cxnId="{9CDF233A-1ED6-465B-AB1D-CF56129595C1}">
      <dgm:prSet/>
      <dgm:spPr/>
      <dgm:t>
        <a:bodyPr/>
        <a:lstStyle/>
        <a:p>
          <a:endParaRPr lang="en-US"/>
        </a:p>
      </dgm:t>
    </dgm:pt>
    <dgm:pt modelId="{DEA3D1AC-E75C-4DB4-884D-B815D2AFBF94}">
      <dgm:prSet phldr="0"/>
      <dgm:spPr/>
      <dgm:t>
        <a:bodyPr/>
        <a:lstStyle/>
        <a:p>
          <a:pPr rtl="0"/>
          <a:r>
            <a:rPr lang="en-US" b="1">
              <a:latin typeface="Century Gothic"/>
            </a:rPr>
            <a:t>CLIMATE</a:t>
          </a:r>
        </a:p>
      </dgm:t>
    </dgm:pt>
    <dgm:pt modelId="{4C58ADFA-D9AF-46EF-9449-194900E25949}" type="parTrans" cxnId="{D3C5BD85-2114-45A7-A9B9-A24C653957F0}">
      <dgm:prSet/>
      <dgm:spPr/>
      <dgm:t>
        <a:bodyPr/>
        <a:lstStyle/>
        <a:p>
          <a:endParaRPr lang="en-GB"/>
        </a:p>
      </dgm:t>
    </dgm:pt>
    <dgm:pt modelId="{F15B64C9-F920-4210-BE25-66E44F63BD44}" type="sibTrans" cxnId="{D3C5BD85-2114-45A7-A9B9-A24C653957F0}">
      <dgm:prSet/>
      <dgm:spPr/>
      <dgm:t>
        <a:bodyPr/>
        <a:lstStyle/>
        <a:p>
          <a:endParaRPr lang="en-GB"/>
        </a:p>
      </dgm:t>
    </dgm:pt>
    <dgm:pt modelId="{A2AA2DB0-3EC7-41B9-8DE2-7B21733875A6}">
      <dgm:prSet phldr="0"/>
      <dgm:spPr/>
      <dgm:t>
        <a:bodyPr/>
        <a:lstStyle/>
        <a:p>
          <a:r>
            <a:rPr lang="en-US" b="1">
              <a:latin typeface="Aptos Display" panose="02110004020202020204"/>
            </a:rPr>
            <a:t>PEOPLE</a:t>
          </a:r>
        </a:p>
      </dgm:t>
    </dgm:pt>
    <dgm:pt modelId="{67070B03-10B0-4FB6-BA86-617C45935E22}" type="parTrans" cxnId="{775A40E5-1812-4293-8823-91DCCC0A5FA7}">
      <dgm:prSet/>
      <dgm:spPr/>
      <dgm:t>
        <a:bodyPr/>
        <a:lstStyle/>
        <a:p>
          <a:endParaRPr lang="en-GB"/>
        </a:p>
      </dgm:t>
    </dgm:pt>
    <dgm:pt modelId="{F4D7ECC3-A9B0-4D11-868C-ACD228B0DE2C}" type="sibTrans" cxnId="{775A40E5-1812-4293-8823-91DCCC0A5FA7}">
      <dgm:prSet/>
      <dgm:spPr/>
      <dgm:t>
        <a:bodyPr/>
        <a:lstStyle/>
        <a:p>
          <a:endParaRPr lang="en-GB"/>
        </a:p>
      </dgm:t>
    </dgm:pt>
    <dgm:pt modelId="{9CF06B30-2A6D-4320-B2CE-85FE5A68672B}">
      <dgm:prSet phldr="0"/>
      <dgm:spPr/>
      <dgm:t>
        <a:bodyPr/>
        <a:lstStyle/>
        <a:p>
          <a:r>
            <a:rPr lang="en-US" b="1">
              <a:latin typeface="Aptos Display" panose="02110004020202020204"/>
            </a:rPr>
            <a:t>MANAGEMENT</a:t>
          </a:r>
        </a:p>
      </dgm:t>
    </dgm:pt>
    <dgm:pt modelId="{89072D48-F970-4CEF-BB97-A6EC9433D9DF}" type="parTrans" cxnId="{09550D06-678F-49A3-BBAD-71AE5A136067}">
      <dgm:prSet/>
      <dgm:spPr/>
      <dgm:t>
        <a:bodyPr/>
        <a:lstStyle/>
        <a:p>
          <a:endParaRPr lang="en-GB"/>
        </a:p>
      </dgm:t>
    </dgm:pt>
    <dgm:pt modelId="{069BB150-BB3A-417C-95F0-333F99D3ACE2}" type="sibTrans" cxnId="{09550D06-678F-49A3-BBAD-71AE5A136067}">
      <dgm:prSet/>
      <dgm:spPr/>
      <dgm:t>
        <a:bodyPr/>
        <a:lstStyle/>
        <a:p>
          <a:endParaRPr lang="en-GB"/>
        </a:p>
      </dgm:t>
    </dgm:pt>
    <dgm:pt modelId="{3DA544DB-6584-4E62-8007-1AFCB4744A55}">
      <dgm:prSet phldr="0"/>
      <dgm:spPr/>
      <dgm:t>
        <a:bodyPr/>
        <a:lstStyle/>
        <a:p>
          <a:pPr rtl="0"/>
          <a:r>
            <a:rPr lang="en-GB">
              <a:latin typeface="Century Gothic"/>
            </a:rPr>
            <a:t>Support for the care and wellbeing of visitors, workers, local communities, as well as supply chains.</a:t>
          </a:r>
          <a:endParaRPr lang="en-US">
            <a:latin typeface="Century Gothic"/>
          </a:endParaRPr>
        </a:p>
      </dgm:t>
    </dgm:pt>
    <dgm:pt modelId="{71B555FC-1C86-419D-B037-D7B7B8C90F91}" type="parTrans" cxnId="{EECBF481-D28F-4A8F-8F7A-3D9A0E0DCD5F}">
      <dgm:prSet/>
      <dgm:spPr/>
      <dgm:t>
        <a:bodyPr/>
        <a:lstStyle/>
        <a:p>
          <a:endParaRPr lang="en-GB"/>
        </a:p>
      </dgm:t>
    </dgm:pt>
    <dgm:pt modelId="{DF64C93D-A610-41D1-889D-16CEC7516538}" type="sibTrans" cxnId="{EECBF481-D28F-4A8F-8F7A-3D9A0E0DCD5F}">
      <dgm:prSet/>
      <dgm:spPr/>
      <dgm:t>
        <a:bodyPr/>
        <a:lstStyle/>
        <a:p>
          <a:endParaRPr lang="en-GB"/>
        </a:p>
      </dgm:t>
    </dgm:pt>
    <dgm:pt modelId="{6BD09319-4E40-4309-8A38-7CFE2D2E958A}">
      <dgm:prSet phldr="0"/>
      <dgm:spPr/>
      <dgm:t>
        <a:bodyPr/>
        <a:lstStyle/>
        <a:p>
          <a:pPr rtl="0"/>
          <a:r>
            <a:rPr lang="en-GB">
              <a:latin typeface="Century Gothic"/>
            </a:rPr>
            <a:t>Ensure a robust and coherent approach towards management, governance, and training to drive sustainability performance improvement.</a:t>
          </a:r>
          <a:endParaRPr lang="en-US">
            <a:latin typeface="Century Gothic"/>
          </a:endParaRPr>
        </a:p>
      </dgm:t>
    </dgm:pt>
    <dgm:pt modelId="{2D3300A6-980F-4331-984D-ACACCD084437}" type="parTrans" cxnId="{D386205D-4234-4BE6-949E-544BB802D3C4}">
      <dgm:prSet/>
      <dgm:spPr/>
      <dgm:t>
        <a:bodyPr/>
        <a:lstStyle/>
        <a:p>
          <a:endParaRPr lang="en-GB"/>
        </a:p>
      </dgm:t>
    </dgm:pt>
    <dgm:pt modelId="{2C538400-F11D-4259-88ED-02242A9DB8C8}" type="sibTrans" cxnId="{D386205D-4234-4BE6-949E-544BB802D3C4}">
      <dgm:prSet/>
      <dgm:spPr/>
      <dgm:t>
        <a:bodyPr/>
        <a:lstStyle/>
        <a:p>
          <a:endParaRPr lang="en-GB"/>
        </a:p>
      </dgm:t>
    </dgm:pt>
    <dgm:pt modelId="{F14ECF25-6630-4B54-A060-44CCEEFEB5B2}">
      <dgm:prSet phldrT="[Text]" phldr="0"/>
      <dgm:spPr/>
      <dgm:t>
        <a:bodyPr/>
        <a:lstStyle/>
        <a:p>
          <a:pPr rtl="0"/>
          <a:r>
            <a:rPr lang="en-GB">
              <a:latin typeface="Century Gothic"/>
            </a:rPr>
            <a:t>Drive the industry transition towards Net Zero carbon and to becoming more resilient to climate change.</a:t>
          </a:r>
          <a:endParaRPr lang="en-US"/>
        </a:p>
      </dgm:t>
    </dgm:pt>
    <dgm:pt modelId="{09FD01AF-372A-412C-A96A-79D70B56DF2F}" type="parTrans" cxnId="{A9116020-E402-43B5-844A-1D50ECB1A17A}">
      <dgm:prSet/>
      <dgm:spPr/>
      <dgm:t>
        <a:bodyPr/>
        <a:lstStyle/>
        <a:p>
          <a:endParaRPr lang="en-US"/>
        </a:p>
      </dgm:t>
    </dgm:pt>
    <dgm:pt modelId="{432B7EF5-01A0-416C-8199-1E35E6156D71}" type="sibTrans" cxnId="{A9116020-E402-43B5-844A-1D50ECB1A17A}">
      <dgm:prSet/>
      <dgm:spPr/>
      <dgm:t>
        <a:bodyPr/>
        <a:lstStyle/>
        <a:p>
          <a:endParaRPr lang="en-US"/>
        </a:p>
      </dgm:t>
    </dgm:pt>
    <dgm:pt modelId="{C9F282EE-2C45-4909-A249-A00FFD05937C}" type="pres">
      <dgm:prSet presAssocID="{54903F81-42C2-4A8D-B57E-28EF4132103B}" presName="Name0" presStyleCnt="0">
        <dgm:presLayoutVars>
          <dgm:dir/>
          <dgm:animLvl val="lvl"/>
          <dgm:resizeHandles val="exact"/>
        </dgm:presLayoutVars>
      </dgm:prSet>
      <dgm:spPr/>
    </dgm:pt>
    <dgm:pt modelId="{567C33E4-8364-48B0-949C-4796709D829E}" type="pres">
      <dgm:prSet presAssocID="{DEA3D1AC-E75C-4DB4-884D-B815D2AFBF94}" presName="compositeNode" presStyleCnt="0">
        <dgm:presLayoutVars>
          <dgm:bulletEnabled val="1"/>
        </dgm:presLayoutVars>
      </dgm:prSet>
      <dgm:spPr/>
    </dgm:pt>
    <dgm:pt modelId="{60C231C3-43DC-4465-93A6-C9819E6E7E6D}" type="pres">
      <dgm:prSet presAssocID="{DEA3D1AC-E75C-4DB4-884D-B815D2AFBF94}" presName="bgRect" presStyleLbl="node1" presStyleIdx="0" presStyleCnt="5"/>
      <dgm:spPr/>
    </dgm:pt>
    <dgm:pt modelId="{31C05D7C-42AC-45E9-9C24-E346B473384A}" type="pres">
      <dgm:prSet presAssocID="{DEA3D1AC-E75C-4DB4-884D-B815D2AFBF94}" presName="parentNode" presStyleLbl="node1" presStyleIdx="0" presStyleCnt="5">
        <dgm:presLayoutVars>
          <dgm:chMax val="0"/>
          <dgm:bulletEnabled val="1"/>
        </dgm:presLayoutVars>
      </dgm:prSet>
      <dgm:spPr/>
    </dgm:pt>
    <dgm:pt modelId="{CDDC68E4-1F52-48EA-A759-AF30A0EB5BFD}" type="pres">
      <dgm:prSet presAssocID="{DEA3D1AC-E75C-4DB4-884D-B815D2AFBF94}" presName="childNode" presStyleLbl="node1" presStyleIdx="0" presStyleCnt="5">
        <dgm:presLayoutVars>
          <dgm:bulletEnabled val="1"/>
        </dgm:presLayoutVars>
      </dgm:prSet>
      <dgm:spPr/>
    </dgm:pt>
    <dgm:pt modelId="{CF9A28A2-EB8C-4E18-B31F-796F773FB388}" type="pres">
      <dgm:prSet presAssocID="{F15B64C9-F920-4210-BE25-66E44F63BD44}" presName="hSp" presStyleCnt="0"/>
      <dgm:spPr/>
    </dgm:pt>
    <dgm:pt modelId="{E10A0E4C-1B11-4584-8EC8-B20CF83D1D43}" type="pres">
      <dgm:prSet presAssocID="{F15B64C9-F920-4210-BE25-66E44F63BD44}" presName="vProcSp" presStyleCnt="0"/>
      <dgm:spPr/>
    </dgm:pt>
    <dgm:pt modelId="{6E6FB193-6B8B-4C4F-9248-0FB4EB761F0A}" type="pres">
      <dgm:prSet presAssocID="{F15B64C9-F920-4210-BE25-66E44F63BD44}" presName="vSp1" presStyleCnt="0"/>
      <dgm:spPr/>
    </dgm:pt>
    <dgm:pt modelId="{6714B99D-1845-4BA0-BA24-3B666232FA1F}" type="pres">
      <dgm:prSet presAssocID="{F15B64C9-F920-4210-BE25-66E44F63BD44}" presName="simulatedConn" presStyleLbl="solidFgAcc1" presStyleIdx="0" presStyleCnt="4"/>
      <dgm:spPr/>
    </dgm:pt>
    <dgm:pt modelId="{79CD0BFC-6361-46AA-BBE4-332C80E0E8CF}" type="pres">
      <dgm:prSet presAssocID="{F15B64C9-F920-4210-BE25-66E44F63BD44}" presName="vSp2" presStyleCnt="0"/>
      <dgm:spPr/>
    </dgm:pt>
    <dgm:pt modelId="{D7E25458-67B7-4FD1-8A3A-34FEE68347FC}" type="pres">
      <dgm:prSet presAssocID="{F15B64C9-F920-4210-BE25-66E44F63BD44}" presName="sibTrans" presStyleCnt="0"/>
      <dgm:spPr/>
    </dgm:pt>
    <dgm:pt modelId="{89311EEA-AB0B-4801-A052-C650D9DDE81E}" type="pres">
      <dgm:prSet presAssocID="{7CD62D79-12E0-412D-8269-F9AA3AF70021}" presName="compositeNode" presStyleCnt="0">
        <dgm:presLayoutVars>
          <dgm:bulletEnabled val="1"/>
        </dgm:presLayoutVars>
      </dgm:prSet>
      <dgm:spPr/>
    </dgm:pt>
    <dgm:pt modelId="{454A618D-5309-420B-8293-E0644210D69A}" type="pres">
      <dgm:prSet presAssocID="{7CD62D79-12E0-412D-8269-F9AA3AF70021}" presName="bgRect" presStyleLbl="node1" presStyleIdx="1" presStyleCnt="5"/>
      <dgm:spPr/>
    </dgm:pt>
    <dgm:pt modelId="{C2AFB69E-8C81-4CF5-9038-5D8376D43A06}" type="pres">
      <dgm:prSet presAssocID="{7CD62D79-12E0-412D-8269-F9AA3AF70021}" presName="parentNode" presStyleLbl="node1" presStyleIdx="1" presStyleCnt="5">
        <dgm:presLayoutVars>
          <dgm:chMax val="0"/>
          <dgm:bulletEnabled val="1"/>
        </dgm:presLayoutVars>
      </dgm:prSet>
      <dgm:spPr/>
    </dgm:pt>
    <dgm:pt modelId="{900634E3-CE41-4D5E-9CEA-7F8FDFA4B017}" type="pres">
      <dgm:prSet presAssocID="{7CD62D79-12E0-412D-8269-F9AA3AF70021}" presName="childNode" presStyleLbl="node1" presStyleIdx="1" presStyleCnt="5">
        <dgm:presLayoutVars>
          <dgm:bulletEnabled val="1"/>
        </dgm:presLayoutVars>
      </dgm:prSet>
      <dgm:spPr/>
    </dgm:pt>
    <dgm:pt modelId="{9D9D86AC-5582-4BA7-8AA2-1ECC0DA2DE57}" type="pres">
      <dgm:prSet presAssocID="{8EA3C96D-E7FC-4E62-B80E-3A7FAD543253}" presName="hSp" presStyleCnt="0"/>
      <dgm:spPr/>
    </dgm:pt>
    <dgm:pt modelId="{C1648095-6E69-4B63-A852-D5C5C3B83086}" type="pres">
      <dgm:prSet presAssocID="{8EA3C96D-E7FC-4E62-B80E-3A7FAD543253}" presName="vProcSp" presStyleCnt="0"/>
      <dgm:spPr/>
    </dgm:pt>
    <dgm:pt modelId="{E9A0C140-6872-406A-A4A8-EBD89D7FFA74}" type="pres">
      <dgm:prSet presAssocID="{8EA3C96D-E7FC-4E62-B80E-3A7FAD543253}" presName="vSp1" presStyleCnt="0"/>
      <dgm:spPr/>
    </dgm:pt>
    <dgm:pt modelId="{0C3DA2A3-35B6-4B3D-8329-B7ED502665CF}" type="pres">
      <dgm:prSet presAssocID="{8EA3C96D-E7FC-4E62-B80E-3A7FAD543253}" presName="simulatedConn" presStyleLbl="solidFgAcc1" presStyleIdx="1" presStyleCnt="4"/>
      <dgm:spPr/>
    </dgm:pt>
    <dgm:pt modelId="{E12D967C-6F72-4ADB-8C83-06B4AAC8DCBF}" type="pres">
      <dgm:prSet presAssocID="{8EA3C96D-E7FC-4E62-B80E-3A7FAD543253}" presName="vSp2" presStyleCnt="0"/>
      <dgm:spPr/>
    </dgm:pt>
    <dgm:pt modelId="{6D6A0097-8687-4497-B1ED-792C201EC3EE}" type="pres">
      <dgm:prSet presAssocID="{8EA3C96D-E7FC-4E62-B80E-3A7FAD543253}" presName="sibTrans" presStyleCnt="0"/>
      <dgm:spPr/>
    </dgm:pt>
    <dgm:pt modelId="{82FF1DB1-0FF2-499B-A0C4-9C9CC50D07ED}" type="pres">
      <dgm:prSet presAssocID="{1208A7CE-0DD7-4B52-BFE4-FB1F55E6A4BC}" presName="compositeNode" presStyleCnt="0">
        <dgm:presLayoutVars>
          <dgm:bulletEnabled val="1"/>
        </dgm:presLayoutVars>
      </dgm:prSet>
      <dgm:spPr/>
    </dgm:pt>
    <dgm:pt modelId="{BB881DA1-819F-40B1-9E3F-988D43D24E25}" type="pres">
      <dgm:prSet presAssocID="{1208A7CE-0DD7-4B52-BFE4-FB1F55E6A4BC}" presName="bgRect" presStyleLbl="node1" presStyleIdx="2" presStyleCnt="5"/>
      <dgm:spPr/>
    </dgm:pt>
    <dgm:pt modelId="{6B8BE8E4-5837-4C50-B17D-8D45FB72772C}" type="pres">
      <dgm:prSet presAssocID="{1208A7CE-0DD7-4B52-BFE4-FB1F55E6A4BC}" presName="parentNode" presStyleLbl="node1" presStyleIdx="2" presStyleCnt="5">
        <dgm:presLayoutVars>
          <dgm:chMax val="0"/>
          <dgm:bulletEnabled val="1"/>
        </dgm:presLayoutVars>
      </dgm:prSet>
      <dgm:spPr/>
    </dgm:pt>
    <dgm:pt modelId="{71AE7153-5958-49CD-A868-5DDEA21F6DEA}" type="pres">
      <dgm:prSet presAssocID="{1208A7CE-0DD7-4B52-BFE4-FB1F55E6A4BC}" presName="childNode" presStyleLbl="node1" presStyleIdx="2" presStyleCnt="5">
        <dgm:presLayoutVars>
          <dgm:bulletEnabled val="1"/>
        </dgm:presLayoutVars>
      </dgm:prSet>
      <dgm:spPr/>
    </dgm:pt>
    <dgm:pt modelId="{6C47226D-74BF-4C72-B242-D909DA41AFAE}" type="pres">
      <dgm:prSet presAssocID="{54D9588E-07D0-4998-B151-C59C21A88633}" presName="hSp" presStyleCnt="0"/>
      <dgm:spPr/>
    </dgm:pt>
    <dgm:pt modelId="{187E1281-DBB8-438A-9E82-8E1BB50DE5D9}" type="pres">
      <dgm:prSet presAssocID="{54D9588E-07D0-4998-B151-C59C21A88633}" presName="vProcSp" presStyleCnt="0"/>
      <dgm:spPr/>
    </dgm:pt>
    <dgm:pt modelId="{9CF674AB-3D84-4882-A5B8-9639D9FA9BA4}" type="pres">
      <dgm:prSet presAssocID="{54D9588E-07D0-4998-B151-C59C21A88633}" presName="vSp1" presStyleCnt="0"/>
      <dgm:spPr/>
    </dgm:pt>
    <dgm:pt modelId="{5657A3CF-C9A1-4BD6-ABEF-F129BD9BA8BA}" type="pres">
      <dgm:prSet presAssocID="{54D9588E-07D0-4998-B151-C59C21A88633}" presName="simulatedConn" presStyleLbl="solidFgAcc1" presStyleIdx="2" presStyleCnt="4"/>
      <dgm:spPr/>
    </dgm:pt>
    <dgm:pt modelId="{0C61D42F-06F2-4CDC-B117-3C914627D259}" type="pres">
      <dgm:prSet presAssocID="{54D9588E-07D0-4998-B151-C59C21A88633}" presName="vSp2" presStyleCnt="0"/>
      <dgm:spPr/>
    </dgm:pt>
    <dgm:pt modelId="{1D45F670-BC80-4E5F-B2F0-E0493FC995D9}" type="pres">
      <dgm:prSet presAssocID="{54D9588E-07D0-4998-B151-C59C21A88633}" presName="sibTrans" presStyleCnt="0"/>
      <dgm:spPr/>
    </dgm:pt>
    <dgm:pt modelId="{5802BF1C-1C4F-49F0-941C-E8F959121FA7}" type="pres">
      <dgm:prSet presAssocID="{A2AA2DB0-3EC7-41B9-8DE2-7B21733875A6}" presName="compositeNode" presStyleCnt="0">
        <dgm:presLayoutVars>
          <dgm:bulletEnabled val="1"/>
        </dgm:presLayoutVars>
      </dgm:prSet>
      <dgm:spPr/>
    </dgm:pt>
    <dgm:pt modelId="{3660C407-95D6-4345-9982-C367202F393D}" type="pres">
      <dgm:prSet presAssocID="{A2AA2DB0-3EC7-41B9-8DE2-7B21733875A6}" presName="bgRect" presStyleLbl="node1" presStyleIdx="3" presStyleCnt="5"/>
      <dgm:spPr/>
    </dgm:pt>
    <dgm:pt modelId="{A0FE6381-A1E5-455A-95F4-040481BC0CAB}" type="pres">
      <dgm:prSet presAssocID="{A2AA2DB0-3EC7-41B9-8DE2-7B21733875A6}" presName="parentNode" presStyleLbl="node1" presStyleIdx="3" presStyleCnt="5">
        <dgm:presLayoutVars>
          <dgm:chMax val="0"/>
          <dgm:bulletEnabled val="1"/>
        </dgm:presLayoutVars>
      </dgm:prSet>
      <dgm:spPr/>
    </dgm:pt>
    <dgm:pt modelId="{E49C6D74-0106-473C-AFA4-DBC81B7EF060}" type="pres">
      <dgm:prSet presAssocID="{A2AA2DB0-3EC7-41B9-8DE2-7B21733875A6}" presName="childNode" presStyleLbl="node1" presStyleIdx="3" presStyleCnt="5">
        <dgm:presLayoutVars>
          <dgm:bulletEnabled val="1"/>
        </dgm:presLayoutVars>
      </dgm:prSet>
      <dgm:spPr/>
    </dgm:pt>
    <dgm:pt modelId="{9E9C36C4-A0B9-4370-90F0-3A6E59808DB5}" type="pres">
      <dgm:prSet presAssocID="{F4D7ECC3-A9B0-4D11-868C-ACD228B0DE2C}" presName="hSp" presStyleCnt="0"/>
      <dgm:spPr/>
    </dgm:pt>
    <dgm:pt modelId="{5D1345E5-95DD-4B46-9D38-23FB113800DD}" type="pres">
      <dgm:prSet presAssocID="{F4D7ECC3-A9B0-4D11-868C-ACD228B0DE2C}" presName="vProcSp" presStyleCnt="0"/>
      <dgm:spPr/>
    </dgm:pt>
    <dgm:pt modelId="{FD6A85BC-FDC7-4557-9B32-BCCA575C5EFC}" type="pres">
      <dgm:prSet presAssocID="{F4D7ECC3-A9B0-4D11-868C-ACD228B0DE2C}" presName="vSp1" presStyleCnt="0"/>
      <dgm:spPr/>
    </dgm:pt>
    <dgm:pt modelId="{CB4B2361-6585-45CA-95E6-F84808B9AF79}" type="pres">
      <dgm:prSet presAssocID="{F4D7ECC3-A9B0-4D11-868C-ACD228B0DE2C}" presName="simulatedConn" presStyleLbl="solidFgAcc1" presStyleIdx="3" presStyleCnt="4"/>
      <dgm:spPr/>
    </dgm:pt>
    <dgm:pt modelId="{AB78DCF0-DFA6-478A-A1AA-19CFAE3F7722}" type="pres">
      <dgm:prSet presAssocID="{F4D7ECC3-A9B0-4D11-868C-ACD228B0DE2C}" presName="vSp2" presStyleCnt="0"/>
      <dgm:spPr/>
    </dgm:pt>
    <dgm:pt modelId="{2A3CBABB-162E-440F-A746-8D854D1D0C67}" type="pres">
      <dgm:prSet presAssocID="{F4D7ECC3-A9B0-4D11-868C-ACD228B0DE2C}" presName="sibTrans" presStyleCnt="0"/>
      <dgm:spPr/>
    </dgm:pt>
    <dgm:pt modelId="{B642B371-242D-4D78-910F-C39919DD89FF}" type="pres">
      <dgm:prSet presAssocID="{9CF06B30-2A6D-4320-B2CE-85FE5A68672B}" presName="compositeNode" presStyleCnt="0">
        <dgm:presLayoutVars>
          <dgm:bulletEnabled val="1"/>
        </dgm:presLayoutVars>
      </dgm:prSet>
      <dgm:spPr/>
    </dgm:pt>
    <dgm:pt modelId="{D1970A5B-4F5B-43BB-8B4C-F607F0235811}" type="pres">
      <dgm:prSet presAssocID="{9CF06B30-2A6D-4320-B2CE-85FE5A68672B}" presName="bgRect" presStyleLbl="node1" presStyleIdx="4" presStyleCnt="5"/>
      <dgm:spPr/>
    </dgm:pt>
    <dgm:pt modelId="{7F6527D1-92B9-4194-9A38-798F492C3588}" type="pres">
      <dgm:prSet presAssocID="{9CF06B30-2A6D-4320-B2CE-85FE5A68672B}" presName="parentNode" presStyleLbl="node1" presStyleIdx="4" presStyleCnt="5">
        <dgm:presLayoutVars>
          <dgm:chMax val="0"/>
          <dgm:bulletEnabled val="1"/>
        </dgm:presLayoutVars>
      </dgm:prSet>
      <dgm:spPr/>
    </dgm:pt>
    <dgm:pt modelId="{8BAFB45B-76A3-43F3-8821-4BBB16749960}" type="pres">
      <dgm:prSet presAssocID="{9CF06B30-2A6D-4320-B2CE-85FE5A68672B}" presName="childNode" presStyleLbl="node1" presStyleIdx="4" presStyleCnt="5">
        <dgm:presLayoutVars>
          <dgm:bulletEnabled val="1"/>
        </dgm:presLayoutVars>
      </dgm:prSet>
      <dgm:spPr/>
    </dgm:pt>
  </dgm:ptLst>
  <dgm:cxnLst>
    <dgm:cxn modelId="{09550D06-678F-49A3-BBAD-71AE5A136067}" srcId="{54903F81-42C2-4A8D-B57E-28EF4132103B}" destId="{9CF06B30-2A6D-4320-B2CE-85FE5A68672B}" srcOrd="4" destOrd="0" parTransId="{89072D48-F970-4CEF-BB97-A6EC9433D9DF}" sibTransId="{069BB150-BB3A-417C-95F0-333F99D3ACE2}"/>
    <dgm:cxn modelId="{EEC0A80E-E68E-422D-B213-36D9CA5D5021}" type="presOf" srcId="{A2AA2DB0-3EC7-41B9-8DE2-7B21733875A6}" destId="{3660C407-95D6-4345-9982-C367202F393D}" srcOrd="0" destOrd="0" presId="urn:microsoft.com/office/officeart/2005/8/layout/hProcess7"/>
    <dgm:cxn modelId="{A9116020-E402-43B5-844A-1D50ECB1A17A}" srcId="{DEA3D1AC-E75C-4DB4-884D-B815D2AFBF94}" destId="{F14ECF25-6630-4B54-A060-44CCEEFEB5B2}" srcOrd="0" destOrd="0" parTransId="{09FD01AF-372A-412C-A96A-79D70B56DF2F}" sibTransId="{432B7EF5-01A0-416C-8199-1E35E6156D71}"/>
    <dgm:cxn modelId="{BD195835-A1A5-44DA-B7B0-3A4A6A50C27F}" type="presOf" srcId="{1208A7CE-0DD7-4B52-BFE4-FB1F55E6A4BC}" destId="{BB881DA1-819F-40B1-9E3F-988D43D24E25}" srcOrd="0" destOrd="0" presId="urn:microsoft.com/office/officeart/2005/8/layout/hProcess7"/>
    <dgm:cxn modelId="{9CDF233A-1ED6-465B-AB1D-CF56129595C1}" srcId="{1208A7CE-0DD7-4B52-BFE4-FB1F55E6A4BC}" destId="{9FC16EEC-A43F-4CCF-A1E1-F85433445F2C}" srcOrd="0" destOrd="0" parTransId="{0EF5603E-1D56-4BF8-882D-944594180E79}" sibTransId="{C8247192-8E9C-4738-B5AB-5D2E50B216FD}"/>
    <dgm:cxn modelId="{98ED0C5C-7846-4CCC-84B2-388ABDDABAAC}" type="presOf" srcId="{A2AA2DB0-3EC7-41B9-8DE2-7B21733875A6}" destId="{A0FE6381-A1E5-455A-95F4-040481BC0CAB}" srcOrd="1" destOrd="0" presId="urn:microsoft.com/office/officeart/2005/8/layout/hProcess7"/>
    <dgm:cxn modelId="{D386205D-4234-4BE6-949E-544BB802D3C4}" srcId="{9CF06B30-2A6D-4320-B2CE-85FE5A68672B}" destId="{6BD09319-4E40-4309-8A38-7CFE2D2E958A}" srcOrd="0" destOrd="0" parTransId="{2D3300A6-980F-4331-984D-ACACCD084437}" sibTransId="{2C538400-F11D-4259-88ED-02242A9DB8C8}"/>
    <dgm:cxn modelId="{12DF4068-8BF4-4F94-A6CC-4FCC6EFF869F}" type="presOf" srcId="{DEA3D1AC-E75C-4DB4-884D-B815D2AFBF94}" destId="{31C05D7C-42AC-45E9-9C24-E346B473384A}" srcOrd="1" destOrd="0" presId="urn:microsoft.com/office/officeart/2005/8/layout/hProcess7"/>
    <dgm:cxn modelId="{2C51B880-4A4E-4195-BF89-B4A5EE92623B}" srcId="{7CD62D79-12E0-412D-8269-F9AA3AF70021}" destId="{987F09EC-546F-4A98-AFFA-EF2926A96BED}" srcOrd="0" destOrd="0" parTransId="{84016F06-DF56-4AF9-9221-1DFF0490DE53}" sibTransId="{BC03ACD1-D09C-4437-A225-EB5712E1178A}"/>
    <dgm:cxn modelId="{EECBF481-D28F-4A8F-8F7A-3D9A0E0DCD5F}" srcId="{A2AA2DB0-3EC7-41B9-8DE2-7B21733875A6}" destId="{3DA544DB-6584-4E62-8007-1AFCB4744A55}" srcOrd="0" destOrd="0" parTransId="{71B555FC-1C86-419D-B037-D7B7B8C90F91}" sibTransId="{DF64C93D-A610-41D1-889D-16CEC7516538}"/>
    <dgm:cxn modelId="{D3C5BD85-2114-45A7-A9B9-A24C653957F0}" srcId="{54903F81-42C2-4A8D-B57E-28EF4132103B}" destId="{DEA3D1AC-E75C-4DB4-884D-B815D2AFBF94}" srcOrd="0" destOrd="0" parTransId="{4C58ADFA-D9AF-46EF-9449-194900E25949}" sibTransId="{F15B64C9-F920-4210-BE25-66E44F63BD44}"/>
    <dgm:cxn modelId="{FB365C88-A56C-421F-8B1B-A4757D314A4F}" type="presOf" srcId="{54903F81-42C2-4A8D-B57E-28EF4132103B}" destId="{C9F282EE-2C45-4909-A249-A00FFD05937C}" srcOrd="0" destOrd="0" presId="urn:microsoft.com/office/officeart/2005/8/layout/hProcess7"/>
    <dgm:cxn modelId="{138DB491-3328-43A8-8841-8C7E26449167}" type="presOf" srcId="{6BD09319-4E40-4309-8A38-7CFE2D2E958A}" destId="{8BAFB45B-76A3-43F3-8821-4BBB16749960}" srcOrd="0" destOrd="0" presId="urn:microsoft.com/office/officeart/2005/8/layout/hProcess7"/>
    <dgm:cxn modelId="{38B26F94-9680-44DA-9DDB-77B0E36A5936}" type="presOf" srcId="{DEA3D1AC-E75C-4DB4-884D-B815D2AFBF94}" destId="{60C231C3-43DC-4465-93A6-C9819E6E7E6D}" srcOrd="0" destOrd="0" presId="urn:microsoft.com/office/officeart/2005/8/layout/hProcess7"/>
    <dgm:cxn modelId="{BC278395-7D4C-4927-88E0-587C80FA5F4D}" type="presOf" srcId="{3DA544DB-6584-4E62-8007-1AFCB4744A55}" destId="{E49C6D74-0106-473C-AFA4-DBC81B7EF060}" srcOrd="0" destOrd="0" presId="urn:microsoft.com/office/officeart/2005/8/layout/hProcess7"/>
    <dgm:cxn modelId="{12E70498-06A4-42A8-8AE9-B823842A9A07}" type="presOf" srcId="{9CF06B30-2A6D-4320-B2CE-85FE5A68672B}" destId="{D1970A5B-4F5B-43BB-8B4C-F607F0235811}" srcOrd="0" destOrd="0" presId="urn:microsoft.com/office/officeart/2005/8/layout/hProcess7"/>
    <dgm:cxn modelId="{C869DD98-9367-41EB-9F95-8AF33317F478}" srcId="{54903F81-42C2-4A8D-B57E-28EF4132103B}" destId="{1208A7CE-0DD7-4B52-BFE4-FB1F55E6A4BC}" srcOrd="2" destOrd="0" parTransId="{10A44EB1-0BA2-490F-A375-11C9ACFC1AEA}" sibTransId="{54D9588E-07D0-4998-B151-C59C21A88633}"/>
    <dgm:cxn modelId="{55B9569C-615F-4927-8DEA-CF5FE1C96954}" srcId="{54903F81-42C2-4A8D-B57E-28EF4132103B}" destId="{7CD62D79-12E0-412D-8269-F9AA3AF70021}" srcOrd="1" destOrd="0" parTransId="{57FA4163-445C-480E-83E0-C8475D7B4A16}" sibTransId="{8EA3C96D-E7FC-4E62-B80E-3A7FAD543253}"/>
    <dgm:cxn modelId="{9AC7209F-63B9-438A-B27D-A05B72E36D0C}" type="presOf" srcId="{1208A7CE-0DD7-4B52-BFE4-FB1F55E6A4BC}" destId="{6B8BE8E4-5837-4C50-B17D-8D45FB72772C}" srcOrd="1" destOrd="0" presId="urn:microsoft.com/office/officeart/2005/8/layout/hProcess7"/>
    <dgm:cxn modelId="{3DD3AAA3-3236-4DAC-AE7E-110CA4B31C8B}" type="presOf" srcId="{F14ECF25-6630-4B54-A060-44CCEEFEB5B2}" destId="{CDDC68E4-1F52-48EA-A759-AF30A0EB5BFD}" srcOrd="0" destOrd="0" presId="urn:microsoft.com/office/officeart/2005/8/layout/hProcess7"/>
    <dgm:cxn modelId="{ED2213A9-FE62-43AF-8416-DBDD8C09F22E}" type="presOf" srcId="{7CD62D79-12E0-412D-8269-F9AA3AF70021}" destId="{454A618D-5309-420B-8293-E0644210D69A}" srcOrd="0" destOrd="0" presId="urn:microsoft.com/office/officeart/2005/8/layout/hProcess7"/>
    <dgm:cxn modelId="{7A46F2B5-B12B-4085-9AF3-BCE3BCECF59D}" type="presOf" srcId="{987F09EC-546F-4A98-AFFA-EF2926A96BED}" destId="{900634E3-CE41-4D5E-9CEA-7F8FDFA4B017}" srcOrd="0" destOrd="0" presId="urn:microsoft.com/office/officeart/2005/8/layout/hProcess7"/>
    <dgm:cxn modelId="{CA16A6DF-DACB-4928-B3ED-74A820D775CD}" type="presOf" srcId="{7CD62D79-12E0-412D-8269-F9AA3AF70021}" destId="{C2AFB69E-8C81-4CF5-9038-5D8376D43A06}" srcOrd="1" destOrd="0" presId="urn:microsoft.com/office/officeart/2005/8/layout/hProcess7"/>
    <dgm:cxn modelId="{703C67E0-ECDE-4286-AD15-B6CEF407ADAD}" type="presOf" srcId="{9CF06B30-2A6D-4320-B2CE-85FE5A68672B}" destId="{7F6527D1-92B9-4194-9A38-798F492C3588}" srcOrd="1" destOrd="0" presId="urn:microsoft.com/office/officeart/2005/8/layout/hProcess7"/>
    <dgm:cxn modelId="{775A40E5-1812-4293-8823-91DCCC0A5FA7}" srcId="{54903F81-42C2-4A8D-B57E-28EF4132103B}" destId="{A2AA2DB0-3EC7-41B9-8DE2-7B21733875A6}" srcOrd="3" destOrd="0" parTransId="{67070B03-10B0-4FB6-BA86-617C45935E22}" sibTransId="{F4D7ECC3-A9B0-4D11-868C-ACD228B0DE2C}"/>
    <dgm:cxn modelId="{7A222DF0-4AC7-4517-8487-61A76AACA9FA}" type="presOf" srcId="{9FC16EEC-A43F-4CCF-A1E1-F85433445F2C}" destId="{71AE7153-5958-49CD-A868-5DDEA21F6DEA}" srcOrd="0" destOrd="0" presId="urn:microsoft.com/office/officeart/2005/8/layout/hProcess7"/>
    <dgm:cxn modelId="{436BFE9A-900A-48DC-B0E1-DCB7459ED1D2}" type="presParOf" srcId="{C9F282EE-2C45-4909-A249-A00FFD05937C}" destId="{567C33E4-8364-48B0-949C-4796709D829E}" srcOrd="0" destOrd="0" presId="urn:microsoft.com/office/officeart/2005/8/layout/hProcess7"/>
    <dgm:cxn modelId="{A89DA729-EB4C-4194-971D-5ACE8F233B2E}" type="presParOf" srcId="{567C33E4-8364-48B0-949C-4796709D829E}" destId="{60C231C3-43DC-4465-93A6-C9819E6E7E6D}" srcOrd="0" destOrd="0" presId="urn:microsoft.com/office/officeart/2005/8/layout/hProcess7"/>
    <dgm:cxn modelId="{0DD6F01B-6DD7-462F-AAEF-53F54356FAEE}" type="presParOf" srcId="{567C33E4-8364-48B0-949C-4796709D829E}" destId="{31C05D7C-42AC-45E9-9C24-E346B473384A}" srcOrd="1" destOrd="0" presId="urn:microsoft.com/office/officeart/2005/8/layout/hProcess7"/>
    <dgm:cxn modelId="{37A50E3D-EE2E-4523-B452-8883BBE01643}" type="presParOf" srcId="{567C33E4-8364-48B0-949C-4796709D829E}" destId="{CDDC68E4-1F52-48EA-A759-AF30A0EB5BFD}" srcOrd="2" destOrd="0" presId="urn:microsoft.com/office/officeart/2005/8/layout/hProcess7"/>
    <dgm:cxn modelId="{009EAA13-709A-4CD7-B615-0A1E5C63FF40}" type="presParOf" srcId="{C9F282EE-2C45-4909-A249-A00FFD05937C}" destId="{CF9A28A2-EB8C-4E18-B31F-796F773FB388}" srcOrd="1" destOrd="0" presId="urn:microsoft.com/office/officeart/2005/8/layout/hProcess7"/>
    <dgm:cxn modelId="{248069F4-CF8D-476E-B6B0-84221A76EC26}" type="presParOf" srcId="{C9F282EE-2C45-4909-A249-A00FFD05937C}" destId="{E10A0E4C-1B11-4584-8EC8-B20CF83D1D43}" srcOrd="2" destOrd="0" presId="urn:microsoft.com/office/officeart/2005/8/layout/hProcess7"/>
    <dgm:cxn modelId="{678560A3-2EE5-46F0-A769-9DFCB8948B3C}" type="presParOf" srcId="{E10A0E4C-1B11-4584-8EC8-B20CF83D1D43}" destId="{6E6FB193-6B8B-4C4F-9248-0FB4EB761F0A}" srcOrd="0" destOrd="0" presId="urn:microsoft.com/office/officeart/2005/8/layout/hProcess7"/>
    <dgm:cxn modelId="{E3FD1255-2861-443D-878C-88224FC0EB03}" type="presParOf" srcId="{E10A0E4C-1B11-4584-8EC8-B20CF83D1D43}" destId="{6714B99D-1845-4BA0-BA24-3B666232FA1F}" srcOrd="1" destOrd="0" presId="urn:microsoft.com/office/officeart/2005/8/layout/hProcess7"/>
    <dgm:cxn modelId="{48C31F39-159D-483D-A461-90FEFDD195F1}" type="presParOf" srcId="{E10A0E4C-1B11-4584-8EC8-B20CF83D1D43}" destId="{79CD0BFC-6361-46AA-BBE4-332C80E0E8CF}" srcOrd="2" destOrd="0" presId="urn:microsoft.com/office/officeart/2005/8/layout/hProcess7"/>
    <dgm:cxn modelId="{A13D0A1B-E562-4B8C-B6A6-D81EA22B3B8E}" type="presParOf" srcId="{C9F282EE-2C45-4909-A249-A00FFD05937C}" destId="{D7E25458-67B7-4FD1-8A3A-34FEE68347FC}" srcOrd="3" destOrd="0" presId="urn:microsoft.com/office/officeart/2005/8/layout/hProcess7"/>
    <dgm:cxn modelId="{DCF5926A-22C6-402F-BD16-37ADC8FABB41}" type="presParOf" srcId="{C9F282EE-2C45-4909-A249-A00FFD05937C}" destId="{89311EEA-AB0B-4801-A052-C650D9DDE81E}" srcOrd="4" destOrd="0" presId="urn:microsoft.com/office/officeart/2005/8/layout/hProcess7"/>
    <dgm:cxn modelId="{87543450-CCFB-4B76-97BF-858871F5C6FD}" type="presParOf" srcId="{89311EEA-AB0B-4801-A052-C650D9DDE81E}" destId="{454A618D-5309-420B-8293-E0644210D69A}" srcOrd="0" destOrd="0" presId="urn:microsoft.com/office/officeart/2005/8/layout/hProcess7"/>
    <dgm:cxn modelId="{5FA57ED6-0537-46D4-8357-000AD6EEB462}" type="presParOf" srcId="{89311EEA-AB0B-4801-A052-C650D9DDE81E}" destId="{C2AFB69E-8C81-4CF5-9038-5D8376D43A06}" srcOrd="1" destOrd="0" presId="urn:microsoft.com/office/officeart/2005/8/layout/hProcess7"/>
    <dgm:cxn modelId="{DDC97182-D6D1-4544-986C-B6641D361E2A}" type="presParOf" srcId="{89311EEA-AB0B-4801-A052-C650D9DDE81E}" destId="{900634E3-CE41-4D5E-9CEA-7F8FDFA4B017}" srcOrd="2" destOrd="0" presId="urn:microsoft.com/office/officeart/2005/8/layout/hProcess7"/>
    <dgm:cxn modelId="{DE8345B8-8900-480F-9F1F-6AD2569A260C}" type="presParOf" srcId="{C9F282EE-2C45-4909-A249-A00FFD05937C}" destId="{9D9D86AC-5582-4BA7-8AA2-1ECC0DA2DE57}" srcOrd="5" destOrd="0" presId="urn:microsoft.com/office/officeart/2005/8/layout/hProcess7"/>
    <dgm:cxn modelId="{7314A7D3-4767-4805-BC9B-83AD55C475C7}" type="presParOf" srcId="{C9F282EE-2C45-4909-A249-A00FFD05937C}" destId="{C1648095-6E69-4B63-A852-D5C5C3B83086}" srcOrd="6" destOrd="0" presId="urn:microsoft.com/office/officeart/2005/8/layout/hProcess7"/>
    <dgm:cxn modelId="{A0A93EAD-D9C6-49F7-A74C-137B83A42B7E}" type="presParOf" srcId="{C1648095-6E69-4B63-A852-D5C5C3B83086}" destId="{E9A0C140-6872-406A-A4A8-EBD89D7FFA74}" srcOrd="0" destOrd="0" presId="urn:microsoft.com/office/officeart/2005/8/layout/hProcess7"/>
    <dgm:cxn modelId="{41658C0B-1DB5-43DB-ADC9-AE16C4A174F8}" type="presParOf" srcId="{C1648095-6E69-4B63-A852-D5C5C3B83086}" destId="{0C3DA2A3-35B6-4B3D-8329-B7ED502665CF}" srcOrd="1" destOrd="0" presId="urn:microsoft.com/office/officeart/2005/8/layout/hProcess7"/>
    <dgm:cxn modelId="{179A544D-57CC-42D9-8446-9EF0A4BCDB9F}" type="presParOf" srcId="{C1648095-6E69-4B63-A852-D5C5C3B83086}" destId="{E12D967C-6F72-4ADB-8C83-06B4AAC8DCBF}" srcOrd="2" destOrd="0" presId="urn:microsoft.com/office/officeart/2005/8/layout/hProcess7"/>
    <dgm:cxn modelId="{7854AACF-8B8E-4278-A7FF-721B5DC450CF}" type="presParOf" srcId="{C9F282EE-2C45-4909-A249-A00FFD05937C}" destId="{6D6A0097-8687-4497-B1ED-792C201EC3EE}" srcOrd="7" destOrd="0" presId="urn:microsoft.com/office/officeart/2005/8/layout/hProcess7"/>
    <dgm:cxn modelId="{89D040E5-3B1B-43B4-A41E-20F39A240ABA}" type="presParOf" srcId="{C9F282EE-2C45-4909-A249-A00FFD05937C}" destId="{82FF1DB1-0FF2-499B-A0C4-9C9CC50D07ED}" srcOrd="8" destOrd="0" presId="urn:microsoft.com/office/officeart/2005/8/layout/hProcess7"/>
    <dgm:cxn modelId="{0DEAC795-4EC1-422B-9306-A663E0CFB977}" type="presParOf" srcId="{82FF1DB1-0FF2-499B-A0C4-9C9CC50D07ED}" destId="{BB881DA1-819F-40B1-9E3F-988D43D24E25}" srcOrd="0" destOrd="0" presId="urn:microsoft.com/office/officeart/2005/8/layout/hProcess7"/>
    <dgm:cxn modelId="{56D8AE0B-FEF2-40ED-AC71-678FE8F14994}" type="presParOf" srcId="{82FF1DB1-0FF2-499B-A0C4-9C9CC50D07ED}" destId="{6B8BE8E4-5837-4C50-B17D-8D45FB72772C}" srcOrd="1" destOrd="0" presId="urn:microsoft.com/office/officeart/2005/8/layout/hProcess7"/>
    <dgm:cxn modelId="{9E0934B9-4996-4C2A-B8EA-7D767EB749B0}" type="presParOf" srcId="{82FF1DB1-0FF2-499B-A0C4-9C9CC50D07ED}" destId="{71AE7153-5958-49CD-A868-5DDEA21F6DEA}" srcOrd="2" destOrd="0" presId="urn:microsoft.com/office/officeart/2005/8/layout/hProcess7"/>
    <dgm:cxn modelId="{A8C3D568-FC53-4151-BCDC-213353C96522}" type="presParOf" srcId="{C9F282EE-2C45-4909-A249-A00FFD05937C}" destId="{6C47226D-74BF-4C72-B242-D909DA41AFAE}" srcOrd="9" destOrd="0" presId="urn:microsoft.com/office/officeart/2005/8/layout/hProcess7"/>
    <dgm:cxn modelId="{3EF79335-5E3F-4C9E-9B79-1E754F7BFFDD}" type="presParOf" srcId="{C9F282EE-2C45-4909-A249-A00FFD05937C}" destId="{187E1281-DBB8-438A-9E82-8E1BB50DE5D9}" srcOrd="10" destOrd="0" presId="urn:microsoft.com/office/officeart/2005/8/layout/hProcess7"/>
    <dgm:cxn modelId="{6F9BD3AE-0817-4221-8D69-2CC95436E574}" type="presParOf" srcId="{187E1281-DBB8-438A-9E82-8E1BB50DE5D9}" destId="{9CF674AB-3D84-4882-A5B8-9639D9FA9BA4}" srcOrd="0" destOrd="0" presId="urn:microsoft.com/office/officeart/2005/8/layout/hProcess7"/>
    <dgm:cxn modelId="{033EC660-298A-40FA-8128-5E5FD5B6DC66}" type="presParOf" srcId="{187E1281-DBB8-438A-9E82-8E1BB50DE5D9}" destId="{5657A3CF-C9A1-4BD6-ABEF-F129BD9BA8BA}" srcOrd="1" destOrd="0" presId="urn:microsoft.com/office/officeart/2005/8/layout/hProcess7"/>
    <dgm:cxn modelId="{F767D1DA-B5ED-451A-A13A-CF9154E2F76A}" type="presParOf" srcId="{187E1281-DBB8-438A-9E82-8E1BB50DE5D9}" destId="{0C61D42F-06F2-4CDC-B117-3C914627D259}" srcOrd="2" destOrd="0" presId="urn:microsoft.com/office/officeart/2005/8/layout/hProcess7"/>
    <dgm:cxn modelId="{509DCB0A-ADB8-4730-8AB6-2BFA18BED9A4}" type="presParOf" srcId="{C9F282EE-2C45-4909-A249-A00FFD05937C}" destId="{1D45F670-BC80-4E5F-B2F0-E0493FC995D9}" srcOrd="11" destOrd="0" presId="urn:microsoft.com/office/officeart/2005/8/layout/hProcess7"/>
    <dgm:cxn modelId="{DE9AC798-8C1F-40CF-B1A8-CAE5D390C212}" type="presParOf" srcId="{C9F282EE-2C45-4909-A249-A00FFD05937C}" destId="{5802BF1C-1C4F-49F0-941C-E8F959121FA7}" srcOrd="12" destOrd="0" presId="urn:microsoft.com/office/officeart/2005/8/layout/hProcess7"/>
    <dgm:cxn modelId="{39FD87C5-2D4F-411F-A444-1BBE1E9836C5}" type="presParOf" srcId="{5802BF1C-1C4F-49F0-941C-E8F959121FA7}" destId="{3660C407-95D6-4345-9982-C367202F393D}" srcOrd="0" destOrd="0" presId="urn:microsoft.com/office/officeart/2005/8/layout/hProcess7"/>
    <dgm:cxn modelId="{F4B4AE58-42B4-45D8-9B12-BB05625F8B4C}" type="presParOf" srcId="{5802BF1C-1C4F-49F0-941C-E8F959121FA7}" destId="{A0FE6381-A1E5-455A-95F4-040481BC0CAB}" srcOrd="1" destOrd="0" presId="urn:microsoft.com/office/officeart/2005/8/layout/hProcess7"/>
    <dgm:cxn modelId="{541AFE45-2330-420F-8C60-6B32017A73EB}" type="presParOf" srcId="{5802BF1C-1C4F-49F0-941C-E8F959121FA7}" destId="{E49C6D74-0106-473C-AFA4-DBC81B7EF060}" srcOrd="2" destOrd="0" presId="urn:microsoft.com/office/officeart/2005/8/layout/hProcess7"/>
    <dgm:cxn modelId="{397E7906-E356-47AE-9754-99F2C814F8EE}" type="presParOf" srcId="{C9F282EE-2C45-4909-A249-A00FFD05937C}" destId="{9E9C36C4-A0B9-4370-90F0-3A6E59808DB5}" srcOrd="13" destOrd="0" presId="urn:microsoft.com/office/officeart/2005/8/layout/hProcess7"/>
    <dgm:cxn modelId="{8BBF38C2-D00F-4913-B0DB-159F50B77FDC}" type="presParOf" srcId="{C9F282EE-2C45-4909-A249-A00FFD05937C}" destId="{5D1345E5-95DD-4B46-9D38-23FB113800DD}" srcOrd="14" destOrd="0" presId="urn:microsoft.com/office/officeart/2005/8/layout/hProcess7"/>
    <dgm:cxn modelId="{06D36832-C070-4F2D-94FC-7E7171B39859}" type="presParOf" srcId="{5D1345E5-95DD-4B46-9D38-23FB113800DD}" destId="{FD6A85BC-FDC7-4557-9B32-BCCA575C5EFC}" srcOrd="0" destOrd="0" presId="urn:microsoft.com/office/officeart/2005/8/layout/hProcess7"/>
    <dgm:cxn modelId="{2FCE3F1F-E60E-4C39-9E4D-3F5EA57A2511}" type="presParOf" srcId="{5D1345E5-95DD-4B46-9D38-23FB113800DD}" destId="{CB4B2361-6585-45CA-95E6-F84808B9AF79}" srcOrd="1" destOrd="0" presId="urn:microsoft.com/office/officeart/2005/8/layout/hProcess7"/>
    <dgm:cxn modelId="{AB7FCEB5-1B4A-473D-8A78-A45F2E2EF9B1}" type="presParOf" srcId="{5D1345E5-95DD-4B46-9D38-23FB113800DD}" destId="{AB78DCF0-DFA6-478A-A1AA-19CFAE3F7722}" srcOrd="2" destOrd="0" presId="urn:microsoft.com/office/officeart/2005/8/layout/hProcess7"/>
    <dgm:cxn modelId="{D702202C-2601-4359-9033-401AAD27E81E}" type="presParOf" srcId="{C9F282EE-2C45-4909-A249-A00FFD05937C}" destId="{2A3CBABB-162E-440F-A746-8D854D1D0C67}" srcOrd="15" destOrd="0" presId="urn:microsoft.com/office/officeart/2005/8/layout/hProcess7"/>
    <dgm:cxn modelId="{5FCAE54E-FCA5-42C6-91FC-FD69D90E51FA}" type="presParOf" srcId="{C9F282EE-2C45-4909-A249-A00FFD05937C}" destId="{B642B371-242D-4D78-910F-C39919DD89FF}" srcOrd="16" destOrd="0" presId="urn:microsoft.com/office/officeart/2005/8/layout/hProcess7"/>
    <dgm:cxn modelId="{F61E7DE6-B0BE-4F18-A2B4-E0224AB5F082}" type="presParOf" srcId="{B642B371-242D-4D78-910F-C39919DD89FF}" destId="{D1970A5B-4F5B-43BB-8B4C-F607F0235811}" srcOrd="0" destOrd="0" presId="urn:microsoft.com/office/officeart/2005/8/layout/hProcess7"/>
    <dgm:cxn modelId="{0384AB68-9076-455D-B8BE-AE3E527E631A}" type="presParOf" srcId="{B642B371-242D-4D78-910F-C39919DD89FF}" destId="{7F6527D1-92B9-4194-9A38-798F492C3588}" srcOrd="1" destOrd="0" presId="urn:microsoft.com/office/officeart/2005/8/layout/hProcess7"/>
    <dgm:cxn modelId="{9B371BBD-7046-44AC-8541-AD2976A2F91C}" type="presParOf" srcId="{B642B371-242D-4D78-910F-C39919DD89FF}" destId="{8BAFB45B-76A3-43F3-8821-4BBB1674996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231C3-43DC-4465-93A6-C9819E6E7E6D}">
      <dsp:nvSpPr>
        <dsp:cNvPr id="0" name=""/>
        <dsp:cNvSpPr/>
      </dsp:nvSpPr>
      <dsp:spPr>
        <a:xfrm>
          <a:off x="6464" y="754397"/>
          <a:ext cx="2256874" cy="2708249"/>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5725" rIns="111125" bIns="0" numCol="1" spcCol="1270" anchor="t" anchorCtr="0">
          <a:noAutofit/>
        </a:bodyPr>
        <a:lstStyle/>
        <a:p>
          <a:pPr marL="0" lvl="0" indent="0" algn="r" defTabSz="1111250" rtl="0">
            <a:lnSpc>
              <a:spcPct val="90000"/>
            </a:lnSpc>
            <a:spcBef>
              <a:spcPct val="0"/>
            </a:spcBef>
            <a:spcAft>
              <a:spcPct val="35000"/>
            </a:spcAft>
            <a:buNone/>
          </a:pPr>
          <a:r>
            <a:rPr lang="en-US" sz="2500" b="1" kern="1200">
              <a:latin typeface="Century Gothic"/>
            </a:rPr>
            <a:t>CLIMATE</a:t>
          </a:r>
        </a:p>
      </dsp:txBody>
      <dsp:txXfrm rot="16200000">
        <a:off x="-878230" y="1639092"/>
        <a:ext cx="2220764" cy="451374"/>
      </dsp:txXfrm>
    </dsp:sp>
    <dsp:sp modelId="{CDDC68E4-1F52-48EA-A759-AF30A0EB5BFD}">
      <dsp:nvSpPr>
        <dsp:cNvPr id="0" name=""/>
        <dsp:cNvSpPr/>
      </dsp:nvSpPr>
      <dsp:spPr>
        <a:xfrm>
          <a:off x="457839" y="754397"/>
          <a:ext cx="1681371" cy="270824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rtl="0">
            <a:lnSpc>
              <a:spcPct val="90000"/>
            </a:lnSpc>
            <a:spcBef>
              <a:spcPct val="0"/>
            </a:spcBef>
            <a:spcAft>
              <a:spcPct val="35000"/>
            </a:spcAft>
            <a:buNone/>
          </a:pPr>
          <a:r>
            <a:rPr lang="en-GB" sz="1600" kern="1200">
              <a:latin typeface="Century Gothic"/>
            </a:rPr>
            <a:t>Drive the industry transition towards Net Zero carbon and to becoming more resilient to climate change.</a:t>
          </a:r>
          <a:endParaRPr lang="en-US" sz="1600" kern="1200"/>
        </a:p>
      </dsp:txBody>
      <dsp:txXfrm>
        <a:off x="457839" y="754397"/>
        <a:ext cx="1681371" cy="2708249"/>
      </dsp:txXfrm>
    </dsp:sp>
    <dsp:sp modelId="{454A618D-5309-420B-8293-E0644210D69A}">
      <dsp:nvSpPr>
        <dsp:cNvPr id="0" name=""/>
        <dsp:cNvSpPr/>
      </dsp:nvSpPr>
      <dsp:spPr>
        <a:xfrm>
          <a:off x="2342329" y="754397"/>
          <a:ext cx="2256874" cy="2708249"/>
        </a:xfrm>
        <a:prstGeom prst="roundRect">
          <a:avLst>
            <a:gd name="adj" fmla="val 5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5725" rIns="111125" bIns="0" numCol="1" spcCol="1270" anchor="t" anchorCtr="0">
          <a:noAutofit/>
        </a:bodyPr>
        <a:lstStyle/>
        <a:p>
          <a:pPr marL="0" lvl="0" indent="0" algn="r" defTabSz="1111250">
            <a:lnSpc>
              <a:spcPct val="90000"/>
            </a:lnSpc>
            <a:spcBef>
              <a:spcPct val="0"/>
            </a:spcBef>
            <a:spcAft>
              <a:spcPct val="35000"/>
            </a:spcAft>
            <a:buNone/>
          </a:pPr>
          <a:r>
            <a:rPr lang="en-US" sz="2500" b="1" kern="1200">
              <a:latin typeface="Aptos Display" panose="02110004020202020204"/>
            </a:rPr>
            <a:t>CIRCULARITY</a:t>
          </a:r>
          <a:endParaRPr lang="en-US" sz="2500" b="1" kern="1200"/>
        </a:p>
      </dsp:txBody>
      <dsp:txXfrm rot="16200000">
        <a:off x="1457634" y="1639092"/>
        <a:ext cx="2220764" cy="451374"/>
      </dsp:txXfrm>
    </dsp:sp>
    <dsp:sp modelId="{6714B99D-1845-4BA0-BA24-3B666232FA1F}">
      <dsp:nvSpPr>
        <dsp:cNvPr id="0" name=""/>
        <dsp:cNvSpPr/>
      </dsp:nvSpPr>
      <dsp:spPr>
        <a:xfrm rot="5400000">
          <a:off x="2154693" y="2905865"/>
          <a:ext cx="397840" cy="338531"/>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0634E3-CE41-4D5E-9CEA-7F8FDFA4B017}">
      <dsp:nvSpPr>
        <dsp:cNvPr id="0" name=""/>
        <dsp:cNvSpPr/>
      </dsp:nvSpPr>
      <dsp:spPr>
        <a:xfrm>
          <a:off x="2793704" y="754397"/>
          <a:ext cx="1681371" cy="270824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rtl="0">
            <a:lnSpc>
              <a:spcPct val="90000"/>
            </a:lnSpc>
            <a:spcBef>
              <a:spcPct val="0"/>
            </a:spcBef>
            <a:spcAft>
              <a:spcPct val="35000"/>
            </a:spcAft>
            <a:buNone/>
          </a:pPr>
          <a:r>
            <a:rPr lang="en-GB" sz="1600" kern="1200">
              <a:latin typeface="Century Gothic"/>
            </a:rPr>
            <a:t>Supporting the transition to a circular economy through minimising waste and use of materials.</a:t>
          </a:r>
          <a:endParaRPr lang="en-US" sz="1600" kern="1200"/>
        </a:p>
      </dsp:txBody>
      <dsp:txXfrm>
        <a:off x="2793704" y="754397"/>
        <a:ext cx="1681371" cy="2708249"/>
      </dsp:txXfrm>
    </dsp:sp>
    <dsp:sp modelId="{BB881DA1-819F-40B1-9E3F-988D43D24E25}">
      <dsp:nvSpPr>
        <dsp:cNvPr id="0" name=""/>
        <dsp:cNvSpPr/>
      </dsp:nvSpPr>
      <dsp:spPr>
        <a:xfrm>
          <a:off x="4678194" y="754397"/>
          <a:ext cx="2256874" cy="2708249"/>
        </a:xfrm>
        <a:prstGeom prst="roundRect">
          <a:avLst>
            <a:gd name="adj" fmla="val 5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5725" rIns="111125" bIns="0" numCol="1" spcCol="1270" anchor="t" anchorCtr="0">
          <a:noAutofit/>
        </a:bodyPr>
        <a:lstStyle/>
        <a:p>
          <a:pPr marL="0" lvl="0" indent="0" algn="r" defTabSz="1111250">
            <a:lnSpc>
              <a:spcPct val="90000"/>
            </a:lnSpc>
            <a:spcBef>
              <a:spcPct val="0"/>
            </a:spcBef>
            <a:spcAft>
              <a:spcPct val="35000"/>
            </a:spcAft>
            <a:buNone/>
          </a:pPr>
          <a:r>
            <a:rPr lang="en-US" sz="2500" b="1" kern="1200">
              <a:latin typeface="Aptos Display" panose="02110004020202020204"/>
            </a:rPr>
            <a:t>NATURE</a:t>
          </a:r>
          <a:endParaRPr lang="en-US" sz="2500" b="1" kern="1200"/>
        </a:p>
      </dsp:txBody>
      <dsp:txXfrm rot="16200000">
        <a:off x="3793499" y="1639092"/>
        <a:ext cx="2220764" cy="451374"/>
      </dsp:txXfrm>
    </dsp:sp>
    <dsp:sp modelId="{0C3DA2A3-35B6-4B3D-8329-B7ED502665CF}">
      <dsp:nvSpPr>
        <dsp:cNvPr id="0" name=""/>
        <dsp:cNvSpPr/>
      </dsp:nvSpPr>
      <dsp:spPr>
        <a:xfrm rot="5400000">
          <a:off x="4490558" y="2905865"/>
          <a:ext cx="397840" cy="338531"/>
        </a:xfrm>
        <a:prstGeom prst="flowChartExtract">
          <a:avLst/>
        </a:prstGeom>
        <a:solidFill>
          <a:schemeClr val="lt1">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AE7153-5958-49CD-A868-5DDEA21F6DEA}">
      <dsp:nvSpPr>
        <dsp:cNvPr id="0" name=""/>
        <dsp:cNvSpPr/>
      </dsp:nvSpPr>
      <dsp:spPr>
        <a:xfrm>
          <a:off x="5129569" y="754397"/>
          <a:ext cx="1681371" cy="270824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rtl="0">
            <a:lnSpc>
              <a:spcPct val="90000"/>
            </a:lnSpc>
            <a:spcBef>
              <a:spcPct val="0"/>
            </a:spcBef>
            <a:spcAft>
              <a:spcPct val="35000"/>
            </a:spcAft>
            <a:buNone/>
          </a:pPr>
          <a:r>
            <a:rPr lang="en-GB" sz="1600" kern="1200">
              <a:latin typeface="Century Gothic"/>
            </a:rPr>
            <a:t>Protect and enhance green space and nature, improving resilience and providing connections for people and broader ecosystem networks.</a:t>
          </a:r>
          <a:endParaRPr lang="en-US" sz="1600" kern="1200"/>
        </a:p>
      </dsp:txBody>
      <dsp:txXfrm>
        <a:off x="5129569" y="754397"/>
        <a:ext cx="1681371" cy="2708249"/>
      </dsp:txXfrm>
    </dsp:sp>
    <dsp:sp modelId="{3660C407-95D6-4345-9982-C367202F393D}">
      <dsp:nvSpPr>
        <dsp:cNvPr id="0" name=""/>
        <dsp:cNvSpPr/>
      </dsp:nvSpPr>
      <dsp:spPr>
        <a:xfrm>
          <a:off x="7014059" y="754397"/>
          <a:ext cx="2256874" cy="2708249"/>
        </a:xfrm>
        <a:prstGeom prst="roundRect">
          <a:avLst>
            <a:gd name="adj" fmla="val 5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5725" rIns="111125" bIns="0" numCol="1" spcCol="1270" anchor="t" anchorCtr="0">
          <a:noAutofit/>
        </a:bodyPr>
        <a:lstStyle/>
        <a:p>
          <a:pPr marL="0" lvl="0" indent="0" algn="r" defTabSz="1111250">
            <a:lnSpc>
              <a:spcPct val="90000"/>
            </a:lnSpc>
            <a:spcBef>
              <a:spcPct val="0"/>
            </a:spcBef>
            <a:spcAft>
              <a:spcPct val="35000"/>
            </a:spcAft>
            <a:buNone/>
          </a:pPr>
          <a:r>
            <a:rPr lang="en-US" sz="2500" b="1" kern="1200">
              <a:latin typeface="Aptos Display" panose="02110004020202020204"/>
            </a:rPr>
            <a:t>PEOPLE</a:t>
          </a:r>
        </a:p>
      </dsp:txBody>
      <dsp:txXfrm rot="16200000">
        <a:off x="6129364" y="1639092"/>
        <a:ext cx="2220764" cy="451374"/>
      </dsp:txXfrm>
    </dsp:sp>
    <dsp:sp modelId="{5657A3CF-C9A1-4BD6-ABEF-F129BD9BA8BA}">
      <dsp:nvSpPr>
        <dsp:cNvPr id="0" name=""/>
        <dsp:cNvSpPr/>
      </dsp:nvSpPr>
      <dsp:spPr>
        <a:xfrm rot="5400000">
          <a:off x="6826423" y="2905865"/>
          <a:ext cx="397840" cy="338531"/>
        </a:xfrm>
        <a:prstGeom prst="flowChartExtract">
          <a:avLst/>
        </a:prstGeom>
        <a:solidFill>
          <a:schemeClr val="lt1">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9C6D74-0106-473C-AFA4-DBC81B7EF060}">
      <dsp:nvSpPr>
        <dsp:cNvPr id="0" name=""/>
        <dsp:cNvSpPr/>
      </dsp:nvSpPr>
      <dsp:spPr>
        <a:xfrm>
          <a:off x="7465434" y="754397"/>
          <a:ext cx="1681371" cy="270824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rtl="0">
            <a:lnSpc>
              <a:spcPct val="90000"/>
            </a:lnSpc>
            <a:spcBef>
              <a:spcPct val="0"/>
            </a:spcBef>
            <a:spcAft>
              <a:spcPct val="35000"/>
            </a:spcAft>
            <a:buNone/>
          </a:pPr>
          <a:r>
            <a:rPr lang="en-GB" sz="1600" kern="1200">
              <a:latin typeface="Century Gothic"/>
            </a:rPr>
            <a:t>Support for the care and wellbeing of visitors, workers, local communities, as well as supply chains.</a:t>
          </a:r>
          <a:endParaRPr lang="en-US" sz="1600" kern="1200">
            <a:latin typeface="Century Gothic"/>
          </a:endParaRPr>
        </a:p>
      </dsp:txBody>
      <dsp:txXfrm>
        <a:off x="7465434" y="754397"/>
        <a:ext cx="1681371" cy="2708249"/>
      </dsp:txXfrm>
    </dsp:sp>
    <dsp:sp modelId="{D1970A5B-4F5B-43BB-8B4C-F607F0235811}">
      <dsp:nvSpPr>
        <dsp:cNvPr id="0" name=""/>
        <dsp:cNvSpPr/>
      </dsp:nvSpPr>
      <dsp:spPr>
        <a:xfrm>
          <a:off x="9349924" y="754397"/>
          <a:ext cx="2256874" cy="2708249"/>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5725" rIns="111125" bIns="0" numCol="1" spcCol="1270" anchor="t" anchorCtr="0">
          <a:noAutofit/>
        </a:bodyPr>
        <a:lstStyle/>
        <a:p>
          <a:pPr marL="0" lvl="0" indent="0" algn="r" defTabSz="1111250">
            <a:lnSpc>
              <a:spcPct val="90000"/>
            </a:lnSpc>
            <a:spcBef>
              <a:spcPct val="0"/>
            </a:spcBef>
            <a:spcAft>
              <a:spcPct val="35000"/>
            </a:spcAft>
            <a:buNone/>
          </a:pPr>
          <a:r>
            <a:rPr lang="en-US" sz="2500" b="1" kern="1200">
              <a:latin typeface="Aptos Display" panose="02110004020202020204"/>
            </a:rPr>
            <a:t>MANAGEMENT</a:t>
          </a:r>
        </a:p>
      </dsp:txBody>
      <dsp:txXfrm rot="16200000">
        <a:off x="8465229" y="1639092"/>
        <a:ext cx="2220764" cy="451374"/>
      </dsp:txXfrm>
    </dsp:sp>
    <dsp:sp modelId="{CB4B2361-6585-45CA-95E6-F84808B9AF79}">
      <dsp:nvSpPr>
        <dsp:cNvPr id="0" name=""/>
        <dsp:cNvSpPr/>
      </dsp:nvSpPr>
      <dsp:spPr>
        <a:xfrm rot="5400000">
          <a:off x="9162288" y="2905865"/>
          <a:ext cx="397840" cy="338531"/>
        </a:xfrm>
        <a:prstGeom prst="flowChartExtra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AFB45B-76A3-43F3-8821-4BBB16749960}">
      <dsp:nvSpPr>
        <dsp:cNvPr id="0" name=""/>
        <dsp:cNvSpPr/>
      </dsp:nvSpPr>
      <dsp:spPr>
        <a:xfrm>
          <a:off x="9801299" y="754397"/>
          <a:ext cx="1681371" cy="270824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rtl="0">
            <a:lnSpc>
              <a:spcPct val="90000"/>
            </a:lnSpc>
            <a:spcBef>
              <a:spcPct val="0"/>
            </a:spcBef>
            <a:spcAft>
              <a:spcPct val="35000"/>
            </a:spcAft>
            <a:buNone/>
          </a:pPr>
          <a:r>
            <a:rPr lang="en-GB" sz="1600" kern="1200">
              <a:latin typeface="Century Gothic"/>
            </a:rPr>
            <a:t>Ensure a robust and coherent approach towards management, governance, and training to drive sustainability performance improvement.</a:t>
          </a:r>
          <a:endParaRPr lang="en-US" sz="1600" kern="1200">
            <a:latin typeface="Century Gothic"/>
          </a:endParaRPr>
        </a:p>
      </dsp:txBody>
      <dsp:txXfrm>
        <a:off x="9801299" y="754397"/>
        <a:ext cx="1681371" cy="270824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A920F9-1C8A-472B-9B64-6DAAFB54B28E}" type="datetimeFigureOut">
              <a:t>8/27/2025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C166D-7E70-473D-9CAA-6EB1307946CE}" type="slidenum">
              <a:t>‹#›</a:t>
            </a:fld>
            <a:endParaRPr lang="en-GB"/>
          </a:p>
        </p:txBody>
      </p:sp>
    </p:spTree>
    <p:extLst>
      <p:ext uri="{BB962C8B-B14F-4D97-AF65-F5344CB8AC3E}">
        <p14:creationId xmlns:p14="http://schemas.microsoft.com/office/powerpoint/2010/main" val="3474376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s://calc.wearealbert.org/login"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latinLnBrk="0" hangingPunct="1"/>
            <a:r>
              <a:rPr lang="en-GB" sz="1200" kern="1200">
                <a:solidFill>
                  <a:schemeClr val="tx1"/>
                </a:solidFill>
                <a:effectLst/>
                <a:latin typeface="+mn-lt"/>
                <a:ea typeface="+mn-ea"/>
                <a:cs typeface="+mn-cs"/>
              </a:rPr>
              <a:t>[title card]</a:t>
            </a:r>
            <a:endParaRPr lang="en-GB">
              <a:effectLst/>
            </a:endParaRPr>
          </a:p>
          <a:p>
            <a:pPr rtl="0" eaLnBrk="1" latinLnBrk="0" hangingPunct="1"/>
            <a:r>
              <a:rPr lang="en-GB" sz="1200" kern="1200">
                <a:solidFill>
                  <a:schemeClr val="tx1"/>
                </a:solidFill>
                <a:effectLst/>
                <a:latin typeface="+mn-lt"/>
                <a:ea typeface="+mn-ea"/>
                <a:cs typeface="+mn-cs"/>
              </a:rPr>
              <a:t>[</a:t>
            </a:r>
            <a:r>
              <a:rPr lang="en-GB" sz="1200" b="1" kern="1200">
                <a:solidFill>
                  <a:schemeClr val="tx1"/>
                </a:solidFill>
                <a:effectLst/>
                <a:latin typeface="+mn-lt"/>
                <a:ea typeface="+mn-ea"/>
                <a:cs typeface="+mn-cs"/>
              </a:rPr>
              <a:t>PLEASE NOTE</a:t>
            </a:r>
            <a:r>
              <a:rPr lang="en-GB" sz="1200" kern="1200">
                <a:solidFill>
                  <a:schemeClr val="tx1"/>
                </a:solidFill>
                <a:effectLst/>
                <a:latin typeface="+mn-lt"/>
                <a:ea typeface="+mn-ea"/>
                <a:cs typeface="+mn-cs"/>
              </a:rPr>
              <a:t>: the notes section of these decks have been filled with additional information to the onscreen text and imagery. It is intended to support your delivery, rather than be a mandatory script to use. Allow the additional information to inspire and guide your journey through the module, and focus on what you and your students find more engaging and useful! If you have any specific questions, you can reach out to the BAFTA albert education team at alberteducation@bafta.org]</a:t>
            </a:r>
            <a:endParaRPr lang="en-GB">
              <a:effectLst/>
            </a:endParaRPr>
          </a:p>
        </p:txBody>
      </p:sp>
      <p:sp>
        <p:nvSpPr>
          <p:cNvPr id="4" name="Slide Number Placeholder 3"/>
          <p:cNvSpPr>
            <a:spLocks noGrp="1"/>
          </p:cNvSpPr>
          <p:nvPr>
            <p:ph type="sldNum" sz="quarter" idx="5"/>
          </p:nvPr>
        </p:nvSpPr>
        <p:spPr/>
        <p:txBody>
          <a:bodyPr/>
          <a:lstStyle/>
          <a:p>
            <a:fld id="{BD4C232A-38FC-5546-B2B9-14721DB3CF89}" type="slidenum">
              <a:rPr lang="en-GB" smtClean="0"/>
              <a:t>1</a:t>
            </a:fld>
            <a:endParaRPr lang="en-GB"/>
          </a:p>
        </p:txBody>
      </p:sp>
    </p:spTree>
    <p:extLst>
      <p:ext uri="{BB962C8B-B14F-4D97-AF65-F5344CB8AC3E}">
        <p14:creationId xmlns:p14="http://schemas.microsoft.com/office/powerpoint/2010/main" val="2824563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solidFill>
                  <a:srgbClr val="000000"/>
                </a:solidFill>
                <a:ea typeface="Calibri" panose="020F0502020204030204"/>
                <a:cs typeface="Calibri" panose="020F0502020204030204"/>
              </a:rPr>
              <a:t>[title and agenda slide]</a:t>
            </a:r>
          </a:p>
        </p:txBody>
      </p:sp>
      <p:sp>
        <p:nvSpPr>
          <p:cNvPr id="4" name="Slide Number Placeholder 3"/>
          <p:cNvSpPr>
            <a:spLocks noGrp="1"/>
          </p:cNvSpPr>
          <p:nvPr>
            <p:ph type="sldNum" sz="quarter" idx="5"/>
          </p:nvPr>
        </p:nvSpPr>
        <p:spPr/>
        <p:txBody>
          <a:bodyPr/>
          <a:lstStyle/>
          <a:p>
            <a:fld id="{BD4C232A-38FC-5546-B2B9-14721DB3CF89}" type="slidenum">
              <a:rPr lang="en-GB" smtClean="0"/>
              <a:t>2</a:t>
            </a:fld>
            <a:endParaRPr lang="en-GB"/>
          </a:p>
        </p:txBody>
      </p:sp>
    </p:spTree>
    <p:extLst>
      <p:ext uri="{BB962C8B-B14F-4D97-AF65-F5344CB8AC3E}">
        <p14:creationId xmlns:p14="http://schemas.microsoft.com/office/powerpoint/2010/main" val="2824563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808080"/>
                </a:solidFill>
                <a:ea typeface="Calibri"/>
                <a:cs typeface="Calibri"/>
              </a:rPr>
              <a:t>[agenda slide]</a:t>
            </a:r>
          </a:p>
        </p:txBody>
      </p:sp>
      <p:sp>
        <p:nvSpPr>
          <p:cNvPr id="4" name="Slide Number Placeholder 3"/>
          <p:cNvSpPr>
            <a:spLocks noGrp="1"/>
          </p:cNvSpPr>
          <p:nvPr>
            <p:ph type="sldNum" sz="quarter" idx="5"/>
          </p:nvPr>
        </p:nvSpPr>
        <p:spPr/>
        <p:txBody>
          <a:bodyPr/>
          <a:lstStyle/>
          <a:p>
            <a:fld id="{7FFA8A05-D37A-BE40-9AA2-A55140395AED}" type="slidenum">
              <a:rPr lang="en-US" smtClean="0"/>
              <a:t>3</a:t>
            </a:fld>
            <a:endParaRPr lang="en-US"/>
          </a:p>
        </p:txBody>
      </p:sp>
    </p:spTree>
    <p:extLst>
      <p:ext uri="{BB962C8B-B14F-4D97-AF65-F5344CB8AC3E}">
        <p14:creationId xmlns:p14="http://schemas.microsoft.com/office/powerpoint/2010/main" val="898615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These are the emissions per hour from all productions on the BAFTA albert toolkit in the last four years. This covers almost 270,000 hours of film and TV content.</a:t>
            </a:r>
          </a:p>
          <a:p>
            <a:pPr marL="171450" indent="-171450">
              <a:buFont typeface="Arial" panose="020B0604020202020204" pitchFamily="34" charset="0"/>
              <a:buChar char="•"/>
            </a:pPr>
            <a:r>
              <a:rPr lang="en-GB"/>
              <a:t>The emissions intensity vary substantially by genre. For example, one hour of Drama emits over 50 tonnes of CO2e per hour, which is twice as much as Comedy, and 5 times as much as Entertainment.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u="none" strike="noStrike" cap="none">
                <a:solidFill>
                  <a:srgbClr val="000000"/>
                </a:solidFill>
                <a:effectLst/>
                <a:latin typeface="Arial"/>
                <a:ea typeface="Arial"/>
                <a:cs typeface="Arial"/>
                <a:sym typeface="Arial"/>
              </a:rPr>
              <a:t>The information is input by production teams such as yourselves, reviewed by albert, and viewed by broadcasters. The info is used by albert to inform strategy, and by broadcasters to assess progress towards their own targets, and the UK’s mandate for net zero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p>
          <a:p>
            <a:pPr marL="0" indent="0">
              <a:buFont typeface="Arial" panose="020B0604020202020204" pitchFamily="34" charset="0"/>
              <a:buNone/>
            </a:pPr>
            <a:endParaRPr lang="en-GB"/>
          </a:p>
          <a:p>
            <a:pPr marL="0" indent="0">
              <a:buFont typeface="Arial" panose="020B0604020202020204" pitchFamily="34" charset="0"/>
              <a:buNone/>
            </a:pPr>
            <a:r>
              <a:rPr lang="en-GB"/>
              <a:t>[opportunity to ask your students what the recurring trends are – for example, travel and transport is consistently the highest impact area]</a:t>
            </a:r>
            <a:endParaRPr lang="en-GB">
              <a:ea typeface="Calibri"/>
              <a:cs typeface="Calibri"/>
            </a:endParaRPr>
          </a:p>
          <a:p>
            <a:pPr marL="0" indent="0">
              <a:buFont typeface="Arial" panose="020B0604020202020204" pitchFamily="34" charset="0"/>
              <a:buNone/>
            </a:pPr>
            <a:r>
              <a:rPr lang="en-GB"/>
              <a:t>[opportunity to ask your students why certain emissions might be going down, and why others might be going up – Covid, the writers and actors strikes, the advertising drought in the UK in 2023, and the LA wildfires are especially good things to keep in mind here]</a:t>
            </a:r>
            <a:endParaRPr lang="en-GB">
              <a:ea typeface="Calibri"/>
              <a:cs typeface="Calibri"/>
            </a:endParaRPr>
          </a:p>
          <a:p>
            <a:pPr marL="0" indent="0">
              <a:buFont typeface="Arial" panose="020B0604020202020204" pitchFamily="34" charset="0"/>
              <a:buNone/>
            </a:pPr>
            <a:endParaRPr lang="en-GB"/>
          </a:p>
          <a:p>
            <a:pPr marL="171450" indent="-171450">
              <a:buFont typeface="Arial" panose="020B0604020202020204" pitchFamily="34" charset="0"/>
              <a:buChar char="•"/>
            </a:pPr>
            <a:r>
              <a:rPr lang="en-GB"/>
              <a:t>Why is there a considerable jump in 2023's data from 2022? At the end of 2022, albert released  increasingly sophisticated measurement and reporting on its toolkit – this led to more emissions being recorded, but because productions' reporting became far more accurate</a:t>
            </a:r>
            <a:endParaRPr lang="en-GB">
              <a:ea typeface="Calibri"/>
              <a:cs typeface="Calibri"/>
            </a:endParaRPr>
          </a:p>
          <a:p>
            <a:pPr marL="171450" indent="-171450">
              <a:buFont typeface="Arial" panose="020B0604020202020204" pitchFamily="34" charset="0"/>
              <a:buChar char="•"/>
            </a:pPr>
            <a:r>
              <a:rPr lang="en-GB"/>
              <a:t>Identifying this helps us mobilise for full decarbonisation</a:t>
            </a:r>
          </a:p>
          <a:p>
            <a:pPr marL="0" indent="0">
              <a:buFont typeface="Arial" panose="020B0604020202020204" pitchFamily="34" charset="0"/>
              <a:buNone/>
            </a:pPr>
            <a:endParaRPr lang="en-GB"/>
          </a:p>
          <a:p>
            <a:pPr marL="0" indent="0">
              <a:buFont typeface="Arial" panose="020B0604020202020204" pitchFamily="34" charset="0"/>
              <a:buNone/>
            </a:pPr>
            <a:r>
              <a:rPr lang="en-GB"/>
              <a:t>[Source: BAFTA albert]</a:t>
            </a:r>
            <a:endParaRPr lang="en-GB">
              <a:ea typeface="Calibri"/>
              <a:cs typeface="Calibri"/>
            </a:endParaRPr>
          </a:p>
        </p:txBody>
      </p:sp>
      <p:sp>
        <p:nvSpPr>
          <p:cNvPr id="4" name="Slide Number Placeholder 3"/>
          <p:cNvSpPr>
            <a:spLocks noGrp="1"/>
          </p:cNvSpPr>
          <p:nvPr>
            <p:ph type="sldNum" sz="quarter" idx="5"/>
          </p:nvPr>
        </p:nvSpPr>
        <p:spPr/>
        <p:txBody>
          <a:bodyPr/>
          <a:lstStyle/>
          <a:p>
            <a:fld id="{944C166D-7E70-473D-9CAA-6EB1307946CE}" type="slidenum">
              <a:rPr lang="en-GB" smtClean="0"/>
              <a:t>4</a:t>
            </a:fld>
            <a:endParaRPr lang="en-GB"/>
          </a:p>
        </p:txBody>
      </p:sp>
    </p:spTree>
    <p:extLst>
      <p:ext uri="{BB962C8B-B14F-4D97-AF65-F5344CB8AC3E}">
        <p14:creationId xmlns:p14="http://schemas.microsoft.com/office/powerpoint/2010/main" val="4062350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a:t>Group Exercise</a:t>
            </a:r>
            <a:r>
              <a:rPr lang="en-GB"/>
              <a:t>: break students into groups and give them one of the four genres. Ask them to consider that genre’s use of travel, energy, materials and disposal and which is likely to be the highest emitting</a:t>
            </a:r>
          </a:p>
          <a:p>
            <a:pPr marL="0" indent="0">
              <a:buFont typeface="Arial" panose="020B0604020202020204" pitchFamily="34" charset="0"/>
              <a:buNone/>
            </a:pPr>
            <a:endParaRPr lang="en-GB"/>
          </a:p>
          <a:p>
            <a:pPr marL="0" indent="0">
              <a:buFont typeface="Arial" panose="020B0604020202020204" pitchFamily="34" charset="0"/>
              <a:buNone/>
            </a:pPr>
            <a:r>
              <a:rPr lang="en-GB"/>
              <a:t>[opportunity to ask your students which genre they think has the biggest impact – Drama, usually, as these productions have big impacts across all departments like costume, production design, travel, catering etc, and thus have big crews working across a longer period of time]</a:t>
            </a:r>
          </a:p>
        </p:txBody>
      </p:sp>
      <p:sp>
        <p:nvSpPr>
          <p:cNvPr id="4" name="Slide Number Placeholder 3"/>
          <p:cNvSpPr>
            <a:spLocks noGrp="1"/>
          </p:cNvSpPr>
          <p:nvPr>
            <p:ph type="sldNum" sz="quarter" idx="5"/>
          </p:nvPr>
        </p:nvSpPr>
        <p:spPr/>
        <p:txBody>
          <a:bodyPr/>
          <a:lstStyle/>
          <a:p>
            <a:fld id="{944C166D-7E70-473D-9CAA-6EB1307946CE}" type="slidenum">
              <a:rPr lang="en-GB" smtClean="0"/>
              <a:t>5</a:t>
            </a:fld>
            <a:endParaRPr lang="en-GB"/>
          </a:p>
        </p:txBody>
      </p:sp>
    </p:spTree>
    <p:extLst>
      <p:ext uri="{BB962C8B-B14F-4D97-AF65-F5344CB8AC3E}">
        <p14:creationId xmlns:p14="http://schemas.microsoft.com/office/powerpoint/2010/main" val="4272759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a:t>[opportunity to get your students to reflect on their previous conversation about genres impacts, and compare on the statistics from 2024]</a:t>
            </a:r>
          </a:p>
          <a:p>
            <a:endParaRPr lang="en-GB"/>
          </a:p>
          <a:p>
            <a:r>
              <a:rPr lang="en-GB"/>
              <a:t>[Source: BAFTA albert 2024 Industry Sustainability Report]</a:t>
            </a:r>
          </a:p>
        </p:txBody>
      </p:sp>
      <p:sp>
        <p:nvSpPr>
          <p:cNvPr id="4" name="Slide Number Placeholder 3"/>
          <p:cNvSpPr>
            <a:spLocks noGrp="1"/>
          </p:cNvSpPr>
          <p:nvPr>
            <p:ph type="sldNum" sz="quarter" idx="5"/>
          </p:nvPr>
        </p:nvSpPr>
        <p:spPr/>
        <p:txBody>
          <a:bodyPr/>
          <a:lstStyle/>
          <a:p>
            <a:fld id="{944C166D-7E70-473D-9CAA-6EB1307946CE}" type="slidenum">
              <a:rPr lang="en-GB" smtClean="0"/>
              <a:t>6</a:t>
            </a:fld>
            <a:endParaRPr lang="en-GB"/>
          </a:p>
        </p:txBody>
      </p:sp>
    </p:spTree>
    <p:extLst>
      <p:ext uri="{BB962C8B-B14F-4D97-AF65-F5344CB8AC3E}">
        <p14:creationId xmlns:p14="http://schemas.microsoft.com/office/powerpoint/2010/main" val="3247580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1" i="0" u="none" strike="noStrike">
                <a:solidFill>
                  <a:srgbClr val="000000"/>
                </a:solidFill>
                <a:effectLst/>
                <a:latin typeface="Calibri"/>
                <a:ea typeface="Calibri"/>
                <a:cs typeface="Calibri"/>
              </a:rPr>
              <a:t>Group Exercise</a:t>
            </a:r>
            <a:r>
              <a:rPr lang="en-GB" b="0" i="0" u="none" strike="noStrike">
                <a:solidFill>
                  <a:srgbClr val="000000"/>
                </a:solidFill>
                <a:effectLst/>
                <a:latin typeface="Calibri"/>
                <a:ea typeface="Calibri"/>
                <a:cs typeface="Calibri"/>
              </a:rPr>
              <a:t>: ​</a:t>
            </a:r>
            <a:r>
              <a:rPr lang="en-US" b="0" i="0" u="none" strike="noStrike">
                <a:solidFill>
                  <a:srgbClr val="808080"/>
                </a:solidFill>
                <a:effectLst/>
                <a:latin typeface="Calibri"/>
                <a:ea typeface="Calibri"/>
                <a:cs typeface="Calibri"/>
              </a:rPr>
              <a:t>​how do productions have an impact on biodiversity – both in natural habitats, and species</a:t>
            </a:r>
          </a:p>
          <a:p>
            <a:pPr algn="l" rtl="0" fontAlgn="base"/>
            <a:endParaRPr lang="en-US" b="0" i="0" u="none" strike="noStrike">
              <a:solidFill>
                <a:srgbClr val="808080"/>
              </a:solidFill>
              <a:effectLst/>
              <a:latin typeface="Calibri"/>
              <a:ea typeface="Calibri"/>
              <a:cs typeface="Calibri"/>
            </a:endParaRP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lang="en-GB"/>
              <a:t>Our stories also have impact on biodiversity from the actions of productions creating them, to attitudes and stereotypes</a:t>
            </a:r>
            <a:endParaRPr lang="en-US"/>
          </a:p>
        </p:txBody>
      </p:sp>
      <p:sp>
        <p:nvSpPr>
          <p:cNvPr id="4" name="Slide Number Placeholder 3"/>
          <p:cNvSpPr>
            <a:spLocks noGrp="1"/>
          </p:cNvSpPr>
          <p:nvPr>
            <p:ph type="sldNum" sz="quarter" idx="5"/>
          </p:nvPr>
        </p:nvSpPr>
        <p:spPr/>
        <p:txBody>
          <a:bodyPr/>
          <a:lstStyle/>
          <a:p>
            <a:fld id="{7FFA8A05-D37A-BE40-9AA2-A55140395AED}" type="slidenum">
              <a:rPr lang="en-US" smtClean="0"/>
              <a:t>7</a:t>
            </a:fld>
            <a:endParaRPr lang="en-US"/>
          </a:p>
        </p:txBody>
      </p:sp>
    </p:spTree>
    <p:extLst>
      <p:ext uri="{BB962C8B-B14F-4D97-AF65-F5344CB8AC3E}">
        <p14:creationId xmlns:p14="http://schemas.microsoft.com/office/powerpoint/2010/main" val="2865144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defRPr/>
            </a:pPr>
            <a:r>
              <a:rPr lang="en-GB"/>
              <a:t>Direct impacts can include disturbing local biodiversity with noise, light, vehicle damage, cutting vegetation, drones or water pollution</a:t>
            </a:r>
            <a:endParaRPr lang="en-US"/>
          </a:p>
        </p:txBody>
      </p:sp>
      <p:sp>
        <p:nvSpPr>
          <p:cNvPr id="4" name="Slide Number Placeholder 3"/>
          <p:cNvSpPr>
            <a:spLocks noGrp="1"/>
          </p:cNvSpPr>
          <p:nvPr>
            <p:ph type="sldNum" sz="quarter" idx="5"/>
          </p:nvPr>
        </p:nvSpPr>
        <p:spPr/>
        <p:txBody>
          <a:bodyPr/>
          <a:lstStyle/>
          <a:p>
            <a:fld id="{7FFA8A05-D37A-BE40-9AA2-A55140395AED}" type="slidenum">
              <a:rPr lang="en-US" smtClean="0"/>
              <a:t>8</a:t>
            </a:fld>
            <a:endParaRPr lang="en-US"/>
          </a:p>
        </p:txBody>
      </p:sp>
    </p:spTree>
    <p:extLst>
      <p:ext uri="{BB962C8B-B14F-4D97-AF65-F5344CB8AC3E}">
        <p14:creationId xmlns:p14="http://schemas.microsoft.com/office/powerpoint/2010/main" val="26761903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GB"/>
              <a:t>Indirectly, where we source materials and ingredients has an effect e.g</a:t>
            </a:r>
            <a:r>
              <a:rPr lang="en-GB" b="0" i="0" u="none" strike="noStrike">
                <a:effectLst/>
              </a:rPr>
              <a:t>. </a:t>
            </a:r>
            <a:r>
              <a:rPr lang="en-GB"/>
              <a:t>Jaws perpetuated a myth of sharks being aggressive </a:t>
            </a:r>
            <a:r>
              <a:rPr lang="en-GB" b="0" i="0" u="none" strike="noStrike">
                <a:effectLst/>
              </a:rPr>
              <a:t>to </a:t>
            </a:r>
            <a:r>
              <a:rPr lang="en-GB"/>
              <a:t>humans; Finding Nemo resulted in a massive spike in demand of clown fish as pets; areas of Scotland became overpopulated as tourist sites following Outlander</a:t>
            </a:r>
            <a:endParaRPr lang="en-US">
              <a:ea typeface="Calibri" panose="020F0502020204030204"/>
              <a:cs typeface="Calibri" panose="020F0502020204030204"/>
            </a:endParaRPr>
          </a:p>
          <a:p>
            <a:endParaRPr lang="en-US"/>
          </a:p>
          <a:p>
            <a:endParaRPr lang="en-US"/>
          </a:p>
        </p:txBody>
      </p:sp>
      <p:sp>
        <p:nvSpPr>
          <p:cNvPr id="4" name="Slide Number Placeholder 3"/>
          <p:cNvSpPr>
            <a:spLocks noGrp="1"/>
          </p:cNvSpPr>
          <p:nvPr>
            <p:ph type="sldNum" sz="quarter" idx="5"/>
          </p:nvPr>
        </p:nvSpPr>
        <p:spPr/>
        <p:txBody>
          <a:bodyPr/>
          <a:lstStyle/>
          <a:p>
            <a:fld id="{7FFA8A05-D37A-BE40-9AA2-A55140395AED}" type="slidenum">
              <a:rPr lang="en-US" smtClean="0"/>
              <a:t>9</a:t>
            </a:fld>
            <a:endParaRPr lang="en-US"/>
          </a:p>
        </p:txBody>
      </p:sp>
    </p:spTree>
    <p:extLst>
      <p:ext uri="{BB962C8B-B14F-4D97-AF65-F5344CB8AC3E}">
        <p14:creationId xmlns:p14="http://schemas.microsoft.com/office/powerpoint/2010/main" val="960959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8A8F67-6B75-13F3-04D7-449791EE23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2BC56E-5C12-163F-B137-51826DD8FE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710F9F-6AF7-744F-DDDD-8349A1F1E5AD}"/>
              </a:ext>
            </a:extLst>
          </p:cNvPr>
          <p:cNvSpPr>
            <a:spLocks noGrp="1"/>
          </p:cNvSpPr>
          <p:nvPr>
            <p:ph type="body" idx="1"/>
          </p:nvPr>
        </p:nvSpPr>
        <p:spPr/>
        <p:txBody>
          <a:bodyPr/>
          <a:lstStyle/>
          <a:p>
            <a:r>
              <a:rPr lang="en-GB">
                <a:solidFill>
                  <a:srgbClr val="808080"/>
                </a:solidFill>
                <a:ea typeface="Calibri"/>
                <a:cs typeface="Calibri"/>
              </a:rPr>
              <a:t>[agenda slide]</a:t>
            </a:r>
          </a:p>
        </p:txBody>
      </p:sp>
      <p:sp>
        <p:nvSpPr>
          <p:cNvPr id="4" name="Slide Number Placeholder 3">
            <a:extLst>
              <a:ext uri="{FF2B5EF4-FFF2-40B4-BE49-F238E27FC236}">
                <a16:creationId xmlns:a16="http://schemas.microsoft.com/office/drawing/2014/main" id="{21A80F34-A842-0B8F-F158-3572704DD076}"/>
              </a:ext>
            </a:extLst>
          </p:cNvPr>
          <p:cNvSpPr>
            <a:spLocks noGrp="1"/>
          </p:cNvSpPr>
          <p:nvPr>
            <p:ph type="sldNum" sz="quarter" idx="5"/>
          </p:nvPr>
        </p:nvSpPr>
        <p:spPr/>
        <p:txBody>
          <a:bodyPr/>
          <a:lstStyle/>
          <a:p>
            <a:fld id="{7FFA8A05-D37A-BE40-9AA2-A55140395AED}" type="slidenum">
              <a:rPr lang="en-US" smtClean="0"/>
              <a:t>10</a:t>
            </a:fld>
            <a:endParaRPr lang="en-US"/>
          </a:p>
        </p:txBody>
      </p:sp>
    </p:spTree>
    <p:extLst>
      <p:ext uri="{BB962C8B-B14F-4D97-AF65-F5344CB8AC3E}">
        <p14:creationId xmlns:p14="http://schemas.microsoft.com/office/powerpoint/2010/main" val="27681518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In 2025, BAFTA albert, in collaboration with ScreenSkills and the BFI, released the first National Occupational Standards for sustainability roles in the screen industries</a:t>
            </a:r>
          </a:p>
          <a:p>
            <a:pPr marL="171450" indent="-171450">
              <a:buFont typeface="Arial" panose="020B0604020202020204" pitchFamily="34" charset="0"/>
              <a:buChar char="•"/>
            </a:pPr>
            <a:r>
              <a:rPr lang="en-GB"/>
              <a:t>These standards for responsibilities of tasks and oversight on production was used to standardise job descriptions for industry sustainability roles</a:t>
            </a:r>
          </a:p>
        </p:txBody>
      </p:sp>
      <p:sp>
        <p:nvSpPr>
          <p:cNvPr id="4" name="Slide Number Placeholder 3"/>
          <p:cNvSpPr>
            <a:spLocks noGrp="1"/>
          </p:cNvSpPr>
          <p:nvPr>
            <p:ph type="sldNum" sz="quarter" idx="5"/>
          </p:nvPr>
        </p:nvSpPr>
        <p:spPr/>
        <p:txBody>
          <a:bodyPr/>
          <a:lstStyle/>
          <a:p>
            <a:fld id="{944C166D-7E70-473D-9CAA-6EB1307946CE}" type="slidenum">
              <a:rPr lang="en-GB" smtClean="0"/>
              <a:t>11</a:t>
            </a:fld>
            <a:endParaRPr lang="en-GB"/>
          </a:p>
        </p:txBody>
      </p:sp>
    </p:spTree>
    <p:extLst>
      <p:ext uri="{BB962C8B-B14F-4D97-AF65-F5344CB8AC3E}">
        <p14:creationId xmlns:p14="http://schemas.microsoft.com/office/powerpoint/2010/main" val="40834959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Important to note that different productions will have different budget/capacity/team structures – so some productions may only have an assistant, while others have all three roles on set</a:t>
            </a:r>
          </a:p>
          <a:p>
            <a:pPr marL="171450" indent="-171450">
              <a:buFont typeface="Arial" panose="020B0604020202020204" pitchFamily="34" charset="0"/>
              <a:buChar char="•"/>
            </a:pPr>
            <a:r>
              <a:rPr lang="en-GB"/>
              <a:t>Fun fact, it’s currently mandatory for all Netflix Production to have a Sustainability Manager on their UK productions</a:t>
            </a:r>
          </a:p>
        </p:txBody>
      </p:sp>
      <p:sp>
        <p:nvSpPr>
          <p:cNvPr id="4" name="Slide Number Placeholder 3"/>
          <p:cNvSpPr>
            <a:spLocks noGrp="1"/>
          </p:cNvSpPr>
          <p:nvPr>
            <p:ph type="sldNum" sz="quarter" idx="5"/>
          </p:nvPr>
        </p:nvSpPr>
        <p:spPr/>
        <p:txBody>
          <a:bodyPr/>
          <a:lstStyle/>
          <a:p>
            <a:fld id="{944C166D-7E70-473D-9CAA-6EB1307946CE}" type="slidenum">
              <a:rPr lang="en-GB" smtClean="0"/>
              <a:t>12</a:t>
            </a:fld>
            <a:endParaRPr lang="en-GB"/>
          </a:p>
        </p:txBody>
      </p:sp>
    </p:spTree>
    <p:extLst>
      <p:ext uri="{BB962C8B-B14F-4D97-AF65-F5344CB8AC3E}">
        <p14:creationId xmlns:p14="http://schemas.microsoft.com/office/powerpoint/2010/main" val="8822122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a:t>Screen New Deal is a joint report between </a:t>
            </a:r>
            <a:r>
              <a:rPr lang="en-US" sz="1200" b="1"/>
              <a:t>ARUP, BFI </a:t>
            </a:r>
            <a:r>
              <a:rPr lang="en-US" sz="1200"/>
              <a:t>and</a:t>
            </a:r>
            <a:r>
              <a:rPr lang="en-US" sz="1200" b="1"/>
              <a:t> albert</a:t>
            </a:r>
            <a:r>
              <a:rPr lang="en-US" sz="1200"/>
              <a:t> with the sole purpose to help the film &amp; HETV industry get a better understanding of the issues and opportunities for a sustainable and profitable film industry, from 2022-2023</a:t>
            </a:r>
            <a:endParaRPr lang="en-GB"/>
          </a:p>
          <a:p>
            <a:pPr marL="171450" indent="-171450">
              <a:buFont typeface="Arial" panose="020B0604020202020204" pitchFamily="34" charset="0"/>
              <a:buChar char="•"/>
            </a:pPr>
            <a:r>
              <a:rPr lang="en-GB"/>
              <a:t>Screen New Deal used Wales as a trial region</a:t>
            </a:r>
          </a:p>
        </p:txBody>
      </p:sp>
      <p:sp>
        <p:nvSpPr>
          <p:cNvPr id="4" name="Slide Number Placeholder 3"/>
          <p:cNvSpPr>
            <a:spLocks noGrp="1"/>
          </p:cNvSpPr>
          <p:nvPr>
            <p:ph type="sldNum" sz="quarter" idx="5"/>
          </p:nvPr>
        </p:nvSpPr>
        <p:spPr/>
        <p:txBody>
          <a:bodyPr/>
          <a:lstStyle/>
          <a:p>
            <a:fld id="{944C166D-7E70-473D-9CAA-6EB1307946CE}" type="slidenum">
              <a:rPr lang="en-GB" smtClean="0"/>
              <a:t>13</a:t>
            </a:fld>
            <a:endParaRPr lang="en-GB"/>
          </a:p>
        </p:txBody>
      </p:sp>
    </p:spTree>
    <p:extLst>
      <p:ext uri="{BB962C8B-B14F-4D97-AF65-F5344CB8AC3E}">
        <p14:creationId xmlns:p14="http://schemas.microsoft.com/office/powerpoint/2010/main" val="31564154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C38CF-0D20-1C21-423E-28B0499FA2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F438AC-9569-4B1D-3D01-B5FB1023FE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B0ECE2-C842-4222-D268-8CBE1D08F85F}"/>
              </a:ext>
            </a:extLst>
          </p:cNvPr>
          <p:cNvSpPr>
            <a:spLocks noGrp="1"/>
          </p:cNvSpPr>
          <p:nvPr>
            <p:ph type="body" idx="1"/>
          </p:nvPr>
        </p:nvSpPr>
        <p:spPr/>
        <p:txBody>
          <a:bodyPr/>
          <a:lstStyle/>
          <a:p>
            <a:pPr marL="171450" indent="-171450">
              <a:buFont typeface="Arial" panose="020B0604020202020204" pitchFamily="34" charset="0"/>
              <a:buChar char="•"/>
            </a:pPr>
            <a:r>
              <a:rPr lang="en-GB"/>
              <a:t>In 2022, BAFTA albert launched the Studio Sustainability Standard, an initiative to score and support sustainability development for studio facilities internationally</a:t>
            </a:r>
          </a:p>
          <a:p>
            <a:pPr marL="171450" indent="-171450">
              <a:buFont typeface="Arial" panose="020B0604020202020204" pitchFamily="34" charset="0"/>
              <a:buChar char="•"/>
            </a:pPr>
            <a:r>
              <a:rPr lang="en-GB"/>
              <a:t>The Standard intentionally aligns with the United Nations Sustainable Development Goals (SDGs) to ensure that the Standard supports the fundamental principles of sustainability</a:t>
            </a:r>
          </a:p>
          <a:p>
            <a:endParaRPr lang="en-GB"/>
          </a:p>
        </p:txBody>
      </p:sp>
      <p:sp>
        <p:nvSpPr>
          <p:cNvPr id="4" name="Slide Number Placeholder 3">
            <a:extLst>
              <a:ext uri="{FF2B5EF4-FFF2-40B4-BE49-F238E27FC236}">
                <a16:creationId xmlns:a16="http://schemas.microsoft.com/office/drawing/2014/main" id="{BD9510AC-18FF-2AC5-971B-47953FC293CC}"/>
              </a:ext>
            </a:extLst>
          </p:cNvPr>
          <p:cNvSpPr>
            <a:spLocks noGrp="1"/>
          </p:cNvSpPr>
          <p:nvPr>
            <p:ph type="sldNum" sz="quarter" idx="5"/>
          </p:nvPr>
        </p:nvSpPr>
        <p:spPr/>
        <p:txBody>
          <a:bodyPr/>
          <a:lstStyle/>
          <a:p>
            <a:fld id="{BD4C232A-38FC-5546-B2B9-14721DB3CF89}" type="slidenum">
              <a:rPr lang="en-GB" smtClean="0"/>
              <a:t>16</a:t>
            </a:fld>
            <a:endParaRPr lang="en-GB"/>
          </a:p>
        </p:txBody>
      </p:sp>
    </p:spTree>
    <p:extLst>
      <p:ext uri="{BB962C8B-B14F-4D97-AF65-F5344CB8AC3E}">
        <p14:creationId xmlns:p14="http://schemas.microsoft.com/office/powerpoint/2010/main" val="18098414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C38CF-0D20-1C21-423E-28B0499FA2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F438AC-9569-4B1D-3D01-B5FB1023FE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B0ECE2-C842-4222-D268-8CBE1D08F85F}"/>
              </a:ext>
            </a:extLst>
          </p:cNvPr>
          <p:cNvSpPr>
            <a:spLocks noGrp="1"/>
          </p:cNvSpPr>
          <p:nvPr>
            <p:ph type="body" idx="1"/>
          </p:nvPr>
        </p:nvSpPr>
        <p:spPr/>
        <p:txBody>
          <a:bodyPr/>
          <a:lstStyle/>
          <a:p>
            <a:pPr marL="171450" indent="-171450">
              <a:buFont typeface="Arial" panose="020B0604020202020204" pitchFamily="34" charset="0"/>
              <a:buChar char="•"/>
            </a:pPr>
            <a:r>
              <a:rPr lang="en-GB"/>
              <a:t>To participate in the Standard, studios have to complete a scorecard that is structured around six themes that represent the core sustainability principles relevant to producing content</a:t>
            </a:r>
          </a:p>
          <a:p>
            <a:pPr marL="171450" indent="-171450">
              <a:buFont typeface="Arial" panose="020B0604020202020204" pitchFamily="34" charset="0"/>
              <a:buChar char="•"/>
            </a:pPr>
            <a:r>
              <a:rPr lang="en-GB"/>
              <a:t>Each studio has their scorecard and supporting evidence assessed against their performance in each category</a:t>
            </a:r>
          </a:p>
          <a:p>
            <a:pPr marL="171450" indent="-171450">
              <a:buFont typeface="Arial" panose="020B0604020202020204" pitchFamily="34" charset="0"/>
              <a:buChar char="•"/>
            </a:pPr>
            <a:r>
              <a:rPr lang="en-GB"/>
              <a:t>It's also a 2 year process now, which means once they receive their report they have time to implement improvements before the next round starts</a:t>
            </a:r>
            <a:endParaRPr lang="en-GB">
              <a:ea typeface="Calibri"/>
              <a:cs typeface="Calibri"/>
            </a:endParaRPr>
          </a:p>
        </p:txBody>
      </p:sp>
      <p:sp>
        <p:nvSpPr>
          <p:cNvPr id="4" name="Slide Number Placeholder 3">
            <a:extLst>
              <a:ext uri="{FF2B5EF4-FFF2-40B4-BE49-F238E27FC236}">
                <a16:creationId xmlns:a16="http://schemas.microsoft.com/office/drawing/2014/main" id="{BD9510AC-18FF-2AC5-971B-47953FC293CC}"/>
              </a:ext>
            </a:extLst>
          </p:cNvPr>
          <p:cNvSpPr>
            <a:spLocks noGrp="1"/>
          </p:cNvSpPr>
          <p:nvPr>
            <p:ph type="sldNum" sz="quarter" idx="5"/>
          </p:nvPr>
        </p:nvSpPr>
        <p:spPr/>
        <p:txBody>
          <a:bodyPr/>
          <a:lstStyle/>
          <a:p>
            <a:fld id="{BD4C232A-38FC-5546-B2B9-14721DB3CF89}" type="slidenum">
              <a:rPr lang="en-GB" smtClean="0"/>
              <a:t>17</a:t>
            </a:fld>
            <a:endParaRPr lang="en-GB"/>
          </a:p>
        </p:txBody>
      </p:sp>
    </p:spTree>
    <p:extLst>
      <p:ext uri="{BB962C8B-B14F-4D97-AF65-F5344CB8AC3E}">
        <p14:creationId xmlns:p14="http://schemas.microsoft.com/office/powerpoint/2010/main" val="16816933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C38CF-0D20-1C21-423E-28B0499FA2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F438AC-9569-4B1D-3D01-B5FB1023FE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B0ECE2-C842-4222-D268-8CBE1D08F85F}"/>
              </a:ext>
            </a:extLst>
          </p:cNvPr>
          <p:cNvSpPr>
            <a:spLocks noGrp="1"/>
          </p:cNvSpPr>
          <p:nvPr>
            <p:ph type="body" idx="1"/>
          </p:nvPr>
        </p:nvSpPr>
        <p:spPr/>
        <p:txBody>
          <a:bodyPr/>
          <a:lstStyle/>
          <a:p>
            <a:endParaRPr lang="en-GB"/>
          </a:p>
          <a:p>
            <a:endParaRPr lang="en-GB"/>
          </a:p>
          <a:p>
            <a:endParaRPr lang="en-GB"/>
          </a:p>
          <a:p>
            <a:endParaRPr lang="en-GB"/>
          </a:p>
        </p:txBody>
      </p:sp>
      <p:sp>
        <p:nvSpPr>
          <p:cNvPr id="4" name="Slide Number Placeholder 3">
            <a:extLst>
              <a:ext uri="{FF2B5EF4-FFF2-40B4-BE49-F238E27FC236}">
                <a16:creationId xmlns:a16="http://schemas.microsoft.com/office/drawing/2014/main" id="{BD9510AC-18FF-2AC5-971B-47953FC293CC}"/>
              </a:ext>
            </a:extLst>
          </p:cNvPr>
          <p:cNvSpPr>
            <a:spLocks noGrp="1"/>
          </p:cNvSpPr>
          <p:nvPr>
            <p:ph type="sldNum" sz="quarter" idx="5"/>
          </p:nvPr>
        </p:nvSpPr>
        <p:spPr/>
        <p:txBody>
          <a:bodyPr/>
          <a:lstStyle/>
          <a:p>
            <a:fld id="{BD4C232A-38FC-5546-B2B9-14721DB3CF89}" type="slidenum">
              <a:rPr lang="en-GB" smtClean="0"/>
              <a:t>18</a:t>
            </a:fld>
            <a:endParaRPr lang="en-GB"/>
          </a:p>
        </p:txBody>
      </p:sp>
    </p:spTree>
    <p:extLst>
      <p:ext uri="{BB962C8B-B14F-4D97-AF65-F5344CB8AC3E}">
        <p14:creationId xmlns:p14="http://schemas.microsoft.com/office/powerpoint/2010/main" val="3658577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a:p>
        </p:txBody>
      </p:sp>
      <p:sp>
        <p:nvSpPr>
          <p:cNvPr id="4" name="Slide Number Placeholder 3"/>
          <p:cNvSpPr>
            <a:spLocks noGrp="1"/>
          </p:cNvSpPr>
          <p:nvPr>
            <p:ph type="sldNum" sz="quarter" idx="5"/>
          </p:nvPr>
        </p:nvSpPr>
        <p:spPr/>
        <p:txBody>
          <a:bodyPr/>
          <a:lstStyle/>
          <a:p>
            <a:fld id="{944C166D-7E70-473D-9CAA-6EB1307946CE}" type="slidenum">
              <a:rPr lang="en-GB" smtClean="0"/>
              <a:t>19</a:t>
            </a:fld>
            <a:endParaRPr lang="en-GB"/>
          </a:p>
        </p:txBody>
      </p:sp>
    </p:spTree>
    <p:extLst>
      <p:ext uri="{BB962C8B-B14F-4D97-AF65-F5344CB8AC3E}">
        <p14:creationId xmlns:p14="http://schemas.microsoft.com/office/powerpoint/2010/main" val="20805749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B48A0-7094-D768-3188-07F3C05335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FFA42C-6A1A-C98C-704F-4CFD68B980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3DAE75-D677-AA30-552E-5674DFE7BDBD}"/>
              </a:ext>
            </a:extLst>
          </p:cNvPr>
          <p:cNvSpPr>
            <a:spLocks noGrp="1"/>
          </p:cNvSpPr>
          <p:nvPr>
            <p:ph type="body" idx="1"/>
          </p:nvPr>
        </p:nvSpPr>
        <p:spPr/>
        <p:txBody>
          <a:bodyPr/>
          <a:lstStyle/>
          <a:p>
            <a:r>
              <a:rPr lang="en-GB">
                <a:solidFill>
                  <a:srgbClr val="808080"/>
                </a:solidFill>
                <a:ea typeface="Calibri"/>
                <a:cs typeface="Calibri"/>
              </a:rPr>
              <a:t>[agenda slide]</a:t>
            </a:r>
          </a:p>
          <a:p>
            <a:r>
              <a:rPr lang="en-GB">
                <a:solidFill>
                  <a:srgbClr val="808080"/>
                </a:solidFill>
                <a:ea typeface="Calibri"/>
                <a:cs typeface="Calibri"/>
              </a:rPr>
              <a:t>[please note: the following focus areas show sustainability actions that may be unachievable for students – but it’s still really useful for them to be aware what industry consider when they look at their impact. There’s an opportunity to encourage your students to think about what things they can do alongside these to reduce their negative impact]</a:t>
            </a:r>
          </a:p>
        </p:txBody>
      </p:sp>
      <p:sp>
        <p:nvSpPr>
          <p:cNvPr id="4" name="Slide Number Placeholder 3">
            <a:extLst>
              <a:ext uri="{FF2B5EF4-FFF2-40B4-BE49-F238E27FC236}">
                <a16:creationId xmlns:a16="http://schemas.microsoft.com/office/drawing/2014/main" id="{983128DA-D90F-CE4F-F3B1-C1E21599AFB4}"/>
              </a:ext>
            </a:extLst>
          </p:cNvPr>
          <p:cNvSpPr>
            <a:spLocks noGrp="1"/>
          </p:cNvSpPr>
          <p:nvPr>
            <p:ph type="sldNum" sz="quarter" idx="5"/>
          </p:nvPr>
        </p:nvSpPr>
        <p:spPr/>
        <p:txBody>
          <a:bodyPr/>
          <a:lstStyle/>
          <a:p>
            <a:fld id="{7FFA8A05-D37A-BE40-9AA2-A55140395AED}" type="slidenum">
              <a:rPr lang="en-US" smtClean="0"/>
              <a:t>20</a:t>
            </a:fld>
            <a:endParaRPr lang="en-US"/>
          </a:p>
        </p:txBody>
      </p:sp>
    </p:spTree>
    <p:extLst>
      <p:ext uri="{BB962C8B-B14F-4D97-AF65-F5344CB8AC3E}">
        <p14:creationId xmlns:p14="http://schemas.microsoft.com/office/powerpoint/2010/main" val="2973995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Energy is a big impact area for productions (and the highest impact area from society as a whole)</a:t>
            </a:r>
          </a:p>
          <a:p>
            <a:pPr marL="171450" indent="-171450">
              <a:buFont typeface="Arial,Sans-Serif"/>
              <a:buChar char="•"/>
            </a:pPr>
            <a:r>
              <a:rPr lang="en-US"/>
              <a:t>We estimated that only 33% of production officers and 13% of studios were green-powered in 2022</a:t>
            </a:r>
          </a:p>
          <a:p>
            <a:pPr marL="171450" indent="-171450">
              <a:buFont typeface="Arial,Sans-Serif"/>
              <a:buChar char="•"/>
            </a:pPr>
            <a:r>
              <a:rPr lang="en-US" b="1">
                <a:ea typeface="Calibri"/>
                <a:cs typeface="Calibri"/>
              </a:rPr>
              <a:t>FOR STUDENTS</a:t>
            </a:r>
            <a:r>
              <a:rPr lang="en-US">
                <a:ea typeface="Calibri"/>
                <a:cs typeface="Calibri"/>
              </a:rPr>
              <a:t>: they could look into what energy the university runs on, and even write to the upper management requesting they consider looking to change to green energy if it’s not already in place</a:t>
            </a:r>
          </a:p>
        </p:txBody>
      </p:sp>
      <p:sp>
        <p:nvSpPr>
          <p:cNvPr id="4" name="Slide Number Placeholder 3"/>
          <p:cNvSpPr>
            <a:spLocks noGrp="1"/>
          </p:cNvSpPr>
          <p:nvPr>
            <p:ph type="sldNum" sz="quarter" idx="5"/>
          </p:nvPr>
        </p:nvSpPr>
        <p:spPr/>
        <p:txBody>
          <a:bodyPr/>
          <a:lstStyle/>
          <a:p>
            <a:fld id="{7FFA8A05-D37A-BE40-9AA2-A55140395AED}" type="slidenum">
              <a:rPr lang="en-US" smtClean="0"/>
              <a:t>21</a:t>
            </a:fld>
            <a:endParaRPr lang="en-US"/>
          </a:p>
        </p:txBody>
      </p:sp>
    </p:spTree>
    <p:extLst>
      <p:ext uri="{BB962C8B-B14F-4D97-AF65-F5344CB8AC3E}">
        <p14:creationId xmlns:p14="http://schemas.microsoft.com/office/powerpoint/2010/main" val="32360475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GB"/>
              <a:t>Employing the philosophy of a circular economy that reuses the same materials multiple times – rather than a linear economy that use a material once and disposes of it – is paramount to improving sustainability impact</a:t>
            </a:r>
            <a:endParaRPr lang="en-US"/>
          </a:p>
          <a:p>
            <a:pPr marL="171450" indent="-171450">
              <a:buFont typeface="Arial,Sans-Serif"/>
              <a:buChar char="•"/>
            </a:pPr>
            <a:r>
              <a:rPr lang="en-GB"/>
              <a:t>The more we can reuse and recycle, the more we can reduce our impact</a:t>
            </a:r>
          </a:p>
          <a:p>
            <a:pPr marL="171450" indent="-171450">
              <a:buFont typeface="Arial,Sans-Serif"/>
              <a:buChar char="•"/>
            </a:pPr>
            <a:r>
              <a:rPr lang="en-GB" b="1"/>
              <a:t>FOR STUDENTS</a:t>
            </a:r>
            <a:r>
              <a:rPr lang="en-GB"/>
              <a:t>: consider how low budget productions can actually be an asset in this through second-handing purchases and recycling preexisting materials</a:t>
            </a:r>
          </a:p>
        </p:txBody>
      </p:sp>
      <p:sp>
        <p:nvSpPr>
          <p:cNvPr id="4" name="Slide Number Placeholder 3"/>
          <p:cNvSpPr>
            <a:spLocks noGrp="1"/>
          </p:cNvSpPr>
          <p:nvPr>
            <p:ph type="sldNum" sz="quarter" idx="5"/>
          </p:nvPr>
        </p:nvSpPr>
        <p:spPr/>
        <p:txBody>
          <a:bodyPr/>
          <a:lstStyle/>
          <a:p>
            <a:fld id="{BD4C232A-38FC-5546-B2B9-14721DB3CF89}" type="slidenum">
              <a:rPr lang="en-GB" smtClean="0"/>
              <a:t>22</a:t>
            </a:fld>
            <a:endParaRPr lang="en-GB"/>
          </a:p>
        </p:txBody>
      </p:sp>
    </p:spTree>
    <p:extLst>
      <p:ext uri="{BB962C8B-B14F-4D97-AF65-F5344CB8AC3E}">
        <p14:creationId xmlns:p14="http://schemas.microsoft.com/office/powerpoint/2010/main" val="18315933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t>Consider both the properties of the materials you use, as well as where you source them and their transport</a:t>
            </a:r>
            <a:endParaRPr lang="en-US">
              <a:ea typeface="Calibri" panose="020F0502020204030204"/>
              <a:cs typeface="Calibri" panose="020F0502020204030204"/>
            </a:endParaRPr>
          </a:p>
          <a:p>
            <a:pPr marL="171450" indent="-171450">
              <a:buFont typeface="Arial"/>
              <a:buChar char="•"/>
            </a:pPr>
            <a:r>
              <a:rPr lang="en-US"/>
              <a:t>When it comes to the materials and equipment you use across the production and – critically – what you do with them afterwards, think about taking a more sustainable circular approach rather than a wasteful and environmentally damaging a linear one</a:t>
            </a:r>
          </a:p>
          <a:p>
            <a:pPr marL="171450" indent="-171450">
              <a:buFont typeface="Arial"/>
              <a:buChar char="•"/>
            </a:pPr>
            <a:r>
              <a:rPr lang="en-US" b="1">
                <a:ea typeface="Calibri" panose="020F0502020204030204"/>
                <a:cs typeface="Calibri" panose="020F0502020204030204"/>
              </a:rPr>
              <a:t>FOR STUDENTS</a:t>
            </a:r>
            <a:r>
              <a:rPr lang="en-US">
                <a:ea typeface="Calibri" panose="020F0502020204030204"/>
                <a:cs typeface="Calibri" panose="020F0502020204030204"/>
              </a:rPr>
              <a:t>: can students work with other productions to share resources to ensure that their materials (props, costumes, sets </a:t>
            </a:r>
            <a:r>
              <a:rPr lang="en-US" err="1">
                <a:ea typeface="Calibri" panose="020F0502020204030204"/>
                <a:cs typeface="Calibri" panose="020F0502020204030204"/>
              </a:rPr>
              <a:t>etc</a:t>
            </a:r>
            <a:r>
              <a:rPr lang="en-US">
                <a:ea typeface="Calibri" panose="020F0502020204030204"/>
                <a:cs typeface="Calibri" panose="020F0502020204030204"/>
              </a:rPr>
              <a:t>) can have a second life after the shoot ends?</a:t>
            </a:r>
          </a:p>
        </p:txBody>
      </p:sp>
      <p:sp>
        <p:nvSpPr>
          <p:cNvPr id="4" name="Slide Number Placeholder 3"/>
          <p:cNvSpPr>
            <a:spLocks noGrp="1"/>
          </p:cNvSpPr>
          <p:nvPr>
            <p:ph type="sldNum" sz="quarter" idx="5"/>
          </p:nvPr>
        </p:nvSpPr>
        <p:spPr/>
        <p:txBody>
          <a:bodyPr/>
          <a:lstStyle/>
          <a:p>
            <a:fld id="{7FFA8A05-D37A-BE40-9AA2-A55140395AED}" type="slidenum">
              <a:rPr lang="en-US" smtClean="0"/>
              <a:t>23</a:t>
            </a:fld>
            <a:endParaRPr lang="en-US"/>
          </a:p>
        </p:txBody>
      </p:sp>
    </p:spTree>
    <p:extLst>
      <p:ext uri="{BB962C8B-B14F-4D97-AF65-F5344CB8AC3E}">
        <p14:creationId xmlns:p14="http://schemas.microsoft.com/office/powerpoint/2010/main" val="20003196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a:t>Travel and transport is the highest impact area for most productions</a:t>
            </a:r>
          </a:p>
          <a:p>
            <a:pPr marL="171450" indent="-171450">
              <a:buFont typeface="Arial,Sans-Serif"/>
              <a:buChar char="•"/>
            </a:pPr>
            <a:r>
              <a:rPr lang="en-US"/>
              <a:t>Don't just think about crew travelling – it also includes transporting equipment, materials, catering etc.</a:t>
            </a:r>
          </a:p>
          <a:p>
            <a:pPr marL="171450" indent="-171450">
              <a:buFont typeface="Arial,Sans-Serif"/>
              <a:buChar char="•"/>
            </a:pPr>
            <a:r>
              <a:rPr lang="en-US" b="1">
                <a:ea typeface="Calibri"/>
                <a:cs typeface="Calibri"/>
              </a:rPr>
              <a:t>FOR STUDENTS</a:t>
            </a:r>
            <a:r>
              <a:rPr lang="en-US">
                <a:ea typeface="Calibri"/>
                <a:cs typeface="Calibri"/>
              </a:rPr>
              <a:t>: flights may be less likely for student productions, but still consider how cast, crew and kit are transported. By all working centrally at a university campus, there is an opportunity to encourage use of public transport, or car pooling</a:t>
            </a:r>
          </a:p>
        </p:txBody>
      </p:sp>
      <p:sp>
        <p:nvSpPr>
          <p:cNvPr id="4" name="Slide Number Placeholder 3"/>
          <p:cNvSpPr>
            <a:spLocks noGrp="1"/>
          </p:cNvSpPr>
          <p:nvPr>
            <p:ph type="sldNum" sz="quarter" idx="5"/>
          </p:nvPr>
        </p:nvSpPr>
        <p:spPr/>
        <p:txBody>
          <a:bodyPr/>
          <a:lstStyle/>
          <a:p>
            <a:fld id="{7FFA8A05-D37A-BE40-9AA2-A55140395AED}" type="slidenum">
              <a:rPr lang="en-US" smtClean="0"/>
              <a:t>24</a:t>
            </a:fld>
            <a:endParaRPr lang="en-US"/>
          </a:p>
        </p:txBody>
      </p:sp>
    </p:spTree>
    <p:extLst>
      <p:ext uri="{BB962C8B-B14F-4D97-AF65-F5344CB8AC3E}">
        <p14:creationId xmlns:p14="http://schemas.microsoft.com/office/powerpoint/2010/main" val="11089691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ea typeface="Calibri" panose="020F0502020204030204"/>
                <a:cs typeface="Calibri" panose="020F0502020204030204"/>
              </a:rPr>
              <a:t>On location, there's lots of crossover considerations with other areas; distance for transport, access to energy, catering, responsible waste processes etc</a:t>
            </a:r>
          </a:p>
          <a:p>
            <a:pPr marL="171450" indent="-171450">
              <a:buFont typeface="Arial"/>
              <a:buChar char="•"/>
            </a:pPr>
            <a:r>
              <a:rPr lang="en-GB"/>
              <a:t>It’s also really important to think about biodiversity – think about to the previous exercise</a:t>
            </a:r>
          </a:p>
          <a:p>
            <a:pPr marL="171450" indent="-171450">
              <a:buFont typeface="Arial"/>
              <a:buChar char="•"/>
            </a:pPr>
            <a:r>
              <a:rPr lang="en-GB" b="1">
                <a:ea typeface="Calibri" panose="020F0502020204030204"/>
                <a:cs typeface="Calibri" panose="020F0502020204030204"/>
              </a:rPr>
              <a:t>FOR STUDENTS</a:t>
            </a:r>
            <a:r>
              <a:rPr lang="en-GB">
                <a:ea typeface="Calibri" panose="020F0502020204030204"/>
                <a:cs typeface="Calibri" panose="020F0502020204030204"/>
              </a:rPr>
              <a:t>: how can you set a positive example on location to other visitors, and ensure you have the least impact on the spaces you may be visiting (remember: animals and plants exist outside of ‘natural’ locations like forests too)</a:t>
            </a:r>
          </a:p>
        </p:txBody>
      </p:sp>
      <p:sp>
        <p:nvSpPr>
          <p:cNvPr id="4" name="Slide Number Placeholder 3"/>
          <p:cNvSpPr>
            <a:spLocks noGrp="1"/>
          </p:cNvSpPr>
          <p:nvPr>
            <p:ph type="sldNum" sz="quarter" idx="5"/>
          </p:nvPr>
        </p:nvSpPr>
        <p:spPr/>
        <p:txBody>
          <a:bodyPr/>
          <a:lstStyle/>
          <a:p>
            <a:fld id="{BD4C232A-38FC-5546-B2B9-14721DB3CF89}" type="slidenum">
              <a:rPr lang="en-GB" smtClean="0"/>
              <a:t>25</a:t>
            </a:fld>
            <a:endParaRPr lang="en-GB"/>
          </a:p>
        </p:txBody>
      </p:sp>
    </p:spTree>
    <p:extLst>
      <p:ext uri="{BB962C8B-B14F-4D97-AF65-F5344CB8AC3E}">
        <p14:creationId xmlns:p14="http://schemas.microsoft.com/office/powerpoint/2010/main" val="23163184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ea typeface="Calibri" panose="020F0502020204030204"/>
                <a:cs typeface="Calibri" panose="020F0502020204030204"/>
              </a:rPr>
              <a:t>Food is an everyday commodity that can have an enormous impact</a:t>
            </a:r>
          </a:p>
          <a:p>
            <a:pPr marL="171450" indent="-171450">
              <a:buFont typeface="Arial"/>
              <a:buChar char="•"/>
            </a:pPr>
            <a:r>
              <a:rPr lang="en-GB"/>
              <a:t>Every time cast and crew choose a veggie or vegan option, you will lower your carbon footprint</a:t>
            </a:r>
            <a:r>
              <a:rPr lang="en-GB">
                <a:ea typeface="Calibri" panose="020F0502020204030204"/>
                <a:cs typeface="Calibri" panose="020F0502020204030204"/>
              </a:rPr>
              <a:t>: p</a:t>
            </a:r>
            <a:r>
              <a:rPr lang="en-GB"/>
              <a:t>roducing 10 vegan meals is around 5.2kg of carbon emitted. For vegetarian meals, this increases to around 7.6kg. 10 beef meals sees an increase to 47kg!​</a:t>
            </a:r>
            <a:endParaRPr lang="en-GB">
              <a:ea typeface="Calibri"/>
              <a:cs typeface="Calibri"/>
            </a:endParaRPr>
          </a:p>
          <a:p>
            <a:pPr marL="171450" indent="-171450">
              <a:buFont typeface="Arial"/>
              <a:buChar char="•"/>
            </a:pPr>
            <a:r>
              <a:rPr lang="en-GB">
                <a:ea typeface="Calibri"/>
                <a:cs typeface="Calibri"/>
              </a:rPr>
              <a:t>Having vegan/veggie options available at the top of the menu helps people form habits</a:t>
            </a:r>
          </a:p>
          <a:p>
            <a:pPr marL="171450" indent="-171450">
              <a:buFont typeface="Arial"/>
              <a:buChar char="•"/>
            </a:pPr>
            <a:r>
              <a:rPr lang="en-GB">
                <a:ea typeface="Calibri"/>
                <a:cs typeface="Calibri"/>
              </a:rPr>
              <a:t>Food</a:t>
            </a:r>
            <a:r>
              <a:rPr lang="en-GB"/>
              <a:t> waste should be disposed of separately to other waste to help prevent emissions from methane going into the atmosphere. If leftover food can't be donated to local charities, try to find food waste recycling – it can be used to generate free electricity from your food waste or create a nutritious fertilizer for local farmland!​</a:t>
            </a:r>
          </a:p>
          <a:p>
            <a:pPr marL="171450" indent="-171450">
              <a:buFont typeface="Arial"/>
              <a:buChar char="•"/>
            </a:pPr>
            <a:r>
              <a:rPr lang="en-GB" b="1">
                <a:ea typeface="Calibri"/>
                <a:cs typeface="Calibri"/>
              </a:rPr>
              <a:t>FOR STUDENTS</a:t>
            </a:r>
            <a:r>
              <a:rPr lang="en-GB">
                <a:ea typeface="Calibri"/>
                <a:cs typeface="Calibri"/>
              </a:rPr>
              <a:t>: work with your local area to see what opportunities there are to support local businesses, or donate to local charities or schools</a:t>
            </a:r>
          </a:p>
        </p:txBody>
      </p:sp>
      <p:sp>
        <p:nvSpPr>
          <p:cNvPr id="4" name="Slide Number Placeholder 3"/>
          <p:cNvSpPr>
            <a:spLocks noGrp="1"/>
          </p:cNvSpPr>
          <p:nvPr>
            <p:ph type="sldNum" sz="quarter" idx="5"/>
          </p:nvPr>
        </p:nvSpPr>
        <p:spPr/>
        <p:txBody>
          <a:bodyPr/>
          <a:lstStyle/>
          <a:p>
            <a:fld id="{BD4C232A-38FC-5546-B2B9-14721DB3CF89}" type="slidenum">
              <a:rPr lang="en-GB" smtClean="0"/>
              <a:t>26</a:t>
            </a:fld>
            <a:endParaRPr lang="en-GB"/>
          </a:p>
        </p:txBody>
      </p:sp>
    </p:spTree>
    <p:extLst>
      <p:ext uri="{BB962C8B-B14F-4D97-AF65-F5344CB8AC3E}">
        <p14:creationId xmlns:p14="http://schemas.microsoft.com/office/powerpoint/2010/main" val="25716078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GB">
                <a:solidFill>
                  <a:srgbClr val="FFFFFF"/>
                </a:solidFill>
              </a:rPr>
              <a:t>Green Riders are agreements that help actors and their agents get more sustainability measures implemented on set</a:t>
            </a:r>
            <a:endParaRPr lang="en-US">
              <a:solidFill>
                <a:srgbClr val="FFFFFF"/>
              </a:solidFill>
            </a:endParaRPr>
          </a:p>
          <a:p>
            <a:pPr marL="171450" indent="-171450">
              <a:buFont typeface="Arial,Sans-Serif"/>
              <a:buChar char="•"/>
            </a:pPr>
            <a:r>
              <a:rPr lang="en-GB">
                <a:solidFill>
                  <a:srgbClr val="FFFFFF"/>
                </a:solidFill>
              </a:rPr>
              <a:t>Equity has now launched a Green Rider campaign, so do check their website for details</a:t>
            </a:r>
            <a:endParaRPr lang="en-US">
              <a:solidFill>
                <a:srgbClr val="FFFFFF"/>
              </a:solidFill>
            </a:endParaRPr>
          </a:p>
          <a:p>
            <a:pPr marL="171450" indent="-171450">
              <a:buFont typeface="Arial,Sans-Serif"/>
              <a:buChar char="•"/>
            </a:pPr>
            <a:r>
              <a:rPr lang="en-GB">
                <a:solidFill>
                  <a:srgbClr val="FFFFFF"/>
                </a:solidFill>
              </a:rPr>
              <a:t>Also consider the environmental impact of your production if it secures festival screenings – who will go and how will they travel? This isn’t captured as part of your production-stage emissions, but still be mindful of it</a:t>
            </a:r>
          </a:p>
          <a:p>
            <a:pPr marL="171450" indent="-171450">
              <a:buFont typeface="Arial,Sans-Serif"/>
              <a:buChar char="•"/>
            </a:pPr>
            <a:r>
              <a:rPr lang="en-GB" b="1">
                <a:solidFill>
                  <a:srgbClr val="FFFFFF"/>
                </a:solidFill>
              </a:rPr>
              <a:t>FOR STUDENTS</a:t>
            </a:r>
            <a:r>
              <a:rPr lang="en-GB">
                <a:solidFill>
                  <a:srgbClr val="FFFFFF"/>
                </a:solidFill>
              </a:rPr>
              <a:t>: consider how your awareness of sustainability in the production process might be an attractive thing to actors you may want to work with. How can you get them on board with your ethos from the start?</a:t>
            </a:r>
          </a:p>
          <a:p>
            <a:pPr marL="171450" indent="-171450">
              <a:buFont typeface="Arial,Sans-Serif"/>
              <a:buChar char="•"/>
            </a:pPr>
            <a:endParaRPr lang="en-GB">
              <a:solidFill>
                <a:srgbClr val="FFFFFF"/>
              </a:solidFill>
            </a:endParaRPr>
          </a:p>
          <a:p>
            <a:pPr marL="0" indent="0">
              <a:buFont typeface="Arial,Sans-Serif"/>
              <a:buNone/>
            </a:pPr>
            <a:r>
              <a:rPr lang="en-GB">
                <a:solidFill>
                  <a:srgbClr val="FFFFFF"/>
                </a:solidFill>
              </a:rPr>
              <a:t>[Source: BAFTA albert]</a:t>
            </a:r>
            <a:endParaRPr lang="en-GB"/>
          </a:p>
        </p:txBody>
      </p:sp>
      <p:sp>
        <p:nvSpPr>
          <p:cNvPr id="4" name="Slide Number Placeholder 3"/>
          <p:cNvSpPr>
            <a:spLocks noGrp="1"/>
          </p:cNvSpPr>
          <p:nvPr>
            <p:ph type="sldNum" sz="quarter" idx="5"/>
          </p:nvPr>
        </p:nvSpPr>
        <p:spPr/>
        <p:txBody>
          <a:bodyPr/>
          <a:lstStyle/>
          <a:p>
            <a:fld id="{7FFA8A05-D37A-BE40-9AA2-A55140395AED}" type="slidenum">
              <a:rPr lang="en-US" smtClean="0"/>
              <a:t>27</a:t>
            </a:fld>
            <a:endParaRPr lang="en-US"/>
          </a:p>
        </p:txBody>
      </p:sp>
    </p:spTree>
    <p:extLst>
      <p:ext uri="{BB962C8B-B14F-4D97-AF65-F5344CB8AC3E}">
        <p14:creationId xmlns:p14="http://schemas.microsoft.com/office/powerpoint/2010/main" val="15159331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[we’d recommend choosing 1 or 2 case studies most relevant to your students rather than going through every example]</a:t>
            </a:r>
          </a:p>
        </p:txBody>
      </p:sp>
      <p:sp>
        <p:nvSpPr>
          <p:cNvPr id="4" name="Slide Number Placeholder 3"/>
          <p:cNvSpPr>
            <a:spLocks noGrp="1"/>
          </p:cNvSpPr>
          <p:nvPr>
            <p:ph type="sldNum" sz="quarter" idx="5"/>
          </p:nvPr>
        </p:nvSpPr>
        <p:spPr/>
        <p:txBody>
          <a:bodyPr/>
          <a:lstStyle/>
          <a:p>
            <a:fld id="{944C166D-7E70-473D-9CAA-6EB1307946CE}" type="slidenum">
              <a:rPr lang="en-GB" smtClean="0"/>
              <a:t>28</a:t>
            </a:fld>
            <a:endParaRPr lang="en-GB"/>
          </a:p>
        </p:txBody>
      </p:sp>
    </p:spTree>
    <p:extLst>
      <p:ext uri="{BB962C8B-B14F-4D97-AF65-F5344CB8AC3E}">
        <p14:creationId xmlns:p14="http://schemas.microsoft.com/office/powerpoint/2010/main" val="12619603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FFA8A05-D37A-BE40-9AA2-A55140395AED}" type="slidenum">
              <a:rPr lang="en-US" smtClean="0"/>
              <a:t>29</a:t>
            </a:fld>
            <a:endParaRPr lang="en-US"/>
          </a:p>
        </p:txBody>
      </p:sp>
    </p:spTree>
    <p:extLst>
      <p:ext uri="{BB962C8B-B14F-4D97-AF65-F5344CB8AC3E}">
        <p14:creationId xmlns:p14="http://schemas.microsoft.com/office/powerpoint/2010/main" val="13084132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endParaRPr lang="en-US"/>
          </a:p>
          <a:p>
            <a:endParaRPr lang="en-US"/>
          </a:p>
        </p:txBody>
      </p:sp>
      <p:sp>
        <p:nvSpPr>
          <p:cNvPr id="4" name="Slide Number Placeholder 3"/>
          <p:cNvSpPr>
            <a:spLocks noGrp="1"/>
          </p:cNvSpPr>
          <p:nvPr>
            <p:ph type="sldNum" sz="quarter" idx="5"/>
          </p:nvPr>
        </p:nvSpPr>
        <p:spPr/>
        <p:txBody>
          <a:bodyPr/>
          <a:lstStyle/>
          <a:p>
            <a:fld id="{7FFA8A05-D37A-BE40-9AA2-A55140395AED}" type="slidenum">
              <a:rPr lang="en-US" smtClean="0"/>
              <a:t>30</a:t>
            </a:fld>
            <a:endParaRPr lang="en-US"/>
          </a:p>
        </p:txBody>
      </p:sp>
    </p:spTree>
    <p:extLst>
      <p:ext uri="{BB962C8B-B14F-4D97-AF65-F5344CB8AC3E}">
        <p14:creationId xmlns:p14="http://schemas.microsoft.com/office/powerpoint/2010/main" val="2021192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p>
        </p:txBody>
      </p:sp>
      <p:sp>
        <p:nvSpPr>
          <p:cNvPr id="4" name="Slide Number Placeholder 3"/>
          <p:cNvSpPr>
            <a:spLocks noGrp="1"/>
          </p:cNvSpPr>
          <p:nvPr>
            <p:ph type="sldNum" sz="quarter" idx="5"/>
          </p:nvPr>
        </p:nvSpPr>
        <p:spPr/>
        <p:txBody>
          <a:bodyPr/>
          <a:lstStyle/>
          <a:p>
            <a:fld id="{7FFA8A05-D37A-BE40-9AA2-A55140395AED}" type="slidenum">
              <a:rPr lang="en-US" smtClean="0"/>
              <a:t>31</a:t>
            </a:fld>
            <a:endParaRPr lang="en-US"/>
          </a:p>
        </p:txBody>
      </p:sp>
    </p:spTree>
    <p:extLst>
      <p:ext uri="{BB962C8B-B14F-4D97-AF65-F5344CB8AC3E}">
        <p14:creationId xmlns:p14="http://schemas.microsoft.com/office/powerpoint/2010/main" val="2638091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a:solidFill>
                <a:srgbClr val="000000"/>
              </a:solidFill>
              <a:effectLst/>
              <a:latin typeface="Arial"/>
              <a:cs typeface="Arial"/>
            </a:endParaRPr>
          </a:p>
        </p:txBody>
      </p:sp>
      <p:sp>
        <p:nvSpPr>
          <p:cNvPr id="4" name="Slide Number Placeholder 3"/>
          <p:cNvSpPr>
            <a:spLocks noGrp="1"/>
          </p:cNvSpPr>
          <p:nvPr>
            <p:ph type="sldNum" sz="quarter" idx="5"/>
          </p:nvPr>
        </p:nvSpPr>
        <p:spPr/>
        <p:txBody>
          <a:bodyPr/>
          <a:lstStyle/>
          <a:p>
            <a:fld id="{7FFA8A05-D37A-BE40-9AA2-A55140395AED}" type="slidenum">
              <a:rPr lang="en-US" smtClean="0"/>
              <a:t>32</a:t>
            </a:fld>
            <a:endParaRPr lang="en-US"/>
          </a:p>
        </p:txBody>
      </p:sp>
    </p:spTree>
    <p:extLst>
      <p:ext uri="{BB962C8B-B14F-4D97-AF65-F5344CB8AC3E}">
        <p14:creationId xmlns:p14="http://schemas.microsoft.com/office/powerpoint/2010/main" val="17269142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a:p>
        </p:txBody>
      </p:sp>
      <p:sp>
        <p:nvSpPr>
          <p:cNvPr id="4" name="Slide Number Placeholder 3"/>
          <p:cNvSpPr>
            <a:spLocks noGrp="1"/>
          </p:cNvSpPr>
          <p:nvPr>
            <p:ph type="sldNum" sz="quarter" idx="5"/>
          </p:nvPr>
        </p:nvSpPr>
        <p:spPr/>
        <p:txBody>
          <a:bodyPr/>
          <a:lstStyle/>
          <a:p>
            <a:fld id="{BD4C232A-38FC-5546-B2B9-14721DB3CF89}" type="slidenum">
              <a:rPr lang="en-GB" smtClean="0"/>
              <a:t>33</a:t>
            </a:fld>
            <a:endParaRPr lang="en-GB"/>
          </a:p>
        </p:txBody>
      </p:sp>
    </p:spTree>
    <p:extLst>
      <p:ext uri="{BB962C8B-B14F-4D97-AF65-F5344CB8AC3E}">
        <p14:creationId xmlns:p14="http://schemas.microsoft.com/office/powerpoint/2010/main" val="357235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4C232A-38FC-5546-B2B9-14721DB3CF89}" type="slidenum">
              <a:rPr lang="en-GB" smtClean="0"/>
              <a:t>34</a:t>
            </a:fld>
            <a:endParaRPr lang="en-GB"/>
          </a:p>
        </p:txBody>
      </p:sp>
    </p:spTree>
    <p:extLst>
      <p:ext uri="{BB962C8B-B14F-4D97-AF65-F5344CB8AC3E}">
        <p14:creationId xmlns:p14="http://schemas.microsoft.com/office/powerpoint/2010/main" val="17158745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BD4C232A-38FC-5546-B2B9-14721DB3CF89}" type="slidenum">
              <a:rPr lang="en-GB" smtClean="0"/>
              <a:t>35</a:t>
            </a:fld>
            <a:endParaRPr lang="en-GB"/>
          </a:p>
        </p:txBody>
      </p:sp>
    </p:spTree>
    <p:extLst>
      <p:ext uri="{BB962C8B-B14F-4D97-AF65-F5344CB8AC3E}">
        <p14:creationId xmlns:p14="http://schemas.microsoft.com/office/powerpoint/2010/main" val="34626638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4C232A-38FC-5546-B2B9-14721DB3CF89}" type="slidenum">
              <a:rPr lang="en-GB" smtClean="0"/>
              <a:t>36</a:t>
            </a:fld>
            <a:endParaRPr lang="en-GB"/>
          </a:p>
        </p:txBody>
      </p:sp>
    </p:spTree>
    <p:extLst>
      <p:ext uri="{BB962C8B-B14F-4D97-AF65-F5344CB8AC3E}">
        <p14:creationId xmlns:p14="http://schemas.microsoft.com/office/powerpoint/2010/main" val="19841728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BD4C232A-38FC-5546-B2B9-14721DB3CF89}" type="slidenum">
              <a:rPr lang="en-GB" smtClean="0"/>
              <a:t>37</a:t>
            </a:fld>
            <a:endParaRPr lang="en-GB"/>
          </a:p>
        </p:txBody>
      </p:sp>
    </p:spTree>
    <p:extLst>
      <p:ext uri="{BB962C8B-B14F-4D97-AF65-F5344CB8AC3E}">
        <p14:creationId xmlns:p14="http://schemas.microsoft.com/office/powerpoint/2010/main" val="20870093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4C232A-38FC-5546-B2B9-14721DB3CF89}" type="slidenum">
              <a:rPr lang="en-GB" smtClean="0"/>
              <a:t>38</a:t>
            </a:fld>
            <a:endParaRPr lang="en-GB"/>
          </a:p>
        </p:txBody>
      </p:sp>
    </p:spTree>
    <p:extLst>
      <p:ext uri="{BB962C8B-B14F-4D97-AF65-F5344CB8AC3E}">
        <p14:creationId xmlns:p14="http://schemas.microsoft.com/office/powerpoint/2010/main" val="357724177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6B43F-D2B0-DAE0-B027-246C99CA29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743ECE-9866-92FE-ACD9-54E58D3BF9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69FD3F-DB43-A690-A420-F21F60BBC7C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2F096D3-06CA-0EFF-25FB-544CB8B9BA3F}"/>
              </a:ext>
            </a:extLst>
          </p:cNvPr>
          <p:cNvSpPr>
            <a:spLocks noGrp="1"/>
          </p:cNvSpPr>
          <p:nvPr>
            <p:ph type="sldNum" sz="quarter" idx="5"/>
          </p:nvPr>
        </p:nvSpPr>
        <p:spPr/>
        <p:txBody>
          <a:bodyPr/>
          <a:lstStyle/>
          <a:p>
            <a:fld id="{BD4C232A-38FC-5546-B2B9-14721DB3CF89}" type="slidenum">
              <a:rPr lang="en-GB" smtClean="0"/>
              <a:t>40</a:t>
            </a:fld>
            <a:endParaRPr lang="en-GB"/>
          </a:p>
        </p:txBody>
      </p:sp>
    </p:spTree>
    <p:extLst>
      <p:ext uri="{BB962C8B-B14F-4D97-AF65-F5344CB8AC3E}">
        <p14:creationId xmlns:p14="http://schemas.microsoft.com/office/powerpoint/2010/main" val="8089347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FA8A05-D37A-BE40-9AA2-A55140395AED}" type="slidenum">
              <a:rPr lang="en-US" smtClean="0"/>
              <a:t>41</a:t>
            </a:fld>
            <a:endParaRPr lang="en-US"/>
          </a:p>
        </p:txBody>
      </p:sp>
    </p:spTree>
    <p:extLst>
      <p:ext uri="{BB962C8B-B14F-4D97-AF65-F5344CB8AC3E}">
        <p14:creationId xmlns:p14="http://schemas.microsoft.com/office/powerpoint/2010/main" val="2949318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A6EF87-9009-D751-07BC-C2479D1D70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A05204-26E9-C656-36B5-DCA2C0A0F8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22AAB5-E712-3BD4-4962-71F4D47B01F1}"/>
              </a:ext>
            </a:extLst>
          </p:cNvPr>
          <p:cNvSpPr>
            <a:spLocks noGrp="1"/>
          </p:cNvSpPr>
          <p:nvPr>
            <p:ph type="body" idx="1"/>
          </p:nvPr>
        </p:nvSpPr>
        <p:spPr/>
        <p:txBody>
          <a:bodyPr/>
          <a:lstStyle/>
          <a:p>
            <a:r>
              <a:rPr lang="en-GB">
                <a:solidFill>
                  <a:srgbClr val="808080"/>
                </a:solidFill>
                <a:ea typeface="Calibri"/>
                <a:cs typeface="Calibri"/>
              </a:rPr>
              <a:t>[agenda slide]</a:t>
            </a:r>
          </a:p>
        </p:txBody>
      </p:sp>
      <p:sp>
        <p:nvSpPr>
          <p:cNvPr id="4" name="Slide Number Placeholder 3">
            <a:extLst>
              <a:ext uri="{FF2B5EF4-FFF2-40B4-BE49-F238E27FC236}">
                <a16:creationId xmlns:a16="http://schemas.microsoft.com/office/drawing/2014/main" id="{9E3D2F03-A44E-5B4E-79BA-597DCBAB2EA6}"/>
              </a:ext>
            </a:extLst>
          </p:cNvPr>
          <p:cNvSpPr>
            <a:spLocks noGrp="1"/>
          </p:cNvSpPr>
          <p:nvPr>
            <p:ph type="sldNum" sz="quarter" idx="5"/>
          </p:nvPr>
        </p:nvSpPr>
        <p:spPr/>
        <p:txBody>
          <a:bodyPr/>
          <a:lstStyle/>
          <a:p>
            <a:fld id="{7FFA8A05-D37A-BE40-9AA2-A55140395AED}" type="slidenum">
              <a:rPr lang="en-US" smtClean="0"/>
              <a:t>43</a:t>
            </a:fld>
            <a:endParaRPr lang="en-US"/>
          </a:p>
        </p:txBody>
      </p:sp>
    </p:spTree>
    <p:extLst>
      <p:ext uri="{BB962C8B-B14F-4D97-AF65-F5344CB8AC3E}">
        <p14:creationId xmlns:p14="http://schemas.microsoft.com/office/powerpoint/2010/main" val="256080304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a:t>The albert calculator is free at point of use to anyone in the production community in the UK, and increasingly in international regions</a:t>
            </a:r>
          </a:p>
          <a:p>
            <a:pPr marL="171450" indent="-171450">
              <a:buFont typeface="Arial" panose="020B0604020202020204" pitchFamily="34" charset="0"/>
              <a:buChar char="•"/>
            </a:pPr>
            <a:r>
              <a:rPr lang="en-GB" sz="1200"/>
              <a:t>Each year, thousands of productions calculate their carbon footprint with albert</a:t>
            </a:r>
          </a:p>
          <a:p>
            <a:pPr marL="171450" indent="-171450">
              <a:buFont typeface="Arial" panose="020B0604020202020204" pitchFamily="34" charset="0"/>
              <a:buChar char="•"/>
            </a:pPr>
            <a:r>
              <a:rPr lang="en-GB" sz="1200"/>
              <a:t>Carbon Action Plan is an additional tool, designed for productions who not only want to measure their carbon footprint but actively take steps towards reducing it. Some productions complete their Carbon Action Plan to such a degree that they are awarded albert Certified Production status – which can be found on the </a:t>
            </a:r>
            <a:r>
              <a:rPr lang="en-GB" sz="1200" err="1"/>
              <a:t>endcard</a:t>
            </a:r>
            <a:r>
              <a:rPr lang="en-GB" sz="1200"/>
              <a:t> of productions after the credits</a:t>
            </a:r>
          </a:p>
          <a:p>
            <a:pPr marL="171450" indent="-171450">
              <a:buFont typeface="Arial" panose="020B0604020202020204" pitchFamily="34" charset="0"/>
              <a:buChar char="•"/>
            </a:pPr>
            <a:endParaRPr lang="en-GB" sz="1200"/>
          </a:p>
          <a:p>
            <a:pPr marL="0" indent="0">
              <a:buFont typeface="Arial" panose="020B0604020202020204" pitchFamily="34" charset="0"/>
              <a:buNone/>
            </a:pPr>
            <a:r>
              <a:rPr lang="en-GB" sz="1200"/>
              <a:t>*the next generation of the albert toolkit will be released early 2026 – new slides will be provided</a:t>
            </a:r>
          </a:p>
        </p:txBody>
      </p:sp>
      <p:sp>
        <p:nvSpPr>
          <p:cNvPr id="4" name="Slide Number Placeholder 3"/>
          <p:cNvSpPr>
            <a:spLocks noGrp="1"/>
          </p:cNvSpPr>
          <p:nvPr>
            <p:ph type="sldNum" sz="quarter" idx="5"/>
          </p:nvPr>
        </p:nvSpPr>
        <p:spPr/>
        <p:txBody>
          <a:bodyPr/>
          <a:lstStyle/>
          <a:p>
            <a:fld id="{944C166D-7E70-473D-9CAA-6EB1307946CE}" type="slidenum">
              <a:rPr lang="en-GB" smtClean="0"/>
              <a:t>44</a:t>
            </a:fld>
            <a:endParaRPr lang="en-GB"/>
          </a:p>
        </p:txBody>
      </p:sp>
    </p:spTree>
    <p:extLst>
      <p:ext uri="{BB962C8B-B14F-4D97-AF65-F5344CB8AC3E}">
        <p14:creationId xmlns:p14="http://schemas.microsoft.com/office/powerpoint/2010/main" val="23527187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defRPr/>
            </a:pPr>
            <a:r>
              <a:rPr lang="en-GB"/>
              <a:t>BAFTA albert certification is available to all UK productions, and is mandated across many television channels. The production team will be in charge of completing the Carbon Action Plan and Carbon Footprint, but it's good to be aware of it</a:t>
            </a:r>
            <a:endParaRPr lang="en-US"/>
          </a:p>
          <a:p>
            <a:pPr marL="171450" indent="-171450">
              <a:buFont typeface="Arial,Sans-Serif"/>
              <a:buChar char="•"/>
              <a:defRPr/>
            </a:pPr>
            <a:r>
              <a:rPr lang="en-GB"/>
              <a:t>The footprint measures a production's emissions, and the CAP helps the production make plans for reducing emissions</a:t>
            </a:r>
            <a:endParaRPr lang="en-GB">
              <a:ea typeface="Calibri"/>
              <a:cs typeface="Calibri"/>
            </a:endParaRPr>
          </a:p>
          <a:p>
            <a:pPr marL="171450" indent="-171450">
              <a:buFont typeface="Arial,Sans-Serif"/>
              <a:buChar char="•"/>
              <a:defRPr/>
            </a:pPr>
            <a:r>
              <a:rPr lang="en-GB"/>
              <a:t>Certification demonstrates exceptional efforts to lower the carbon impact of a production</a:t>
            </a:r>
          </a:p>
        </p:txBody>
      </p:sp>
      <p:sp>
        <p:nvSpPr>
          <p:cNvPr id="4" name="Slide Number Placeholder 3"/>
          <p:cNvSpPr>
            <a:spLocks noGrp="1"/>
          </p:cNvSpPr>
          <p:nvPr>
            <p:ph type="sldNum" sz="quarter" idx="5"/>
          </p:nvPr>
        </p:nvSpPr>
        <p:spPr/>
        <p:txBody>
          <a:bodyPr/>
          <a:lstStyle/>
          <a:p>
            <a:fld id="{BD4C232A-38FC-5546-B2B9-14721DB3CF89}" type="slidenum">
              <a:rPr lang="en-GB" smtClean="0"/>
              <a:t>45</a:t>
            </a:fld>
            <a:endParaRPr lang="en-GB"/>
          </a:p>
        </p:txBody>
      </p:sp>
    </p:spTree>
    <p:extLst>
      <p:ext uri="{BB962C8B-B14F-4D97-AF65-F5344CB8AC3E}">
        <p14:creationId xmlns:p14="http://schemas.microsoft.com/office/powerpoint/2010/main" val="230183716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How do industry productions get albert certification?</a:t>
            </a:r>
          </a:p>
          <a:p>
            <a:pPr marL="171450" indent="-171450">
              <a:buFont typeface="Arial"/>
              <a:buChar char="•"/>
            </a:pPr>
            <a:r>
              <a:rPr lang="en-US"/>
              <a:t>In preproduction, they create a draft carbon footprint – this is to help estimate the production’s likely footprint and help identify areas where action can be taken before filming starts</a:t>
            </a:r>
          </a:p>
          <a:p>
            <a:pPr marL="171450" indent="-171450">
              <a:buFont typeface="Arial"/>
              <a:buChar char="•"/>
            </a:pPr>
            <a:r>
              <a:rPr lang="en-US">
                <a:ea typeface="Calibri"/>
                <a:cs typeface="Calibri"/>
              </a:rPr>
              <a:t>During production, teams collect and add data and evidence to both the carbon footprint and Carbon Action Plan</a:t>
            </a:r>
          </a:p>
          <a:p>
            <a:pPr marL="171450" indent="-171450">
              <a:buFont typeface="Arial"/>
              <a:buChar char="•"/>
            </a:pPr>
            <a:r>
              <a:rPr lang="en-US">
                <a:ea typeface="Calibri"/>
                <a:cs typeface="Calibri"/>
              </a:rPr>
              <a:t>Submission of finalised carbon footprints is towards the end of post production, for albert to review</a:t>
            </a:r>
          </a:p>
          <a:p>
            <a:pPr marL="171450" indent="-171450">
              <a:buFont typeface="Arial"/>
              <a:buChar char="•"/>
            </a:pPr>
            <a:r>
              <a:rPr lang="en-US">
                <a:ea typeface="Calibri"/>
                <a:cs typeface="Calibri"/>
              </a:rPr>
              <a:t>Once the CAP is approved, productions gain access to the albert certification logo for their credits</a:t>
            </a:r>
          </a:p>
        </p:txBody>
      </p:sp>
      <p:sp>
        <p:nvSpPr>
          <p:cNvPr id="4" name="Slide Number Placeholder 3"/>
          <p:cNvSpPr>
            <a:spLocks noGrp="1"/>
          </p:cNvSpPr>
          <p:nvPr>
            <p:ph type="sldNum" sz="quarter" idx="5"/>
          </p:nvPr>
        </p:nvSpPr>
        <p:spPr/>
        <p:txBody>
          <a:bodyPr/>
          <a:lstStyle/>
          <a:p>
            <a:fld id="{7FFA8A05-D37A-BE40-9AA2-A55140395AED}" type="slidenum">
              <a:rPr lang="en-US" smtClean="0"/>
              <a:t>46</a:t>
            </a:fld>
            <a:endParaRPr lang="en-US"/>
          </a:p>
        </p:txBody>
      </p:sp>
    </p:spTree>
    <p:extLst>
      <p:ext uri="{BB962C8B-B14F-4D97-AF65-F5344CB8AC3E}">
        <p14:creationId xmlns:p14="http://schemas.microsoft.com/office/powerpoint/2010/main" val="185351864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35C1D9-645F-9A18-59D4-C66966D44E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CA0803-9EF4-7B64-B3AC-25443161C1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07A13E-9DA7-881D-4F13-DCFC92FDBD71}"/>
              </a:ext>
            </a:extLst>
          </p:cNvPr>
          <p:cNvSpPr>
            <a:spLocks noGrp="1"/>
          </p:cNvSpPr>
          <p:nvPr>
            <p:ph type="body" idx="1"/>
          </p:nvPr>
        </p:nvSpPr>
        <p:spPr/>
        <p:txBody>
          <a:bodyPr/>
          <a:lstStyle/>
          <a:p>
            <a:r>
              <a:rPr lang="en-GB">
                <a:solidFill>
                  <a:srgbClr val="808080"/>
                </a:solidFill>
                <a:ea typeface="Calibri"/>
                <a:cs typeface="Calibri"/>
              </a:rPr>
              <a:t>[agenda slide]</a:t>
            </a:r>
          </a:p>
        </p:txBody>
      </p:sp>
      <p:sp>
        <p:nvSpPr>
          <p:cNvPr id="4" name="Slide Number Placeholder 3">
            <a:extLst>
              <a:ext uri="{FF2B5EF4-FFF2-40B4-BE49-F238E27FC236}">
                <a16:creationId xmlns:a16="http://schemas.microsoft.com/office/drawing/2014/main" id="{9EA2F81F-CCDF-2D30-97E2-D3D0BA532496}"/>
              </a:ext>
            </a:extLst>
          </p:cNvPr>
          <p:cNvSpPr>
            <a:spLocks noGrp="1"/>
          </p:cNvSpPr>
          <p:nvPr>
            <p:ph type="sldNum" sz="quarter" idx="5"/>
          </p:nvPr>
        </p:nvSpPr>
        <p:spPr/>
        <p:txBody>
          <a:bodyPr/>
          <a:lstStyle/>
          <a:p>
            <a:fld id="{7FFA8A05-D37A-BE40-9AA2-A55140395AED}" type="slidenum">
              <a:rPr lang="en-US" smtClean="0"/>
              <a:t>47</a:t>
            </a:fld>
            <a:endParaRPr lang="en-US"/>
          </a:p>
        </p:txBody>
      </p:sp>
    </p:spTree>
    <p:extLst>
      <p:ext uri="{BB962C8B-B14F-4D97-AF65-F5344CB8AC3E}">
        <p14:creationId xmlns:p14="http://schemas.microsoft.com/office/powerpoint/2010/main" val="22451059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0"/>
            <a:r>
              <a:rPr lang="en-US" b="1"/>
              <a:t>Individual/Group Exercise</a:t>
            </a:r>
            <a:r>
              <a:rPr lang="en-US"/>
              <a:t>: Calculating a carbon footprint</a:t>
            </a:r>
          </a:p>
          <a:p>
            <a:pPr marL="228600" indent="0"/>
            <a:endParaRPr lang="en-US"/>
          </a:p>
          <a:p>
            <a:pPr marL="228600" indent="0"/>
            <a:r>
              <a:rPr lang="en-US"/>
              <a:t>You may with to post to share the below with students:</a:t>
            </a:r>
          </a:p>
          <a:p>
            <a:pPr marL="342900" indent="-342900">
              <a:lnSpc>
                <a:spcPct val="150000"/>
              </a:lnSpc>
              <a:buFont typeface="Courier New,monospace"/>
              <a:buChar char="o"/>
            </a:pPr>
            <a:r>
              <a:rPr lang="en-US"/>
              <a:t>Go to </a:t>
            </a:r>
            <a:r>
              <a:rPr lang="en-US">
                <a:hlinkClick r:id="rId3"/>
              </a:rPr>
              <a:t>https://calc.wearealbert.org/login</a:t>
            </a:r>
            <a:r>
              <a:rPr lang="en-US"/>
              <a:t> </a:t>
            </a:r>
          </a:p>
          <a:p>
            <a:pPr marL="342900" indent="-342900">
              <a:lnSpc>
                <a:spcPct val="150000"/>
              </a:lnSpc>
              <a:buFont typeface="Courier New,monospace"/>
              <a:buChar char="o"/>
            </a:pPr>
            <a:r>
              <a:rPr lang="en-US"/>
              <a:t>Log in using your login details</a:t>
            </a:r>
          </a:p>
          <a:p>
            <a:pPr marL="342900" indent="-342900">
              <a:lnSpc>
                <a:spcPct val="150000"/>
              </a:lnSpc>
              <a:buFont typeface="Courier New,monospace"/>
              <a:buChar char="o"/>
            </a:pPr>
            <a:r>
              <a:rPr lang="en-US"/>
              <a:t>Click on “New” to create a new production</a:t>
            </a:r>
          </a:p>
          <a:p>
            <a:pPr marL="342900" indent="-342900">
              <a:lnSpc>
                <a:spcPct val="150000"/>
              </a:lnSpc>
              <a:buFont typeface="Courier New,monospace"/>
              <a:buChar char="o"/>
            </a:pPr>
            <a:r>
              <a:rPr lang="en-US"/>
              <a:t>Enter the requested information on the drop downs</a:t>
            </a:r>
          </a:p>
          <a:p>
            <a:pPr marL="342900" indent="-342900">
              <a:lnSpc>
                <a:spcPct val="150000"/>
              </a:lnSpc>
              <a:buFont typeface="Courier New,monospace"/>
              <a:buChar char="o"/>
            </a:pPr>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*the next generation of the albert toolkit will be released early 2026 – new slides will be provided</a:t>
            </a:r>
          </a:p>
        </p:txBody>
      </p:sp>
      <p:sp>
        <p:nvSpPr>
          <p:cNvPr id="4" name="Slide Number Placeholder 3"/>
          <p:cNvSpPr>
            <a:spLocks noGrp="1"/>
          </p:cNvSpPr>
          <p:nvPr>
            <p:ph type="sldNum" sz="quarter" idx="5"/>
          </p:nvPr>
        </p:nvSpPr>
        <p:spPr/>
        <p:txBody>
          <a:bodyPr/>
          <a:lstStyle/>
          <a:p>
            <a:fld id="{944C166D-7E70-473D-9CAA-6EB1307946CE}" type="slidenum">
              <a:rPr lang="en-GB" smtClean="0"/>
              <a:t>48</a:t>
            </a:fld>
            <a:endParaRPr lang="en-GB"/>
          </a:p>
        </p:txBody>
      </p:sp>
    </p:spTree>
    <p:extLst>
      <p:ext uri="{BB962C8B-B14F-4D97-AF65-F5344CB8AC3E}">
        <p14:creationId xmlns:p14="http://schemas.microsoft.com/office/powerpoint/2010/main" val="287467657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4C166D-7E70-473D-9CAA-6EB1307946CE}" type="slidenum">
              <a:rPr lang="en-GB" smtClean="0"/>
              <a:t>49</a:t>
            </a:fld>
            <a:endParaRPr lang="en-GB"/>
          </a:p>
        </p:txBody>
      </p:sp>
    </p:spTree>
    <p:extLst>
      <p:ext uri="{BB962C8B-B14F-4D97-AF65-F5344CB8AC3E}">
        <p14:creationId xmlns:p14="http://schemas.microsoft.com/office/powerpoint/2010/main" val="407802120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t>Group Exercise</a:t>
            </a:r>
            <a:r>
              <a:rPr lang="en-GB" sz="1200"/>
              <a:t>: Discuss strategies for reduction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a:t>What measures could be taken to reduce the carbon footprint?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a:t>What actions would have the biggest impact?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a:t>What are the things that can’t be avoided and will need to be offset/inset?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*the next generation of the albert toolkit will be released early 2026 – new slides will be provided</a:t>
            </a:r>
          </a:p>
        </p:txBody>
      </p:sp>
      <p:sp>
        <p:nvSpPr>
          <p:cNvPr id="4" name="Slide Number Placeholder 3"/>
          <p:cNvSpPr>
            <a:spLocks noGrp="1"/>
          </p:cNvSpPr>
          <p:nvPr>
            <p:ph type="sldNum" sz="quarter" idx="5"/>
          </p:nvPr>
        </p:nvSpPr>
        <p:spPr/>
        <p:txBody>
          <a:bodyPr/>
          <a:lstStyle/>
          <a:p>
            <a:fld id="{944C166D-7E70-473D-9CAA-6EB1307946CE}" type="slidenum">
              <a:rPr lang="en-GB" smtClean="0"/>
              <a:t>50</a:t>
            </a:fld>
            <a:endParaRPr lang="en-GB"/>
          </a:p>
        </p:txBody>
      </p:sp>
    </p:spTree>
    <p:extLst>
      <p:ext uri="{BB962C8B-B14F-4D97-AF65-F5344CB8AC3E}">
        <p14:creationId xmlns:p14="http://schemas.microsoft.com/office/powerpoint/2010/main" val="194802998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a:p>
        </p:txBody>
      </p:sp>
      <p:sp>
        <p:nvSpPr>
          <p:cNvPr id="4" name="Slide Number Placeholder 3"/>
          <p:cNvSpPr>
            <a:spLocks noGrp="1"/>
          </p:cNvSpPr>
          <p:nvPr>
            <p:ph type="sldNum" sz="quarter" idx="5"/>
          </p:nvPr>
        </p:nvSpPr>
        <p:spPr/>
        <p:txBody>
          <a:bodyPr/>
          <a:lstStyle/>
          <a:p>
            <a:fld id="{944C166D-7E70-473D-9CAA-6EB1307946CE}" type="slidenum">
              <a:rPr lang="en-GB" smtClean="0"/>
              <a:t>51</a:t>
            </a:fld>
            <a:endParaRPr lang="en-GB"/>
          </a:p>
        </p:txBody>
      </p:sp>
    </p:spTree>
    <p:extLst>
      <p:ext uri="{BB962C8B-B14F-4D97-AF65-F5344CB8AC3E}">
        <p14:creationId xmlns:p14="http://schemas.microsoft.com/office/powerpoint/2010/main" val="4055298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0E163D"/>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676032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27/08/2025</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5306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27/08/2025</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4787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27/08/2025</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314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hasCustomPrompt="1"/>
          </p:nvPr>
        </p:nvSpPr>
        <p:spPr>
          <a:xfrm>
            <a:off x="839788" y="2505075"/>
            <a:ext cx="5157787" cy="3684588"/>
          </a:xfrm>
          <a:prstGeom prst="rect">
            <a:avLst/>
          </a:prstGeom>
        </p:spPr>
        <p:txBody>
          <a:bodyPr/>
          <a:lstStyle/>
          <a:p>
            <a:pPr lvl="0"/>
            <a:r>
              <a:rPr lang="en-GB"/>
              <a:t> Click to edit Master text styles</a:t>
            </a:r>
          </a:p>
          <a:p>
            <a:pPr lvl="1"/>
            <a:r>
              <a:rPr lang="en-GB"/>
              <a:t> 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hasCustomPrompt="1"/>
          </p:nvPr>
        </p:nvSpPr>
        <p:spPr>
          <a:xfrm>
            <a:off x="6172200" y="2505075"/>
            <a:ext cx="5183188" cy="3684588"/>
          </a:xfrm>
          <a:prstGeom prst="rect">
            <a:avLst/>
          </a:prstGeom>
        </p:spPr>
        <p:txBody>
          <a:bodyPr/>
          <a:lstStyle/>
          <a:p>
            <a:pPr lvl="0"/>
            <a:r>
              <a:rPr lang="en-GB"/>
              <a:t> 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27/08/2025</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811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447649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6854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endParaRPr lang="en-GB"/>
          </a:p>
        </p:txBody>
      </p:sp>
      <p:sp>
        <p:nvSpPr>
          <p:cNvPr id="7" name="Title 1">
            <a:extLst>
              <a:ext uri="{FF2B5EF4-FFF2-40B4-BE49-F238E27FC236}">
                <a16:creationId xmlns:a16="http://schemas.microsoft.com/office/drawing/2014/main" id="{1CCD570C-0FB8-8C4E-9C2D-35A9940DA08B}"/>
              </a:ext>
            </a:extLst>
          </p:cNvPr>
          <p:cNvSpPr txBox="1">
            <a:spLocks/>
          </p:cNvSpPr>
          <p:nvPr userDrawn="1"/>
        </p:nvSpPr>
        <p:spPr>
          <a:xfrm>
            <a:off x="314326" y="365125"/>
            <a:ext cx="5349626" cy="1325563"/>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5400" b="1" i="0" kern="1200">
                <a:solidFill>
                  <a:schemeClr val="bg1"/>
                </a:solidFill>
                <a:latin typeface="Founders Grotesk Semibold" panose="020B0503030202060203" pitchFamily="34" charset="77"/>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5400" b="1" i="0" u="none" strike="noStrike" kern="1200" cap="none" spc="0" normalizeH="0" baseline="0" noProof="0">
                <a:ln>
                  <a:noFill/>
                </a:ln>
                <a:solidFill>
                  <a:srgbClr val="FFFFFF"/>
                </a:solidFill>
                <a:effectLst/>
                <a:uLnTx/>
                <a:uFillTx/>
                <a:latin typeface="Founders Grotesk Semibold" panose="020B0503030202060203" pitchFamily="34" charset="77"/>
                <a:ea typeface="+mj-ea"/>
                <a:cs typeface="+mj-cs"/>
              </a:rPr>
              <a:t>Click to edit Master title style</a:t>
            </a:r>
            <a:endParaRPr kumimoji="0" lang="en-US" sz="5400" b="1" i="0" u="none" strike="noStrike" kern="1200" cap="none" spc="0" normalizeH="0" baseline="0" noProof="0">
              <a:ln>
                <a:noFill/>
              </a:ln>
              <a:solidFill>
                <a:srgbClr val="FFFFFF"/>
              </a:solidFill>
              <a:effectLst/>
              <a:uLnTx/>
              <a:uFillTx/>
              <a:latin typeface="Founders Grotesk Semibold" panose="020B0503030202060203" pitchFamily="34" charset="77"/>
              <a:ea typeface="+mj-ea"/>
              <a:cs typeface="+mj-cs"/>
            </a:endParaRPr>
          </a:p>
        </p:txBody>
      </p:sp>
      <p:sp>
        <p:nvSpPr>
          <p:cNvPr id="8" name="Content Placeholder 2">
            <a:extLst>
              <a:ext uri="{FF2B5EF4-FFF2-40B4-BE49-F238E27FC236}">
                <a16:creationId xmlns:a16="http://schemas.microsoft.com/office/drawing/2014/main" id="{E4E905AD-89BC-6C43-ACD3-B8BB1EE98A25}"/>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endParaRPr lang="en-US"/>
          </a:p>
        </p:txBody>
      </p:sp>
      <p:sp>
        <p:nvSpPr>
          <p:cNvPr id="9" name="Text Placeholder 2">
            <a:extLst>
              <a:ext uri="{FF2B5EF4-FFF2-40B4-BE49-F238E27FC236}">
                <a16:creationId xmlns:a16="http://schemas.microsoft.com/office/drawing/2014/main" id="{928C15AD-5849-564D-A567-35D4D803455A}"/>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1953808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0" y="0"/>
            <a:ext cx="6096000" cy="6858000"/>
          </a:xfrm>
        </p:spPr>
        <p:txBody>
          <a:bodyPr/>
          <a:lstStyle>
            <a:lvl1pPr marL="0" indent="0">
              <a:buNone/>
              <a:defRPr/>
            </a:lvl1pPr>
          </a:lstStyle>
          <a:p>
            <a:endParaRPr lang="en-GB"/>
          </a:p>
        </p:txBody>
      </p:sp>
    </p:spTree>
    <p:extLst>
      <p:ext uri="{BB962C8B-B14F-4D97-AF65-F5344CB8AC3E}">
        <p14:creationId xmlns:p14="http://schemas.microsoft.com/office/powerpoint/2010/main" val="2570191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ank">
    <p:bg>
      <p:bgPr>
        <a:solidFill>
          <a:srgbClr val="5856D6"/>
        </a:solidFill>
        <a:effectLst/>
      </p:bgPr>
    </p:bg>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0" y="0"/>
            <a:ext cx="6096000" cy="6858000"/>
          </a:xfrm>
        </p:spPr>
        <p:txBody>
          <a:bodyPr/>
          <a:lstStyle>
            <a:lvl1pPr marL="0" indent="0">
              <a:buNone/>
              <a:defRPr/>
            </a:lvl1pPr>
          </a:lstStyle>
          <a:p>
            <a:endParaRPr lang="en-GB"/>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5" name="Google Shape;793;p75">
            <a:extLst>
              <a:ext uri="{FF2B5EF4-FFF2-40B4-BE49-F238E27FC236}">
                <a16:creationId xmlns:a16="http://schemas.microsoft.com/office/drawing/2014/main" id="{A28547AC-F0DB-364C-9BFC-0B183D851A85}"/>
              </a:ext>
            </a:extLst>
          </p:cNvPr>
          <p:cNvSpPr/>
          <p:nvPr userDrawn="1"/>
        </p:nvSpPr>
        <p:spPr>
          <a:xfrm>
            <a:off x="9462504" y="6111316"/>
            <a:ext cx="2340000" cy="324000"/>
          </a:xfrm>
          <a:prstGeom prst="rect">
            <a:avLst/>
          </a:prstGeom>
          <a:blipFill rotWithShape="1">
            <a:blip r:embed="rId2">
              <a:alphaModFix/>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Tree>
    <p:extLst>
      <p:ext uri="{BB962C8B-B14F-4D97-AF65-F5344CB8AC3E}">
        <p14:creationId xmlns:p14="http://schemas.microsoft.com/office/powerpoint/2010/main" val="4272193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Blank">
    <p:bg>
      <p:bgPr>
        <a:solidFill>
          <a:srgbClr val="5856D6"/>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314326" y="365126"/>
            <a:ext cx="5349626" cy="1325563"/>
          </a:xfrm>
        </p:spPr>
        <p:txBody>
          <a:bodyPr/>
          <a:lstStyle/>
          <a:p>
            <a:r>
              <a:rPr lang="en-GB"/>
              <a:t>Click to edit Master title style</a:t>
            </a:r>
            <a:endParaRPr lang="en-US"/>
          </a:p>
        </p:txBody>
      </p:sp>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6062612" y="0"/>
            <a:ext cx="6096000" cy="6858000"/>
          </a:xfrm>
        </p:spPr>
        <p:txBody>
          <a:bodyPr/>
          <a:lstStyle>
            <a:lvl1pPr marL="0" indent="0">
              <a:buNone/>
              <a:defRPr/>
            </a:lvl1pPr>
          </a:lstStyle>
          <a:p>
            <a:endParaRPr lang="en-GB"/>
          </a:p>
        </p:txBody>
      </p:sp>
      <p:sp>
        <p:nvSpPr>
          <p:cNvPr id="10" name="Google Shape;793;p75">
            <a:extLst>
              <a:ext uri="{FF2B5EF4-FFF2-40B4-BE49-F238E27FC236}">
                <a16:creationId xmlns:a16="http://schemas.microsoft.com/office/drawing/2014/main" id="{A02A0BF2-E3F3-9A48-8E3F-502DEC6B9235}"/>
              </a:ext>
            </a:extLst>
          </p:cNvPr>
          <p:cNvSpPr/>
          <p:nvPr userDrawn="1"/>
        </p:nvSpPr>
        <p:spPr>
          <a:xfrm>
            <a:off x="9462504" y="6111316"/>
            <a:ext cx="2340000" cy="324000"/>
          </a:xfrm>
          <a:prstGeom prst="rect">
            <a:avLst/>
          </a:prstGeom>
          <a:blipFill rotWithShape="1">
            <a:blip r:embed="rId2">
              <a:alphaModFix/>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12" name="Content Placeholder 2">
            <a:extLst>
              <a:ext uri="{FF2B5EF4-FFF2-40B4-BE49-F238E27FC236}">
                <a16:creationId xmlns:a16="http://schemas.microsoft.com/office/drawing/2014/main" id="{00633D9E-616F-E74F-8069-1EEFA481549C}"/>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endParaRPr lang="en-US"/>
          </a:p>
        </p:txBody>
      </p:sp>
      <p:sp>
        <p:nvSpPr>
          <p:cNvPr id="13" name="Text Placeholder 2">
            <a:extLst>
              <a:ext uri="{FF2B5EF4-FFF2-40B4-BE49-F238E27FC236}">
                <a16:creationId xmlns:a16="http://schemas.microsoft.com/office/drawing/2014/main" id="{0E965066-7B25-0D4D-A645-64790FBAD11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85258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
        <p:nvSpPr>
          <p:cNvPr id="3" name="Google Shape;793;p75">
            <a:extLst>
              <a:ext uri="{FF2B5EF4-FFF2-40B4-BE49-F238E27FC236}">
                <a16:creationId xmlns:a16="http://schemas.microsoft.com/office/drawing/2014/main" id="{88423980-A337-3F48-B96C-D128987304F8}"/>
              </a:ext>
            </a:extLst>
          </p:cNvPr>
          <p:cNvSpPr/>
          <p:nvPr userDrawn="1"/>
        </p:nvSpPr>
        <p:spPr>
          <a:xfrm>
            <a:off x="9462504" y="6111316"/>
            <a:ext cx="2340000" cy="324000"/>
          </a:xfrm>
          <a:prstGeom prst="rect">
            <a:avLst/>
          </a:prstGeom>
          <a:blipFill rotWithShape="1">
            <a:blip r:embed="rId2">
              <a:alphaModFix/>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Tree>
    <p:extLst>
      <p:ext uri="{BB962C8B-B14F-4D97-AF65-F5344CB8AC3E}">
        <p14:creationId xmlns:p14="http://schemas.microsoft.com/office/powerpoint/2010/main" val="524021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
        <p:nvSpPr>
          <p:cNvPr id="3" name="Google Shape;793;p75">
            <a:extLst>
              <a:ext uri="{FF2B5EF4-FFF2-40B4-BE49-F238E27FC236}">
                <a16:creationId xmlns:a16="http://schemas.microsoft.com/office/drawing/2014/main" id="{88423980-A337-3F48-B96C-D128987304F8}"/>
              </a:ext>
            </a:extLst>
          </p:cNvPr>
          <p:cNvSpPr/>
          <p:nvPr userDrawn="1"/>
        </p:nvSpPr>
        <p:spPr>
          <a:xfrm>
            <a:off x="9462504" y="6111316"/>
            <a:ext cx="2340000" cy="324000"/>
          </a:xfrm>
          <a:prstGeom prst="rect">
            <a:avLst/>
          </a:prstGeom>
          <a:blipFill rotWithShape="1">
            <a:blip r:embed="rId2">
              <a:alphaModFix/>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7" name="Picture Placeholder 4">
            <a:extLst>
              <a:ext uri="{FF2B5EF4-FFF2-40B4-BE49-F238E27FC236}">
                <a16:creationId xmlns:a16="http://schemas.microsoft.com/office/drawing/2014/main" id="{80C35469-1D64-9B43-B92A-C9A64F206F96}"/>
              </a:ext>
            </a:extLst>
          </p:cNvPr>
          <p:cNvSpPr>
            <a:spLocks noGrp="1"/>
          </p:cNvSpPr>
          <p:nvPr>
            <p:ph type="pic" sz="quarter" idx="12"/>
          </p:nvPr>
        </p:nvSpPr>
        <p:spPr>
          <a:xfrm>
            <a:off x="8023274" y="2492896"/>
            <a:ext cx="3350865" cy="3096344"/>
          </a:xfrm>
        </p:spPr>
        <p:txBody>
          <a:bodyPr/>
          <a:lstStyle>
            <a:lvl1pPr marL="0" indent="0">
              <a:buNone/>
              <a:defRPr/>
            </a:lvl1pPr>
          </a:lstStyle>
          <a:p>
            <a:endParaRPr lang="en-GB"/>
          </a:p>
        </p:txBody>
      </p:sp>
      <p:sp>
        <p:nvSpPr>
          <p:cNvPr id="8" name="Picture Placeholder 4">
            <a:extLst>
              <a:ext uri="{FF2B5EF4-FFF2-40B4-BE49-F238E27FC236}">
                <a16:creationId xmlns:a16="http://schemas.microsoft.com/office/drawing/2014/main" id="{CE3E3E57-EB01-9A4D-8D71-381D9CF92689}"/>
              </a:ext>
            </a:extLst>
          </p:cNvPr>
          <p:cNvSpPr>
            <a:spLocks noGrp="1"/>
          </p:cNvSpPr>
          <p:nvPr>
            <p:ph type="pic" sz="quarter" idx="13"/>
          </p:nvPr>
        </p:nvSpPr>
        <p:spPr>
          <a:xfrm>
            <a:off x="4420567" y="2495178"/>
            <a:ext cx="3350865" cy="3096344"/>
          </a:xfrm>
        </p:spPr>
        <p:txBody>
          <a:bodyPr/>
          <a:lstStyle>
            <a:lvl1pPr marL="0" indent="0">
              <a:buNone/>
              <a:defRPr/>
            </a:lvl1pPr>
          </a:lstStyle>
          <a:p>
            <a:endParaRPr lang="en-GB"/>
          </a:p>
        </p:txBody>
      </p:sp>
      <p:sp>
        <p:nvSpPr>
          <p:cNvPr id="9" name="Picture Placeholder 4">
            <a:extLst>
              <a:ext uri="{FF2B5EF4-FFF2-40B4-BE49-F238E27FC236}">
                <a16:creationId xmlns:a16="http://schemas.microsoft.com/office/drawing/2014/main" id="{12EF0A0D-F018-7744-96B9-076FDA9CC591}"/>
              </a:ext>
            </a:extLst>
          </p:cNvPr>
          <p:cNvSpPr>
            <a:spLocks noGrp="1"/>
          </p:cNvSpPr>
          <p:nvPr>
            <p:ph type="pic" sz="quarter" idx="14"/>
          </p:nvPr>
        </p:nvSpPr>
        <p:spPr>
          <a:xfrm>
            <a:off x="841399" y="2492896"/>
            <a:ext cx="3350865" cy="3096344"/>
          </a:xfrm>
        </p:spPr>
        <p:txBody>
          <a:bodyPr/>
          <a:lstStyle>
            <a:lvl1pPr marL="0" indent="0">
              <a:buNone/>
              <a:defRPr/>
            </a:lvl1pPr>
          </a:lstStyle>
          <a:p>
            <a:endParaRPr lang="en-GB"/>
          </a:p>
        </p:txBody>
      </p:sp>
    </p:spTree>
    <p:extLst>
      <p:ext uri="{BB962C8B-B14F-4D97-AF65-F5344CB8AC3E}">
        <p14:creationId xmlns:p14="http://schemas.microsoft.com/office/powerpoint/2010/main" val="2758213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294559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326780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349626"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2276871"/>
            <a:ext cx="5349626" cy="421600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Text Placeholder 2">
            <a:extLst>
              <a:ext uri="{FF2B5EF4-FFF2-40B4-BE49-F238E27FC236}">
                <a16:creationId xmlns:a16="http://schemas.microsoft.com/office/drawing/2014/main" id="{0DAED149-A824-8B4A-B943-C45EE0AECAD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2442667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349626"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p>
        </p:txBody>
      </p:sp>
      <p:sp>
        <p:nvSpPr>
          <p:cNvPr id="6" name="Text Placeholder 2">
            <a:extLst>
              <a:ext uri="{FF2B5EF4-FFF2-40B4-BE49-F238E27FC236}">
                <a16:creationId xmlns:a16="http://schemas.microsoft.com/office/drawing/2014/main" id="{0DAED149-A824-8B4A-B943-C45EE0AECAD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6119748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277618"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1844825"/>
            <a:ext cx="5277618" cy="4648050"/>
          </a:xfrm>
          <a:prstGeom prst="rect">
            <a:avLst/>
          </a:prstGeom>
        </p:spPr>
        <p:txBody>
          <a:bodyPr/>
          <a:lstStyle>
            <a:lvl1pPr marL="0" indent="0">
              <a:buNone/>
              <a:defRPr/>
            </a:lvl1pPr>
            <a:lvl2pPr marL="457200" indent="0">
              <a:buNone/>
              <a:defRPr/>
            </a:lvl2pPr>
          </a:lstStyle>
          <a:p>
            <a:pPr lvl="0"/>
            <a:r>
              <a:rPr lang="en-GB"/>
              <a:t>Click to edit Master text styles</a:t>
            </a:r>
          </a:p>
        </p:txBody>
      </p:sp>
    </p:spTree>
    <p:extLst>
      <p:ext uri="{BB962C8B-B14F-4D97-AF65-F5344CB8AC3E}">
        <p14:creationId xmlns:p14="http://schemas.microsoft.com/office/powerpoint/2010/main" val="37062967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0" y="0"/>
            <a:ext cx="6096000" cy="6858000"/>
          </a:xfrm>
        </p:spPr>
        <p:txBody>
          <a:bodyPr/>
          <a:lstStyle>
            <a:lvl1pPr marL="0" indent="0">
              <a:buNone/>
              <a:defRPr/>
            </a:lvl1pPr>
          </a:lstStyle>
          <a:p>
            <a:r>
              <a:rPr lang="en-GB"/>
              <a:t>Click icon to add picture</a:t>
            </a:r>
          </a:p>
        </p:txBody>
      </p:sp>
    </p:spTree>
    <p:extLst>
      <p:ext uri="{BB962C8B-B14F-4D97-AF65-F5344CB8AC3E}">
        <p14:creationId xmlns:p14="http://schemas.microsoft.com/office/powerpoint/2010/main" val="17175722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Blank">
    <p:bg>
      <p:bgPr>
        <a:solidFill>
          <a:srgbClr val="5856D6"/>
        </a:solidFill>
        <a:effectLst/>
      </p:bgPr>
    </p:bg>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0" y="0"/>
            <a:ext cx="6096000" cy="6858000"/>
          </a:xfrm>
        </p:spPr>
        <p:txBody>
          <a:bodyPr/>
          <a:lstStyle>
            <a:lvl1pPr marL="0" indent="0">
              <a:buNone/>
              <a:defRPr/>
            </a:lvl1pPr>
          </a:lstStyle>
          <a:p>
            <a:r>
              <a:rPr lang="en-GB"/>
              <a:t>Click icon to add picture</a:t>
            </a:r>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6816080" y="476672"/>
            <a:ext cx="5029200" cy="1325563"/>
          </a:xfrm>
        </p:spPr>
        <p:txBody>
          <a:bodyPr/>
          <a:lstStyle/>
          <a:p>
            <a:r>
              <a:rPr lang="en-GB"/>
              <a:t>Click to edit Master title style</a:t>
            </a:r>
            <a:endParaRPr lang="en-US"/>
          </a:p>
        </p:txBody>
      </p:sp>
    </p:spTree>
    <p:extLst>
      <p:ext uri="{BB962C8B-B14F-4D97-AF65-F5344CB8AC3E}">
        <p14:creationId xmlns:p14="http://schemas.microsoft.com/office/powerpoint/2010/main" val="14815812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6_Blank">
    <p:bg>
      <p:bgPr>
        <a:solidFill>
          <a:srgbClr val="5856D6"/>
        </a:solidFill>
        <a:effectLst/>
      </p:bgPr>
    </p:bg>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AB6A76A2-B135-9F49-A556-B9B0DDCC5A40}"/>
              </a:ext>
            </a:extLst>
          </p:cNvPr>
          <p:cNvSpPr/>
          <p:nvPr userDrawn="1"/>
        </p:nvSpPr>
        <p:spPr>
          <a:xfrm>
            <a:off x="9336360" y="5949280"/>
            <a:ext cx="2592288" cy="648072"/>
          </a:xfrm>
          <a:prstGeom prst="roundRect">
            <a:avLst/>
          </a:prstGeom>
          <a:solidFill>
            <a:srgbClr val="5856D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335360" y="620688"/>
            <a:ext cx="5029200" cy="1325563"/>
          </a:xfrm>
        </p:spPr>
        <p:txBody>
          <a:bodyPr/>
          <a:lstStyle/>
          <a:p>
            <a:r>
              <a:rPr lang="en-GB"/>
              <a:t>Click to edit Master title style</a:t>
            </a:r>
            <a:endParaRPr lang="en-US"/>
          </a:p>
        </p:txBody>
      </p:sp>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6071220" y="-17091"/>
            <a:ext cx="6096000" cy="6858000"/>
          </a:xfrm>
        </p:spPr>
        <p:txBody>
          <a:bodyPr/>
          <a:lstStyle>
            <a:lvl1pPr marL="0" indent="0">
              <a:buNone/>
              <a:defRPr/>
            </a:lvl1pPr>
          </a:lstStyle>
          <a:p>
            <a:r>
              <a:rPr lang="en-GB"/>
              <a:t>Click icon to add picture</a:t>
            </a:r>
          </a:p>
        </p:txBody>
      </p:sp>
      <p:sp>
        <p:nvSpPr>
          <p:cNvPr id="4" name="Google Shape;793;p75">
            <a:extLst>
              <a:ext uri="{FF2B5EF4-FFF2-40B4-BE49-F238E27FC236}">
                <a16:creationId xmlns:a16="http://schemas.microsoft.com/office/drawing/2014/main" id="{5FDF6B7B-9D3C-9E4D-9209-3EE2B8AEC490}"/>
              </a:ext>
            </a:extLst>
          </p:cNvPr>
          <p:cNvSpPr/>
          <p:nvPr userDrawn="1"/>
        </p:nvSpPr>
        <p:spPr>
          <a:xfrm>
            <a:off x="9462504" y="6111316"/>
            <a:ext cx="2340000" cy="324000"/>
          </a:xfrm>
          <a:prstGeom prst="rect">
            <a:avLst/>
          </a:prstGeom>
          <a:blipFill rotWithShape="1">
            <a:blip r:embed="rId2">
              <a:alphaModFix/>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8" name="Rectangle 7">
            <a:extLst>
              <a:ext uri="{FF2B5EF4-FFF2-40B4-BE49-F238E27FC236}">
                <a16:creationId xmlns:a16="http://schemas.microsoft.com/office/drawing/2014/main" id="{82364677-C600-E04A-B663-FA8DE351A46E}"/>
              </a:ext>
            </a:extLst>
          </p:cNvPr>
          <p:cNvSpPr/>
          <p:nvPr userDrawn="1"/>
        </p:nvSpPr>
        <p:spPr>
          <a:xfrm>
            <a:off x="314326" y="2708920"/>
            <a:ext cx="5029200" cy="2970912"/>
          </a:xfrm>
          <a:prstGeom prst="rect">
            <a:avLst/>
          </a:prstGeom>
        </p:spPr>
        <p:txBody>
          <a:bodyPr wrap="square">
            <a:noAutofit/>
          </a:bodyPr>
          <a:lstStyle/>
          <a:p>
            <a:pPr marL="285750" marR="0" lvl="0"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Click to edit Master text styles</a:t>
            </a:r>
          </a:p>
          <a:p>
            <a:pPr marL="800100" marR="0" lvl="1" indent="-342900" algn="l" defTabSz="457200" rtl="0" eaLnBrk="1" fontAlgn="auto" latinLnBrk="0" hangingPunct="1">
              <a:lnSpc>
                <a:spcPct val="100000"/>
              </a:lnSpc>
              <a:spcBef>
                <a:spcPts val="0"/>
              </a:spcBef>
              <a:spcAft>
                <a:spcPts val="0"/>
              </a:spcAft>
              <a:buClr>
                <a:srgbClr val="0E163D"/>
              </a:buClr>
              <a:buSzPct val="117000"/>
              <a:buFont typeface="System Font Regular"/>
              <a:buChar char="-"/>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Second level</a:t>
            </a:r>
          </a:p>
          <a:p>
            <a:pPr marL="1200150" marR="0" lvl="2"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Third level</a:t>
            </a:r>
          </a:p>
          <a:p>
            <a:pPr marL="1714500" marR="0" lvl="3" indent="-342900" algn="l" defTabSz="457200" rtl="0" eaLnBrk="1" fontAlgn="auto" latinLnBrk="0" hangingPunct="1">
              <a:lnSpc>
                <a:spcPct val="100000"/>
              </a:lnSpc>
              <a:spcBef>
                <a:spcPts val="0"/>
              </a:spcBef>
              <a:spcAft>
                <a:spcPts val="0"/>
              </a:spcAft>
              <a:buClr>
                <a:srgbClr val="0E163D"/>
              </a:buClr>
              <a:buSzPct val="117000"/>
              <a:buFont typeface="System Font Regular"/>
              <a:buChar char="-"/>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Fourth level</a:t>
            </a:r>
          </a:p>
          <a:p>
            <a:pPr marL="2114550" marR="0" lvl="4"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Fifth level</a:t>
            </a:r>
          </a:p>
        </p:txBody>
      </p:sp>
      <p:sp>
        <p:nvSpPr>
          <p:cNvPr id="9" name="TextBox 8">
            <a:extLst>
              <a:ext uri="{FF2B5EF4-FFF2-40B4-BE49-F238E27FC236}">
                <a16:creationId xmlns:a16="http://schemas.microsoft.com/office/drawing/2014/main" id="{13FC68DD-6CF0-BE4A-9BDE-23AE5D99717B}"/>
              </a:ext>
            </a:extLst>
          </p:cNvPr>
          <p:cNvSpPr txBox="1"/>
          <p:nvPr userDrawn="1"/>
        </p:nvSpPr>
        <p:spPr>
          <a:xfrm>
            <a:off x="314326" y="2204864"/>
            <a:ext cx="2664296"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
                <a:srgbClr val="8070FF"/>
              </a:buClr>
              <a:buSzTx/>
              <a:buFontTx/>
              <a:buNone/>
              <a:tabLst/>
              <a:defRPr/>
            </a:pPr>
            <a:r>
              <a:rPr kumimoji="0" lang="en-US"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CLICK TO EDIT </a:t>
            </a:r>
          </a:p>
        </p:txBody>
      </p:sp>
    </p:spTree>
    <p:extLst>
      <p:ext uri="{BB962C8B-B14F-4D97-AF65-F5344CB8AC3E}">
        <p14:creationId xmlns:p14="http://schemas.microsoft.com/office/powerpoint/2010/main" val="31038524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7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Tree>
    <p:extLst>
      <p:ext uri="{BB962C8B-B14F-4D97-AF65-F5344CB8AC3E}">
        <p14:creationId xmlns:p14="http://schemas.microsoft.com/office/powerpoint/2010/main" val="20020487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9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sp>
        <p:nvSpPr>
          <p:cNvPr id="7" name="Text Placeholder 6">
            <a:extLst>
              <a:ext uri="{FF2B5EF4-FFF2-40B4-BE49-F238E27FC236}">
                <a16:creationId xmlns:a16="http://schemas.microsoft.com/office/drawing/2014/main" id="{94AF7D26-B5E6-1042-83B6-12A0F8731A4C}"/>
              </a:ext>
            </a:extLst>
          </p:cNvPr>
          <p:cNvSpPr>
            <a:spLocks noGrp="1"/>
          </p:cNvSpPr>
          <p:nvPr>
            <p:ph type="body" sz="quarter" idx="11"/>
          </p:nvPr>
        </p:nvSpPr>
        <p:spPr>
          <a:xfrm>
            <a:off x="839416" y="975618"/>
            <a:ext cx="8929687" cy="3600450"/>
          </a:xfrm>
        </p:spPr>
        <p:txBody>
          <a:bodyPr>
            <a:noAutofit/>
          </a:bodyPr>
          <a:lstStyle>
            <a:lvl1pPr marL="914400" marR="0" indent="-914400" algn="l" defTabSz="914400" rtl="0" eaLnBrk="1" fontAlgn="auto" latinLnBrk="0" hangingPunct="1">
              <a:lnSpc>
                <a:spcPct val="90000"/>
              </a:lnSpc>
              <a:spcBef>
                <a:spcPts val="1000"/>
              </a:spcBef>
              <a:spcAft>
                <a:spcPts val="0"/>
              </a:spcAft>
              <a:buClr>
                <a:srgbClr val="0E163D"/>
              </a:buClr>
              <a:buSzPct val="100000"/>
              <a:buFont typeface="+mj-lt"/>
              <a:buAutoNum type="arabicPeriod"/>
              <a:tabLst/>
              <a:defRPr sz="4800">
                <a:solidFill>
                  <a:srgbClr val="0E163D"/>
                </a:solidFill>
              </a:defRPr>
            </a:lvl1pPr>
            <a:lvl2pPr marL="1371600" indent="-914400">
              <a:buFont typeface="+mj-lt"/>
              <a:buAutoNum type="arabicPeriod"/>
              <a:defRPr sz="4800">
                <a:solidFill>
                  <a:srgbClr val="0E163D"/>
                </a:solidFill>
              </a:defRPr>
            </a:lvl2pPr>
            <a:lvl3pPr marL="914400" indent="0">
              <a:buFont typeface="+mj-lt"/>
              <a:buNone/>
              <a:defRPr sz="4800">
                <a:solidFill>
                  <a:srgbClr val="0E163D"/>
                </a:solidFill>
              </a:defRPr>
            </a:lvl3pPr>
            <a:lvl4pPr marL="2286000" indent="-914400">
              <a:buFont typeface="+mj-lt"/>
              <a:buAutoNum type="arabicPeriod"/>
              <a:defRPr sz="4800">
                <a:solidFill>
                  <a:srgbClr val="0E163D"/>
                </a:solidFill>
              </a:defRPr>
            </a:lvl4pPr>
            <a:lvl5pPr marL="2743200" indent="-914400">
              <a:buFont typeface="+mj-lt"/>
              <a:buAutoNum type="arabicPeriod"/>
              <a:defRPr sz="4800">
                <a:solidFill>
                  <a:srgbClr val="0E163D"/>
                </a:solidFill>
              </a:defRPr>
            </a:lvl5pPr>
          </a:lstStyle>
          <a:p>
            <a:pPr lvl="0"/>
            <a:r>
              <a:rPr lang="en-GB"/>
              <a:t>Click to edit Master text styles</a:t>
            </a:r>
          </a:p>
        </p:txBody>
      </p:sp>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a:alphaModFix/>
          </a:blip>
          <a:srcRect l="900" r="900"/>
          <a:stretch/>
        </p:blipFill>
        <p:spPr>
          <a:xfrm>
            <a:off x="9451890" y="6111807"/>
            <a:ext cx="2340000" cy="324000"/>
          </a:xfrm>
          <a:prstGeom prst="rect">
            <a:avLst/>
          </a:prstGeom>
          <a:noFill/>
          <a:ln>
            <a:noFill/>
          </a:ln>
        </p:spPr>
      </p:pic>
    </p:spTree>
    <p:extLst>
      <p:ext uri="{BB962C8B-B14F-4D97-AF65-F5344CB8AC3E}">
        <p14:creationId xmlns:p14="http://schemas.microsoft.com/office/powerpoint/2010/main" val="17019733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0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a:alphaModFix/>
          </a:blip>
          <a:srcRect l="900" r="900"/>
          <a:stretch/>
        </p:blipFill>
        <p:spPr>
          <a:xfrm>
            <a:off x="9451890" y="6111807"/>
            <a:ext cx="2340000" cy="324000"/>
          </a:xfrm>
          <a:prstGeom prst="rect">
            <a:avLst/>
          </a:prstGeom>
          <a:noFill/>
          <a:ln>
            <a:noFill/>
          </a:ln>
        </p:spPr>
      </p:pic>
      <p:sp>
        <p:nvSpPr>
          <p:cNvPr id="5" name="Title 1">
            <a:extLst>
              <a:ext uri="{FF2B5EF4-FFF2-40B4-BE49-F238E27FC236}">
                <a16:creationId xmlns:a16="http://schemas.microsoft.com/office/drawing/2014/main" id="{937323BC-9380-6C4C-924B-417FDF2445FA}"/>
              </a:ext>
            </a:extLst>
          </p:cNvPr>
          <p:cNvSpPr>
            <a:spLocks noGrp="1"/>
          </p:cNvSpPr>
          <p:nvPr>
            <p:ph type="title"/>
          </p:nvPr>
        </p:nvSpPr>
        <p:spPr>
          <a:xfrm>
            <a:off x="838200" y="365125"/>
            <a:ext cx="10515600" cy="1325563"/>
          </a:xfrm>
        </p:spPr>
        <p:txBody>
          <a:bodyPr/>
          <a:lstStyle>
            <a:lvl1pPr>
              <a:defRPr>
                <a:solidFill>
                  <a:srgbClr val="0E163D"/>
                </a:solidFill>
              </a:defRPr>
            </a:lvl1pPr>
          </a:lstStyle>
          <a:p>
            <a:r>
              <a:rPr lang="en-GB"/>
              <a:t>Click to edit Master title style</a:t>
            </a:r>
            <a:endParaRPr lang="en-US"/>
          </a:p>
        </p:txBody>
      </p:sp>
    </p:spTree>
    <p:extLst>
      <p:ext uri="{BB962C8B-B14F-4D97-AF65-F5344CB8AC3E}">
        <p14:creationId xmlns:p14="http://schemas.microsoft.com/office/powerpoint/2010/main" val="27441854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1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a:alphaModFix/>
          </a:blip>
          <a:srcRect l="900" r="900"/>
          <a:stretch/>
        </p:blipFill>
        <p:spPr>
          <a:xfrm>
            <a:off x="9451890" y="6111807"/>
            <a:ext cx="2340000" cy="324000"/>
          </a:xfrm>
          <a:prstGeom prst="rect">
            <a:avLst/>
          </a:prstGeom>
          <a:noFill/>
          <a:ln>
            <a:noFill/>
          </a:ln>
        </p:spPr>
      </p:pic>
    </p:spTree>
    <p:extLst>
      <p:ext uri="{BB962C8B-B14F-4D97-AF65-F5344CB8AC3E}">
        <p14:creationId xmlns:p14="http://schemas.microsoft.com/office/powerpoint/2010/main" val="28043685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2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a:alphaModFix/>
          </a:blip>
          <a:srcRect l="900" r="900"/>
          <a:stretch/>
        </p:blipFill>
        <p:spPr>
          <a:xfrm>
            <a:off x="9451890" y="6111807"/>
            <a:ext cx="2340000" cy="324000"/>
          </a:xfrm>
          <a:prstGeom prst="rect">
            <a:avLst/>
          </a:prstGeom>
          <a:noFill/>
          <a:ln>
            <a:noFill/>
          </a:ln>
        </p:spPr>
      </p:pic>
      <p:sp>
        <p:nvSpPr>
          <p:cNvPr id="5" name="Picture Placeholder 4">
            <a:extLst>
              <a:ext uri="{FF2B5EF4-FFF2-40B4-BE49-F238E27FC236}">
                <a16:creationId xmlns:a16="http://schemas.microsoft.com/office/drawing/2014/main" id="{80EA3993-DF62-4342-A8D9-7DE86690C696}"/>
              </a:ext>
            </a:extLst>
          </p:cNvPr>
          <p:cNvSpPr>
            <a:spLocks noGrp="1"/>
          </p:cNvSpPr>
          <p:nvPr>
            <p:ph type="pic" sz="quarter" idx="12"/>
          </p:nvPr>
        </p:nvSpPr>
        <p:spPr>
          <a:xfrm>
            <a:off x="8023274" y="2492896"/>
            <a:ext cx="3350865" cy="3096344"/>
          </a:xfrm>
        </p:spPr>
        <p:txBody>
          <a:bodyPr/>
          <a:lstStyle>
            <a:lvl1pPr marL="0" indent="0">
              <a:buNone/>
              <a:defRPr/>
            </a:lvl1pPr>
          </a:lstStyle>
          <a:p>
            <a:r>
              <a:rPr lang="en-GB"/>
              <a:t>Click icon to add picture</a:t>
            </a:r>
          </a:p>
        </p:txBody>
      </p:sp>
      <p:sp>
        <p:nvSpPr>
          <p:cNvPr id="6" name="Picture Placeholder 4">
            <a:extLst>
              <a:ext uri="{FF2B5EF4-FFF2-40B4-BE49-F238E27FC236}">
                <a16:creationId xmlns:a16="http://schemas.microsoft.com/office/drawing/2014/main" id="{58F92CCF-FA13-8E4F-922E-AC9A91E53CFD}"/>
              </a:ext>
            </a:extLst>
          </p:cNvPr>
          <p:cNvSpPr>
            <a:spLocks noGrp="1"/>
          </p:cNvSpPr>
          <p:nvPr>
            <p:ph type="pic" sz="quarter" idx="13"/>
          </p:nvPr>
        </p:nvSpPr>
        <p:spPr>
          <a:xfrm>
            <a:off x="4420567" y="2495178"/>
            <a:ext cx="3350865" cy="3096344"/>
          </a:xfrm>
        </p:spPr>
        <p:txBody>
          <a:bodyPr/>
          <a:lstStyle>
            <a:lvl1pPr marL="0" indent="0">
              <a:buNone/>
              <a:defRPr/>
            </a:lvl1pPr>
          </a:lstStyle>
          <a:p>
            <a:r>
              <a:rPr lang="en-GB"/>
              <a:t>Click icon to add picture</a:t>
            </a:r>
          </a:p>
        </p:txBody>
      </p:sp>
      <p:sp>
        <p:nvSpPr>
          <p:cNvPr id="7" name="Picture Placeholder 4">
            <a:extLst>
              <a:ext uri="{FF2B5EF4-FFF2-40B4-BE49-F238E27FC236}">
                <a16:creationId xmlns:a16="http://schemas.microsoft.com/office/drawing/2014/main" id="{554672CF-CEFE-E748-BD7F-3E908559D5D8}"/>
              </a:ext>
            </a:extLst>
          </p:cNvPr>
          <p:cNvSpPr>
            <a:spLocks noGrp="1"/>
          </p:cNvSpPr>
          <p:nvPr>
            <p:ph type="pic" sz="quarter" idx="14"/>
          </p:nvPr>
        </p:nvSpPr>
        <p:spPr>
          <a:xfrm>
            <a:off x="841399" y="2492896"/>
            <a:ext cx="3350865" cy="3096344"/>
          </a:xfrm>
        </p:spPr>
        <p:txBody>
          <a:bodyPr/>
          <a:lstStyle>
            <a:lvl1pPr marL="0" indent="0">
              <a:buNone/>
              <a:defRPr/>
            </a:lvl1pPr>
          </a:lstStyle>
          <a:p>
            <a:r>
              <a:rPr lang="en-GB"/>
              <a:t>Click icon to add picture</a:t>
            </a:r>
          </a:p>
        </p:txBody>
      </p:sp>
      <p:sp>
        <p:nvSpPr>
          <p:cNvPr id="9" name="Title 1">
            <a:extLst>
              <a:ext uri="{FF2B5EF4-FFF2-40B4-BE49-F238E27FC236}">
                <a16:creationId xmlns:a16="http://schemas.microsoft.com/office/drawing/2014/main" id="{99B0A7B1-34E1-0C49-9B57-F8575D28497B}"/>
              </a:ext>
            </a:extLst>
          </p:cNvPr>
          <p:cNvSpPr>
            <a:spLocks noGrp="1"/>
          </p:cNvSpPr>
          <p:nvPr>
            <p:ph type="title"/>
          </p:nvPr>
        </p:nvSpPr>
        <p:spPr>
          <a:xfrm>
            <a:off x="838200" y="365125"/>
            <a:ext cx="10515600" cy="1325563"/>
          </a:xfrm>
        </p:spPr>
        <p:txBody>
          <a:bodyPr/>
          <a:lstStyle>
            <a:lvl1pPr>
              <a:defRPr>
                <a:solidFill>
                  <a:srgbClr val="0E163D"/>
                </a:solidFill>
              </a:defRPr>
            </a:lvl1pPr>
          </a:lstStyle>
          <a:p>
            <a:r>
              <a:rPr lang="en-GB"/>
              <a:t>Click to edit Master title style</a:t>
            </a:r>
            <a:endParaRPr lang="en-US"/>
          </a:p>
        </p:txBody>
      </p:sp>
    </p:spTree>
    <p:extLst>
      <p:ext uri="{BB962C8B-B14F-4D97-AF65-F5344CB8AC3E}">
        <p14:creationId xmlns:p14="http://schemas.microsoft.com/office/powerpoint/2010/main" val="18328074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Default" type="tx">
  <p:cSld name="Default">
    <p:spTree>
      <p:nvGrpSpPr>
        <p:cNvPr id="1" name="Shape 9"/>
        <p:cNvGrpSpPr/>
        <p:nvPr/>
      </p:nvGrpSpPr>
      <p:grpSpPr>
        <a:xfrm>
          <a:off x="0" y="0"/>
          <a:ext cx="0" cy="0"/>
          <a:chOff x="0" y="0"/>
          <a:chExt cx="0" cy="0"/>
        </a:xfrm>
      </p:grpSpPr>
      <p:sp>
        <p:nvSpPr>
          <p:cNvPr id="10" name="Google Shape;10;p103"/>
          <p:cNvSpPr txBox="1">
            <a:spLocks noGrp="1"/>
          </p:cNvSpPr>
          <p:nvPr>
            <p:ph type="title"/>
          </p:nvPr>
        </p:nvSpPr>
        <p:spPr>
          <a:xfrm>
            <a:off x="914400" y="2130425"/>
            <a:ext cx="10363200" cy="1470025"/>
          </a:xfrm>
          <a:prstGeom prst="rect">
            <a:avLst/>
          </a:prstGeom>
          <a:noFill/>
          <a:ln>
            <a:noFill/>
          </a:ln>
        </p:spPr>
        <p:txBody>
          <a:bodyPr spcFirstLastPara="1" wrap="square" lIns="45675" tIns="45675" rIns="45675" bIns="45675" anchor="ctr" anchorCtr="0">
            <a:normAutofit/>
          </a:bodyPr>
          <a:lstStyle>
            <a:lvl1pPr lvl="0" algn="ctr">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11" name="Google Shape;11;p103"/>
          <p:cNvSpPr txBox="1">
            <a:spLocks noGrp="1"/>
          </p:cNvSpPr>
          <p:nvPr>
            <p:ph type="body" idx="1"/>
          </p:nvPr>
        </p:nvSpPr>
        <p:spPr>
          <a:xfrm>
            <a:off x="1828800" y="3886200"/>
            <a:ext cx="8534400" cy="1752600"/>
          </a:xfrm>
          <a:prstGeom prst="rect">
            <a:avLst/>
          </a:prstGeom>
          <a:noFill/>
          <a:ln>
            <a:noFill/>
          </a:ln>
        </p:spPr>
        <p:txBody>
          <a:bodyPr spcFirstLastPara="1" wrap="square" lIns="45675" tIns="45675" rIns="45675" bIns="45675" anchor="t" anchorCtr="0">
            <a:normAutofit/>
          </a:bodyPr>
          <a:lstStyle>
            <a:lvl1pPr marL="457200" lvl="0" indent="-228600" algn="ctr">
              <a:lnSpc>
                <a:spcPct val="90000"/>
              </a:lnSpc>
              <a:spcBef>
                <a:spcPts val="1000"/>
              </a:spcBef>
              <a:spcAft>
                <a:spcPts val="0"/>
              </a:spcAft>
              <a:buClr>
                <a:srgbClr val="000000"/>
              </a:buClr>
              <a:buSzPts val="1800"/>
              <a:buNone/>
              <a:defRPr/>
            </a:lvl1pPr>
            <a:lvl2pPr marL="914400" lvl="1" indent="-228600" algn="ctr">
              <a:lnSpc>
                <a:spcPct val="90000"/>
              </a:lnSpc>
              <a:spcBef>
                <a:spcPts val="1000"/>
              </a:spcBef>
              <a:spcAft>
                <a:spcPts val="0"/>
              </a:spcAft>
              <a:buClr>
                <a:srgbClr val="000000"/>
              </a:buClr>
              <a:buSzPts val="1800"/>
              <a:buNone/>
              <a:defRPr/>
            </a:lvl2pPr>
            <a:lvl3pPr marL="1371600" lvl="2" indent="-228600" algn="ctr">
              <a:lnSpc>
                <a:spcPct val="90000"/>
              </a:lnSpc>
              <a:spcBef>
                <a:spcPts val="1000"/>
              </a:spcBef>
              <a:spcAft>
                <a:spcPts val="0"/>
              </a:spcAft>
              <a:buClr>
                <a:srgbClr val="000000"/>
              </a:buClr>
              <a:buSzPts val="1800"/>
              <a:buNone/>
              <a:defRPr/>
            </a:lvl3pPr>
            <a:lvl4pPr marL="1828800" lvl="3" indent="-228600" algn="ctr">
              <a:lnSpc>
                <a:spcPct val="90000"/>
              </a:lnSpc>
              <a:spcBef>
                <a:spcPts val="1000"/>
              </a:spcBef>
              <a:spcAft>
                <a:spcPts val="0"/>
              </a:spcAft>
              <a:buClr>
                <a:srgbClr val="000000"/>
              </a:buClr>
              <a:buSzPts val="1800"/>
              <a:buNone/>
              <a:defRPr/>
            </a:lvl4pPr>
            <a:lvl5pPr marL="2286000" lvl="4" indent="-228600" algn="ctr">
              <a:lnSpc>
                <a:spcPct val="90000"/>
              </a:lnSpc>
              <a:spcBef>
                <a:spcPts val="1000"/>
              </a:spcBef>
              <a:spcAft>
                <a:spcPts val="0"/>
              </a:spcAft>
              <a:buClr>
                <a:srgbClr val="000000"/>
              </a:buClr>
              <a:buSzPts val="1800"/>
              <a:buNone/>
              <a:defRPr/>
            </a:lvl5pPr>
            <a:lvl6pPr marL="2743200" lvl="5" indent="-406400" algn="l">
              <a:lnSpc>
                <a:spcPct val="90000"/>
              </a:lnSpc>
              <a:spcBef>
                <a:spcPts val="1000"/>
              </a:spcBef>
              <a:spcAft>
                <a:spcPts val="0"/>
              </a:spcAft>
              <a:buSzPts val="2800"/>
              <a:buChar char="•"/>
              <a:defRPr/>
            </a:lvl6pPr>
            <a:lvl7pPr marL="3200400" lvl="6" indent="-406400" algn="l">
              <a:lnSpc>
                <a:spcPct val="90000"/>
              </a:lnSpc>
              <a:spcBef>
                <a:spcPts val="1000"/>
              </a:spcBef>
              <a:spcAft>
                <a:spcPts val="0"/>
              </a:spcAft>
              <a:buSzPts val="2800"/>
              <a:buChar char="•"/>
              <a:defRPr/>
            </a:lvl7pPr>
            <a:lvl8pPr marL="3657600" lvl="7" indent="-406400" algn="l">
              <a:lnSpc>
                <a:spcPct val="90000"/>
              </a:lnSpc>
              <a:spcBef>
                <a:spcPts val="1000"/>
              </a:spcBef>
              <a:spcAft>
                <a:spcPts val="0"/>
              </a:spcAft>
              <a:buSzPts val="2800"/>
              <a:buChar char="•"/>
              <a:defRPr/>
            </a:lvl8pPr>
            <a:lvl9pPr marL="4114800" lvl="8" indent="-406400" algn="l">
              <a:lnSpc>
                <a:spcPct val="90000"/>
              </a:lnSpc>
              <a:spcBef>
                <a:spcPts val="1000"/>
              </a:spcBef>
              <a:spcAft>
                <a:spcPts val="0"/>
              </a:spcAft>
              <a:buSzPts val="2800"/>
              <a:buChar char="•"/>
              <a:defRPr/>
            </a:lvl9pPr>
          </a:lstStyle>
          <a:p>
            <a:endParaRPr/>
          </a:p>
        </p:txBody>
      </p:sp>
      <p:sp>
        <p:nvSpPr>
          <p:cNvPr id="12" name="Google Shape;12;p103"/>
          <p:cNvSpPr txBox="1">
            <a:spLocks noGrp="1"/>
          </p:cNvSpPr>
          <p:nvPr>
            <p:ph type="sldNum" idx="12"/>
          </p:nvPr>
        </p:nvSpPr>
        <p:spPr>
          <a:xfrm>
            <a:off x="11116045" y="6418758"/>
            <a:ext cx="237755" cy="238721"/>
          </a:xfrm>
          <a:prstGeom prst="rect">
            <a:avLst/>
          </a:prstGeom>
          <a:noFill/>
          <a:ln>
            <a:noFill/>
          </a:ln>
        </p:spPr>
        <p:txBody>
          <a:bodyPr spcFirstLastPara="1" wrap="square" lIns="45675" tIns="45675" rIns="45675" bIns="45675" anchor="ctr" anchorCtr="0">
            <a:spAutoFit/>
          </a:bodyPr>
          <a:lstStyle>
            <a:lvl1pPr marL="0" lvl="0" indent="0" algn="r">
              <a:lnSpc>
                <a:spcPct val="100000"/>
              </a:lnSpc>
              <a:spcBef>
                <a:spcPts val="0"/>
              </a:spcBef>
              <a:spcAft>
                <a:spcPts val="0"/>
              </a:spcAft>
              <a:buClr>
                <a:srgbClr val="888888"/>
              </a:buClr>
              <a:buSzPts val="1200"/>
              <a:buFont typeface="Arial"/>
              <a:buNone/>
              <a:defRPr sz="1200">
                <a:solidFill>
                  <a:srgbClr val="888888"/>
                </a:solidFill>
              </a:defRPr>
            </a:lvl1pPr>
            <a:lvl2pPr marL="0" lvl="1" indent="0" algn="r">
              <a:lnSpc>
                <a:spcPct val="100000"/>
              </a:lnSpc>
              <a:spcBef>
                <a:spcPts val="0"/>
              </a:spcBef>
              <a:spcAft>
                <a:spcPts val="0"/>
              </a:spcAft>
              <a:buClr>
                <a:srgbClr val="888888"/>
              </a:buClr>
              <a:buSzPts val="1200"/>
              <a:buFont typeface="Arial"/>
              <a:buNone/>
              <a:defRPr sz="1200">
                <a:solidFill>
                  <a:srgbClr val="888888"/>
                </a:solidFill>
              </a:defRPr>
            </a:lvl2pPr>
            <a:lvl3pPr marL="0" lvl="2" indent="0" algn="r">
              <a:lnSpc>
                <a:spcPct val="100000"/>
              </a:lnSpc>
              <a:spcBef>
                <a:spcPts val="0"/>
              </a:spcBef>
              <a:spcAft>
                <a:spcPts val="0"/>
              </a:spcAft>
              <a:buClr>
                <a:srgbClr val="888888"/>
              </a:buClr>
              <a:buSzPts val="1200"/>
              <a:buFont typeface="Arial"/>
              <a:buNone/>
              <a:defRPr sz="1200">
                <a:solidFill>
                  <a:srgbClr val="888888"/>
                </a:solidFill>
              </a:defRPr>
            </a:lvl3pPr>
            <a:lvl4pPr marL="0" lvl="3" indent="0" algn="r">
              <a:lnSpc>
                <a:spcPct val="100000"/>
              </a:lnSpc>
              <a:spcBef>
                <a:spcPts val="0"/>
              </a:spcBef>
              <a:spcAft>
                <a:spcPts val="0"/>
              </a:spcAft>
              <a:buClr>
                <a:srgbClr val="888888"/>
              </a:buClr>
              <a:buSzPts val="1200"/>
              <a:buFont typeface="Arial"/>
              <a:buNone/>
              <a:defRPr sz="1200">
                <a:solidFill>
                  <a:srgbClr val="888888"/>
                </a:solidFill>
              </a:defRPr>
            </a:lvl4pPr>
            <a:lvl5pPr marL="0" lvl="4" indent="0" algn="r">
              <a:lnSpc>
                <a:spcPct val="100000"/>
              </a:lnSpc>
              <a:spcBef>
                <a:spcPts val="0"/>
              </a:spcBef>
              <a:spcAft>
                <a:spcPts val="0"/>
              </a:spcAft>
              <a:buClr>
                <a:srgbClr val="888888"/>
              </a:buClr>
              <a:buSzPts val="1200"/>
              <a:buFont typeface="Arial"/>
              <a:buNone/>
              <a:defRPr sz="1200">
                <a:solidFill>
                  <a:srgbClr val="888888"/>
                </a:solidFill>
              </a:defRPr>
            </a:lvl5pPr>
            <a:lvl6pPr marL="0" lvl="5" indent="0" algn="r">
              <a:lnSpc>
                <a:spcPct val="100000"/>
              </a:lnSpc>
              <a:spcBef>
                <a:spcPts val="0"/>
              </a:spcBef>
              <a:spcAft>
                <a:spcPts val="0"/>
              </a:spcAft>
              <a:buClr>
                <a:srgbClr val="888888"/>
              </a:buClr>
              <a:buSzPts val="1200"/>
              <a:buFont typeface="Arial"/>
              <a:buNone/>
              <a:defRPr sz="1200">
                <a:solidFill>
                  <a:srgbClr val="888888"/>
                </a:solidFill>
              </a:defRPr>
            </a:lvl6pPr>
            <a:lvl7pPr marL="0" lvl="6" indent="0" algn="r">
              <a:lnSpc>
                <a:spcPct val="100000"/>
              </a:lnSpc>
              <a:spcBef>
                <a:spcPts val="0"/>
              </a:spcBef>
              <a:spcAft>
                <a:spcPts val="0"/>
              </a:spcAft>
              <a:buClr>
                <a:srgbClr val="888888"/>
              </a:buClr>
              <a:buSzPts val="1200"/>
              <a:buFont typeface="Arial"/>
              <a:buNone/>
              <a:defRPr sz="1200">
                <a:solidFill>
                  <a:srgbClr val="888888"/>
                </a:solidFill>
              </a:defRPr>
            </a:lvl7pPr>
            <a:lvl8pPr marL="0" lvl="7" indent="0" algn="r">
              <a:lnSpc>
                <a:spcPct val="100000"/>
              </a:lnSpc>
              <a:spcBef>
                <a:spcPts val="0"/>
              </a:spcBef>
              <a:spcAft>
                <a:spcPts val="0"/>
              </a:spcAft>
              <a:buClr>
                <a:srgbClr val="888888"/>
              </a:buClr>
              <a:buSzPts val="1200"/>
              <a:buFont typeface="Arial"/>
              <a:buNone/>
              <a:defRPr sz="1200">
                <a:solidFill>
                  <a:srgbClr val="888888"/>
                </a:solidFill>
              </a:defRPr>
            </a:lvl8pPr>
            <a:lvl9pPr marL="0" lvl="8" indent="0" algn="r">
              <a:lnSpc>
                <a:spcPct val="100000"/>
              </a:lnSpc>
              <a:spcBef>
                <a:spcPts val="0"/>
              </a:spcBef>
              <a:spcAft>
                <a:spcPts val="0"/>
              </a:spcAft>
              <a:buClr>
                <a:srgbClr val="888888"/>
              </a:buClr>
              <a:buSzPts val="1200"/>
              <a:buFont typeface="Arial"/>
              <a:buNone/>
              <a:defRPr sz="1200">
                <a:solidFill>
                  <a:srgbClr val="888888"/>
                </a:solidFill>
              </a:defRPr>
            </a:lvl9pPr>
          </a:lstStyle>
          <a:p>
            <a:pPr marL="0" marR="0" lvl="0" indent="0" algn="r" defTabSz="457200" rtl="0" eaLnBrk="1" fontAlgn="auto" latinLnBrk="0" hangingPunct="1">
              <a:lnSpc>
                <a:spcPct val="100000"/>
              </a:lnSpc>
              <a:spcBef>
                <a:spcPts val="0"/>
              </a:spcBef>
              <a:spcAft>
                <a:spcPts val="0"/>
              </a:spcAft>
              <a:buClr>
                <a:srgbClr val="888888"/>
              </a:buClr>
              <a:buSzPts val="1200"/>
              <a:buFont typeface="Arial"/>
              <a:buNone/>
              <a:tabLst/>
              <a:defRPr/>
            </a:pPr>
            <a:fld id="{00000000-1234-1234-1234-123412341234}" type="slidenum">
              <a:rPr kumimoji="0" lang="en-US" sz="1200" b="0" i="0" u="none" strike="noStrike" kern="1200" cap="none" spc="0" normalizeH="0" baseline="0" noProof="0">
                <a:ln>
                  <a:noFill/>
                </a:ln>
                <a:solidFill>
                  <a:srgbClr val="888888"/>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
                  <a:srgbClr val="888888"/>
                </a:buClr>
                <a:buSzPts val="1200"/>
                <a:buFont typeface="Arial"/>
                <a:buNone/>
                <a:tabLst/>
                <a:defRPr/>
              </a:pPr>
              <a:t>‹#›</a:t>
            </a:fld>
            <a:endParaRPr kumimoji="0" sz="1200" b="0" i="0" u="none" strike="noStrike" kern="1200" cap="none" spc="0" normalizeH="0" baseline="0" noProof="0">
              <a:ln>
                <a:noFill/>
              </a:ln>
              <a:solidFill>
                <a:srgbClr val="888888"/>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59823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Title slide 4">
    <p:bg>
      <p:bgPr>
        <a:solidFill>
          <a:srgbClr val="0F123D"/>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98514-F7C1-764F-95A5-1F704188804F}"/>
              </a:ext>
            </a:extLst>
          </p:cNvPr>
          <p:cNvPicPr>
            <a:picLocks noChangeAspect="1"/>
          </p:cNvPicPr>
          <p:nvPr userDrawn="1"/>
        </p:nvPicPr>
        <p:blipFill>
          <a:blip r:embed="rId2">
            <a:alphaModFix amt="6000"/>
          </a:blip>
          <a:stretch>
            <a:fillRect/>
          </a:stretch>
        </p:blipFill>
        <p:spPr>
          <a:xfrm rot="15803356">
            <a:off x="-1930368" y="-2571999"/>
            <a:ext cx="11633460" cy="11633460"/>
          </a:xfrm>
          <a:prstGeom prst="rect">
            <a:avLst/>
          </a:prstGeom>
        </p:spPr>
      </p:pic>
      <p:sp>
        <p:nvSpPr>
          <p:cNvPr id="10" name="Text Placeholder 7">
            <a:extLst>
              <a:ext uri="{FF2B5EF4-FFF2-40B4-BE49-F238E27FC236}">
                <a16:creationId xmlns:a16="http://schemas.microsoft.com/office/drawing/2014/main" id="{B28BED36-9884-7642-BD4E-7AA775D01445}"/>
              </a:ext>
            </a:extLst>
          </p:cNvPr>
          <p:cNvSpPr>
            <a:spLocks noGrp="1"/>
          </p:cNvSpPr>
          <p:nvPr>
            <p:ph type="body" sz="quarter" idx="10" hasCustomPrompt="1"/>
          </p:nvPr>
        </p:nvSpPr>
        <p:spPr>
          <a:xfrm>
            <a:off x="470647" y="1402760"/>
            <a:ext cx="9045615" cy="1494332"/>
          </a:xfrm>
          <a:prstGeom prst="rect">
            <a:avLst/>
          </a:prstGeom>
        </p:spPr>
        <p:txBody>
          <a:bodyPr anchor="b"/>
          <a:lstStyle>
            <a:lvl1pPr marL="0" indent="0">
              <a:lnSpc>
                <a:spcPct val="90000"/>
              </a:lnSpc>
              <a:spcBef>
                <a:spcPts val="0"/>
              </a:spcBef>
              <a:buFontTx/>
              <a:buNone/>
              <a:defRPr sz="5600" b="0" i="0">
                <a:solidFill>
                  <a:schemeClr val="bg1"/>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a:t>
            </a:r>
          </a:p>
        </p:txBody>
      </p:sp>
      <p:sp>
        <p:nvSpPr>
          <p:cNvPr id="11" name="Text Placeholder 7">
            <a:extLst>
              <a:ext uri="{FF2B5EF4-FFF2-40B4-BE49-F238E27FC236}">
                <a16:creationId xmlns:a16="http://schemas.microsoft.com/office/drawing/2014/main" id="{201A4D0B-4AF6-3241-9519-04A6C48339E0}"/>
              </a:ext>
            </a:extLst>
          </p:cNvPr>
          <p:cNvSpPr>
            <a:spLocks noGrp="1"/>
          </p:cNvSpPr>
          <p:nvPr>
            <p:ph type="body" sz="quarter" idx="11" hasCustomPrompt="1"/>
          </p:nvPr>
        </p:nvSpPr>
        <p:spPr>
          <a:xfrm>
            <a:off x="470647" y="2831866"/>
            <a:ext cx="6286500" cy="825733"/>
          </a:xfrm>
          <a:prstGeom prst="rect">
            <a:avLst/>
          </a:prstGeom>
        </p:spPr>
        <p:txBody>
          <a:bodyPr/>
          <a:lstStyle>
            <a:lvl1pPr marL="0" indent="0">
              <a:buFontTx/>
              <a:buNone/>
              <a:defRPr sz="2000" b="0" i="0">
                <a:solidFill>
                  <a:schemeClr val="bg1"/>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subtitle</a:t>
            </a:r>
          </a:p>
        </p:txBody>
      </p:sp>
    </p:spTree>
    <p:extLst>
      <p:ext uri="{BB962C8B-B14F-4D97-AF65-F5344CB8AC3E}">
        <p14:creationId xmlns:p14="http://schemas.microsoft.com/office/powerpoint/2010/main" val="2742310652"/>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28"/>
        <p:cNvGrpSpPr/>
        <p:nvPr/>
      </p:nvGrpSpPr>
      <p:grpSpPr>
        <a:xfrm>
          <a:off x="0" y="0"/>
          <a:ext cx="0" cy="0"/>
          <a:chOff x="0" y="0"/>
          <a:chExt cx="0" cy="0"/>
        </a:xfrm>
      </p:grpSpPr>
      <p:sp>
        <p:nvSpPr>
          <p:cNvPr id="29" name="Google Shape;29;p108"/>
          <p:cNvSpPr txBox="1">
            <a:spLocks noGrp="1"/>
          </p:cNvSpPr>
          <p:nvPr>
            <p:ph type="title"/>
          </p:nvPr>
        </p:nvSpPr>
        <p:spPr>
          <a:xfrm>
            <a:off x="838200" y="365125"/>
            <a:ext cx="10515600" cy="132556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30" name="Google Shape;30;p108"/>
          <p:cNvSpPr txBox="1">
            <a:spLocks noGrp="1"/>
          </p:cNvSpPr>
          <p:nvPr>
            <p:ph type="body" idx="1"/>
          </p:nvPr>
        </p:nvSpPr>
        <p:spPr>
          <a:xfrm>
            <a:off x="838200" y="1825625"/>
            <a:ext cx="10515600" cy="4351338"/>
          </a:xfrm>
          <a:prstGeom prst="rect">
            <a:avLst/>
          </a:prstGeom>
          <a:noFill/>
          <a:ln>
            <a:noFill/>
          </a:ln>
        </p:spPr>
        <p:txBody>
          <a:bodyPr spcFirstLastPara="1" wrap="square" lIns="45675" tIns="45675" rIns="45675" bIns="45675" anchor="t" anchorCtr="0">
            <a:normAutofit/>
          </a:bodyPr>
          <a:lstStyle>
            <a:lvl1pPr marL="457200" lvl="0" indent="-406400" algn="l">
              <a:lnSpc>
                <a:spcPct val="90000"/>
              </a:lnSpc>
              <a:spcBef>
                <a:spcPts val="1000"/>
              </a:spcBef>
              <a:spcAft>
                <a:spcPts val="0"/>
              </a:spcAft>
              <a:buSzPts val="2800"/>
              <a:buChar char="•"/>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406400" algn="l">
              <a:lnSpc>
                <a:spcPct val="90000"/>
              </a:lnSpc>
              <a:spcBef>
                <a:spcPts val="1000"/>
              </a:spcBef>
              <a:spcAft>
                <a:spcPts val="0"/>
              </a:spcAft>
              <a:buSzPts val="2800"/>
              <a:buChar char="•"/>
              <a:defRPr/>
            </a:lvl6pPr>
            <a:lvl7pPr marL="3200400" lvl="6" indent="-406400" algn="l">
              <a:lnSpc>
                <a:spcPct val="90000"/>
              </a:lnSpc>
              <a:spcBef>
                <a:spcPts val="1000"/>
              </a:spcBef>
              <a:spcAft>
                <a:spcPts val="0"/>
              </a:spcAft>
              <a:buSzPts val="2800"/>
              <a:buChar char="•"/>
              <a:defRPr/>
            </a:lvl7pPr>
            <a:lvl8pPr marL="3657600" lvl="7" indent="-406400" algn="l">
              <a:lnSpc>
                <a:spcPct val="90000"/>
              </a:lnSpc>
              <a:spcBef>
                <a:spcPts val="1000"/>
              </a:spcBef>
              <a:spcAft>
                <a:spcPts val="0"/>
              </a:spcAft>
              <a:buSzPts val="2800"/>
              <a:buChar char="•"/>
              <a:defRPr/>
            </a:lvl8pPr>
            <a:lvl9pPr marL="4114800" lvl="8" indent="-406400" algn="l">
              <a:lnSpc>
                <a:spcPct val="90000"/>
              </a:lnSpc>
              <a:spcBef>
                <a:spcPts val="1000"/>
              </a:spcBef>
              <a:spcAft>
                <a:spcPts val="0"/>
              </a:spcAft>
              <a:buSzPts val="2800"/>
              <a:buChar char="•"/>
              <a:defRPr/>
            </a:lvl9pPr>
          </a:lstStyle>
          <a:p>
            <a:endParaRPr/>
          </a:p>
        </p:txBody>
      </p:sp>
      <p:sp>
        <p:nvSpPr>
          <p:cNvPr id="31" name="Google Shape;31;p108"/>
          <p:cNvSpPr txBox="1">
            <a:spLocks noGrp="1"/>
          </p:cNvSpPr>
          <p:nvPr>
            <p:ph type="sldNum" idx="12"/>
          </p:nvPr>
        </p:nvSpPr>
        <p:spPr>
          <a:xfrm>
            <a:off x="11116045" y="6419552"/>
            <a:ext cx="237756" cy="238721"/>
          </a:xfrm>
          <a:prstGeom prst="rect">
            <a:avLst/>
          </a:prstGeom>
          <a:noFill/>
          <a:ln>
            <a:noFill/>
          </a:ln>
        </p:spPr>
        <p:txBody>
          <a:bodyPr spcFirstLastPara="1" wrap="square" lIns="45675" tIns="45675" rIns="45675" bIns="45675" anchor="ctr" anchorCtr="0">
            <a:spAutoFit/>
          </a:bodyPr>
          <a:lstStyle>
            <a:lvl1pPr marL="0" lvl="0" indent="0" algn="r">
              <a:lnSpc>
                <a:spcPct val="100000"/>
              </a:lnSpc>
              <a:spcBef>
                <a:spcPts val="0"/>
              </a:spcBef>
              <a:spcAft>
                <a:spcPts val="0"/>
              </a:spcAft>
              <a:buClr>
                <a:srgbClr val="888888"/>
              </a:buClr>
              <a:buSzPts val="1200"/>
              <a:buFont typeface="Arial"/>
              <a:buNone/>
              <a:defRPr sz="1200">
                <a:solidFill>
                  <a:srgbClr val="888888"/>
                </a:solidFill>
              </a:defRPr>
            </a:lvl1pPr>
            <a:lvl2pPr marL="0" lvl="1" indent="0" algn="r">
              <a:lnSpc>
                <a:spcPct val="100000"/>
              </a:lnSpc>
              <a:spcBef>
                <a:spcPts val="0"/>
              </a:spcBef>
              <a:spcAft>
                <a:spcPts val="0"/>
              </a:spcAft>
              <a:buClr>
                <a:srgbClr val="888888"/>
              </a:buClr>
              <a:buSzPts val="1200"/>
              <a:buFont typeface="Arial"/>
              <a:buNone/>
              <a:defRPr sz="1200">
                <a:solidFill>
                  <a:srgbClr val="888888"/>
                </a:solidFill>
              </a:defRPr>
            </a:lvl2pPr>
            <a:lvl3pPr marL="0" lvl="2" indent="0" algn="r">
              <a:lnSpc>
                <a:spcPct val="100000"/>
              </a:lnSpc>
              <a:spcBef>
                <a:spcPts val="0"/>
              </a:spcBef>
              <a:spcAft>
                <a:spcPts val="0"/>
              </a:spcAft>
              <a:buClr>
                <a:srgbClr val="888888"/>
              </a:buClr>
              <a:buSzPts val="1200"/>
              <a:buFont typeface="Arial"/>
              <a:buNone/>
              <a:defRPr sz="1200">
                <a:solidFill>
                  <a:srgbClr val="888888"/>
                </a:solidFill>
              </a:defRPr>
            </a:lvl3pPr>
            <a:lvl4pPr marL="0" lvl="3" indent="0" algn="r">
              <a:lnSpc>
                <a:spcPct val="100000"/>
              </a:lnSpc>
              <a:spcBef>
                <a:spcPts val="0"/>
              </a:spcBef>
              <a:spcAft>
                <a:spcPts val="0"/>
              </a:spcAft>
              <a:buClr>
                <a:srgbClr val="888888"/>
              </a:buClr>
              <a:buSzPts val="1200"/>
              <a:buFont typeface="Arial"/>
              <a:buNone/>
              <a:defRPr sz="1200">
                <a:solidFill>
                  <a:srgbClr val="888888"/>
                </a:solidFill>
              </a:defRPr>
            </a:lvl4pPr>
            <a:lvl5pPr marL="0" lvl="4" indent="0" algn="r">
              <a:lnSpc>
                <a:spcPct val="100000"/>
              </a:lnSpc>
              <a:spcBef>
                <a:spcPts val="0"/>
              </a:spcBef>
              <a:spcAft>
                <a:spcPts val="0"/>
              </a:spcAft>
              <a:buClr>
                <a:srgbClr val="888888"/>
              </a:buClr>
              <a:buSzPts val="1200"/>
              <a:buFont typeface="Arial"/>
              <a:buNone/>
              <a:defRPr sz="1200">
                <a:solidFill>
                  <a:srgbClr val="888888"/>
                </a:solidFill>
              </a:defRPr>
            </a:lvl5pPr>
            <a:lvl6pPr marL="0" lvl="5" indent="0" algn="r">
              <a:lnSpc>
                <a:spcPct val="100000"/>
              </a:lnSpc>
              <a:spcBef>
                <a:spcPts val="0"/>
              </a:spcBef>
              <a:spcAft>
                <a:spcPts val="0"/>
              </a:spcAft>
              <a:buClr>
                <a:srgbClr val="888888"/>
              </a:buClr>
              <a:buSzPts val="1200"/>
              <a:buFont typeface="Arial"/>
              <a:buNone/>
              <a:defRPr sz="1200">
                <a:solidFill>
                  <a:srgbClr val="888888"/>
                </a:solidFill>
              </a:defRPr>
            </a:lvl6pPr>
            <a:lvl7pPr marL="0" lvl="6" indent="0" algn="r">
              <a:lnSpc>
                <a:spcPct val="100000"/>
              </a:lnSpc>
              <a:spcBef>
                <a:spcPts val="0"/>
              </a:spcBef>
              <a:spcAft>
                <a:spcPts val="0"/>
              </a:spcAft>
              <a:buClr>
                <a:srgbClr val="888888"/>
              </a:buClr>
              <a:buSzPts val="1200"/>
              <a:buFont typeface="Arial"/>
              <a:buNone/>
              <a:defRPr sz="1200">
                <a:solidFill>
                  <a:srgbClr val="888888"/>
                </a:solidFill>
              </a:defRPr>
            </a:lvl7pPr>
            <a:lvl8pPr marL="0" lvl="7" indent="0" algn="r">
              <a:lnSpc>
                <a:spcPct val="100000"/>
              </a:lnSpc>
              <a:spcBef>
                <a:spcPts val="0"/>
              </a:spcBef>
              <a:spcAft>
                <a:spcPts val="0"/>
              </a:spcAft>
              <a:buClr>
                <a:srgbClr val="888888"/>
              </a:buClr>
              <a:buSzPts val="1200"/>
              <a:buFont typeface="Arial"/>
              <a:buNone/>
              <a:defRPr sz="1200">
                <a:solidFill>
                  <a:srgbClr val="888888"/>
                </a:solidFill>
              </a:defRPr>
            </a:lvl8pPr>
            <a:lvl9pPr marL="0" lvl="8" indent="0" algn="r">
              <a:lnSpc>
                <a:spcPct val="100000"/>
              </a:lnSpc>
              <a:spcBef>
                <a:spcPts val="0"/>
              </a:spcBef>
              <a:spcAft>
                <a:spcPts val="0"/>
              </a:spcAft>
              <a:buClr>
                <a:srgbClr val="888888"/>
              </a:buClr>
              <a:buSzPts val="1200"/>
              <a:buFont typeface="Arial"/>
              <a:buNone/>
              <a:defRPr sz="1200">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5026442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Title slide 10">
    <p:bg>
      <p:bgPr>
        <a:solidFill>
          <a:srgbClr val="0F123D"/>
        </a:solid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6FC14ED-92A3-B64B-A756-FD5BAC5BED28}"/>
              </a:ext>
            </a:extLst>
          </p:cNvPr>
          <p:cNvSpPr>
            <a:spLocks noGrp="1"/>
          </p:cNvSpPr>
          <p:nvPr>
            <p:ph type="pic" sz="quarter" idx="12" hasCustomPrompt="1"/>
          </p:nvPr>
        </p:nvSpPr>
        <p:spPr>
          <a:xfrm rot="21106536">
            <a:off x="7291335" y="1008980"/>
            <a:ext cx="5525934" cy="6282111"/>
          </a:xfrm>
          <a:prstGeom prst="rect">
            <a:avLst/>
          </a:prstGeom>
          <a:solidFill>
            <a:srgbClr val="7F70FF"/>
          </a:solidFill>
        </p:spPr>
        <p:txBody>
          <a:bodyPr anchor="ctr" anchorCtr="1"/>
          <a:lstStyle>
            <a:lvl1pPr>
              <a:defRPr sz="1600" b="0" i="0">
                <a:solidFill>
                  <a:schemeClr val="bg1"/>
                </a:solidFill>
                <a:latin typeface="Century Gothic" panose="020B0502020202020204" pitchFamily="34" charset="0"/>
              </a:defRPr>
            </a:lvl1pPr>
          </a:lstStyle>
          <a:p>
            <a:r>
              <a:rPr lang="en-US"/>
              <a:t>Add image</a:t>
            </a:r>
          </a:p>
        </p:txBody>
      </p:sp>
      <p:sp>
        <p:nvSpPr>
          <p:cNvPr id="9" name="Text Placeholder 7">
            <a:extLst>
              <a:ext uri="{FF2B5EF4-FFF2-40B4-BE49-F238E27FC236}">
                <a16:creationId xmlns:a16="http://schemas.microsoft.com/office/drawing/2014/main" id="{CA076250-E9A5-4C49-929C-AEFFBFF943B1}"/>
              </a:ext>
            </a:extLst>
          </p:cNvPr>
          <p:cNvSpPr>
            <a:spLocks noGrp="1"/>
          </p:cNvSpPr>
          <p:nvPr>
            <p:ph type="body" sz="quarter" idx="10" hasCustomPrompt="1"/>
          </p:nvPr>
        </p:nvSpPr>
        <p:spPr>
          <a:xfrm>
            <a:off x="470647" y="1402760"/>
            <a:ext cx="9045615" cy="1494332"/>
          </a:xfrm>
          <a:prstGeom prst="rect">
            <a:avLst/>
          </a:prstGeom>
        </p:spPr>
        <p:txBody>
          <a:bodyPr anchor="b"/>
          <a:lstStyle>
            <a:lvl1pPr marL="0" indent="0">
              <a:lnSpc>
                <a:spcPct val="90000"/>
              </a:lnSpc>
              <a:spcBef>
                <a:spcPts val="0"/>
              </a:spcBef>
              <a:buFontTx/>
              <a:buNone/>
              <a:defRPr sz="5600" b="0" i="0">
                <a:solidFill>
                  <a:schemeClr val="bg1"/>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a:t>
            </a:r>
          </a:p>
        </p:txBody>
      </p:sp>
      <p:sp>
        <p:nvSpPr>
          <p:cNvPr id="10" name="Text Placeholder 7">
            <a:extLst>
              <a:ext uri="{FF2B5EF4-FFF2-40B4-BE49-F238E27FC236}">
                <a16:creationId xmlns:a16="http://schemas.microsoft.com/office/drawing/2014/main" id="{6D0D7738-0F15-4848-A9C5-227B66450B7D}"/>
              </a:ext>
            </a:extLst>
          </p:cNvPr>
          <p:cNvSpPr>
            <a:spLocks noGrp="1"/>
          </p:cNvSpPr>
          <p:nvPr>
            <p:ph type="body" sz="quarter" idx="11" hasCustomPrompt="1"/>
          </p:nvPr>
        </p:nvSpPr>
        <p:spPr>
          <a:xfrm>
            <a:off x="470647" y="2831866"/>
            <a:ext cx="6286500" cy="825733"/>
          </a:xfrm>
          <a:prstGeom prst="rect">
            <a:avLst/>
          </a:prstGeom>
        </p:spPr>
        <p:txBody>
          <a:bodyPr/>
          <a:lstStyle>
            <a:lvl1pPr marL="0" indent="0">
              <a:buFontTx/>
              <a:buNone/>
              <a:defRPr sz="2000" b="0" i="0">
                <a:solidFill>
                  <a:schemeClr val="bg1"/>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subtitle</a:t>
            </a:r>
          </a:p>
        </p:txBody>
      </p:sp>
    </p:spTree>
    <p:extLst>
      <p:ext uri="{BB962C8B-B14F-4D97-AF65-F5344CB8AC3E}">
        <p14:creationId xmlns:p14="http://schemas.microsoft.com/office/powerpoint/2010/main" val="19446352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Large text purple background">
    <p:bg>
      <p:bgPr>
        <a:solidFill>
          <a:srgbClr val="7F70FF"/>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98514-F7C1-764F-95A5-1F704188804F}"/>
              </a:ext>
            </a:extLst>
          </p:cNvPr>
          <p:cNvPicPr>
            <a:picLocks noChangeAspect="1"/>
          </p:cNvPicPr>
          <p:nvPr userDrawn="1"/>
        </p:nvPicPr>
        <p:blipFill>
          <a:blip r:embed="rId2">
            <a:alphaModFix amt="6000"/>
          </a:blip>
          <a:stretch>
            <a:fillRect/>
          </a:stretch>
        </p:blipFill>
        <p:spPr>
          <a:xfrm rot="15803356">
            <a:off x="-1930368" y="-2571999"/>
            <a:ext cx="11633460" cy="11633460"/>
          </a:xfrm>
          <a:prstGeom prst="rect">
            <a:avLst/>
          </a:prstGeom>
        </p:spPr>
      </p:pic>
      <p:pic>
        <p:nvPicPr>
          <p:cNvPr id="6" name="Picture 5">
            <a:extLst>
              <a:ext uri="{FF2B5EF4-FFF2-40B4-BE49-F238E27FC236}">
                <a16:creationId xmlns:a16="http://schemas.microsoft.com/office/drawing/2014/main" id="{EF2BBA62-E9E4-7D47-B74C-5308F64892A1}"/>
              </a:ext>
            </a:extLst>
          </p:cNvPr>
          <p:cNvPicPr>
            <a:picLocks noChangeAspect="1"/>
          </p:cNvPicPr>
          <p:nvPr userDrawn="1"/>
        </p:nvPicPr>
        <p:blipFill>
          <a:blip r:embed="rId3"/>
          <a:stretch>
            <a:fillRect/>
          </a:stretch>
        </p:blipFill>
        <p:spPr>
          <a:xfrm>
            <a:off x="9440278" y="333375"/>
            <a:ext cx="2343736" cy="269966"/>
          </a:xfrm>
          <a:prstGeom prst="rect">
            <a:avLst/>
          </a:prstGeom>
        </p:spPr>
      </p:pic>
      <p:pic>
        <p:nvPicPr>
          <p:cNvPr id="9" name="Picture 8">
            <a:extLst>
              <a:ext uri="{FF2B5EF4-FFF2-40B4-BE49-F238E27FC236}">
                <a16:creationId xmlns:a16="http://schemas.microsoft.com/office/drawing/2014/main" id="{686F1ECA-AD6F-F945-816F-D254AF55CC3D}"/>
              </a:ext>
            </a:extLst>
          </p:cNvPr>
          <p:cNvPicPr>
            <a:picLocks noChangeAspect="1"/>
          </p:cNvPicPr>
          <p:nvPr userDrawn="1"/>
        </p:nvPicPr>
        <p:blipFill>
          <a:blip r:embed="rId2">
            <a:alphaModFix amt="6000"/>
          </a:blip>
          <a:stretch>
            <a:fillRect/>
          </a:stretch>
        </p:blipFill>
        <p:spPr>
          <a:xfrm rot="15803356">
            <a:off x="-1930367" y="-2564183"/>
            <a:ext cx="11633460" cy="11633460"/>
          </a:xfrm>
          <a:prstGeom prst="rect">
            <a:avLst/>
          </a:prstGeom>
        </p:spPr>
      </p:pic>
      <p:sp>
        <p:nvSpPr>
          <p:cNvPr id="7" name="Text Placeholder 7">
            <a:extLst>
              <a:ext uri="{FF2B5EF4-FFF2-40B4-BE49-F238E27FC236}">
                <a16:creationId xmlns:a16="http://schemas.microsoft.com/office/drawing/2014/main" id="{823D6EAD-5D29-1543-B811-5CAD518DF954}"/>
              </a:ext>
            </a:extLst>
          </p:cNvPr>
          <p:cNvSpPr>
            <a:spLocks noGrp="1"/>
          </p:cNvSpPr>
          <p:nvPr>
            <p:ph type="body" sz="quarter" idx="11" hasCustomPrompt="1"/>
          </p:nvPr>
        </p:nvSpPr>
        <p:spPr>
          <a:xfrm>
            <a:off x="327304" y="346822"/>
            <a:ext cx="8682225" cy="742203"/>
          </a:xfrm>
          <a:prstGeom prst="rect">
            <a:avLst/>
          </a:prstGeom>
        </p:spPr>
        <p:txBody>
          <a:bodyPr/>
          <a:lstStyle>
            <a:lvl1pPr marL="0" indent="0" algn="l">
              <a:lnSpc>
                <a:spcPct val="80000"/>
              </a:lnSpc>
              <a:spcBef>
                <a:spcPts val="1000"/>
              </a:spcBef>
              <a:buFontTx/>
              <a:buNone/>
              <a:defRPr sz="2800" b="0" i="0">
                <a:solidFill>
                  <a:schemeClr val="bg1"/>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 (up to 2 lines)</a:t>
            </a:r>
          </a:p>
        </p:txBody>
      </p:sp>
      <p:sp>
        <p:nvSpPr>
          <p:cNvPr id="8" name="Text Placeholder 7">
            <a:extLst>
              <a:ext uri="{FF2B5EF4-FFF2-40B4-BE49-F238E27FC236}">
                <a16:creationId xmlns:a16="http://schemas.microsoft.com/office/drawing/2014/main" id="{40A1D31D-8FF9-D340-B01B-4E9AD0111FC1}"/>
              </a:ext>
            </a:extLst>
          </p:cNvPr>
          <p:cNvSpPr>
            <a:spLocks noGrp="1"/>
          </p:cNvSpPr>
          <p:nvPr>
            <p:ph type="body" sz="quarter" idx="12" hasCustomPrompt="1"/>
          </p:nvPr>
        </p:nvSpPr>
        <p:spPr>
          <a:xfrm>
            <a:off x="327304" y="1412051"/>
            <a:ext cx="11456709" cy="5041137"/>
          </a:xfrm>
          <a:prstGeom prst="rect">
            <a:avLst/>
          </a:prstGeom>
        </p:spPr>
        <p:txBody>
          <a:bodyPr/>
          <a:lstStyle>
            <a:lvl1pPr marL="0" indent="0" algn="l">
              <a:lnSpc>
                <a:spcPct val="80000"/>
              </a:lnSpc>
              <a:spcBef>
                <a:spcPts val="1000"/>
              </a:spcBef>
              <a:buFontTx/>
              <a:buNone/>
              <a:defRPr sz="2200" b="0" i="0">
                <a:solidFill>
                  <a:schemeClr val="bg1"/>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copy (large text)</a:t>
            </a:r>
          </a:p>
        </p:txBody>
      </p:sp>
    </p:spTree>
    <p:extLst>
      <p:ext uri="{BB962C8B-B14F-4D97-AF65-F5344CB8AC3E}">
        <p14:creationId xmlns:p14="http://schemas.microsoft.com/office/powerpoint/2010/main" val="3125451198"/>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slide 1">
  <p:cSld name="Title slide 1">
    <p:bg>
      <p:bgPr>
        <a:solidFill>
          <a:srgbClr val="7F70FF"/>
        </a:solidFill>
        <a:effectLst/>
      </p:bgPr>
    </p:bg>
    <p:spTree>
      <p:nvGrpSpPr>
        <p:cNvPr id="1" name="Shape 19"/>
        <p:cNvGrpSpPr/>
        <p:nvPr/>
      </p:nvGrpSpPr>
      <p:grpSpPr>
        <a:xfrm>
          <a:off x="0" y="0"/>
          <a:ext cx="0" cy="0"/>
          <a:chOff x="0" y="0"/>
          <a:chExt cx="0" cy="0"/>
        </a:xfrm>
      </p:grpSpPr>
      <p:pic>
        <p:nvPicPr>
          <p:cNvPr id="20" name="Google Shape;20;p106" descr="Picture 4"/>
          <p:cNvPicPr preferRelativeResize="0"/>
          <p:nvPr/>
        </p:nvPicPr>
        <p:blipFill rotWithShape="1">
          <a:blip r:embed="rId2">
            <a:alphaModFix amt="6000"/>
          </a:blip>
          <a:srcRect/>
          <a:stretch/>
        </p:blipFill>
        <p:spPr>
          <a:xfrm rot="4537126">
            <a:off x="-491533" y="-2159131"/>
            <a:ext cx="11633460" cy="11633460"/>
          </a:xfrm>
          <a:prstGeom prst="rect">
            <a:avLst/>
          </a:prstGeom>
          <a:noFill/>
          <a:ln>
            <a:noFill/>
          </a:ln>
        </p:spPr>
      </p:pic>
      <p:sp>
        <p:nvSpPr>
          <p:cNvPr id="21" name="Google Shape;21;p106"/>
          <p:cNvSpPr txBox="1">
            <a:spLocks noGrp="1"/>
          </p:cNvSpPr>
          <p:nvPr>
            <p:ph type="body" idx="1"/>
          </p:nvPr>
        </p:nvSpPr>
        <p:spPr>
          <a:xfrm>
            <a:off x="470646" y="1402760"/>
            <a:ext cx="9045617" cy="1494333"/>
          </a:xfrm>
          <a:prstGeom prst="rect">
            <a:avLst/>
          </a:prstGeom>
          <a:noFill/>
          <a:ln>
            <a:noFill/>
          </a:ln>
        </p:spPr>
        <p:txBody>
          <a:bodyPr spcFirstLastPara="1" wrap="square" lIns="45675" tIns="45675" rIns="45675" bIns="45675" anchor="b" anchorCtr="0">
            <a:normAutofit/>
          </a:bodyPr>
          <a:lstStyle>
            <a:lvl1pPr marL="457200" lvl="0" indent="-228600" algn="l">
              <a:lnSpc>
                <a:spcPct val="90000"/>
              </a:lnSpc>
              <a:spcBef>
                <a:spcPts val="0"/>
              </a:spcBef>
              <a:spcAft>
                <a:spcPts val="0"/>
              </a:spcAft>
              <a:buClr>
                <a:srgbClr val="FFFFFF"/>
              </a:buClr>
              <a:buSzPts val="5600"/>
              <a:buFont typeface="Arial"/>
              <a:buNone/>
              <a:defRPr sz="5600">
                <a:solidFill>
                  <a:srgbClr val="FFFFFF"/>
                </a:solidFill>
                <a:latin typeface="Arial"/>
                <a:ea typeface="Arial"/>
                <a:cs typeface="Arial"/>
                <a:sym typeface="Arial"/>
              </a:defRPr>
            </a:lvl1pPr>
            <a:lvl2pPr marL="914400" lvl="1" indent="-584200" algn="l">
              <a:lnSpc>
                <a:spcPct val="90000"/>
              </a:lnSpc>
              <a:spcBef>
                <a:spcPts val="0"/>
              </a:spcBef>
              <a:spcAft>
                <a:spcPts val="0"/>
              </a:spcAft>
              <a:buClr>
                <a:srgbClr val="FFFFFF"/>
              </a:buClr>
              <a:buSzPts val="5600"/>
              <a:buFont typeface="Arial"/>
              <a:buChar char="•"/>
              <a:defRPr sz="5600">
                <a:solidFill>
                  <a:srgbClr val="FFFFFF"/>
                </a:solidFill>
                <a:latin typeface="Arial"/>
                <a:ea typeface="Arial"/>
                <a:cs typeface="Arial"/>
                <a:sym typeface="Arial"/>
              </a:defRPr>
            </a:lvl2pPr>
            <a:lvl3pPr marL="1371600" lvl="2" indent="-584200" algn="l">
              <a:lnSpc>
                <a:spcPct val="90000"/>
              </a:lnSpc>
              <a:spcBef>
                <a:spcPts val="0"/>
              </a:spcBef>
              <a:spcAft>
                <a:spcPts val="0"/>
              </a:spcAft>
              <a:buClr>
                <a:srgbClr val="FFFFFF"/>
              </a:buClr>
              <a:buSzPts val="5600"/>
              <a:buFont typeface="Arial"/>
              <a:buChar char="•"/>
              <a:defRPr sz="5600">
                <a:solidFill>
                  <a:srgbClr val="FFFFFF"/>
                </a:solidFill>
                <a:latin typeface="Arial"/>
                <a:ea typeface="Arial"/>
                <a:cs typeface="Arial"/>
                <a:sym typeface="Arial"/>
              </a:defRPr>
            </a:lvl3pPr>
            <a:lvl4pPr marL="1828800" lvl="3" indent="-584200" algn="l">
              <a:lnSpc>
                <a:spcPct val="90000"/>
              </a:lnSpc>
              <a:spcBef>
                <a:spcPts val="0"/>
              </a:spcBef>
              <a:spcAft>
                <a:spcPts val="0"/>
              </a:spcAft>
              <a:buClr>
                <a:srgbClr val="FFFFFF"/>
              </a:buClr>
              <a:buSzPts val="5600"/>
              <a:buFont typeface="Arial"/>
              <a:buChar char="•"/>
              <a:defRPr sz="5600">
                <a:solidFill>
                  <a:srgbClr val="FFFFFF"/>
                </a:solidFill>
                <a:latin typeface="Arial"/>
                <a:ea typeface="Arial"/>
                <a:cs typeface="Arial"/>
                <a:sym typeface="Arial"/>
              </a:defRPr>
            </a:lvl4pPr>
            <a:lvl5pPr marL="2286000" lvl="4" indent="-584200" algn="l">
              <a:lnSpc>
                <a:spcPct val="90000"/>
              </a:lnSpc>
              <a:spcBef>
                <a:spcPts val="0"/>
              </a:spcBef>
              <a:spcAft>
                <a:spcPts val="0"/>
              </a:spcAft>
              <a:buClr>
                <a:srgbClr val="FFFFFF"/>
              </a:buClr>
              <a:buSzPts val="5600"/>
              <a:buFont typeface="Arial"/>
              <a:buChar char="•"/>
              <a:defRPr sz="5600">
                <a:solidFill>
                  <a:srgbClr val="FFFFFF"/>
                </a:solidFill>
                <a:latin typeface="Arial"/>
                <a:ea typeface="Arial"/>
                <a:cs typeface="Arial"/>
                <a:sym typeface="Arial"/>
              </a:defRPr>
            </a:lvl5pPr>
            <a:lvl6pPr marL="2743200" lvl="5" indent="-406400" algn="l">
              <a:lnSpc>
                <a:spcPct val="90000"/>
              </a:lnSpc>
              <a:spcBef>
                <a:spcPts val="1000"/>
              </a:spcBef>
              <a:spcAft>
                <a:spcPts val="0"/>
              </a:spcAft>
              <a:buSzPts val="2800"/>
              <a:buChar char="•"/>
              <a:defRPr/>
            </a:lvl6pPr>
            <a:lvl7pPr marL="3200400" lvl="6" indent="-406400" algn="l">
              <a:lnSpc>
                <a:spcPct val="90000"/>
              </a:lnSpc>
              <a:spcBef>
                <a:spcPts val="1000"/>
              </a:spcBef>
              <a:spcAft>
                <a:spcPts val="0"/>
              </a:spcAft>
              <a:buSzPts val="2800"/>
              <a:buChar char="•"/>
              <a:defRPr/>
            </a:lvl7pPr>
            <a:lvl8pPr marL="3657600" lvl="7" indent="-406400" algn="l">
              <a:lnSpc>
                <a:spcPct val="90000"/>
              </a:lnSpc>
              <a:spcBef>
                <a:spcPts val="1000"/>
              </a:spcBef>
              <a:spcAft>
                <a:spcPts val="0"/>
              </a:spcAft>
              <a:buSzPts val="2800"/>
              <a:buChar char="•"/>
              <a:defRPr/>
            </a:lvl8pPr>
            <a:lvl9pPr marL="4114800" lvl="8" indent="-406400" algn="l">
              <a:lnSpc>
                <a:spcPct val="90000"/>
              </a:lnSpc>
              <a:spcBef>
                <a:spcPts val="1000"/>
              </a:spcBef>
              <a:spcAft>
                <a:spcPts val="0"/>
              </a:spcAft>
              <a:buSzPts val="2800"/>
              <a:buChar char="•"/>
              <a:defRPr/>
            </a:lvl9pPr>
          </a:lstStyle>
          <a:p>
            <a:endParaRPr/>
          </a:p>
        </p:txBody>
      </p:sp>
      <p:sp>
        <p:nvSpPr>
          <p:cNvPr id="22" name="Google Shape;22;p106"/>
          <p:cNvSpPr txBox="1">
            <a:spLocks noGrp="1"/>
          </p:cNvSpPr>
          <p:nvPr>
            <p:ph type="body" idx="2"/>
          </p:nvPr>
        </p:nvSpPr>
        <p:spPr>
          <a:xfrm>
            <a:off x="470646" y="2831865"/>
            <a:ext cx="6286501" cy="825734"/>
          </a:xfrm>
          <a:prstGeom prst="rect">
            <a:avLst/>
          </a:prstGeom>
          <a:noFill/>
          <a:ln>
            <a:noFill/>
          </a:ln>
        </p:spPr>
        <p:txBody>
          <a:bodyPr spcFirstLastPara="1" wrap="square" lIns="45675" tIns="45675" rIns="45675" bIns="45675" anchor="t" anchorCtr="0">
            <a:normAutofit/>
          </a:bodyPr>
          <a:lstStyle>
            <a:lvl1pPr marL="457200" lvl="0" indent="-228600" algn="l">
              <a:lnSpc>
                <a:spcPct val="90000"/>
              </a:lnSpc>
              <a:spcBef>
                <a:spcPts val="1000"/>
              </a:spcBef>
              <a:spcAft>
                <a:spcPts val="0"/>
              </a:spcAft>
              <a:buClr>
                <a:srgbClr val="FFFFFF"/>
              </a:buClr>
              <a:buSzPts val="2000"/>
              <a:buFont typeface="Arial"/>
              <a:buNone/>
              <a:defRPr sz="2000">
                <a:solidFill>
                  <a:srgbClr val="FFFFFF"/>
                </a:solidFill>
                <a:latin typeface="Arial"/>
                <a:ea typeface="Arial"/>
                <a:cs typeface="Arial"/>
                <a:sym typeface="Arial"/>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406400" algn="l">
              <a:lnSpc>
                <a:spcPct val="90000"/>
              </a:lnSpc>
              <a:spcBef>
                <a:spcPts val="1000"/>
              </a:spcBef>
              <a:spcAft>
                <a:spcPts val="0"/>
              </a:spcAft>
              <a:buSzPts val="2800"/>
              <a:buChar char="•"/>
              <a:defRPr/>
            </a:lvl6pPr>
            <a:lvl7pPr marL="3200400" lvl="6" indent="-406400" algn="l">
              <a:lnSpc>
                <a:spcPct val="90000"/>
              </a:lnSpc>
              <a:spcBef>
                <a:spcPts val="1000"/>
              </a:spcBef>
              <a:spcAft>
                <a:spcPts val="0"/>
              </a:spcAft>
              <a:buSzPts val="2800"/>
              <a:buChar char="•"/>
              <a:defRPr/>
            </a:lvl7pPr>
            <a:lvl8pPr marL="3657600" lvl="7" indent="-406400" algn="l">
              <a:lnSpc>
                <a:spcPct val="90000"/>
              </a:lnSpc>
              <a:spcBef>
                <a:spcPts val="1000"/>
              </a:spcBef>
              <a:spcAft>
                <a:spcPts val="0"/>
              </a:spcAft>
              <a:buSzPts val="2800"/>
              <a:buChar char="•"/>
              <a:defRPr/>
            </a:lvl8pPr>
            <a:lvl9pPr marL="4114800" lvl="8" indent="-406400" algn="l">
              <a:lnSpc>
                <a:spcPct val="90000"/>
              </a:lnSpc>
              <a:spcBef>
                <a:spcPts val="1000"/>
              </a:spcBef>
              <a:spcAft>
                <a:spcPts val="0"/>
              </a:spcAft>
              <a:buSzPts val="2800"/>
              <a:buChar char="•"/>
              <a:defRPr/>
            </a:lvl9pPr>
          </a:lstStyle>
          <a:p>
            <a:endParaRPr/>
          </a:p>
        </p:txBody>
      </p:sp>
      <p:sp>
        <p:nvSpPr>
          <p:cNvPr id="23" name="Google Shape;23;p106"/>
          <p:cNvSpPr txBox="1">
            <a:spLocks noGrp="1"/>
          </p:cNvSpPr>
          <p:nvPr>
            <p:ph type="sldNum" idx="12"/>
          </p:nvPr>
        </p:nvSpPr>
        <p:spPr>
          <a:xfrm>
            <a:off x="5892800" y="6172200"/>
            <a:ext cx="2844800" cy="368301"/>
          </a:xfrm>
          <a:prstGeom prst="rect">
            <a:avLst/>
          </a:prstGeom>
          <a:noFill/>
          <a:ln>
            <a:noFill/>
          </a:ln>
        </p:spPr>
        <p:txBody>
          <a:bodyPr spcFirstLastPara="1" wrap="square" lIns="45675" tIns="45675" rIns="45675" bIns="45675" anchor="ctr" anchorCtr="0">
            <a:spAutoFit/>
          </a:bodyPr>
          <a:lstStyle>
            <a:lvl1pPr marL="0" lvl="0" indent="0" algn="r">
              <a:lnSpc>
                <a:spcPct val="100000"/>
              </a:lnSpc>
              <a:spcBef>
                <a:spcPts val="0"/>
              </a:spcBef>
              <a:spcAft>
                <a:spcPts val="0"/>
              </a:spcAft>
              <a:buClr>
                <a:srgbClr val="888888"/>
              </a:buClr>
              <a:buSzPts val="1200"/>
              <a:buFont typeface="Arial"/>
              <a:buNone/>
              <a:defRPr sz="1200">
                <a:solidFill>
                  <a:srgbClr val="888888"/>
                </a:solidFill>
              </a:defRPr>
            </a:lvl1pPr>
            <a:lvl2pPr marL="0" lvl="1" indent="0" algn="r">
              <a:lnSpc>
                <a:spcPct val="100000"/>
              </a:lnSpc>
              <a:spcBef>
                <a:spcPts val="0"/>
              </a:spcBef>
              <a:spcAft>
                <a:spcPts val="0"/>
              </a:spcAft>
              <a:buClr>
                <a:srgbClr val="888888"/>
              </a:buClr>
              <a:buSzPts val="1200"/>
              <a:buFont typeface="Arial"/>
              <a:buNone/>
              <a:defRPr sz="1200">
                <a:solidFill>
                  <a:srgbClr val="888888"/>
                </a:solidFill>
              </a:defRPr>
            </a:lvl2pPr>
            <a:lvl3pPr marL="0" lvl="2" indent="0" algn="r">
              <a:lnSpc>
                <a:spcPct val="100000"/>
              </a:lnSpc>
              <a:spcBef>
                <a:spcPts val="0"/>
              </a:spcBef>
              <a:spcAft>
                <a:spcPts val="0"/>
              </a:spcAft>
              <a:buClr>
                <a:srgbClr val="888888"/>
              </a:buClr>
              <a:buSzPts val="1200"/>
              <a:buFont typeface="Arial"/>
              <a:buNone/>
              <a:defRPr sz="1200">
                <a:solidFill>
                  <a:srgbClr val="888888"/>
                </a:solidFill>
              </a:defRPr>
            </a:lvl3pPr>
            <a:lvl4pPr marL="0" lvl="3" indent="0" algn="r">
              <a:lnSpc>
                <a:spcPct val="100000"/>
              </a:lnSpc>
              <a:spcBef>
                <a:spcPts val="0"/>
              </a:spcBef>
              <a:spcAft>
                <a:spcPts val="0"/>
              </a:spcAft>
              <a:buClr>
                <a:srgbClr val="888888"/>
              </a:buClr>
              <a:buSzPts val="1200"/>
              <a:buFont typeface="Arial"/>
              <a:buNone/>
              <a:defRPr sz="1200">
                <a:solidFill>
                  <a:srgbClr val="888888"/>
                </a:solidFill>
              </a:defRPr>
            </a:lvl4pPr>
            <a:lvl5pPr marL="0" lvl="4" indent="0" algn="r">
              <a:lnSpc>
                <a:spcPct val="100000"/>
              </a:lnSpc>
              <a:spcBef>
                <a:spcPts val="0"/>
              </a:spcBef>
              <a:spcAft>
                <a:spcPts val="0"/>
              </a:spcAft>
              <a:buClr>
                <a:srgbClr val="888888"/>
              </a:buClr>
              <a:buSzPts val="1200"/>
              <a:buFont typeface="Arial"/>
              <a:buNone/>
              <a:defRPr sz="1200">
                <a:solidFill>
                  <a:srgbClr val="888888"/>
                </a:solidFill>
              </a:defRPr>
            </a:lvl5pPr>
            <a:lvl6pPr marL="0" lvl="5" indent="0" algn="r">
              <a:lnSpc>
                <a:spcPct val="100000"/>
              </a:lnSpc>
              <a:spcBef>
                <a:spcPts val="0"/>
              </a:spcBef>
              <a:spcAft>
                <a:spcPts val="0"/>
              </a:spcAft>
              <a:buClr>
                <a:srgbClr val="888888"/>
              </a:buClr>
              <a:buSzPts val="1200"/>
              <a:buFont typeface="Arial"/>
              <a:buNone/>
              <a:defRPr sz="1200">
                <a:solidFill>
                  <a:srgbClr val="888888"/>
                </a:solidFill>
              </a:defRPr>
            </a:lvl6pPr>
            <a:lvl7pPr marL="0" lvl="6" indent="0" algn="r">
              <a:lnSpc>
                <a:spcPct val="100000"/>
              </a:lnSpc>
              <a:spcBef>
                <a:spcPts val="0"/>
              </a:spcBef>
              <a:spcAft>
                <a:spcPts val="0"/>
              </a:spcAft>
              <a:buClr>
                <a:srgbClr val="888888"/>
              </a:buClr>
              <a:buSzPts val="1200"/>
              <a:buFont typeface="Arial"/>
              <a:buNone/>
              <a:defRPr sz="1200">
                <a:solidFill>
                  <a:srgbClr val="888888"/>
                </a:solidFill>
              </a:defRPr>
            </a:lvl7pPr>
            <a:lvl8pPr marL="0" lvl="7" indent="0" algn="r">
              <a:lnSpc>
                <a:spcPct val="100000"/>
              </a:lnSpc>
              <a:spcBef>
                <a:spcPts val="0"/>
              </a:spcBef>
              <a:spcAft>
                <a:spcPts val="0"/>
              </a:spcAft>
              <a:buClr>
                <a:srgbClr val="888888"/>
              </a:buClr>
              <a:buSzPts val="1200"/>
              <a:buFont typeface="Arial"/>
              <a:buNone/>
              <a:defRPr sz="1200">
                <a:solidFill>
                  <a:srgbClr val="888888"/>
                </a:solidFill>
              </a:defRPr>
            </a:lvl8pPr>
            <a:lvl9pPr marL="0" lvl="8" indent="0" algn="r">
              <a:lnSpc>
                <a:spcPct val="100000"/>
              </a:lnSpc>
              <a:spcBef>
                <a:spcPts val="0"/>
              </a:spcBef>
              <a:spcAft>
                <a:spcPts val="0"/>
              </a:spcAft>
              <a:buClr>
                <a:srgbClr val="888888"/>
              </a:buClr>
              <a:buSzPts val="1200"/>
              <a:buFont typeface="Arial"/>
              <a:buNone/>
              <a:defRPr sz="1200">
                <a:solidFill>
                  <a:srgbClr val="888888"/>
                </a:solidFill>
              </a:defRPr>
            </a:lvl9pPr>
          </a:lstStyle>
          <a:p>
            <a:pPr marL="0" marR="0" lvl="0" indent="0" algn="r" defTabSz="457200" rtl="0" eaLnBrk="1" fontAlgn="auto" latinLnBrk="0" hangingPunct="1">
              <a:lnSpc>
                <a:spcPct val="100000"/>
              </a:lnSpc>
              <a:spcBef>
                <a:spcPts val="0"/>
              </a:spcBef>
              <a:spcAft>
                <a:spcPts val="0"/>
              </a:spcAft>
              <a:buClr>
                <a:srgbClr val="888888"/>
              </a:buClr>
              <a:buSzPts val="1200"/>
              <a:buFont typeface="Arial"/>
              <a:buNone/>
              <a:tabLst/>
              <a:defRPr/>
            </a:pPr>
            <a:fld id="{00000000-1234-1234-1234-123412341234}" type="slidenum">
              <a:rPr kumimoji="0" lang="en-US" sz="1200" b="0" i="0" u="none" strike="noStrike" kern="1200" cap="none" spc="0" normalizeH="0" baseline="0" noProof="0">
                <a:ln>
                  <a:noFill/>
                </a:ln>
                <a:solidFill>
                  <a:srgbClr val="888888"/>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
                  <a:srgbClr val="888888"/>
                </a:buClr>
                <a:buSzPts val="1200"/>
                <a:buFont typeface="Arial"/>
                <a:buNone/>
                <a:tabLst/>
                <a:defRPr/>
              </a:pPr>
              <a:t>‹#›</a:t>
            </a:fld>
            <a:endParaRPr kumimoji="0" sz="1200" b="0" i="0" u="none" strike="noStrike" kern="1200" cap="none" spc="0" normalizeH="0" baseline="0" noProof="0">
              <a:ln>
                <a:noFill/>
              </a:ln>
              <a:solidFill>
                <a:srgbClr val="888888"/>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04668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Large text white backgroun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print">
            <a:extLst>
              <a:ext uri="{28A0092B-C50C-407E-A947-70E740481C1C}">
                <a14:useLocalDpi xmlns:a14="http://schemas.microsoft.com/office/drawing/2010/main" val="0"/>
              </a:ext>
            </a:extLst>
          </a:blip>
          <a:srcRect l="34068" t="23964" r="14176" b="24292"/>
          <a:stretch/>
        </p:blipFill>
        <p:spPr>
          <a:xfrm>
            <a:off x="0" y="0"/>
            <a:ext cx="12192000" cy="6858000"/>
          </a:xfrm>
          <a:prstGeom prst="rect">
            <a:avLst/>
          </a:prstGeom>
        </p:spPr>
      </p:pic>
      <p:pic>
        <p:nvPicPr>
          <p:cNvPr id="13" name="Picture 12">
            <a:extLst>
              <a:ext uri="{FF2B5EF4-FFF2-40B4-BE49-F238E27FC236}">
                <a16:creationId xmlns:a16="http://schemas.microsoft.com/office/drawing/2014/main" id="{5AA2CFF8-BF03-1846-A63E-80E24242A6FB}"/>
              </a:ext>
            </a:extLst>
          </p:cNvPr>
          <p:cNvPicPr>
            <a:picLocks noChangeAspect="1"/>
          </p:cNvPicPr>
          <p:nvPr userDrawn="1"/>
        </p:nvPicPr>
        <p:blipFill>
          <a:blip r:embed="rId3"/>
          <a:stretch>
            <a:fillRect/>
          </a:stretch>
        </p:blipFill>
        <p:spPr>
          <a:xfrm>
            <a:off x="9440277" y="333375"/>
            <a:ext cx="2343736" cy="268777"/>
          </a:xfrm>
          <a:prstGeom prst="rect">
            <a:avLst/>
          </a:prstGeom>
        </p:spPr>
      </p:pic>
      <p:sp>
        <p:nvSpPr>
          <p:cNvPr id="14" name="Text Placeholder 7">
            <a:extLst>
              <a:ext uri="{FF2B5EF4-FFF2-40B4-BE49-F238E27FC236}">
                <a16:creationId xmlns:a16="http://schemas.microsoft.com/office/drawing/2014/main" id="{D78ADDAC-D167-8147-87B1-F89C92720C05}"/>
              </a:ext>
            </a:extLst>
          </p:cNvPr>
          <p:cNvSpPr>
            <a:spLocks noGrp="1"/>
          </p:cNvSpPr>
          <p:nvPr>
            <p:ph type="body" sz="quarter" idx="11" hasCustomPrompt="1"/>
          </p:nvPr>
        </p:nvSpPr>
        <p:spPr>
          <a:xfrm>
            <a:off x="327304" y="346822"/>
            <a:ext cx="8682225" cy="742203"/>
          </a:xfrm>
          <a:prstGeom prst="rect">
            <a:avLst/>
          </a:prstGeom>
        </p:spPr>
        <p:txBody>
          <a:bodyPr/>
          <a:lstStyle>
            <a:lvl1pPr marL="0" indent="0" algn="l">
              <a:lnSpc>
                <a:spcPct val="80000"/>
              </a:lnSpc>
              <a:spcBef>
                <a:spcPts val="1000"/>
              </a:spcBef>
              <a:buFontTx/>
              <a:buNone/>
              <a:defRPr sz="2800" b="0" i="0">
                <a:solidFill>
                  <a:srgbClr val="0F123D"/>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 (up to 2 lines)</a:t>
            </a:r>
          </a:p>
        </p:txBody>
      </p:sp>
      <p:sp>
        <p:nvSpPr>
          <p:cNvPr id="15" name="Text Placeholder 7">
            <a:extLst>
              <a:ext uri="{FF2B5EF4-FFF2-40B4-BE49-F238E27FC236}">
                <a16:creationId xmlns:a16="http://schemas.microsoft.com/office/drawing/2014/main" id="{B26FE3ED-B0E9-E44D-8269-7E4FB81670EE}"/>
              </a:ext>
            </a:extLst>
          </p:cNvPr>
          <p:cNvSpPr>
            <a:spLocks noGrp="1"/>
          </p:cNvSpPr>
          <p:nvPr>
            <p:ph type="body" sz="quarter" idx="12" hasCustomPrompt="1"/>
          </p:nvPr>
        </p:nvSpPr>
        <p:spPr>
          <a:xfrm>
            <a:off x="327304" y="1412051"/>
            <a:ext cx="11456709" cy="5041137"/>
          </a:xfrm>
          <a:prstGeom prst="rect">
            <a:avLst/>
          </a:prstGeom>
        </p:spPr>
        <p:txBody>
          <a:bodyPr/>
          <a:lstStyle>
            <a:lvl1pPr marL="0" indent="0" algn="l">
              <a:lnSpc>
                <a:spcPct val="80000"/>
              </a:lnSpc>
              <a:spcBef>
                <a:spcPts val="1000"/>
              </a:spcBef>
              <a:buFontTx/>
              <a:buNone/>
              <a:defRPr sz="2200" b="0" i="0">
                <a:solidFill>
                  <a:srgbClr val="0F123D"/>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copy (large text)</a:t>
            </a:r>
          </a:p>
        </p:txBody>
      </p:sp>
    </p:spTree>
    <p:extLst>
      <p:ext uri="{BB962C8B-B14F-4D97-AF65-F5344CB8AC3E}">
        <p14:creationId xmlns:p14="http://schemas.microsoft.com/office/powerpoint/2010/main" val="1325252030"/>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Large text white background">
  <p:cSld name="1_Large text white background">
    <p:bg>
      <p:bgPr>
        <a:solidFill>
          <a:schemeClr val="lt1"/>
        </a:solidFill>
        <a:effectLst/>
      </p:bgPr>
    </p:bg>
    <p:spTree>
      <p:nvGrpSpPr>
        <p:cNvPr id="1" name="Shape 27"/>
        <p:cNvGrpSpPr/>
        <p:nvPr/>
      </p:nvGrpSpPr>
      <p:grpSpPr>
        <a:xfrm>
          <a:off x="0" y="0"/>
          <a:ext cx="0" cy="0"/>
          <a:chOff x="0" y="0"/>
          <a:chExt cx="0" cy="0"/>
        </a:xfrm>
      </p:grpSpPr>
      <p:pic>
        <p:nvPicPr>
          <p:cNvPr id="28" name="Google Shape;28;p116"/>
          <p:cNvPicPr preferRelativeResize="0"/>
          <p:nvPr/>
        </p:nvPicPr>
        <p:blipFill rotWithShape="1">
          <a:blip r:embed="rId2">
            <a:alphaModFix/>
          </a:blip>
          <a:srcRect l="34068" t="23964" r="14175" b="24291"/>
          <a:stretch/>
        </p:blipFill>
        <p:spPr>
          <a:xfrm>
            <a:off x="0" y="0"/>
            <a:ext cx="12192000" cy="6858000"/>
          </a:xfrm>
          <a:prstGeom prst="rect">
            <a:avLst/>
          </a:prstGeom>
          <a:noFill/>
          <a:ln>
            <a:noFill/>
          </a:ln>
        </p:spPr>
      </p:pic>
      <p:pic>
        <p:nvPicPr>
          <p:cNvPr id="29" name="Google Shape;29;p116"/>
          <p:cNvPicPr preferRelativeResize="0"/>
          <p:nvPr/>
        </p:nvPicPr>
        <p:blipFill rotWithShape="1">
          <a:blip r:embed="rId3">
            <a:alphaModFix/>
          </a:blip>
          <a:srcRect/>
          <a:stretch/>
        </p:blipFill>
        <p:spPr>
          <a:xfrm>
            <a:off x="9440277" y="333375"/>
            <a:ext cx="2343736" cy="268777"/>
          </a:xfrm>
          <a:prstGeom prst="rect">
            <a:avLst/>
          </a:prstGeom>
          <a:noFill/>
          <a:ln>
            <a:noFill/>
          </a:ln>
        </p:spPr>
      </p:pic>
      <p:sp>
        <p:nvSpPr>
          <p:cNvPr id="30" name="Google Shape;30;p116"/>
          <p:cNvSpPr txBox="1">
            <a:spLocks noGrp="1"/>
          </p:cNvSpPr>
          <p:nvPr>
            <p:ph type="body" idx="1"/>
          </p:nvPr>
        </p:nvSpPr>
        <p:spPr>
          <a:xfrm>
            <a:off x="327304" y="346822"/>
            <a:ext cx="8682225" cy="742203"/>
          </a:xfrm>
          <a:prstGeom prst="rect">
            <a:avLst/>
          </a:prstGeom>
          <a:noFill/>
          <a:ln>
            <a:noFill/>
          </a:ln>
        </p:spPr>
        <p:txBody>
          <a:bodyPr spcFirstLastPara="1" wrap="square" lIns="45675" tIns="45675" rIns="45675" bIns="45675" anchor="t" anchorCtr="0">
            <a:normAutofit/>
          </a:bodyPr>
          <a:lstStyle>
            <a:lvl1pPr marL="457200" lvl="0" indent="-228600" algn="l">
              <a:lnSpc>
                <a:spcPct val="80000"/>
              </a:lnSpc>
              <a:spcBef>
                <a:spcPts val="1000"/>
              </a:spcBef>
              <a:spcAft>
                <a:spcPts val="0"/>
              </a:spcAft>
              <a:buSzPts val="2800"/>
              <a:buFont typeface="Arial"/>
              <a:buNone/>
              <a:defRPr sz="2800" b="0" i="0">
                <a:solidFill>
                  <a:srgbClr val="0F123D"/>
                </a:solidFill>
                <a:latin typeface="Arial"/>
                <a:ea typeface="Arial"/>
                <a:cs typeface="Arial"/>
                <a:sym typeface="Arial"/>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228600" algn="l">
              <a:lnSpc>
                <a:spcPct val="90000"/>
              </a:lnSpc>
              <a:spcBef>
                <a:spcPts val="1000"/>
              </a:spcBef>
              <a:spcAft>
                <a:spcPts val="0"/>
              </a:spcAft>
              <a:buSzPts val="2800"/>
              <a:buNone/>
              <a:defRPr/>
            </a:lvl6pPr>
            <a:lvl7pPr marL="3200400" lvl="6" indent="-228600" algn="l">
              <a:lnSpc>
                <a:spcPct val="90000"/>
              </a:lnSpc>
              <a:spcBef>
                <a:spcPts val="1000"/>
              </a:spcBef>
              <a:spcAft>
                <a:spcPts val="0"/>
              </a:spcAft>
              <a:buSzPts val="2800"/>
              <a:buNone/>
              <a:defRPr/>
            </a:lvl7pPr>
            <a:lvl8pPr marL="3657600" lvl="7" indent="-228600" algn="l">
              <a:lnSpc>
                <a:spcPct val="90000"/>
              </a:lnSpc>
              <a:spcBef>
                <a:spcPts val="1000"/>
              </a:spcBef>
              <a:spcAft>
                <a:spcPts val="0"/>
              </a:spcAft>
              <a:buSzPts val="2800"/>
              <a:buNone/>
              <a:defRPr/>
            </a:lvl8pPr>
            <a:lvl9pPr marL="4114800" lvl="8" indent="-228600" algn="l">
              <a:lnSpc>
                <a:spcPct val="90000"/>
              </a:lnSpc>
              <a:spcBef>
                <a:spcPts val="1000"/>
              </a:spcBef>
              <a:spcAft>
                <a:spcPts val="0"/>
              </a:spcAft>
              <a:buSzPts val="2800"/>
              <a:buNone/>
              <a:defRPr/>
            </a:lvl9pPr>
          </a:lstStyle>
          <a:p>
            <a:endParaRPr/>
          </a:p>
        </p:txBody>
      </p:sp>
      <p:sp>
        <p:nvSpPr>
          <p:cNvPr id="31" name="Google Shape;31;p116"/>
          <p:cNvSpPr txBox="1">
            <a:spLocks noGrp="1"/>
          </p:cNvSpPr>
          <p:nvPr>
            <p:ph type="body" idx="2"/>
          </p:nvPr>
        </p:nvSpPr>
        <p:spPr>
          <a:xfrm>
            <a:off x="327304" y="1412051"/>
            <a:ext cx="11456709" cy="5041137"/>
          </a:xfrm>
          <a:prstGeom prst="rect">
            <a:avLst/>
          </a:prstGeom>
          <a:noFill/>
          <a:ln>
            <a:noFill/>
          </a:ln>
        </p:spPr>
        <p:txBody>
          <a:bodyPr spcFirstLastPara="1" wrap="square" lIns="45675" tIns="45675" rIns="45675" bIns="45675" anchor="t" anchorCtr="0">
            <a:normAutofit/>
          </a:bodyPr>
          <a:lstStyle>
            <a:lvl1pPr marL="457200" lvl="0" indent="-228600" algn="l">
              <a:lnSpc>
                <a:spcPct val="80000"/>
              </a:lnSpc>
              <a:spcBef>
                <a:spcPts val="1000"/>
              </a:spcBef>
              <a:spcAft>
                <a:spcPts val="0"/>
              </a:spcAft>
              <a:buSzPts val="2800"/>
              <a:buFont typeface="Arial"/>
              <a:buNone/>
              <a:defRPr sz="2200" b="0" i="0">
                <a:solidFill>
                  <a:srgbClr val="0F123D"/>
                </a:solidFill>
                <a:latin typeface="Arial"/>
                <a:ea typeface="Arial"/>
                <a:cs typeface="Arial"/>
                <a:sym typeface="Arial"/>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228600" algn="l">
              <a:lnSpc>
                <a:spcPct val="90000"/>
              </a:lnSpc>
              <a:spcBef>
                <a:spcPts val="1000"/>
              </a:spcBef>
              <a:spcAft>
                <a:spcPts val="0"/>
              </a:spcAft>
              <a:buSzPts val="2800"/>
              <a:buNone/>
              <a:defRPr/>
            </a:lvl6pPr>
            <a:lvl7pPr marL="3200400" lvl="6" indent="-228600" algn="l">
              <a:lnSpc>
                <a:spcPct val="90000"/>
              </a:lnSpc>
              <a:spcBef>
                <a:spcPts val="1000"/>
              </a:spcBef>
              <a:spcAft>
                <a:spcPts val="0"/>
              </a:spcAft>
              <a:buSzPts val="2800"/>
              <a:buNone/>
              <a:defRPr/>
            </a:lvl7pPr>
            <a:lvl8pPr marL="3657600" lvl="7" indent="-228600" algn="l">
              <a:lnSpc>
                <a:spcPct val="90000"/>
              </a:lnSpc>
              <a:spcBef>
                <a:spcPts val="1000"/>
              </a:spcBef>
              <a:spcAft>
                <a:spcPts val="0"/>
              </a:spcAft>
              <a:buSzPts val="2800"/>
              <a:buNone/>
              <a:defRPr/>
            </a:lvl8pPr>
            <a:lvl9pPr marL="4114800" lvl="8" indent="-228600" algn="l">
              <a:lnSpc>
                <a:spcPct val="90000"/>
              </a:lnSpc>
              <a:spcBef>
                <a:spcPts val="1000"/>
              </a:spcBef>
              <a:spcAft>
                <a:spcPts val="0"/>
              </a:spcAft>
              <a:buSzPts val="2800"/>
              <a:buNone/>
              <a:defRPr/>
            </a:lvl9pPr>
          </a:lstStyle>
          <a:p>
            <a:endParaRPr/>
          </a:p>
        </p:txBody>
      </p:sp>
    </p:spTree>
    <p:extLst>
      <p:ext uri="{BB962C8B-B14F-4D97-AF65-F5344CB8AC3E}">
        <p14:creationId xmlns:p14="http://schemas.microsoft.com/office/powerpoint/2010/main" val="11424177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Title slide 17">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rotWithShape="1">
          <a:blip r:embed="rId2" cstate="print">
            <a:extLst>
              <a:ext uri="{28A0092B-C50C-407E-A947-70E740481C1C}">
                <a14:useLocalDpi xmlns:a14="http://schemas.microsoft.com/office/drawing/2010/main" val="0"/>
              </a:ext>
            </a:extLst>
          </a:blip>
          <a:srcRect l="36464" t="19264" b="4466"/>
          <a:stretch/>
        </p:blipFill>
        <p:spPr>
          <a:xfrm>
            <a:off x="2037971" y="0"/>
            <a:ext cx="10154029" cy="6858000"/>
          </a:xfrm>
          <a:prstGeom prst="rect">
            <a:avLst/>
          </a:prstGeom>
        </p:spPr>
      </p:pic>
      <p:sp>
        <p:nvSpPr>
          <p:cNvPr id="9" name="Text Placeholder 7">
            <a:extLst>
              <a:ext uri="{FF2B5EF4-FFF2-40B4-BE49-F238E27FC236}">
                <a16:creationId xmlns:a16="http://schemas.microsoft.com/office/drawing/2014/main" id="{B28BED36-9884-7642-BD4E-7AA775D01445}"/>
              </a:ext>
            </a:extLst>
          </p:cNvPr>
          <p:cNvSpPr>
            <a:spLocks noGrp="1"/>
          </p:cNvSpPr>
          <p:nvPr>
            <p:ph type="body" sz="quarter" idx="10" hasCustomPrompt="1"/>
          </p:nvPr>
        </p:nvSpPr>
        <p:spPr>
          <a:xfrm>
            <a:off x="470647" y="1402760"/>
            <a:ext cx="9045615" cy="1494332"/>
          </a:xfrm>
          <a:prstGeom prst="rect">
            <a:avLst/>
          </a:prstGeom>
        </p:spPr>
        <p:txBody>
          <a:bodyPr anchor="b"/>
          <a:lstStyle>
            <a:lvl1pPr marL="0" indent="0">
              <a:lnSpc>
                <a:spcPct val="90000"/>
              </a:lnSpc>
              <a:spcBef>
                <a:spcPts val="0"/>
              </a:spcBef>
              <a:buFontTx/>
              <a:buNone/>
              <a:defRPr sz="5600" b="0" i="0">
                <a:solidFill>
                  <a:srgbClr val="0F123D"/>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a:t>
            </a:r>
          </a:p>
        </p:txBody>
      </p:sp>
      <p:sp>
        <p:nvSpPr>
          <p:cNvPr id="12" name="Text Placeholder 7">
            <a:extLst>
              <a:ext uri="{FF2B5EF4-FFF2-40B4-BE49-F238E27FC236}">
                <a16:creationId xmlns:a16="http://schemas.microsoft.com/office/drawing/2014/main" id="{201A4D0B-4AF6-3241-9519-04A6C48339E0}"/>
              </a:ext>
            </a:extLst>
          </p:cNvPr>
          <p:cNvSpPr>
            <a:spLocks noGrp="1"/>
          </p:cNvSpPr>
          <p:nvPr>
            <p:ph type="body" sz="quarter" idx="11" hasCustomPrompt="1"/>
          </p:nvPr>
        </p:nvSpPr>
        <p:spPr>
          <a:xfrm>
            <a:off x="470647" y="2831866"/>
            <a:ext cx="6286500" cy="825733"/>
          </a:xfrm>
          <a:prstGeom prst="rect">
            <a:avLst/>
          </a:prstGeom>
        </p:spPr>
        <p:txBody>
          <a:bodyPr/>
          <a:lstStyle>
            <a:lvl1pPr marL="0" indent="0">
              <a:buFontTx/>
              <a:buNone/>
              <a:defRPr sz="2000" b="0" i="0">
                <a:solidFill>
                  <a:srgbClr val="0F123D"/>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subtitle</a:t>
            </a:r>
          </a:p>
        </p:txBody>
      </p:sp>
    </p:spTree>
    <p:extLst>
      <p:ext uri="{BB962C8B-B14F-4D97-AF65-F5344CB8AC3E}">
        <p14:creationId xmlns:p14="http://schemas.microsoft.com/office/powerpoint/2010/main" val="252595269"/>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Header: White | Logo: Whi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2D2A7D-0317-D65D-D0FC-44767FC1186B}"/>
              </a:ext>
            </a:extLst>
          </p:cNvPr>
          <p:cNvSpPr>
            <a:spLocks noGrp="1"/>
          </p:cNvSpPr>
          <p:nvPr>
            <p:ph type="ctrTitle"/>
          </p:nvPr>
        </p:nvSpPr>
        <p:spPr>
          <a:xfrm>
            <a:off x="531223" y="1041400"/>
            <a:ext cx="9144000" cy="1109610"/>
          </a:xfrm>
        </p:spPr>
        <p:txBody>
          <a:bodyPr anchor="t">
            <a:normAutofit/>
          </a:bodyPr>
          <a:lstStyle>
            <a:lvl1pPr algn="l">
              <a:defRPr sz="4400" b="1">
                <a:solidFill>
                  <a:schemeClr val="bg1"/>
                </a:solidFill>
              </a:defRPr>
            </a:lvl1pPr>
          </a:lstStyle>
          <a:p>
            <a:r>
              <a:rPr lang="en-GB"/>
              <a:t>Click to edit Master title style</a:t>
            </a:r>
            <a:endParaRPr lang="en-US"/>
          </a:p>
        </p:txBody>
      </p:sp>
      <p:sp>
        <p:nvSpPr>
          <p:cNvPr id="6" name="Subtitle 2">
            <a:extLst>
              <a:ext uri="{FF2B5EF4-FFF2-40B4-BE49-F238E27FC236}">
                <a16:creationId xmlns:a16="http://schemas.microsoft.com/office/drawing/2014/main" id="{C53E0302-ECA9-D78E-862D-3873C259C2C6}"/>
              </a:ext>
            </a:extLst>
          </p:cNvPr>
          <p:cNvSpPr>
            <a:spLocks noGrp="1"/>
          </p:cNvSpPr>
          <p:nvPr>
            <p:ph type="subTitle" idx="1"/>
          </p:nvPr>
        </p:nvSpPr>
        <p:spPr>
          <a:xfrm>
            <a:off x="531223" y="2287044"/>
            <a:ext cx="9144000" cy="1655762"/>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1465038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_Title slide 4">
    <p:bg>
      <p:bgRef idx="1001">
        <a:schemeClr val="bg1"/>
      </p:bgRef>
    </p:bg>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36464" t="19264" b="4466"/>
          <a:stretch/>
        </p:blipFill>
        <p:spPr>
          <a:xfrm>
            <a:off x="2037971" y="0"/>
            <a:ext cx="10154029" cy="6858000"/>
          </a:xfrm>
          <a:prstGeom prst="rect">
            <a:avLst/>
          </a:prstGeom>
        </p:spPr>
      </p:pic>
      <p:sp>
        <p:nvSpPr>
          <p:cNvPr id="9" name="Text Placeholder 7">
            <a:extLst>
              <a:ext uri="{FF2B5EF4-FFF2-40B4-BE49-F238E27FC236}">
                <a16:creationId xmlns:a16="http://schemas.microsoft.com/office/drawing/2014/main" id="{A853E3FC-B021-CD4C-9336-DBCE4D7D2FD9}"/>
              </a:ext>
            </a:extLst>
          </p:cNvPr>
          <p:cNvSpPr>
            <a:spLocks noGrp="1"/>
          </p:cNvSpPr>
          <p:nvPr>
            <p:ph type="body" sz="quarter" idx="10" hasCustomPrompt="1"/>
          </p:nvPr>
        </p:nvSpPr>
        <p:spPr>
          <a:xfrm>
            <a:off x="457200" y="1209720"/>
            <a:ext cx="9045615" cy="1494332"/>
          </a:xfrm>
          <a:prstGeom prst="rect">
            <a:avLst/>
          </a:prstGeom>
        </p:spPr>
        <p:txBody>
          <a:bodyPr anchor="b"/>
          <a:lstStyle>
            <a:lvl1pPr marL="0" indent="0">
              <a:lnSpc>
                <a:spcPct val="90000"/>
              </a:lnSpc>
              <a:spcBef>
                <a:spcPts val="0"/>
              </a:spcBef>
              <a:buFontTx/>
              <a:buNone/>
              <a:defRPr sz="4800" b="1" i="0">
                <a:solidFill>
                  <a:srgbClr val="0F123D"/>
                </a:solidFill>
                <a:latin typeface="Century Gothic" panose="020B0502020202020204" pitchFamily="34" charset="0"/>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a:t>
            </a:r>
          </a:p>
        </p:txBody>
      </p:sp>
      <p:sp>
        <p:nvSpPr>
          <p:cNvPr id="10" name="Text Placeholder 7">
            <a:extLst>
              <a:ext uri="{FF2B5EF4-FFF2-40B4-BE49-F238E27FC236}">
                <a16:creationId xmlns:a16="http://schemas.microsoft.com/office/drawing/2014/main" id="{EFECF17E-7068-0341-989E-BD150381B080}"/>
              </a:ext>
            </a:extLst>
          </p:cNvPr>
          <p:cNvSpPr>
            <a:spLocks noGrp="1"/>
          </p:cNvSpPr>
          <p:nvPr>
            <p:ph type="body" sz="quarter" idx="11" hasCustomPrompt="1"/>
          </p:nvPr>
        </p:nvSpPr>
        <p:spPr>
          <a:xfrm>
            <a:off x="470647" y="2831866"/>
            <a:ext cx="6286500" cy="825733"/>
          </a:xfrm>
          <a:prstGeom prst="rect">
            <a:avLst/>
          </a:prstGeom>
        </p:spPr>
        <p:txBody>
          <a:bodyPr/>
          <a:lstStyle>
            <a:lvl1pPr marL="0" indent="0">
              <a:buFontTx/>
              <a:buNone/>
              <a:defRPr sz="2000" b="0" i="0">
                <a:solidFill>
                  <a:srgbClr val="0F123D"/>
                </a:solidFill>
                <a:latin typeface="Century Gothic" panose="020B0502020202020204" pitchFamily="34" charset="0"/>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subtitle</a:t>
            </a:r>
          </a:p>
        </p:txBody>
      </p:sp>
    </p:spTree>
    <p:extLst>
      <p:ext uri="{BB962C8B-B14F-4D97-AF65-F5344CB8AC3E}">
        <p14:creationId xmlns:p14="http://schemas.microsoft.com/office/powerpoint/2010/main" val="401975828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image" Target="../media/image1.emf"/><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0E163D"/>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015E384-EEB2-DD41-AB14-632698E9CC48}"/>
              </a:ext>
            </a:extLst>
          </p:cNvPr>
          <p:cNvPicPr>
            <a:picLocks noChangeAspect="1"/>
          </p:cNvPicPr>
          <p:nvPr userDrawn="1"/>
        </p:nvPicPr>
        <p:blipFill>
          <a:blip r:embed="rId39">
            <a:alphaModFix amt="6000"/>
          </a:blip>
          <a:stretch>
            <a:fillRect/>
          </a:stretch>
        </p:blipFill>
        <p:spPr>
          <a:xfrm rot="5221086">
            <a:off x="14698" y="-1750828"/>
            <a:ext cx="10779506" cy="11276442"/>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7" name="Text Placeholder 6">
            <a:extLst>
              <a:ext uri="{FF2B5EF4-FFF2-40B4-BE49-F238E27FC236}">
                <a16:creationId xmlns:a16="http://schemas.microsoft.com/office/drawing/2014/main" id="{068B67F1-91BB-8C41-9C37-8F37B054F3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 Click to edit Master text styles</a:t>
            </a:r>
          </a:p>
          <a:p>
            <a:pPr lvl="1"/>
            <a:r>
              <a:rPr lang="en-GB"/>
              <a:t> 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810505515"/>
      </p:ext>
    </p:extLst>
  </p:cSld>
  <p:clrMap bg1="lt1" tx1="dk1" bg2="lt2" tx2="dk2" accent1="accent1" accent2="accent2" accent3="accent3" accent4="accent4" accent5="accent5" accent6="accent6" hlink="hlink" folHlink="folHlink"/>
  <p:sldLayoutIdLst>
    <p:sldLayoutId id="2147483904" r:id="rId1"/>
    <p:sldLayoutId id="2147483911" r:id="rId2"/>
    <p:sldLayoutId id="2147483912" r:id="rId3"/>
    <p:sldLayoutId id="2147483910" r:id="rId4"/>
    <p:sldLayoutId id="2147483889" r:id="rId5"/>
    <p:sldLayoutId id="2147483890" r:id="rId6"/>
    <p:sldLayoutId id="2147483667" r:id="rId7"/>
    <p:sldLayoutId id="2147483668" r:id="rId8"/>
    <p:sldLayoutId id="2147483669" r:id="rId9"/>
    <p:sldLayoutId id="2147483892" r:id="rId10"/>
    <p:sldLayoutId id="2147483891" r:id="rId11"/>
    <p:sldLayoutId id="2147483893" r:id="rId12"/>
    <p:sldLayoutId id="2147483673" r:id="rId13"/>
    <p:sldLayoutId id="2147483894" r:id="rId14"/>
    <p:sldLayoutId id="2147483895" r:id="rId15"/>
    <p:sldLayoutId id="2147483896" r:id="rId16"/>
    <p:sldLayoutId id="2147483677" r:id="rId17"/>
    <p:sldLayoutId id="2147483678" r:id="rId18"/>
    <p:sldLayoutId id="2147483898" r:id="rId19"/>
    <p:sldLayoutId id="2147483897" r:id="rId20"/>
    <p:sldLayoutId id="2147483899" r:id="rId21"/>
    <p:sldLayoutId id="2147483900" r:id="rId22"/>
    <p:sldLayoutId id="2147483901" r:id="rId23"/>
    <p:sldLayoutId id="2147483902" r:id="rId24"/>
    <p:sldLayoutId id="2147483685" r:id="rId25"/>
    <p:sldLayoutId id="2147483888" r:id="rId26"/>
    <p:sldLayoutId id="2147483906" r:id="rId27"/>
    <p:sldLayoutId id="2147483905" r:id="rId28"/>
    <p:sldLayoutId id="2147483914" r:id="rId29"/>
    <p:sldLayoutId id="2147483903" r:id="rId30"/>
    <p:sldLayoutId id="2147483691" r:id="rId31"/>
    <p:sldLayoutId id="2147483692" r:id="rId32"/>
    <p:sldLayoutId id="2147483908" r:id="rId33"/>
    <p:sldLayoutId id="2147483909" r:id="rId34"/>
    <p:sldLayoutId id="2147483907" r:id="rId35"/>
    <p:sldLayoutId id="2147483915" r:id="rId36"/>
    <p:sldLayoutId id="2147483916" r:id="rId37"/>
  </p:sldLayoutIdLst>
  <p:txStyles>
    <p:titleStyle>
      <a:lvl1pPr algn="l" defTabSz="914400" rtl="0" eaLnBrk="1" latinLnBrk="0" hangingPunct="1">
        <a:lnSpc>
          <a:spcPct val="90000"/>
        </a:lnSpc>
        <a:spcBef>
          <a:spcPct val="0"/>
        </a:spcBef>
        <a:buNone/>
        <a:defRPr sz="5400" b="1" i="0" kern="1200">
          <a:solidFill>
            <a:schemeClr val="bg1"/>
          </a:solidFill>
          <a:latin typeface="Founders Grotesk Semibold" panose="020B0503030202060203" pitchFamily="34" charset="77"/>
          <a:ea typeface="+mj-ea"/>
          <a:cs typeface="+mj-cs"/>
        </a:defRPr>
      </a:lvl1pPr>
    </p:titleStyle>
    <p:bodyStyle>
      <a:lvl1pPr marL="228600" indent="-228600" algn="l" defTabSz="914400" rtl="0" eaLnBrk="1" latinLnBrk="0" hangingPunct="1">
        <a:lnSpc>
          <a:spcPct val="90000"/>
        </a:lnSpc>
        <a:spcBef>
          <a:spcPts val="1000"/>
        </a:spcBef>
        <a:buClr>
          <a:srgbClr val="7030A0"/>
        </a:buClr>
        <a:buSzPct val="117000"/>
        <a:buFont typeface="Courier New" panose="02070309020205020404" pitchFamily="49" charset="0"/>
        <a:buChar char="o"/>
        <a:defRPr sz="2800" b="0" i="0" kern="1200">
          <a:solidFill>
            <a:schemeClr val="bg1"/>
          </a:solidFill>
          <a:latin typeface="Founders Grotesk Regular" panose="020B0503030202060203" pitchFamily="34" charset="77"/>
          <a:ea typeface="+mn-ea"/>
          <a:cs typeface="+mn-cs"/>
        </a:defRPr>
      </a:lvl1pPr>
      <a:lvl2pPr marL="685800" indent="-228600" algn="l" defTabSz="914400" rtl="0" eaLnBrk="1" latinLnBrk="0" hangingPunct="1">
        <a:lnSpc>
          <a:spcPct val="90000"/>
        </a:lnSpc>
        <a:spcBef>
          <a:spcPts val="500"/>
        </a:spcBef>
        <a:buClr>
          <a:srgbClr val="7030A0"/>
        </a:buClr>
        <a:buSzPct val="117000"/>
        <a:buFont typeface="System Font Regular"/>
        <a:buChar char="-"/>
        <a:defRPr sz="2400" b="0" i="0" kern="1200">
          <a:solidFill>
            <a:schemeClr val="bg1"/>
          </a:solidFill>
          <a:latin typeface="Founders Grotesk Regular" panose="020B0503030202060203" pitchFamily="34" charset="77"/>
          <a:ea typeface="+mn-ea"/>
          <a:cs typeface="+mn-cs"/>
        </a:defRPr>
      </a:lvl2pPr>
      <a:lvl3pPr marL="1143000" indent="-228600" algn="l" defTabSz="914400" rtl="0" eaLnBrk="1" latinLnBrk="0" hangingPunct="1">
        <a:lnSpc>
          <a:spcPct val="90000"/>
        </a:lnSpc>
        <a:spcBef>
          <a:spcPts val="500"/>
        </a:spcBef>
        <a:buClr>
          <a:srgbClr val="7030A0"/>
        </a:buClr>
        <a:buSzPct val="117000"/>
        <a:buFont typeface="Courier New" panose="02070309020205020404" pitchFamily="49" charset="0"/>
        <a:buChar char="o"/>
        <a:defRPr sz="2000" b="0" i="0" kern="1200">
          <a:solidFill>
            <a:schemeClr val="bg1"/>
          </a:solidFill>
          <a:latin typeface="Founders Grotesk Regular" panose="020B0503030202060203" pitchFamily="34" charset="77"/>
          <a:ea typeface="+mn-ea"/>
          <a:cs typeface="+mn-cs"/>
        </a:defRPr>
      </a:lvl3pPr>
      <a:lvl4pPr marL="1600200" indent="-228600" algn="l" defTabSz="914400" rtl="0" eaLnBrk="1" latinLnBrk="0" hangingPunct="1">
        <a:lnSpc>
          <a:spcPct val="90000"/>
        </a:lnSpc>
        <a:spcBef>
          <a:spcPts val="500"/>
        </a:spcBef>
        <a:buClr>
          <a:srgbClr val="7030A0"/>
        </a:buClr>
        <a:buSzPct val="117000"/>
        <a:buFont typeface="System Font Regular"/>
        <a:buChar char="-"/>
        <a:defRPr sz="1800" b="0" i="0" kern="1200">
          <a:solidFill>
            <a:schemeClr val="bg1"/>
          </a:solidFill>
          <a:latin typeface="Founders Grotesk Regular" panose="020B0503030202060203" pitchFamily="34" charset="77"/>
          <a:ea typeface="+mn-ea"/>
          <a:cs typeface="+mn-cs"/>
        </a:defRPr>
      </a:lvl4pPr>
      <a:lvl5pPr marL="2057400" indent="-228600" algn="l" defTabSz="914400" rtl="0" eaLnBrk="1" latinLnBrk="0" hangingPunct="1">
        <a:lnSpc>
          <a:spcPct val="90000"/>
        </a:lnSpc>
        <a:spcBef>
          <a:spcPts val="500"/>
        </a:spcBef>
        <a:buClr>
          <a:srgbClr val="7030A0"/>
        </a:buClr>
        <a:buSzPct val="117000"/>
        <a:buFont typeface="Courier New" panose="02070309020205020404" pitchFamily="49" charset="0"/>
        <a:buChar char="o"/>
        <a:defRPr sz="1800" b="0" i="0" kern="1200">
          <a:solidFill>
            <a:schemeClr val="bg1"/>
          </a:solidFill>
          <a:latin typeface="Founders Grotesk Regular" panose="020B050303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36.xml"/><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36.xml"/><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chart" Target="../charts/chart1.xml"/><Relationship Id="rId5" Type="http://schemas.openxmlformats.org/officeDocument/2006/relationships/image" Target="../media/image13.png"/><Relationship Id="rId4" Type="http://schemas.microsoft.com/office/2018/10/relationships/comments" Target="../comments/modernComment_A44_3BCF3A59.xml"/></Relationships>
</file>

<file path=ppt/slides/_rels/slide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6.jpe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chart" Target="../charts/chart2.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36.xml"/><Relationship Id="rId6" Type="http://schemas.openxmlformats.org/officeDocument/2006/relationships/image" Target="../media/image13.png"/><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36.xml"/><Relationship Id="rId6" Type="http://schemas.openxmlformats.org/officeDocument/2006/relationships/image" Target="../media/image13.png"/><Relationship Id="rId5" Type="http://schemas.openxmlformats.org/officeDocument/2006/relationships/image" Target="../media/image23.png"/><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36.xml"/><Relationship Id="rId6" Type="http://schemas.openxmlformats.org/officeDocument/2006/relationships/image" Target="../media/image13.png"/><Relationship Id="rId5" Type="http://schemas.openxmlformats.org/officeDocument/2006/relationships/image" Target="../media/image23.png"/><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9.jpeg"/><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35.jpeg"/></Relationships>
</file>

<file path=ppt/slides/_rels/slide1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3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36.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8.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36.xml"/><Relationship Id="rId6" Type="http://schemas.openxmlformats.org/officeDocument/2006/relationships/image" Target="../media/image13.png"/><Relationship Id="rId5" Type="http://schemas.openxmlformats.org/officeDocument/2006/relationships/image" Target="../media/image39.png"/><Relationship Id="rId4" Type="http://schemas.openxmlformats.org/officeDocument/2006/relationships/image" Target="../media/image38.png"/></Relationships>
</file>

<file path=ppt/slides/_rels/slide22.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36.xml"/><Relationship Id="rId6" Type="http://schemas.openxmlformats.org/officeDocument/2006/relationships/image" Target="../media/image43.png"/><Relationship Id="rId5" Type="http://schemas.openxmlformats.org/officeDocument/2006/relationships/image" Target="../media/image42.png"/><Relationship Id="rId10" Type="http://schemas.openxmlformats.org/officeDocument/2006/relationships/image" Target="../media/image13.png"/><Relationship Id="rId4" Type="http://schemas.openxmlformats.org/officeDocument/2006/relationships/image" Target="../media/image41.png"/><Relationship Id="rId9" Type="http://schemas.openxmlformats.org/officeDocument/2006/relationships/image" Target="../media/image46.png"/></Relationships>
</file>

<file path=ppt/slides/_rels/slide2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1.xml"/><Relationship Id="rId1" Type="http://schemas.openxmlformats.org/officeDocument/2006/relationships/slideLayout" Target="../slideLayouts/slideLayout36.xml"/><Relationship Id="rId6" Type="http://schemas.openxmlformats.org/officeDocument/2006/relationships/image" Target="../media/image13.png"/><Relationship Id="rId5" Type="http://schemas.openxmlformats.org/officeDocument/2006/relationships/image" Target="../media/image40.png"/><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2.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3.xml"/><Relationship Id="rId1" Type="http://schemas.openxmlformats.org/officeDocument/2006/relationships/slideLayout" Target="../slideLayouts/slideLayout36.xml"/><Relationship Id="rId6" Type="http://schemas.openxmlformats.org/officeDocument/2006/relationships/image" Target="../media/image13.png"/><Relationship Id="rId5" Type="http://schemas.openxmlformats.org/officeDocument/2006/relationships/image" Target="../media/image51.png"/><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4.xml"/><Relationship Id="rId1" Type="http://schemas.openxmlformats.org/officeDocument/2006/relationships/slideLayout" Target="../slideLayouts/slideLayout36.xml"/><Relationship Id="rId6" Type="http://schemas.openxmlformats.org/officeDocument/2006/relationships/image" Target="../media/image13.png"/><Relationship Id="rId5" Type="http://schemas.openxmlformats.org/officeDocument/2006/relationships/image" Target="../media/image53.png"/><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54.png"/><Relationship Id="rId7" Type="http://schemas.openxmlformats.org/officeDocument/2006/relationships/image" Target="../media/image58.jpeg"/><Relationship Id="rId2" Type="http://schemas.openxmlformats.org/officeDocument/2006/relationships/notesSlide" Target="../notesSlides/notesSlide25.xml"/><Relationship Id="rId1" Type="http://schemas.openxmlformats.org/officeDocument/2006/relationships/slideLayout" Target="../slideLayouts/slideLayout36.xml"/><Relationship Id="rId6" Type="http://schemas.openxmlformats.org/officeDocument/2006/relationships/image" Target="../media/image57.jpeg"/><Relationship Id="rId5" Type="http://schemas.openxmlformats.org/officeDocument/2006/relationships/image" Target="../media/image56.jpeg"/><Relationship Id="rId10" Type="http://schemas.openxmlformats.org/officeDocument/2006/relationships/image" Target="../media/image13.png"/><Relationship Id="rId4" Type="http://schemas.openxmlformats.org/officeDocument/2006/relationships/image" Target="../media/image55.jpeg"/><Relationship Id="rId9" Type="http://schemas.openxmlformats.org/officeDocument/2006/relationships/image" Target="../media/image60.jpeg"/></Relationships>
</file>

<file path=ppt/slides/_rels/slide28.xml.rels><?xml version="1.0" encoding="UTF-8" standalone="yes"?>
<Relationships xmlns="http://schemas.openxmlformats.org/package/2006/relationships"><Relationship Id="rId8" Type="http://schemas.openxmlformats.org/officeDocument/2006/relationships/image" Target="../media/image61.jpeg"/><Relationship Id="rId13" Type="http://schemas.openxmlformats.org/officeDocument/2006/relationships/image" Target="../media/image65.jpeg"/><Relationship Id="rId3" Type="http://schemas.openxmlformats.org/officeDocument/2006/relationships/slide" Target="slide29.xml"/><Relationship Id="rId7" Type="http://schemas.openxmlformats.org/officeDocument/2006/relationships/slide" Target="slide31.xml"/><Relationship Id="rId12" Type="http://schemas.openxmlformats.org/officeDocument/2006/relationships/image" Target="../media/image64.jpe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slide" Target="slide35.xml"/><Relationship Id="rId11" Type="http://schemas.openxmlformats.org/officeDocument/2006/relationships/image" Target="../media/image63.jpeg"/><Relationship Id="rId5" Type="http://schemas.openxmlformats.org/officeDocument/2006/relationships/slide" Target="slide39.xml"/><Relationship Id="rId15" Type="http://schemas.openxmlformats.org/officeDocument/2006/relationships/image" Target="../media/image13.png"/><Relationship Id="rId10" Type="http://schemas.openxmlformats.org/officeDocument/2006/relationships/image" Target="../media/image62.jpeg"/><Relationship Id="rId4" Type="http://schemas.openxmlformats.org/officeDocument/2006/relationships/slide" Target="slide37.xml"/><Relationship Id="rId9" Type="http://schemas.openxmlformats.org/officeDocument/2006/relationships/slide" Target="slide33.xml"/><Relationship Id="rId14" Type="http://schemas.openxmlformats.org/officeDocument/2006/relationships/image" Target="../media/image66.jpeg"/></Relationships>
</file>

<file path=ppt/slides/_rels/slide2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7.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68.png"/></Relationships>
</file>

<file path=ppt/slides/_rels/slide3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8.xml"/><Relationship Id="rId1" Type="http://schemas.openxmlformats.org/officeDocument/2006/relationships/slideLayout" Target="../slideLayouts/slideLayout36.xml"/><Relationship Id="rId6" Type="http://schemas.openxmlformats.org/officeDocument/2006/relationships/slide" Target="slide29.xml"/><Relationship Id="rId5" Type="http://schemas.openxmlformats.org/officeDocument/2006/relationships/image" Target="../media/image13.png"/><Relationship Id="rId4" Type="http://schemas.openxmlformats.org/officeDocument/2006/relationships/image" Target="../media/image70.png"/></Relationships>
</file>

<file path=ppt/slides/_rels/slide3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9.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72.png"/></Relationships>
</file>

<file path=ppt/slides/_rels/slide32.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0.xml"/><Relationship Id="rId1" Type="http://schemas.openxmlformats.org/officeDocument/2006/relationships/slideLayout" Target="../slideLayouts/slideLayout36.xml"/><Relationship Id="rId6" Type="http://schemas.openxmlformats.org/officeDocument/2006/relationships/slide" Target="slide1.xml"/><Relationship Id="rId5" Type="http://schemas.openxmlformats.org/officeDocument/2006/relationships/slide" Target="slide29.xml"/><Relationship Id="rId4" Type="http://schemas.openxmlformats.org/officeDocument/2006/relationships/image" Target="../media/image13.png"/></Relationships>
</file>

<file path=ppt/slides/_rels/slide3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31.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75.png"/></Relationships>
</file>

<file path=ppt/slides/_rels/slide34.xml.rels><?xml version="1.0" encoding="UTF-8" standalone="yes"?>
<Relationships xmlns="http://schemas.openxmlformats.org/package/2006/relationships"><Relationship Id="rId8" Type="http://schemas.openxmlformats.org/officeDocument/2006/relationships/slide" Target="slide1.xml"/><Relationship Id="rId3" Type="http://schemas.openxmlformats.org/officeDocument/2006/relationships/image" Target="../media/image76.jpeg"/><Relationship Id="rId7" Type="http://schemas.openxmlformats.org/officeDocument/2006/relationships/slide" Target="slide29.xml"/><Relationship Id="rId2" Type="http://schemas.openxmlformats.org/officeDocument/2006/relationships/notesSlide" Target="../notesSlides/notesSlide32.xml"/><Relationship Id="rId1" Type="http://schemas.openxmlformats.org/officeDocument/2006/relationships/slideLayout" Target="../slideLayouts/slideLayout36.xml"/><Relationship Id="rId6" Type="http://schemas.openxmlformats.org/officeDocument/2006/relationships/image" Target="../media/image13.png"/><Relationship Id="rId5" Type="http://schemas.openxmlformats.org/officeDocument/2006/relationships/image" Target="../media/image77.png"/><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3.xml"/><Relationship Id="rId1" Type="http://schemas.openxmlformats.org/officeDocument/2006/relationships/slideLayout" Target="../slideLayouts/slideLayout36.xml"/><Relationship Id="rId6" Type="http://schemas.openxmlformats.org/officeDocument/2006/relationships/image" Target="../media/image13.png"/><Relationship Id="rId5" Type="http://schemas.openxmlformats.org/officeDocument/2006/relationships/image" Target="../media/image75.png"/><Relationship Id="rId4" Type="http://schemas.microsoft.com/office/2007/relationships/hdphoto" Target="../media/hdphoto1.wdp"/></Relationships>
</file>

<file path=ppt/slides/_rels/slide3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79.png"/><Relationship Id="rId7" Type="http://schemas.openxmlformats.org/officeDocument/2006/relationships/hyperlink" Target="https://wearealbert.org/wp-content/uploads/2022/07/PANVLGTZ3NGH5MUB22HFFJY7ZY.jpg" TargetMode="External"/><Relationship Id="rId2" Type="http://schemas.openxmlformats.org/officeDocument/2006/relationships/notesSlide" Target="../notesSlides/notesSlide34.xml"/><Relationship Id="rId1" Type="http://schemas.openxmlformats.org/officeDocument/2006/relationships/slideLayout" Target="../slideLayouts/slideLayout36.xml"/><Relationship Id="rId6" Type="http://schemas.microsoft.com/office/2007/relationships/hdphoto" Target="../media/hdphoto3.wdp"/><Relationship Id="rId5" Type="http://schemas.openxmlformats.org/officeDocument/2006/relationships/image" Target="../media/image80.png"/><Relationship Id="rId10" Type="http://schemas.openxmlformats.org/officeDocument/2006/relationships/slide" Target="slide1.xml"/><Relationship Id="rId4" Type="http://schemas.microsoft.com/office/2007/relationships/hdphoto" Target="../media/hdphoto2.wdp"/><Relationship Id="rId9" Type="http://schemas.openxmlformats.org/officeDocument/2006/relationships/slide" Target="slide29.xml"/></Relationships>
</file>

<file path=ppt/slides/_rels/slide37.xml.rels><?xml version="1.0" encoding="UTF-8" standalone="yes"?>
<Relationships xmlns="http://schemas.openxmlformats.org/package/2006/relationships"><Relationship Id="rId3" Type="http://schemas.openxmlformats.org/officeDocument/2006/relationships/image" Target="../media/image81.png"/><Relationship Id="rId7" Type="http://schemas.openxmlformats.org/officeDocument/2006/relationships/image" Target="../media/image13.png"/><Relationship Id="rId2" Type="http://schemas.openxmlformats.org/officeDocument/2006/relationships/notesSlide" Target="../notesSlides/notesSlide35.xml"/><Relationship Id="rId1" Type="http://schemas.openxmlformats.org/officeDocument/2006/relationships/slideLayout" Target="../slideLayouts/slideLayout36.xml"/><Relationship Id="rId6" Type="http://schemas.openxmlformats.org/officeDocument/2006/relationships/image" Target="../media/image75.png"/><Relationship Id="rId5" Type="http://schemas.openxmlformats.org/officeDocument/2006/relationships/image" Target="../media/image83.jpeg"/><Relationship Id="rId4" Type="http://schemas.openxmlformats.org/officeDocument/2006/relationships/image" Target="../media/image82.png"/></Relationships>
</file>

<file path=ppt/slides/_rels/slide38.xml.rels><?xml version="1.0" encoding="UTF-8" standalone="yes"?>
<Relationships xmlns="http://schemas.openxmlformats.org/package/2006/relationships"><Relationship Id="rId3" Type="http://schemas.openxmlformats.org/officeDocument/2006/relationships/image" Target="../media/image84.png"/><Relationship Id="rId7" Type="http://schemas.openxmlformats.org/officeDocument/2006/relationships/slide" Target="slide1.xml"/><Relationship Id="rId2" Type="http://schemas.openxmlformats.org/officeDocument/2006/relationships/notesSlide" Target="../notesSlides/notesSlide36.xml"/><Relationship Id="rId1" Type="http://schemas.openxmlformats.org/officeDocument/2006/relationships/slideLayout" Target="../slideLayouts/slideLayout36.xml"/><Relationship Id="rId6" Type="http://schemas.openxmlformats.org/officeDocument/2006/relationships/slide" Target="slide29.xml"/><Relationship Id="rId5" Type="http://schemas.openxmlformats.org/officeDocument/2006/relationships/image" Target="../media/image13.png"/><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36.xml"/><Relationship Id="rId6" Type="http://schemas.openxmlformats.org/officeDocument/2006/relationships/image" Target="../media/image75.png"/><Relationship Id="rId5" Type="http://schemas.openxmlformats.org/officeDocument/2006/relationships/image" Target="../media/image13.png"/><Relationship Id="rId4" Type="http://schemas.openxmlformats.org/officeDocument/2006/relationships/image" Target="../media/image87.jpeg"/></Relationships>
</file>

<file path=ppt/slides/_rels/slide40.xml.rels><?xml version="1.0" encoding="UTF-8" standalone="yes"?>
<Relationships xmlns="http://schemas.openxmlformats.org/package/2006/relationships"><Relationship Id="rId3" Type="http://schemas.openxmlformats.org/officeDocument/2006/relationships/image" Target="../media/image88.jpeg"/><Relationship Id="rId7" Type="http://schemas.openxmlformats.org/officeDocument/2006/relationships/slide" Target="slide1.xml"/><Relationship Id="rId2" Type="http://schemas.openxmlformats.org/officeDocument/2006/relationships/notesSlide" Target="../notesSlides/notesSlide37.xml"/><Relationship Id="rId1" Type="http://schemas.openxmlformats.org/officeDocument/2006/relationships/slideLayout" Target="../slideLayouts/slideLayout36.xml"/><Relationship Id="rId6" Type="http://schemas.openxmlformats.org/officeDocument/2006/relationships/slide" Target="slide29.xml"/><Relationship Id="rId5" Type="http://schemas.openxmlformats.org/officeDocument/2006/relationships/image" Target="../media/image13.png"/><Relationship Id="rId4" Type="http://schemas.openxmlformats.org/officeDocument/2006/relationships/image" Target="../media/image15.png"/></Relationships>
</file>

<file path=ppt/slides/_rels/slide4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9.png"/><Relationship Id="rId7" Type="http://schemas.openxmlformats.org/officeDocument/2006/relationships/image" Target="../media/image93.png"/><Relationship Id="rId2" Type="http://schemas.openxmlformats.org/officeDocument/2006/relationships/notesSlide" Target="../notesSlides/notesSlide38.xml"/><Relationship Id="rId1" Type="http://schemas.openxmlformats.org/officeDocument/2006/relationships/slideLayout" Target="../slideLayouts/slideLayout36.xml"/><Relationship Id="rId6" Type="http://schemas.openxmlformats.org/officeDocument/2006/relationships/image" Target="../media/image92.png"/><Relationship Id="rId5" Type="http://schemas.openxmlformats.org/officeDocument/2006/relationships/image" Target="../media/image91.png"/><Relationship Id="rId4" Type="http://schemas.openxmlformats.org/officeDocument/2006/relationships/image" Target="../media/image90.png"/></Relationships>
</file>

<file path=ppt/slides/_rels/slide42.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hyperlink" Target="https://wearealbert.org/production-handbook/in-your-role/" TargetMode="External"/><Relationship Id="rId7" Type="http://schemas.openxmlformats.org/officeDocument/2006/relationships/hyperlink" Target="https://wearealbert.org/wp-content/uploads/2024/08/BAFTA-albert-biodiversity-guide-for-production.pdf" TargetMode="External"/><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95.png"/><Relationship Id="rId5" Type="http://schemas.openxmlformats.org/officeDocument/2006/relationships/hyperlink" Target="https://wearealbert.org/production-handbook/" TargetMode="External"/><Relationship Id="rId4" Type="http://schemas.openxmlformats.org/officeDocument/2006/relationships/image" Target="../media/image94.png"/></Relationships>
</file>

<file path=ppt/slides/_rels/slide43.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39.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15.png"/></Relationships>
</file>

<file path=ppt/slides/_rels/slide44.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40.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99.png"/></Relationships>
</file>

<file path=ppt/slides/_rels/slide4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00.png"/><Relationship Id="rId7" Type="http://schemas.openxmlformats.org/officeDocument/2006/relationships/image" Target="../media/image104.png"/><Relationship Id="rId2" Type="http://schemas.openxmlformats.org/officeDocument/2006/relationships/notesSlide" Target="../notesSlides/notesSlide41.xml"/><Relationship Id="rId1" Type="http://schemas.openxmlformats.org/officeDocument/2006/relationships/slideLayout" Target="../slideLayouts/slideLayout36.xml"/><Relationship Id="rId6" Type="http://schemas.openxmlformats.org/officeDocument/2006/relationships/image" Target="../media/image103.png"/><Relationship Id="rId5" Type="http://schemas.openxmlformats.org/officeDocument/2006/relationships/image" Target="../media/image102.png"/><Relationship Id="rId4" Type="http://schemas.openxmlformats.org/officeDocument/2006/relationships/image" Target="../media/image101.png"/></Relationships>
</file>

<file path=ppt/slides/_rels/slide46.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05.png"/><Relationship Id="rId7" Type="http://schemas.openxmlformats.org/officeDocument/2006/relationships/image" Target="../media/image109.png"/><Relationship Id="rId2" Type="http://schemas.openxmlformats.org/officeDocument/2006/relationships/notesSlide" Target="../notesSlides/notesSlide42.xml"/><Relationship Id="rId1" Type="http://schemas.openxmlformats.org/officeDocument/2006/relationships/slideLayout" Target="../slideLayouts/slideLayout36.xml"/><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image" Target="../media/image106.png"/></Relationships>
</file>

<file path=ppt/slides/_rels/slide47.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43.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15.png"/></Relationships>
</file>

<file path=ppt/slides/_rels/slide48.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44.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13.png"/></Relationships>
</file>

<file path=ppt/slides/_rels/slide4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46.xml"/><Relationship Id="rId1" Type="http://schemas.openxmlformats.org/officeDocument/2006/relationships/slideLayout" Target="../slideLayouts/slideLayout7.xml"/><Relationship Id="rId5" Type="http://schemas.openxmlformats.org/officeDocument/2006/relationships/image" Target="../media/image24.png"/><Relationship Id="rId4" Type="http://schemas.openxmlformats.org/officeDocument/2006/relationships/image" Target="../media/image13.png"/></Relationships>
</file>

<file path=ppt/slides/_rels/slide5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4">
            <a:extLst>
              <a:ext uri="{FF2B5EF4-FFF2-40B4-BE49-F238E27FC236}">
                <a16:creationId xmlns:a16="http://schemas.microsoft.com/office/drawing/2014/main" id="{1DA7ED70-2628-1F3B-74B0-F3DE477F9D9F}"/>
              </a:ext>
            </a:extLst>
          </p:cNvPr>
          <p:cNvSpPr txBox="1">
            <a:spLocks/>
          </p:cNvSpPr>
          <p:nvPr/>
        </p:nvSpPr>
        <p:spPr>
          <a:xfrm>
            <a:off x="1729848" y="1125588"/>
            <a:ext cx="5789723" cy="428592"/>
          </a:xfrm>
          <a:prstGeom prst="rect">
            <a:avLst/>
          </a:prstGeom>
        </p:spPr>
        <p:txBody>
          <a:bodyPr vert="horz" lIns="91440" tIns="45720" rIns="91440" bIns="45720" rtlCol="0" anchor="t">
            <a:normAutofit/>
          </a:bodyPr>
          <a:lstStyle>
            <a:defPPr>
              <a:defRPr lang="en-US"/>
            </a:defPPr>
            <a:lvl1pPr marL="0"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a:t>BAFTA albert Education Partnership:</a:t>
            </a:r>
          </a:p>
        </p:txBody>
      </p:sp>
      <p:sp>
        <p:nvSpPr>
          <p:cNvPr id="13" name="Subtitle 1">
            <a:extLst>
              <a:ext uri="{FF2B5EF4-FFF2-40B4-BE49-F238E27FC236}">
                <a16:creationId xmlns:a16="http://schemas.microsoft.com/office/drawing/2014/main" id="{72956B4E-0559-C745-A09C-9C110EA10863}"/>
              </a:ext>
            </a:extLst>
          </p:cNvPr>
          <p:cNvSpPr>
            <a:spLocks noGrp="1"/>
          </p:cNvSpPr>
          <p:nvPr/>
        </p:nvSpPr>
        <p:spPr>
          <a:xfrm>
            <a:off x="1659612" y="1982771"/>
            <a:ext cx="8790391" cy="3267653"/>
          </a:xfrm>
          <a:prstGeom prst="rect">
            <a:avLst/>
          </a:prstGeom>
        </p:spPr>
        <p:txBody>
          <a:bodyPr vert="horz" lIns="91440" tIns="45720" rIns="91440" bIns="45720" rtlCol="0" anchor="t">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pPr>
            <a:r>
              <a:rPr lang="en-US" sz="8000">
                <a:solidFill>
                  <a:srgbClr val="7E6EFA"/>
                </a:solidFill>
                <a:latin typeface="Century Gothic"/>
              </a:rPr>
              <a:t>Skills for a Sustainable Screen Industry</a:t>
            </a:r>
            <a:endParaRPr lang="en-US"/>
          </a:p>
        </p:txBody>
      </p:sp>
      <p:cxnSp>
        <p:nvCxnSpPr>
          <p:cNvPr id="15" name="Straight Connector 14">
            <a:extLst>
              <a:ext uri="{FF2B5EF4-FFF2-40B4-BE49-F238E27FC236}">
                <a16:creationId xmlns:a16="http://schemas.microsoft.com/office/drawing/2014/main" id="{37F5212A-F7F0-1269-6465-7F78AF8E115C}"/>
              </a:ext>
            </a:extLst>
          </p:cNvPr>
          <p:cNvCxnSpPr>
            <a:cxnSpLocks/>
          </p:cNvCxnSpPr>
          <p:nvPr/>
        </p:nvCxnSpPr>
        <p:spPr>
          <a:xfrm flipH="1">
            <a:off x="1786409" y="1554180"/>
            <a:ext cx="4716000" cy="2"/>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pic>
        <p:nvPicPr>
          <p:cNvPr id="4" name="Picture 3" descr="A blue circle and square&#10;&#10;AI-generated content may be incorrect.">
            <a:extLst>
              <a:ext uri="{FF2B5EF4-FFF2-40B4-BE49-F238E27FC236}">
                <a16:creationId xmlns:a16="http://schemas.microsoft.com/office/drawing/2014/main" id="{1752993A-B9B1-B6E6-3012-4A33D0659EA9}"/>
              </a:ext>
            </a:extLst>
          </p:cNvPr>
          <p:cNvPicPr>
            <a:picLocks noChangeAspect="1"/>
          </p:cNvPicPr>
          <p:nvPr/>
        </p:nvPicPr>
        <p:blipFill>
          <a:blip r:embed="rId3"/>
          <a:stretch>
            <a:fillRect/>
          </a:stretch>
        </p:blipFill>
        <p:spPr>
          <a:xfrm>
            <a:off x="1659612" y="5370078"/>
            <a:ext cx="3653118" cy="450698"/>
          </a:xfrm>
          <a:prstGeom prst="rect">
            <a:avLst/>
          </a:prstGeom>
        </p:spPr>
      </p:pic>
      <p:cxnSp>
        <p:nvCxnSpPr>
          <p:cNvPr id="3" name="Straight Connector 2">
            <a:extLst>
              <a:ext uri="{FF2B5EF4-FFF2-40B4-BE49-F238E27FC236}">
                <a16:creationId xmlns:a16="http://schemas.microsoft.com/office/drawing/2014/main" id="{4065CFC7-73E4-3747-A0C3-B69A5EE4B8B4}"/>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7" name="Picture 6" descr="A logo with white text and blue circles&#10;&#10;Description automatically generated">
            <a:extLst>
              <a:ext uri="{FF2B5EF4-FFF2-40B4-BE49-F238E27FC236}">
                <a16:creationId xmlns:a16="http://schemas.microsoft.com/office/drawing/2014/main" id="{0FA4032C-8773-D833-D82A-19CF21BC19E0}"/>
              </a:ext>
            </a:extLst>
          </p:cNvPr>
          <p:cNvPicPr>
            <a:picLocks noChangeAspect="1"/>
          </p:cNvPicPr>
          <p:nvPr/>
        </p:nvPicPr>
        <p:blipFill>
          <a:blip r:embed="rId4"/>
          <a:stretch>
            <a:fillRect/>
          </a:stretch>
        </p:blipFill>
        <p:spPr>
          <a:xfrm>
            <a:off x="11209806" y="142490"/>
            <a:ext cx="838327" cy="868300"/>
          </a:xfrm>
          <a:prstGeom prst="rect">
            <a:avLst/>
          </a:prstGeom>
        </p:spPr>
      </p:pic>
      <p:sp>
        <p:nvSpPr>
          <p:cNvPr id="2" name="TextBox 73">
            <a:extLst>
              <a:ext uri="{FF2B5EF4-FFF2-40B4-BE49-F238E27FC236}">
                <a16:creationId xmlns:a16="http://schemas.microsoft.com/office/drawing/2014/main" id="{3398C8B7-B781-FC06-DCC8-8B0A8FD05FE4}"/>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spTree>
    <p:extLst>
      <p:ext uri="{BB962C8B-B14F-4D97-AF65-F5344CB8AC3E}">
        <p14:creationId xmlns:p14="http://schemas.microsoft.com/office/powerpoint/2010/main" val="2817397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3C612EBA-0907-3555-C283-5BC2B969A935}"/>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7B2A920A-705C-468F-EACE-41B0F3CBD082}"/>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0" name="Picture 9" descr="A logo with white text and blue circles&#10;&#10;Description automatically generated">
            <a:extLst>
              <a:ext uri="{FF2B5EF4-FFF2-40B4-BE49-F238E27FC236}">
                <a16:creationId xmlns:a16="http://schemas.microsoft.com/office/drawing/2014/main" id="{70AFC95D-6EC2-FA75-9810-6FFE7E1779BF}"/>
              </a:ext>
            </a:extLst>
          </p:cNvPr>
          <p:cNvPicPr>
            <a:picLocks noChangeAspect="1"/>
          </p:cNvPicPr>
          <p:nvPr/>
        </p:nvPicPr>
        <p:blipFill>
          <a:blip r:embed="rId3"/>
          <a:stretch>
            <a:fillRect/>
          </a:stretch>
        </p:blipFill>
        <p:spPr>
          <a:xfrm>
            <a:off x="11209806" y="142490"/>
            <a:ext cx="838327" cy="868300"/>
          </a:xfrm>
          <a:prstGeom prst="rect">
            <a:avLst/>
          </a:prstGeom>
        </p:spPr>
      </p:pic>
      <p:sp>
        <p:nvSpPr>
          <p:cNvPr id="12" name="Title 4">
            <a:extLst>
              <a:ext uri="{FF2B5EF4-FFF2-40B4-BE49-F238E27FC236}">
                <a16:creationId xmlns:a16="http://schemas.microsoft.com/office/drawing/2014/main" id="{1DA7ED70-2628-1F3B-74B0-F3DE477F9D9F}"/>
              </a:ext>
            </a:extLst>
          </p:cNvPr>
          <p:cNvSpPr txBox="1">
            <a:spLocks/>
          </p:cNvSpPr>
          <p:nvPr/>
        </p:nvSpPr>
        <p:spPr>
          <a:xfrm>
            <a:off x="472333" y="1897637"/>
            <a:ext cx="5789723" cy="428592"/>
          </a:xfrm>
          <a:prstGeom prst="rect">
            <a:avLst/>
          </a:prstGeom>
        </p:spPr>
        <p:txBody>
          <a:bodyPr vert="horz" lIns="91440" tIns="45720" rIns="91440" bIns="45720" rtlCol="0" anchor="t">
            <a:normAutofit/>
          </a:bodyPr>
          <a:lstStyle>
            <a:defPPr>
              <a:defRPr lang="en-US"/>
            </a:defPPr>
            <a:lvl1pPr marL="0"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a:t>PART 3</a:t>
            </a:r>
          </a:p>
        </p:txBody>
      </p:sp>
      <p:sp>
        <p:nvSpPr>
          <p:cNvPr id="13" name="Subtitle 1">
            <a:extLst>
              <a:ext uri="{FF2B5EF4-FFF2-40B4-BE49-F238E27FC236}">
                <a16:creationId xmlns:a16="http://schemas.microsoft.com/office/drawing/2014/main" id="{72956B4E-0559-C745-A09C-9C110EA10863}"/>
              </a:ext>
            </a:extLst>
          </p:cNvPr>
          <p:cNvSpPr>
            <a:spLocks noGrp="1"/>
          </p:cNvSpPr>
          <p:nvPr/>
        </p:nvSpPr>
        <p:spPr>
          <a:xfrm>
            <a:off x="453933" y="2681681"/>
            <a:ext cx="6917100" cy="2117588"/>
          </a:xfrm>
          <a:prstGeom prst="rect">
            <a:avLst/>
          </a:prstGeom>
        </p:spPr>
        <p:txBody>
          <a:bodyPr vert="horz" lIns="91440" tIns="45720" rIns="91440" bIns="45720" rtlCol="0" anchor="t">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10000"/>
              </a:lnSpc>
            </a:pPr>
            <a:r>
              <a:rPr lang="en-US" sz="8000">
                <a:solidFill>
                  <a:srgbClr val="7E6EFA"/>
                </a:solidFill>
                <a:latin typeface="Century Gothic"/>
              </a:rPr>
              <a:t>Sustainable Production</a:t>
            </a:r>
            <a:endParaRPr lang="en-US"/>
          </a:p>
        </p:txBody>
      </p:sp>
      <p:cxnSp>
        <p:nvCxnSpPr>
          <p:cNvPr id="15" name="Straight Connector 14">
            <a:extLst>
              <a:ext uri="{FF2B5EF4-FFF2-40B4-BE49-F238E27FC236}">
                <a16:creationId xmlns:a16="http://schemas.microsoft.com/office/drawing/2014/main" id="{37F5212A-F7F0-1269-6465-7F78AF8E115C}"/>
              </a:ext>
            </a:extLst>
          </p:cNvPr>
          <p:cNvCxnSpPr>
            <a:cxnSpLocks/>
          </p:cNvCxnSpPr>
          <p:nvPr/>
        </p:nvCxnSpPr>
        <p:spPr>
          <a:xfrm flipH="1">
            <a:off x="528894" y="2326229"/>
            <a:ext cx="4716000" cy="2"/>
          </a:xfrm>
          <a:prstGeom prst="line">
            <a:avLst/>
          </a:prstGeom>
          <a:ln w="6350">
            <a:solidFill>
              <a:schemeClr val="bg1"/>
            </a:solidFill>
          </a:ln>
        </p:spPr>
        <p:style>
          <a:lnRef idx="2">
            <a:schemeClr val="accent1"/>
          </a:lnRef>
          <a:fillRef idx="0">
            <a:schemeClr val="accent1"/>
          </a:fillRef>
          <a:effectRef idx="1">
            <a:schemeClr val="accent1"/>
          </a:effectRef>
          <a:fontRef idx="minor">
            <a:schemeClr val="tx1"/>
          </a:fontRef>
        </p:style>
      </p:cxnSp>
      <p:pic>
        <p:nvPicPr>
          <p:cNvPr id="4" name="Picture 3" descr="A blue circle and square&#10;&#10;AI-generated content may be incorrect.">
            <a:extLst>
              <a:ext uri="{FF2B5EF4-FFF2-40B4-BE49-F238E27FC236}">
                <a16:creationId xmlns:a16="http://schemas.microsoft.com/office/drawing/2014/main" id="{4B3F64A1-8B31-DDE3-1B1E-575C507C87C5}"/>
              </a:ext>
            </a:extLst>
          </p:cNvPr>
          <p:cNvPicPr>
            <a:picLocks noChangeAspect="1"/>
          </p:cNvPicPr>
          <p:nvPr/>
        </p:nvPicPr>
        <p:blipFill>
          <a:blip r:embed="rId4"/>
          <a:stretch>
            <a:fillRect/>
          </a:stretch>
        </p:blipFill>
        <p:spPr>
          <a:xfrm>
            <a:off x="472333" y="5149907"/>
            <a:ext cx="3653118" cy="450698"/>
          </a:xfrm>
          <a:prstGeom prst="rect">
            <a:avLst/>
          </a:prstGeom>
        </p:spPr>
      </p:pic>
      <p:sp>
        <p:nvSpPr>
          <p:cNvPr id="5" name="Subtitle 1">
            <a:extLst>
              <a:ext uri="{FF2B5EF4-FFF2-40B4-BE49-F238E27FC236}">
                <a16:creationId xmlns:a16="http://schemas.microsoft.com/office/drawing/2014/main" id="{2EE01CEA-D007-8C65-84C2-6383C1F19E7A}"/>
              </a:ext>
            </a:extLst>
          </p:cNvPr>
          <p:cNvSpPr>
            <a:spLocks noGrp="1"/>
          </p:cNvSpPr>
          <p:nvPr>
            <p:ph type="subTitle" idx="1"/>
          </p:nvPr>
        </p:nvSpPr>
        <p:spPr>
          <a:xfrm>
            <a:off x="7757367" y="2418659"/>
            <a:ext cx="701620" cy="543305"/>
          </a:xfrm>
        </p:spPr>
        <p:txBody>
          <a:bodyPr>
            <a:normAutofit/>
          </a:bodyPr>
          <a:lstStyle/>
          <a:p>
            <a:r>
              <a:rPr lang="en-US" sz="3200" b="1">
                <a:solidFill>
                  <a:srgbClr val="7E6EFA"/>
                </a:solidFill>
                <a:latin typeface="Century Gothic" panose="020B0502020202020204" pitchFamily="34" charset="0"/>
              </a:rPr>
              <a:t>01</a:t>
            </a:r>
          </a:p>
        </p:txBody>
      </p:sp>
      <p:sp>
        <p:nvSpPr>
          <p:cNvPr id="7" name="Subtitle 1">
            <a:extLst>
              <a:ext uri="{FF2B5EF4-FFF2-40B4-BE49-F238E27FC236}">
                <a16:creationId xmlns:a16="http://schemas.microsoft.com/office/drawing/2014/main" id="{245B4789-FA40-6FAD-FE1B-792A673F0468}"/>
              </a:ext>
            </a:extLst>
          </p:cNvPr>
          <p:cNvSpPr txBox="1">
            <a:spLocks/>
          </p:cNvSpPr>
          <p:nvPr/>
        </p:nvSpPr>
        <p:spPr>
          <a:xfrm>
            <a:off x="8430705" y="2467386"/>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t>Our impact</a:t>
            </a:r>
          </a:p>
        </p:txBody>
      </p:sp>
      <p:cxnSp>
        <p:nvCxnSpPr>
          <p:cNvPr id="8" name="Straight Connector 7">
            <a:extLst>
              <a:ext uri="{FF2B5EF4-FFF2-40B4-BE49-F238E27FC236}">
                <a16:creationId xmlns:a16="http://schemas.microsoft.com/office/drawing/2014/main" id="{01C5A964-9B68-1388-1684-3EEDB0B1B6D7}"/>
              </a:ext>
            </a:extLst>
          </p:cNvPr>
          <p:cNvCxnSpPr>
            <a:cxnSpLocks/>
          </p:cNvCxnSpPr>
          <p:nvPr/>
        </p:nvCxnSpPr>
        <p:spPr>
          <a:xfrm flipH="1">
            <a:off x="8498067" y="2845735"/>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
        <p:nvSpPr>
          <p:cNvPr id="9" name="Subtitle 1">
            <a:extLst>
              <a:ext uri="{FF2B5EF4-FFF2-40B4-BE49-F238E27FC236}">
                <a16:creationId xmlns:a16="http://schemas.microsoft.com/office/drawing/2014/main" id="{ABCC8C94-7036-4C64-59AE-DBCEDCAD3F53}"/>
              </a:ext>
            </a:extLst>
          </p:cNvPr>
          <p:cNvSpPr txBox="1">
            <a:spLocks/>
          </p:cNvSpPr>
          <p:nvPr/>
        </p:nvSpPr>
        <p:spPr>
          <a:xfrm>
            <a:off x="7757367" y="3065205"/>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7E6EFA"/>
                </a:solidFill>
              </a:rPr>
              <a:t>02</a:t>
            </a:r>
          </a:p>
        </p:txBody>
      </p:sp>
      <p:sp>
        <p:nvSpPr>
          <p:cNvPr id="14" name="Subtitle 1">
            <a:extLst>
              <a:ext uri="{FF2B5EF4-FFF2-40B4-BE49-F238E27FC236}">
                <a16:creationId xmlns:a16="http://schemas.microsoft.com/office/drawing/2014/main" id="{F232FE11-888E-D689-13C8-C9E8BE70ED45}"/>
              </a:ext>
            </a:extLst>
          </p:cNvPr>
          <p:cNvSpPr txBox="1">
            <a:spLocks/>
          </p:cNvSpPr>
          <p:nvPr/>
        </p:nvSpPr>
        <p:spPr>
          <a:xfrm>
            <a:off x="8430705" y="3113932"/>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t>Industry action</a:t>
            </a:r>
          </a:p>
        </p:txBody>
      </p:sp>
      <p:cxnSp>
        <p:nvCxnSpPr>
          <p:cNvPr id="16" name="Straight Connector 15">
            <a:extLst>
              <a:ext uri="{FF2B5EF4-FFF2-40B4-BE49-F238E27FC236}">
                <a16:creationId xmlns:a16="http://schemas.microsoft.com/office/drawing/2014/main" id="{BC9A0BA8-9CFC-51AC-F5D9-DF48EBF57AF0}"/>
              </a:ext>
            </a:extLst>
          </p:cNvPr>
          <p:cNvCxnSpPr>
            <a:cxnSpLocks/>
          </p:cNvCxnSpPr>
          <p:nvPr/>
        </p:nvCxnSpPr>
        <p:spPr>
          <a:xfrm flipH="1">
            <a:off x="8498067" y="3492281"/>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
        <p:nvSpPr>
          <p:cNvPr id="17" name="Subtitle 1">
            <a:extLst>
              <a:ext uri="{FF2B5EF4-FFF2-40B4-BE49-F238E27FC236}">
                <a16:creationId xmlns:a16="http://schemas.microsoft.com/office/drawing/2014/main" id="{746A6B67-4ADB-C926-B5C5-331971336A74}"/>
              </a:ext>
            </a:extLst>
          </p:cNvPr>
          <p:cNvSpPr txBox="1">
            <a:spLocks/>
          </p:cNvSpPr>
          <p:nvPr/>
        </p:nvSpPr>
        <p:spPr>
          <a:xfrm>
            <a:off x="7757367" y="3730223"/>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7E6EFA"/>
                </a:solidFill>
              </a:rPr>
              <a:t>03</a:t>
            </a:r>
          </a:p>
        </p:txBody>
      </p:sp>
      <p:sp>
        <p:nvSpPr>
          <p:cNvPr id="18" name="Subtitle 1">
            <a:extLst>
              <a:ext uri="{FF2B5EF4-FFF2-40B4-BE49-F238E27FC236}">
                <a16:creationId xmlns:a16="http://schemas.microsoft.com/office/drawing/2014/main" id="{2BF16633-F029-3AA5-83AC-AE4360329587}"/>
              </a:ext>
            </a:extLst>
          </p:cNvPr>
          <p:cNvSpPr txBox="1">
            <a:spLocks/>
          </p:cNvSpPr>
          <p:nvPr/>
        </p:nvSpPr>
        <p:spPr>
          <a:xfrm>
            <a:off x="8430705" y="3778950"/>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t>Reducing negative impact</a:t>
            </a:r>
          </a:p>
        </p:txBody>
      </p:sp>
      <p:cxnSp>
        <p:nvCxnSpPr>
          <p:cNvPr id="19" name="Straight Connector 18">
            <a:extLst>
              <a:ext uri="{FF2B5EF4-FFF2-40B4-BE49-F238E27FC236}">
                <a16:creationId xmlns:a16="http://schemas.microsoft.com/office/drawing/2014/main" id="{CB4E67EA-939E-E079-7D6C-C5F201C16A3B}"/>
              </a:ext>
            </a:extLst>
          </p:cNvPr>
          <p:cNvCxnSpPr>
            <a:cxnSpLocks/>
          </p:cNvCxnSpPr>
          <p:nvPr/>
        </p:nvCxnSpPr>
        <p:spPr>
          <a:xfrm flipH="1">
            <a:off x="8498067" y="4157299"/>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
        <p:nvSpPr>
          <p:cNvPr id="27" name="Subtitle 1">
            <a:extLst>
              <a:ext uri="{FF2B5EF4-FFF2-40B4-BE49-F238E27FC236}">
                <a16:creationId xmlns:a16="http://schemas.microsoft.com/office/drawing/2014/main" id="{E3923322-5E3B-9573-2FD1-6E54D316D80E}"/>
              </a:ext>
            </a:extLst>
          </p:cNvPr>
          <p:cNvSpPr txBox="1">
            <a:spLocks/>
          </p:cNvSpPr>
          <p:nvPr/>
        </p:nvSpPr>
        <p:spPr>
          <a:xfrm>
            <a:off x="7757367" y="4395241"/>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7E6EFA"/>
                </a:solidFill>
              </a:rPr>
              <a:t>04</a:t>
            </a:r>
          </a:p>
        </p:txBody>
      </p:sp>
      <p:sp>
        <p:nvSpPr>
          <p:cNvPr id="28" name="Subtitle 1">
            <a:extLst>
              <a:ext uri="{FF2B5EF4-FFF2-40B4-BE49-F238E27FC236}">
                <a16:creationId xmlns:a16="http://schemas.microsoft.com/office/drawing/2014/main" id="{8DA4781E-181A-85EA-D8CE-2871E873D75E}"/>
              </a:ext>
            </a:extLst>
          </p:cNvPr>
          <p:cNvSpPr txBox="1">
            <a:spLocks/>
          </p:cNvSpPr>
          <p:nvPr/>
        </p:nvSpPr>
        <p:spPr>
          <a:xfrm>
            <a:off x="8430705" y="4443968"/>
            <a:ext cx="3761295" cy="4285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t>albert Certification</a:t>
            </a:r>
          </a:p>
        </p:txBody>
      </p:sp>
      <p:cxnSp>
        <p:nvCxnSpPr>
          <p:cNvPr id="29" name="Straight Connector 28">
            <a:extLst>
              <a:ext uri="{FF2B5EF4-FFF2-40B4-BE49-F238E27FC236}">
                <a16:creationId xmlns:a16="http://schemas.microsoft.com/office/drawing/2014/main" id="{2087F736-79BC-ED5A-FE62-4B66427CCCF5}"/>
              </a:ext>
            </a:extLst>
          </p:cNvPr>
          <p:cNvCxnSpPr>
            <a:cxnSpLocks/>
          </p:cNvCxnSpPr>
          <p:nvPr/>
        </p:nvCxnSpPr>
        <p:spPr>
          <a:xfrm flipH="1">
            <a:off x="8498067" y="4822317"/>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
        <p:nvSpPr>
          <p:cNvPr id="30" name="Subtitle 1">
            <a:extLst>
              <a:ext uri="{FF2B5EF4-FFF2-40B4-BE49-F238E27FC236}">
                <a16:creationId xmlns:a16="http://schemas.microsoft.com/office/drawing/2014/main" id="{0B9678B4-A4CC-996F-D82E-F8D81AA973E0}"/>
              </a:ext>
            </a:extLst>
          </p:cNvPr>
          <p:cNvSpPr txBox="1">
            <a:spLocks/>
          </p:cNvSpPr>
          <p:nvPr/>
        </p:nvSpPr>
        <p:spPr>
          <a:xfrm>
            <a:off x="7757367" y="5060260"/>
            <a:ext cx="701620" cy="54330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7E6EFA"/>
                </a:solidFill>
              </a:rPr>
              <a:t>05</a:t>
            </a:r>
          </a:p>
        </p:txBody>
      </p:sp>
      <p:sp>
        <p:nvSpPr>
          <p:cNvPr id="31" name="Subtitle 1">
            <a:extLst>
              <a:ext uri="{FF2B5EF4-FFF2-40B4-BE49-F238E27FC236}">
                <a16:creationId xmlns:a16="http://schemas.microsoft.com/office/drawing/2014/main" id="{12F0CDA1-FE03-46E7-9E9E-086CD80EA6C1}"/>
              </a:ext>
            </a:extLst>
          </p:cNvPr>
          <p:cNvSpPr txBox="1">
            <a:spLocks/>
          </p:cNvSpPr>
          <p:nvPr/>
        </p:nvSpPr>
        <p:spPr>
          <a:xfrm>
            <a:off x="8430705" y="5108987"/>
            <a:ext cx="3761295" cy="428589"/>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latin typeface="Century Gothic"/>
              </a:rPr>
              <a:t>Assessment 3</a:t>
            </a:r>
            <a:endParaRPr lang="en-US"/>
          </a:p>
        </p:txBody>
      </p:sp>
      <p:cxnSp>
        <p:nvCxnSpPr>
          <p:cNvPr id="32" name="Straight Connector 31">
            <a:extLst>
              <a:ext uri="{FF2B5EF4-FFF2-40B4-BE49-F238E27FC236}">
                <a16:creationId xmlns:a16="http://schemas.microsoft.com/office/drawing/2014/main" id="{121FB498-E5D9-919C-85F1-171453581514}"/>
              </a:ext>
            </a:extLst>
          </p:cNvPr>
          <p:cNvCxnSpPr>
            <a:cxnSpLocks/>
          </p:cNvCxnSpPr>
          <p:nvPr/>
        </p:nvCxnSpPr>
        <p:spPr>
          <a:xfrm flipH="1">
            <a:off x="8498067" y="5487336"/>
            <a:ext cx="3240000" cy="0"/>
          </a:xfrm>
          <a:prstGeom prst="line">
            <a:avLst/>
          </a:prstGeom>
          <a:ln w="6350">
            <a:solidFill>
              <a:srgbClr val="7E6EFA"/>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3235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4863DE-2D2B-BC2E-990D-495571E31886}"/>
              </a:ext>
            </a:extLst>
          </p:cNvPr>
          <p:cNvPicPr>
            <a:picLocks noChangeAspect="1"/>
          </p:cNvPicPr>
          <p:nvPr/>
        </p:nvPicPr>
        <p:blipFill>
          <a:blip r:embed="rId3"/>
          <a:srcRect l="21242" t="-36" r="29128"/>
          <a:stretch>
            <a:fillRect/>
          </a:stretch>
        </p:blipFill>
        <p:spPr>
          <a:xfrm>
            <a:off x="-2389" y="-2436"/>
            <a:ext cx="5105439" cy="6860441"/>
          </a:xfrm>
          <a:prstGeom prst="rect">
            <a:avLst/>
          </a:prstGeom>
        </p:spPr>
      </p:pic>
      <p:pic>
        <p:nvPicPr>
          <p:cNvPr id="3" name="Picture 2" descr="A black and white image&#10;&#10;Description automatically generated">
            <a:extLst>
              <a:ext uri="{FF2B5EF4-FFF2-40B4-BE49-F238E27FC236}">
                <a16:creationId xmlns:a16="http://schemas.microsoft.com/office/drawing/2014/main" id="{090637F2-F018-A114-BF3E-D4DF960A03F1}"/>
              </a:ext>
            </a:extLst>
          </p:cNvPr>
          <p:cNvPicPr>
            <a:picLocks noChangeAspect="1"/>
          </p:cNvPicPr>
          <p:nvPr/>
        </p:nvPicPr>
        <p:blipFill>
          <a:blip r:embed="rId4"/>
          <a:stretch>
            <a:fillRect/>
          </a:stretch>
        </p:blipFill>
        <p:spPr>
          <a:xfrm>
            <a:off x="4963" y="-3286"/>
            <a:ext cx="5087959" cy="2657475"/>
          </a:xfrm>
          <a:prstGeom prst="rect">
            <a:avLst/>
          </a:prstGeom>
        </p:spPr>
      </p:pic>
      <p:sp>
        <p:nvSpPr>
          <p:cNvPr id="7" name="Rectangle 6" descr="A clapperboard is held in front of a man on a sofa">
            <a:extLst>
              <a:ext uri="{FF2B5EF4-FFF2-40B4-BE49-F238E27FC236}">
                <a16:creationId xmlns:a16="http://schemas.microsoft.com/office/drawing/2014/main" id="{E86677F5-8BE8-4F1A-CB53-6E382AFD4FDC}"/>
              </a:ext>
            </a:extLst>
          </p:cNvPr>
          <p:cNvSpPr/>
          <p:nvPr/>
        </p:nvSpPr>
        <p:spPr>
          <a:xfrm>
            <a:off x="4677" y="-3997"/>
            <a:ext cx="5083089" cy="687320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4" name="Straight Connector 3">
            <a:extLst>
              <a:ext uri="{FF2B5EF4-FFF2-40B4-BE49-F238E27FC236}">
                <a16:creationId xmlns:a16="http://schemas.microsoft.com/office/drawing/2014/main" id="{58ACEC4E-5ECE-68DB-D808-C7C58D9EF24A}"/>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D2B4A472-94E5-05E8-8AFF-8F60268FDB4E}"/>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8" name="Picture 7" descr="A logo with white text and blue circles&#10;&#10;Description automatically generated">
            <a:extLst>
              <a:ext uri="{FF2B5EF4-FFF2-40B4-BE49-F238E27FC236}">
                <a16:creationId xmlns:a16="http://schemas.microsoft.com/office/drawing/2014/main" id="{0497477B-7F1E-7F29-C903-4FC3E8D6A136}"/>
              </a:ext>
            </a:extLst>
          </p:cNvPr>
          <p:cNvPicPr>
            <a:picLocks noChangeAspect="1"/>
          </p:cNvPicPr>
          <p:nvPr/>
        </p:nvPicPr>
        <p:blipFill>
          <a:blip r:embed="rId5"/>
          <a:stretch>
            <a:fillRect/>
          </a:stretch>
        </p:blipFill>
        <p:spPr>
          <a:xfrm>
            <a:off x="11209806" y="142490"/>
            <a:ext cx="838327" cy="868300"/>
          </a:xfrm>
          <a:prstGeom prst="rect">
            <a:avLst/>
          </a:prstGeom>
        </p:spPr>
      </p:pic>
      <p:sp>
        <p:nvSpPr>
          <p:cNvPr id="23" name="Rectangle 22">
            <a:extLst>
              <a:ext uri="{FF2B5EF4-FFF2-40B4-BE49-F238E27FC236}">
                <a16:creationId xmlns:a16="http://schemas.microsoft.com/office/drawing/2014/main" id="{C6C641AF-8828-1B80-9198-49E21EA55A7E}"/>
              </a:ext>
            </a:extLst>
          </p:cNvPr>
          <p:cNvSpPr/>
          <p:nvPr/>
        </p:nvSpPr>
        <p:spPr>
          <a:xfrm>
            <a:off x="4785025" y="2069559"/>
            <a:ext cx="5743635"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Subtitle 1">
            <a:extLst>
              <a:ext uri="{FF2B5EF4-FFF2-40B4-BE49-F238E27FC236}">
                <a16:creationId xmlns:a16="http://schemas.microsoft.com/office/drawing/2014/main" id="{55EBE146-34E7-43A0-F36A-5AF415F6AD56}"/>
              </a:ext>
            </a:extLst>
          </p:cNvPr>
          <p:cNvSpPr>
            <a:spLocks noGrp="1"/>
          </p:cNvSpPr>
          <p:nvPr/>
        </p:nvSpPr>
        <p:spPr>
          <a:xfrm>
            <a:off x="6059647" y="2168080"/>
            <a:ext cx="701620" cy="54330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600" b="1">
                <a:solidFill>
                  <a:srgbClr val="0F123D"/>
                </a:solidFill>
              </a:rPr>
              <a:t>01</a:t>
            </a:r>
          </a:p>
        </p:txBody>
      </p:sp>
      <p:sp>
        <p:nvSpPr>
          <p:cNvPr id="25" name="Subtitle 1">
            <a:extLst>
              <a:ext uri="{FF2B5EF4-FFF2-40B4-BE49-F238E27FC236}">
                <a16:creationId xmlns:a16="http://schemas.microsoft.com/office/drawing/2014/main" id="{3F759482-16B2-FAE0-0323-F597E361201D}"/>
              </a:ext>
            </a:extLst>
          </p:cNvPr>
          <p:cNvSpPr txBox="1">
            <a:spLocks/>
          </p:cNvSpPr>
          <p:nvPr/>
        </p:nvSpPr>
        <p:spPr>
          <a:xfrm>
            <a:off x="6732985" y="2189099"/>
            <a:ext cx="3795675" cy="510984"/>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a:t>Our impact</a:t>
            </a:r>
          </a:p>
        </p:txBody>
      </p:sp>
      <p:sp>
        <p:nvSpPr>
          <p:cNvPr id="26" name="Subtitle 1">
            <a:extLst>
              <a:ext uri="{FF2B5EF4-FFF2-40B4-BE49-F238E27FC236}">
                <a16:creationId xmlns:a16="http://schemas.microsoft.com/office/drawing/2014/main" id="{A324988E-5715-1BC0-2176-B2464C180977}"/>
              </a:ext>
            </a:extLst>
          </p:cNvPr>
          <p:cNvSpPr txBox="1">
            <a:spLocks/>
          </p:cNvSpPr>
          <p:nvPr/>
        </p:nvSpPr>
        <p:spPr>
          <a:xfrm>
            <a:off x="6059647" y="2796152"/>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02</a:t>
            </a:r>
          </a:p>
        </p:txBody>
      </p:sp>
      <p:sp>
        <p:nvSpPr>
          <p:cNvPr id="27" name="Subtitle 1">
            <a:extLst>
              <a:ext uri="{FF2B5EF4-FFF2-40B4-BE49-F238E27FC236}">
                <a16:creationId xmlns:a16="http://schemas.microsoft.com/office/drawing/2014/main" id="{E65C5BBD-EC46-03C9-9E16-277AF31E60DC}"/>
              </a:ext>
            </a:extLst>
          </p:cNvPr>
          <p:cNvSpPr txBox="1">
            <a:spLocks/>
          </p:cNvSpPr>
          <p:nvPr/>
        </p:nvSpPr>
        <p:spPr>
          <a:xfrm>
            <a:off x="6732985" y="2844879"/>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Industry action</a:t>
            </a:r>
          </a:p>
        </p:txBody>
      </p:sp>
      <p:sp>
        <p:nvSpPr>
          <p:cNvPr id="28" name="Subtitle 1">
            <a:extLst>
              <a:ext uri="{FF2B5EF4-FFF2-40B4-BE49-F238E27FC236}">
                <a16:creationId xmlns:a16="http://schemas.microsoft.com/office/drawing/2014/main" id="{69F8F017-620B-892C-644F-F80B9D0646F4}"/>
              </a:ext>
            </a:extLst>
          </p:cNvPr>
          <p:cNvSpPr txBox="1">
            <a:spLocks/>
          </p:cNvSpPr>
          <p:nvPr/>
        </p:nvSpPr>
        <p:spPr>
          <a:xfrm>
            <a:off x="6059647" y="326721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03</a:t>
            </a:r>
          </a:p>
        </p:txBody>
      </p:sp>
      <p:sp>
        <p:nvSpPr>
          <p:cNvPr id="29" name="Subtitle 1">
            <a:extLst>
              <a:ext uri="{FF2B5EF4-FFF2-40B4-BE49-F238E27FC236}">
                <a16:creationId xmlns:a16="http://schemas.microsoft.com/office/drawing/2014/main" id="{F430C5F5-2C9A-77B7-29D2-D4BA9AA5AD1B}"/>
              </a:ext>
            </a:extLst>
          </p:cNvPr>
          <p:cNvSpPr txBox="1">
            <a:spLocks/>
          </p:cNvSpPr>
          <p:nvPr/>
        </p:nvSpPr>
        <p:spPr>
          <a:xfrm>
            <a:off x="6732985" y="331594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Reducing negative impact</a:t>
            </a:r>
          </a:p>
        </p:txBody>
      </p:sp>
      <p:sp>
        <p:nvSpPr>
          <p:cNvPr id="30" name="Subtitle 1">
            <a:extLst>
              <a:ext uri="{FF2B5EF4-FFF2-40B4-BE49-F238E27FC236}">
                <a16:creationId xmlns:a16="http://schemas.microsoft.com/office/drawing/2014/main" id="{5DEFFBC5-93AF-2A2A-49A2-AEE7E048FCBE}"/>
              </a:ext>
            </a:extLst>
          </p:cNvPr>
          <p:cNvSpPr txBox="1">
            <a:spLocks/>
          </p:cNvSpPr>
          <p:nvPr/>
        </p:nvSpPr>
        <p:spPr>
          <a:xfrm>
            <a:off x="6059647" y="3738276"/>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04</a:t>
            </a:r>
          </a:p>
        </p:txBody>
      </p:sp>
      <p:sp>
        <p:nvSpPr>
          <p:cNvPr id="31" name="Subtitle 1">
            <a:extLst>
              <a:ext uri="{FF2B5EF4-FFF2-40B4-BE49-F238E27FC236}">
                <a16:creationId xmlns:a16="http://schemas.microsoft.com/office/drawing/2014/main" id="{E0CABF74-94C7-30F3-0B3B-5F3A6136EE0A}"/>
              </a:ext>
            </a:extLst>
          </p:cNvPr>
          <p:cNvSpPr txBox="1">
            <a:spLocks/>
          </p:cNvSpPr>
          <p:nvPr/>
        </p:nvSpPr>
        <p:spPr>
          <a:xfrm>
            <a:off x="6732985" y="3787003"/>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albert Certification</a:t>
            </a:r>
          </a:p>
        </p:txBody>
      </p:sp>
      <p:sp>
        <p:nvSpPr>
          <p:cNvPr id="32" name="Subtitle 1">
            <a:extLst>
              <a:ext uri="{FF2B5EF4-FFF2-40B4-BE49-F238E27FC236}">
                <a16:creationId xmlns:a16="http://schemas.microsoft.com/office/drawing/2014/main" id="{D8A7AE5C-6BA0-7613-CD2D-0B8D3C2CC8DA}"/>
              </a:ext>
            </a:extLst>
          </p:cNvPr>
          <p:cNvSpPr txBox="1">
            <a:spLocks/>
          </p:cNvSpPr>
          <p:nvPr/>
        </p:nvSpPr>
        <p:spPr>
          <a:xfrm>
            <a:off x="6059647" y="4207471"/>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05</a:t>
            </a:r>
          </a:p>
        </p:txBody>
      </p:sp>
      <p:sp>
        <p:nvSpPr>
          <p:cNvPr id="33" name="Subtitle 1">
            <a:extLst>
              <a:ext uri="{FF2B5EF4-FFF2-40B4-BE49-F238E27FC236}">
                <a16:creationId xmlns:a16="http://schemas.microsoft.com/office/drawing/2014/main" id="{06DDC51B-08CD-1D73-D844-02952F8BC052}"/>
              </a:ext>
            </a:extLst>
          </p:cNvPr>
          <p:cNvSpPr txBox="1">
            <a:spLocks/>
          </p:cNvSpPr>
          <p:nvPr/>
        </p:nvSpPr>
        <p:spPr>
          <a:xfrm>
            <a:off x="6732985" y="4256198"/>
            <a:ext cx="3761295" cy="428589"/>
          </a:xfrm>
          <a:prstGeom prst="rect">
            <a:avLst/>
          </a:prstGeom>
        </p:spPr>
        <p:txBody>
          <a:bodyPr vert="horz" lIns="91440" tIns="45720" rIns="91440" bIns="45720" rtlCol="0" anchor="t">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latin typeface="Century Gothic"/>
              </a:rPr>
              <a:t>Assessment 3</a:t>
            </a:r>
            <a:endParaRPr lang="en-US" sz="2000">
              <a:solidFill>
                <a:srgbClr val="302F78"/>
              </a:solidFill>
            </a:endParaRPr>
          </a:p>
          <a:p>
            <a:endParaRPr lang="en-US" sz="2000">
              <a:solidFill>
                <a:srgbClr val="302F78"/>
              </a:solidFill>
            </a:endParaRPr>
          </a:p>
        </p:txBody>
      </p:sp>
    </p:spTree>
    <p:extLst>
      <p:ext uri="{BB962C8B-B14F-4D97-AF65-F5344CB8AC3E}">
        <p14:creationId xmlns:p14="http://schemas.microsoft.com/office/powerpoint/2010/main" val="3144130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7D0ED-5D55-63D6-0EFC-303EF697E6A8}"/>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9F4255D3-1243-3C94-5851-3B7817DE5A44}"/>
              </a:ext>
            </a:extLst>
          </p:cNvPr>
          <p:cNvSpPr/>
          <p:nvPr/>
        </p:nvSpPr>
        <p:spPr>
          <a:xfrm>
            <a:off x="1237129" y="1630157"/>
            <a:ext cx="9972677" cy="508535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6">
            <a:extLst>
              <a:ext uri="{FF2B5EF4-FFF2-40B4-BE49-F238E27FC236}">
                <a16:creationId xmlns:a16="http://schemas.microsoft.com/office/drawing/2014/main" id="{1D518D3E-6F7D-851E-7714-58B3681E5FD9}"/>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t>Our industry’s impact</a:t>
            </a:r>
          </a:p>
        </p:txBody>
      </p:sp>
      <p:cxnSp>
        <p:nvCxnSpPr>
          <p:cNvPr id="7" name="Straight Connector 6">
            <a:extLst>
              <a:ext uri="{FF2B5EF4-FFF2-40B4-BE49-F238E27FC236}">
                <a16:creationId xmlns:a16="http://schemas.microsoft.com/office/drawing/2014/main" id="{B83D2898-2746-D562-E31C-730427CB0F6A}"/>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8" name="TextBox 73">
            <a:extLst>
              <a:ext uri="{FF2B5EF4-FFF2-40B4-BE49-F238E27FC236}">
                <a16:creationId xmlns:a16="http://schemas.microsoft.com/office/drawing/2014/main" id="{DCC0AF62-1832-CD15-243D-8011596FBDAA}"/>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9" name="Picture 8" descr="A logo with white text and blue circles&#10;&#10;Description automatically generated">
            <a:extLst>
              <a:ext uri="{FF2B5EF4-FFF2-40B4-BE49-F238E27FC236}">
                <a16:creationId xmlns:a16="http://schemas.microsoft.com/office/drawing/2014/main" id="{C73D3106-71C6-A766-EBFB-8EEE2667ACED}"/>
              </a:ext>
            </a:extLst>
          </p:cNvPr>
          <p:cNvPicPr>
            <a:picLocks noChangeAspect="1"/>
          </p:cNvPicPr>
          <p:nvPr/>
        </p:nvPicPr>
        <p:blipFill>
          <a:blip r:embed="rId5"/>
          <a:stretch>
            <a:fillRect/>
          </a:stretch>
        </p:blipFill>
        <p:spPr>
          <a:xfrm>
            <a:off x="11209806" y="142490"/>
            <a:ext cx="838327" cy="868300"/>
          </a:xfrm>
          <a:prstGeom prst="rect">
            <a:avLst/>
          </a:prstGeom>
        </p:spPr>
      </p:pic>
      <p:graphicFrame>
        <p:nvGraphicFramePr>
          <p:cNvPr id="11" name="Chart 10">
            <a:extLst>
              <a:ext uri="{FF2B5EF4-FFF2-40B4-BE49-F238E27FC236}">
                <a16:creationId xmlns:a16="http://schemas.microsoft.com/office/drawing/2014/main" id="{4EE9D41E-ECAE-7997-DE74-5737CD051CDE}"/>
              </a:ext>
            </a:extLst>
          </p:cNvPr>
          <p:cNvGraphicFramePr>
            <a:graphicFrameLocks/>
          </p:cNvGraphicFramePr>
          <p:nvPr>
            <p:custDataLst>
              <p:tags r:id="rId1"/>
            </p:custDataLst>
            <p:extLst>
              <p:ext uri="{D42A27DB-BD31-4B8C-83A1-F6EECF244321}">
                <p14:modId xmlns:p14="http://schemas.microsoft.com/office/powerpoint/2010/main" val="1466056925"/>
              </p:ext>
            </p:extLst>
          </p:nvPr>
        </p:nvGraphicFramePr>
        <p:xfrm>
          <a:off x="1473900" y="1838986"/>
          <a:ext cx="9643730" cy="4667693"/>
        </p:xfrm>
        <a:graphic>
          <a:graphicData uri="http://schemas.openxmlformats.org/drawingml/2006/chart">
            <c:chart xmlns:c="http://schemas.openxmlformats.org/drawingml/2006/chart" xmlns:r="http://schemas.openxmlformats.org/officeDocument/2006/relationships" r:id="rId6"/>
          </a:graphicData>
        </a:graphic>
      </p:graphicFrame>
      <p:sp>
        <p:nvSpPr>
          <p:cNvPr id="3" name="Speech Bubble: Rectangle with Corners Rounded 2">
            <a:extLst>
              <a:ext uri="{FF2B5EF4-FFF2-40B4-BE49-F238E27FC236}">
                <a16:creationId xmlns:a16="http://schemas.microsoft.com/office/drawing/2014/main" id="{D27589E3-5A2E-8E12-EC4A-A364DF8DD0D4}"/>
              </a:ext>
            </a:extLst>
          </p:cNvPr>
          <p:cNvSpPr/>
          <p:nvPr/>
        </p:nvSpPr>
        <p:spPr>
          <a:xfrm>
            <a:off x="8101781" y="2398066"/>
            <a:ext cx="2395405" cy="1191491"/>
          </a:xfrm>
          <a:prstGeom prst="wedgeRoundRectCallout">
            <a:avLst>
              <a:gd name="adj1" fmla="val 18178"/>
              <a:gd name="adj2" fmla="val 83123"/>
              <a:gd name="adj3" fmla="val 16667"/>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1pPr>
            <a:lvl2pPr marR="0" lvl="1"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2pPr>
            <a:lvl3pPr marR="0" lvl="2"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3pPr>
            <a:lvl4pPr marR="0" lvl="3"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4pPr>
            <a:lvl5pPr marR="0" lvl="4"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5pPr>
            <a:lvl6pPr marR="0" lvl="5"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6pPr>
            <a:lvl7pPr marR="0" lvl="6"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7pPr>
            <a:lvl8pPr marR="0" lvl="7"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8pPr>
            <a:lvl9pPr marR="0" lvl="8" algn="l" rtl="0">
              <a:lnSpc>
                <a:spcPct val="100000"/>
              </a:lnSpc>
              <a:spcBef>
                <a:spcPts val="0"/>
              </a:spcBef>
              <a:spcAft>
                <a:spcPts val="0"/>
              </a:spcAft>
              <a:buClr>
                <a:srgbClr val="000000"/>
              </a:buClr>
              <a:buFont typeface="Arial"/>
              <a:defRPr sz="1400" b="0" i="0" u="none" strike="noStrike" cap="none">
                <a:solidFill>
                  <a:schemeClr val="lt1"/>
                </a:solidFill>
                <a:latin typeface="+mn-lt"/>
                <a:ea typeface="+mn-ea"/>
                <a:cs typeface="+mn-cs"/>
                <a:sym typeface="Arial"/>
              </a:defRPr>
            </a:lvl9pPr>
          </a:lstStyle>
          <a:p>
            <a:pPr algn="ctr"/>
            <a:endParaRPr lang="en-GB"/>
          </a:p>
        </p:txBody>
      </p:sp>
      <p:sp>
        <p:nvSpPr>
          <p:cNvPr id="4" name="TextBox 5">
            <a:extLst>
              <a:ext uri="{FF2B5EF4-FFF2-40B4-BE49-F238E27FC236}">
                <a16:creationId xmlns:a16="http://schemas.microsoft.com/office/drawing/2014/main" id="{0F4F5127-2136-CC69-FDBF-039DD9A2FE70}"/>
              </a:ext>
            </a:extLst>
          </p:cNvPr>
          <p:cNvSpPr txBox="1"/>
          <p:nvPr/>
        </p:nvSpPr>
        <p:spPr>
          <a:xfrm>
            <a:off x="8278674" y="2670645"/>
            <a:ext cx="2124364" cy="646331"/>
          </a:xfrm>
          <a:prstGeom prst="rect">
            <a:avLst/>
          </a:prstGeom>
          <a:noFill/>
        </p:spPr>
        <p:txBody>
          <a:bodyPr wrap="square" rtlCol="0">
            <a:sp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600">
                <a:latin typeface="Century Gothic" panose="020B0502020202020204" pitchFamily="34" charset="0"/>
              </a:rPr>
              <a:t>1 hour of film / TV emits </a:t>
            </a:r>
            <a:r>
              <a:rPr lang="en-GB" sz="2000">
                <a:solidFill>
                  <a:srgbClr val="8070FF"/>
                </a:solidFill>
                <a:latin typeface="Century Gothic" panose="020B0502020202020204" pitchFamily="34" charset="0"/>
              </a:rPr>
              <a:t>15 tCO2e</a:t>
            </a:r>
            <a:endParaRPr lang="en-GB" sz="1600">
              <a:solidFill>
                <a:srgbClr val="8070FF"/>
              </a:solidFill>
              <a:latin typeface="Century Gothic" panose="020B0502020202020204" pitchFamily="34" charset="0"/>
            </a:endParaRPr>
          </a:p>
        </p:txBody>
      </p:sp>
    </p:spTree>
    <p:extLst>
      <p:ext uri="{BB962C8B-B14F-4D97-AF65-F5344CB8AC3E}">
        <p14:creationId xmlns:p14="http://schemas.microsoft.com/office/powerpoint/2010/main" val="1003436633"/>
      </p:ext>
    </p:extLst>
  </p:cSld>
  <p:clrMapOvr>
    <a:masterClrMapping/>
  </p:clrMapOvr>
  <p:extLst>
    <p:ext uri="{6950BFC3-D8DA-4A85-94F7-54DA5524770B}">
      <p188:commentRel xmlns:p188="http://schemas.microsoft.com/office/powerpoint/2018/8/main" r:id="rId4"/>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6956E3-2CDE-DC87-5712-F8033CE194C8}"/>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CB124C73-D69C-AD1E-08D4-DCADBE4FF9C9}"/>
              </a:ext>
            </a:extLst>
          </p:cNvPr>
          <p:cNvSpPr>
            <a:spLocks noGrp="1"/>
          </p:cNvSpPr>
          <p:nvPr/>
        </p:nvSpPr>
        <p:spPr>
          <a:xfrm>
            <a:off x="3952795" y="807793"/>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t>Understanding our impact</a:t>
            </a:r>
          </a:p>
        </p:txBody>
      </p:sp>
      <p:pic>
        <p:nvPicPr>
          <p:cNvPr id="11" name="Picture 10" descr="A post for Planet Earth showing birds in a field">
            <a:extLst>
              <a:ext uri="{FF2B5EF4-FFF2-40B4-BE49-F238E27FC236}">
                <a16:creationId xmlns:a16="http://schemas.microsoft.com/office/drawing/2014/main" id="{2F96D033-B4B9-2676-DD0B-9F674B8ABFDA}"/>
              </a:ext>
            </a:extLst>
          </p:cNvPr>
          <p:cNvPicPr>
            <a:picLocks/>
          </p:cNvPicPr>
          <p:nvPr/>
        </p:nvPicPr>
        <p:blipFill>
          <a:blip r:embed="rId3"/>
          <a:stretch>
            <a:fillRect/>
          </a:stretch>
        </p:blipFill>
        <p:spPr>
          <a:xfrm>
            <a:off x="7728935" y="1883018"/>
            <a:ext cx="3740400" cy="1911599"/>
          </a:xfrm>
          <a:prstGeom prst="rect">
            <a:avLst/>
          </a:prstGeom>
          <a:ln w="12700">
            <a:solidFill>
              <a:srgbClr val="F9F9F9"/>
            </a:solidFill>
          </a:ln>
        </p:spPr>
      </p:pic>
      <p:sp>
        <p:nvSpPr>
          <p:cNvPr id="12" name="TextBox 11">
            <a:extLst>
              <a:ext uri="{FF2B5EF4-FFF2-40B4-BE49-F238E27FC236}">
                <a16:creationId xmlns:a16="http://schemas.microsoft.com/office/drawing/2014/main" id="{DC6823EE-BB29-9260-8A99-93F67254CD37}"/>
              </a:ext>
            </a:extLst>
          </p:cNvPr>
          <p:cNvSpPr txBox="1"/>
          <p:nvPr/>
        </p:nvSpPr>
        <p:spPr>
          <a:xfrm>
            <a:off x="7957308" y="3811638"/>
            <a:ext cx="3335269" cy="369332"/>
          </a:xfrm>
          <a:prstGeom prst="rect">
            <a:avLst/>
          </a:prstGeom>
          <a:noFill/>
        </p:spPr>
        <p:txBody>
          <a:bodyPr wrap="square" rtlCol="0">
            <a:spAutoFit/>
          </a:bodyPr>
          <a:lstStyle>
            <a:defPPr marR="0" lvl="0" algn="l" rtl="0">
              <a:lnSpc>
                <a:spcPct val="100000"/>
              </a:lnSpc>
              <a:spcBef>
                <a:spcPts val="0"/>
              </a:spcBef>
              <a:spcAft>
                <a:spcPts val="0"/>
              </a:spcAft>
            </a:defPPr>
            <a:lvl1pPr algn="ctr">
              <a:defRPr sz="2200">
                <a:solidFill>
                  <a:schemeClr val="bg1"/>
                </a:solidFill>
                <a:effectLst>
                  <a:outerShdw blurRad="12700" dist="50800" dir="5400000" algn="ctr" rotWithShape="0">
                    <a:schemeClr val="tx1"/>
                  </a:outerShdw>
                </a:effectLst>
                <a:latin typeface="Founders Grotesk Regular" panose="020B0503030202060203" pitchFamily="34" charset="77"/>
              </a:defRPr>
            </a:lvl1pPr>
          </a:lstStyle>
          <a:p>
            <a:r>
              <a:rPr lang="en-US" sz="1800" b="1">
                <a:effectLst/>
                <a:latin typeface="Century Gothic" panose="020B0502020202020204" pitchFamily="34" charset="0"/>
              </a:rPr>
              <a:t>3. Location Based Factual</a:t>
            </a:r>
          </a:p>
        </p:txBody>
      </p:sp>
      <p:pic>
        <p:nvPicPr>
          <p:cNvPr id="14" name="Picture 13" descr="Still from Crystal Maze, on Channel 4. Richard Ayoade poses with a team of fire people in grey jumpsuits">
            <a:extLst>
              <a:ext uri="{FF2B5EF4-FFF2-40B4-BE49-F238E27FC236}">
                <a16:creationId xmlns:a16="http://schemas.microsoft.com/office/drawing/2014/main" id="{E8EF7874-E030-E915-A2C5-4E870EE79A4A}"/>
              </a:ext>
            </a:extLst>
          </p:cNvPr>
          <p:cNvPicPr>
            <a:picLocks/>
          </p:cNvPicPr>
          <p:nvPr/>
        </p:nvPicPr>
        <p:blipFill>
          <a:blip r:embed="rId4"/>
          <a:stretch>
            <a:fillRect/>
          </a:stretch>
        </p:blipFill>
        <p:spPr>
          <a:xfrm>
            <a:off x="541614" y="1838091"/>
            <a:ext cx="3740400" cy="1911599"/>
          </a:xfrm>
          <a:prstGeom prst="rect">
            <a:avLst/>
          </a:prstGeom>
          <a:ln w="12700">
            <a:solidFill>
              <a:srgbClr val="F9F9F9"/>
            </a:solidFill>
          </a:ln>
        </p:spPr>
      </p:pic>
      <p:sp>
        <p:nvSpPr>
          <p:cNvPr id="15" name="TextBox 14">
            <a:extLst>
              <a:ext uri="{FF2B5EF4-FFF2-40B4-BE49-F238E27FC236}">
                <a16:creationId xmlns:a16="http://schemas.microsoft.com/office/drawing/2014/main" id="{B411FB2E-8397-A77D-91EA-F2CAC1CAD552}"/>
              </a:ext>
            </a:extLst>
          </p:cNvPr>
          <p:cNvSpPr txBox="1"/>
          <p:nvPr/>
        </p:nvSpPr>
        <p:spPr>
          <a:xfrm>
            <a:off x="526176" y="3749531"/>
            <a:ext cx="3659375" cy="369332"/>
          </a:xfrm>
          <a:prstGeom prst="rect">
            <a:avLst/>
          </a:prstGeom>
          <a:noFill/>
        </p:spPr>
        <p:txBody>
          <a:bodyPr wrap="square" rtlCol="0">
            <a:spAutoFit/>
          </a:bodyPr>
          <a:lstStyle/>
          <a:p>
            <a:pPr algn="ctr"/>
            <a:r>
              <a:rPr lang="en-US" b="1">
                <a:solidFill>
                  <a:schemeClr val="bg1"/>
                </a:solidFill>
                <a:latin typeface="Century Gothic" panose="020B0502020202020204" pitchFamily="34" charset="0"/>
              </a:rPr>
              <a:t>1. Studio- Based Entertainment</a:t>
            </a:r>
          </a:p>
        </p:txBody>
      </p:sp>
      <p:pic>
        <p:nvPicPr>
          <p:cNvPr id="17" name="Picture 16" descr="Still from The Queen's Gambit, showing Anya Taylor-Joy holding a chess piece">
            <a:extLst>
              <a:ext uri="{FF2B5EF4-FFF2-40B4-BE49-F238E27FC236}">
                <a16:creationId xmlns:a16="http://schemas.microsoft.com/office/drawing/2014/main" id="{795DEC2F-30F8-88CE-63FC-BC83E893A9F7}"/>
              </a:ext>
            </a:extLst>
          </p:cNvPr>
          <p:cNvPicPr>
            <a:picLocks noChangeAspect="1"/>
          </p:cNvPicPr>
          <p:nvPr/>
        </p:nvPicPr>
        <p:blipFill>
          <a:blip r:embed="rId5"/>
          <a:stretch>
            <a:fillRect/>
          </a:stretch>
        </p:blipFill>
        <p:spPr>
          <a:xfrm>
            <a:off x="500470" y="4270869"/>
            <a:ext cx="3822688" cy="1913190"/>
          </a:xfrm>
          <a:prstGeom prst="rect">
            <a:avLst/>
          </a:prstGeom>
          <a:ln w="12700">
            <a:solidFill>
              <a:schemeClr val="bg1"/>
            </a:solidFill>
          </a:ln>
        </p:spPr>
      </p:pic>
      <p:sp>
        <p:nvSpPr>
          <p:cNvPr id="18" name="TextBox 17">
            <a:extLst>
              <a:ext uri="{FF2B5EF4-FFF2-40B4-BE49-F238E27FC236}">
                <a16:creationId xmlns:a16="http://schemas.microsoft.com/office/drawing/2014/main" id="{170B8B36-BCC7-24F9-ACDA-711A5E9FD7C0}"/>
              </a:ext>
            </a:extLst>
          </p:cNvPr>
          <p:cNvSpPr txBox="1"/>
          <p:nvPr/>
        </p:nvSpPr>
        <p:spPr>
          <a:xfrm>
            <a:off x="393701" y="6183740"/>
            <a:ext cx="4036226" cy="369332"/>
          </a:xfrm>
          <a:prstGeom prst="rect">
            <a:avLst/>
          </a:prstGeom>
          <a:noFill/>
        </p:spPr>
        <p:txBody>
          <a:bodyPr wrap="square" rtlCol="0">
            <a:spAutoFit/>
          </a:bodyPr>
          <a:lstStyle/>
          <a:p>
            <a:pPr algn="ctr"/>
            <a:r>
              <a:rPr lang="en-US" b="1">
                <a:solidFill>
                  <a:schemeClr val="bg1"/>
                </a:solidFill>
                <a:latin typeface="Century Gothic" panose="020B0502020202020204" pitchFamily="34" charset="0"/>
              </a:rPr>
              <a:t>2. Location &amp; Studio-Based Drama</a:t>
            </a:r>
          </a:p>
        </p:txBody>
      </p:sp>
      <p:pic>
        <p:nvPicPr>
          <p:cNvPr id="20" name="Picture 19" descr="A still showing singers atop brightly decorated cars">
            <a:extLst>
              <a:ext uri="{FF2B5EF4-FFF2-40B4-BE49-F238E27FC236}">
                <a16:creationId xmlns:a16="http://schemas.microsoft.com/office/drawing/2014/main" id="{2B6FCAFC-2011-37A0-C5F3-F93B4C8FC6DA}"/>
              </a:ext>
            </a:extLst>
          </p:cNvPr>
          <p:cNvPicPr>
            <a:picLocks/>
          </p:cNvPicPr>
          <p:nvPr/>
        </p:nvPicPr>
        <p:blipFill rotWithShape="1">
          <a:blip r:embed="rId6"/>
          <a:srcRect l="1" r="-29"/>
          <a:stretch/>
        </p:blipFill>
        <p:spPr>
          <a:xfrm>
            <a:off x="7740185" y="4270846"/>
            <a:ext cx="3769513" cy="1911599"/>
          </a:xfrm>
          <a:prstGeom prst="rect">
            <a:avLst/>
          </a:prstGeom>
          <a:ln w="12700">
            <a:solidFill>
              <a:srgbClr val="F9F9F9"/>
            </a:solidFill>
          </a:ln>
        </p:spPr>
      </p:pic>
      <p:sp>
        <p:nvSpPr>
          <p:cNvPr id="21" name="TextBox 20">
            <a:extLst>
              <a:ext uri="{FF2B5EF4-FFF2-40B4-BE49-F238E27FC236}">
                <a16:creationId xmlns:a16="http://schemas.microsoft.com/office/drawing/2014/main" id="{0C9FDFD4-E80D-24FC-7594-2062A0F29497}"/>
              </a:ext>
            </a:extLst>
          </p:cNvPr>
          <p:cNvSpPr txBox="1"/>
          <p:nvPr/>
        </p:nvSpPr>
        <p:spPr>
          <a:xfrm>
            <a:off x="8746792" y="6189410"/>
            <a:ext cx="1587294" cy="369332"/>
          </a:xfrm>
          <a:prstGeom prst="rect">
            <a:avLst/>
          </a:prstGeom>
          <a:noFill/>
        </p:spPr>
        <p:txBody>
          <a:bodyPr wrap="square" rtlCol="0">
            <a:spAutoFit/>
          </a:bodyPr>
          <a:lstStyle>
            <a:defPPr marR="0" lvl="0" algn="l" rtl="0">
              <a:lnSpc>
                <a:spcPct val="100000"/>
              </a:lnSpc>
              <a:spcBef>
                <a:spcPts val="0"/>
              </a:spcBef>
              <a:spcAft>
                <a:spcPts val="0"/>
              </a:spcAft>
            </a:defPPr>
            <a:lvl1pPr algn="ctr">
              <a:defRPr sz="2150">
                <a:solidFill>
                  <a:schemeClr val="bg1"/>
                </a:solidFill>
                <a:latin typeface="Founders Grotesk Regular" panose="020B0503030202060203" pitchFamily="34" charset="77"/>
              </a:defRPr>
            </a:lvl1pPr>
          </a:lstStyle>
          <a:p>
            <a:r>
              <a:rPr lang="en-US" sz="1800" b="1">
                <a:latin typeface="Century Gothic" panose="020B0502020202020204" pitchFamily="34" charset="0"/>
              </a:rPr>
              <a:t>4. OB/ Event</a:t>
            </a:r>
          </a:p>
        </p:txBody>
      </p:sp>
      <p:sp>
        <p:nvSpPr>
          <p:cNvPr id="23" name="Rectangle 22">
            <a:extLst>
              <a:ext uri="{FF2B5EF4-FFF2-40B4-BE49-F238E27FC236}">
                <a16:creationId xmlns:a16="http://schemas.microsoft.com/office/drawing/2014/main" id="{5DE1682A-79FE-75BD-1FDD-525443E3DFD4}"/>
              </a:ext>
            </a:extLst>
          </p:cNvPr>
          <p:cNvSpPr/>
          <p:nvPr/>
        </p:nvSpPr>
        <p:spPr>
          <a:xfrm>
            <a:off x="4514201" y="2133593"/>
            <a:ext cx="2990791" cy="75163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7555A406-CEA5-D5BE-9BB3-050D70B1749E}"/>
              </a:ext>
            </a:extLst>
          </p:cNvPr>
          <p:cNvSpPr txBox="1"/>
          <p:nvPr/>
        </p:nvSpPr>
        <p:spPr>
          <a:xfrm>
            <a:off x="5094730" y="2186242"/>
            <a:ext cx="1860091" cy="646331"/>
          </a:xfrm>
          <a:prstGeom prst="rect">
            <a:avLst/>
          </a:prstGeom>
          <a:solidFill>
            <a:schemeClr val="bg1"/>
          </a:solidFill>
          <a:ln>
            <a:solidFill>
              <a:srgbClr val="F9F9F9"/>
            </a:solidFill>
          </a:ln>
        </p:spPr>
        <p:txBody>
          <a:bodyPr wrap="square" rtlCol="0">
            <a:spAutoFit/>
          </a:bodyPr>
          <a:lstStyle/>
          <a:p>
            <a:pPr algn="ctr"/>
            <a:r>
              <a:rPr lang="en-GB" sz="3600" b="1">
                <a:solidFill>
                  <a:srgbClr val="8070FF"/>
                </a:solidFill>
                <a:latin typeface="Century Gothic" panose="020B0502020202020204" pitchFamily="34" charset="0"/>
              </a:rPr>
              <a:t>Travel</a:t>
            </a:r>
          </a:p>
        </p:txBody>
      </p:sp>
      <p:sp>
        <p:nvSpPr>
          <p:cNvPr id="25" name="Rectangle 24">
            <a:extLst>
              <a:ext uri="{FF2B5EF4-FFF2-40B4-BE49-F238E27FC236}">
                <a16:creationId xmlns:a16="http://schemas.microsoft.com/office/drawing/2014/main" id="{70501BF1-2B02-734C-2E08-E12E5AF660E1}"/>
              </a:ext>
            </a:extLst>
          </p:cNvPr>
          <p:cNvSpPr/>
          <p:nvPr/>
        </p:nvSpPr>
        <p:spPr>
          <a:xfrm>
            <a:off x="4514201" y="3077321"/>
            <a:ext cx="2990791" cy="7954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9AA086F4-D4A7-1BB9-58E8-1CD9E1B782F3}"/>
              </a:ext>
            </a:extLst>
          </p:cNvPr>
          <p:cNvSpPr txBox="1"/>
          <p:nvPr/>
        </p:nvSpPr>
        <p:spPr>
          <a:xfrm>
            <a:off x="4689363" y="3182673"/>
            <a:ext cx="2640466" cy="646331"/>
          </a:xfrm>
          <a:prstGeom prst="rect">
            <a:avLst/>
          </a:prstGeom>
          <a:solidFill>
            <a:schemeClr val="bg1"/>
          </a:solidFill>
        </p:spPr>
        <p:txBody>
          <a:bodyPr wrap="none" rtlCol="0">
            <a:spAutoFit/>
          </a:bodyPr>
          <a:lstStyle/>
          <a:p>
            <a:r>
              <a:rPr lang="en-GB" sz="3600" b="1">
                <a:solidFill>
                  <a:srgbClr val="8070FF"/>
                </a:solidFill>
                <a:latin typeface="Century Gothic" panose="020B0502020202020204" pitchFamily="34" charset="0"/>
              </a:rPr>
              <a:t>Energy Use</a:t>
            </a:r>
          </a:p>
        </p:txBody>
      </p:sp>
      <p:sp>
        <p:nvSpPr>
          <p:cNvPr id="27" name="Rectangle 26">
            <a:extLst>
              <a:ext uri="{FF2B5EF4-FFF2-40B4-BE49-F238E27FC236}">
                <a16:creationId xmlns:a16="http://schemas.microsoft.com/office/drawing/2014/main" id="{4C3CB604-8591-FA13-FB3D-CE9CDA32E165}"/>
              </a:ext>
            </a:extLst>
          </p:cNvPr>
          <p:cNvSpPr/>
          <p:nvPr/>
        </p:nvSpPr>
        <p:spPr>
          <a:xfrm>
            <a:off x="4544561" y="4052967"/>
            <a:ext cx="2960431" cy="7954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FD6A13DF-8A2F-7A55-D79C-B7FDA558DBD7}"/>
              </a:ext>
            </a:extLst>
          </p:cNvPr>
          <p:cNvSpPr txBox="1"/>
          <p:nvPr/>
        </p:nvSpPr>
        <p:spPr>
          <a:xfrm>
            <a:off x="4799260" y="4139583"/>
            <a:ext cx="2507853" cy="646331"/>
          </a:xfrm>
          <a:prstGeom prst="rect">
            <a:avLst/>
          </a:prstGeom>
          <a:solidFill>
            <a:schemeClr val="bg1"/>
          </a:solidFill>
        </p:spPr>
        <p:txBody>
          <a:bodyPr wrap="square" rtlCol="0">
            <a:spAutoFit/>
          </a:bodyPr>
          <a:lstStyle/>
          <a:p>
            <a:pPr algn="ctr"/>
            <a:r>
              <a:rPr lang="en-GB" sz="3600" b="1">
                <a:solidFill>
                  <a:srgbClr val="8070FF"/>
                </a:solidFill>
                <a:latin typeface="Century Gothic" panose="020B0502020202020204" pitchFamily="34" charset="0"/>
              </a:rPr>
              <a:t>Materials</a:t>
            </a:r>
          </a:p>
        </p:txBody>
      </p:sp>
      <p:sp>
        <p:nvSpPr>
          <p:cNvPr id="29" name="Rectangle 28">
            <a:extLst>
              <a:ext uri="{FF2B5EF4-FFF2-40B4-BE49-F238E27FC236}">
                <a16:creationId xmlns:a16="http://schemas.microsoft.com/office/drawing/2014/main" id="{58950F1A-B33E-AE0E-759B-442094FEAB7A}"/>
              </a:ext>
            </a:extLst>
          </p:cNvPr>
          <p:cNvSpPr/>
          <p:nvPr/>
        </p:nvSpPr>
        <p:spPr>
          <a:xfrm>
            <a:off x="4511200" y="5052697"/>
            <a:ext cx="2960431" cy="7954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9CAE54E8-E860-1155-9703-A1756873093C}"/>
              </a:ext>
            </a:extLst>
          </p:cNvPr>
          <p:cNvSpPr txBox="1"/>
          <p:nvPr/>
        </p:nvSpPr>
        <p:spPr>
          <a:xfrm>
            <a:off x="4709501" y="5132222"/>
            <a:ext cx="2507853" cy="646331"/>
          </a:xfrm>
          <a:prstGeom prst="rect">
            <a:avLst/>
          </a:prstGeom>
          <a:solidFill>
            <a:schemeClr val="bg1"/>
          </a:solidFill>
        </p:spPr>
        <p:txBody>
          <a:bodyPr wrap="square" rtlCol="0">
            <a:spAutoFit/>
          </a:bodyPr>
          <a:lstStyle/>
          <a:p>
            <a:pPr algn="ctr"/>
            <a:r>
              <a:rPr lang="en-GB" sz="3600" b="1">
                <a:solidFill>
                  <a:srgbClr val="8070FF"/>
                </a:solidFill>
                <a:latin typeface="Century Gothic" panose="020B0502020202020204" pitchFamily="34" charset="0"/>
              </a:rPr>
              <a:t>Disposal</a:t>
            </a:r>
          </a:p>
        </p:txBody>
      </p:sp>
      <p:cxnSp>
        <p:nvCxnSpPr>
          <p:cNvPr id="6" name="Straight Connector 5">
            <a:extLst>
              <a:ext uri="{FF2B5EF4-FFF2-40B4-BE49-F238E27FC236}">
                <a16:creationId xmlns:a16="http://schemas.microsoft.com/office/drawing/2014/main" id="{01C44DCB-DA78-7163-3F37-8F7CA7CF2FAD}"/>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2B6FF573-0907-4533-0E54-C03463565625}"/>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8" name="Picture 7" descr="A logo with white text and blue circles&#10;&#10;Description automatically generated">
            <a:extLst>
              <a:ext uri="{FF2B5EF4-FFF2-40B4-BE49-F238E27FC236}">
                <a16:creationId xmlns:a16="http://schemas.microsoft.com/office/drawing/2014/main" id="{9EFFB5AE-3A07-F8B6-0990-BB64565AD526}"/>
              </a:ext>
            </a:extLst>
          </p:cNvPr>
          <p:cNvPicPr>
            <a:picLocks noChangeAspect="1"/>
          </p:cNvPicPr>
          <p:nvPr/>
        </p:nvPicPr>
        <p:blipFill>
          <a:blip r:embed="rId7"/>
          <a:stretch>
            <a:fillRect/>
          </a:stretch>
        </p:blipFill>
        <p:spPr>
          <a:xfrm>
            <a:off x="11209806" y="142490"/>
            <a:ext cx="838327" cy="868300"/>
          </a:xfrm>
          <a:prstGeom prst="rect">
            <a:avLst/>
          </a:prstGeom>
        </p:spPr>
      </p:pic>
      <p:pic>
        <p:nvPicPr>
          <p:cNvPr id="3" name="Picture 2">
            <a:extLst>
              <a:ext uri="{FF2B5EF4-FFF2-40B4-BE49-F238E27FC236}">
                <a16:creationId xmlns:a16="http://schemas.microsoft.com/office/drawing/2014/main" id="{CB48A97E-7FCB-0470-4BF7-6B2313DB7130}"/>
              </a:ext>
            </a:extLst>
          </p:cNvPr>
          <p:cNvPicPr>
            <a:picLocks noChangeAspect="1"/>
          </p:cNvPicPr>
          <p:nvPr/>
        </p:nvPicPr>
        <p:blipFill>
          <a:blip r:embed="rId8"/>
          <a:stretch>
            <a:fillRect/>
          </a:stretch>
        </p:blipFill>
        <p:spPr>
          <a:xfrm>
            <a:off x="308332" y="717323"/>
            <a:ext cx="3644463" cy="828675"/>
          </a:xfrm>
          <a:prstGeom prst="rect">
            <a:avLst/>
          </a:prstGeom>
        </p:spPr>
      </p:pic>
    </p:spTree>
    <p:extLst>
      <p:ext uri="{BB962C8B-B14F-4D97-AF65-F5344CB8AC3E}">
        <p14:creationId xmlns:p14="http://schemas.microsoft.com/office/powerpoint/2010/main" val="1493096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D0C06A-8968-FB55-EA6A-0D9C7D03408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D80EA58-90C2-271A-6ECA-8898FF8D5266}"/>
              </a:ext>
            </a:extLst>
          </p:cNvPr>
          <p:cNvSpPr/>
          <p:nvPr/>
        </p:nvSpPr>
        <p:spPr>
          <a:xfrm>
            <a:off x="1237129" y="1630157"/>
            <a:ext cx="9972677" cy="508535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6">
            <a:extLst>
              <a:ext uri="{FF2B5EF4-FFF2-40B4-BE49-F238E27FC236}">
                <a16:creationId xmlns:a16="http://schemas.microsoft.com/office/drawing/2014/main" id="{FECB9E80-8E05-371F-1444-013C8902330E}"/>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t>Understanding our impact</a:t>
            </a:r>
          </a:p>
        </p:txBody>
      </p:sp>
      <p:cxnSp>
        <p:nvCxnSpPr>
          <p:cNvPr id="7" name="Straight Connector 6">
            <a:extLst>
              <a:ext uri="{FF2B5EF4-FFF2-40B4-BE49-F238E27FC236}">
                <a16:creationId xmlns:a16="http://schemas.microsoft.com/office/drawing/2014/main" id="{61A60F82-0D8F-DDD9-C014-75E7DF94E25F}"/>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8" name="TextBox 73">
            <a:extLst>
              <a:ext uri="{FF2B5EF4-FFF2-40B4-BE49-F238E27FC236}">
                <a16:creationId xmlns:a16="http://schemas.microsoft.com/office/drawing/2014/main" id="{C0DFD73A-6188-BEF4-AC91-E4B26D4E9386}"/>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9" name="Picture 8" descr="A logo with white text and blue circles&#10;&#10;Description automatically generated">
            <a:extLst>
              <a:ext uri="{FF2B5EF4-FFF2-40B4-BE49-F238E27FC236}">
                <a16:creationId xmlns:a16="http://schemas.microsoft.com/office/drawing/2014/main" id="{A83324CC-0BCE-419F-9BAA-3325A7CAC765}"/>
              </a:ext>
            </a:extLst>
          </p:cNvPr>
          <p:cNvPicPr>
            <a:picLocks noChangeAspect="1"/>
          </p:cNvPicPr>
          <p:nvPr/>
        </p:nvPicPr>
        <p:blipFill>
          <a:blip r:embed="rId3"/>
          <a:stretch>
            <a:fillRect/>
          </a:stretch>
        </p:blipFill>
        <p:spPr>
          <a:xfrm>
            <a:off x="11209806" y="142490"/>
            <a:ext cx="838327" cy="868300"/>
          </a:xfrm>
          <a:prstGeom prst="rect">
            <a:avLst/>
          </a:prstGeom>
        </p:spPr>
      </p:pic>
      <p:graphicFrame>
        <p:nvGraphicFramePr>
          <p:cNvPr id="2" name="Chart 1" descr="A bar chart showing the emissions of different genres. Drama has the biggest bar by far, followed by Entertainment. Learning and news have the smallest">
            <a:extLst>
              <a:ext uri="{FF2B5EF4-FFF2-40B4-BE49-F238E27FC236}">
                <a16:creationId xmlns:a16="http://schemas.microsoft.com/office/drawing/2014/main" id="{34BFA7AC-C8FF-A9AB-50CD-B1430A64E357}"/>
              </a:ext>
            </a:extLst>
          </p:cNvPr>
          <p:cNvGraphicFramePr>
            <a:graphicFrameLocks/>
          </p:cNvGraphicFramePr>
          <p:nvPr>
            <p:extLst>
              <p:ext uri="{D42A27DB-BD31-4B8C-83A1-F6EECF244321}">
                <p14:modId xmlns:p14="http://schemas.microsoft.com/office/powerpoint/2010/main" val="447872889"/>
              </p:ext>
            </p:extLst>
          </p:nvPr>
        </p:nvGraphicFramePr>
        <p:xfrm>
          <a:off x="1334261" y="1611423"/>
          <a:ext cx="9523477" cy="5130749"/>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937397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4504574" y="1147169"/>
            <a:ext cx="6448830" cy="1109610"/>
          </a:xfrm>
        </p:spPr>
        <p:txBody>
          <a:bodyPr>
            <a:normAutofit/>
          </a:bodyPr>
          <a:lstStyle/>
          <a:p>
            <a:r>
              <a:rPr lang="en-US">
                <a:latin typeface="Century Gothic" panose="020B0502020202020204" pitchFamily="34" charset="0"/>
              </a:rPr>
              <a:t>Impact on biodiversity</a:t>
            </a:r>
            <a:endParaRPr lang="en-US">
              <a:solidFill>
                <a:srgbClr val="8070FF"/>
              </a:solidFill>
              <a:latin typeface="Century Gothic" panose="020B0502020202020204" pitchFamily="34" charset="0"/>
            </a:endParaRPr>
          </a:p>
        </p:txBody>
      </p:sp>
      <p:pic>
        <p:nvPicPr>
          <p:cNvPr id="3" name="Picture 2" descr="A field with trees and bushes">
            <a:extLst>
              <a:ext uri="{FF2B5EF4-FFF2-40B4-BE49-F238E27FC236}">
                <a16:creationId xmlns:a16="http://schemas.microsoft.com/office/drawing/2014/main" id="{415CC77C-B355-5463-2BE7-913F8C7AFD2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71494" y="2858663"/>
            <a:ext cx="2563393" cy="2364509"/>
          </a:xfrm>
          <a:prstGeom prst="rect">
            <a:avLst/>
          </a:prstGeom>
        </p:spPr>
      </p:pic>
      <p:pic>
        <p:nvPicPr>
          <p:cNvPr id="6" name="Picture 5" descr="A pack of wolves">
            <a:extLst>
              <a:ext uri="{FF2B5EF4-FFF2-40B4-BE49-F238E27FC236}">
                <a16:creationId xmlns:a16="http://schemas.microsoft.com/office/drawing/2014/main" id="{1B83BEA3-20B7-ADC7-F3FC-B81E21EF404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527840" y="2858663"/>
            <a:ext cx="2563393" cy="2364509"/>
          </a:xfrm>
          <a:prstGeom prst="rect">
            <a:avLst/>
          </a:prstGeom>
        </p:spPr>
      </p:pic>
      <p:pic>
        <p:nvPicPr>
          <p:cNvPr id="10" name="Picture 9" descr="A blue and purple logo&#10;&#10;Description automatically generated with medium confidence">
            <a:extLst>
              <a:ext uri="{FF2B5EF4-FFF2-40B4-BE49-F238E27FC236}">
                <a16:creationId xmlns:a16="http://schemas.microsoft.com/office/drawing/2014/main" id="{C9515D56-9C4D-E64D-A5D7-31779201796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41811" y="1161339"/>
            <a:ext cx="506845" cy="540635"/>
          </a:xfrm>
          <a:prstGeom prst="rect">
            <a:avLst/>
          </a:prstGeom>
        </p:spPr>
      </p:pic>
      <p:sp>
        <p:nvSpPr>
          <p:cNvPr id="11" name="Title 6">
            <a:extLst>
              <a:ext uri="{FF2B5EF4-FFF2-40B4-BE49-F238E27FC236}">
                <a16:creationId xmlns:a16="http://schemas.microsoft.com/office/drawing/2014/main" id="{62940CF2-6D41-A495-0C25-C342639AC794}"/>
              </a:ext>
            </a:extLst>
          </p:cNvPr>
          <p:cNvSpPr txBox="1">
            <a:spLocks/>
          </p:cNvSpPr>
          <p:nvPr/>
        </p:nvSpPr>
        <p:spPr>
          <a:xfrm>
            <a:off x="589279" y="2782005"/>
            <a:ext cx="2754285" cy="2364508"/>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2400"/>
              <a:t>How do you think productions might impact on…</a:t>
            </a:r>
            <a:endParaRPr lang="en-US" sz="2400">
              <a:solidFill>
                <a:srgbClr val="8070FF"/>
              </a:solidFill>
            </a:endParaRPr>
          </a:p>
        </p:txBody>
      </p:sp>
      <p:sp>
        <p:nvSpPr>
          <p:cNvPr id="12" name="Title 6">
            <a:extLst>
              <a:ext uri="{FF2B5EF4-FFF2-40B4-BE49-F238E27FC236}">
                <a16:creationId xmlns:a16="http://schemas.microsoft.com/office/drawing/2014/main" id="{229A6D27-6856-DB30-17F9-0D2295E65534}"/>
              </a:ext>
            </a:extLst>
          </p:cNvPr>
          <p:cNvSpPr txBox="1">
            <a:spLocks/>
          </p:cNvSpPr>
          <p:nvPr/>
        </p:nvSpPr>
        <p:spPr>
          <a:xfrm>
            <a:off x="4930370" y="4361423"/>
            <a:ext cx="2098504" cy="66315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2400"/>
              <a:t>Habitats?</a:t>
            </a:r>
            <a:endParaRPr lang="en-US" sz="2400">
              <a:solidFill>
                <a:srgbClr val="8070FF"/>
              </a:solidFill>
            </a:endParaRPr>
          </a:p>
        </p:txBody>
      </p:sp>
      <p:sp>
        <p:nvSpPr>
          <p:cNvPr id="13" name="Title 6">
            <a:extLst>
              <a:ext uri="{FF2B5EF4-FFF2-40B4-BE49-F238E27FC236}">
                <a16:creationId xmlns:a16="http://schemas.microsoft.com/office/drawing/2014/main" id="{7AA85EB7-04BD-B60C-8B57-597D558EB6B4}"/>
              </a:ext>
            </a:extLst>
          </p:cNvPr>
          <p:cNvSpPr txBox="1">
            <a:spLocks/>
          </p:cNvSpPr>
          <p:nvPr/>
        </p:nvSpPr>
        <p:spPr>
          <a:xfrm>
            <a:off x="7728989" y="4361423"/>
            <a:ext cx="2098504" cy="66315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2400"/>
              <a:t>Species?</a:t>
            </a:r>
            <a:endParaRPr lang="en-US" sz="2400">
              <a:solidFill>
                <a:srgbClr val="8070FF"/>
              </a:solidFill>
            </a:endParaRPr>
          </a:p>
        </p:txBody>
      </p:sp>
      <p:cxnSp>
        <p:nvCxnSpPr>
          <p:cNvPr id="14" name="Straight Connector 13">
            <a:extLst>
              <a:ext uri="{FF2B5EF4-FFF2-40B4-BE49-F238E27FC236}">
                <a16:creationId xmlns:a16="http://schemas.microsoft.com/office/drawing/2014/main" id="{7EE7F44A-EA88-1602-1889-6780DA61AE5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5" name="TextBox 73">
            <a:extLst>
              <a:ext uri="{FF2B5EF4-FFF2-40B4-BE49-F238E27FC236}">
                <a16:creationId xmlns:a16="http://schemas.microsoft.com/office/drawing/2014/main" id="{B895CF60-E953-FAF3-870C-3536FCCF3158}"/>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7" name="Picture 16" descr="A logo with white text and blue circles&#10;&#10;Description automatically generated">
            <a:extLst>
              <a:ext uri="{FF2B5EF4-FFF2-40B4-BE49-F238E27FC236}">
                <a16:creationId xmlns:a16="http://schemas.microsoft.com/office/drawing/2014/main" id="{1DD45434-E475-59EE-E547-1D9A4E414E99}"/>
              </a:ext>
            </a:extLst>
          </p:cNvPr>
          <p:cNvPicPr>
            <a:picLocks noChangeAspect="1"/>
          </p:cNvPicPr>
          <p:nvPr/>
        </p:nvPicPr>
        <p:blipFill>
          <a:blip r:embed="rId6"/>
          <a:stretch>
            <a:fillRect/>
          </a:stretch>
        </p:blipFill>
        <p:spPr>
          <a:xfrm>
            <a:off x="11209806" y="142490"/>
            <a:ext cx="838327" cy="868300"/>
          </a:xfrm>
          <a:prstGeom prst="rect">
            <a:avLst/>
          </a:prstGeom>
        </p:spPr>
      </p:pic>
      <p:sp>
        <p:nvSpPr>
          <p:cNvPr id="2" name="object 6">
            <a:extLst>
              <a:ext uri="{FF2B5EF4-FFF2-40B4-BE49-F238E27FC236}">
                <a16:creationId xmlns:a16="http://schemas.microsoft.com/office/drawing/2014/main" id="{533D8F0D-BE51-2117-7B6B-965D6D388137}"/>
              </a:ext>
            </a:extLst>
          </p:cNvPr>
          <p:cNvSpPr/>
          <p:nvPr/>
        </p:nvSpPr>
        <p:spPr>
          <a:xfrm>
            <a:off x="635383" y="1087011"/>
            <a:ext cx="3612307" cy="830199"/>
          </a:xfrm>
          <a:custGeom>
            <a:avLst/>
            <a:gdLst/>
            <a:ahLst/>
            <a:cxnLst/>
            <a:rect l="l" t="t" r="r" b="b"/>
            <a:pathLst>
              <a:path w="3979545" h="1369060">
                <a:moveTo>
                  <a:pt x="3978936" y="0"/>
                </a:moveTo>
                <a:lnTo>
                  <a:pt x="0" y="0"/>
                </a:lnTo>
                <a:lnTo>
                  <a:pt x="0" y="1368775"/>
                </a:lnTo>
                <a:lnTo>
                  <a:pt x="3978936" y="1368775"/>
                </a:lnTo>
                <a:lnTo>
                  <a:pt x="3978936" y="0"/>
                </a:lnTo>
                <a:close/>
              </a:path>
            </a:pathLst>
          </a:custGeom>
          <a:solidFill>
            <a:srgbClr val="8070FF"/>
          </a:solidFill>
        </p:spPr>
        <p:txBody>
          <a:bodyPr wrap="square" lIns="0" tIns="0" rIns="0" bIns="0" rtlCol="0"/>
          <a:lstStyle/>
          <a:p>
            <a:endParaRPr sz="1092"/>
          </a:p>
        </p:txBody>
      </p:sp>
      <p:sp>
        <p:nvSpPr>
          <p:cNvPr id="4" name="object 11">
            <a:extLst>
              <a:ext uri="{FF2B5EF4-FFF2-40B4-BE49-F238E27FC236}">
                <a16:creationId xmlns:a16="http://schemas.microsoft.com/office/drawing/2014/main" id="{DBF23063-FF2A-A992-785D-73AF7952FD99}"/>
              </a:ext>
            </a:extLst>
          </p:cNvPr>
          <p:cNvSpPr txBox="1"/>
          <p:nvPr/>
        </p:nvSpPr>
        <p:spPr>
          <a:xfrm>
            <a:off x="1545074" y="1257667"/>
            <a:ext cx="2516712" cy="418727"/>
          </a:xfrm>
          <a:prstGeom prst="rect">
            <a:avLst/>
          </a:prstGeom>
        </p:spPr>
        <p:txBody>
          <a:bodyPr vert="horz" wrap="square" lIns="0" tIns="8086" rIns="0" bIns="0" rtlCol="0">
            <a:spAutoFit/>
          </a:bodyPr>
          <a:lstStyle/>
          <a:p>
            <a:pPr marL="7701">
              <a:spcBef>
                <a:spcPts val="64"/>
              </a:spcBef>
            </a:pPr>
            <a:r>
              <a:rPr lang="en-GB" sz="2668" b="1">
                <a:solidFill>
                  <a:srgbClr val="FFFFFF"/>
                </a:solidFill>
                <a:latin typeface="Century Gothic"/>
                <a:cs typeface="Century Gothic"/>
              </a:rPr>
              <a:t>Group Exercise</a:t>
            </a:r>
            <a:endParaRPr sz="2668" b="1">
              <a:latin typeface="Century Gothic"/>
              <a:cs typeface="Century Gothic"/>
            </a:endParaRPr>
          </a:p>
        </p:txBody>
      </p:sp>
      <p:pic>
        <p:nvPicPr>
          <p:cNvPr id="5" name="Picture 4" descr="A blue question mark in a chat bubble&#10;&#10;Description automatically generated">
            <a:extLst>
              <a:ext uri="{FF2B5EF4-FFF2-40B4-BE49-F238E27FC236}">
                <a16:creationId xmlns:a16="http://schemas.microsoft.com/office/drawing/2014/main" id="{86378469-BAAB-D552-6DF5-239E1AA43B1A}"/>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869426" y="1277270"/>
            <a:ext cx="494731" cy="449755"/>
          </a:xfrm>
          <a:prstGeom prst="rect">
            <a:avLst/>
          </a:prstGeom>
        </p:spPr>
      </p:pic>
    </p:spTree>
    <p:extLst>
      <p:ext uri="{BB962C8B-B14F-4D97-AF65-F5344CB8AC3E}">
        <p14:creationId xmlns:p14="http://schemas.microsoft.com/office/powerpoint/2010/main" val="726550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Rounded Rectangle 81">
            <a:extLst>
              <a:ext uri="{FF2B5EF4-FFF2-40B4-BE49-F238E27FC236}">
                <a16:creationId xmlns:a16="http://schemas.microsoft.com/office/drawing/2014/main" id="{54D34163-2741-71A4-5F97-853A437B1259}"/>
              </a:ext>
            </a:extLst>
          </p:cNvPr>
          <p:cNvSpPr/>
          <p:nvPr/>
        </p:nvSpPr>
        <p:spPr>
          <a:xfrm>
            <a:off x="7624267" y="1407034"/>
            <a:ext cx="1551496" cy="403293"/>
          </a:xfrm>
          <a:prstGeom prst="roundRect">
            <a:avLst/>
          </a:prstGeom>
          <a:solidFill>
            <a:srgbClr val="8070FF"/>
          </a:solid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1448259" y="1147169"/>
            <a:ext cx="5963357" cy="1109610"/>
          </a:xfrm>
        </p:spPr>
        <p:txBody>
          <a:bodyPr>
            <a:normAutofit fontScale="90000"/>
          </a:bodyPr>
          <a:lstStyle/>
          <a:p>
            <a:r>
              <a:rPr lang="en-US">
                <a:latin typeface="Century Gothic" panose="020B0502020202020204" pitchFamily="34" charset="0"/>
              </a:rPr>
              <a:t>Impact on biodiversity</a:t>
            </a:r>
            <a:endParaRPr lang="en-US">
              <a:solidFill>
                <a:srgbClr val="8070FF"/>
              </a:solidFill>
              <a:latin typeface="Century Gothic" panose="020B0502020202020204" pitchFamily="34" charset="0"/>
            </a:endParaRPr>
          </a:p>
        </p:txBody>
      </p:sp>
      <p:pic>
        <p:nvPicPr>
          <p:cNvPr id="3" name="Picture 2" descr="A field with trees and bushes">
            <a:extLst>
              <a:ext uri="{FF2B5EF4-FFF2-40B4-BE49-F238E27FC236}">
                <a16:creationId xmlns:a16="http://schemas.microsoft.com/office/drawing/2014/main" id="{415CC77C-B355-5463-2BE7-913F8C7AFD2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713386" y="3549073"/>
            <a:ext cx="1797389" cy="1657936"/>
          </a:xfrm>
          <a:prstGeom prst="rect">
            <a:avLst/>
          </a:prstGeom>
        </p:spPr>
      </p:pic>
      <p:pic>
        <p:nvPicPr>
          <p:cNvPr id="6" name="Picture 5" descr="A pack of wolves in the snow">
            <a:extLst>
              <a:ext uri="{FF2B5EF4-FFF2-40B4-BE49-F238E27FC236}">
                <a16:creationId xmlns:a16="http://schemas.microsoft.com/office/drawing/2014/main" id="{1B83BEA3-20B7-ADC7-F3FC-B81E21EF404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485158" y="3549073"/>
            <a:ext cx="1797389" cy="1657936"/>
          </a:xfrm>
          <a:prstGeom prst="rect">
            <a:avLst/>
          </a:prstGeom>
        </p:spPr>
      </p:pic>
      <p:pic>
        <p:nvPicPr>
          <p:cNvPr id="10" name="Picture 9" descr="A blue and purple logo&#10;&#10;Description automatically generated with medium confidence">
            <a:extLst>
              <a:ext uri="{FF2B5EF4-FFF2-40B4-BE49-F238E27FC236}">
                <a16:creationId xmlns:a16="http://schemas.microsoft.com/office/drawing/2014/main" id="{C9515D56-9C4D-E64D-A5D7-31779201796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41811" y="1161339"/>
            <a:ext cx="506845" cy="540635"/>
          </a:xfrm>
          <a:prstGeom prst="rect">
            <a:avLst/>
          </a:prstGeom>
        </p:spPr>
      </p:pic>
      <p:sp>
        <p:nvSpPr>
          <p:cNvPr id="12" name="Title 6">
            <a:extLst>
              <a:ext uri="{FF2B5EF4-FFF2-40B4-BE49-F238E27FC236}">
                <a16:creationId xmlns:a16="http://schemas.microsoft.com/office/drawing/2014/main" id="{229A6D27-6856-DB30-17F9-0D2295E65534}"/>
              </a:ext>
            </a:extLst>
          </p:cNvPr>
          <p:cNvSpPr txBox="1">
            <a:spLocks/>
          </p:cNvSpPr>
          <p:nvPr/>
        </p:nvSpPr>
        <p:spPr>
          <a:xfrm>
            <a:off x="3027680" y="4672737"/>
            <a:ext cx="1179394" cy="464991"/>
          </a:xfrm>
          <a:prstGeom prst="rect">
            <a:avLst/>
          </a:prstGeom>
        </p:spPr>
        <p:txBody>
          <a:bodyPr vert="horz" lIns="91440" tIns="45720" rIns="91440" bIns="45720" rtlCol="0" anchor="t">
            <a:normAutofit fontScale="70000" lnSpcReduction="20000"/>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2400"/>
              <a:t>Habitats?</a:t>
            </a:r>
            <a:endParaRPr lang="en-US" sz="2400">
              <a:solidFill>
                <a:srgbClr val="8070FF"/>
              </a:solidFill>
            </a:endParaRPr>
          </a:p>
        </p:txBody>
      </p:sp>
      <p:sp>
        <p:nvSpPr>
          <p:cNvPr id="13" name="Title 6">
            <a:extLst>
              <a:ext uri="{FF2B5EF4-FFF2-40B4-BE49-F238E27FC236}">
                <a16:creationId xmlns:a16="http://schemas.microsoft.com/office/drawing/2014/main" id="{7AA85EB7-04BD-B60C-8B57-597D558EB6B4}"/>
              </a:ext>
            </a:extLst>
          </p:cNvPr>
          <p:cNvSpPr txBox="1">
            <a:spLocks/>
          </p:cNvSpPr>
          <p:nvPr/>
        </p:nvSpPr>
        <p:spPr>
          <a:xfrm>
            <a:off x="7794155" y="4672736"/>
            <a:ext cx="1179394" cy="464991"/>
          </a:xfrm>
          <a:prstGeom prst="rect">
            <a:avLst/>
          </a:prstGeom>
        </p:spPr>
        <p:txBody>
          <a:bodyPr vert="horz" lIns="91440" tIns="45720" rIns="91440" bIns="45720" rtlCol="0" anchor="t">
            <a:normAutofit fontScale="70000" lnSpcReduction="20000"/>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2400"/>
              <a:t>Species?</a:t>
            </a:r>
            <a:endParaRPr lang="en-US" sz="2400">
              <a:solidFill>
                <a:srgbClr val="8070FF"/>
              </a:solidFill>
            </a:endParaRPr>
          </a:p>
        </p:txBody>
      </p:sp>
      <p:sp>
        <p:nvSpPr>
          <p:cNvPr id="2" name="Subtitle 1">
            <a:extLst>
              <a:ext uri="{FF2B5EF4-FFF2-40B4-BE49-F238E27FC236}">
                <a16:creationId xmlns:a16="http://schemas.microsoft.com/office/drawing/2014/main" id="{15BE8DC8-ABCF-FD8E-72B8-50B8DAD02227}"/>
              </a:ext>
            </a:extLst>
          </p:cNvPr>
          <p:cNvSpPr txBox="1">
            <a:spLocks/>
          </p:cNvSpPr>
          <p:nvPr/>
        </p:nvSpPr>
        <p:spPr>
          <a:xfrm>
            <a:off x="2926709" y="2682805"/>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Vehicle damage</a:t>
            </a:r>
          </a:p>
        </p:txBody>
      </p:sp>
      <p:sp>
        <p:nvSpPr>
          <p:cNvPr id="5" name="Rounded Rectangle 4">
            <a:extLst>
              <a:ext uri="{FF2B5EF4-FFF2-40B4-BE49-F238E27FC236}">
                <a16:creationId xmlns:a16="http://schemas.microsoft.com/office/drawing/2014/main" id="{1A85F8BD-9B70-DBDF-C059-E3AFF0208261}"/>
              </a:ext>
            </a:extLst>
          </p:cNvPr>
          <p:cNvSpPr/>
          <p:nvPr/>
        </p:nvSpPr>
        <p:spPr>
          <a:xfrm>
            <a:off x="2836332" y="2598525"/>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615BF65D-EC5B-E77A-7DD0-74BE96EC19EA}"/>
              </a:ext>
            </a:extLst>
          </p:cNvPr>
          <p:cNvCxnSpPr>
            <a:cxnSpLocks/>
          </p:cNvCxnSpPr>
          <p:nvPr/>
        </p:nvCxnSpPr>
        <p:spPr>
          <a:xfrm>
            <a:off x="3592946" y="3290454"/>
            <a:ext cx="0" cy="166254"/>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15" name="Subtitle 1">
            <a:extLst>
              <a:ext uri="{FF2B5EF4-FFF2-40B4-BE49-F238E27FC236}">
                <a16:creationId xmlns:a16="http://schemas.microsoft.com/office/drawing/2014/main" id="{CC1E9E74-1945-AB54-80FA-31062A3B80F7}"/>
              </a:ext>
            </a:extLst>
          </p:cNvPr>
          <p:cNvSpPr txBox="1">
            <a:spLocks/>
          </p:cNvSpPr>
          <p:nvPr/>
        </p:nvSpPr>
        <p:spPr>
          <a:xfrm>
            <a:off x="7714644" y="2761361"/>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Noise</a:t>
            </a:r>
          </a:p>
        </p:txBody>
      </p:sp>
      <p:sp>
        <p:nvSpPr>
          <p:cNvPr id="16" name="Rounded Rectangle 15">
            <a:extLst>
              <a:ext uri="{FF2B5EF4-FFF2-40B4-BE49-F238E27FC236}">
                <a16:creationId xmlns:a16="http://schemas.microsoft.com/office/drawing/2014/main" id="{5413DED2-A46F-B904-D269-47343425320E}"/>
              </a:ext>
            </a:extLst>
          </p:cNvPr>
          <p:cNvSpPr/>
          <p:nvPr/>
        </p:nvSpPr>
        <p:spPr>
          <a:xfrm>
            <a:off x="7624267" y="2598525"/>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Arrow Connector 16">
            <a:extLst>
              <a:ext uri="{FF2B5EF4-FFF2-40B4-BE49-F238E27FC236}">
                <a16:creationId xmlns:a16="http://schemas.microsoft.com/office/drawing/2014/main" id="{E5E8AB0E-DA2D-F5C0-D359-333EB4677137}"/>
              </a:ext>
            </a:extLst>
          </p:cNvPr>
          <p:cNvCxnSpPr>
            <a:cxnSpLocks/>
          </p:cNvCxnSpPr>
          <p:nvPr/>
        </p:nvCxnSpPr>
        <p:spPr>
          <a:xfrm>
            <a:off x="8380881" y="3290454"/>
            <a:ext cx="0" cy="166254"/>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18" name="Subtitle 1">
            <a:extLst>
              <a:ext uri="{FF2B5EF4-FFF2-40B4-BE49-F238E27FC236}">
                <a16:creationId xmlns:a16="http://schemas.microsoft.com/office/drawing/2014/main" id="{12E8C482-1172-2C83-FA7A-DAE2F25116E2}"/>
              </a:ext>
            </a:extLst>
          </p:cNvPr>
          <p:cNvSpPr txBox="1">
            <a:spLocks/>
          </p:cNvSpPr>
          <p:nvPr/>
        </p:nvSpPr>
        <p:spPr>
          <a:xfrm>
            <a:off x="2926709" y="5876222"/>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Waste</a:t>
            </a:r>
          </a:p>
        </p:txBody>
      </p:sp>
      <p:sp>
        <p:nvSpPr>
          <p:cNvPr id="19" name="Rounded Rectangle 18">
            <a:extLst>
              <a:ext uri="{FF2B5EF4-FFF2-40B4-BE49-F238E27FC236}">
                <a16:creationId xmlns:a16="http://schemas.microsoft.com/office/drawing/2014/main" id="{B9973922-3241-C653-0F0D-1B66991BFB68}"/>
              </a:ext>
            </a:extLst>
          </p:cNvPr>
          <p:cNvSpPr/>
          <p:nvPr/>
        </p:nvSpPr>
        <p:spPr>
          <a:xfrm>
            <a:off x="2836332" y="5701944"/>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ubtitle 1">
            <a:extLst>
              <a:ext uri="{FF2B5EF4-FFF2-40B4-BE49-F238E27FC236}">
                <a16:creationId xmlns:a16="http://schemas.microsoft.com/office/drawing/2014/main" id="{8C775FF7-0FB8-AAE6-5F16-033A581CC6A1}"/>
              </a:ext>
            </a:extLst>
          </p:cNvPr>
          <p:cNvSpPr txBox="1">
            <a:spLocks/>
          </p:cNvSpPr>
          <p:nvPr/>
        </p:nvSpPr>
        <p:spPr>
          <a:xfrm>
            <a:off x="7714644" y="5790892"/>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Drones / helicopters</a:t>
            </a:r>
          </a:p>
        </p:txBody>
      </p:sp>
      <p:sp>
        <p:nvSpPr>
          <p:cNvPr id="22" name="Rounded Rectangle 21">
            <a:extLst>
              <a:ext uri="{FF2B5EF4-FFF2-40B4-BE49-F238E27FC236}">
                <a16:creationId xmlns:a16="http://schemas.microsoft.com/office/drawing/2014/main" id="{D75CB0CE-678A-19D8-AC71-B9B0E8AED23B}"/>
              </a:ext>
            </a:extLst>
          </p:cNvPr>
          <p:cNvSpPr/>
          <p:nvPr/>
        </p:nvSpPr>
        <p:spPr>
          <a:xfrm>
            <a:off x="7624267" y="5701944"/>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Arrow Connector 22">
            <a:extLst>
              <a:ext uri="{FF2B5EF4-FFF2-40B4-BE49-F238E27FC236}">
                <a16:creationId xmlns:a16="http://schemas.microsoft.com/office/drawing/2014/main" id="{5CED4A62-4FAA-46E1-6D63-877AE62E942C}"/>
              </a:ext>
            </a:extLst>
          </p:cNvPr>
          <p:cNvCxnSpPr>
            <a:cxnSpLocks/>
          </p:cNvCxnSpPr>
          <p:nvPr/>
        </p:nvCxnSpPr>
        <p:spPr>
          <a:xfrm flipV="1">
            <a:off x="8380881" y="5347855"/>
            <a:ext cx="0" cy="233218"/>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B59C011A-575F-AF31-0295-0BD533F97CA0}"/>
              </a:ext>
            </a:extLst>
          </p:cNvPr>
          <p:cNvCxnSpPr>
            <a:cxnSpLocks/>
          </p:cNvCxnSpPr>
          <p:nvPr/>
        </p:nvCxnSpPr>
        <p:spPr>
          <a:xfrm flipV="1">
            <a:off x="3620655" y="5347855"/>
            <a:ext cx="0" cy="233218"/>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27" name="Subtitle 1">
            <a:extLst>
              <a:ext uri="{FF2B5EF4-FFF2-40B4-BE49-F238E27FC236}">
                <a16:creationId xmlns:a16="http://schemas.microsoft.com/office/drawing/2014/main" id="{9B888FC1-14FC-545E-2894-C8367BD0E051}"/>
              </a:ext>
            </a:extLst>
          </p:cNvPr>
          <p:cNvSpPr txBox="1">
            <a:spLocks/>
          </p:cNvSpPr>
          <p:nvPr/>
        </p:nvSpPr>
        <p:spPr>
          <a:xfrm>
            <a:off x="9944873" y="3920625"/>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Lighting</a:t>
            </a:r>
          </a:p>
        </p:txBody>
      </p:sp>
      <p:sp>
        <p:nvSpPr>
          <p:cNvPr id="28" name="Rounded Rectangle 27">
            <a:extLst>
              <a:ext uri="{FF2B5EF4-FFF2-40B4-BE49-F238E27FC236}">
                <a16:creationId xmlns:a16="http://schemas.microsoft.com/office/drawing/2014/main" id="{29D00A1C-7ED1-5EBD-1688-F29519330F9E}"/>
              </a:ext>
            </a:extLst>
          </p:cNvPr>
          <p:cNvSpPr/>
          <p:nvPr/>
        </p:nvSpPr>
        <p:spPr>
          <a:xfrm>
            <a:off x="9854496" y="3757789"/>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Arrow Connector 28">
            <a:extLst>
              <a:ext uri="{FF2B5EF4-FFF2-40B4-BE49-F238E27FC236}">
                <a16:creationId xmlns:a16="http://schemas.microsoft.com/office/drawing/2014/main" id="{23E11A30-55F7-1CE4-3F14-B950C71CF8D1}"/>
              </a:ext>
            </a:extLst>
          </p:cNvPr>
          <p:cNvCxnSpPr>
            <a:cxnSpLocks/>
          </p:cNvCxnSpPr>
          <p:nvPr/>
        </p:nvCxnSpPr>
        <p:spPr>
          <a:xfrm flipH="1">
            <a:off x="9434594" y="4062190"/>
            <a:ext cx="267855"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31" name="Subtitle 1">
            <a:extLst>
              <a:ext uri="{FF2B5EF4-FFF2-40B4-BE49-F238E27FC236}">
                <a16:creationId xmlns:a16="http://schemas.microsoft.com/office/drawing/2014/main" id="{C5FDDD6A-8F3E-047D-2205-9D42AD36AA1B}"/>
              </a:ext>
            </a:extLst>
          </p:cNvPr>
          <p:cNvSpPr txBox="1">
            <a:spLocks/>
          </p:cNvSpPr>
          <p:nvPr/>
        </p:nvSpPr>
        <p:spPr>
          <a:xfrm>
            <a:off x="9944873" y="4705716"/>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Access</a:t>
            </a:r>
          </a:p>
        </p:txBody>
      </p:sp>
      <p:sp>
        <p:nvSpPr>
          <p:cNvPr id="32" name="Rounded Rectangle 31">
            <a:extLst>
              <a:ext uri="{FF2B5EF4-FFF2-40B4-BE49-F238E27FC236}">
                <a16:creationId xmlns:a16="http://schemas.microsoft.com/office/drawing/2014/main" id="{216580CF-D342-E8B6-46A7-89F4DFE5B55F}"/>
              </a:ext>
            </a:extLst>
          </p:cNvPr>
          <p:cNvSpPr/>
          <p:nvPr/>
        </p:nvSpPr>
        <p:spPr>
          <a:xfrm>
            <a:off x="9854496" y="4542880"/>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 name="Straight Arrow Connector 32">
            <a:extLst>
              <a:ext uri="{FF2B5EF4-FFF2-40B4-BE49-F238E27FC236}">
                <a16:creationId xmlns:a16="http://schemas.microsoft.com/office/drawing/2014/main" id="{213DF76E-5057-B6EE-11FD-A05289FBF1DC}"/>
              </a:ext>
            </a:extLst>
          </p:cNvPr>
          <p:cNvCxnSpPr>
            <a:cxnSpLocks/>
          </p:cNvCxnSpPr>
          <p:nvPr/>
        </p:nvCxnSpPr>
        <p:spPr>
          <a:xfrm flipH="1">
            <a:off x="9434594" y="4847281"/>
            <a:ext cx="267855"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34" name="Subtitle 1">
            <a:extLst>
              <a:ext uri="{FF2B5EF4-FFF2-40B4-BE49-F238E27FC236}">
                <a16:creationId xmlns:a16="http://schemas.microsoft.com/office/drawing/2014/main" id="{4682BEB9-0C1D-80B0-6469-FB4F8D23930B}"/>
              </a:ext>
            </a:extLst>
          </p:cNvPr>
          <p:cNvSpPr txBox="1">
            <a:spLocks/>
          </p:cNvSpPr>
          <p:nvPr/>
        </p:nvSpPr>
        <p:spPr>
          <a:xfrm>
            <a:off x="5258593" y="3804671"/>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Water use</a:t>
            </a:r>
          </a:p>
        </p:txBody>
      </p:sp>
      <p:sp>
        <p:nvSpPr>
          <p:cNvPr id="35" name="Rounded Rectangle 34">
            <a:extLst>
              <a:ext uri="{FF2B5EF4-FFF2-40B4-BE49-F238E27FC236}">
                <a16:creationId xmlns:a16="http://schemas.microsoft.com/office/drawing/2014/main" id="{44055851-8B06-B531-31C0-511EA933E737}"/>
              </a:ext>
            </a:extLst>
          </p:cNvPr>
          <p:cNvSpPr/>
          <p:nvPr/>
        </p:nvSpPr>
        <p:spPr>
          <a:xfrm>
            <a:off x="5168216" y="3641835"/>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Arrow Connector 35">
            <a:extLst>
              <a:ext uri="{FF2B5EF4-FFF2-40B4-BE49-F238E27FC236}">
                <a16:creationId xmlns:a16="http://schemas.microsoft.com/office/drawing/2014/main" id="{D2C3CA55-7E9B-9B9A-6F2B-BC0A456DF5D5}"/>
              </a:ext>
            </a:extLst>
          </p:cNvPr>
          <p:cNvCxnSpPr>
            <a:cxnSpLocks/>
          </p:cNvCxnSpPr>
          <p:nvPr/>
        </p:nvCxnSpPr>
        <p:spPr>
          <a:xfrm flipH="1">
            <a:off x="4748314" y="3946236"/>
            <a:ext cx="267855"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37" name="Subtitle 1">
            <a:extLst>
              <a:ext uri="{FF2B5EF4-FFF2-40B4-BE49-F238E27FC236}">
                <a16:creationId xmlns:a16="http://schemas.microsoft.com/office/drawing/2014/main" id="{CC0AE62A-2A59-DE3B-CF34-4C318FF9010C}"/>
              </a:ext>
            </a:extLst>
          </p:cNvPr>
          <p:cNvSpPr txBox="1">
            <a:spLocks/>
          </p:cNvSpPr>
          <p:nvPr/>
        </p:nvSpPr>
        <p:spPr>
          <a:xfrm>
            <a:off x="5258593" y="4589761"/>
            <a:ext cx="1370742" cy="617247"/>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Introduction of non-native species</a:t>
            </a:r>
          </a:p>
        </p:txBody>
      </p:sp>
      <p:sp>
        <p:nvSpPr>
          <p:cNvPr id="38" name="Rounded Rectangle 37">
            <a:extLst>
              <a:ext uri="{FF2B5EF4-FFF2-40B4-BE49-F238E27FC236}">
                <a16:creationId xmlns:a16="http://schemas.microsoft.com/office/drawing/2014/main" id="{6AB275AB-D519-BF27-E719-915213CEF6F5}"/>
              </a:ext>
            </a:extLst>
          </p:cNvPr>
          <p:cNvSpPr/>
          <p:nvPr/>
        </p:nvSpPr>
        <p:spPr>
          <a:xfrm>
            <a:off x="5168216" y="4426926"/>
            <a:ext cx="1551496" cy="847035"/>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Arrow Connector 38">
            <a:extLst>
              <a:ext uri="{FF2B5EF4-FFF2-40B4-BE49-F238E27FC236}">
                <a16:creationId xmlns:a16="http://schemas.microsoft.com/office/drawing/2014/main" id="{302DCE25-EB81-96D0-37C2-AE85310D0728}"/>
              </a:ext>
            </a:extLst>
          </p:cNvPr>
          <p:cNvCxnSpPr>
            <a:cxnSpLocks/>
          </p:cNvCxnSpPr>
          <p:nvPr/>
        </p:nvCxnSpPr>
        <p:spPr>
          <a:xfrm flipH="1">
            <a:off x="4748314" y="4842163"/>
            <a:ext cx="267855"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cxnSp>
        <p:nvCxnSpPr>
          <p:cNvPr id="40" name="Straight Arrow Connector 39">
            <a:extLst>
              <a:ext uri="{FF2B5EF4-FFF2-40B4-BE49-F238E27FC236}">
                <a16:creationId xmlns:a16="http://schemas.microsoft.com/office/drawing/2014/main" id="{F2DB5562-4584-41AD-0621-C75B7C3E07D1}"/>
              </a:ext>
            </a:extLst>
          </p:cNvPr>
          <p:cNvCxnSpPr>
            <a:cxnSpLocks/>
          </p:cNvCxnSpPr>
          <p:nvPr/>
        </p:nvCxnSpPr>
        <p:spPr>
          <a:xfrm>
            <a:off x="6973510" y="3946236"/>
            <a:ext cx="257850"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cxnSp>
        <p:nvCxnSpPr>
          <p:cNvPr id="41" name="Straight Arrow Connector 40">
            <a:extLst>
              <a:ext uri="{FF2B5EF4-FFF2-40B4-BE49-F238E27FC236}">
                <a16:creationId xmlns:a16="http://schemas.microsoft.com/office/drawing/2014/main" id="{9F5E7BE2-E907-E217-8054-2B882EA5B876}"/>
              </a:ext>
            </a:extLst>
          </p:cNvPr>
          <p:cNvCxnSpPr>
            <a:cxnSpLocks/>
          </p:cNvCxnSpPr>
          <p:nvPr/>
        </p:nvCxnSpPr>
        <p:spPr>
          <a:xfrm>
            <a:off x="6973510" y="4842163"/>
            <a:ext cx="257850"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46" name="Subtitle 1">
            <a:extLst>
              <a:ext uri="{FF2B5EF4-FFF2-40B4-BE49-F238E27FC236}">
                <a16:creationId xmlns:a16="http://schemas.microsoft.com/office/drawing/2014/main" id="{8A6AB899-AA24-24F4-E1F6-16F7F7BFBAFC}"/>
              </a:ext>
            </a:extLst>
          </p:cNvPr>
          <p:cNvSpPr txBox="1">
            <a:spLocks/>
          </p:cNvSpPr>
          <p:nvPr/>
        </p:nvSpPr>
        <p:spPr>
          <a:xfrm>
            <a:off x="616146" y="3804671"/>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Structures</a:t>
            </a:r>
          </a:p>
        </p:txBody>
      </p:sp>
      <p:sp>
        <p:nvSpPr>
          <p:cNvPr id="47" name="Rounded Rectangle 46">
            <a:extLst>
              <a:ext uri="{FF2B5EF4-FFF2-40B4-BE49-F238E27FC236}">
                <a16:creationId xmlns:a16="http://schemas.microsoft.com/office/drawing/2014/main" id="{1C2CD68E-2D9D-3E0D-3D9A-81468E671733}"/>
              </a:ext>
            </a:extLst>
          </p:cNvPr>
          <p:cNvSpPr/>
          <p:nvPr/>
        </p:nvSpPr>
        <p:spPr>
          <a:xfrm>
            <a:off x="525769" y="3641835"/>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Subtitle 1">
            <a:extLst>
              <a:ext uri="{FF2B5EF4-FFF2-40B4-BE49-F238E27FC236}">
                <a16:creationId xmlns:a16="http://schemas.microsoft.com/office/drawing/2014/main" id="{82B38F87-10F0-F88D-24AF-AE7061B2340E}"/>
              </a:ext>
            </a:extLst>
          </p:cNvPr>
          <p:cNvSpPr txBox="1">
            <a:spLocks/>
          </p:cNvSpPr>
          <p:nvPr/>
        </p:nvSpPr>
        <p:spPr>
          <a:xfrm>
            <a:off x="616146" y="4571290"/>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Cutting vegetation</a:t>
            </a:r>
          </a:p>
        </p:txBody>
      </p:sp>
      <p:sp>
        <p:nvSpPr>
          <p:cNvPr id="49" name="Rounded Rectangle 48">
            <a:extLst>
              <a:ext uri="{FF2B5EF4-FFF2-40B4-BE49-F238E27FC236}">
                <a16:creationId xmlns:a16="http://schemas.microsoft.com/office/drawing/2014/main" id="{5D841EEA-7AAE-A1CF-E82D-BCCC16CA801D}"/>
              </a:ext>
            </a:extLst>
          </p:cNvPr>
          <p:cNvSpPr/>
          <p:nvPr/>
        </p:nvSpPr>
        <p:spPr>
          <a:xfrm>
            <a:off x="525769" y="4426926"/>
            <a:ext cx="1551496" cy="710795"/>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0" name="Straight Arrow Connector 49">
            <a:extLst>
              <a:ext uri="{FF2B5EF4-FFF2-40B4-BE49-F238E27FC236}">
                <a16:creationId xmlns:a16="http://schemas.microsoft.com/office/drawing/2014/main" id="{E3472C91-527C-778C-386D-4466940DCE0B}"/>
              </a:ext>
            </a:extLst>
          </p:cNvPr>
          <p:cNvCxnSpPr>
            <a:cxnSpLocks/>
          </p:cNvCxnSpPr>
          <p:nvPr/>
        </p:nvCxnSpPr>
        <p:spPr>
          <a:xfrm>
            <a:off x="2253728" y="3946236"/>
            <a:ext cx="257850"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cxnSp>
        <p:nvCxnSpPr>
          <p:cNvPr id="51" name="Straight Arrow Connector 50">
            <a:extLst>
              <a:ext uri="{FF2B5EF4-FFF2-40B4-BE49-F238E27FC236}">
                <a16:creationId xmlns:a16="http://schemas.microsoft.com/office/drawing/2014/main" id="{5D6F2FB5-2471-4390-A793-CAFC5C3FA1B3}"/>
              </a:ext>
            </a:extLst>
          </p:cNvPr>
          <p:cNvCxnSpPr>
            <a:cxnSpLocks/>
          </p:cNvCxnSpPr>
          <p:nvPr/>
        </p:nvCxnSpPr>
        <p:spPr>
          <a:xfrm>
            <a:off x="2253728" y="4842163"/>
            <a:ext cx="257850"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52" name="Subtitle 1">
            <a:extLst>
              <a:ext uri="{FF2B5EF4-FFF2-40B4-BE49-F238E27FC236}">
                <a16:creationId xmlns:a16="http://schemas.microsoft.com/office/drawing/2014/main" id="{47608EEE-C968-AD6A-DACF-FC18292EED92}"/>
              </a:ext>
            </a:extLst>
          </p:cNvPr>
          <p:cNvSpPr txBox="1">
            <a:spLocks/>
          </p:cNvSpPr>
          <p:nvPr/>
        </p:nvSpPr>
        <p:spPr>
          <a:xfrm>
            <a:off x="5258593" y="5722420"/>
            <a:ext cx="1370742" cy="61724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Water pollution</a:t>
            </a:r>
          </a:p>
        </p:txBody>
      </p:sp>
      <p:sp>
        <p:nvSpPr>
          <p:cNvPr id="53" name="Rounded Rectangle 52">
            <a:extLst>
              <a:ext uri="{FF2B5EF4-FFF2-40B4-BE49-F238E27FC236}">
                <a16:creationId xmlns:a16="http://schemas.microsoft.com/office/drawing/2014/main" id="{7BF61E84-5DC0-D0EF-0D79-736850C4DB8C}"/>
              </a:ext>
            </a:extLst>
          </p:cNvPr>
          <p:cNvSpPr/>
          <p:nvPr/>
        </p:nvSpPr>
        <p:spPr>
          <a:xfrm>
            <a:off x="5168216" y="5596529"/>
            <a:ext cx="1551496" cy="690019"/>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4" name="Straight Arrow Connector 53">
            <a:extLst>
              <a:ext uri="{FF2B5EF4-FFF2-40B4-BE49-F238E27FC236}">
                <a16:creationId xmlns:a16="http://schemas.microsoft.com/office/drawing/2014/main" id="{5105EE37-BC6C-8D23-ECE2-EF703BA55C4F}"/>
              </a:ext>
            </a:extLst>
          </p:cNvPr>
          <p:cNvCxnSpPr>
            <a:cxnSpLocks/>
          </p:cNvCxnSpPr>
          <p:nvPr/>
        </p:nvCxnSpPr>
        <p:spPr>
          <a:xfrm flipH="1" flipV="1">
            <a:off x="4644095" y="5311711"/>
            <a:ext cx="267855" cy="287127"/>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cxnSp>
        <p:nvCxnSpPr>
          <p:cNvPr id="56" name="Straight Arrow Connector 55">
            <a:extLst>
              <a:ext uri="{FF2B5EF4-FFF2-40B4-BE49-F238E27FC236}">
                <a16:creationId xmlns:a16="http://schemas.microsoft.com/office/drawing/2014/main" id="{A6D696C2-EDB8-D647-35AB-6D58EA311EE8}"/>
              </a:ext>
            </a:extLst>
          </p:cNvPr>
          <p:cNvCxnSpPr>
            <a:cxnSpLocks/>
          </p:cNvCxnSpPr>
          <p:nvPr/>
        </p:nvCxnSpPr>
        <p:spPr>
          <a:xfrm flipV="1">
            <a:off x="6938857" y="5330937"/>
            <a:ext cx="255282" cy="248674"/>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81" name="Subtitle 1">
            <a:extLst>
              <a:ext uri="{FF2B5EF4-FFF2-40B4-BE49-F238E27FC236}">
                <a16:creationId xmlns:a16="http://schemas.microsoft.com/office/drawing/2014/main" id="{08C8967F-3665-4592-7754-16105487FCD6}"/>
              </a:ext>
            </a:extLst>
          </p:cNvPr>
          <p:cNvSpPr txBox="1">
            <a:spLocks/>
          </p:cNvSpPr>
          <p:nvPr/>
        </p:nvSpPr>
        <p:spPr>
          <a:xfrm>
            <a:off x="7714644" y="1485545"/>
            <a:ext cx="1370742" cy="32478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b="1"/>
              <a:t>Directly</a:t>
            </a:r>
          </a:p>
        </p:txBody>
      </p:sp>
      <p:sp>
        <p:nvSpPr>
          <p:cNvPr id="83" name="Rounded Rectangle 82">
            <a:extLst>
              <a:ext uri="{FF2B5EF4-FFF2-40B4-BE49-F238E27FC236}">
                <a16:creationId xmlns:a16="http://schemas.microsoft.com/office/drawing/2014/main" id="{008F3CDB-E2D5-38A7-5B05-091E2888F795}"/>
              </a:ext>
            </a:extLst>
          </p:cNvPr>
          <p:cNvSpPr/>
          <p:nvPr/>
        </p:nvSpPr>
        <p:spPr>
          <a:xfrm>
            <a:off x="9388413" y="1407034"/>
            <a:ext cx="1551496" cy="403293"/>
          </a:xfrm>
          <a:prstGeom prst="roundRect">
            <a:avLst/>
          </a:prstGeom>
          <a:noFill/>
          <a:ln>
            <a:solidFill>
              <a:srgbClr val="F2A53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971EDC09-7606-EF44-1215-EC4EC7BB275C}"/>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1" name="TextBox 73">
            <a:extLst>
              <a:ext uri="{FF2B5EF4-FFF2-40B4-BE49-F238E27FC236}">
                <a16:creationId xmlns:a16="http://schemas.microsoft.com/office/drawing/2014/main" id="{0F11B929-CE54-7800-FE13-20365FCB914D}"/>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24" name="Picture 23" descr="A logo with white text and blue circles&#10;&#10;Description automatically generated">
            <a:extLst>
              <a:ext uri="{FF2B5EF4-FFF2-40B4-BE49-F238E27FC236}">
                <a16:creationId xmlns:a16="http://schemas.microsoft.com/office/drawing/2014/main" id="{5BA664F7-B965-F55C-CD0C-D21A1C2A4A3D}"/>
              </a:ext>
            </a:extLst>
          </p:cNvPr>
          <p:cNvPicPr>
            <a:picLocks noChangeAspect="1"/>
          </p:cNvPicPr>
          <p:nvPr/>
        </p:nvPicPr>
        <p:blipFill>
          <a:blip r:embed="rId6"/>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776336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Rounded Rectangle 81">
            <a:extLst>
              <a:ext uri="{FF2B5EF4-FFF2-40B4-BE49-F238E27FC236}">
                <a16:creationId xmlns:a16="http://schemas.microsoft.com/office/drawing/2014/main" id="{54D34163-2741-71A4-5F97-853A437B1259}"/>
              </a:ext>
            </a:extLst>
          </p:cNvPr>
          <p:cNvSpPr/>
          <p:nvPr/>
        </p:nvSpPr>
        <p:spPr>
          <a:xfrm>
            <a:off x="7624267" y="1407034"/>
            <a:ext cx="1551496" cy="403293"/>
          </a:xfrm>
          <a:prstGeom prst="roundRect">
            <a:avLst/>
          </a:prstGeom>
          <a:solidFill>
            <a:srgbClr val="8070FF"/>
          </a:solid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1448259" y="1147169"/>
            <a:ext cx="5876271" cy="1109610"/>
          </a:xfrm>
        </p:spPr>
        <p:txBody>
          <a:bodyPr>
            <a:normAutofit fontScale="90000"/>
          </a:bodyPr>
          <a:lstStyle/>
          <a:p>
            <a:r>
              <a:rPr lang="en-US">
                <a:latin typeface="Century Gothic" panose="020B0502020202020204" pitchFamily="34" charset="0"/>
              </a:rPr>
              <a:t>Impact on biodiversity</a:t>
            </a:r>
            <a:endParaRPr lang="en-US">
              <a:solidFill>
                <a:srgbClr val="8070FF"/>
              </a:solidFill>
              <a:latin typeface="Century Gothic" panose="020B0502020202020204" pitchFamily="34" charset="0"/>
            </a:endParaRPr>
          </a:p>
        </p:txBody>
      </p:sp>
      <p:pic>
        <p:nvPicPr>
          <p:cNvPr id="3" name="Picture 2" descr="A field with trees and bushes">
            <a:extLst>
              <a:ext uri="{FF2B5EF4-FFF2-40B4-BE49-F238E27FC236}">
                <a16:creationId xmlns:a16="http://schemas.microsoft.com/office/drawing/2014/main" id="{415CC77C-B355-5463-2BE7-913F8C7AFD2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713386" y="3549073"/>
            <a:ext cx="1797389" cy="1657936"/>
          </a:xfrm>
          <a:prstGeom prst="rect">
            <a:avLst/>
          </a:prstGeom>
        </p:spPr>
      </p:pic>
      <p:pic>
        <p:nvPicPr>
          <p:cNvPr id="6" name="Picture 5" descr="A pack of wolves in the snow">
            <a:extLst>
              <a:ext uri="{FF2B5EF4-FFF2-40B4-BE49-F238E27FC236}">
                <a16:creationId xmlns:a16="http://schemas.microsoft.com/office/drawing/2014/main" id="{1B83BEA3-20B7-ADC7-F3FC-B81E21EF404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485158" y="3549073"/>
            <a:ext cx="1797389" cy="1657936"/>
          </a:xfrm>
          <a:prstGeom prst="rect">
            <a:avLst/>
          </a:prstGeom>
        </p:spPr>
      </p:pic>
      <p:pic>
        <p:nvPicPr>
          <p:cNvPr id="10" name="Picture 9" descr="A blue and purple logo&#10;&#10;Description automatically generated with medium confidence">
            <a:extLst>
              <a:ext uri="{FF2B5EF4-FFF2-40B4-BE49-F238E27FC236}">
                <a16:creationId xmlns:a16="http://schemas.microsoft.com/office/drawing/2014/main" id="{C9515D56-9C4D-E64D-A5D7-31779201796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41811" y="1161339"/>
            <a:ext cx="506845" cy="540635"/>
          </a:xfrm>
          <a:prstGeom prst="rect">
            <a:avLst/>
          </a:prstGeom>
        </p:spPr>
      </p:pic>
      <p:sp>
        <p:nvSpPr>
          <p:cNvPr id="12" name="Title 6">
            <a:extLst>
              <a:ext uri="{FF2B5EF4-FFF2-40B4-BE49-F238E27FC236}">
                <a16:creationId xmlns:a16="http://schemas.microsoft.com/office/drawing/2014/main" id="{229A6D27-6856-DB30-17F9-0D2295E65534}"/>
              </a:ext>
            </a:extLst>
          </p:cNvPr>
          <p:cNvSpPr txBox="1">
            <a:spLocks/>
          </p:cNvSpPr>
          <p:nvPr/>
        </p:nvSpPr>
        <p:spPr>
          <a:xfrm>
            <a:off x="3027680" y="4672737"/>
            <a:ext cx="1179394" cy="464991"/>
          </a:xfrm>
          <a:prstGeom prst="rect">
            <a:avLst/>
          </a:prstGeom>
        </p:spPr>
        <p:txBody>
          <a:bodyPr vert="horz" lIns="91440" tIns="45720" rIns="91440" bIns="45720" rtlCol="0" anchor="t">
            <a:normAutofit fontScale="70000" lnSpcReduction="20000"/>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2400"/>
              <a:t>Habitats?</a:t>
            </a:r>
            <a:endParaRPr lang="en-US" sz="2400">
              <a:solidFill>
                <a:srgbClr val="8070FF"/>
              </a:solidFill>
            </a:endParaRPr>
          </a:p>
        </p:txBody>
      </p:sp>
      <p:sp>
        <p:nvSpPr>
          <p:cNvPr id="13" name="Title 6">
            <a:extLst>
              <a:ext uri="{FF2B5EF4-FFF2-40B4-BE49-F238E27FC236}">
                <a16:creationId xmlns:a16="http://schemas.microsoft.com/office/drawing/2014/main" id="{7AA85EB7-04BD-B60C-8B57-597D558EB6B4}"/>
              </a:ext>
            </a:extLst>
          </p:cNvPr>
          <p:cNvSpPr txBox="1">
            <a:spLocks/>
          </p:cNvSpPr>
          <p:nvPr/>
        </p:nvSpPr>
        <p:spPr>
          <a:xfrm>
            <a:off x="7794155" y="4672736"/>
            <a:ext cx="1179394" cy="464991"/>
          </a:xfrm>
          <a:prstGeom prst="rect">
            <a:avLst/>
          </a:prstGeom>
        </p:spPr>
        <p:txBody>
          <a:bodyPr vert="horz" lIns="91440" tIns="45720" rIns="91440" bIns="45720" rtlCol="0" anchor="t">
            <a:normAutofit fontScale="70000" lnSpcReduction="20000"/>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2400"/>
              <a:t>Species?</a:t>
            </a:r>
            <a:endParaRPr lang="en-US" sz="2400">
              <a:solidFill>
                <a:srgbClr val="8070FF"/>
              </a:solidFill>
            </a:endParaRPr>
          </a:p>
        </p:txBody>
      </p:sp>
      <p:sp>
        <p:nvSpPr>
          <p:cNvPr id="2" name="Subtitle 1">
            <a:extLst>
              <a:ext uri="{FF2B5EF4-FFF2-40B4-BE49-F238E27FC236}">
                <a16:creationId xmlns:a16="http://schemas.microsoft.com/office/drawing/2014/main" id="{15BE8DC8-ABCF-FD8E-72B8-50B8DAD02227}"/>
              </a:ext>
            </a:extLst>
          </p:cNvPr>
          <p:cNvSpPr txBox="1">
            <a:spLocks/>
          </p:cNvSpPr>
          <p:nvPr/>
        </p:nvSpPr>
        <p:spPr>
          <a:xfrm>
            <a:off x="2926709" y="2682805"/>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Vehicle damage</a:t>
            </a:r>
          </a:p>
        </p:txBody>
      </p:sp>
      <p:sp>
        <p:nvSpPr>
          <p:cNvPr id="5" name="Rounded Rectangle 4">
            <a:extLst>
              <a:ext uri="{FF2B5EF4-FFF2-40B4-BE49-F238E27FC236}">
                <a16:creationId xmlns:a16="http://schemas.microsoft.com/office/drawing/2014/main" id="{1A85F8BD-9B70-DBDF-C059-E3AFF0208261}"/>
              </a:ext>
            </a:extLst>
          </p:cNvPr>
          <p:cNvSpPr/>
          <p:nvPr/>
        </p:nvSpPr>
        <p:spPr>
          <a:xfrm>
            <a:off x="2836332" y="2598525"/>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615BF65D-EC5B-E77A-7DD0-74BE96EC19EA}"/>
              </a:ext>
            </a:extLst>
          </p:cNvPr>
          <p:cNvCxnSpPr>
            <a:cxnSpLocks/>
          </p:cNvCxnSpPr>
          <p:nvPr/>
        </p:nvCxnSpPr>
        <p:spPr>
          <a:xfrm>
            <a:off x="3592946" y="3290454"/>
            <a:ext cx="0" cy="166254"/>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15" name="Subtitle 1">
            <a:extLst>
              <a:ext uri="{FF2B5EF4-FFF2-40B4-BE49-F238E27FC236}">
                <a16:creationId xmlns:a16="http://schemas.microsoft.com/office/drawing/2014/main" id="{CC1E9E74-1945-AB54-80FA-31062A3B80F7}"/>
              </a:ext>
            </a:extLst>
          </p:cNvPr>
          <p:cNvSpPr txBox="1">
            <a:spLocks/>
          </p:cNvSpPr>
          <p:nvPr/>
        </p:nvSpPr>
        <p:spPr>
          <a:xfrm>
            <a:off x="7714644" y="2761361"/>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Noise</a:t>
            </a:r>
          </a:p>
        </p:txBody>
      </p:sp>
      <p:sp>
        <p:nvSpPr>
          <p:cNvPr id="16" name="Rounded Rectangle 15">
            <a:extLst>
              <a:ext uri="{FF2B5EF4-FFF2-40B4-BE49-F238E27FC236}">
                <a16:creationId xmlns:a16="http://schemas.microsoft.com/office/drawing/2014/main" id="{5413DED2-A46F-B904-D269-47343425320E}"/>
              </a:ext>
            </a:extLst>
          </p:cNvPr>
          <p:cNvSpPr/>
          <p:nvPr/>
        </p:nvSpPr>
        <p:spPr>
          <a:xfrm>
            <a:off x="7624267" y="2598525"/>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Arrow Connector 16">
            <a:extLst>
              <a:ext uri="{FF2B5EF4-FFF2-40B4-BE49-F238E27FC236}">
                <a16:creationId xmlns:a16="http://schemas.microsoft.com/office/drawing/2014/main" id="{E5E8AB0E-DA2D-F5C0-D359-333EB4677137}"/>
              </a:ext>
            </a:extLst>
          </p:cNvPr>
          <p:cNvCxnSpPr>
            <a:cxnSpLocks/>
          </p:cNvCxnSpPr>
          <p:nvPr/>
        </p:nvCxnSpPr>
        <p:spPr>
          <a:xfrm>
            <a:off x="8380881" y="3290454"/>
            <a:ext cx="0" cy="166254"/>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18" name="Subtitle 1">
            <a:extLst>
              <a:ext uri="{FF2B5EF4-FFF2-40B4-BE49-F238E27FC236}">
                <a16:creationId xmlns:a16="http://schemas.microsoft.com/office/drawing/2014/main" id="{12E8C482-1172-2C83-FA7A-DAE2F25116E2}"/>
              </a:ext>
            </a:extLst>
          </p:cNvPr>
          <p:cNvSpPr txBox="1">
            <a:spLocks/>
          </p:cNvSpPr>
          <p:nvPr/>
        </p:nvSpPr>
        <p:spPr>
          <a:xfrm>
            <a:off x="2926709" y="5876222"/>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Waste</a:t>
            </a:r>
          </a:p>
        </p:txBody>
      </p:sp>
      <p:sp>
        <p:nvSpPr>
          <p:cNvPr id="19" name="Rounded Rectangle 18">
            <a:extLst>
              <a:ext uri="{FF2B5EF4-FFF2-40B4-BE49-F238E27FC236}">
                <a16:creationId xmlns:a16="http://schemas.microsoft.com/office/drawing/2014/main" id="{B9973922-3241-C653-0F0D-1B66991BFB68}"/>
              </a:ext>
            </a:extLst>
          </p:cNvPr>
          <p:cNvSpPr/>
          <p:nvPr/>
        </p:nvSpPr>
        <p:spPr>
          <a:xfrm>
            <a:off x="2836332" y="5701944"/>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ubtitle 1">
            <a:extLst>
              <a:ext uri="{FF2B5EF4-FFF2-40B4-BE49-F238E27FC236}">
                <a16:creationId xmlns:a16="http://schemas.microsoft.com/office/drawing/2014/main" id="{8C775FF7-0FB8-AAE6-5F16-033A581CC6A1}"/>
              </a:ext>
            </a:extLst>
          </p:cNvPr>
          <p:cNvSpPr txBox="1">
            <a:spLocks/>
          </p:cNvSpPr>
          <p:nvPr/>
        </p:nvSpPr>
        <p:spPr>
          <a:xfrm>
            <a:off x="7714644" y="5790892"/>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Drones / helicopters</a:t>
            </a:r>
          </a:p>
        </p:txBody>
      </p:sp>
      <p:sp>
        <p:nvSpPr>
          <p:cNvPr id="22" name="Rounded Rectangle 21">
            <a:extLst>
              <a:ext uri="{FF2B5EF4-FFF2-40B4-BE49-F238E27FC236}">
                <a16:creationId xmlns:a16="http://schemas.microsoft.com/office/drawing/2014/main" id="{D75CB0CE-678A-19D8-AC71-B9B0E8AED23B}"/>
              </a:ext>
            </a:extLst>
          </p:cNvPr>
          <p:cNvSpPr/>
          <p:nvPr/>
        </p:nvSpPr>
        <p:spPr>
          <a:xfrm>
            <a:off x="7624267" y="5701944"/>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Arrow Connector 22">
            <a:extLst>
              <a:ext uri="{FF2B5EF4-FFF2-40B4-BE49-F238E27FC236}">
                <a16:creationId xmlns:a16="http://schemas.microsoft.com/office/drawing/2014/main" id="{5CED4A62-4FAA-46E1-6D63-877AE62E942C}"/>
              </a:ext>
            </a:extLst>
          </p:cNvPr>
          <p:cNvCxnSpPr>
            <a:cxnSpLocks/>
          </p:cNvCxnSpPr>
          <p:nvPr/>
        </p:nvCxnSpPr>
        <p:spPr>
          <a:xfrm flipV="1">
            <a:off x="8380881" y="5347855"/>
            <a:ext cx="0" cy="233218"/>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B59C011A-575F-AF31-0295-0BD533F97CA0}"/>
              </a:ext>
            </a:extLst>
          </p:cNvPr>
          <p:cNvCxnSpPr>
            <a:cxnSpLocks/>
          </p:cNvCxnSpPr>
          <p:nvPr/>
        </p:nvCxnSpPr>
        <p:spPr>
          <a:xfrm flipV="1">
            <a:off x="3620655" y="5347855"/>
            <a:ext cx="0" cy="233218"/>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27" name="Subtitle 1">
            <a:extLst>
              <a:ext uri="{FF2B5EF4-FFF2-40B4-BE49-F238E27FC236}">
                <a16:creationId xmlns:a16="http://schemas.microsoft.com/office/drawing/2014/main" id="{9B888FC1-14FC-545E-2894-C8367BD0E051}"/>
              </a:ext>
            </a:extLst>
          </p:cNvPr>
          <p:cNvSpPr txBox="1">
            <a:spLocks/>
          </p:cNvSpPr>
          <p:nvPr/>
        </p:nvSpPr>
        <p:spPr>
          <a:xfrm>
            <a:off x="9944873" y="3920625"/>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Lighting</a:t>
            </a:r>
          </a:p>
        </p:txBody>
      </p:sp>
      <p:sp>
        <p:nvSpPr>
          <p:cNvPr id="28" name="Rounded Rectangle 27">
            <a:extLst>
              <a:ext uri="{FF2B5EF4-FFF2-40B4-BE49-F238E27FC236}">
                <a16:creationId xmlns:a16="http://schemas.microsoft.com/office/drawing/2014/main" id="{29D00A1C-7ED1-5EBD-1688-F29519330F9E}"/>
              </a:ext>
            </a:extLst>
          </p:cNvPr>
          <p:cNvSpPr/>
          <p:nvPr/>
        </p:nvSpPr>
        <p:spPr>
          <a:xfrm>
            <a:off x="9854496" y="3757789"/>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Arrow Connector 28">
            <a:extLst>
              <a:ext uri="{FF2B5EF4-FFF2-40B4-BE49-F238E27FC236}">
                <a16:creationId xmlns:a16="http://schemas.microsoft.com/office/drawing/2014/main" id="{23E11A30-55F7-1CE4-3F14-B950C71CF8D1}"/>
              </a:ext>
            </a:extLst>
          </p:cNvPr>
          <p:cNvCxnSpPr>
            <a:cxnSpLocks/>
          </p:cNvCxnSpPr>
          <p:nvPr/>
        </p:nvCxnSpPr>
        <p:spPr>
          <a:xfrm flipH="1">
            <a:off x="9434594" y="4062190"/>
            <a:ext cx="267855"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31" name="Subtitle 1">
            <a:extLst>
              <a:ext uri="{FF2B5EF4-FFF2-40B4-BE49-F238E27FC236}">
                <a16:creationId xmlns:a16="http://schemas.microsoft.com/office/drawing/2014/main" id="{C5FDDD6A-8F3E-047D-2205-9D42AD36AA1B}"/>
              </a:ext>
            </a:extLst>
          </p:cNvPr>
          <p:cNvSpPr txBox="1">
            <a:spLocks/>
          </p:cNvSpPr>
          <p:nvPr/>
        </p:nvSpPr>
        <p:spPr>
          <a:xfrm>
            <a:off x="9944873" y="4705716"/>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Access</a:t>
            </a:r>
          </a:p>
        </p:txBody>
      </p:sp>
      <p:sp>
        <p:nvSpPr>
          <p:cNvPr id="32" name="Rounded Rectangle 31">
            <a:extLst>
              <a:ext uri="{FF2B5EF4-FFF2-40B4-BE49-F238E27FC236}">
                <a16:creationId xmlns:a16="http://schemas.microsoft.com/office/drawing/2014/main" id="{216580CF-D342-E8B6-46A7-89F4DFE5B55F}"/>
              </a:ext>
            </a:extLst>
          </p:cNvPr>
          <p:cNvSpPr/>
          <p:nvPr/>
        </p:nvSpPr>
        <p:spPr>
          <a:xfrm>
            <a:off x="9854496" y="4542880"/>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 name="Straight Arrow Connector 32">
            <a:extLst>
              <a:ext uri="{FF2B5EF4-FFF2-40B4-BE49-F238E27FC236}">
                <a16:creationId xmlns:a16="http://schemas.microsoft.com/office/drawing/2014/main" id="{213DF76E-5057-B6EE-11FD-A05289FBF1DC}"/>
              </a:ext>
            </a:extLst>
          </p:cNvPr>
          <p:cNvCxnSpPr>
            <a:cxnSpLocks/>
          </p:cNvCxnSpPr>
          <p:nvPr/>
        </p:nvCxnSpPr>
        <p:spPr>
          <a:xfrm flipH="1">
            <a:off x="9434594" y="4847281"/>
            <a:ext cx="267855"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34" name="Subtitle 1">
            <a:extLst>
              <a:ext uri="{FF2B5EF4-FFF2-40B4-BE49-F238E27FC236}">
                <a16:creationId xmlns:a16="http://schemas.microsoft.com/office/drawing/2014/main" id="{4682BEB9-0C1D-80B0-6469-FB4F8D23930B}"/>
              </a:ext>
            </a:extLst>
          </p:cNvPr>
          <p:cNvSpPr txBox="1">
            <a:spLocks/>
          </p:cNvSpPr>
          <p:nvPr/>
        </p:nvSpPr>
        <p:spPr>
          <a:xfrm>
            <a:off x="5258593" y="3804671"/>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Water use</a:t>
            </a:r>
          </a:p>
        </p:txBody>
      </p:sp>
      <p:sp>
        <p:nvSpPr>
          <p:cNvPr id="35" name="Rounded Rectangle 34">
            <a:extLst>
              <a:ext uri="{FF2B5EF4-FFF2-40B4-BE49-F238E27FC236}">
                <a16:creationId xmlns:a16="http://schemas.microsoft.com/office/drawing/2014/main" id="{44055851-8B06-B531-31C0-511EA933E737}"/>
              </a:ext>
            </a:extLst>
          </p:cNvPr>
          <p:cNvSpPr/>
          <p:nvPr/>
        </p:nvSpPr>
        <p:spPr>
          <a:xfrm>
            <a:off x="5168216" y="3641835"/>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Arrow Connector 35">
            <a:extLst>
              <a:ext uri="{FF2B5EF4-FFF2-40B4-BE49-F238E27FC236}">
                <a16:creationId xmlns:a16="http://schemas.microsoft.com/office/drawing/2014/main" id="{D2C3CA55-7E9B-9B9A-6F2B-BC0A456DF5D5}"/>
              </a:ext>
            </a:extLst>
          </p:cNvPr>
          <p:cNvCxnSpPr>
            <a:cxnSpLocks/>
          </p:cNvCxnSpPr>
          <p:nvPr/>
        </p:nvCxnSpPr>
        <p:spPr>
          <a:xfrm flipH="1">
            <a:off x="4748314" y="3946236"/>
            <a:ext cx="267855"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37" name="Subtitle 1">
            <a:extLst>
              <a:ext uri="{FF2B5EF4-FFF2-40B4-BE49-F238E27FC236}">
                <a16:creationId xmlns:a16="http://schemas.microsoft.com/office/drawing/2014/main" id="{CC0AE62A-2A59-DE3B-CF34-4C318FF9010C}"/>
              </a:ext>
            </a:extLst>
          </p:cNvPr>
          <p:cNvSpPr txBox="1">
            <a:spLocks/>
          </p:cNvSpPr>
          <p:nvPr/>
        </p:nvSpPr>
        <p:spPr>
          <a:xfrm>
            <a:off x="5258593" y="4589761"/>
            <a:ext cx="1370742" cy="617247"/>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Introduction of non-native species</a:t>
            </a:r>
          </a:p>
        </p:txBody>
      </p:sp>
      <p:sp>
        <p:nvSpPr>
          <p:cNvPr id="38" name="Rounded Rectangle 37">
            <a:extLst>
              <a:ext uri="{FF2B5EF4-FFF2-40B4-BE49-F238E27FC236}">
                <a16:creationId xmlns:a16="http://schemas.microsoft.com/office/drawing/2014/main" id="{6AB275AB-D519-BF27-E719-915213CEF6F5}"/>
              </a:ext>
            </a:extLst>
          </p:cNvPr>
          <p:cNvSpPr/>
          <p:nvPr/>
        </p:nvSpPr>
        <p:spPr>
          <a:xfrm>
            <a:off x="5168216" y="4426926"/>
            <a:ext cx="1551496" cy="847035"/>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Arrow Connector 38">
            <a:extLst>
              <a:ext uri="{FF2B5EF4-FFF2-40B4-BE49-F238E27FC236}">
                <a16:creationId xmlns:a16="http://schemas.microsoft.com/office/drawing/2014/main" id="{302DCE25-EB81-96D0-37C2-AE85310D0728}"/>
              </a:ext>
            </a:extLst>
          </p:cNvPr>
          <p:cNvCxnSpPr>
            <a:cxnSpLocks/>
          </p:cNvCxnSpPr>
          <p:nvPr/>
        </p:nvCxnSpPr>
        <p:spPr>
          <a:xfrm flipH="1">
            <a:off x="4748314" y="4842163"/>
            <a:ext cx="267855"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cxnSp>
        <p:nvCxnSpPr>
          <p:cNvPr id="40" name="Straight Arrow Connector 39">
            <a:extLst>
              <a:ext uri="{FF2B5EF4-FFF2-40B4-BE49-F238E27FC236}">
                <a16:creationId xmlns:a16="http://schemas.microsoft.com/office/drawing/2014/main" id="{F2DB5562-4584-41AD-0621-C75B7C3E07D1}"/>
              </a:ext>
            </a:extLst>
          </p:cNvPr>
          <p:cNvCxnSpPr>
            <a:cxnSpLocks/>
          </p:cNvCxnSpPr>
          <p:nvPr/>
        </p:nvCxnSpPr>
        <p:spPr>
          <a:xfrm>
            <a:off x="6973510" y="3946236"/>
            <a:ext cx="257850"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cxnSp>
        <p:nvCxnSpPr>
          <p:cNvPr id="41" name="Straight Arrow Connector 40">
            <a:extLst>
              <a:ext uri="{FF2B5EF4-FFF2-40B4-BE49-F238E27FC236}">
                <a16:creationId xmlns:a16="http://schemas.microsoft.com/office/drawing/2014/main" id="{9F5E7BE2-E907-E217-8054-2B882EA5B876}"/>
              </a:ext>
            </a:extLst>
          </p:cNvPr>
          <p:cNvCxnSpPr>
            <a:cxnSpLocks/>
          </p:cNvCxnSpPr>
          <p:nvPr/>
        </p:nvCxnSpPr>
        <p:spPr>
          <a:xfrm>
            <a:off x="6973510" y="4842163"/>
            <a:ext cx="257850"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46" name="Subtitle 1">
            <a:extLst>
              <a:ext uri="{FF2B5EF4-FFF2-40B4-BE49-F238E27FC236}">
                <a16:creationId xmlns:a16="http://schemas.microsoft.com/office/drawing/2014/main" id="{8A6AB899-AA24-24F4-E1F6-16F7F7BFBAFC}"/>
              </a:ext>
            </a:extLst>
          </p:cNvPr>
          <p:cNvSpPr txBox="1">
            <a:spLocks/>
          </p:cNvSpPr>
          <p:nvPr/>
        </p:nvSpPr>
        <p:spPr>
          <a:xfrm>
            <a:off x="616146" y="3804671"/>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Structures</a:t>
            </a:r>
          </a:p>
        </p:txBody>
      </p:sp>
      <p:sp>
        <p:nvSpPr>
          <p:cNvPr id="47" name="Rounded Rectangle 46">
            <a:extLst>
              <a:ext uri="{FF2B5EF4-FFF2-40B4-BE49-F238E27FC236}">
                <a16:creationId xmlns:a16="http://schemas.microsoft.com/office/drawing/2014/main" id="{1C2CD68E-2D9D-3E0D-3D9A-81468E671733}"/>
              </a:ext>
            </a:extLst>
          </p:cNvPr>
          <p:cNvSpPr/>
          <p:nvPr/>
        </p:nvSpPr>
        <p:spPr>
          <a:xfrm>
            <a:off x="525769" y="3641835"/>
            <a:ext cx="1551496" cy="608801"/>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Subtitle 1">
            <a:extLst>
              <a:ext uri="{FF2B5EF4-FFF2-40B4-BE49-F238E27FC236}">
                <a16:creationId xmlns:a16="http://schemas.microsoft.com/office/drawing/2014/main" id="{82B38F87-10F0-F88D-24AF-AE7061B2340E}"/>
              </a:ext>
            </a:extLst>
          </p:cNvPr>
          <p:cNvSpPr txBox="1">
            <a:spLocks/>
          </p:cNvSpPr>
          <p:nvPr/>
        </p:nvSpPr>
        <p:spPr>
          <a:xfrm>
            <a:off x="616146" y="4571290"/>
            <a:ext cx="1370742" cy="49565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Cutting vegetation</a:t>
            </a:r>
          </a:p>
        </p:txBody>
      </p:sp>
      <p:sp>
        <p:nvSpPr>
          <p:cNvPr id="49" name="Rounded Rectangle 48">
            <a:extLst>
              <a:ext uri="{FF2B5EF4-FFF2-40B4-BE49-F238E27FC236}">
                <a16:creationId xmlns:a16="http://schemas.microsoft.com/office/drawing/2014/main" id="{5D841EEA-7AAE-A1CF-E82D-BCCC16CA801D}"/>
              </a:ext>
            </a:extLst>
          </p:cNvPr>
          <p:cNvSpPr/>
          <p:nvPr/>
        </p:nvSpPr>
        <p:spPr>
          <a:xfrm>
            <a:off x="525769" y="4426926"/>
            <a:ext cx="1551496" cy="710795"/>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0" name="Straight Arrow Connector 49">
            <a:extLst>
              <a:ext uri="{FF2B5EF4-FFF2-40B4-BE49-F238E27FC236}">
                <a16:creationId xmlns:a16="http://schemas.microsoft.com/office/drawing/2014/main" id="{E3472C91-527C-778C-386D-4466940DCE0B}"/>
              </a:ext>
            </a:extLst>
          </p:cNvPr>
          <p:cNvCxnSpPr>
            <a:cxnSpLocks/>
          </p:cNvCxnSpPr>
          <p:nvPr/>
        </p:nvCxnSpPr>
        <p:spPr>
          <a:xfrm>
            <a:off x="2253728" y="3946236"/>
            <a:ext cx="257850"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cxnSp>
        <p:nvCxnSpPr>
          <p:cNvPr id="51" name="Straight Arrow Connector 50">
            <a:extLst>
              <a:ext uri="{FF2B5EF4-FFF2-40B4-BE49-F238E27FC236}">
                <a16:creationId xmlns:a16="http://schemas.microsoft.com/office/drawing/2014/main" id="{5D6F2FB5-2471-4390-A793-CAFC5C3FA1B3}"/>
              </a:ext>
            </a:extLst>
          </p:cNvPr>
          <p:cNvCxnSpPr>
            <a:cxnSpLocks/>
          </p:cNvCxnSpPr>
          <p:nvPr/>
        </p:nvCxnSpPr>
        <p:spPr>
          <a:xfrm>
            <a:off x="2253728" y="4842163"/>
            <a:ext cx="257850" cy="0"/>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52" name="Subtitle 1">
            <a:extLst>
              <a:ext uri="{FF2B5EF4-FFF2-40B4-BE49-F238E27FC236}">
                <a16:creationId xmlns:a16="http://schemas.microsoft.com/office/drawing/2014/main" id="{47608EEE-C968-AD6A-DACF-FC18292EED92}"/>
              </a:ext>
            </a:extLst>
          </p:cNvPr>
          <p:cNvSpPr txBox="1">
            <a:spLocks/>
          </p:cNvSpPr>
          <p:nvPr/>
        </p:nvSpPr>
        <p:spPr>
          <a:xfrm>
            <a:off x="5258593" y="5722420"/>
            <a:ext cx="1370742" cy="61724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Water pollution</a:t>
            </a:r>
          </a:p>
        </p:txBody>
      </p:sp>
      <p:sp>
        <p:nvSpPr>
          <p:cNvPr id="53" name="Rounded Rectangle 52">
            <a:extLst>
              <a:ext uri="{FF2B5EF4-FFF2-40B4-BE49-F238E27FC236}">
                <a16:creationId xmlns:a16="http://schemas.microsoft.com/office/drawing/2014/main" id="{7BF61E84-5DC0-D0EF-0D79-736850C4DB8C}"/>
              </a:ext>
            </a:extLst>
          </p:cNvPr>
          <p:cNvSpPr/>
          <p:nvPr/>
        </p:nvSpPr>
        <p:spPr>
          <a:xfrm>
            <a:off x="5168216" y="5596529"/>
            <a:ext cx="1551496" cy="690019"/>
          </a:xfrm>
          <a:prstGeom prst="roundRect">
            <a:avLst/>
          </a:prstGeom>
          <a:noFill/>
          <a:ln>
            <a:solidFill>
              <a:srgbClr val="8070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4" name="Straight Arrow Connector 53">
            <a:extLst>
              <a:ext uri="{FF2B5EF4-FFF2-40B4-BE49-F238E27FC236}">
                <a16:creationId xmlns:a16="http://schemas.microsoft.com/office/drawing/2014/main" id="{5105EE37-BC6C-8D23-ECE2-EF703BA55C4F}"/>
              </a:ext>
            </a:extLst>
          </p:cNvPr>
          <p:cNvCxnSpPr>
            <a:cxnSpLocks/>
          </p:cNvCxnSpPr>
          <p:nvPr/>
        </p:nvCxnSpPr>
        <p:spPr>
          <a:xfrm flipH="1" flipV="1">
            <a:off x="4644095" y="5311711"/>
            <a:ext cx="267855" cy="287127"/>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cxnSp>
        <p:nvCxnSpPr>
          <p:cNvPr id="56" name="Straight Arrow Connector 55">
            <a:extLst>
              <a:ext uri="{FF2B5EF4-FFF2-40B4-BE49-F238E27FC236}">
                <a16:creationId xmlns:a16="http://schemas.microsoft.com/office/drawing/2014/main" id="{A6D696C2-EDB8-D647-35AB-6D58EA311EE8}"/>
              </a:ext>
            </a:extLst>
          </p:cNvPr>
          <p:cNvCxnSpPr>
            <a:cxnSpLocks/>
          </p:cNvCxnSpPr>
          <p:nvPr/>
        </p:nvCxnSpPr>
        <p:spPr>
          <a:xfrm flipV="1">
            <a:off x="6938857" y="5330937"/>
            <a:ext cx="255282" cy="248674"/>
          </a:xfrm>
          <a:prstGeom prst="straightConnector1">
            <a:avLst/>
          </a:prstGeom>
          <a:ln>
            <a:solidFill>
              <a:srgbClr val="8070FF"/>
            </a:solidFill>
            <a:tailEnd type="triangle"/>
          </a:ln>
        </p:spPr>
        <p:style>
          <a:lnRef idx="2">
            <a:schemeClr val="accent1"/>
          </a:lnRef>
          <a:fillRef idx="0">
            <a:schemeClr val="accent1"/>
          </a:fillRef>
          <a:effectRef idx="1">
            <a:schemeClr val="accent1"/>
          </a:effectRef>
          <a:fontRef idx="minor">
            <a:schemeClr val="tx1"/>
          </a:fontRef>
        </p:style>
      </p:cxnSp>
      <p:sp>
        <p:nvSpPr>
          <p:cNvPr id="60" name="Subtitle 1">
            <a:extLst>
              <a:ext uri="{FF2B5EF4-FFF2-40B4-BE49-F238E27FC236}">
                <a16:creationId xmlns:a16="http://schemas.microsoft.com/office/drawing/2014/main" id="{716BE894-E116-D325-15CE-2F21154ABDD0}"/>
              </a:ext>
            </a:extLst>
          </p:cNvPr>
          <p:cNvSpPr txBox="1">
            <a:spLocks/>
          </p:cNvSpPr>
          <p:nvPr/>
        </p:nvSpPr>
        <p:spPr>
          <a:xfrm>
            <a:off x="9854496" y="5827834"/>
            <a:ext cx="1370742" cy="61724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Portrayal</a:t>
            </a:r>
          </a:p>
        </p:txBody>
      </p:sp>
      <p:sp>
        <p:nvSpPr>
          <p:cNvPr id="61" name="Rounded Rectangle 60">
            <a:extLst>
              <a:ext uri="{FF2B5EF4-FFF2-40B4-BE49-F238E27FC236}">
                <a16:creationId xmlns:a16="http://schemas.microsoft.com/office/drawing/2014/main" id="{46F1A1DB-9CD0-0BF5-82D6-A7A8DD893157}"/>
              </a:ext>
            </a:extLst>
          </p:cNvPr>
          <p:cNvSpPr/>
          <p:nvPr/>
        </p:nvSpPr>
        <p:spPr>
          <a:xfrm>
            <a:off x="9764119" y="5701944"/>
            <a:ext cx="1551496" cy="495656"/>
          </a:xfrm>
          <a:prstGeom prst="roundRect">
            <a:avLst/>
          </a:prstGeom>
          <a:noFill/>
          <a:ln>
            <a:solidFill>
              <a:srgbClr val="F2A53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2" name="Straight Arrow Connector 61">
            <a:extLst>
              <a:ext uri="{FF2B5EF4-FFF2-40B4-BE49-F238E27FC236}">
                <a16:creationId xmlns:a16="http://schemas.microsoft.com/office/drawing/2014/main" id="{5F531303-08BF-40B5-ABA9-248C27819D12}"/>
              </a:ext>
            </a:extLst>
          </p:cNvPr>
          <p:cNvCxnSpPr>
            <a:cxnSpLocks/>
          </p:cNvCxnSpPr>
          <p:nvPr/>
        </p:nvCxnSpPr>
        <p:spPr>
          <a:xfrm flipH="1" flipV="1">
            <a:off x="9365275" y="5311711"/>
            <a:ext cx="267855" cy="287127"/>
          </a:xfrm>
          <a:prstGeom prst="straightConnector1">
            <a:avLst/>
          </a:prstGeom>
          <a:ln>
            <a:solidFill>
              <a:srgbClr val="F2A53D"/>
            </a:solidFill>
            <a:tailEnd type="triangle"/>
          </a:ln>
        </p:spPr>
        <p:style>
          <a:lnRef idx="2">
            <a:schemeClr val="accent1"/>
          </a:lnRef>
          <a:fillRef idx="0">
            <a:schemeClr val="accent1"/>
          </a:fillRef>
          <a:effectRef idx="1">
            <a:schemeClr val="accent1"/>
          </a:effectRef>
          <a:fontRef idx="minor">
            <a:schemeClr val="tx1"/>
          </a:fontRef>
        </p:style>
      </p:cxnSp>
      <p:sp>
        <p:nvSpPr>
          <p:cNvPr id="63" name="Subtitle 1">
            <a:extLst>
              <a:ext uri="{FF2B5EF4-FFF2-40B4-BE49-F238E27FC236}">
                <a16:creationId xmlns:a16="http://schemas.microsoft.com/office/drawing/2014/main" id="{4B017A9B-D2AC-A2E9-7459-D36D95640F99}"/>
              </a:ext>
            </a:extLst>
          </p:cNvPr>
          <p:cNvSpPr txBox="1">
            <a:spLocks/>
          </p:cNvSpPr>
          <p:nvPr/>
        </p:nvSpPr>
        <p:spPr>
          <a:xfrm>
            <a:off x="9941430" y="2766079"/>
            <a:ext cx="1370742" cy="617247"/>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Demand/</a:t>
            </a:r>
            <a:br>
              <a:rPr lang="en-US" sz="1300"/>
            </a:br>
            <a:r>
              <a:rPr lang="en-US" sz="1300"/>
              <a:t>interest in species</a:t>
            </a:r>
          </a:p>
        </p:txBody>
      </p:sp>
      <p:sp>
        <p:nvSpPr>
          <p:cNvPr id="64" name="Rounded Rectangle 63">
            <a:extLst>
              <a:ext uri="{FF2B5EF4-FFF2-40B4-BE49-F238E27FC236}">
                <a16:creationId xmlns:a16="http://schemas.microsoft.com/office/drawing/2014/main" id="{60BE5A71-66DC-EE09-FA41-9AD01E732155}"/>
              </a:ext>
            </a:extLst>
          </p:cNvPr>
          <p:cNvSpPr/>
          <p:nvPr/>
        </p:nvSpPr>
        <p:spPr>
          <a:xfrm>
            <a:off x="9851053" y="2603244"/>
            <a:ext cx="1551496" cy="847035"/>
          </a:xfrm>
          <a:prstGeom prst="roundRect">
            <a:avLst/>
          </a:prstGeom>
          <a:noFill/>
          <a:ln>
            <a:solidFill>
              <a:srgbClr val="F2A53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5" name="Straight Arrow Connector 64">
            <a:extLst>
              <a:ext uri="{FF2B5EF4-FFF2-40B4-BE49-F238E27FC236}">
                <a16:creationId xmlns:a16="http://schemas.microsoft.com/office/drawing/2014/main" id="{BCF7EAFE-7486-02DD-054D-AB0925D68477}"/>
              </a:ext>
            </a:extLst>
          </p:cNvPr>
          <p:cNvCxnSpPr>
            <a:cxnSpLocks/>
          </p:cNvCxnSpPr>
          <p:nvPr/>
        </p:nvCxnSpPr>
        <p:spPr>
          <a:xfrm flipH="1">
            <a:off x="9365275" y="3372971"/>
            <a:ext cx="337174" cy="199691"/>
          </a:xfrm>
          <a:prstGeom prst="straightConnector1">
            <a:avLst/>
          </a:prstGeom>
          <a:ln>
            <a:solidFill>
              <a:srgbClr val="F2A53D"/>
            </a:solidFill>
            <a:tailEnd type="triangle"/>
          </a:ln>
        </p:spPr>
        <p:style>
          <a:lnRef idx="2">
            <a:schemeClr val="accent1"/>
          </a:lnRef>
          <a:fillRef idx="0">
            <a:schemeClr val="accent1"/>
          </a:fillRef>
          <a:effectRef idx="1">
            <a:schemeClr val="accent1"/>
          </a:effectRef>
          <a:fontRef idx="minor">
            <a:schemeClr val="tx1"/>
          </a:fontRef>
        </p:style>
      </p:cxnSp>
      <p:sp>
        <p:nvSpPr>
          <p:cNvPr id="68" name="Subtitle 1">
            <a:extLst>
              <a:ext uri="{FF2B5EF4-FFF2-40B4-BE49-F238E27FC236}">
                <a16:creationId xmlns:a16="http://schemas.microsoft.com/office/drawing/2014/main" id="{1881BA94-4170-7B70-0B27-68E870BECB52}"/>
              </a:ext>
            </a:extLst>
          </p:cNvPr>
          <p:cNvSpPr txBox="1">
            <a:spLocks/>
          </p:cNvSpPr>
          <p:nvPr/>
        </p:nvSpPr>
        <p:spPr>
          <a:xfrm>
            <a:off x="5258593" y="2748311"/>
            <a:ext cx="1370742" cy="61724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Visitors to location</a:t>
            </a:r>
          </a:p>
        </p:txBody>
      </p:sp>
      <p:sp>
        <p:nvSpPr>
          <p:cNvPr id="69" name="Rounded Rectangle 68">
            <a:extLst>
              <a:ext uri="{FF2B5EF4-FFF2-40B4-BE49-F238E27FC236}">
                <a16:creationId xmlns:a16="http://schemas.microsoft.com/office/drawing/2014/main" id="{1A86A268-BE68-9D8D-FE90-C2DAE4D089F4}"/>
              </a:ext>
            </a:extLst>
          </p:cNvPr>
          <p:cNvSpPr/>
          <p:nvPr/>
        </p:nvSpPr>
        <p:spPr>
          <a:xfrm>
            <a:off x="5168216" y="2622420"/>
            <a:ext cx="1551496" cy="690019"/>
          </a:xfrm>
          <a:prstGeom prst="roundRect">
            <a:avLst/>
          </a:prstGeom>
          <a:noFill/>
          <a:ln>
            <a:solidFill>
              <a:srgbClr val="F2A53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0" name="Straight Arrow Connector 69">
            <a:extLst>
              <a:ext uri="{FF2B5EF4-FFF2-40B4-BE49-F238E27FC236}">
                <a16:creationId xmlns:a16="http://schemas.microsoft.com/office/drawing/2014/main" id="{0D2A672B-4CB9-E54E-8D88-328FC6BC223F}"/>
              </a:ext>
            </a:extLst>
          </p:cNvPr>
          <p:cNvCxnSpPr>
            <a:cxnSpLocks/>
          </p:cNvCxnSpPr>
          <p:nvPr/>
        </p:nvCxnSpPr>
        <p:spPr>
          <a:xfrm flipH="1">
            <a:off x="4645493" y="3257017"/>
            <a:ext cx="337174" cy="199691"/>
          </a:xfrm>
          <a:prstGeom prst="straightConnector1">
            <a:avLst/>
          </a:prstGeom>
          <a:ln>
            <a:solidFill>
              <a:srgbClr val="F2A53D"/>
            </a:solidFill>
            <a:tailEnd type="triangle"/>
          </a:ln>
        </p:spPr>
        <p:style>
          <a:lnRef idx="2">
            <a:schemeClr val="accent1"/>
          </a:lnRef>
          <a:fillRef idx="0">
            <a:schemeClr val="accent1"/>
          </a:fillRef>
          <a:effectRef idx="1">
            <a:schemeClr val="accent1"/>
          </a:effectRef>
          <a:fontRef idx="minor">
            <a:schemeClr val="tx1"/>
          </a:fontRef>
        </p:style>
      </p:cxnSp>
      <p:cxnSp>
        <p:nvCxnSpPr>
          <p:cNvPr id="71" name="Straight Arrow Connector 70">
            <a:extLst>
              <a:ext uri="{FF2B5EF4-FFF2-40B4-BE49-F238E27FC236}">
                <a16:creationId xmlns:a16="http://schemas.microsoft.com/office/drawing/2014/main" id="{491121E9-E716-9B22-F83A-8694B1D4844F}"/>
              </a:ext>
            </a:extLst>
          </p:cNvPr>
          <p:cNvCxnSpPr>
            <a:cxnSpLocks/>
          </p:cNvCxnSpPr>
          <p:nvPr/>
        </p:nvCxnSpPr>
        <p:spPr>
          <a:xfrm>
            <a:off x="6903841" y="3235087"/>
            <a:ext cx="327519" cy="221621"/>
          </a:xfrm>
          <a:prstGeom prst="straightConnector1">
            <a:avLst/>
          </a:prstGeom>
          <a:ln>
            <a:solidFill>
              <a:srgbClr val="F2A53D"/>
            </a:solidFill>
            <a:tailEnd type="triangle"/>
          </a:ln>
        </p:spPr>
        <p:style>
          <a:lnRef idx="2">
            <a:schemeClr val="accent1"/>
          </a:lnRef>
          <a:fillRef idx="0">
            <a:schemeClr val="accent1"/>
          </a:fillRef>
          <a:effectRef idx="1">
            <a:schemeClr val="accent1"/>
          </a:effectRef>
          <a:fontRef idx="minor">
            <a:schemeClr val="tx1"/>
          </a:fontRef>
        </p:style>
      </p:cxnSp>
      <p:sp>
        <p:nvSpPr>
          <p:cNvPr id="74" name="Subtitle 1">
            <a:extLst>
              <a:ext uri="{FF2B5EF4-FFF2-40B4-BE49-F238E27FC236}">
                <a16:creationId xmlns:a16="http://schemas.microsoft.com/office/drawing/2014/main" id="{C7499579-4337-F8BA-24A6-58BD900A6776}"/>
              </a:ext>
            </a:extLst>
          </p:cNvPr>
          <p:cNvSpPr txBox="1">
            <a:spLocks/>
          </p:cNvSpPr>
          <p:nvPr/>
        </p:nvSpPr>
        <p:spPr>
          <a:xfrm>
            <a:off x="621939" y="5587289"/>
            <a:ext cx="1370742" cy="617247"/>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Ingredients (catering &amp; onscreen)</a:t>
            </a:r>
          </a:p>
        </p:txBody>
      </p:sp>
      <p:sp>
        <p:nvSpPr>
          <p:cNvPr id="75" name="Rounded Rectangle 74">
            <a:extLst>
              <a:ext uri="{FF2B5EF4-FFF2-40B4-BE49-F238E27FC236}">
                <a16:creationId xmlns:a16="http://schemas.microsoft.com/office/drawing/2014/main" id="{F65C5868-E4E9-7D14-A3C3-3C9B49C825CB}"/>
              </a:ext>
            </a:extLst>
          </p:cNvPr>
          <p:cNvSpPr/>
          <p:nvPr/>
        </p:nvSpPr>
        <p:spPr>
          <a:xfrm>
            <a:off x="531562" y="5424454"/>
            <a:ext cx="1551496" cy="847035"/>
          </a:xfrm>
          <a:prstGeom prst="roundRect">
            <a:avLst/>
          </a:prstGeom>
          <a:noFill/>
          <a:ln>
            <a:solidFill>
              <a:srgbClr val="F2A53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Arrow Connector 75">
            <a:extLst>
              <a:ext uri="{FF2B5EF4-FFF2-40B4-BE49-F238E27FC236}">
                <a16:creationId xmlns:a16="http://schemas.microsoft.com/office/drawing/2014/main" id="{3B949C4B-71FF-96F5-A949-FB20CDDFBF52}"/>
              </a:ext>
            </a:extLst>
          </p:cNvPr>
          <p:cNvCxnSpPr>
            <a:cxnSpLocks/>
          </p:cNvCxnSpPr>
          <p:nvPr/>
        </p:nvCxnSpPr>
        <p:spPr>
          <a:xfrm flipV="1">
            <a:off x="2215174" y="5311711"/>
            <a:ext cx="334957" cy="269362"/>
          </a:xfrm>
          <a:prstGeom prst="straightConnector1">
            <a:avLst/>
          </a:prstGeom>
          <a:ln>
            <a:solidFill>
              <a:srgbClr val="F2A53D"/>
            </a:solidFill>
            <a:tailEnd type="triangle"/>
          </a:ln>
        </p:spPr>
        <p:style>
          <a:lnRef idx="2">
            <a:schemeClr val="accent1"/>
          </a:lnRef>
          <a:fillRef idx="0">
            <a:schemeClr val="accent1"/>
          </a:fillRef>
          <a:effectRef idx="1">
            <a:schemeClr val="accent1"/>
          </a:effectRef>
          <a:fontRef idx="minor">
            <a:schemeClr val="tx1"/>
          </a:fontRef>
        </p:style>
      </p:cxnSp>
      <p:sp>
        <p:nvSpPr>
          <p:cNvPr id="78" name="Rounded Rectangle 77">
            <a:extLst>
              <a:ext uri="{FF2B5EF4-FFF2-40B4-BE49-F238E27FC236}">
                <a16:creationId xmlns:a16="http://schemas.microsoft.com/office/drawing/2014/main" id="{848BE86E-2685-39E9-73DB-8CF36F2609C6}"/>
              </a:ext>
            </a:extLst>
          </p:cNvPr>
          <p:cNvSpPr/>
          <p:nvPr/>
        </p:nvSpPr>
        <p:spPr>
          <a:xfrm>
            <a:off x="564701" y="2672417"/>
            <a:ext cx="1551496" cy="495656"/>
          </a:xfrm>
          <a:prstGeom prst="roundRect">
            <a:avLst/>
          </a:prstGeom>
          <a:noFill/>
          <a:ln>
            <a:solidFill>
              <a:srgbClr val="F2A53D"/>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Subtitle 1">
            <a:extLst>
              <a:ext uri="{FF2B5EF4-FFF2-40B4-BE49-F238E27FC236}">
                <a16:creationId xmlns:a16="http://schemas.microsoft.com/office/drawing/2014/main" id="{9832EDA4-BAF6-62F1-B9A9-F90393965760}"/>
              </a:ext>
            </a:extLst>
          </p:cNvPr>
          <p:cNvSpPr txBox="1">
            <a:spLocks/>
          </p:cNvSpPr>
          <p:nvPr/>
        </p:nvSpPr>
        <p:spPr>
          <a:xfrm>
            <a:off x="599659" y="2789070"/>
            <a:ext cx="1370742" cy="37900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a:t>Materials</a:t>
            </a:r>
          </a:p>
        </p:txBody>
      </p:sp>
      <p:cxnSp>
        <p:nvCxnSpPr>
          <p:cNvPr id="80" name="Straight Arrow Connector 79">
            <a:extLst>
              <a:ext uri="{FF2B5EF4-FFF2-40B4-BE49-F238E27FC236}">
                <a16:creationId xmlns:a16="http://schemas.microsoft.com/office/drawing/2014/main" id="{379049CA-D7B9-26AB-81AB-36DB27F63F70}"/>
              </a:ext>
            </a:extLst>
          </p:cNvPr>
          <p:cNvCxnSpPr>
            <a:cxnSpLocks/>
          </p:cNvCxnSpPr>
          <p:nvPr/>
        </p:nvCxnSpPr>
        <p:spPr>
          <a:xfrm>
            <a:off x="2239478" y="3235087"/>
            <a:ext cx="327519" cy="221621"/>
          </a:xfrm>
          <a:prstGeom prst="straightConnector1">
            <a:avLst/>
          </a:prstGeom>
          <a:ln>
            <a:solidFill>
              <a:srgbClr val="F2A53D"/>
            </a:solidFill>
            <a:tailEnd type="triangle"/>
          </a:ln>
        </p:spPr>
        <p:style>
          <a:lnRef idx="2">
            <a:schemeClr val="accent1"/>
          </a:lnRef>
          <a:fillRef idx="0">
            <a:schemeClr val="accent1"/>
          </a:fillRef>
          <a:effectRef idx="1">
            <a:schemeClr val="accent1"/>
          </a:effectRef>
          <a:fontRef idx="minor">
            <a:schemeClr val="tx1"/>
          </a:fontRef>
        </p:style>
      </p:cxnSp>
      <p:sp>
        <p:nvSpPr>
          <p:cNvPr id="81" name="Subtitle 1">
            <a:extLst>
              <a:ext uri="{FF2B5EF4-FFF2-40B4-BE49-F238E27FC236}">
                <a16:creationId xmlns:a16="http://schemas.microsoft.com/office/drawing/2014/main" id="{08C8967F-3665-4592-7754-16105487FCD6}"/>
              </a:ext>
            </a:extLst>
          </p:cNvPr>
          <p:cNvSpPr txBox="1">
            <a:spLocks/>
          </p:cNvSpPr>
          <p:nvPr/>
        </p:nvSpPr>
        <p:spPr>
          <a:xfrm>
            <a:off x="7714644" y="1485545"/>
            <a:ext cx="1370742" cy="32478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b="1"/>
              <a:t>Directly</a:t>
            </a:r>
          </a:p>
        </p:txBody>
      </p:sp>
      <p:sp>
        <p:nvSpPr>
          <p:cNvPr id="83" name="Rounded Rectangle 82">
            <a:extLst>
              <a:ext uri="{FF2B5EF4-FFF2-40B4-BE49-F238E27FC236}">
                <a16:creationId xmlns:a16="http://schemas.microsoft.com/office/drawing/2014/main" id="{008F3CDB-E2D5-38A7-5B05-091E2888F795}"/>
              </a:ext>
            </a:extLst>
          </p:cNvPr>
          <p:cNvSpPr/>
          <p:nvPr/>
        </p:nvSpPr>
        <p:spPr>
          <a:xfrm>
            <a:off x="9388413" y="1407034"/>
            <a:ext cx="1551496" cy="403293"/>
          </a:xfrm>
          <a:prstGeom prst="roundRect">
            <a:avLst/>
          </a:prstGeom>
          <a:solidFill>
            <a:srgbClr val="F2A53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Subtitle 1">
            <a:extLst>
              <a:ext uri="{FF2B5EF4-FFF2-40B4-BE49-F238E27FC236}">
                <a16:creationId xmlns:a16="http://schemas.microsoft.com/office/drawing/2014/main" id="{70F2AD97-6205-F535-7EE9-14EF9744DE28}"/>
              </a:ext>
            </a:extLst>
          </p:cNvPr>
          <p:cNvSpPr txBox="1">
            <a:spLocks/>
          </p:cNvSpPr>
          <p:nvPr/>
        </p:nvSpPr>
        <p:spPr>
          <a:xfrm>
            <a:off x="9478790" y="1485545"/>
            <a:ext cx="1370742" cy="32478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300" b="1"/>
              <a:t>Indirectly</a:t>
            </a:r>
          </a:p>
        </p:txBody>
      </p:sp>
      <p:cxnSp>
        <p:nvCxnSpPr>
          <p:cNvPr id="8" name="Straight Connector 7">
            <a:extLst>
              <a:ext uri="{FF2B5EF4-FFF2-40B4-BE49-F238E27FC236}">
                <a16:creationId xmlns:a16="http://schemas.microsoft.com/office/drawing/2014/main" id="{DC3735CB-39E6-B1A1-9E9C-A4C0B29C397E}"/>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1" name="TextBox 73">
            <a:extLst>
              <a:ext uri="{FF2B5EF4-FFF2-40B4-BE49-F238E27FC236}">
                <a16:creationId xmlns:a16="http://schemas.microsoft.com/office/drawing/2014/main" id="{A957B7A6-1B1F-9172-5AE8-AE9754EC8D1C}"/>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24" name="Picture 23" descr="A logo with white text and blue circles&#10;&#10;Description automatically generated">
            <a:extLst>
              <a:ext uri="{FF2B5EF4-FFF2-40B4-BE49-F238E27FC236}">
                <a16:creationId xmlns:a16="http://schemas.microsoft.com/office/drawing/2014/main" id="{C23C0CC3-8768-AC04-2474-90315DE84C48}"/>
              </a:ext>
            </a:extLst>
          </p:cNvPr>
          <p:cNvPicPr>
            <a:picLocks noChangeAspect="1"/>
          </p:cNvPicPr>
          <p:nvPr/>
        </p:nvPicPr>
        <p:blipFill>
          <a:blip r:embed="rId6"/>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611541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BBED5D-76CE-ADA3-45F6-F2D2F4480F75}"/>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7A9716E-9EC8-F65B-6160-F4FC8B76F253}"/>
              </a:ext>
            </a:extLst>
          </p:cNvPr>
          <p:cNvPicPr>
            <a:picLocks noChangeAspect="1"/>
          </p:cNvPicPr>
          <p:nvPr/>
        </p:nvPicPr>
        <p:blipFill>
          <a:blip r:embed="rId3"/>
          <a:srcRect l="25293" t="-36" r="25119"/>
          <a:stretch>
            <a:fillRect/>
          </a:stretch>
        </p:blipFill>
        <p:spPr>
          <a:xfrm>
            <a:off x="-945" y="-2436"/>
            <a:ext cx="5098528" cy="6860441"/>
          </a:xfrm>
          <a:prstGeom prst="rect">
            <a:avLst/>
          </a:prstGeom>
        </p:spPr>
      </p:pic>
      <p:pic>
        <p:nvPicPr>
          <p:cNvPr id="3" name="Picture 2" descr="A black and white image&#10;&#10;Description automatically generated">
            <a:extLst>
              <a:ext uri="{FF2B5EF4-FFF2-40B4-BE49-F238E27FC236}">
                <a16:creationId xmlns:a16="http://schemas.microsoft.com/office/drawing/2014/main" id="{12684482-D281-7A50-F2CA-371D8CB517FE}"/>
              </a:ext>
            </a:extLst>
          </p:cNvPr>
          <p:cNvPicPr>
            <a:picLocks noChangeAspect="1"/>
          </p:cNvPicPr>
          <p:nvPr/>
        </p:nvPicPr>
        <p:blipFill>
          <a:blip r:embed="rId4"/>
          <a:stretch>
            <a:fillRect/>
          </a:stretch>
        </p:blipFill>
        <p:spPr>
          <a:xfrm>
            <a:off x="4963" y="-3286"/>
            <a:ext cx="5087959" cy="2657475"/>
          </a:xfrm>
          <a:prstGeom prst="rect">
            <a:avLst/>
          </a:prstGeom>
        </p:spPr>
      </p:pic>
      <p:sp>
        <p:nvSpPr>
          <p:cNvPr id="9" name="Rectangle 8" descr="A man looks through the lens of a camera">
            <a:extLst>
              <a:ext uri="{FF2B5EF4-FFF2-40B4-BE49-F238E27FC236}">
                <a16:creationId xmlns:a16="http://schemas.microsoft.com/office/drawing/2014/main" id="{F2AE09DC-09E2-4BE2-7208-3374C96A3BE0}"/>
              </a:ext>
            </a:extLst>
          </p:cNvPr>
          <p:cNvSpPr/>
          <p:nvPr/>
        </p:nvSpPr>
        <p:spPr>
          <a:xfrm>
            <a:off x="4677" y="-3997"/>
            <a:ext cx="5083089" cy="687320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4" name="Straight Connector 3">
            <a:extLst>
              <a:ext uri="{FF2B5EF4-FFF2-40B4-BE49-F238E27FC236}">
                <a16:creationId xmlns:a16="http://schemas.microsoft.com/office/drawing/2014/main" id="{65636313-811B-3A25-D640-48386EF94EE1}"/>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A3AE845A-A818-7AF2-5153-2B73F2D664B8}"/>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8" name="Picture 7" descr="A logo with white text and blue circles&#10;&#10;Description automatically generated">
            <a:extLst>
              <a:ext uri="{FF2B5EF4-FFF2-40B4-BE49-F238E27FC236}">
                <a16:creationId xmlns:a16="http://schemas.microsoft.com/office/drawing/2014/main" id="{D0CEEA63-6D1B-8361-D156-CD2A452B506D}"/>
              </a:ext>
            </a:extLst>
          </p:cNvPr>
          <p:cNvPicPr>
            <a:picLocks noChangeAspect="1"/>
          </p:cNvPicPr>
          <p:nvPr/>
        </p:nvPicPr>
        <p:blipFill>
          <a:blip r:embed="rId5"/>
          <a:stretch>
            <a:fillRect/>
          </a:stretch>
        </p:blipFill>
        <p:spPr>
          <a:xfrm>
            <a:off x="11209806" y="142490"/>
            <a:ext cx="838327" cy="868300"/>
          </a:xfrm>
          <a:prstGeom prst="rect">
            <a:avLst/>
          </a:prstGeom>
        </p:spPr>
      </p:pic>
      <p:sp>
        <p:nvSpPr>
          <p:cNvPr id="22" name="Rectangle 21">
            <a:extLst>
              <a:ext uri="{FF2B5EF4-FFF2-40B4-BE49-F238E27FC236}">
                <a16:creationId xmlns:a16="http://schemas.microsoft.com/office/drawing/2014/main" id="{98B5EDA4-B1CC-6377-0779-B3B9CA751536}"/>
              </a:ext>
            </a:extLst>
          </p:cNvPr>
          <p:cNvSpPr/>
          <p:nvPr/>
        </p:nvSpPr>
        <p:spPr>
          <a:xfrm>
            <a:off x="4785026" y="2514762"/>
            <a:ext cx="5709254"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Subtitle 1">
            <a:extLst>
              <a:ext uri="{FF2B5EF4-FFF2-40B4-BE49-F238E27FC236}">
                <a16:creationId xmlns:a16="http://schemas.microsoft.com/office/drawing/2014/main" id="{C3224C07-6298-0B69-FE7B-D0A9F12158C6}"/>
              </a:ext>
            </a:extLst>
          </p:cNvPr>
          <p:cNvSpPr>
            <a:spLocks noGrp="1"/>
          </p:cNvSpPr>
          <p:nvPr/>
        </p:nvSpPr>
        <p:spPr>
          <a:xfrm>
            <a:off x="6059648" y="2613283"/>
            <a:ext cx="701620" cy="54330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600" b="1">
                <a:solidFill>
                  <a:srgbClr val="0F123D"/>
                </a:solidFill>
              </a:rPr>
              <a:t>02</a:t>
            </a:r>
          </a:p>
        </p:txBody>
      </p:sp>
      <p:sp>
        <p:nvSpPr>
          <p:cNvPr id="24" name="Subtitle 1">
            <a:extLst>
              <a:ext uri="{FF2B5EF4-FFF2-40B4-BE49-F238E27FC236}">
                <a16:creationId xmlns:a16="http://schemas.microsoft.com/office/drawing/2014/main" id="{D5FC497C-446E-C48A-A05E-222995595C16}"/>
              </a:ext>
            </a:extLst>
          </p:cNvPr>
          <p:cNvSpPr txBox="1">
            <a:spLocks/>
          </p:cNvSpPr>
          <p:nvPr/>
        </p:nvSpPr>
        <p:spPr>
          <a:xfrm>
            <a:off x="6096000" y="196807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01</a:t>
            </a:r>
          </a:p>
        </p:txBody>
      </p:sp>
      <p:sp>
        <p:nvSpPr>
          <p:cNvPr id="25" name="Subtitle 1">
            <a:extLst>
              <a:ext uri="{FF2B5EF4-FFF2-40B4-BE49-F238E27FC236}">
                <a16:creationId xmlns:a16="http://schemas.microsoft.com/office/drawing/2014/main" id="{69714F7F-CB46-09DF-6EC6-3B0F93F62CF3}"/>
              </a:ext>
            </a:extLst>
          </p:cNvPr>
          <p:cNvSpPr txBox="1">
            <a:spLocks/>
          </p:cNvSpPr>
          <p:nvPr/>
        </p:nvSpPr>
        <p:spPr>
          <a:xfrm>
            <a:off x="6769338" y="201680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Our impact</a:t>
            </a:r>
          </a:p>
        </p:txBody>
      </p:sp>
      <p:sp>
        <p:nvSpPr>
          <p:cNvPr id="26" name="Subtitle 1">
            <a:extLst>
              <a:ext uri="{FF2B5EF4-FFF2-40B4-BE49-F238E27FC236}">
                <a16:creationId xmlns:a16="http://schemas.microsoft.com/office/drawing/2014/main" id="{3C98F885-546C-B2BA-2409-10013F5C6DD5}"/>
              </a:ext>
            </a:extLst>
          </p:cNvPr>
          <p:cNvSpPr txBox="1">
            <a:spLocks/>
          </p:cNvSpPr>
          <p:nvPr/>
        </p:nvSpPr>
        <p:spPr>
          <a:xfrm>
            <a:off x="6059647" y="326721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03</a:t>
            </a:r>
          </a:p>
        </p:txBody>
      </p:sp>
      <p:sp>
        <p:nvSpPr>
          <p:cNvPr id="27" name="Subtitle 1">
            <a:extLst>
              <a:ext uri="{FF2B5EF4-FFF2-40B4-BE49-F238E27FC236}">
                <a16:creationId xmlns:a16="http://schemas.microsoft.com/office/drawing/2014/main" id="{96B02A26-B9A9-3281-6DF6-4F18D58B64C4}"/>
              </a:ext>
            </a:extLst>
          </p:cNvPr>
          <p:cNvSpPr txBox="1">
            <a:spLocks/>
          </p:cNvSpPr>
          <p:nvPr/>
        </p:nvSpPr>
        <p:spPr>
          <a:xfrm>
            <a:off x="6732985" y="331594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Reducing negative impact</a:t>
            </a:r>
          </a:p>
        </p:txBody>
      </p:sp>
      <p:sp>
        <p:nvSpPr>
          <p:cNvPr id="28" name="Subtitle 1">
            <a:extLst>
              <a:ext uri="{FF2B5EF4-FFF2-40B4-BE49-F238E27FC236}">
                <a16:creationId xmlns:a16="http://schemas.microsoft.com/office/drawing/2014/main" id="{FA3706D8-9EC2-36AE-F1D2-33A0E8E710B8}"/>
              </a:ext>
            </a:extLst>
          </p:cNvPr>
          <p:cNvSpPr txBox="1">
            <a:spLocks/>
          </p:cNvSpPr>
          <p:nvPr/>
        </p:nvSpPr>
        <p:spPr>
          <a:xfrm>
            <a:off x="6059647" y="3738276"/>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04</a:t>
            </a:r>
          </a:p>
        </p:txBody>
      </p:sp>
      <p:sp>
        <p:nvSpPr>
          <p:cNvPr id="29" name="Subtitle 1">
            <a:extLst>
              <a:ext uri="{FF2B5EF4-FFF2-40B4-BE49-F238E27FC236}">
                <a16:creationId xmlns:a16="http://schemas.microsoft.com/office/drawing/2014/main" id="{22FBB8B4-8998-000D-F2FF-8506EC58D2F6}"/>
              </a:ext>
            </a:extLst>
          </p:cNvPr>
          <p:cNvSpPr txBox="1">
            <a:spLocks/>
          </p:cNvSpPr>
          <p:nvPr/>
        </p:nvSpPr>
        <p:spPr>
          <a:xfrm>
            <a:off x="6732985" y="3787003"/>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albert Certification</a:t>
            </a:r>
          </a:p>
        </p:txBody>
      </p:sp>
      <p:sp>
        <p:nvSpPr>
          <p:cNvPr id="30" name="Subtitle 1">
            <a:extLst>
              <a:ext uri="{FF2B5EF4-FFF2-40B4-BE49-F238E27FC236}">
                <a16:creationId xmlns:a16="http://schemas.microsoft.com/office/drawing/2014/main" id="{6F62A132-FE6C-64D7-B4B9-A0B45544F147}"/>
              </a:ext>
            </a:extLst>
          </p:cNvPr>
          <p:cNvSpPr txBox="1">
            <a:spLocks/>
          </p:cNvSpPr>
          <p:nvPr/>
        </p:nvSpPr>
        <p:spPr>
          <a:xfrm>
            <a:off x="6059647" y="4207471"/>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05</a:t>
            </a:r>
          </a:p>
        </p:txBody>
      </p:sp>
      <p:sp>
        <p:nvSpPr>
          <p:cNvPr id="31" name="Subtitle 1">
            <a:extLst>
              <a:ext uri="{FF2B5EF4-FFF2-40B4-BE49-F238E27FC236}">
                <a16:creationId xmlns:a16="http://schemas.microsoft.com/office/drawing/2014/main" id="{FAE21670-4C34-1917-C7AA-C10ECD64EE61}"/>
              </a:ext>
            </a:extLst>
          </p:cNvPr>
          <p:cNvSpPr txBox="1">
            <a:spLocks/>
          </p:cNvSpPr>
          <p:nvPr/>
        </p:nvSpPr>
        <p:spPr>
          <a:xfrm>
            <a:off x="6732985" y="4256198"/>
            <a:ext cx="3761295" cy="428589"/>
          </a:xfrm>
          <a:prstGeom prst="rect">
            <a:avLst/>
          </a:prstGeom>
        </p:spPr>
        <p:txBody>
          <a:bodyPr vert="horz" lIns="91440" tIns="45720" rIns="91440" bIns="45720" rtlCol="0" anchor="t">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latin typeface="Century Gothic"/>
              </a:rPr>
              <a:t>Assessment 3</a:t>
            </a:r>
            <a:endParaRPr lang="en-US" sz="2000">
              <a:solidFill>
                <a:srgbClr val="302F78"/>
              </a:solidFill>
            </a:endParaRPr>
          </a:p>
          <a:p>
            <a:endParaRPr lang="en-US" sz="2000">
              <a:solidFill>
                <a:srgbClr val="302F78"/>
              </a:solidFill>
            </a:endParaRPr>
          </a:p>
        </p:txBody>
      </p:sp>
      <p:sp>
        <p:nvSpPr>
          <p:cNvPr id="32" name="Subtitle 1">
            <a:extLst>
              <a:ext uri="{FF2B5EF4-FFF2-40B4-BE49-F238E27FC236}">
                <a16:creationId xmlns:a16="http://schemas.microsoft.com/office/drawing/2014/main" id="{9E3F3CFC-BAAD-7D65-36D8-9E987D7C702C}"/>
              </a:ext>
            </a:extLst>
          </p:cNvPr>
          <p:cNvSpPr txBox="1">
            <a:spLocks/>
          </p:cNvSpPr>
          <p:nvPr/>
        </p:nvSpPr>
        <p:spPr>
          <a:xfrm>
            <a:off x="6732986" y="2634302"/>
            <a:ext cx="4827643" cy="510984"/>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a:t>Industry action</a:t>
            </a:r>
          </a:p>
        </p:txBody>
      </p:sp>
    </p:spTree>
    <p:extLst>
      <p:ext uri="{BB962C8B-B14F-4D97-AF65-F5344CB8AC3E}">
        <p14:creationId xmlns:p14="http://schemas.microsoft.com/office/powerpoint/2010/main" val="4114277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4629AC-2002-8D7D-08A7-776EA06E7B3A}"/>
            </a:ext>
          </a:extLst>
        </p:cNvPr>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616BBC76-AF99-1421-4D0C-F40B18FC4310}"/>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550B23E9-CB7B-BE0F-3049-B710F5151199}"/>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8" name="Picture 7" descr="A logo with white text and blue circles&#10;&#10;Description automatically generated">
            <a:extLst>
              <a:ext uri="{FF2B5EF4-FFF2-40B4-BE49-F238E27FC236}">
                <a16:creationId xmlns:a16="http://schemas.microsoft.com/office/drawing/2014/main" id="{4AF689CB-BBC6-58DA-E489-A118B66EFA1E}"/>
              </a:ext>
            </a:extLst>
          </p:cNvPr>
          <p:cNvPicPr>
            <a:picLocks noChangeAspect="1"/>
          </p:cNvPicPr>
          <p:nvPr/>
        </p:nvPicPr>
        <p:blipFill>
          <a:blip r:embed="rId3"/>
          <a:stretch>
            <a:fillRect/>
          </a:stretch>
        </p:blipFill>
        <p:spPr>
          <a:xfrm>
            <a:off x="11209806" y="142490"/>
            <a:ext cx="838327" cy="868300"/>
          </a:xfrm>
          <a:prstGeom prst="rect">
            <a:avLst/>
          </a:prstGeom>
        </p:spPr>
      </p:pic>
      <p:pic>
        <p:nvPicPr>
          <p:cNvPr id="3" name="Picture 2" descr="Graphic from BAFTA albert and ScreenSkills, entitled 'Meet the Sustainability Roles on Set'">
            <a:extLst>
              <a:ext uri="{FF2B5EF4-FFF2-40B4-BE49-F238E27FC236}">
                <a16:creationId xmlns:a16="http://schemas.microsoft.com/office/drawing/2014/main" id="{F801E72A-A5A1-6189-1F7F-5B1E6DC367B0}"/>
              </a:ext>
            </a:extLst>
          </p:cNvPr>
          <p:cNvPicPr>
            <a:picLocks noChangeAspect="1"/>
          </p:cNvPicPr>
          <p:nvPr/>
        </p:nvPicPr>
        <p:blipFill>
          <a:blip r:embed="rId4">
            <a:extLst>
              <a:ext uri="{28A0092B-C50C-407E-A947-70E740481C1C}">
                <a14:useLocalDpi xmlns:a14="http://schemas.microsoft.com/office/drawing/2010/main" val="0"/>
              </a:ext>
            </a:extLst>
          </a:blip>
          <a:srcRect t="1767" b="39660"/>
          <a:stretch>
            <a:fillRect/>
          </a:stretch>
        </p:blipFill>
        <p:spPr>
          <a:xfrm>
            <a:off x="433632" y="809904"/>
            <a:ext cx="7827255" cy="5730852"/>
          </a:xfrm>
          <a:prstGeom prst="rect">
            <a:avLst/>
          </a:prstGeom>
        </p:spPr>
      </p:pic>
      <p:pic>
        <p:nvPicPr>
          <p:cNvPr id="16" name="Picture 15" descr="A person with a camera on a camera&#10;&#10;AI-generated content may be incorrect.">
            <a:extLst>
              <a:ext uri="{FF2B5EF4-FFF2-40B4-BE49-F238E27FC236}">
                <a16:creationId xmlns:a16="http://schemas.microsoft.com/office/drawing/2014/main" id="{87C990C6-DB10-BDC7-5DF6-F97A51FDD5B1}"/>
              </a:ext>
            </a:extLst>
          </p:cNvPr>
          <p:cNvPicPr>
            <a:picLocks noChangeAspect="1"/>
          </p:cNvPicPr>
          <p:nvPr/>
        </p:nvPicPr>
        <p:blipFill>
          <a:blip r:embed="rId5">
            <a:extLst>
              <a:ext uri="{28A0092B-C50C-407E-A947-70E740481C1C}">
                <a14:useLocalDpi xmlns:a14="http://schemas.microsoft.com/office/drawing/2010/main" val="0"/>
              </a:ext>
            </a:extLst>
          </a:blip>
          <a:srcRect l="7984" t="58467" r="8652" b="24254"/>
          <a:stretch>
            <a:fillRect/>
          </a:stretch>
        </p:blipFill>
        <p:spPr>
          <a:xfrm>
            <a:off x="6906228" y="2681620"/>
            <a:ext cx="4573680" cy="1184988"/>
          </a:xfrm>
          <a:prstGeom prst="rect">
            <a:avLst/>
          </a:prstGeom>
        </p:spPr>
      </p:pic>
    </p:spTree>
    <p:extLst>
      <p:ext uri="{BB962C8B-B14F-4D97-AF65-F5344CB8AC3E}">
        <p14:creationId xmlns:p14="http://schemas.microsoft.com/office/powerpoint/2010/main" val="3823348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E4D0D-A941-3461-49E1-D6694C8CBA17}"/>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BDE59033-F472-0A8F-2B0C-4A31F7EA95C9}"/>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solidFill>
                  <a:srgbClr val="7F70FF"/>
                </a:solidFill>
              </a:rPr>
              <a:t>Sustainability roles </a:t>
            </a:r>
            <a:r>
              <a:rPr lang="en-US"/>
              <a:t>on set</a:t>
            </a:r>
          </a:p>
        </p:txBody>
      </p:sp>
      <p:cxnSp>
        <p:nvCxnSpPr>
          <p:cNvPr id="6" name="Straight Connector 5">
            <a:extLst>
              <a:ext uri="{FF2B5EF4-FFF2-40B4-BE49-F238E27FC236}">
                <a16:creationId xmlns:a16="http://schemas.microsoft.com/office/drawing/2014/main" id="{9718F8EB-C74E-D49E-1D0C-F9E3840BA84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CF0C4386-EC40-2DE0-8B1A-7FAF96BC66D6}"/>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8" name="Picture 7" descr="A logo with white text and blue circles&#10;&#10;Description automatically generated">
            <a:extLst>
              <a:ext uri="{FF2B5EF4-FFF2-40B4-BE49-F238E27FC236}">
                <a16:creationId xmlns:a16="http://schemas.microsoft.com/office/drawing/2014/main" id="{136335B9-34AB-3B10-67CA-3D4774F4914A}"/>
              </a:ext>
            </a:extLst>
          </p:cNvPr>
          <p:cNvPicPr>
            <a:picLocks noChangeAspect="1"/>
          </p:cNvPicPr>
          <p:nvPr/>
        </p:nvPicPr>
        <p:blipFill>
          <a:blip r:embed="rId3"/>
          <a:stretch>
            <a:fillRect/>
          </a:stretch>
        </p:blipFill>
        <p:spPr>
          <a:xfrm>
            <a:off x="11209806" y="142490"/>
            <a:ext cx="838327" cy="868300"/>
          </a:xfrm>
          <a:prstGeom prst="rect">
            <a:avLst/>
          </a:prstGeom>
        </p:spPr>
      </p:pic>
      <p:pic>
        <p:nvPicPr>
          <p:cNvPr id="11" name="Picture 10" descr="Job responsibilities of a Sustainability Coordinator">
            <a:extLst>
              <a:ext uri="{FF2B5EF4-FFF2-40B4-BE49-F238E27FC236}">
                <a16:creationId xmlns:a16="http://schemas.microsoft.com/office/drawing/2014/main" id="{3496DBD5-CF46-03B6-B87D-C5D961BEE6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04911" y="1823310"/>
            <a:ext cx="3744000" cy="4680000"/>
          </a:xfrm>
          <a:prstGeom prst="rect">
            <a:avLst/>
          </a:prstGeom>
        </p:spPr>
      </p:pic>
      <p:pic>
        <p:nvPicPr>
          <p:cNvPr id="2" name="Picture 1" descr="Job responsibilities of a Sustainability Manager">
            <a:extLst>
              <a:ext uri="{FF2B5EF4-FFF2-40B4-BE49-F238E27FC236}">
                <a16:creationId xmlns:a16="http://schemas.microsoft.com/office/drawing/2014/main" id="{A659B6FE-B51B-E911-C3EB-F1BC0B7D4A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8661" y="1823310"/>
            <a:ext cx="3744000" cy="4680000"/>
          </a:xfrm>
          <a:prstGeom prst="rect">
            <a:avLst/>
          </a:prstGeom>
        </p:spPr>
      </p:pic>
      <p:pic>
        <p:nvPicPr>
          <p:cNvPr id="4" name="Picture 3" descr="Job responsibilities of a Sustainability Assistant">
            <a:extLst>
              <a:ext uri="{FF2B5EF4-FFF2-40B4-BE49-F238E27FC236}">
                <a16:creationId xmlns:a16="http://schemas.microsoft.com/office/drawing/2014/main" id="{E5DA949C-36BD-BF39-0ADC-2298FDFC06B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41161" y="1823310"/>
            <a:ext cx="3744000" cy="4680000"/>
          </a:xfrm>
          <a:prstGeom prst="rect">
            <a:avLst/>
          </a:prstGeom>
        </p:spPr>
      </p:pic>
    </p:spTree>
    <p:extLst>
      <p:ext uri="{BB962C8B-B14F-4D97-AF65-F5344CB8AC3E}">
        <p14:creationId xmlns:p14="http://schemas.microsoft.com/office/powerpoint/2010/main" val="453735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1B63A-A470-35BC-FAED-577EA08013CD}"/>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384302C2-D639-2BD4-63CB-79B4E5CD35C8}"/>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solidFill>
                  <a:srgbClr val="7F70FF"/>
                </a:solidFill>
              </a:rPr>
              <a:t>Screen New Deal</a:t>
            </a:r>
            <a:r>
              <a:rPr lang="en-US"/>
              <a:t>:</a:t>
            </a:r>
          </a:p>
          <a:p>
            <a:r>
              <a:rPr lang="en-US"/>
              <a:t>	The Vision</a:t>
            </a:r>
          </a:p>
        </p:txBody>
      </p:sp>
      <p:pic>
        <p:nvPicPr>
          <p:cNvPr id="7" name="Picture 6" descr="A graphic showing cartoon studios sites spilt into five colours and themes: production materials in red, studio buildings and facilities in blue, production planning in green, studio sites and locations in orange, and energy and water in yellow">
            <a:extLst>
              <a:ext uri="{FF2B5EF4-FFF2-40B4-BE49-F238E27FC236}">
                <a16:creationId xmlns:a16="http://schemas.microsoft.com/office/drawing/2014/main" id="{F1A83955-F4F8-CD50-90F4-B083196A1445}"/>
              </a:ext>
            </a:extLst>
          </p:cNvPr>
          <p:cNvPicPr>
            <a:picLocks noChangeAspect="1"/>
          </p:cNvPicPr>
          <p:nvPr/>
        </p:nvPicPr>
        <p:blipFill rotWithShape="1">
          <a:blip r:embed="rId3"/>
          <a:srcRect l="-8" r="29970"/>
          <a:stretch/>
        </p:blipFill>
        <p:spPr>
          <a:xfrm>
            <a:off x="5716747" y="1235247"/>
            <a:ext cx="6352003" cy="5573571"/>
          </a:xfrm>
          <a:prstGeom prst="rect">
            <a:avLst/>
          </a:prstGeom>
        </p:spPr>
      </p:pic>
      <p:sp>
        <p:nvSpPr>
          <p:cNvPr id="8" name="Title 4">
            <a:extLst>
              <a:ext uri="{FF2B5EF4-FFF2-40B4-BE49-F238E27FC236}">
                <a16:creationId xmlns:a16="http://schemas.microsoft.com/office/drawing/2014/main" id="{D5DD1026-283D-5BF0-12C6-50AD7587E95B}"/>
              </a:ext>
            </a:extLst>
          </p:cNvPr>
          <p:cNvSpPr txBox="1">
            <a:spLocks/>
          </p:cNvSpPr>
          <p:nvPr/>
        </p:nvSpPr>
        <p:spPr>
          <a:xfrm>
            <a:off x="398730" y="2526370"/>
            <a:ext cx="4597813" cy="2120180"/>
          </a:xfrm>
          <a:prstGeom prst="rect">
            <a:avLst/>
          </a:prstGeom>
        </p:spPr>
        <p:txBody>
          <a:bodyPr>
            <a:normAutofit fontScale="97500"/>
          </a:bodyPr>
          <a:lstStyle>
            <a:lvl1pPr algn="l" defTabSz="914400" rtl="0" eaLnBrk="1" latinLnBrk="0" hangingPunct="1">
              <a:lnSpc>
                <a:spcPct val="90000"/>
              </a:lnSpc>
              <a:spcBef>
                <a:spcPct val="0"/>
              </a:spcBef>
              <a:buNone/>
              <a:defRPr sz="5400" b="1" i="0" kern="1200">
                <a:solidFill>
                  <a:schemeClr val="bg1"/>
                </a:solidFill>
                <a:latin typeface="Founders Grotesk Semibold" panose="020B0503030202060203" pitchFamily="34" charset="77"/>
                <a:ea typeface="+mj-ea"/>
                <a:cs typeface="+mj-cs"/>
              </a:defRPr>
            </a:lvl1pPr>
          </a:lstStyle>
          <a:p>
            <a:r>
              <a:rPr lang="en-GB" sz="2800" b="0">
                <a:solidFill>
                  <a:srgbClr val="8070FF"/>
                </a:solidFill>
                <a:latin typeface="Century Gothic" panose="020B0502020202020204" pitchFamily="34" charset="0"/>
              </a:rPr>
              <a:t>A route map for sustainable and profitable film &amp; High-End TV Industry</a:t>
            </a:r>
          </a:p>
        </p:txBody>
      </p:sp>
      <p:sp>
        <p:nvSpPr>
          <p:cNvPr id="9" name="Title 4">
            <a:extLst>
              <a:ext uri="{FF2B5EF4-FFF2-40B4-BE49-F238E27FC236}">
                <a16:creationId xmlns:a16="http://schemas.microsoft.com/office/drawing/2014/main" id="{7D20D7A5-AA9D-723E-0D63-8B91A6F6C8E1}"/>
              </a:ext>
            </a:extLst>
          </p:cNvPr>
          <p:cNvSpPr txBox="1">
            <a:spLocks/>
          </p:cNvSpPr>
          <p:nvPr/>
        </p:nvSpPr>
        <p:spPr>
          <a:xfrm>
            <a:off x="398730" y="4519337"/>
            <a:ext cx="4597813" cy="1325563"/>
          </a:xfrm>
          <a:prstGeom prst="rect">
            <a:avLst/>
          </a:prstGeom>
        </p:spPr>
        <p:txBody>
          <a:bodyPr>
            <a:normAutofit fontScale="90000" lnSpcReduction="10000"/>
          </a:bodyPr>
          <a:lstStyle>
            <a:lvl1pPr algn="l" defTabSz="914400" rtl="0" eaLnBrk="1" latinLnBrk="0" hangingPunct="1">
              <a:lnSpc>
                <a:spcPct val="90000"/>
              </a:lnSpc>
              <a:spcBef>
                <a:spcPct val="0"/>
              </a:spcBef>
              <a:buNone/>
              <a:defRPr sz="5400" b="1" i="0" kern="1200">
                <a:solidFill>
                  <a:schemeClr val="bg1"/>
                </a:solidFill>
                <a:latin typeface="Founders Grotesk Semibold" panose="020B0503030202060203" pitchFamily="34" charset="77"/>
                <a:ea typeface="+mj-ea"/>
                <a:cs typeface="+mj-cs"/>
              </a:defRPr>
            </a:lvl1pPr>
          </a:lstStyle>
          <a:p>
            <a:r>
              <a:rPr lang="en-GB" sz="2800" b="0">
                <a:solidFill>
                  <a:srgbClr val="FFFFFF"/>
                </a:solidFill>
                <a:latin typeface="Century Gothic" panose="020B0502020202020204" pitchFamily="34" charset="0"/>
              </a:rPr>
              <a:t>End goal :  A zero carbon, zero waste  future, aligned with Net zero and science-based targets. </a:t>
            </a:r>
          </a:p>
        </p:txBody>
      </p:sp>
      <p:cxnSp>
        <p:nvCxnSpPr>
          <p:cNvPr id="12" name="Straight Connector 11">
            <a:extLst>
              <a:ext uri="{FF2B5EF4-FFF2-40B4-BE49-F238E27FC236}">
                <a16:creationId xmlns:a16="http://schemas.microsoft.com/office/drawing/2014/main" id="{B817794D-1B7E-66AF-1F0C-1B90398EC706}"/>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3" name="TextBox 73">
            <a:extLst>
              <a:ext uri="{FF2B5EF4-FFF2-40B4-BE49-F238E27FC236}">
                <a16:creationId xmlns:a16="http://schemas.microsoft.com/office/drawing/2014/main" id="{53895D8D-1AB8-6832-C507-8F280D87539A}"/>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4" name="Picture 13" descr="A logo with white text and blue circles&#10;&#10;Description automatically generated">
            <a:extLst>
              <a:ext uri="{FF2B5EF4-FFF2-40B4-BE49-F238E27FC236}">
                <a16:creationId xmlns:a16="http://schemas.microsoft.com/office/drawing/2014/main" id="{11CB0FB3-0187-A65C-49A4-19D2DB64F0A2}"/>
              </a:ext>
            </a:extLst>
          </p:cNvPr>
          <p:cNvPicPr>
            <a:picLocks noChangeAspect="1"/>
          </p:cNvPicPr>
          <p:nvPr/>
        </p:nvPicPr>
        <p:blipFill>
          <a:blip r:embed="rId4"/>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3217367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AB530-FE62-525A-1856-FB6BD6B8A16F}"/>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29F68BB2-14BB-9A5B-9F26-086214D252C7}"/>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solidFill>
                  <a:srgbClr val="7F70FF"/>
                </a:solidFill>
              </a:rPr>
              <a:t>Screen New Deal</a:t>
            </a:r>
            <a:r>
              <a:rPr lang="en-US"/>
              <a:t>:</a:t>
            </a:r>
          </a:p>
          <a:p>
            <a:r>
              <a:rPr lang="en-US"/>
              <a:t>	5 Opportunities for Transformation</a:t>
            </a:r>
          </a:p>
        </p:txBody>
      </p:sp>
      <p:sp>
        <p:nvSpPr>
          <p:cNvPr id="7" name="Rectangle 6">
            <a:extLst>
              <a:ext uri="{FF2B5EF4-FFF2-40B4-BE49-F238E27FC236}">
                <a16:creationId xmlns:a16="http://schemas.microsoft.com/office/drawing/2014/main" id="{02B89B23-6B1E-9D8C-2986-FB2A4852D785}"/>
              </a:ext>
            </a:extLst>
          </p:cNvPr>
          <p:cNvSpPr/>
          <p:nvPr/>
        </p:nvSpPr>
        <p:spPr>
          <a:xfrm>
            <a:off x="253620" y="2952710"/>
            <a:ext cx="2232247" cy="646331"/>
          </a:xfrm>
          <a:prstGeom prst="rect">
            <a:avLst/>
          </a:prstGeom>
          <a:noFill/>
        </p:spPr>
        <p:txBody>
          <a:bodyPr wrap="square" lIns="91440" tIns="45720" rIns="91440" bIns="45720">
            <a:spAutoFit/>
          </a:bodyPr>
          <a:lstStyle/>
          <a:p>
            <a:pPr algn="ctr"/>
            <a:r>
              <a:rPr lang="en-GB" cap="none" spc="0">
                <a:ln w="13462">
                  <a:solidFill>
                    <a:schemeClr val="bg1"/>
                  </a:solidFill>
                  <a:prstDash val="solid"/>
                </a:ln>
                <a:solidFill>
                  <a:schemeClr val="bg1"/>
                </a:solidFill>
                <a:effectLst>
                  <a:outerShdw dist="38100" dir="2700000" algn="bl" rotWithShape="0">
                    <a:srgbClr val="0E163D"/>
                  </a:outerShdw>
                </a:effectLst>
                <a:latin typeface="Century Gothic" panose="020B0502020202020204" pitchFamily="34" charset="0"/>
                <a:cs typeface="Calibri" panose="020F0502020204030204" pitchFamily="34" charset="0"/>
              </a:rPr>
              <a:t>PRODUCTION </a:t>
            </a:r>
          </a:p>
          <a:p>
            <a:pPr algn="ctr"/>
            <a:r>
              <a:rPr lang="en-GB">
                <a:ln w="13462">
                  <a:solidFill>
                    <a:schemeClr val="bg1"/>
                  </a:solidFill>
                  <a:prstDash val="solid"/>
                </a:ln>
                <a:solidFill>
                  <a:schemeClr val="bg1"/>
                </a:solidFill>
                <a:effectLst>
                  <a:outerShdw dist="38100" dir="2700000" algn="bl" rotWithShape="0">
                    <a:srgbClr val="0E163D"/>
                  </a:outerShdw>
                </a:effectLst>
                <a:latin typeface="Century Gothic" panose="020B0502020202020204" pitchFamily="34" charset="0"/>
                <a:cs typeface="Calibri" panose="020F0502020204030204" pitchFamily="34" charset="0"/>
              </a:rPr>
              <a:t>MATERIALS</a:t>
            </a:r>
            <a:endParaRPr lang="en-GB" cap="none" spc="0">
              <a:ln w="13462">
                <a:solidFill>
                  <a:schemeClr val="bg1"/>
                </a:solidFill>
                <a:prstDash val="solid"/>
              </a:ln>
              <a:solidFill>
                <a:schemeClr val="bg1"/>
              </a:solidFill>
              <a:effectLst>
                <a:outerShdw dist="38100" dir="2700000" algn="bl" rotWithShape="0">
                  <a:srgbClr val="0E163D"/>
                </a:outerShdw>
              </a:effectLst>
              <a:latin typeface="Century Gothic" panose="020B050202020202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82C9F616-0ED3-B3D3-252E-73522B552C0E}"/>
              </a:ext>
            </a:extLst>
          </p:cNvPr>
          <p:cNvSpPr txBox="1"/>
          <p:nvPr/>
        </p:nvSpPr>
        <p:spPr>
          <a:xfrm>
            <a:off x="272638" y="3904593"/>
            <a:ext cx="2160000" cy="1754326"/>
          </a:xfrm>
          <a:prstGeom prst="rect">
            <a:avLst/>
          </a:prstGeom>
          <a:noFill/>
        </p:spPr>
        <p:txBody>
          <a:bodyPr wrap="square">
            <a:spAutoFit/>
          </a:bodyPr>
          <a:lstStyle/>
          <a:p>
            <a:pPr algn="ctr"/>
            <a:r>
              <a:rPr lang="en-GB">
                <a:solidFill>
                  <a:schemeClr val="bg1"/>
                </a:solidFill>
                <a:latin typeface="Century Gothic" panose="020B0502020202020204" pitchFamily="34" charset="0"/>
              </a:rPr>
              <a:t>Reuse of materials, buying virgin materials responsibly and resource-efficient set construction </a:t>
            </a:r>
          </a:p>
        </p:txBody>
      </p:sp>
      <p:sp>
        <p:nvSpPr>
          <p:cNvPr id="9" name="Rectangle 8">
            <a:extLst>
              <a:ext uri="{FF2B5EF4-FFF2-40B4-BE49-F238E27FC236}">
                <a16:creationId xmlns:a16="http://schemas.microsoft.com/office/drawing/2014/main" id="{DD61877C-B7D3-F2DA-07A4-4272716A4B64}"/>
              </a:ext>
            </a:extLst>
          </p:cNvPr>
          <p:cNvSpPr/>
          <p:nvPr/>
        </p:nvSpPr>
        <p:spPr>
          <a:xfrm>
            <a:off x="2629885" y="2952711"/>
            <a:ext cx="1986528" cy="646331"/>
          </a:xfrm>
          <a:prstGeom prst="rect">
            <a:avLst/>
          </a:prstGeom>
          <a:noFill/>
        </p:spPr>
        <p:txBody>
          <a:bodyPr wrap="square" lIns="91440" tIns="45720" rIns="91440" bIns="45720">
            <a:spAutoFit/>
          </a:bodyPr>
          <a:lstStyle/>
          <a:p>
            <a:pPr algn="ctr"/>
            <a:r>
              <a:rPr lang="en-GB">
                <a:ln w="13462">
                  <a:solidFill>
                    <a:schemeClr val="bg1"/>
                  </a:solidFill>
                  <a:prstDash val="solid"/>
                </a:ln>
                <a:solidFill>
                  <a:schemeClr val="bg1"/>
                </a:solidFill>
                <a:effectLst>
                  <a:outerShdw dist="38100" dir="2700000" algn="bl" rotWithShape="0">
                    <a:srgbClr val="0E163D"/>
                  </a:outerShdw>
                </a:effectLst>
                <a:latin typeface="Century Gothic" panose="020B0502020202020204" pitchFamily="34" charset="0"/>
                <a:cs typeface="Calibri" panose="020F0502020204030204" pitchFamily="34" charset="0"/>
              </a:rPr>
              <a:t>ENERGY &amp; WATER</a:t>
            </a:r>
          </a:p>
        </p:txBody>
      </p:sp>
      <p:sp>
        <p:nvSpPr>
          <p:cNvPr id="10" name="TextBox 9">
            <a:extLst>
              <a:ext uri="{FF2B5EF4-FFF2-40B4-BE49-F238E27FC236}">
                <a16:creationId xmlns:a16="http://schemas.microsoft.com/office/drawing/2014/main" id="{CCA49199-84FF-A8AE-1E06-91105196AF01}"/>
              </a:ext>
            </a:extLst>
          </p:cNvPr>
          <p:cNvSpPr txBox="1"/>
          <p:nvPr/>
        </p:nvSpPr>
        <p:spPr>
          <a:xfrm>
            <a:off x="2603316" y="3904593"/>
            <a:ext cx="2160000" cy="2031325"/>
          </a:xfrm>
          <a:prstGeom prst="rect">
            <a:avLst/>
          </a:prstGeom>
          <a:noFill/>
        </p:spPr>
        <p:txBody>
          <a:bodyPr wrap="square">
            <a:spAutoFit/>
          </a:bodyPr>
          <a:lstStyle>
            <a:defPPr>
              <a:defRPr lang="en-US"/>
            </a:defPPr>
            <a:lvl1pPr algn="ctr">
              <a:defRPr sz="2300">
                <a:solidFill>
                  <a:schemeClr val="bg1"/>
                </a:solidFill>
                <a:latin typeface="Founders Grotesk Regular" panose="020B0503030202060203" pitchFamily="34" charset="77"/>
              </a:defRPr>
            </a:lvl1pPr>
          </a:lstStyle>
          <a:p>
            <a:r>
              <a:rPr lang="en-GB" sz="1800">
                <a:latin typeface="Century Gothic" panose="020B0502020202020204" pitchFamily="34" charset="0"/>
              </a:rPr>
              <a:t>Energy demand reduction, sustainable energy sources and water demand reduction </a:t>
            </a:r>
          </a:p>
        </p:txBody>
      </p:sp>
      <p:sp>
        <p:nvSpPr>
          <p:cNvPr id="11" name="Rectangle 10">
            <a:extLst>
              <a:ext uri="{FF2B5EF4-FFF2-40B4-BE49-F238E27FC236}">
                <a16:creationId xmlns:a16="http://schemas.microsoft.com/office/drawing/2014/main" id="{2F8428E5-1F1C-0FDF-918E-E7BF35336803}"/>
              </a:ext>
            </a:extLst>
          </p:cNvPr>
          <p:cNvSpPr/>
          <p:nvPr/>
        </p:nvSpPr>
        <p:spPr>
          <a:xfrm>
            <a:off x="4904457" y="2952710"/>
            <a:ext cx="2232246" cy="646331"/>
          </a:xfrm>
          <a:prstGeom prst="rect">
            <a:avLst/>
          </a:prstGeom>
          <a:noFill/>
        </p:spPr>
        <p:txBody>
          <a:bodyPr wrap="square" lIns="91440" tIns="45720" rIns="91440" bIns="45720">
            <a:spAutoFit/>
          </a:bodyPr>
          <a:lstStyle/>
          <a:p>
            <a:pPr algn="ctr"/>
            <a:r>
              <a:rPr lang="en-GB">
                <a:ln w="13462">
                  <a:solidFill>
                    <a:schemeClr val="bg1"/>
                  </a:solidFill>
                  <a:prstDash val="solid"/>
                </a:ln>
                <a:solidFill>
                  <a:schemeClr val="bg1"/>
                </a:solidFill>
                <a:effectLst>
                  <a:outerShdw dist="38100" dir="2700000" algn="bl" rotWithShape="0">
                    <a:srgbClr val="0E163D"/>
                  </a:outerShdw>
                </a:effectLst>
                <a:latin typeface="Century Gothic" panose="020B0502020202020204" pitchFamily="34" charset="0"/>
                <a:cs typeface="Calibri" panose="020F0502020204030204" pitchFamily="34" charset="0"/>
              </a:rPr>
              <a:t>STUDIO BUILDINGS &amp; FACILITIES</a:t>
            </a:r>
          </a:p>
        </p:txBody>
      </p:sp>
      <p:sp>
        <p:nvSpPr>
          <p:cNvPr id="12" name="Rectangle 11">
            <a:extLst>
              <a:ext uri="{FF2B5EF4-FFF2-40B4-BE49-F238E27FC236}">
                <a16:creationId xmlns:a16="http://schemas.microsoft.com/office/drawing/2014/main" id="{3D1486D3-D567-17C5-88B0-2578A14F8485}"/>
              </a:ext>
            </a:extLst>
          </p:cNvPr>
          <p:cNvSpPr/>
          <p:nvPr/>
        </p:nvSpPr>
        <p:spPr>
          <a:xfrm>
            <a:off x="7454421" y="2952711"/>
            <a:ext cx="1986528" cy="646331"/>
          </a:xfrm>
          <a:prstGeom prst="rect">
            <a:avLst/>
          </a:prstGeom>
          <a:noFill/>
        </p:spPr>
        <p:txBody>
          <a:bodyPr wrap="square" lIns="91440" tIns="45720" rIns="91440" bIns="45720">
            <a:spAutoFit/>
          </a:bodyPr>
          <a:lstStyle/>
          <a:p>
            <a:pPr algn="ctr"/>
            <a:r>
              <a:rPr lang="en-GB">
                <a:ln w="13462">
                  <a:solidFill>
                    <a:schemeClr val="bg1"/>
                  </a:solidFill>
                  <a:prstDash val="solid"/>
                </a:ln>
                <a:solidFill>
                  <a:schemeClr val="bg1"/>
                </a:solidFill>
                <a:effectLst>
                  <a:outerShdw dist="38100" dir="2700000" algn="bl" rotWithShape="0">
                    <a:srgbClr val="0E163D"/>
                  </a:outerShdw>
                </a:effectLst>
                <a:latin typeface="Century Gothic" panose="020B0502020202020204" pitchFamily="34" charset="0"/>
                <a:cs typeface="Calibri" panose="020F0502020204030204" pitchFamily="34" charset="0"/>
              </a:rPr>
              <a:t>STUDIO SITES &amp; LOCATIONS</a:t>
            </a:r>
          </a:p>
        </p:txBody>
      </p:sp>
      <p:sp>
        <p:nvSpPr>
          <p:cNvPr id="13" name="Rectangle 12">
            <a:extLst>
              <a:ext uri="{FF2B5EF4-FFF2-40B4-BE49-F238E27FC236}">
                <a16:creationId xmlns:a16="http://schemas.microsoft.com/office/drawing/2014/main" id="{8196F994-0DE2-E9F1-76A8-E583E21FBD95}"/>
              </a:ext>
            </a:extLst>
          </p:cNvPr>
          <p:cNvSpPr/>
          <p:nvPr/>
        </p:nvSpPr>
        <p:spPr>
          <a:xfrm>
            <a:off x="9919461" y="2952710"/>
            <a:ext cx="1986528" cy="646331"/>
          </a:xfrm>
          <a:prstGeom prst="rect">
            <a:avLst/>
          </a:prstGeom>
          <a:noFill/>
        </p:spPr>
        <p:txBody>
          <a:bodyPr wrap="square" lIns="91440" tIns="45720" rIns="91440" bIns="45720">
            <a:spAutoFit/>
          </a:bodyPr>
          <a:lstStyle/>
          <a:p>
            <a:pPr algn="ctr"/>
            <a:r>
              <a:rPr lang="en-GB">
                <a:ln w="13462">
                  <a:solidFill>
                    <a:schemeClr val="bg1"/>
                  </a:solidFill>
                  <a:prstDash val="solid"/>
                </a:ln>
                <a:solidFill>
                  <a:schemeClr val="bg1"/>
                </a:solidFill>
                <a:effectLst>
                  <a:outerShdw dist="38100" dir="2700000" algn="bl" rotWithShape="0">
                    <a:srgbClr val="0E163D"/>
                  </a:outerShdw>
                </a:effectLst>
                <a:latin typeface="Century Gothic" panose="020B0502020202020204" pitchFamily="34" charset="0"/>
                <a:cs typeface="Calibri" panose="020F0502020204030204" pitchFamily="34" charset="0"/>
              </a:rPr>
              <a:t>PRODUCTION PLANNING</a:t>
            </a:r>
          </a:p>
        </p:txBody>
      </p:sp>
      <p:sp>
        <p:nvSpPr>
          <p:cNvPr id="14" name="TextBox 13">
            <a:extLst>
              <a:ext uri="{FF2B5EF4-FFF2-40B4-BE49-F238E27FC236}">
                <a16:creationId xmlns:a16="http://schemas.microsoft.com/office/drawing/2014/main" id="{1419DD67-9CA3-BC49-2E17-2A5DDA1E4D10}"/>
              </a:ext>
            </a:extLst>
          </p:cNvPr>
          <p:cNvSpPr txBox="1"/>
          <p:nvPr/>
        </p:nvSpPr>
        <p:spPr>
          <a:xfrm>
            <a:off x="4963306" y="3923815"/>
            <a:ext cx="2160000" cy="1754326"/>
          </a:xfrm>
          <a:prstGeom prst="rect">
            <a:avLst/>
          </a:prstGeom>
          <a:noFill/>
        </p:spPr>
        <p:txBody>
          <a:bodyPr wrap="square">
            <a:spAutoFit/>
          </a:bodyPr>
          <a:lstStyle/>
          <a:p>
            <a:pPr algn="ctr"/>
            <a:r>
              <a:rPr lang="en-GB">
                <a:solidFill>
                  <a:schemeClr val="bg1"/>
                </a:solidFill>
                <a:latin typeface="Century Gothic" panose="020B0502020202020204" pitchFamily="34" charset="0"/>
              </a:rPr>
              <a:t>Repurposing buildings, buying products as a service and smart building management </a:t>
            </a:r>
          </a:p>
        </p:txBody>
      </p:sp>
      <p:sp>
        <p:nvSpPr>
          <p:cNvPr id="15" name="TextBox 14">
            <a:extLst>
              <a:ext uri="{FF2B5EF4-FFF2-40B4-BE49-F238E27FC236}">
                <a16:creationId xmlns:a16="http://schemas.microsoft.com/office/drawing/2014/main" id="{FA185AF1-C7D7-A02F-7FDD-E06D74C23357}"/>
              </a:ext>
            </a:extLst>
          </p:cNvPr>
          <p:cNvSpPr txBox="1"/>
          <p:nvPr/>
        </p:nvSpPr>
        <p:spPr>
          <a:xfrm>
            <a:off x="7367685" y="3904593"/>
            <a:ext cx="2160000" cy="2031325"/>
          </a:xfrm>
          <a:prstGeom prst="rect">
            <a:avLst/>
          </a:prstGeom>
          <a:noFill/>
        </p:spPr>
        <p:txBody>
          <a:bodyPr wrap="square">
            <a:spAutoFit/>
          </a:bodyPr>
          <a:lstStyle/>
          <a:p>
            <a:pPr algn="ctr"/>
            <a:r>
              <a:rPr lang="en-GB">
                <a:solidFill>
                  <a:schemeClr val="bg1"/>
                </a:solidFill>
                <a:latin typeface="Century Gothic" panose="020B0502020202020204" pitchFamily="34" charset="0"/>
              </a:rPr>
              <a:t>Consolidated movement, wayfinding and communication, and health and wellbeing services</a:t>
            </a:r>
          </a:p>
        </p:txBody>
      </p:sp>
      <p:sp>
        <p:nvSpPr>
          <p:cNvPr id="16" name="TextBox 15">
            <a:extLst>
              <a:ext uri="{FF2B5EF4-FFF2-40B4-BE49-F238E27FC236}">
                <a16:creationId xmlns:a16="http://schemas.microsoft.com/office/drawing/2014/main" id="{18A4C8C0-B3E3-8A18-3A66-232976831168}"/>
              </a:ext>
            </a:extLst>
          </p:cNvPr>
          <p:cNvSpPr txBox="1"/>
          <p:nvPr/>
        </p:nvSpPr>
        <p:spPr>
          <a:xfrm>
            <a:off x="9812399" y="3923815"/>
            <a:ext cx="2160000" cy="1477328"/>
          </a:xfrm>
          <a:prstGeom prst="rect">
            <a:avLst/>
          </a:prstGeom>
          <a:noFill/>
        </p:spPr>
        <p:txBody>
          <a:bodyPr wrap="square">
            <a:spAutoFit/>
          </a:bodyPr>
          <a:lstStyle/>
          <a:p>
            <a:pPr algn="ctr"/>
            <a:r>
              <a:rPr lang="en-GB">
                <a:solidFill>
                  <a:schemeClr val="bg1"/>
                </a:solidFill>
                <a:latin typeface="Century Gothic" panose="020B0502020202020204" pitchFamily="34" charset="0"/>
              </a:rPr>
              <a:t>Collaboration tools, virtual planning and shared infrastructure </a:t>
            </a:r>
          </a:p>
        </p:txBody>
      </p:sp>
      <p:cxnSp>
        <p:nvCxnSpPr>
          <p:cNvPr id="17" name="Straight Connector 16">
            <a:extLst>
              <a:ext uri="{FF2B5EF4-FFF2-40B4-BE49-F238E27FC236}">
                <a16:creationId xmlns:a16="http://schemas.microsoft.com/office/drawing/2014/main" id="{6C692F54-5F72-205D-E3DE-D0D9B68917D5}"/>
              </a:ext>
            </a:extLst>
          </p:cNvPr>
          <p:cNvCxnSpPr>
            <a:cxnSpLocks/>
          </p:cNvCxnSpPr>
          <p:nvPr/>
        </p:nvCxnSpPr>
        <p:spPr>
          <a:xfrm>
            <a:off x="2576773" y="3237178"/>
            <a:ext cx="0" cy="2160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73D14F47-AF48-1FCA-4644-A6F7E7ACAC33}"/>
              </a:ext>
            </a:extLst>
          </p:cNvPr>
          <p:cNvCxnSpPr>
            <a:cxnSpLocks/>
          </p:cNvCxnSpPr>
          <p:nvPr/>
        </p:nvCxnSpPr>
        <p:spPr>
          <a:xfrm>
            <a:off x="4789859" y="3237178"/>
            <a:ext cx="0" cy="2160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A523AE08-FD8A-56F1-505C-8C9F676DA854}"/>
              </a:ext>
            </a:extLst>
          </p:cNvPr>
          <p:cNvCxnSpPr>
            <a:cxnSpLocks/>
          </p:cNvCxnSpPr>
          <p:nvPr/>
        </p:nvCxnSpPr>
        <p:spPr>
          <a:xfrm>
            <a:off x="7208450" y="3237178"/>
            <a:ext cx="0" cy="2160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06CDADD-383D-32B0-D463-2C5D6779E787}"/>
              </a:ext>
            </a:extLst>
          </p:cNvPr>
          <p:cNvCxnSpPr>
            <a:cxnSpLocks/>
          </p:cNvCxnSpPr>
          <p:nvPr/>
        </p:nvCxnSpPr>
        <p:spPr>
          <a:xfrm>
            <a:off x="9812399" y="3203312"/>
            <a:ext cx="0" cy="2160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3C537964-D800-D0AE-5567-8C40B210BC58}"/>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21" name="TextBox 73">
            <a:extLst>
              <a:ext uri="{FF2B5EF4-FFF2-40B4-BE49-F238E27FC236}">
                <a16:creationId xmlns:a16="http://schemas.microsoft.com/office/drawing/2014/main" id="{F0462A08-5854-85AA-E338-5FF15269AA54}"/>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22" name="Picture 21" descr="A logo with white text and blue circles&#10;&#10;Description automatically generated">
            <a:extLst>
              <a:ext uri="{FF2B5EF4-FFF2-40B4-BE49-F238E27FC236}">
                <a16:creationId xmlns:a16="http://schemas.microsoft.com/office/drawing/2014/main" id="{7F059F41-1B22-CD63-E807-F249629D84FF}"/>
              </a:ext>
            </a:extLst>
          </p:cNvPr>
          <p:cNvPicPr>
            <a:picLocks noChangeAspect="1"/>
          </p:cNvPicPr>
          <p:nvPr/>
        </p:nvPicPr>
        <p:blipFill>
          <a:blip r:embed="rId2"/>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3040131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A40B8A-9065-C3EE-432D-2716A9D817CC}"/>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A769930E-1541-3FE6-572C-2077EE0DD9A9}"/>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solidFill>
                  <a:srgbClr val="7F70FF"/>
                </a:solidFill>
              </a:rPr>
              <a:t>Screen New Deal</a:t>
            </a:r>
            <a:r>
              <a:rPr lang="en-US"/>
              <a:t>:</a:t>
            </a:r>
          </a:p>
          <a:p>
            <a:r>
              <a:rPr lang="en-US"/>
              <a:t>	Sustainable Screen Principles</a:t>
            </a:r>
          </a:p>
        </p:txBody>
      </p:sp>
      <p:cxnSp>
        <p:nvCxnSpPr>
          <p:cNvPr id="7" name="Straight Connector 6">
            <a:extLst>
              <a:ext uri="{FF2B5EF4-FFF2-40B4-BE49-F238E27FC236}">
                <a16:creationId xmlns:a16="http://schemas.microsoft.com/office/drawing/2014/main" id="{5AAECC7F-8146-99A5-FF55-F1A90B12AEBE}"/>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8" name="TextBox 73">
            <a:extLst>
              <a:ext uri="{FF2B5EF4-FFF2-40B4-BE49-F238E27FC236}">
                <a16:creationId xmlns:a16="http://schemas.microsoft.com/office/drawing/2014/main" id="{48CFECE6-2751-1F37-DB26-718E7AED7F65}"/>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9" name="Picture 8" descr="A logo with white text and blue circles&#10;&#10;Description automatically generated">
            <a:extLst>
              <a:ext uri="{FF2B5EF4-FFF2-40B4-BE49-F238E27FC236}">
                <a16:creationId xmlns:a16="http://schemas.microsoft.com/office/drawing/2014/main" id="{2812AC64-8A2C-4735-E0AD-B05B570709F0}"/>
              </a:ext>
            </a:extLst>
          </p:cNvPr>
          <p:cNvPicPr>
            <a:picLocks noChangeAspect="1"/>
          </p:cNvPicPr>
          <p:nvPr/>
        </p:nvPicPr>
        <p:blipFill>
          <a:blip r:embed="rId2"/>
          <a:stretch>
            <a:fillRect/>
          </a:stretch>
        </p:blipFill>
        <p:spPr>
          <a:xfrm>
            <a:off x="11209806" y="142490"/>
            <a:ext cx="838327" cy="868300"/>
          </a:xfrm>
          <a:prstGeom prst="rect">
            <a:avLst/>
          </a:prstGeom>
        </p:spPr>
      </p:pic>
      <p:sp>
        <p:nvSpPr>
          <p:cNvPr id="11" name="Rectangle: Rounded Corners 10">
            <a:extLst>
              <a:ext uri="{FF2B5EF4-FFF2-40B4-BE49-F238E27FC236}">
                <a16:creationId xmlns:a16="http://schemas.microsoft.com/office/drawing/2014/main" id="{36117D2D-5396-07F4-B569-7D58EB6E05DC}"/>
              </a:ext>
            </a:extLst>
          </p:cNvPr>
          <p:cNvSpPr/>
          <p:nvPr/>
        </p:nvSpPr>
        <p:spPr>
          <a:xfrm>
            <a:off x="147840" y="4658177"/>
            <a:ext cx="3815393" cy="1934660"/>
          </a:xfrm>
          <a:prstGeom prst="roundRect">
            <a:avLst/>
          </a:prstGeom>
          <a:solidFill>
            <a:srgbClr val="008A7C"/>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b="1" kern="0">
                <a:solidFill>
                  <a:schemeClr val="bg1"/>
                </a:solidFill>
                <a:latin typeface="Century Gothic"/>
                <a:cs typeface="Times New Roman"/>
              </a:rPr>
              <a:t>STUDIOS SUPPORT PRODUCTIONS </a:t>
            </a:r>
            <a:br>
              <a:rPr lang="en-GB" b="1" kern="0">
                <a:solidFill>
                  <a:schemeClr val="bg1"/>
                </a:solidFill>
                <a:latin typeface="Century Gothic"/>
                <a:cs typeface="Times New Roman"/>
              </a:rPr>
            </a:br>
            <a:r>
              <a:rPr lang="en-GB" kern="0">
                <a:solidFill>
                  <a:schemeClr val="bg1"/>
                </a:solidFill>
                <a:latin typeface="Century Gothic"/>
                <a:cs typeface="Times New Roman"/>
              </a:rPr>
              <a:t>Studio sites provide physical and digital infrastructure to support sustainable film production</a:t>
            </a:r>
          </a:p>
        </p:txBody>
      </p:sp>
      <p:sp>
        <p:nvSpPr>
          <p:cNvPr id="12" name="Rectangle: Rounded Corners 11">
            <a:extLst>
              <a:ext uri="{FF2B5EF4-FFF2-40B4-BE49-F238E27FC236}">
                <a16:creationId xmlns:a16="http://schemas.microsoft.com/office/drawing/2014/main" id="{7DE93742-1F0D-B79F-91EB-C8F599F31063}"/>
              </a:ext>
            </a:extLst>
          </p:cNvPr>
          <p:cNvSpPr/>
          <p:nvPr/>
        </p:nvSpPr>
        <p:spPr>
          <a:xfrm>
            <a:off x="4113280" y="4658177"/>
            <a:ext cx="3815393" cy="1934660"/>
          </a:xfrm>
          <a:prstGeom prst="roundRect">
            <a:avLst/>
          </a:prstGeom>
          <a:solidFill>
            <a:srgbClr val="8070FF"/>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b="1" kern="0">
                <a:solidFill>
                  <a:schemeClr val="bg1"/>
                </a:solidFill>
                <a:latin typeface="Century Gothic"/>
                <a:cs typeface="Times New Roman"/>
              </a:rPr>
              <a:t>LEADERSHIP</a:t>
            </a:r>
            <a:br>
              <a:rPr lang="en-GB" b="1" kern="0">
                <a:solidFill>
                  <a:schemeClr val="bg1"/>
                </a:solidFill>
                <a:latin typeface="Century Gothic"/>
                <a:cs typeface="Times New Roman"/>
              </a:rPr>
            </a:br>
            <a:r>
              <a:rPr lang="en-GB" kern="0">
                <a:solidFill>
                  <a:schemeClr val="bg1"/>
                </a:solidFill>
                <a:latin typeface="Century Gothic"/>
                <a:cs typeface="Times New Roman"/>
              </a:rPr>
              <a:t>Industry bodies, investors, and studios lead the net zero carbon and zero waste agenda </a:t>
            </a:r>
          </a:p>
        </p:txBody>
      </p:sp>
      <p:sp>
        <p:nvSpPr>
          <p:cNvPr id="13" name="Rectangle: Rounded Corners 12">
            <a:extLst>
              <a:ext uri="{FF2B5EF4-FFF2-40B4-BE49-F238E27FC236}">
                <a16:creationId xmlns:a16="http://schemas.microsoft.com/office/drawing/2014/main" id="{6DC28F5A-8833-A66D-D1BD-430BE50DB9C6}"/>
              </a:ext>
            </a:extLst>
          </p:cNvPr>
          <p:cNvSpPr/>
          <p:nvPr/>
        </p:nvSpPr>
        <p:spPr>
          <a:xfrm>
            <a:off x="8078720" y="4658177"/>
            <a:ext cx="3815393" cy="1934660"/>
          </a:xfrm>
          <a:prstGeom prst="roundRect">
            <a:avLst/>
          </a:prstGeom>
          <a:solidFill>
            <a:srgbClr val="008A7C"/>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b="1" kern="0">
                <a:solidFill>
                  <a:schemeClr val="bg1"/>
                </a:solidFill>
                <a:latin typeface="Century Gothic"/>
                <a:cs typeface="Times New Roman"/>
              </a:rPr>
              <a:t>SHARED RESPONSIBILITY</a:t>
            </a:r>
            <a:br>
              <a:rPr lang="en-GB" b="1" kern="0">
                <a:solidFill>
                  <a:schemeClr val="bg1"/>
                </a:solidFill>
                <a:latin typeface="Century Gothic"/>
                <a:cs typeface="Times New Roman"/>
              </a:rPr>
            </a:br>
            <a:r>
              <a:rPr lang="en-GB" kern="0">
                <a:solidFill>
                  <a:schemeClr val="bg1"/>
                </a:solidFill>
                <a:latin typeface="Century Gothic"/>
                <a:cs typeface="Times New Roman"/>
              </a:rPr>
              <a:t>Working together across the supply chain to ensure the industry is as sustainable as possible</a:t>
            </a:r>
          </a:p>
        </p:txBody>
      </p:sp>
      <p:sp>
        <p:nvSpPr>
          <p:cNvPr id="14" name="Rectangle: Rounded Corners 13">
            <a:extLst>
              <a:ext uri="{FF2B5EF4-FFF2-40B4-BE49-F238E27FC236}">
                <a16:creationId xmlns:a16="http://schemas.microsoft.com/office/drawing/2014/main" id="{E67F0234-B3FD-CBCC-2B8C-E5C7AF56CFD0}"/>
              </a:ext>
            </a:extLst>
          </p:cNvPr>
          <p:cNvSpPr/>
          <p:nvPr/>
        </p:nvSpPr>
        <p:spPr>
          <a:xfrm>
            <a:off x="8078719" y="2550141"/>
            <a:ext cx="3815393" cy="1934660"/>
          </a:xfrm>
          <a:prstGeom prst="roundRect">
            <a:avLst/>
          </a:prstGeom>
          <a:solidFill>
            <a:srgbClr val="8070FF"/>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b="1" kern="0">
                <a:solidFill>
                  <a:schemeClr val="bg1"/>
                </a:solidFill>
                <a:latin typeface="Century Gothic"/>
                <a:cs typeface="Times New Roman"/>
              </a:rPr>
              <a:t>END OF LIFE PLANNING</a:t>
            </a:r>
            <a:br>
              <a:rPr lang="en-GB" b="1" kern="0">
                <a:solidFill>
                  <a:schemeClr val="bg1"/>
                </a:solidFill>
                <a:latin typeface="Century Gothic"/>
                <a:cs typeface="Times New Roman"/>
              </a:rPr>
            </a:br>
            <a:r>
              <a:rPr lang="en-GB" kern="0">
                <a:solidFill>
                  <a:schemeClr val="bg1"/>
                </a:solidFill>
                <a:latin typeface="Century Gothic"/>
                <a:cs typeface="Times New Roman"/>
              </a:rPr>
              <a:t>Heads of Production allocate budget and schedule sufficient time for net zero carbon and waste disposal</a:t>
            </a:r>
          </a:p>
        </p:txBody>
      </p:sp>
      <p:sp>
        <p:nvSpPr>
          <p:cNvPr id="15" name="Rectangle: Rounded Corners 14">
            <a:extLst>
              <a:ext uri="{FF2B5EF4-FFF2-40B4-BE49-F238E27FC236}">
                <a16:creationId xmlns:a16="http://schemas.microsoft.com/office/drawing/2014/main" id="{D8F269DA-8343-A6BE-C807-67601593B3A9}"/>
              </a:ext>
            </a:extLst>
          </p:cNvPr>
          <p:cNvSpPr/>
          <p:nvPr/>
        </p:nvSpPr>
        <p:spPr>
          <a:xfrm>
            <a:off x="4113279" y="2550141"/>
            <a:ext cx="3815393" cy="1934660"/>
          </a:xfrm>
          <a:prstGeom prst="roundRect">
            <a:avLst/>
          </a:prstGeom>
          <a:solidFill>
            <a:srgbClr val="008A7C"/>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b="1" kern="0">
                <a:solidFill>
                  <a:schemeClr val="bg1"/>
                </a:solidFill>
                <a:latin typeface="Century Gothic"/>
                <a:cs typeface="Times New Roman"/>
              </a:rPr>
              <a:t>DIGITAL COLLABORATION </a:t>
            </a:r>
            <a:r>
              <a:rPr lang="en-GB" kern="0">
                <a:solidFill>
                  <a:schemeClr val="bg1"/>
                </a:solidFill>
                <a:latin typeface="Century Gothic"/>
                <a:cs typeface="Times New Roman"/>
              </a:rPr>
              <a:t>Collaborating digitally on cloud-based platforms e.g. </a:t>
            </a:r>
            <a:r>
              <a:rPr lang="en-GB" kern="0" err="1">
                <a:solidFill>
                  <a:schemeClr val="bg1"/>
                </a:solidFill>
                <a:latin typeface="Century Gothic"/>
                <a:cs typeface="Times New Roman"/>
              </a:rPr>
              <a:t>StudioBinder</a:t>
            </a:r>
            <a:r>
              <a:rPr lang="en-GB" kern="0">
                <a:solidFill>
                  <a:schemeClr val="bg1"/>
                </a:solidFill>
                <a:latin typeface="Century Gothic"/>
                <a:cs typeface="Times New Roman"/>
              </a:rPr>
              <a:t>, Movie Magic Scheduling</a:t>
            </a:r>
          </a:p>
        </p:txBody>
      </p:sp>
      <p:sp>
        <p:nvSpPr>
          <p:cNvPr id="17" name="Rectangle: Rounded Corners 16">
            <a:extLst>
              <a:ext uri="{FF2B5EF4-FFF2-40B4-BE49-F238E27FC236}">
                <a16:creationId xmlns:a16="http://schemas.microsoft.com/office/drawing/2014/main" id="{F5882DC9-BDCE-5943-2316-380919B03D64}"/>
              </a:ext>
            </a:extLst>
          </p:cNvPr>
          <p:cNvSpPr/>
          <p:nvPr/>
        </p:nvSpPr>
        <p:spPr>
          <a:xfrm>
            <a:off x="147839" y="2550141"/>
            <a:ext cx="3815393" cy="1934660"/>
          </a:xfrm>
          <a:prstGeom prst="roundRect">
            <a:avLst/>
          </a:prstGeom>
          <a:solidFill>
            <a:srgbClr val="8070FF"/>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b="1" kern="0">
                <a:solidFill>
                  <a:schemeClr val="bg1"/>
                </a:solidFill>
                <a:latin typeface="Century Gothic"/>
                <a:cs typeface="Times New Roman"/>
              </a:rPr>
              <a:t>MEASURING TRUE IMPACT</a:t>
            </a:r>
            <a:br>
              <a:rPr lang="en-GB" b="1" kern="0">
                <a:solidFill>
                  <a:schemeClr val="bg1"/>
                </a:solidFill>
                <a:latin typeface="Century Gothic"/>
                <a:cs typeface="Times New Roman"/>
              </a:rPr>
            </a:br>
            <a:r>
              <a:rPr lang="en-GB" kern="0">
                <a:solidFill>
                  <a:schemeClr val="bg1"/>
                </a:solidFill>
                <a:latin typeface="Century Gothic"/>
                <a:cs typeface="Times New Roman"/>
              </a:rPr>
              <a:t>Measuring the carbon emissions using a trusted source e.g. albert’s carbon calculator</a:t>
            </a:r>
          </a:p>
        </p:txBody>
      </p:sp>
    </p:spTree>
    <p:extLst>
      <p:ext uri="{BB962C8B-B14F-4D97-AF65-F5344CB8AC3E}">
        <p14:creationId xmlns:p14="http://schemas.microsoft.com/office/powerpoint/2010/main" val="2062247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F1527-F730-3CBD-F320-9CD380328AF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5C66CD6-1B40-21BE-DF19-A75CDFC1C004}"/>
              </a:ext>
            </a:extLst>
          </p:cNvPr>
          <p:cNvSpPr txBox="1"/>
          <p:nvPr/>
        </p:nvSpPr>
        <p:spPr>
          <a:xfrm>
            <a:off x="6348126" y="4513168"/>
            <a:ext cx="415143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solidFill>
                  <a:schemeClr val="bg1"/>
                </a:solidFill>
                <a:latin typeface="Century Gothic"/>
                <a:ea typeface="+mn-lt"/>
                <a:cs typeface="+mn-lt"/>
              </a:rPr>
              <a:t>The studio sustainability standard is the world's first sustainability assessment designed specifically for studio spaces.</a:t>
            </a:r>
          </a:p>
          <a:p>
            <a:endParaRPr lang="en-US" b="1" i="1">
              <a:solidFill>
                <a:schemeClr val="bg1"/>
              </a:solidFill>
              <a:latin typeface="Century Gothic"/>
              <a:ea typeface="+mn-lt"/>
              <a:cs typeface="+mn-lt"/>
            </a:endParaRPr>
          </a:p>
          <a:p>
            <a:r>
              <a:rPr lang="en-US" i="1">
                <a:solidFill>
                  <a:schemeClr val="bg1"/>
                </a:solidFill>
                <a:latin typeface="Century Gothic"/>
                <a:ea typeface="+mn-lt"/>
                <a:cs typeface="+mn-lt"/>
              </a:rPr>
              <a:t>Voluntary standard developed by the industry, for the industry.</a:t>
            </a:r>
          </a:p>
        </p:txBody>
      </p:sp>
      <p:sp>
        <p:nvSpPr>
          <p:cNvPr id="5" name="Rectangle: Rounded Corners 4">
            <a:extLst>
              <a:ext uri="{FF2B5EF4-FFF2-40B4-BE49-F238E27FC236}">
                <a16:creationId xmlns:a16="http://schemas.microsoft.com/office/drawing/2014/main" id="{C21CED68-0C8A-3A42-A5D2-BE4027695BC5}"/>
              </a:ext>
            </a:extLst>
          </p:cNvPr>
          <p:cNvSpPr/>
          <p:nvPr/>
        </p:nvSpPr>
        <p:spPr>
          <a:xfrm>
            <a:off x="365351" y="1679510"/>
            <a:ext cx="5643563" cy="4884848"/>
          </a:xfrm>
          <a:prstGeom prst="roundRect">
            <a:avLst/>
          </a:prstGeom>
          <a:solidFill>
            <a:srgbClr val="8070FF"/>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US" b="1" kern="0">
                <a:solidFill>
                  <a:schemeClr val="bg1"/>
                </a:solidFill>
                <a:latin typeface="Century Gothic"/>
                <a:cs typeface="Times New Roman"/>
              </a:rPr>
              <a:t>Key</a:t>
            </a:r>
            <a:r>
              <a:rPr lang="en-US" b="1" kern="0">
                <a:solidFill>
                  <a:schemeClr val="bg1"/>
                </a:solidFill>
                <a:effectLst/>
                <a:latin typeface="Century Gothic"/>
                <a:cs typeface="Times New Roman"/>
              </a:rPr>
              <a:t> </a:t>
            </a:r>
            <a:r>
              <a:rPr lang="en-US" b="1" kern="0">
                <a:solidFill>
                  <a:schemeClr val="bg1"/>
                </a:solidFill>
                <a:latin typeface="Century Gothic"/>
                <a:cs typeface="Times New Roman"/>
              </a:rPr>
              <a:t>Objectives</a:t>
            </a:r>
            <a:r>
              <a:rPr lang="en-US" b="1" kern="0">
                <a:solidFill>
                  <a:schemeClr val="bg1"/>
                </a:solidFill>
                <a:effectLst/>
                <a:latin typeface="Century Gothic"/>
                <a:cs typeface="Times New Roman"/>
              </a:rPr>
              <a:t> for the Standard: </a:t>
            </a:r>
            <a:endParaRPr lang="en-GB" b="1" kern="0">
              <a:solidFill>
                <a:schemeClr val="bg1"/>
              </a:solidFill>
              <a:effectLst/>
              <a:latin typeface="Century Gothic"/>
              <a:cs typeface="Times New Roman"/>
            </a:endParaRPr>
          </a:p>
          <a:p>
            <a:pPr marL="342900" indent="-342900">
              <a:spcBef>
                <a:spcPts val="45"/>
              </a:spcBef>
              <a:buFont typeface="Arial" panose="020B0604020202020204" pitchFamily="34" charset="0"/>
              <a:buChar char="•"/>
              <a:tabLst>
                <a:tab pos="457200" algn="l"/>
              </a:tabLst>
            </a:pPr>
            <a:r>
              <a:rPr lang="en-US">
                <a:solidFill>
                  <a:schemeClr val="bg1"/>
                </a:solidFill>
                <a:effectLst/>
                <a:latin typeface="Century Gothic"/>
                <a:ea typeface="Calibri"/>
                <a:cs typeface="Times New Roman"/>
              </a:rPr>
              <a:t>Provide clear signposting to all studio stakeholders (productions, participating studios and others</a:t>
            </a:r>
            <a:r>
              <a:rPr lang="en-US">
                <a:solidFill>
                  <a:schemeClr val="bg1"/>
                </a:solidFill>
                <a:latin typeface="Century Gothic"/>
                <a:ea typeface="Calibri"/>
                <a:cs typeface="Times New Roman"/>
              </a:rPr>
              <a:t>) on the most critical priorities.</a:t>
            </a:r>
            <a:endParaRPr lang="en-GB">
              <a:solidFill>
                <a:schemeClr val="bg1"/>
              </a:solidFill>
              <a:effectLst/>
              <a:latin typeface="Century Gothic"/>
              <a:ea typeface="Calibri"/>
              <a:cs typeface="Times New Roman"/>
            </a:endParaRPr>
          </a:p>
          <a:p>
            <a:pPr marL="342900" indent="-342900">
              <a:spcBef>
                <a:spcPts val="45"/>
              </a:spcBef>
              <a:buFont typeface="Arial" panose="020B0604020202020204" pitchFamily="34" charset="0"/>
              <a:buChar char="•"/>
              <a:tabLst>
                <a:tab pos="457200" algn="l"/>
              </a:tabLst>
            </a:pPr>
            <a:endParaRPr lang="en-US">
              <a:solidFill>
                <a:schemeClr val="bg1"/>
              </a:solidFill>
              <a:latin typeface="Century Gothic"/>
              <a:ea typeface="Calibri"/>
              <a:cs typeface="Times New Roman"/>
            </a:endParaRPr>
          </a:p>
          <a:p>
            <a:pPr marL="342900" lvl="0" indent="-342900">
              <a:spcBef>
                <a:spcPts val="45"/>
              </a:spcBef>
              <a:spcAft>
                <a:spcPts val="0"/>
              </a:spcAft>
              <a:buFont typeface="Arial" panose="020B0604020202020204" pitchFamily="34" charset="0"/>
              <a:buChar char="•"/>
              <a:tabLst>
                <a:tab pos="457200" algn="l"/>
              </a:tabLst>
            </a:pPr>
            <a:r>
              <a:rPr lang="en-US">
                <a:solidFill>
                  <a:schemeClr val="bg1"/>
                </a:solidFill>
                <a:effectLst/>
                <a:latin typeface="Century Gothic"/>
                <a:ea typeface="Calibri"/>
                <a:cs typeface="Times New Roman"/>
              </a:rPr>
              <a:t>Provide a common rulebook that progressive studios are looking for.</a:t>
            </a:r>
            <a:endParaRPr lang="en-GB">
              <a:solidFill>
                <a:schemeClr val="bg1"/>
              </a:solidFill>
              <a:effectLst/>
              <a:latin typeface="Century Gothic"/>
              <a:ea typeface="Calibri"/>
              <a:cs typeface="Times New Roman"/>
            </a:endParaRPr>
          </a:p>
          <a:p>
            <a:pPr marL="342900" indent="-342900">
              <a:spcBef>
                <a:spcPts val="45"/>
              </a:spcBef>
              <a:buFont typeface="Arial" panose="020B0604020202020204" pitchFamily="34" charset="0"/>
              <a:buChar char="•"/>
              <a:tabLst>
                <a:tab pos="457200" algn="l"/>
              </a:tabLst>
            </a:pPr>
            <a:endParaRPr lang="en-US">
              <a:solidFill>
                <a:schemeClr val="bg1"/>
              </a:solidFill>
              <a:latin typeface="Century Gothic"/>
              <a:ea typeface="Calibri"/>
              <a:cs typeface="Times New Roman"/>
            </a:endParaRPr>
          </a:p>
          <a:p>
            <a:pPr marL="342900" indent="-342900">
              <a:spcBef>
                <a:spcPts val="45"/>
              </a:spcBef>
              <a:buFont typeface="Arial" panose="020B0604020202020204" pitchFamily="34" charset="0"/>
              <a:buChar char="•"/>
              <a:tabLst>
                <a:tab pos="457200" algn="l"/>
              </a:tabLst>
            </a:pPr>
            <a:r>
              <a:rPr lang="en-US">
                <a:solidFill>
                  <a:schemeClr val="bg1"/>
                </a:solidFill>
                <a:effectLst/>
                <a:latin typeface="Century Gothic"/>
                <a:ea typeface="Calibri"/>
                <a:cs typeface="Times New Roman"/>
              </a:rPr>
              <a:t>Accelerate the adoption of best practice</a:t>
            </a:r>
            <a:r>
              <a:rPr lang="en-US">
                <a:solidFill>
                  <a:schemeClr val="bg1"/>
                </a:solidFill>
                <a:latin typeface="Century Gothic"/>
                <a:ea typeface="Calibri"/>
                <a:cs typeface="Times New Roman"/>
              </a:rPr>
              <a:t> across the industry, in line with the BAFTA albert Climate Action Blueprint.</a:t>
            </a:r>
            <a:endParaRPr lang="en-US">
              <a:solidFill>
                <a:schemeClr val="bg1"/>
              </a:solidFill>
              <a:effectLst/>
              <a:latin typeface="Century Gothic"/>
              <a:ea typeface="Calibri"/>
              <a:cs typeface="Times New Roman"/>
            </a:endParaRPr>
          </a:p>
          <a:p>
            <a:pPr marL="342900" indent="-342900">
              <a:spcBef>
                <a:spcPts val="45"/>
              </a:spcBef>
              <a:buFont typeface="Arial" panose="020B0604020202020204" pitchFamily="34" charset="0"/>
              <a:buChar char="•"/>
              <a:tabLst>
                <a:tab pos="457200" algn="l"/>
              </a:tabLst>
            </a:pPr>
            <a:endParaRPr lang="en-US">
              <a:solidFill>
                <a:schemeClr val="bg1"/>
              </a:solidFill>
              <a:latin typeface="Century Gothic"/>
              <a:ea typeface="Calibri"/>
              <a:cs typeface="Times New Roman"/>
            </a:endParaRPr>
          </a:p>
          <a:p>
            <a:pPr marL="342900" lvl="0" indent="-342900">
              <a:spcBef>
                <a:spcPts val="45"/>
              </a:spcBef>
              <a:spcAft>
                <a:spcPts val="0"/>
              </a:spcAft>
              <a:buFont typeface="Arial" panose="020B0604020202020204" pitchFamily="34" charset="0"/>
              <a:buChar char="•"/>
              <a:tabLst>
                <a:tab pos="457200" algn="l"/>
              </a:tabLst>
            </a:pPr>
            <a:r>
              <a:rPr lang="en-US">
                <a:solidFill>
                  <a:schemeClr val="bg1"/>
                </a:solidFill>
                <a:latin typeface="Century Gothic"/>
                <a:ea typeface="Times New Roman" panose="02020603050405020304" pitchFamily="18" charset="0"/>
                <a:cs typeface="Times New Roman"/>
              </a:rPr>
              <a:t>Support studios with corporate reporting requirements. </a:t>
            </a:r>
            <a:endParaRPr lang="en-GB">
              <a:solidFill>
                <a:schemeClr val="bg1"/>
              </a:solidFill>
              <a:effectLst/>
              <a:latin typeface="Century Gothic"/>
              <a:ea typeface="Times New Roman" panose="02020603050405020304" pitchFamily="18" charset="0"/>
              <a:cs typeface="Times New Roman"/>
            </a:endParaRPr>
          </a:p>
          <a:p>
            <a:pPr algn="ctr"/>
            <a:endParaRPr lang="en-GB">
              <a:latin typeface="Century Gothic"/>
            </a:endParaRPr>
          </a:p>
        </p:txBody>
      </p:sp>
      <p:pic>
        <p:nvPicPr>
          <p:cNvPr id="6" name="Picture 5" descr="A logo for a company&#10;&#10;Description automatically generated">
            <a:extLst>
              <a:ext uri="{FF2B5EF4-FFF2-40B4-BE49-F238E27FC236}">
                <a16:creationId xmlns:a16="http://schemas.microsoft.com/office/drawing/2014/main" id="{FABEC242-3142-04DB-8113-32FFB5349787}"/>
              </a:ext>
            </a:extLst>
          </p:cNvPr>
          <p:cNvPicPr>
            <a:picLocks noChangeAspect="1"/>
          </p:cNvPicPr>
          <p:nvPr/>
        </p:nvPicPr>
        <p:blipFill>
          <a:blip r:embed="rId3"/>
          <a:stretch>
            <a:fillRect/>
          </a:stretch>
        </p:blipFill>
        <p:spPr>
          <a:xfrm>
            <a:off x="10838770" y="5702735"/>
            <a:ext cx="1063382" cy="841758"/>
          </a:xfrm>
          <a:prstGeom prst="rect">
            <a:avLst/>
          </a:prstGeom>
        </p:spPr>
      </p:pic>
      <p:pic>
        <p:nvPicPr>
          <p:cNvPr id="8" name="Picture 7" descr="Sustainable Development Goals graphic, showing 17 key areas in different colours such as quality education, affordable and clean energy, and responsible consumption and production">
            <a:extLst>
              <a:ext uri="{FF2B5EF4-FFF2-40B4-BE49-F238E27FC236}">
                <a16:creationId xmlns:a16="http://schemas.microsoft.com/office/drawing/2014/main" id="{45CD6FD6-243D-66CB-2D16-20E2904CECA7}"/>
              </a:ext>
            </a:extLst>
          </p:cNvPr>
          <p:cNvPicPr>
            <a:picLocks noChangeAspect="1"/>
          </p:cNvPicPr>
          <p:nvPr/>
        </p:nvPicPr>
        <p:blipFill>
          <a:blip r:embed="rId4"/>
          <a:srcRect l="7376" t="9540" r="5852" b="10455"/>
          <a:stretch/>
        </p:blipFill>
        <p:spPr>
          <a:xfrm>
            <a:off x="6518687" y="1583074"/>
            <a:ext cx="5110282" cy="2622209"/>
          </a:xfrm>
          <a:prstGeom prst="rect">
            <a:avLst/>
          </a:prstGeom>
        </p:spPr>
      </p:pic>
      <p:cxnSp>
        <p:nvCxnSpPr>
          <p:cNvPr id="3" name="Straight Connector 2">
            <a:extLst>
              <a:ext uri="{FF2B5EF4-FFF2-40B4-BE49-F238E27FC236}">
                <a16:creationId xmlns:a16="http://schemas.microsoft.com/office/drawing/2014/main" id="{255BF6DD-362D-FD73-15C0-698BDE6480FA}"/>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4" name="TextBox 73">
            <a:extLst>
              <a:ext uri="{FF2B5EF4-FFF2-40B4-BE49-F238E27FC236}">
                <a16:creationId xmlns:a16="http://schemas.microsoft.com/office/drawing/2014/main" id="{0B8A1995-CE42-29FB-B00D-5420AB2C7BD1}"/>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9" name="Picture 8" descr="A logo with white text and blue circles&#10;&#10;Description automatically generated">
            <a:extLst>
              <a:ext uri="{FF2B5EF4-FFF2-40B4-BE49-F238E27FC236}">
                <a16:creationId xmlns:a16="http://schemas.microsoft.com/office/drawing/2014/main" id="{9518B296-F02C-B7C5-E50F-AA0479E17CEF}"/>
              </a:ext>
            </a:extLst>
          </p:cNvPr>
          <p:cNvPicPr>
            <a:picLocks noChangeAspect="1"/>
          </p:cNvPicPr>
          <p:nvPr/>
        </p:nvPicPr>
        <p:blipFill>
          <a:blip r:embed="rId5"/>
          <a:stretch>
            <a:fillRect/>
          </a:stretch>
        </p:blipFill>
        <p:spPr>
          <a:xfrm>
            <a:off x="11209806" y="142490"/>
            <a:ext cx="838327" cy="868300"/>
          </a:xfrm>
          <a:prstGeom prst="rect">
            <a:avLst/>
          </a:prstGeom>
        </p:spPr>
      </p:pic>
      <p:sp>
        <p:nvSpPr>
          <p:cNvPr id="10" name="Title 6">
            <a:extLst>
              <a:ext uri="{FF2B5EF4-FFF2-40B4-BE49-F238E27FC236}">
                <a16:creationId xmlns:a16="http://schemas.microsoft.com/office/drawing/2014/main" id="{E39395AF-EA68-F3E5-BF8A-BC658E218078}"/>
              </a:ext>
            </a:extLst>
          </p:cNvPr>
          <p:cNvSpPr>
            <a:spLocks noGrp="1"/>
          </p:cNvSpPr>
          <p:nvPr/>
        </p:nvSpPr>
        <p:spPr>
          <a:xfrm>
            <a:off x="268661" y="820362"/>
            <a:ext cx="10260000" cy="800965"/>
          </a:xfrm>
          <a:prstGeom prst="rect">
            <a:avLst/>
          </a:prstGeom>
        </p:spPr>
        <p:txBody>
          <a:bodyPr vert="horz" lIns="91440" tIns="45720" rIns="91440" bIns="45720" rtlCol="0" anchor="t">
            <a:normAutofit fontScale="92500"/>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t>What is </a:t>
            </a:r>
            <a:r>
              <a:rPr lang="en-US">
                <a:solidFill>
                  <a:srgbClr val="7F70FF"/>
                </a:solidFill>
              </a:rPr>
              <a:t>Studio Sustainability Standard?</a:t>
            </a:r>
          </a:p>
        </p:txBody>
      </p:sp>
    </p:spTree>
    <p:extLst>
      <p:ext uri="{BB962C8B-B14F-4D97-AF65-F5344CB8AC3E}">
        <p14:creationId xmlns:p14="http://schemas.microsoft.com/office/powerpoint/2010/main" val="2913299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F1527-F730-3CBD-F320-9CD380328AF3}"/>
            </a:ext>
          </a:extLst>
        </p:cNvPr>
        <p:cNvGrpSpPr/>
        <p:nvPr/>
      </p:nvGrpSpPr>
      <p:grpSpPr>
        <a:xfrm>
          <a:off x="0" y="0"/>
          <a:ext cx="0" cy="0"/>
          <a:chOff x="0" y="0"/>
          <a:chExt cx="0" cy="0"/>
        </a:xfrm>
      </p:grpSpPr>
      <p:sp>
        <p:nvSpPr>
          <p:cNvPr id="21" name="TextBox 29">
            <a:extLst>
              <a:ext uri="{FF2B5EF4-FFF2-40B4-BE49-F238E27FC236}">
                <a16:creationId xmlns:a16="http://schemas.microsoft.com/office/drawing/2014/main" id="{72ABE293-DB5A-9832-E702-39E50C156FF8}"/>
              </a:ext>
            </a:extLst>
          </p:cNvPr>
          <p:cNvSpPr txBox="1"/>
          <p:nvPr/>
        </p:nvSpPr>
        <p:spPr>
          <a:xfrm>
            <a:off x="6286470" y="5385019"/>
            <a:ext cx="0" cy="0"/>
          </a:xfrm>
          <a:prstGeom prst="rect">
            <a:avLst/>
          </a:prstGeom>
          <a:solidFill>
            <a:srgbClr val="8070FF"/>
          </a:solidFill>
        </p:spPr>
        <p:txBody>
          <a:bodyPr wrap="non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sz="1400">
              <a:latin typeface="Century Gothic"/>
            </a:endParaRPr>
          </a:p>
        </p:txBody>
      </p:sp>
      <p:graphicFrame>
        <p:nvGraphicFramePr>
          <p:cNvPr id="23" name="Diagram 22">
            <a:extLst>
              <a:ext uri="{FF2B5EF4-FFF2-40B4-BE49-F238E27FC236}">
                <a16:creationId xmlns:a16="http://schemas.microsoft.com/office/drawing/2014/main" id="{0D10EF24-6407-4CDD-D42B-CED14B4C1ACC}"/>
              </a:ext>
            </a:extLst>
          </p:cNvPr>
          <p:cNvGraphicFramePr/>
          <p:nvPr/>
        </p:nvGraphicFramePr>
        <p:xfrm>
          <a:off x="299016" y="1320479"/>
          <a:ext cx="11613263" cy="42170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81" name="Rectangle: Rounded Corners 1580">
            <a:extLst>
              <a:ext uri="{FF2B5EF4-FFF2-40B4-BE49-F238E27FC236}">
                <a16:creationId xmlns:a16="http://schemas.microsoft.com/office/drawing/2014/main" id="{7B4DD2A6-7997-7906-A0F9-8345FB43C7CE}"/>
              </a:ext>
            </a:extLst>
          </p:cNvPr>
          <p:cNvSpPr/>
          <p:nvPr/>
        </p:nvSpPr>
        <p:spPr>
          <a:xfrm>
            <a:off x="299012" y="4904771"/>
            <a:ext cx="11598797" cy="1048352"/>
          </a:xfrm>
          <a:prstGeom prst="roundRect">
            <a:avLst/>
          </a:prstGeom>
          <a:solidFill>
            <a:srgbClr val="8070FF"/>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latin typeface="Century Gothic"/>
              </a:rPr>
              <a:t>DATA</a:t>
            </a:r>
            <a:endParaRPr lang="en-US" sz="2400">
              <a:solidFill>
                <a:srgbClr val="000000"/>
              </a:solidFill>
              <a:latin typeface="Century Gothic"/>
            </a:endParaRPr>
          </a:p>
          <a:p>
            <a:pPr algn="ctr"/>
            <a:r>
              <a:rPr lang="en-GB" sz="1600">
                <a:latin typeface="Century Gothic"/>
              </a:rPr>
              <a:t>The data-driven insights shed light on the progress made </a:t>
            </a:r>
            <a:endParaRPr lang="en-US" sz="1600">
              <a:solidFill>
                <a:srgbClr val="000000"/>
              </a:solidFill>
              <a:latin typeface="Century Gothic"/>
            </a:endParaRPr>
          </a:p>
          <a:p>
            <a:pPr algn="ctr"/>
            <a:r>
              <a:rPr lang="en-GB" sz="1600">
                <a:latin typeface="Century Gothic"/>
              </a:rPr>
              <a:t>by studios in reducing their carbon footprint</a:t>
            </a:r>
            <a:r>
              <a:rPr lang="en-GB">
                <a:latin typeface="Century Gothic"/>
              </a:rPr>
              <a:t>. </a:t>
            </a:r>
            <a:endParaRPr lang="en-US"/>
          </a:p>
        </p:txBody>
      </p:sp>
      <p:cxnSp>
        <p:nvCxnSpPr>
          <p:cNvPr id="2" name="Straight Connector 1">
            <a:extLst>
              <a:ext uri="{FF2B5EF4-FFF2-40B4-BE49-F238E27FC236}">
                <a16:creationId xmlns:a16="http://schemas.microsoft.com/office/drawing/2014/main" id="{1F79C47E-C214-1C18-506B-93A0AF5B325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3" name="TextBox 73">
            <a:extLst>
              <a:ext uri="{FF2B5EF4-FFF2-40B4-BE49-F238E27FC236}">
                <a16:creationId xmlns:a16="http://schemas.microsoft.com/office/drawing/2014/main" id="{CEA97DC1-15DB-CAD3-857C-E8866D28942E}"/>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4" name="Picture 3" descr="A logo with white text and blue circles&#10;&#10;Description automatically generated">
            <a:extLst>
              <a:ext uri="{FF2B5EF4-FFF2-40B4-BE49-F238E27FC236}">
                <a16:creationId xmlns:a16="http://schemas.microsoft.com/office/drawing/2014/main" id="{AE7EC427-7F4C-4536-ABA6-6A815E276A3C}"/>
              </a:ext>
            </a:extLst>
          </p:cNvPr>
          <p:cNvPicPr>
            <a:picLocks noChangeAspect="1"/>
          </p:cNvPicPr>
          <p:nvPr/>
        </p:nvPicPr>
        <p:blipFill>
          <a:blip r:embed="rId8"/>
          <a:stretch>
            <a:fillRect/>
          </a:stretch>
        </p:blipFill>
        <p:spPr>
          <a:xfrm>
            <a:off x="11209806" y="142490"/>
            <a:ext cx="838327" cy="868300"/>
          </a:xfrm>
          <a:prstGeom prst="rect">
            <a:avLst/>
          </a:prstGeom>
        </p:spPr>
      </p:pic>
      <p:sp>
        <p:nvSpPr>
          <p:cNvPr id="8" name="Title 6">
            <a:extLst>
              <a:ext uri="{FF2B5EF4-FFF2-40B4-BE49-F238E27FC236}">
                <a16:creationId xmlns:a16="http://schemas.microsoft.com/office/drawing/2014/main" id="{50D782F7-8BFB-9CDD-3EFE-C638853228F7}"/>
              </a:ext>
            </a:extLst>
          </p:cNvPr>
          <p:cNvSpPr>
            <a:spLocks noGrp="1"/>
          </p:cNvSpPr>
          <p:nvPr/>
        </p:nvSpPr>
        <p:spPr>
          <a:xfrm>
            <a:off x="268661" y="820362"/>
            <a:ext cx="10260000" cy="800965"/>
          </a:xfrm>
          <a:prstGeom prst="rect">
            <a:avLst/>
          </a:prstGeom>
        </p:spPr>
        <p:txBody>
          <a:bodyPr vert="horz" lIns="91440" tIns="45720" rIns="91440" bIns="45720" rtlCol="0" anchor="t">
            <a:normAutofit fontScale="92500"/>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solidFill>
                  <a:srgbClr val="7F70FF"/>
                </a:solidFill>
                <a:latin typeface="Century Gothic"/>
              </a:rPr>
              <a:t>Studio Sustainability Standard</a:t>
            </a:r>
            <a:r>
              <a:rPr lang="en-US" dirty="0">
                <a:latin typeface="Century Gothic"/>
              </a:rPr>
              <a:t>: Themes</a:t>
            </a:r>
          </a:p>
        </p:txBody>
      </p:sp>
    </p:spTree>
    <p:extLst>
      <p:ext uri="{BB962C8B-B14F-4D97-AF65-F5344CB8AC3E}">
        <p14:creationId xmlns:p14="http://schemas.microsoft.com/office/powerpoint/2010/main" val="2508619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F1527-F730-3CBD-F320-9CD380328AF3}"/>
            </a:ext>
          </a:extLst>
        </p:cNvPr>
        <p:cNvGrpSpPr/>
        <p:nvPr/>
      </p:nvGrpSpPr>
      <p:grpSpPr>
        <a:xfrm>
          <a:off x="0" y="0"/>
          <a:ext cx="0" cy="0"/>
          <a:chOff x="0" y="0"/>
          <a:chExt cx="0" cy="0"/>
        </a:xfrm>
      </p:grpSpPr>
      <p:sp>
        <p:nvSpPr>
          <p:cNvPr id="21" name="TextBox 29">
            <a:extLst>
              <a:ext uri="{FF2B5EF4-FFF2-40B4-BE49-F238E27FC236}">
                <a16:creationId xmlns:a16="http://schemas.microsoft.com/office/drawing/2014/main" id="{72ABE293-DB5A-9832-E702-39E50C156FF8}"/>
              </a:ext>
            </a:extLst>
          </p:cNvPr>
          <p:cNvSpPr txBox="1"/>
          <p:nvPr/>
        </p:nvSpPr>
        <p:spPr>
          <a:xfrm>
            <a:off x="6286470" y="5385019"/>
            <a:ext cx="0" cy="0"/>
          </a:xfrm>
          <a:prstGeom prst="rect">
            <a:avLst/>
          </a:prstGeom>
          <a:solidFill>
            <a:srgbClr val="8070FF"/>
          </a:solidFill>
        </p:spPr>
        <p:txBody>
          <a:bodyPr wrap="non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sz="1400">
              <a:latin typeface="Century Gothic"/>
            </a:endParaRPr>
          </a:p>
        </p:txBody>
      </p:sp>
      <p:cxnSp>
        <p:nvCxnSpPr>
          <p:cNvPr id="13" name="Straight Connector 12">
            <a:extLst>
              <a:ext uri="{FF2B5EF4-FFF2-40B4-BE49-F238E27FC236}">
                <a16:creationId xmlns:a16="http://schemas.microsoft.com/office/drawing/2014/main" id="{291E13C4-AE98-1899-2114-E38D811354A6}"/>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4" name="TextBox 73">
            <a:extLst>
              <a:ext uri="{FF2B5EF4-FFF2-40B4-BE49-F238E27FC236}">
                <a16:creationId xmlns:a16="http://schemas.microsoft.com/office/drawing/2014/main" id="{CA95D4F8-48B2-D543-9277-CBBB1FFB2657}"/>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5" name="Picture 14" descr="A logo with white text and blue circles&#10;&#10;Description automatically generated">
            <a:extLst>
              <a:ext uri="{FF2B5EF4-FFF2-40B4-BE49-F238E27FC236}">
                <a16:creationId xmlns:a16="http://schemas.microsoft.com/office/drawing/2014/main" id="{8AB840DD-812A-009B-0757-AAEA69F1FBDD}"/>
              </a:ext>
            </a:extLst>
          </p:cNvPr>
          <p:cNvPicPr>
            <a:picLocks noChangeAspect="1"/>
          </p:cNvPicPr>
          <p:nvPr/>
        </p:nvPicPr>
        <p:blipFill>
          <a:blip r:embed="rId3"/>
          <a:stretch>
            <a:fillRect/>
          </a:stretch>
        </p:blipFill>
        <p:spPr>
          <a:xfrm>
            <a:off x="11209806" y="142490"/>
            <a:ext cx="838327" cy="868300"/>
          </a:xfrm>
          <a:prstGeom prst="rect">
            <a:avLst/>
          </a:prstGeom>
        </p:spPr>
      </p:pic>
      <p:sp>
        <p:nvSpPr>
          <p:cNvPr id="3" name="Subtitle 1">
            <a:extLst>
              <a:ext uri="{FF2B5EF4-FFF2-40B4-BE49-F238E27FC236}">
                <a16:creationId xmlns:a16="http://schemas.microsoft.com/office/drawing/2014/main" id="{A7E0A18B-00D4-C6BB-001C-8EA184B2618F}"/>
              </a:ext>
            </a:extLst>
          </p:cNvPr>
          <p:cNvSpPr>
            <a:spLocks noGrp="1"/>
          </p:cNvSpPr>
          <p:nvPr/>
        </p:nvSpPr>
        <p:spPr>
          <a:xfrm>
            <a:off x="771561" y="2188457"/>
            <a:ext cx="10648878" cy="4487725"/>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buFont typeface="Arial" panose="020B0604020202020204" pitchFamily="34" charset="0"/>
              <a:buChar char="•"/>
            </a:pPr>
            <a:r>
              <a:rPr lang="en-GB" sz="1800">
                <a:latin typeface="Century Gothic"/>
              </a:rPr>
              <a:t>Provides guidance for sustainability improvement</a:t>
            </a:r>
          </a:p>
          <a:p>
            <a:pPr marL="285750" indent="-285750">
              <a:buFont typeface="Arial" panose="020B0604020202020204" pitchFamily="34" charset="0"/>
              <a:buChar char="•"/>
            </a:pPr>
            <a:r>
              <a:rPr lang="en-GB" sz="1800">
                <a:latin typeface="Century Gothic"/>
              </a:rPr>
              <a:t>Measures and reports on emissions related to Scopes 1 &amp; 2</a:t>
            </a:r>
          </a:p>
          <a:p>
            <a:pPr marL="285750" indent="-285750">
              <a:buFont typeface="Arial" panose="020B0604020202020204" pitchFamily="34" charset="0"/>
              <a:buChar char="•"/>
            </a:pPr>
            <a:r>
              <a:rPr lang="en-GB" sz="1800" b="1">
                <a:solidFill>
                  <a:srgbClr val="7F70FF"/>
                </a:solidFill>
                <a:latin typeface="Century Gothic"/>
              </a:rPr>
              <a:t>Is flexible, and enables different performance entry levels</a:t>
            </a:r>
          </a:p>
          <a:p>
            <a:pPr marL="285750" indent="-285750">
              <a:buFont typeface="Arial" panose="020B0604020202020204" pitchFamily="34" charset="0"/>
              <a:buChar char="•"/>
            </a:pPr>
            <a:r>
              <a:rPr lang="en-GB" sz="1800" b="1">
                <a:solidFill>
                  <a:srgbClr val="7F70FF"/>
                </a:solidFill>
                <a:latin typeface="Century Gothic"/>
              </a:rPr>
              <a:t>Considers different studio types and geographic locations</a:t>
            </a:r>
          </a:p>
          <a:p>
            <a:pPr marL="285750" indent="-285750">
              <a:buFont typeface="Arial" panose="020B0604020202020204" pitchFamily="34" charset="0"/>
              <a:buChar char="•"/>
            </a:pPr>
            <a:r>
              <a:rPr lang="en-GB" sz="1800">
                <a:latin typeface="Century Gothic"/>
              </a:rPr>
              <a:t>Encourages holistic approach to environmental and social issues</a:t>
            </a:r>
          </a:p>
          <a:p>
            <a:pPr marL="285750" indent="-285750">
              <a:buFont typeface="Arial" panose="020B0604020202020204" pitchFamily="34" charset="0"/>
              <a:buChar char="•"/>
            </a:pPr>
            <a:r>
              <a:rPr lang="en-GB" sz="1800">
                <a:latin typeface="Century Gothic"/>
              </a:rPr>
              <a:t>Helps studios to focus on largest impacts and greatest opportunity to control / influence</a:t>
            </a:r>
          </a:p>
          <a:p>
            <a:pPr marL="285750" indent="-285750">
              <a:buFont typeface="Arial" panose="020B0604020202020204" pitchFamily="34" charset="0"/>
              <a:buChar char="•"/>
            </a:pPr>
            <a:r>
              <a:rPr lang="en-GB" sz="1800" b="1">
                <a:solidFill>
                  <a:srgbClr val="7F70FF"/>
                </a:solidFill>
                <a:latin typeface="Century Gothic"/>
              </a:rPr>
              <a:t>Provides external recognition via industry recognised logo</a:t>
            </a:r>
          </a:p>
          <a:p>
            <a:pPr marL="285750" indent="-285750">
              <a:buFont typeface="Arial" panose="020B0604020202020204" pitchFamily="34" charset="0"/>
              <a:buChar char="•"/>
            </a:pPr>
            <a:r>
              <a:rPr lang="en-GB" sz="1800">
                <a:latin typeface="Century Gothic"/>
              </a:rPr>
              <a:t>Overcomes challenges in benchmarking performance data</a:t>
            </a:r>
          </a:p>
          <a:p>
            <a:pPr marL="285750" indent="-285750">
              <a:buFont typeface="Arial" panose="020B0604020202020204" pitchFamily="34" charset="0"/>
              <a:buChar char="•"/>
            </a:pPr>
            <a:r>
              <a:rPr lang="en-GB" sz="1800">
                <a:latin typeface="Century Gothic"/>
              </a:rPr>
              <a:t>Rewards good performance</a:t>
            </a:r>
          </a:p>
          <a:p>
            <a:pPr marL="285750" indent="-285750">
              <a:buFont typeface="Arial" panose="020B0604020202020204" pitchFamily="34" charset="0"/>
              <a:buChar char="•"/>
            </a:pPr>
            <a:r>
              <a:rPr lang="en-GB" sz="1800" b="1">
                <a:solidFill>
                  <a:srgbClr val="7F70FF"/>
                </a:solidFill>
                <a:latin typeface="Century Gothic"/>
              </a:rPr>
              <a:t>Provides clear pathway to align with Net Zero legislation and current reporting processes</a:t>
            </a:r>
          </a:p>
        </p:txBody>
      </p:sp>
      <p:sp>
        <p:nvSpPr>
          <p:cNvPr id="5" name="Title 6">
            <a:extLst>
              <a:ext uri="{FF2B5EF4-FFF2-40B4-BE49-F238E27FC236}">
                <a16:creationId xmlns:a16="http://schemas.microsoft.com/office/drawing/2014/main" id="{A564804A-970B-4BD1-E163-3166C5C7A563}"/>
              </a:ext>
            </a:extLst>
          </p:cNvPr>
          <p:cNvSpPr>
            <a:spLocks noGrp="1"/>
          </p:cNvSpPr>
          <p:nvPr/>
        </p:nvSpPr>
        <p:spPr>
          <a:xfrm>
            <a:off x="268661" y="820362"/>
            <a:ext cx="10260000" cy="1249200"/>
          </a:xfrm>
          <a:prstGeom prst="rect">
            <a:avLst/>
          </a:prstGeom>
        </p:spPr>
        <p:txBody>
          <a:bodyPr vert="horz" lIns="91440" tIns="45720" rIns="91440" bIns="45720" rtlCol="0" anchor="t">
            <a:normAutofit lnSpcReduction="10000"/>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4100">
                <a:solidFill>
                  <a:srgbClr val="7F70FF"/>
                </a:solidFill>
                <a:latin typeface="Century Gothic"/>
              </a:rPr>
              <a:t>Studio Sustainability Standard</a:t>
            </a:r>
            <a:r>
              <a:rPr lang="en-US">
                <a:latin typeface="Century Gothic"/>
              </a:rPr>
              <a:t>:</a:t>
            </a:r>
            <a:endParaRPr lang="en-US"/>
          </a:p>
          <a:p>
            <a:r>
              <a:rPr lang="en-US" dirty="0">
                <a:latin typeface="Century Gothic"/>
              </a:rPr>
              <a:t> Benefits of taking part</a:t>
            </a:r>
            <a:endParaRPr lang="en-US"/>
          </a:p>
        </p:txBody>
      </p:sp>
    </p:spTree>
    <p:extLst>
      <p:ext uri="{BB962C8B-B14F-4D97-AF65-F5344CB8AC3E}">
        <p14:creationId xmlns:p14="http://schemas.microsoft.com/office/powerpoint/2010/main" val="4147628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C80C54-5C8F-5A95-9C51-75B9276B4C05}"/>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74C276AD-542D-9691-D270-8FFA4AE965C1}"/>
              </a:ext>
            </a:extLst>
          </p:cNvPr>
          <p:cNvSpPr>
            <a:spLocks noGrp="1"/>
          </p:cNvSpPr>
          <p:nvPr/>
        </p:nvSpPr>
        <p:spPr>
          <a:xfrm>
            <a:off x="268661" y="820362"/>
            <a:ext cx="10260000" cy="1092317"/>
          </a:xfrm>
          <a:prstGeom prst="rect">
            <a:avLst/>
          </a:prstGeom>
        </p:spPr>
        <p:txBody>
          <a:bodyPr vert="horz" lIns="91440" tIns="45720" rIns="91440" bIns="45720" rtlCol="0" anchor="t">
            <a:normAutofit fontScale="92500" lnSpcReduction="10000"/>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4100" dirty="0">
                <a:solidFill>
                  <a:srgbClr val="7F70FF"/>
                </a:solidFill>
                <a:latin typeface="Century Gothic"/>
              </a:rPr>
              <a:t>Studio Sustainability Standard</a:t>
            </a:r>
            <a:r>
              <a:rPr lang="en-US" dirty="0">
                <a:latin typeface="Century Gothic"/>
              </a:rPr>
              <a:t>:</a:t>
            </a:r>
            <a:endParaRPr lang="en-US" dirty="0"/>
          </a:p>
          <a:p>
            <a:r>
              <a:rPr lang="en-US" dirty="0">
                <a:latin typeface="Century Gothic"/>
              </a:rPr>
              <a:t> Scorecard examples</a:t>
            </a:r>
            <a:endParaRPr lang="en-US"/>
          </a:p>
        </p:txBody>
      </p:sp>
      <p:graphicFrame>
        <p:nvGraphicFramePr>
          <p:cNvPr id="6" name="Table 5">
            <a:extLst>
              <a:ext uri="{FF2B5EF4-FFF2-40B4-BE49-F238E27FC236}">
                <a16:creationId xmlns:a16="http://schemas.microsoft.com/office/drawing/2014/main" id="{F039A23D-BC0A-508B-5502-620F223784BB}"/>
              </a:ext>
            </a:extLst>
          </p:cNvPr>
          <p:cNvGraphicFramePr>
            <a:graphicFrameLocks noGrp="1"/>
          </p:cNvGraphicFramePr>
          <p:nvPr>
            <p:extLst>
              <p:ext uri="{D42A27DB-BD31-4B8C-83A1-F6EECF244321}">
                <p14:modId xmlns:p14="http://schemas.microsoft.com/office/powerpoint/2010/main" val="3635206897"/>
              </p:ext>
            </p:extLst>
          </p:nvPr>
        </p:nvGraphicFramePr>
        <p:xfrm>
          <a:off x="268661" y="2182939"/>
          <a:ext cx="5749584" cy="1149224"/>
        </p:xfrm>
        <a:graphic>
          <a:graphicData uri="http://schemas.openxmlformats.org/drawingml/2006/table">
            <a:tbl>
              <a:tblPr/>
              <a:tblGrid>
                <a:gridCol w="675879">
                  <a:extLst>
                    <a:ext uri="{9D8B030D-6E8A-4147-A177-3AD203B41FA5}">
                      <a16:colId xmlns:a16="http://schemas.microsoft.com/office/drawing/2014/main" val="4123808982"/>
                    </a:ext>
                  </a:extLst>
                </a:gridCol>
                <a:gridCol w="5073705">
                  <a:extLst>
                    <a:ext uri="{9D8B030D-6E8A-4147-A177-3AD203B41FA5}">
                      <a16:colId xmlns:a16="http://schemas.microsoft.com/office/drawing/2014/main" val="3479790408"/>
                    </a:ext>
                  </a:extLst>
                </a:gridCol>
              </a:tblGrid>
              <a:tr h="251460">
                <a:tc>
                  <a:txBody>
                    <a:bodyPr/>
                    <a:lstStyle/>
                    <a:p>
                      <a:pPr algn="l" fontAlgn="base">
                        <a:lnSpc>
                          <a:spcPts val="1200"/>
                        </a:lnSpc>
                        <a:buNone/>
                      </a:pPr>
                      <a:r>
                        <a:rPr lang="en-US" sz="1000" b="0" i="0">
                          <a:solidFill>
                            <a:srgbClr val="FFFFFF"/>
                          </a:solidFill>
                          <a:effectLst/>
                          <a:latin typeface="Century Gothic" panose="020B0502020202020204" pitchFamily="34" charset="0"/>
                        </a:rPr>
                        <a:t>ED01</a:t>
                      </a:r>
                      <a:r>
                        <a:rPr lang="en-US" sz="10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Studio Efficient House Lighting:</a:t>
                      </a:r>
                      <a:r>
                        <a:rPr lang="en-GB" sz="900" b="0" i="0">
                          <a:solidFill>
                            <a:srgbClr val="000000"/>
                          </a:solidFill>
                          <a:effectLst/>
                          <a:latin typeface="Century Gothic" panose="020B0502020202020204" pitchFamily="34" charset="0"/>
                        </a:rPr>
                        <a:t>​</a:t>
                      </a:r>
                      <a:br>
                        <a:rPr lang="en-GB" sz="900" b="0" i="0">
                          <a:solidFill>
                            <a:srgbClr val="000000"/>
                          </a:solidFill>
                          <a:effectLst/>
                          <a:latin typeface="Century Gothic" panose="020B0502020202020204" pitchFamily="34" charset="0"/>
                        </a:rPr>
                      </a:br>
                      <a:r>
                        <a:rPr lang="en-GB" sz="900" b="0" i="0">
                          <a:solidFill>
                            <a:srgbClr val="000000"/>
                          </a:solidFill>
                          <a:effectLst/>
                          <a:latin typeface="Century Gothic" panose="020B0502020202020204" pitchFamily="34" charset="0"/>
                        </a:rPr>
                        <a:t>Proportion by installed capacity of Studio House lighting that is LED (kW of LED as proportion of total kW of lighting)​</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1270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452370817"/>
                  </a:ext>
                </a:extLst>
              </a:tr>
              <a:tr h="251460">
                <a:tc>
                  <a:txBody>
                    <a:bodyPr/>
                    <a:lstStyle/>
                    <a:p>
                      <a:pPr algn="l" fontAlgn="base">
                        <a:lnSpc>
                          <a:spcPts val="1200"/>
                        </a:lnSpc>
                        <a:buNone/>
                      </a:pPr>
                      <a:r>
                        <a:rPr lang="en-US" sz="1000" b="0" i="0">
                          <a:solidFill>
                            <a:srgbClr val="FFFFFF"/>
                          </a:solidFill>
                          <a:effectLst/>
                          <a:latin typeface="Century Gothic" panose="020B0502020202020204" pitchFamily="34" charset="0"/>
                        </a:rPr>
                        <a:t>ED04</a:t>
                      </a:r>
                      <a:r>
                        <a:rPr lang="en-US" sz="10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House System Controllability:</a:t>
                      </a:r>
                      <a:r>
                        <a:rPr lang="en-GB" sz="900" b="0" i="0">
                          <a:solidFill>
                            <a:srgbClr val="000000"/>
                          </a:solidFill>
                          <a:effectLst/>
                          <a:latin typeface="Century Gothic" panose="020B0502020202020204" pitchFamily="34" charset="0"/>
                        </a:rPr>
                        <a:t>​</a:t>
                      </a:r>
                      <a:br>
                        <a:rPr lang="en-GB" sz="900" b="0" i="0">
                          <a:solidFill>
                            <a:srgbClr val="000000"/>
                          </a:solidFill>
                          <a:effectLst/>
                          <a:latin typeface="Century Gothic" panose="020B0502020202020204" pitchFamily="34" charset="0"/>
                        </a:rPr>
                      </a:br>
                      <a:r>
                        <a:rPr lang="en-GB" sz="900" b="0" i="0">
                          <a:solidFill>
                            <a:srgbClr val="000000"/>
                          </a:solidFill>
                          <a:effectLst/>
                          <a:latin typeface="Century Gothic" panose="020B0502020202020204" pitchFamily="34" charset="0"/>
                        </a:rPr>
                        <a:t>Systems including lighting, heating and air-conditioning are time controlled, set back or fully shut down automatically when studios are not in use for at least 80% of studios by floor area​</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1806480192"/>
                  </a:ext>
                </a:extLst>
              </a:tr>
            </a:tbl>
          </a:graphicData>
        </a:graphic>
      </p:graphicFrame>
      <p:sp>
        <p:nvSpPr>
          <p:cNvPr id="7" name="Rectangle 1">
            <a:extLst>
              <a:ext uri="{FF2B5EF4-FFF2-40B4-BE49-F238E27FC236}">
                <a16:creationId xmlns:a16="http://schemas.microsoft.com/office/drawing/2014/main" id="{FDB3B98C-48C0-9086-5B3E-4D38312DA881}"/>
              </a:ext>
            </a:extLst>
          </p:cNvPr>
          <p:cNvSpPr>
            <a:spLocks noChangeArrowheads="1"/>
          </p:cNvSpPr>
          <p:nvPr/>
        </p:nvSpPr>
        <p:spPr bwMode="auto">
          <a:xfrm>
            <a:off x="1444625" y="29495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10" name="Table 9">
            <a:extLst>
              <a:ext uri="{FF2B5EF4-FFF2-40B4-BE49-F238E27FC236}">
                <a16:creationId xmlns:a16="http://schemas.microsoft.com/office/drawing/2014/main" id="{37983BB5-A137-9234-E097-59819BE6FFF6}"/>
              </a:ext>
            </a:extLst>
          </p:cNvPr>
          <p:cNvGraphicFramePr>
            <a:graphicFrameLocks noGrp="1"/>
          </p:cNvGraphicFramePr>
          <p:nvPr>
            <p:extLst>
              <p:ext uri="{D42A27DB-BD31-4B8C-83A1-F6EECF244321}">
                <p14:modId xmlns:p14="http://schemas.microsoft.com/office/powerpoint/2010/main" val="3447234395"/>
              </p:ext>
            </p:extLst>
          </p:nvPr>
        </p:nvGraphicFramePr>
        <p:xfrm>
          <a:off x="268661" y="4936239"/>
          <a:ext cx="5749584" cy="1009524"/>
        </p:xfrm>
        <a:graphic>
          <a:graphicData uri="http://schemas.openxmlformats.org/drawingml/2006/table">
            <a:tbl>
              <a:tblPr/>
              <a:tblGrid>
                <a:gridCol w="851013">
                  <a:extLst>
                    <a:ext uri="{9D8B030D-6E8A-4147-A177-3AD203B41FA5}">
                      <a16:colId xmlns:a16="http://schemas.microsoft.com/office/drawing/2014/main" val="3725077100"/>
                    </a:ext>
                  </a:extLst>
                </a:gridCol>
                <a:gridCol w="4898571">
                  <a:extLst>
                    <a:ext uri="{9D8B030D-6E8A-4147-A177-3AD203B41FA5}">
                      <a16:colId xmlns:a16="http://schemas.microsoft.com/office/drawing/2014/main" val="3683533340"/>
                    </a:ext>
                  </a:extLst>
                </a:gridCol>
              </a:tblGrid>
              <a:tr h="228600">
                <a:tc>
                  <a:txBody>
                    <a:bodyPr/>
                    <a:lstStyle/>
                    <a:p>
                      <a:pPr algn="l" fontAlgn="base">
                        <a:lnSpc>
                          <a:spcPts val="1350"/>
                        </a:lnSpc>
                        <a:buNone/>
                      </a:pPr>
                      <a:r>
                        <a:rPr lang="en-US" sz="1100" b="0" i="0">
                          <a:solidFill>
                            <a:srgbClr val="FFFFFF"/>
                          </a:solidFill>
                          <a:effectLst/>
                          <a:latin typeface="Century Gothic" panose="020B0502020202020204" pitchFamily="34" charset="0"/>
                        </a:rPr>
                        <a:t>WatM02</a:t>
                      </a:r>
                      <a:r>
                        <a:rPr lang="en-US" sz="11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Leak detection:</a:t>
                      </a:r>
                      <a:r>
                        <a:rPr lang="en-GB" sz="900" b="0" i="0">
                          <a:solidFill>
                            <a:srgbClr val="000000"/>
                          </a:solidFill>
                          <a:effectLst/>
                          <a:latin typeface="Century Gothic" panose="020B0502020202020204" pitchFamily="34" charset="0"/>
                        </a:rPr>
                        <a:t>​</a:t>
                      </a:r>
                      <a:br>
                        <a:rPr lang="en-GB" sz="900" b="0" i="0">
                          <a:solidFill>
                            <a:srgbClr val="000000"/>
                          </a:solidFill>
                          <a:effectLst/>
                          <a:latin typeface="Century Gothic" panose="020B0502020202020204" pitchFamily="34" charset="0"/>
                        </a:rPr>
                      </a:br>
                      <a:r>
                        <a:rPr lang="en-GB" sz="900" b="0" i="0">
                          <a:solidFill>
                            <a:srgbClr val="000000"/>
                          </a:solidFill>
                          <a:effectLst/>
                          <a:latin typeface="Century Gothic" panose="020B0502020202020204" pitchFamily="34" charset="0"/>
                        </a:rPr>
                        <a:t>Leak detection system installed in locations where pipework is concealed and about to detect and report on water leaks​</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798714042"/>
                  </a:ext>
                </a:extLst>
              </a:tr>
              <a:tr h="297180">
                <a:tc>
                  <a:txBody>
                    <a:bodyPr/>
                    <a:lstStyle/>
                    <a:p>
                      <a:pPr algn="l" fontAlgn="base">
                        <a:lnSpc>
                          <a:spcPts val="1350"/>
                        </a:lnSpc>
                        <a:buNone/>
                      </a:pPr>
                      <a:r>
                        <a:rPr lang="en-US" sz="1100" b="0" i="0">
                          <a:solidFill>
                            <a:srgbClr val="FFFFFF"/>
                          </a:solidFill>
                          <a:effectLst/>
                          <a:latin typeface="Century Gothic" panose="020B0502020202020204" pitchFamily="34" charset="0"/>
                        </a:rPr>
                        <a:t>WatM03</a:t>
                      </a:r>
                      <a:r>
                        <a:rPr lang="en-US" sz="11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Water Recycling:</a:t>
                      </a:r>
                      <a:r>
                        <a:rPr lang="en-GB" sz="900" b="0" i="0">
                          <a:solidFill>
                            <a:srgbClr val="000000"/>
                          </a:solidFill>
                          <a:effectLst/>
                          <a:latin typeface="Century Gothic" panose="020B0502020202020204" pitchFamily="34" charset="0"/>
                        </a:rPr>
                        <a:t>​</a:t>
                      </a:r>
                      <a:br>
                        <a:rPr lang="en-GB" sz="900" b="0" i="0">
                          <a:solidFill>
                            <a:srgbClr val="000000"/>
                          </a:solidFill>
                          <a:effectLst/>
                          <a:latin typeface="Century Gothic" panose="020B0502020202020204" pitchFamily="34" charset="0"/>
                        </a:rPr>
                      </a:br>
                      <a:r>
                        <a:rPr lang="en-GB" sz="900" b="0" i="0">
                          <a:solidFill>
                            <a:srgbClr val="000000"/>
                          </a:solidFill>
                          <a:effectLst/>
                          <a:latin typeface="Century Gothic" panose="020B0502020202020204" pitchFamily="34" charset="0"/>
                        </a:rPr>
                        <a:t>The use of potable water is reduced through either the collection of rainwater onsite or connection to a municipal recycled water system​</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1959056584"/>
                  </a:ext>
                </a:extLst>
              </a:tr>
            </a:tbl>
          </a:graphicData>
        </a:graphic>
      </p:graphicFrame>
      <p:sp>
        <p:nvSpPr>
          <p:cNvPr id="11" name="Rectangle 2">
            <a:extLst>
              <a:ext uri="{FF2B5EF4-FFF2-40B4-BE49-F238E27FC236}">
                <a16:creationId xmlns:a16="http://schemas.microsoft.com/office/drawing/2014/main" id="{9574CFC6-FAF3-4599-8DC0-C7711A29CFBF}"/>
              </a:ext>
            </a:extLst>
          </p:cNvPr>
          <p:cNvSpPr>
            <a:spLocks noChangeArrowheads="1"/>
          </p:cNvSpPr>
          <p:nvPr/>
        </p:nvSpPr>
        <p:spPr bwMode="auto">
          <a:xfrm>
            <a:off x="1409700" y="3454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Rectangle 3">
            <a:extLst>
              <a:ext uri="{FF2B5EF4-FFF2-40B4-BE49-F238E27FC236}">
                <a16:creationId xmlns:a16="http://schemas.microsoft.com/office/drawing/2014/main" id="{FD1DD435-7E7A-FFB5-B03E-482B2AC51792}"/>
              </a:ext>
            </a:extLst>
          </p:cNvPr>
          <p:cNvSpPr>
            <a:spLocks noChangeArrowheads="1"/>
          </p:cNvSpPr>
          <p:nvPr/>
        </p:nvSpPr>
        <p:spPr bwMode="auto">
          <a:xfrm>
            <a:off x="1409700" y="36369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14" name="Table 13">
            <a:extLst>
              <a:ext uri="{FF2B5EF4-FFF2-40B4-BE49-F238E27FC236}">
                <a16:creationId xmlns:a16="http://schemas.microsoft.com/office/drawing/2014/main" id="{6A710286-1463-F52E-17E2-6F13375C27BE}"/>
              </a:ext>
            </a:extLst>
          </p:cNvPr>
          <p:cNvGraphicFramePr>
            <a:graphicFrameLocks noGrp="1"/>
          </p:cNvGraphicFramePr>
          <p:nvPr>
            <p:extLst>
              <p:ext uri="{D42A27DB-BD31-4B8C-83A1-F6EECF244321}">
                <p14:modId xmlns:p14="http://schemas.microsoft.com/office/powerpoint/2010/main" val="2748948327"/>
              </p:ext>
            </p:extLst>
          </p:nvPr>
        </p:nvGraphicFramePr>
        <p:xfrm>
          <a:off x="269843" y="3377042"/>
          <a:ext cx="5749584" cy="1514286"/>
        </p:xfrm>
        <a:graphic>
          <a:graphicData uri="http://schemas.openxmlformats.org/drawingml/2006/table">
            <a:tbl>
              <a:tblPr/>
              <a:tblGrid>
                <a:gridCol w="832352">
                  <a:extLst>
                    <a:ext uri="{9D8B030D-6E8A-4147-A177-3AD203B41FA5}">
                      <a16:colId xmlns:a16="http://schemas.microsoft.com/office/drawing/2014/main" val="2619716971"/>
                    </a:ext>
                  </a:extLst>
                </a:gridCol>
                <a:gridCol w="4917232">
                  <a:extLst>
                    <a:ext uri="{9D8B030D-6E8A-4147-A177-3AD203B41FA5}">
                      <a16:colId xmlns:a16="http://schemas.microsoft.com/office/drawing/2014/main" val="3830453524"/>
                    </a:ext>
                  </a:extLst>
                </a:gridCol>
              </a:tblGrid>
              <a:tr h="365760">
                <a:tc>
                  <a:txBody>
                    <a:bodyPr/>
                    <a:lstStyle/>
                    <a:p>
                      <a:pPr algn="l" fontAlgn="base">
                        <a:lnSpc>
                          <a:spcPts val="1200"/>
                        </a:lnSpc>
                        <a:buNone/>
                      </a:pPr>
                      <a:r>
                        <a:rPr lang="en-US" sz="1000" b="0" i="0">
                          <a:solidFill>
                            <a:srgbClr val="FFFFFF"/>
                          </a:solidFill>
                          <a:effectLst/>
                          <a:latin typeface="Century Gothic" panose="020B0502020202020204" pitchFamily="34" charset="0"/>
                        </a:rPr>
                        <a:t>WastM03</a:t>
                      </a:r>
                      <a:r>
                        <a:rPr lang="en-US" sz="10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Studio Management of Production Waste:</a:t>
                      </a:r>
                      <a:r>
                        <a:rPr lang="en-GB" sz="900" b="0" i="0">
                          <a:solidFill>
                            <a:srgbClr val="000000"/>
                          </a:solidFill>
                          <a:effectLst/>
                          <a:latin typeface="Century Gothic" panose="020B0502020202020204" pitchFamily="34" charset="0"/>
                        </a:rPr>
                        <a:t>​</a:t>
                      </a:r>
                      <a:br>
                        <a:rPr lang="en-GB" sz="900" b="0" i="0">
                          <a:solidFill>
                            <a:srgbClr val="000000"/>
                          </a:solidFill>
                          <a:effectLst/>
                          <a:latin typeface="Century Gothic" panose="020B0502020202020204" pitchFamily="34" charset="0"/>
                        </a:rPr>
                      </a:br>
                      <a:r>
                        <a:rPr lang="en-GB" sz="900" b="0" i="0">
                          <a:solidFill>
                            <a:srgbClr val="000000"/>
                          </a:solidFill>
                          <a:effectLst/>
                          <a:latin typeface="Century Gothic" panose="020B0502020202020204" pitchFamily="34" charset="0"/>
                        </a:rPr>
                        <a:t>Either production waste is handled by studio waste contractor (and incentivises use) OR production waste contractor provides an equivalent level of service and reports as per breakdown (see data reporting below)​</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2555355416"/>
                  </a:ext>
                </a:extLst>
              </a:tr>
              <a:tr h="251460">
                <a:tc>
                  <a:txBody>
                    <a:bodyPr/>
                    <a:lstStyle/>
                    <a:p>
                      <a:pPr algn="l" fontAlgn="base">
                        <a:lnSpc>
                          <a:spcPts val="1200"/>
                        </a:lnSpc>
                        <a:buNone/>
                      </a:pPr>
                      <a:r>
                        <a:rPr lang="en-US" sz="1000" b="0" i="0">
                          <a:solidFill>
                            <a:srgbClr val="FFFFFF"/>
                          </a:solidFill>
                          <a:effectLst/>
                          <a:latin typeface="Century Gothic" panose="020B0502020202020204" pitchFamily="34" charset="0"/>
                        </a:rPr>
                        <a:t>WastM04</a:t>
                      </a:r>
                      <a:r>
                        <a:rPr lang="en-US" sz="10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Studio Recycling Rate:</a:t>
                      </a:r>
                      <a:r>
                        <a:rPr lang="en-GB" sz="900" b="0" i="0">
                          <a:solidFill>
                            <a:srgbClr val="000000"/>
                          </a:solidFill>
                          <a:effectLst/>
                          <a:latin typeface="Century Gothic" panose="020B0502020202020204" pitchFamily="34" charset="0"/>
                        </a:rPr>
                        <a:t>​</a:t>
                      </a:r>
                      <a:br>
                        <a:rPr lang="en-GB" sz="900" b="0" i="0">
                          <a:solidFill>
                            <a:srgbClr val="000000"/>
                          </a:solidFill>
                          <a:effectLst/>
                          <a:latin typeface="Century Gothic" panose="020B0502020202020204" pitchFamily="34" charset="0"/>
                        </a:rPr>
                      </a:br>
                      <a:r>
                        <a:rPr lang="en-GB" sz="900" b="0" i="0">
                          <a:solidFill>
                            <a:srgbClr val="000000"/>
                          </a:solidFill>
                          <a:effectLst/>
                          <a:latin typeface="Century Gothic" panose="020B0502020202020204" pitchFamily="34" charset="0"/>
                        </a:rPr>
                        <a:t>Sitewide recycling rate for studios (including compostable) [&gt;60%]​</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833993276"/>
                  </a:ext>
                </a:extLst>
              </a:tr>
              <a:tr h="251460">
                <a:tc>
                  <a:txBody>
                    <a:bodyPr/>
                    <a:lstStyle/>
                    <a:p>
                      <a:pPr algn="l" fontAlgn="base">
                        <a:lnSpc>
                          <a:spcPts val="1200"/>
                        </a:lnSpc>
                        <a:buNone/>
                      </a:pPr>
                      <a:r>
                        <a:rPr lang="en-US" sz="1000" b="0" i="0">
                          <a:solidFill>
                            <a:srgbClr val="FFFFFF"/>
                          </a:solidFill>
                          <a:effectLst/>
                          <a:latin typeface="Century Gothic" panose="020B0502020202020204" pitchFamily="34" charset="0"/>
                        </a:rPr>
                        <a:t>WastM05</a:t>
                      </a:r>
                      <a:r>
                        <a:rPr lang="en-US" sz="10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Studio Food Waste Collection:</a:t>
                      </a:r>
                      <a:r>
                        <a:rPr lang="en-GB" sz="900" b="0" i="0">
                          <a:solidFill>
                            <a:srgbClr val="000000"/>
                          </a:solidFill>
                          <a:effectLst/>
                          <a:latin typeface="Century Gothic" panose="020B0502020202020204" pitchFamily="34" charset="0"/>
                        </a:rPr>
                        <a:t>​</a:t>
                      </a:r>
                      <a:br>
                        <a:rPr lang="en-GB" sz="900" b="0" i="0">
                          <a:solidFill>
                            <a:srgbClr val="000000"/>
                          </a:solidFill>
                          <a:effectLst/>
                          <a:latin typeface="Century Gothic" panose="020B0502020202020204" pitchFamily="34" charset="0"/>
                        </a:rPr>
                      </a:br>
                      <a:r>
                        <a:rPr lang="en-GB" sz="900" b="0" i="0">
                          <a:solidFill>
                            <a:srgbClr val="000000"/>
                          </a:solidFill>
                          <a:effectLst/>
                          <a:latin typeface="Century Gothic" panose="020B0502020202020204" pitchFamily="34" charset="0"/>
                        </a:rPr>
                        <a:t>Segregated collection of food waste from all commercial cooking and sitewide, for composting by waste contractor.​</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3612118907"/>
                  </a:ext>
                </a:extLst>
              </a:tr>
            </a:tbl>
          </a:graphicData>
        </a:graphic>
      </p:graphicFrame>
      <p:sp>
        <p:nvSpPr>
          <p:cNvPr id="15" name="Rectangle 4">
            <a:extLst>
              <a:ext uri="{FF2B5EF4-FFF2-40B4-BE49-F238E27FC236}">
                <a16:creationId xmlns:a16="http://schemas.microsoft.com/office/drawing/2014/main" id="{E766D97B-B5BC-1C7B-8C23-403DB677D1CB}"/>
              </a:ext>
            </a:extLst>
          </p:cNvPr>
          <p:cNvSpPr>
            <a:spLocks noChangeArrowheads="1"/>
          </p:cNvSpPr>
          <p:nvPr/>
        </p:nvSpPr>
        <p:spPr bwMode="auto">
          <a:xfrm>
            <a:off x="1455738" y="276701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16" name="Table 15">
            <a:extLst>
              <a:ext uri="{FF2B5EF4-FFF2-40B4-BE49-F238E27FC236}">
                <a16:creationId xmlns:a16="http://schemas.microsoft.com/office/drawing/2014/main" id="{ECA451C5-6B93-B02E-60B1-CA621BF16650}"/>
              </a:ext>
            </a:extLst>
          </p:cNvPr>
          <p:cNvGraphicFramePr>
            <a:graphicFrameLocks noGrp="1"/>
          </p:cNvGraphicFramePr>
          <p:nvPr>
            <p:extLst>
              <p:ext uri="{D42A27DB-BD31-4B8C-83A1-F6EECF244321}">
                <p14:modId xmlns:p14="http://schemas.microsoft.com/office/powerpoint/2010/main" val="297269657"/>
              </p:ext>
            </p:extLst>
          </p:nvPr>
        </p:nvGraphicFramePr>
        <p:xfrm>
          <a:off x="6172575" y="2968656"/>
          <a:ext cx="5749584" cy="644462"/>
        </p:xfrm>
        <a:graphic>
          <a:graphicData uri="http://schemas.openxmlformats.org/drawingml/2006/table">
            <a:tbl>
              <a:tblPr/>
              <a:tblGrid>
                <a:gridCol w="664401">
                  <a:extLst>
                    <a:ext uri="{9D8B030D-6E8A-4147-A177-3AD203B41FA5}">
                      <a16:colId xmlns:a16="http://schemas.microsoft.com/office/drawing/2014/main" val="3138300802"/>
                    </a:ext>
                  </a:extLst>
                </a:gridCol>
                <a:gridCol w="5085183">
                  <a:extLst>
                    <a:ext uri="{9D8B030D-6E8A-4147-A177-3AD203B41FA5}">
                      <a16:colId xmlns:a16="http://schemas.microsoft.com/office/drawing/2014/main" val="1604808435"/>
                    </a:ext>
                  </a:extLst>
                </a:gridCol>
              </a:tblGrid>
              <a:tr h="381000">
                <a:tc>
                  <a:txBody>
                    <a:bodyPr/>
                    <a:lstStyle/>
                    <a:p>
                      <a:pPr algn="l" fontAlgn="base">
                        <a:lnSpc>
                          <a:spcPts val="1350"/>
                        </a:lnSpc>
                        <a:buNone/>
                      </a:pPr>
                      <a:r>
                        <a:rPr lang="en-US" sz="1100" b="0" i="0">
                          <a:solidFill>
                            <a:srgbClr val="FFFFFF"/>
                          </a:solidFill>
                          <a:effectLst/>
                          <a:latin typeface="Century Gothic" panose="020B0502020202020204" pitchFamily="34" charset="0"/>
                        </a:rPr>
                        <a:t>GS02</a:t>
                      </a:r>
                      <a:r>
                        <a:rPr lang="en-US" sz="11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no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Provision of Biodiverse Green Space:</a:t>
                      </a:r>
                      <a:r>
                        <a:rPr lang="en-GB" sz="900" b="0" i="0">
                          <a:solidFill>
                            <a:srgbClr val="000000"/>
                          </a:solidFill>
                          <a:effectLst/>
                          <a:latin typeface="Century Gothic" panose="020B0502020202020204" pitchFamily="34" charset="0"/>
                        </a:rPr>
                        <a:t>​</a:t>
                      </a:r>
                      <a:br>
                        <a:rPr lang="en-GB" sz="900" b="0" i="0">
                          <a:solidFill>
                            <a:srgbClr val="000000"/>
                          </a:solidFill>
                          <a:effectLst/>
                          <a:latin typeface="Century Gothic" panose="020B0502020202020204" pitchFamily="34" charset="0"/>
                        </a:rPr>
                      </a:br>
                      <a:r>
                        <a:rPr lang="en-GB" sz="900" b="0" i="0">
                          <a:solidFill>
                            <a:srgbClr val="000000"/>
                          </a:solidFill>
                          <a:effectLst/>
                          <a:latin typeface="Century Gothic" panose="020B0502020202020204" pitchFamily="34" charset="0"/>
                        </a:rPr>
                        <a:t>Proportion of the site area that is </a:t>
                      </a:r>
                      <a:r>
                        <a:rPr lang="en-GB" sz="900" b="0" i="0" err="1">
                          <a:solidFill>
                            <a:srgbClr val="000000"/>
                          </a:solidFill>
                          <a:effectLst/>
                          <a:latin typeface="Century Gothic" panose="020B0502020202020204" pitchFamily="34" charset="0"/>
                        </a:rPr>
                        <a:t>biodivere</a:t>
                      </a:r>
                      <a:r>
                        <a:rPr lang="en-GB" sz="900" b="0" i="0">
                          <a:solidFill>
                            <a:srgbClr val="000000"/>
                          </a:solidFill>
                          <a:effectLst/>
                          <a:latin typeface="Century Gothic" panose="020B0502020202020204" pitchFamily="34" charset="0"/>
                        </a:rPr>
                        <a:t> green space. Biodiverse green space is the space that comprises a range of different plants and habitats e.g., fresh water, mixed planting, trees. This does not include clear areas of grass. ​</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634447646"/>
                  </a:ext>
                </a:extLst>
              </a:tr>
            </a:tbl>
          </a:graphicData>
        </a:graphic>
      </p:graphicFrame>
      <p:sp>
        <p:nvSpPr>
          <p:cNvPr id="17" name="Rectangle 5">
            <a:extLst>
              <a:ext uri="{FF2B5EF4-FFF2-40B4-BE49-F238E27FC236}">
                <a16:creationId xmlns:a16="http://schemas.microsoft.com/office/drawing/2014/main" id="{8972CBAB-9AAA-B036-267F-58646BCC34F8}"/>
              </a:ext>
            </a:extLst>
          </p:cNvPr>
          <p:cNvSpPr>
            <a:spLocks noChangeArrowheads="1"/>
          </p:cNvSpPr>
          <p:nvPr/>
        </p:nvSpPr>
        <p:spPr bwMode="auto">
          <a:xfrm>
            <a:off x="1474788" y="356711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18" name="Table 17">
            <a:extLst>
              <a:ext uri="{FF2B5EF4-FFF2-40B4-BE49-F238E27FC236}">
                <a16:creationId xmlns:a16="http://schemas.microsoft.com/office/drawing/2014/main" id="{33529BBC-CA9B-700A-B5A4-AAB9A1B76A37}"/>
              </a:ext>
            </a:extLst>
          </p:cNvPr>
          <p:cNvGraphicFramePr>
            <a:graphicFrameLocks noGrp="1"/>
          </p:cNvGraphicFramePr>
          <p:nvPr>
            <p:extLst>
              <p:ext uri="{D42A27DB-BD31-4B8C-83A1-F6EECF244321}">
                <p14:modId xmlns:p14="http://schemas.microsoft.com/office/powerpoint/2010/main" val="589978513"/>
              </p:ext>
            </p:extLst>
          </p:nvPr>
        </p:nvGraphicFramePr>
        <p:xfrm>
          <a:off x="6172575" y="3654974"/>
          <a:ext cx="5749584" cy="365062"/>
        </p:xfrm>
        <a:graphic>
          <a:graphicData uri="http://schemas.openxmlformats.org/drawingml/2006/table">
            <a:tbl>
              <a:tblPr/>
              <a:tblGrid>
                <a:gridCol w="683062">
                  <a:extLst>
                    <a:ext uri="{9D8B030D-6E8A-4147-A177-3AD203B41FA5}">
                      <a16:colId xmlns:a16="http://schemas.microsoft.com/office/drawing/2014/main" val="2695931529"/>
                    </a:ext>
                  </a:extLst>
                </a:gridCol>
                <a:gridCol w="5066522">
                  <a:extLst>
                    <a:ext uri="{9D8B030D-6E8A-4147-A177-3AD203B41FA5}">
                      <a16:colId xmlns:a16="http://schemas.microsoft.com/office/drawing/2014/main" val="4147714508"/>
                    </a:ext>
                  </a:extLst>
                </a:gridCol>
              </a:tblGrid>
              <a:tr h="160020">
                <a:tc>
                  <a:txBody>
                    <a:bodyPr/>
                    <a:lstStyle/>
                    <a:p>
                      <a:pPr algn="l" fontAlgn="base">
                        <a:lnSpc>
                          <a:spcPts val="1200"/>
                        </a:lnSpc>
                        <a:buNone/>
                      </a:pPr>
                      <a:r>
                        <a:rPr lang="en-US" sz="1000" b="0" i="0">
                          <a:solidFill>
                            <a:srgbClr val="FFFFFF"/>
                          </a:solidFill>
                          <a:effectLst/>
                          <a:latin typeface="Century Gothic" panose="020B0502020202020204" pitchFamily="34" charset="0"/>
                        </a:rPr>
                        <a:t>WW01</a:t>
                      </a:r>
                      <a:r>
                        <a:rPr lang="en-US" sz="10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Mental Health Programmes and Policies: </a:t>
                      </a:r>
                      <a:r>
                        <a:rPr lang="en-GB" sz="900" b="0" i="0">
                          <a:solidFill>
                            <a:srgbClr val="000000"/>
                          </a:solidFill>
                          <a:effectLst/>
                          <a:latin typeface="Century Gothic" panose="020B0502020202020204" pitchFamily="34" charset="0"/>
                        </a:rPr>
                        <a:t>Promotion of mental health and well-being through the provision of supportive programs, policies and resources.​</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2707731240"/>
                  </a:ext>
                </a:extLst>
              </a:tr>
            </a:tbl>
          </a:graphicData>
        </a:graphic>
      </p:graphicFrame>
      <p:sp>
        <p:nvSpPr>
          <p:cNvPr id="19" name="Rectangle 6">
            <a:extLst>
              <a:ext uri="{FF2B5EF4-FFF2-40B4-BE49-F238E27FC236}">
                <a16:creationId xmlns:a16="http://schemas.microsoft.com/office/drawing/2014/main" id="{585304CE-276D-5B5E-5824-FC612F94E610}"/>
              </a:ext>
            </a:extLst>
          </p:cNvPr>
          <p:cNvSpPr>
            <a:spLocks noChangeArrowheads="1"/>
          </p:cNvSpPr>
          <p:nvPr/>
        </p:nvSpPr>
        <p:spPr bwMode="auto">
          <a:xfrm>
            <a:off x="1466850" y="33321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20" name="Table 19">
            <a:extLst>
              <a:ext uri="{FF2B5EF4-FFF2-40B4-BE49-F238E27FC236}">
                <a16:creationId xmlns:a16="http://schemas.microsoft.com/office/drawing/2014/main" id="{D94B0939-AF39-9A66-BBA1-2C0A5C93FB2E}"/>
              </a:ext>
            </a:extLst>
          </p:cNvPr>
          <p:cNvGraphicFramePr>
            <a:graphicFrameLocks noGrp="1"/>
          </p:cNvGraphicFramePr>
          <p:nvPr>
            <p:extLst>
              <p:ext uri="{D42A27DB-BD31-4B8C-83A1-F6EECF244321}">
                <p14:modId xmlns:p14="http://schemas.microsoft.com/office/powerpoint/2010/main" val="1221383456"/>
              </p:ext>
            </p:extLst>
          </p:nvPr>
        </p:nvGraphicFramePr>
        <p:xfrm>
          <a:off x="268661" y="5990983"/>
          <a:ext cx="5749584" cy="504762"/>
        </p:xfrm>
        <a:graphic>
          <a:graphicData uri="http://schemas.openxmlformats.org/drawingml/2006/table">
            <a:tbl>
              <a:tblPr/>
              <a:tblGrid>
                <a:gridCol w="684387">
                  <a:extLst>
                    <a:ext uri="{9D8B030D-6E8A-4147-A177-3AD203B41FA5}">
                      <a16:colId xmlns:a16="http://schemas.microsoft.com/office/drawing/2014/main" val="2006648051"/>
                    </a:ext>
                  </a:extLst>
                </a:gridCol>
                <a:gridCol w="5065197">
                  <a:extLst>
                    <a:ext uri="{9D8B030D-6E8A-4147-A177-3AD203B41FA5}">
                      <a16:colId xmlns:a16="http://schemas.microsoft.com/office/drawing/2014/main" val="186033640"/>
                    </a:ext>
                  </a:extLst>
                </a:gridCol>
              </a:tblGrid>
              <a:tr h="274320">
                <a:tc>
                  <a:txBody>
                    <a:bodyPr/>
                    <a:lstStyle/>
                    <a:p>
                      <a:pPr algn="l" fontAlgn="base">
                        <a:lnSpc>
                          <a:spcPts val="1350"/>
                        </a:lnSpc>
                        <a:buNone/>
                      </a:pPr>
                      <a:r>
                        <a:rPr lang="en-US" sz="1100" b="0" i="0">
                          <a:solidFill>
                            <a:srgbClr val="FFFFFF"/>
                          </a:solidFill>
                          <a:effectLst/>
                          <a:latin typeface="Century Gothic" panose="020B0502020202020204" pitchFamily="34" charset="0"/>
                        </a:rPr>
                        <a:t>AT02</a:t>
                      </a:r>
                      <a:r>
                        <a:rPr lang="en-US" sz="11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Cycle Parking: </a:t>
                      </a:r>
                      <a:r>
                        <a:rPr lang="en-GB" sz="900" b="0" i="0">
                          <a:solidFill>
                            <a:srgbClr val="000000"/>
                          </a:solidFill>
                          <a:effectLst/>
                          <a:latin typeface="Century Gothic" panose="020B0502020202020204" pitchFamily="34" charset="0"/>
                        </a:rPr>
                        <a:t>Secure cycle parking provided and showers and changing facilities provided in appropriate proportion to cycle parking with facilities for non-standard cycles (e.g. adapted cycles, cargo bikes)​</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3233465506"/>
                  </a:ext>
                </a:extLst>
              </a:tr>
            </a:tbl>
          </a:graphicData>
        </a:graphic>
      </p:graphicFrame>
      <p:sp>
        <p:nvSpPr>
          <p:cNvPr id="21" name="Rectangle 7">
            <a:extLst>
              <a:ext uri="{FF2B5EF4-FFF2-40B4-BE49-F238E27FC236}">
                <a16:creationId xmlns:a16="http://schemas.microsoft.com/office/drawing/2014/main" id="{3539EEF8-9A7F-9661-8D66-5352A8E5209A}"/>
              </a:ext>
            </a:extLst>
          </p:cNvPr>
          <p:cNvSpPr>
            <a:spLocks noChangeArrowheads="1"/>
          </p:cNvSpPr>
          <p:nvPr/>
        </p:nvSpPr>
        <p:spPr bwMode="auto">
          <a:xfrm>
            <a:off x="1466850" y="368776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22" name="Table 21">
            <a:extLst>
              <a:ext uri="{FF2B5EF4-FFF2-40B4-BE49-F238E27FC236}">
                <a16:creationId xmlns:a16="http://schemas.microsoft.com/office/drawing/2014/main" id="{61E159F2-078A-04AC-CF00-66E329FD39DA}"/>
              </a:ext>
            </a:extLst>
          </p:cNvPr>
          <p:cNvGraphicFramePr>
            <a:graphicFrameLocks noGrp="1"/>
          </p:cNvGraphicFramePr>
          <p:nvPr>
            <p:extLst>
              <p:ext uri="{D42A27DB-BD31-4B8C-83A1-F6EECF244321}">
                <p14:modId xmlns:p14="http://schemas.microsoft.com/office/powerpoint/2010/main" val="4002292050"/>
              </p:ext>
            </p:extLst>
          </p:nvPr>
        </p:nvGraphicFramePr>
        <p:xfrm>
          <a:off x="6172575" y="5007361"/>
          <a:ext cx="5749584" cy="1487382"/>
        </p:xfrm>
        <a:graphic>
          <a:graphicData uri="http://schemas.openxmlformats.org/drawingml/2006/table">
            <a:tbl>
              <a:tblPr/>
              <a:tblGrid>
                <a:gridCol w="787758">
                  <a:extLst>
                    <a:ext uri="{9D8B030D-6E8A-4147-A177-3AD203B41FA5}">
                      <a16:colId xmlns:a16="http://schemas.microsoft.com/office/drawing/2014/main" val="2392396904"/>
                    </a:ext>
                  </a:extLst>
                </a:gridCol>
                <a:gridCol w="4961826">
                  <a:extLst>
                    <a:ext uri="{9D8B030D-6E8A-4147-A177-3AD203B41FA5}">
                      <a16:colId xmlns:a16="http://schemas.microsoft.com/office/drawing/2014/main" val="1462367162"/>
                    </a:ext>
                  </a:extLst>
                </a:gridCol>
              </a:tblGrid>
              <a:tr h="421460">
                <a:tc>
                  <a:txBody>
                    <a:bodyPr/>
                    <a:lstStyle/>
                    <a:p>
                      <a:pPr algn="l" fontAlgn="base">
                        <a:lnSpc>
                          <a:spcPts val="1350"/>
                        </a:lnSpc>
                        <a:buNone/>
                      </a:pPr>
                      <a:r>
                        <a:rPr lang="en-US" sz="1100" b="0" i="0">
                          <a:solidFill>
                            <a:srgbClr val="FFFFFF"/>
                          </a:solidFill>
                          <a:effectLst/>
                          <a:latin typeface="Century Gothic" panose="020B0502020202020204" pitchFamily="34" charset="0"/>
                        </a:rPr>
                        <a:t>COM01</a:t>
                      </a:r>
                      <a:r>
                        <a:rPr lang="en-US" sz="11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Educational Outreach and Placements: </a:t>
                      </a:r>
                      <a:r>
                        <a:rPr lang="en-GB" sz="900" b="0" i="0">
                          <a:solidFill>
                            <a:srgbClr val="000000"/>
                          </a:solidFill>
                          <a:effectLst/>
                          <a:latin typeface="Century Gothic" panose="020B0502020202020204" pitchFamily="34" charset="0"/>
                        </a:rPr>
                        <a:t>Provision of educational outreach and schools placements  ​</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3387294888"/>
                  </a:ext>
                </a:extLst>
              </a:tr>
              <a:tr h="542556">
                <a:tc>
                  <a:txBody>
                    <a:bodyPr/>
                    <a:lstStyle/>
                    <a:p>
                      <a:pPr algn="l" fontAlgn="base">
                        <a:lnSpc>
                          <a:spcPts val="1350"/>
                        </a:lnSpc>
                        <a:buNone/>
                      </a:pPr>
                      <a:r>
                        <a:rPr lang="en-US" sz="1100" b="0" i="0">
                          <a:solidFill>
                            <a:srgbClr val="FFFFFF"/>
                          </a:solidFill>
                          <a:effectLst/>
                          <a:latin typeface="Century Gothic" panose="020B0502020202020204" pitchFamily="34" charset="0"/>
                        </a:rPr>
                        <a:t>COM02</a:t>
                      </a:r>
                      <a:r>
                        <a:rPr lang="en-US" sz="11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Skills and Employment: </a:t>
                      </a:r>
                      <a:r>
                        <a:rPr lang="en-GB" sz="900" b="0" i="0">
                          <a:solidFill>
                            <a:srgbClr val="000000"/>
                          </a:solidFill>
                          <a:effectLst/>
                          <a:latin typeface="Century Gothic" panose="020B0502020202020204" pitchFamily="34" charset="0"/>
                        </a:rPr>
                        <a:t>Measures in place to ensure productions are able to provide / engage with outreach / employment opportunities to the local community, particularly for hard to reach, vulnerable or marginalised groups within the community.​</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1938962483"/>
                  </a:ext>
                </a:extLst>
              </a:tr>
              <a:tr h="421460">
                <a:tc>
                  <a:txBody>
                    <a:bodyPr/>
                    <a:lstStyle/>
                    <a:p>
                      <a:pPr algn="l" fontAlgn="base">
                        <a:lnSpc>
                          <a:spcPts val="1350"/>
                        </a:lnSpc>
                        <a:buNone/>
                      </a:pPr>
                      <a:r>
                        <a:rPr lang="en-US" sz="1100" b="0" i="0">
                          <a:solidFill>
                            <a:srgbClr val="FFFFFF"/>
                          </a:solidFill>
                          <a:effectLst/>
                          <a:latin typeface="Century Gothic" panose="020B0502020202020204" pitchFamily="34" charset="0"/>
                        </a:rPr>
                        <a:t>COM03</a:t>
                      </a:r>
                      <a:r>
                        <a:rPr lang="en-US" sz="11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Community Investments: </a:t>
                      </a:r>
                      <a:r>
                        <a:rPr lang="en-GB" sz="900" b="0" i="0">
                          <a:solidFill>
                            <a:srgbClr val="000000"/>
                          </a:solidFill>
                          <a:effectLst/>
                          <a:latin typeface="Century Gothic" panose="020B0502020202020204" pitchFamily="34" charset="0"/>
                        </a:rPr>
                        <a:t>Investment into community schemes and programmes to support local development ​</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782327489"/>
                  </a:ext>
                </a:extLst>
              </a:tr>
            </a:tbl>
          </a:graphicData>
        </a:graphic>
      </p:graphicFrame>
      <p:sp>
        <p:nvSpPr>
          <p:cNvPr id="23" name="Rectangle 8">
            <a:extLst>
              <a:ext uri="{FF2B5EF4-FFF2-40B4-BE49-F238E27FC236}">
                <a16:creationId xmlns:a16="http://schemas.microsoft.com/office/drawing/2014/main" id="{411139EF-1070-4BD9-7E73-D7B19A894FD7}"/>
              </a:ext>
            </a:extLst>
          </p:cNvPr>
          <p:cNvSpPr>
            <a:spLocks noChangeArrowheads="1"/>
          </p:cNvSpPr>
          <p:nvPr/>
        </p:nvSpPr>
        <p:spPr bwMode="auto">
          <a:xfrm>
            <a:off x="1485900" y="33432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24" name="Table 23">
            <a:extLst>
              <a:ext uri="{FF2B5EF4-FFF2-40B4-BE49-F238E27FC236}">
                <a16:creationId xmlns:a16="http://schemas.microsoft.com/office/drawing/2014/main" id="{C1FEF2C5-F8CA-4D0E-5344-A2EB6FC9800E}"/>
              </a:ext>
            </a:extLst>
          </p:cNvPr>
          <p:cNvGraphicFramePr>
            <a:graphicFrameLocks noGrp="1"/>
          </p:cNvGraphicFramePr>
          <p:nvPr>
            <p:extLst>
              <p:ext uri="{D42A27DB-BD31-4B8C-83A1-F6EECF244321}">
                <p14:modId xmlns:p14="http://schemas.microsoft.com/office/powerpoint/2010/main" val="1126703641"/>
              </p:ext>
            </p:extLst>
          </p:nvPr>
        </p:nvGraphicFramePr>
        <p:xfrm>
          <a:off x="6172575" y="4061209"/>
          <a:ext cx="5749584" cy="904876"/>
        </p:xfrm>
        <a:graphic>
          <a:graphicData uri="http://schemas.openxmlformats.org/drawingml/2006/table">
            <a:tbl>
              <a:tblPr/>
              <a:tblGrid>
                <a:gridCol w="727829">
                  <a:extLst>
                    <a:ext uri="{9D8B030D-6E8A-4147-A177-3AD203B41FA5}">
                      <a16:colId xmlns:a16="http://schemas.microsoft.com/office/drawing/2014/main" val="2074545129"/>
                    </a:ext>
                  </a:extLst>
                </a:gridCol>
                <a:gridCol w="5021755">
                  <a:extLst>
                    <a:ext uri="{9D8B030D-6E8A-4147-A177-3AD203B41FA5}">
                      <a16:colId xmlns:a16="http://schemas.microsoft.com/office/drawing/2014/main" val="3014514716"/>
                    </a:ext>
                  </a:extLst>
                </a:gridCol>
              </a:tblGrid>
              <a:tr h="182880">
                <a:tc>
                  <a:txBody>
                    <a:bodyPr/>
                    <a:lstStyle/>
                    <a:p>
                      <a:pPr algn="l" fontAlgn="base">
                        <a:lnSpc>
                          <a:spcPts val="1350"/>
                        </a:lnSpc>
                        <a:buNone/>
                      </a:pPr>
                      <a:r>
                        <a:rPr lang="en-US" sz="1100" b="0" i="0">
                          <a:solidFill>
                            <a:srgbClr val="FFFFFF"/>
                          </a:solidFill>
                          <a:effectLst/>
                          <a:latin typeface="Century Gothic" panose="020B0502020202020204" pitchFamily="34" charset="0"/>
                        </a:rPr>
                        <a:t>ID02</a:t>
                      </a:r>
                      <a:r>
                        <a:rPr lang="en-US" sz="11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Equality, Diversity and Inclusion (EDI) Training: </a:t>
                      </a:r>
                      <a:r>
                        <a:rPr lang="en-GB" sz="900" b="0" i="0">
                          <a:solidFill>
                            <a:srgbClr val="000000"/>
                          </a:solidFill>
                          <a:effectLst/>
                          <a:latin typeface="Century Gothic" panose="020B0502020202020204" pitchFamily="34" charset="0"/>
                        </a:rPr>
                        <a:t>EDI training for all Studio employees.​</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691126726"/>
                  </a:ext>
                </a:extLst>
              </a:tr>
              <a:tr h="381000">
                <a:tc>
                  <a:txBody>
                    <a:bodyPr/>
                    <a:lstStyle/>
                    <a:p>
                      <a:pPr algn="l" fontAlgn="base">
                        <a:lnSpc>
                          <a:spcPts val="1350"/>
                        </a:lnSpc>
                        <a:buNone/>
                      </a:pPr>
                      <a:r>
                        <a:rPr lang="en-US" sz="1100" b="0" i="0">
                          <a:solidFill>
                            <a:srgbClr val="FFFFFF"/>
                          </a:solidFill>
                          <a:effectLst/>
                          <a:latin typeface="Century Gothic" panose="020B0502020202020204" pitchFamily="34" charset="0"/>
                        </a:rPr>
                        <a:t>ID03</a:t>
                      </a:r>
                      <a:r>
                        <a:rPr lang="en-US" sz="1100" b="0" i="0">
                          <a:solidFill>
                            <a:srgbClr val="000000"/>
                          </a:solidFill>
                          <a:effectLst/>
                          <a:latin typeface="Century Gothic" panose="020B0502020202020204" pitchFamily="34" charset="0"/>
                        </a:rPr>
                        <a:t>​</a:t>
                      </a:r>
                      <a:endParaRPr lang="en-US" b="0" i="0">
                        <a:solidFill>
                          <a:srgbClr val="000000"/>
                        </a:solidFill>
                        <a:effectLst/>
                      </a:endParaRPr>
                    </a:p>
                  </a:txBody>
                  <a:tcPr>
                    <a:lnL w="1270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0F123D"/>
                    </a:solidFill>
                  </a:tcPr>
                </a:tc>
                <a:tc>
                  <a:txBody>
                    <a:bodyPr/>
                    <a:lstStyle/>
                    <a:p>
                      <a:pPr algn="l" fontAlgn="base">
                        <a:lnSpc>
                          <a:spcPts val="1050"/>
                        </a:lnSpc>
                        <a:buNone/>
                      </a:pPr>
                      <a:r>
                        <a:rPr lang="en-GB" sz="900" b="1" i="0">
                          <a:solidFill>
                            <a:srgbClr val="000000"/>
                          </a:solidFill>
                          <a:effectLst/>
                          <a:latin typeface="Century Gothic" panose="020B0502020202020204" pitchFamily="34" charset="0"/>
                        </a:rPr>
                        <a:t>Representative consultation:</a:t>
                      </a:r>
                      <a:r>
                        <a:rPr lang="en-GB" sz="900" b="0" i="0">
                          <a:solidFill>
                            <a:srgbClr val="000000"/>
                          </a:solidFill>
                          <a:effectLst/>
                          <a:latin typeface="Century Gothic" panose="020B0502020202020204" pitchFamily="34" charset="0"/>
                        </a:rPr>
                        <a:t>​</a:t>
                      </a:r>
                      <a:br>
                        <a:rPr lang="en-GB" sz="900" b="0" i="0">
                          <a:solidFill>
                            <a:srgbClr val="000000"/>
                          </a:solidFill>
                          <a:effectLst/>
                          <a:latin typeface="Century Gothic" panose="020B0502020202020204" pitchFamily="34" charset="0"/>
                        </a:rPr>
                      </a:br>
                      <a:r>
                        <a:rPr lang="en-GB" sz="900" b="0" i="0">
                          <a:solidFill>
                            <a:srgbClr val="000000"/>
                          </a:solidFill>
                          <a:effectLst/>
                          <a:latin typeface="Century Gothic" panose="020B0502020202020204" pitchFamily="34" charset="0"/>
                        </a:rPr>
                        <a:t>Ongoing conversation and feedback loop with end users of the building (staff, visitors and studio users), to feed into any remedial / refurbishment works, management strategies / policies and initiatives being introduced for the studio.​</a:t>
                      </a:r>
                      <a:endParaRPr lang="en-GB" b="0" i="0">
                        <a:solidFill>
                          <a:srgbClr val="000000"/>
                        </a:solidFill>
                        <a:effectLst/>
                      </a:endParaRPr>
                    </a:p>
                  </a:txBody>
                  <a:tcPr>
                    <a:lnL w="7620" cap="flat" cmpd="sng" algn="ctr">
                      <a:solidFill>
                        <a:srgbClr val="FFFFFF"/>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FFFFFF"/>
                      </a:solidFill>
                      <a:prstDash val="solid"/>
                      <a:round/>
                      <a:headEnd type="none" w="med" len="med"/>
                      <a:tailEnd type="none" w="med" len="med"/>
                    </a:lnT>
                    <a:lnB w="7620" cap="flat" cmpd="sng" algn="ctr">
                      <a:solidFill>
                        <a:srgbClr val="FFFFFF"/>
                      </a:solidFill>
                      <a:prstDash val="solid"/>
                      <a:round/>
                      <a:headEnd type="none" w="med" len="med"/>
                      <a:tailEnd type="none" w="med" len="med"/>
                    </a:lnB>
                    <a:solidFill>
                      <a:srgbClr val="B9AFFF"/>
                    </a:solidFill>
                  </a:tcPr>
                </a:tc>
                <a:extLst>
                  <a:ext uri="{0D108BD9-81ED-4DB2-BD59-A6C34878D82A}">
                    <a16:rowId xmlns:a16="http://schemas.microsoft.com/office/drawing/2014/main" val="3262778494"/>
                  </a:ext>
                </a:extLst>
              </a:tr>
            </a:tbl>
          </a:graphicData>
        </a:graphic>
      </p:graphicFrame>
      <p:sp>
        <p:nvSpPr>
          <p:cNvPr id="25" name="Rectangle 9">
            <a:extLst>
              <a:ext uri="{FF2B5EF4-FFF2-40B4-BE49-F238E27FC236}">
                <a16:creationId xmlns:a16="http://schemas.microsoft.com/office/drawing/2014/main" id="{C89513F9-FECB-8491-3B5C-5A53F5115D82}"/>
              </a:ext>
            </a:extLst>
          </p:cNvPr>
          <p:cNvSpPr>
            <a:spLocks noChangeArrowheads="1"/>
          </p:cNvSpPr>
          <p:nvPr/>
        </p:nvSpPr>
        <p:spPr bwMode="auto">
          <a:xfrm>
            <a:off x="1489075" y="322738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cxnSp>
        <p:nvCxnSpPr>
          <p:cNvPr id="8" name="Straight Connector 7">
            <a:extLst>
              <a:ext uri="{FF2B5EF4-FFF2-40B4-BE49-F238E27FC236}">
                <a16:creationId xmlns:a16="http://schemas.microsoft.com/office/drawing/2014/main" id="{833D7E26-4842-0E70-BCFD-0EEBB51F9189}"/>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9" name="TextBox 73">
            <a:extLst>
              <a:ext uri="{FF2B5EF4-FFF2-40B4-BE49-F238E27FC236}">
                <a16:creationId xmlns:a16="http://schemas.microsoft.com/office/drawing/2014/main" id="{FFEE02AC-B8D0-C0CE-953D-DE8FCE51C63D}"/>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26" name="Picture 25" descr="A logo with white text and blue circles&#10;&#10;Description automatically generated">
            <a:extLst>
              <a:ext uri="{FF2B5EF4-FFF2-40B4-BE49-F238E27FC236}">
                <a16:creationId xmlns:a16="http://schemas.microsoft.com/office/drawing/2014/main" id="{3BFB6A4D-7BB2-40E9-6707-B740D729F018}"/>
              </a:ext>
            </a:extLst>
          </p:cNvPr>
          <p:cNvPicPr>
            <a:picLocks noChangeAspect="1"/>
          </p:cNvPicPr>
          <p:nvPr/>
        </p:nvPicPr>
        <p:blipFill>
          <a:blip r:embed="rId3"/>
          <a:stretch>
            <a:fillRect/>
          </a:stretch>
        </p:blipFill>
        <p:spPr>
          <a:xfrm>
            <a:off x="11209806" y="142490"/>
            <a:ext cx="838327" cy="868300"/>
          </a:xfrm>
          <a:prstGeom prst="rect">
            <a:avLst/>
          </a:prstGeom>
        </p:spPr>
      </p:pic>
      <p:sp>
        <p:nvSpPr>
          <p:cNvPr id="3" name="TextBox 2">
            <a:extLst>
              <a:ext uri="{FF2B5EF4-FFF2-40B4-BE49-F238E27FC236}">
                <a16:creationId xmlns:a16="http://schemas.microsoft.com/office/drawing/2014/main" id="{73EDCB42-DC1B-91BE-27D3-3457313BD880}"/>
              </a:ext>
            </a:extLst>
          </p:cNvPr>
          <p:cNvSpPr txBox="1"/>
          <p:nvPr/>
        </p:nvSpPr>
        <p:spPr>
          <a:xfrm>
            <a:off x="7181273" y="1852827"/>
            <a:ext cx="4697963" cy="646331"/>
          </a:xfrm>
          <a:prstGeom prst="rect">
            <a:avLst/>
          </a:prstGeom>
          <a:noFill/>
        </p:spPr>
        <p:txBody>
          <a:bodyPr wrap="square">
            <a:spAutoFit/>
          </a:bodyPr>
          <a:lstStyle/>
          <a:p>
            <a:pPr algn="ctr"/>
            <a:r>
              <a:rPr lang="en-GB" sz="1800" b="0">
                <a:solidFill>
                  <a:srgbClr val="FFFFFF"/>
                </a:solidFill>
                <a:latin typeface="Century Gothic" panose="020B0502020202020204" pitchFamily="34" charset="0"/>
              </a:rPr>
              <a:t>Sustainabilit</a:t>
            </a:r>
            <a:r>
              <a:rPr lang="en-GB">
                <a:solidFill>
                  <a:srgbClr val="FFFFFF"/>
                </a:solidFill>
                <a:latin typeface="Century Gothic" panose="020B0502020202020204" pitchFamily="34" charset="0"/>
              </a:rPr>
              <a:t>y is about more than just environmental responsibility!</a:t>
            </a:r>
            <a:endParaRPr lang="en-GB"/>
          </a:p>
        </p:txBody>
      </p:sp>
      <p:cxnSp>
        <p:nvCxnSpPr>
          <p:cNvPr id="27" name="Connector: Curved 26">
            <a:extLst>
              <a:ext uri="{FF2B5EF4-FFF2-40B4-BE49-F238E27FC236}">
                <a16:creationId xmlns:a16="http://schemas.microsoft.com/office/drawing/2014/main" id="{C0B6C4B7-0253-7F06-CE03-0117E33F0D04}"/>
              </a:ext>
            </a:extLst>
          </p:cNvPr>
          <p:cNvCxnSpPr/>
          <p:nvPr/>
        </p:nvCxnSpPr>
        <p:spPr>
          <a:xfrm rot="5400000">
            <a:off x="8865419" y="2543739"/>
            <a:ext cx="363894" cy="298579"/>
          </a:xfrm>
          <a:prstGeom prst="curvedConnector3">
            <a:avLst/>
          </a:prstGeom>
          <a:ln w="38100">
            <a:solidFill>
              <a:srgbClr val="7F70FF"/>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5874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4EA06-419F-4CB2-DFE9-079A1BF3DEC7}"/>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A1FEFC1-2492-8BC8-475C-066CFFD8F739}"/>
              </a:ext>
            </a:extLst>
          </p:cNvPr>
          <p:cNvPicPr>
            <a:picLocks noChangeAspect="1"/>
          </p:cNvPicPr>
          <p:nvPr/>
        </p:nvPicPr>
        <p:blipFill>
          <a:blip r:embed="rId3"/>
          <a:srcRect l="21718" t="261" r="28662" b="-469"/>
          <a:stretch>
            <a:fillRect/>
          </a:stretch>
        </p:blipFill>
        <p:spPr>
          <a:xfrm>
            <a:off x="1703" y="-4567"/>
            <a:ext cx="5104472" cy="6872299"/>
          </a:xfrm>
          <a:prstGeom prst="rect">
            <a:avLst/>
          </a:prstGeom>
        </p:spPr>
      </p:pic>
      <p:pic>
        <p:nvPicPr>
          <p:cNvPr id="3" name="Picture 2" descr="A black and white image&#10;&#10;Description automatically generated">
            <a:extLst>
              <a:ext uri="{FF2B5EF4-FFF2-40B4-BE49-F238E27FC236}">
                <a16:creationId xmlns:a16="http://schemas.microsoft.com/office/drawing/2014/main" id="{5545B073-134D-F116-92BD-E16C6A79D152}"/>
              </a:ext>
            </a:extLst>
          </p:cNvPr>
          <p:cNvPicPr>
            <a:picLocks noChangeAspect="1"/>
          </p:cNvPicPr>
          <p:nvPr/>
        </p:nvPicPr>
        <p:blipFill>
          <a:blip r:embed="rId4"/>
          <a:stretch>
            <a:fillRect/>
          </a:stretch>
        </p:blipFill>
        <p:spPr>
          <a:xfrm>
            <a:off x="4963" y="-3286"/>
            <a:ext cx="5087959" cy="2657475"/>
          </a:xfrm>
          <a:prstGeom prst="rect">
            <a:avLst/>
          </a:prstGeom>
        </p:spPr>
      </p:pic>
      <p:sp>
        <p:nvSpPr>
          <p:cNvPr id="9" name="Rectangle 8" descr="Cameraperson filming a woman in athletic boxing clothes in a gym">
            <a:extLst>
              <a:ext uri="{FF2B5EF4-FFF2-40B4-BE49-F238E27FC236}">
                <a16:creationId xmlns:a16="http://schemas.microsoft.com/office/drawing/2014/main" id="{C3E512ED-410A-DC69-BC44-FCDFE57E7BAC}"/>
              </a:ext>
            </a:extLst>
          </p:cNvPr>
          <p:cNvSpPr/>
          <p:nvPr/>
        </p:nvSpPr>
        <p:spPr>
          <a:xfrm>
            <a:off x="4677" y="-3997"/>
            <a:ext cx="5083089" cy="687320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4" name="Straight Connector 3">
            <a:extLst>
              <a:ext uri="{FF2B5EF4-FFF2-40B4-BE49-F238E27FC236}">
                <a16:creationId xmlns:a16="http://schemas.microsoft.com/office/drawing/2014/main" id="{E2FA6917-6FB5-DBB1-D032-DDD37315B9DF}"/>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E1EE0357-9366-A0E4-3266-CFE8B8C4B1D2}"/>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8" name="Picture 7" descr="A logo with white text and blue circles&#10;&#10;Description automatically generated">
            <a:extLst>
              <a:ext uri="{FF2B5EF4-FFF2-40B4-BE49-F238E27FC236}">
                <a16:creationId xmlns:a16="http://schemas.microsoft.com/office/drawing/2014/main" id="{096949B0-B89E-A5A6-1CAA-C5142B373079}"/>
              </a:ext>
            </a:extLst>
          </p:cNvPr>
          <p:cNvPicPr>
            <a:picLocks noChangeAspect="1"/>
          </p:cNvPicPr>
          <p:nvPr/>
        </p:nvPicPr>
        <p:blipFill>
          <a:blip r:embed="rId5"/>
          <a:stretch>
            <a:fillRect/>
          </a:stretch>
        </p:blipFill>
        <p:spPr>
          <a:xfrm>
            <a:off x="11209806" y="142490"/>
            <a:ext cx="838327" cy="868300"/>
          </a:xfrm>
          <a:prstGeom prst="rect">
            <a:avLst/>
          </a:prstGeom>
        </p:spPr>
      </p:pic>
      <p:sp>
        <p:nvSpPr>
          <p:cNvPr id="11" name="Rectangle 10">
            <a:extLst>
              <a:ext uri="{FF2B5EF4-FFF2-40B4-BE49-F238E27FC236}">
                <a16:creationId xmlns:a16="http://schemas.microsoft.com/office/drawing/2014/main" id="{568099B8-14CD-E97E-D12B-A4014704DDF1}"/>
              </a:ext>
            </a:extLst>
          </p:cNvPr>
          <p:cNvSpPr/>
          <p:nvPr/>
        </p:nvSpPr>
        <p:spPr>
          <a:xfrm>
            <a:off x="4785026" y="3068876"/>
            <a:ext cx="6542337"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2" name="Subtitle 1">
            <a:extLst>
              <a:ext uri="{FF2B5EF4-FFF2-40B4-BE49-F238E27FC236}">
                <a16:creationId xmlns:a16="http://schemas.microsoft.com/office/drawing/2014/main" id="{EB89C42C-AC57-F1FC-2C1D-E47BB4D7B42E}"/>
              </a:ext>
            </a:extLst>
          </p:cNvPr>
          <p:cNvSpPr>
            <a:spLocks noGrp="1"/>
          </p:cNvSpPr>
          <p:nvPr/>
        </p:nvSpPr>
        <p:spPr>
          <a:xfrm>
            <a:off x="6059648" y="3167397"/>
            <a:ext cx="701620" cy="54330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600" b="1">
                <a:solidFill>
                  <a:srgbClr val="0F123D"/>
                </a:solidFill>
              </a:rPr>
              <a:t>03</a:t>
            </a:r>
          </a:p>
        </p:txBody>
      </p:sp>
      <p:sp>
        <p:nvSpPr>
          <p:cNvPr id="13" name="Subtitle 1">
            <a:extLst>
              <a:ext uri="{FF2B5EF4-FFF2-40B4-BE49-F238E27FC236}">
                <a16:creationId xmlns:a16="http://schemas.microsoft.com/office/drawing/2014/main" id="{7431C5CE-0FEC-A9FC-1BC7-718D2E324AB5}"/>
              </a:ext>
            </a:extLst>
          </p:cNvPr>
          <p:cNvSpPr txBox="1">
            <a:spLocks/>
          </p:cNvSpPr>
          <p:nvPr/>
        </p:nvSpPr>
        <p:spPr>
          <a:xfrm>
            <a:off x="6096000" y="196807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01</a:t>
            </a:r>
          </a:p>
        </p:txBody>
      </p:sp>
      <p:sp>
        <p:nvSpPr>
          <p:cNvPr id="14" name="Subtitle 1">
            <a:extLst>
              <a:ext uri="{FF2B5EF4-FFF2-40B4-BE49-F238E27FC236}">
                <a16:creationId xmlns:a16="http://schemas.microsoft.com/office/drawing/2014/main" id="{A53345C9-7A8A-D502-3746-11B9A155F972}"/>
              </a:ext>
            </a:extLst>
          </p:cNvPr>
          <p:cNvSpPr txBox="1">
            <a:spLocks/>
          </p:cNvSpPr>
          <p:nvPr/>
        </p:nvSpPr>
        <p:spPr>
          <a:xfrm>
            <a:off x="6769338" y="201680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Our impact</a:t>
            </a:r>
          </a:p>
        </p:txBody>
      </p:sp>
      <p:sp>
        <p:nvSpPr>
          <p:cNvPr id="16" name="Subtitle 1">
            <a:extLst>
              <a:ext uri="{FF2B5EF4-FFF2-40B4-BE49-F238E27FC236}">
                <a16:creationId xmlns:a16="http://schemas.microsoft.com/office/drawing/2014/main" id="{C113AF80-6372-7CDF-0A1B-F1480528CCB2}"/>
              </a:ext>
            </a:extLst>
          </p:cNvPr>
          <p:cNvSpPr txBox="1">
            <a:spLocks/>
          </p:cNvSpPr>
          <p:nvPr/>
        </p:nvSpPr>
        <p:spPr>
          <a:xfrm>
            <a:off x="6059647" y="2518527"/>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02</a:t>
            </a:r>
          </a:p>
        </p:txBody>
      </p:sp>
      <p:sp>
        <p:nvSpPr>
          <p:cNvPr id="17" name="Subtitle 1">
            <a:extLst>
              <a:ext uri="{FF2B5EF4-FFF2-40B4-BE49-F238E27FC236}">
                <a16:creationId xmlns:a16="http://schemas.microsoft.com/office/drawing/2014/main" id="{C55E2FE8-30CC-E10A-25A9-8D6DA9E9EF8E}"/>
              </a:ext>
            </a:extLst>
          </p:cNvPr>
          <p:cNvSpPr txBox="1">
            <a:spLocks/>
          </p:cNvSpPr>
          <p:nvPr/>
        </p:nvSpPr>
        <p:spPr>
          <a:xfrm>
            <a:off x="6732985" y="2567254"/>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Industry action</a:t>
            </a:r>
          </a:p>
        </p:txBody>
      </p:sp>
      <p:sp>
        <p:nvSpPr>
          <p:cNvPr id="18" name="Subtitle 1">
            <a:extLst>
              <a:ext uri="{FF2B5EF4-FFF2-40B4-BE49-F238E27FC236}">
                <a16:creationId xmlns:a16="http://schemas.microsoft.com/office/drawing/2014/main" id="{FB974850-CDD9-2B5D-39A4-1EBDF6611CBC}"/>
              </a:ext>
            </a:extLst>
          </p:cNvPr>
          <p:cNvSpPr txBox="1">
            <a:spLocks/>
          </p:cNvSpPr>
          <p:nvPr/>
        </p:nvSpPr>
        <p:spPr>
          <a:xfrm>
            <a:off x="6059647" y="3738276"/>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04</a:t>
            </a:r>
          </a:p>
        </p:txBody>
      </p:sp>
      <p:sp>
        <p:nvSpPr>
          <p:cNvPr id="19" name="Subtitle 1">
            <a:extLst>
              <a:ext uri="{FF2B5EF4-FFF2-40B4-BE49-F238E27FC236}">
                <a16:creationId xmlns:a16="http://schemas.microsoft.com/office/drawing/2014/main" id="{A367E031-3969-16E2-0D69-C238C891B45B}"/>
              </a:ext>
            </a:extLst>
          </p:cNvPr>
          <p:cNvSpPr txBox="1">
            <a:spLocks/>
          </p:cNvSpPr>
          <p:nvPr/>
        </p:nvSpPr>
        <p:spPr>
          <a:xfrm>
            <a:off x="6732985" y="3787003"/>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albert Certification</a:t>
            </a:r>
          </a:p>
        </p:txBody>
      </p:sp>
      <p:sp>
        <p:nvSpPr>
          <p:cNvPr id="20" name="Subtitle 1">
            <a:extLst>
              <a:ext uri="{FF2B5EF4-FFF2-40B4-BE49-F238E27FC236}">
                <a16:creationId xmlns:a16="http://schemas.microsoft.com/office/drawing/2014/main" id="{C1E7847D-4B2E-1855-DA54-68548DC8ACC0}"/>
              </a:ext>
            </a:extLst>
          </p:cNvPr>
          <p:cNvSpPr txBox="1">
            <a:spLocks/>
          </p:cNvSpPr>
          <p:nvPr/>
        </p:nvSpPr>
        <p:spPr>
          <a:xfrm>
            <a:off x="6059647" y="4226133"/>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05</a:t>
            </a:r>
          </a:p>
        </p:txBody>
      </p:sp>
      <p:sp>
        <p:nvSpPr>
          <p:cNvPr id="21" name="Subtitle 1">
            <a:extLst>
              <a:ext uri="{FF2B5EF4-FFF2-40B4-BE49-F238E27FC236}">
                <a16:creationId xmlns:a16="http://schemas.microsoft.com/office/drawing/2014/main" id="{70BBCE17-CE33-7D4D-F663-8FFF64951AD2}"/>
              </a:ext>
            </a:extLst>
          </p:cNvPr>
          <p:cNvSpPr txBox="1">
            <a:spLocks/>
          </p:cNvSpPr>
          <p:nvPr/>
        </p:nvSpPr>
        <p:spPr>
          <a:xfrm>
            <a:off x="6732985" y="4274860"/>
            <a:ext cx="3761295" cy="428589"/>
          </a:xfrm>
          <a:prstGeom prst="rect">
            <a:avLst/>
          </a:prstGeom>
        </p:spPr>
        <p:txBody>
          <a:bodyPr vert="horz" lIns="91440" tIns="45720" rIns="91440" bIns="45720" rtlCol="0" anchor="t">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latin typeface="Century Gothic"/>
              </a:rPr>
              <a:t>Assessment 3</a:t>
            </a:r>
            <a:endParaRPr lang="en-US" sz="2000">
              <a:solidFill>
                <a:srgbClr val="302F78"/>
              </a:solidFill>
            </a:endParaRPr>
          </a:p>
          <a:p>
            <a:endParaRPr lang="en-US" sz="2000">
              <a:solidFill>
                <a:srgbClr val="302F78"/>
              </a:solidFill>
            </a:endParaRPr>
          </a:p>
        </p:txBody>
      </p:sp>
      <p:sp>
        <p:nvSpPr>
          <p:cNvPr id="22" name="Subtitle 1">
            <a:extLst>
              <a:ext uri="{FF2B5EF4-FFF2-40B4-BE49-F238E27FC236}">
                <a16:creationId xmlns:a16="http://schemas.microsoft.com/office/drawing/2014/main" id="{C512E827-6D76-F8F0-80E6-4325D824B3CC}"/>
              </a:ext>
            </a:extLst>
          </p:cNvPr>
          <p:cNvSpPr txBox="1">
            <a:spLocks/>
          </p:cNvSpPr>
          <p:nvPr/>
        </p:nvSpPr>
        <p:spPr>
          <a:xfrm>
            <a:off x="6732987" y="3188416"/>
            <a:ext cx="4594376" cy="510984"/>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a:t>Reducing negative impact</a:t>
            </a:r>
          </a:p>
        </p:txBody>
      </p:sp>
    </p:spTree>
    <p:extLst>
      <p:ext uri="{BB962C8B-B14F-4D97-AF65-F5344CB8AC3E}">
        <p14:creationId xmlns:p14="http://schemas.microsoft.com/office/powerpoint/2010/main" val="1701361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Picture 42" descr="A Voltstack generator in a field">
            <a:extLst>
              <a:ext uri="{FF2B5EF4-FFF2-40B4-BE49-F238E27FC236}">
                <a16:creationId xmlns:a16="http://schemas.microsoft.com/office/drawing/2014/main" id="{65A9DA38-F12F-5B4A-C719-082B75E813D8}"/>
              </a:ext>
            </a:extLst>
          </p:cNvPr>
          <p:cNvPicPr>
            <a:picLocks noChangeAspect="1"/>
          </p:cNvPicPr>
          <p:nvPr/>
        </p:nvPicPr>
        <p:blipFill>
          <a:blip r:embed="rId3"/>
          <a:stretch>
            <a:fillRect/>
          </a:stretch>
        </p:blipFill>
        <p:spPr>
          <a:xfrm>
            <a:off x="6751151" y="0"/>
            <a:ext cx="5440849" cy="6858000"/>
          </a:xfrm>
          <a:prstGeom prst="rect">
            <a:avLst/>
          </a:prstGeom>
        </p:spPr>
      </p:pic>
      <p:pic>
        <p:nvPicPr>
          <p:cNvPr id="47" name="Picture 46" descr="A black and white image&#10;&#10;Description automatically generated">
            <a:extLst>
              <a:ext uri="{FF2B5EF4-FFF2-40B4-BE49-F238E27FC236}">
                <a16:creationId xmlns:a16="http://schemas.microsoft.com/office/drawing/2014/main" id="{7493F143-D799-D214-0A2B-D4257E5D6D85}"/>
              </a:ext>
            </a:extLst>
          </p:cNvPr>
          <p:cNvPicPr>
            <a:picLocks noChangeAspect="1"/>
          </p:cNvPicPr>
          <p:nvPr/>
        </p:nvPicPr>
        <p:blipFill>
          <a:blip r:embed="rId4" cstate="screen">
            <a:alphaModFix amt="70000"/>
            <a:extLst>
              <a:ext uri="{28A0092B-C50C-407E-A947-70E740481C1C}">
                <a14:useLocalDpi xmlns:a14="http://schemas.microsoft.com/office/drawing/2010/main"/>
              </a:ext>
            </a:extLst>
          </a:blip>
          <a:stretch>
            <a:fillRect/>
          </a:stretch>
        </p:blipFill>
        <p:spPr>
          <a:xfrm>
            <a:off x="6751150" y="0"/>
            <a:ext cx="5440849" cy="2650034"/>
          </a:xfrm>
          <a:prstGeom prst="rect">
            <a:avLst/>
          </a:prstGeom>
        </p:spPr>
      </p:pic>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1448261" y="1147169"/>
            <a:ext cx="4137880" cy="1109610"/>
          </a:xfrm>
        </p:spPr>
        <p:txBody>
          <a:bodyPr>
            <a:normAutofit/>
          </a:bodyPr>
          <a:lstStyle/>
          <a:p>
            <a:r>
              <a:rPr lang="en-US">
                <a:latin typeface="Century Gothic" panose="020B0502020202020204" pitchFamily="34" charset="0"/>
              </a:rPr>
              <a:t>Energy</a:t>
            </a:r>
            <a:endParaRPr lang="en-US">
              <a:solidFill>
                <a:srgbClr val="8070FF"/>
              </a:solidFill>
              <a:latin typeface="Century Gothic" panose="020B0502020202020204" pitchFamily="34" charset="0"/>
            </a:endParaRPr>
          </a:p>
        </p:txBody>
      </p:sp>
      <p:sp>
        <p:nvSpPr>
          <p:cNvPr id="2" name="Subtitle 1">
            <a:extLst>
              <a:ext uri="{FF2B5EF4-FFF2-40B4-BE49-F238E27FC236}">
                <a16:creationId xmlns:a16="http://schemas.microsoft.com/office/drawing/2014/main" id="{B1553375-E33D-5D7A-ADFA-2CDC39088911}"/>
              </a:ext>
            </a:extLst>
          </p:cNvPr>
          <p:cNvSpPr>
            <a:spLocks noGrp="1"/>
          </p:cNvSpPr>
          <p:nvPr>
            <p:ph type="subTitle" idx="1"/>
          </p:nvPr>
        </p:nvSpPr>
        <p:spPr>
          <a:xfrm>
            <a:off x="757595" y="2192124"/>
            <a:ext cx="1948656" cy="820319"/>
          </a:xfrm>
        </p:spPr>
        <p:txBody>
          <a:bodyPr>
            <a:normAutofit/>
          </a:bodyPr>
          <a:lstStyle/>
          <a:p>
            <a:r>
              <a:rPr lang="en-US" sz="1800">
                <a:latin typeface="Century Gothic" panose="020B0502020202020204" pitchFamily="34" charset="0"/>
              </a:rPr>
              <a:t>Plan your use</a:t>
            </a:r>
            <a:endParaRPr lang="en-US" sz="1800" b="1">
              <a:latin typeface="Century Gothic" panose="020B0502020202020204" pitchFamily="34" charset="0"/>
            </a:endParaRPr>
          </a:p>
        </p:txBody>
      </p:sp>
      <p:cxnSp>
        <p:nvCxnSpPr>
          <p:cNvPr id="16" name="Straight Connector 15">
            <a:extLst>
              <a:ext uri="{FF2B5EF4-FFF2-40B4-BE49-F238E27FC236}">
                <a16:creationId xmlns:a16="http://schemas.microsoft.com/office/drawing/2014/main" id="{3EC07BB9-D5AC-8DDD-157A-FFBDF9EC0897}"/>
              </a:ext>
            </a:extLst>
          </p:cNvPr>
          <p:cNvCxnSpPr>
            <a:cxnSpLocks/>
          </p:cNvCxnSpPr>
          <p:nvPr/>
        </p:nvCxnSpPr>
        <p:spPr>
          <a:xfrm>
            <a:off x="659736" y="2783110"/>
            <a:ext cx="0" cy="458666"/>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5" name="Subtitle 1">
            <a:extLst>
              <a:ext uri="{FF2B5EF4-FFF2-40B4-BE49-F238E27FC236}">
                <a16:creationId xmlns:a16="http://schemas.microsoft.com/office/drawing/2014/main" id="{5467B4C9-8D73-4EA0-27F4-A9A3BE615ED3}"/>
              </a:ext>
            </a:extLst>
          </p:cNvPr>
          <p:cNvSpPr txBox="1">
            <a:spLocks/>
          </p:cNvSpPr>
          <p:nvPr/>
        </p:nvSpPr>
        <p:spPr>
          <a:xfrm>
            <a:off x="757595" y="2728499"/>
            <a:ext cx="1948656" cy="70887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Choose 100% green energy</a:t>
            </a:r>
          </a:p>
        </p:txBody>
      </p:sp>
      <p:cxnSp>
        <p:nvCxnSpPr>
          <p:cNvPr id="6" name="Straight Connector 5">
            <a:extLst>
              <a:ext uri="{FF2B5EF4-FFF2-40B4-BE49-F238E27FC236}">
                <a16:creationId xmlns:a16="http://schemas.microsoft.com/office/drawing/2014/main" id="{6D7DB658-3C37-68F6-BE91-5B2297AF0B67}"/>
              </a:ext>
            </a:extLst>
          </p:cNvPr>
          <p:cNvCxnSpPr>
            <a:cxnSpLocks/>
          </p:cNvCxnSpPr>
          <p:nvPr/>
        </p:nvCxnSpPr>
        <p:spPr>
          <a:xfrm>
            <a:off x="659736" y="2192124"/>
            <a:ext cx="0" cy="294337"/>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pic>
        <p:nvPicPr>
          <p:cNvPr id="10" name="Picture 9" descr="A purple electrical plug in a circle&#10;&#10;Description automatically generated">
            <a:extLst>
              <a:ext uri="{FF2B5EF4-FFF2-40B4-BE49-F238E27FC236}">
                <a16:creationId xmlns:a16="http://schemas.microsoft.com/office/drawing/2014/main" id="{C2D202A4-56FC-1C7C-1238-D8963529EF8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59736" y="1177384"/>
            <a:ext cx="590550" cy="590550"/>
          </a:xfrm>
          <a:prstGeom prst="rect">
            <a:avLst/>
          </a:prstGeom>
        </p:spPr>
      </p:pic>
      <p:cxnSp>
        <p:nvCxnSpPr>
          <p:cNvPr id="17" name="Straight Connector 16">
            <a:extLst>
              <a:ext uri="{FF2B5EF4-FFF2-40B4-BE49-F238E27FC236}">
                <a16:creationId xmlns:a16="http://schemas.microsoft.com/office/drawing/2014/main" id="{46B2B365-0718-AD33-19CA-32FECBA3E0FD}"/>
              </a:ext>
            </a:extLst>
          </p:cNvPr>
          <p:cNvCxnSpPr>
            <a:cxnSpLocks/>
          </p:cNvCxnSpPr>
          <p:nvPr/>
        </p:nvCxnSpPr>
        <p:spPr>
          <a:xfrm>
            <a:off x="659736" y="3577439"/>
            <a:ext cx="0" cy="708235"/>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8" name="Subtitle 1">
            <a:extLst>
              <a:ext uri="{FF2B5EF4-FFF2-40B4-BE49-F238E27FC236}">
                <a16:creationId xmlns:a16="http://schemas.microsoft.com/office/drawing/2014/main" id="{060EA9A0-DDD1-A7DE-09D8-697617D48984}"/>
              </a:ext>
            </a:extLst>
          </p:cNvPr>
          <p:cNvSpPr txBox="1">
            <a:spLocks/>
          </p:cNvSpPr>
          <p:nvPr/>
        </p:nvSpPr>
        <p:spPr>
          <a:xfrm>
            <a:off x="757594" y="3522828"/>
            <a:ext cx="2244213" cy="92363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err="1"/>
              <a:t>Prioritise</a:t>
            </a:r>
            <a:r>
              <a:rPr lang="en-US" sz="1800"/>
              <a:t> house or grid power over generators</a:t>
            </a:r>
          </a:p>
        </p:txBody>
      </p:sp>
      <p:cxnSp>
        <p:nvCxnSpPr>
          <p:cNvPr id="20" name="Straight Connector 19">
            <a:extLst>
              <a:ext uri="{FF2B5EF4-FFF2-40B4-BE49-F238E27FC236}">
                <a16:creationId xmlns:a16="http://schemas.microsoft.com/office/drawing/2014/main" id="{FB681BA9-7376-020B-6EF0-019BCEEBE7AC}"/>
              </a:ext>
            </a:extLst>
          </p:cNvPr>
          <p:cNvCxnSpPr>
            <a:cxnSpLocks/>
          </p:cNvCxnSpPr>
          <p:nvPr/>
        </p:nvCxnSpPr>
        <p:spPr>
          <a:xfrm>
            <a:off x="659736" y="4651183"/>
            <a:ext cx="0" cy="458666"/>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9" name="Subtitle 1">
            <a:extLst>
              <a:ext uri="{FF2B5EF4-FFF2-40B4-BE49-F238E27FC236}">
                <a16:creationId xmlns:a16="http://schemas.microsoft.com/office/drawing/2014/main" id="{B0CB22D1-3EB1-1C5E-02BF-15BD960F7D05}"/>
              </a:ext>
            </a:extLst>
          </p:cNvPr>
          <p:cNvSpPr txBox="1">
            <a:spLocks/>
          </p:cNvSpPr>
          <p:nvPr/>
        </p:nvSpPr>
        <p:spPr>
          <a:xfrm>
            <a:off x="757595" y="4596572"/>
            <a:ext cx="1948656" cy="70887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Correctly size generators</a:t>
            </a:r>
          </a:p>
        </p:txBody>
      </p:sp>
      <p:cxnSp>
        <p:nvCxnSpPr>
          <p:cNvPr id="30" name="Straight Connector 29">
            <a:extLst>
              <a:ext uri="{FF2B5EF4-FFF2-40B4-BE49-F238E27FC236}">
                <a16:creationId xmlns:a16="http://schemas.microsoft.com/office/drawing/2014/main" id="{3FBC34BB-D763-19F9-BB19-898709646396}"/>
              </a:ext>
            </a:extLst>
          </p:cNvPr>
          <p:cNvCxnSpPr>
            <a:cxnSpLocks/>
          </p:cNvCxnSpPr>
          <p:nvPr/>
        </p:nvCxnSpPr>
        <p:spPr>
          <a:xfrm>
            <a:off x="659736" y="5500931"/>
            <a:ext cx="0" cy="69899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1" name="Subtitle 1">
            <a:extLst>
              <a:ext uri="{FF2B5EF4-FFF2-40B4-BE49-F238E27FC236}">
                <a16:creationId xmlns:a16="http://schemas.microsoft.com/office/drawing/2014/main" id="{E70DE998-A069-7FD1-3F20-97FFE37E9779}"/>
              </a:ext>
            </a:extLst>
          </p:cNvPr>
          <p:cNvSpPr txBox="1">
            <a:spLocks/>
          </p:cNvSpPr>
          <p:nvPr/>
        </p:nvSpPr>
        <p:spPr>
          <a:xfrm>
            <a:off x="757594" y="5441566"/>
            <a:ext cx="2585961" cy="110961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latin typeface="Century Gothic"/>
              </a:rPr>
              <a:t>Source Zemo Certified HVO to power generators</a:t>
            </a:r>
          </a:p>
        </p:txBody>
      </p:sp>
      <p:cxnSp>
        <p:nvCxnSpPr>
          <p:cNvPr id="34" name="Straight Connector 33">
            <a:extLst>
              <a:ext uri="{FF2B5EF4-FFF2-40B4-BE49-F238E27FC236}">
                <a16:creationId xmlns:a16="http://schemas.microsoft.com/office/drawing/2014/main" id="{88CFC849-F99A-8C1B-2CDA-107B738AB038}"/>
              </a:ext>
            </a:extLst>
          </p:cNvPr>
          <p:cNvCxnSpPr>
            <a:cxnSpLocks/>
          </p:cNvCxnSpPr>
          <p:nvPr/>
        </p:nvCxnSpPr>
        <p:spPr>
          <a:xfrm>
            <a:off x="3670790" y="2203543"/>
            <a:ext cx="0" cy="69899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5" name="Subtitle 1">
            <a:extLst>
              <a:ext uri="{FF2B5EF4-FFF2-40B4-BE49-F238E27FC236}">
                <a16:creationId xmlns:a16="http://schemas.microsoft.com/office/drawing/2014/main" id="{DC7C085D-351D-0B43-994D-40508A25467F}"/>
              </a:ext>
            </a:extLst>
          </p:cNvPr>
          <p:cNvSpPr txBox="1">
            <a:spLocks/>
          </p:cNvSpPr>
          <p:nvPr/>
        </p:nvSpPr>
        <p:spPr>
          <a:xfrm>
            <a:off x="3768648" y="2134232"/>
            <a:ext cx="2585961" cy="110961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Hire LED lighting for less electricity and heat</a:t>
            </a:r>
          </a:p>
        </p:txBody>
      </p:sp>
      <p:cxnSp>
        <p:nvCxnSpPr>
          <p:cNvPr id="36" name="Straight Connector 35">
            <a:extLst>
              <a:ext uri="{FF2B5EF4-FFF2-40B4-BE49-F238E27FC236}">
                <a16:creationId xmlns:a16="http://schemas.microsoft.com/office/drawing/2014/main" id="{96792BD6-0056-4D31-8010-B8FB727DD9EF}"/>
              </a:ext>
            </a:extLst>
          </p:cNvPr>
          <p:cNvCxnSpPr>
            <a:cxnSpLocks/>
          </p:cNvCxnSpPr>
          <p:nvPr/>
        </p:nvCxnSpPr>
        <p:spPr>
          <a:xfrm>
            <a:off x="3670790" y="3302672"/>
            <a:ext cx="0" cy="69899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7" name="Subtitle 1">
            <a:extLst>
              <a:ext uri="{FF2B5EF4-FFF2-40B4-BE49-F238E27FC236}">
                <a16:creationId xmlns:a16="http://schemas.microsoft.com/office/drawing/2014/main" id="{BE2BE489-9AC3-7E51-5787-C8E559A8CD8D}"/>
              </a:ext>
            </a:extLst>
          </p:cNvPr>
          <p:cNvSpPr txBox="1">
            <a:spLocks/>
          </p:cNvSpPr>
          <p:nvPr/>
        </p:nvSpPr>
        <p:spPr>
          <a:xfrm>
            <a:off x="3768649" y="3233361"/>
            <a:ext cx="2438188" cy="110961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Use battery powered equipment</a:t>
            </a:r>
          </a:p>
        </p:txBody>
      </p:sp>
      <p:cxnSp>
        <p:nvCxnSpPr>
          <p:cNvPr id="38" name="Straight Connector 37">
            <a:extLst>
              <a:ext uri="{FF2B5EF4-FFF2-40B4-BE49-F238E27FC236}">
                <a16:creationId xmlns:a16="http://schemas.microsoft.com/office/drawing/2014/main" id="{04E8E3EE-EBF7-619A-DDEF-1E21C68B76A8}"/>
              </a:ext>
            </a:extLst>
          </p:cNvPr>
          <p:cNvCxnSpPr>
            <a:cxnSpLocks/>
          </p:cNvCxnSpPr>
          <p:nvPr/>
        </p:nvCxnSpPr>
        <p:spPr>
          <a:xfrm>
            <a:off x="3670790" y="4383329"/>
            <a:ext cx="0" cy="69899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9" name="Subtitle 1">
            <a:extLst>
              <a:ext uri="{FF2B5EF4-FFF2-40B4-BE49-F238E27FC236}">
                <a16:creationId xmlns:a16="http://schemas.microsoft.com/office/drawing/2014/main" id="{B3B48BBE-32AC-B133-016E-75A6EDD0BD69}"/>
              </a:ext>
            </a:extLst>
          </p:cNvPr>
          <p:cNvSpPr txBox="1">
            <a:spLocks/>
          </p:cNvSpPr>
          <p:nvPr/>
        </p:nvSpPr>
        <p:spPr>
          <a:xfrm>
            <a:off x="3768649" y="4314018"/>
            <a:ext cx="2438188" cy="110961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Turn off lights/machines when not in use</a:t>
            </a:r>
          </a:p>
        </p:txBody>
      </p:sp>
      <p:cxnSp>
        <p:nvCxnSpPr>
          <p:cNvPr id="40" name="Straight Connector 39">
            <a:extLst>
              <a:ext uri="{FF2B5EF4-FFF2-40B4-BE49-F238E27FC236}">
                <a16:creationId xmlns:a16="http://schemas.microsoft.com/office/drawing/2014/main" id="{E1E9ABC3-9F9F-FB5D-CDD1-146F0B1A02E8}"/>
              </a:ext>
            </a:extLst>
          </p:cNvPr>
          <p:cNvCxnSpPr>
            <a:cxnSpLocks/>
          </p:cNvCxnSpPr>
          <p:nvPr/>
        </p:nvCxnSpPr>
        <p:spPr>
          <a:xfrm>
            <a:off x="3670790" y="5436277"/>
            <a:ext cx="0" cy="69899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41" name="Subtitle 1">
            <a:extLst>
              <a:ext uri="{FF2B5EF4-FFF2-40B4-BE49-F238E27FC236}">
                <a16:creationId xmlns:a16="http://schemas.microsoft.com/office/drawing/2014/main" id="{7343FE4C-21A7-2325-5EC3-FE2D856DAE39}"/>
              </a:ext>
            </a:extLst>
          </p:cNvPr>
          <p:cNvSpPr txBox="1">
            <a:spLocks/>
          </p:cNvSpPr>
          <p:nvPr/>
        </p:nvSpPr>
        <p:spPr>
          <a:xfrm>
            <a:off x="3768649" y="5403910"/>
            <a:ext cx="2438188" cy="110961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Don’t over-heat or under-cool buildings</a:t>
            </a:r>
          </a:p>
        </p:txBody>
      </p:sp>
      <p:cxnSp>
        <p:nvCxnSpPr>
          <p:cNvPr id="3" name="Straight Connector 2">
            <a:extLst>
              <a:ext uri="{FF2B5EF4-FFF2-40B4-BE49-F238E27FC236}">
                <a16:creationId xmlns:a16="http://schemas.microsoft.com/office/drawing/2014/main" id="{090B922A-A412-1332-573A-2F514D057468}"/>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8" name="TextBox 73">
            <a:extLst>
              <a:ext uri="{FF2B5EF4-FFF2-40B4-BE49-F238E27FC236}">
                <a16:creationId xmlns:a16="http://schemas.microsoft.com/office/drawing/2014/main" id="{13B6B6AB-8272-F895-C40E-9772DA6CFAE3}"/>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1" name="Picture 10" descr="A logo with white text and blue circles&#10;&#10;Description automatically generated">
            <a:extLst>
              <a:ext uri="{FF2B5EF4-FFF2-40B4-BE49-F238E27FC236}">
                <a16:creationId xmlns:a16="http://schemas.microsoft.com/office/drawing/2014/main" id="{3D0E27BA-B7F1-105A-5B0C-0BF5EC1A57B6}"/>
              </a:ext>
            </a:extLst>
          </p:cNvPr>
          <p:cNvPicPr>
            <a:picLocks noChangeAspect="1"/>
          </p:cNvPicPr>
          <p:nvPr/>
        </p:nvPicPr>
        <p:blipFill>
          <a:blip r:embed="rId6"/>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3229864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1448260" y="1147169"/>
            <a:ext cx="4712337" cy="820319"/>
          </a:xfrm>
        </p:spPr>
        <p:txBody>
          <a:bodyPr>
            <a:normAutofit/>
          </a:bodyPr>
          <a:lstStyle/>
          <a:p>
            <a:r>
              <a:rPr lang="en-US"/>
              <a:t>Materials</a:t>
            </a:r>
            <a:endParaRPr lang="en-US">
              <a:solidFill>
                <a:srgbClr val="8070FF"/>
              </a:solidFill>
            </a:endParaRPr>
          </a:p>
        </p:txBody>
      </p:sp>
      <p:pic>
        <p:nvPicPr>
          <p:cNvPr id="5" name="Picture 4" descr="A logo with circles and lines&#10;&#10;Description automatically generated">
            <a:extLst>
              <a:ext uri="{FF2B5EF4-FFF2-40B4-BE49-F238E27FC236}">
                <a16:creationId xmlns:a16="http://schemas.microsoft.com/office/drawing/2014/main" id="{9DB04486-AC50-2CC7-B7B1-C878955C07E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7336" y="1285339"/>
            <a:ext cx="679450" cy="387350"/>
          </a:xfrm>
          <a:prstGeom prst="rect">
            <a:avLst/>
          </a:prstGeom>
        </p:spPr>
      </p:pic>
      <p:pic>
        <p:nvPicPr>
          <p:cNvPr id="12" name="Picture 11" descr="A blue and black rectangle&#10;&#10;Description automatically generated">
            <a:extLst>
              <a:ext uri="{FF2B5EF4-FFF2-40B4-BE49-F238E27FC236}">
                <a16:creationId xmlns:a16="http://schemas.microsoft.com/office/drawing/2014/main" id="{17B08488-7A74-D375-DA71-9A0C34C7E3A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256786" y="2414154"/>
            <a:ext cx="2133600" cy="774700"/>
          </a:xfrm>
          <a:prstGeom prst="rect">
            <a:avLst/>
          </a:prstGeom>
        </p:spPr>
      </p:pic>
      <p:pic>
        <p:nvPicPr>
          <p:cNvPr id="14" name="Picture 13" descr="A blue and black rectangle&#10;&#10;Description automatically generated">
            <a:extLst>
              <a:ext uri="{FF2B5EF4-FFF2-40B4-BE49-F238E27FC236}">
                <a16:creationId xmlns:a16="http://schemas.microsoft.com/office/drawing/2014/main" id="{FB7D5527-F619-2055-8377-7B966CCC4BE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256786" y="3091730"/>
            <a:ext cx="2133600" cy="774700"/>
          </a:xfrm>
          <a:prstGeom prst="rect">
            <a:avLst/>
          </a:prstGeom>
        </p:spPr>
      </p:pic>
      <p:pic>
        <p:nvPicPr>
          <p:cNvPr id="16" name="Picture 15" descr="A white rectangular object with black background&#10;&#10;Description automatically generated">
            <a:extLst>
              <a:ext uri="{FF2B5EF4-FFF2-40B4-BE49-F238E27FC236}">
                <a16:creationId xmlns:a16="http://schemas.microsoft.com/office/drawing/2014/main" id="{12DF9695-63D3-B89E-C096-30ED9EB9625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1256786" y="3778542"/>
            <a:ext cx="2133600" cy="774700"/>
          </a:xfrm>
          <a:prstGeom prst="rect">
            <a:avLst/>
          </a:prstGeom>
        </p:spPr>
      </p:pic>
      <p:pic>
        <p:nvPicPr>
          <p:cNvPr id="21" name="Picture 20" descr="A yellow and black rectangle&#10;&#10;Description automatically generated">
            <a:extLst>
              <a:ext uri="{FF2B5EF4-FFF2-40B4-BE49-F238E27FC236}">
                <a16:creationId xmlns:a16="http://schemas.microsoft.com/office/drawing/2014/main" id="{028AF3CC-C5AD-E547-5C3F-03FE92912DA2}"/>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1256786" y="4465354"/>
            <a:ext cx="2133600" cy="774700"/>
          </a:xfrm>
          <a:prstGeom prst="rect">
            <a:avLst/>
          </a:prstGeom>
        </p:spPr>
      </p:pic>
      <p:pic>
        <p:nvPicPr>
          <p:cNvPr id="23" name="Picture 22" descr="A black and orange rectangle&#10;&#10;Description automatically generated">
            <a:extLst>
              <a:ext uri="{FF2B5EF4-FFF2-40B4-BE49-F238E27FC236}">
                <a16:creationId xmlns:a16="http://schemas.microsoft.com/office/drawing/2014/main" id="{EE3606D1-B193-FDD8-BDA1-BF17CE0729DF}"/>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1256786" y="5152166"/>
            <a:ext cx="2133600" cy="774700"/>
          </a:xfrm>
          <a:prstGeom prst="rect">
            <a:avLst/>
          </a:prstGeom>
        </p:spPr>
      </p:pic>
      <p:sp>
        <p:nvSpPr>
          <p:cNvPr id="2" name="Subtitle 1">
            <a:extLst>
              <a:ext uri="{FF2B5EF4-FFF2-40B4-BE49-F238E27FC236}">
                <a16:creationId xmlns:a16="http://schemas.microsoft.com/office/drawing/2014/main" id="{B1553375-E33D-5D7A-ADFA-2CDC39088911}"/>
              </a:ext>
            </a:extLst>
          </p:cNvPr>
          <p:cNvSpPr>
            <a:spLocks noGrp="1"/>
          </p:cNvSpPr>
          <p:nvPr>
            <p:ph type="subTitle" idx="1"/>
          </p:nvPr>
        </p:nvSpPr>
        <p:spPr>
          <a:xfrm>
            <a:off x="1256786" y="2638791"/>
            <a:ext cx="2133600" cy="462175"/>
          </a:xfrm>
        </p:spPr>
        <p:txBody>
          <a:bodyPr>
            <a:normAutofit/>
          </a:bodyPr>
          <a:lstStyle/>
          <a:p>
            <a:pPr algn="ctr"/>
            <a:r>
              <a:rPr lang="en-US" sz="1600" b="1">
                <a:latin typeface="Century Gothic" panose="020B0502020202020204" pitchFamily="34" charset="0"/>
              </a:rPr>
              <a:t>Natural resources</a:t>
            </a:r>
          </a:p>
        </p:txBody>
      </p:sp>
      <p:sp>
        <p:nvSpPr>
          <p:cNvPr id="24" name="Subtitle 1">
            <a:extLst>
              <a:ext uri="{FF2B5EF4-FFF2-40B4-BE49-F238E27FC236}">
                <a16:creationId xmlns:a16="http://schemas.microsoft.com/office/drawing/2014/main" id="{0F7D92DD-E0F7-298C-55B6-0BA213C292E4}"/>
              </a:ext>
            </a:extLst>
          </p:cNvPr>
          <p:cNvSpPr txBox="1">
            <a:spLocks/>
          </p:cNvSpPr>
          <p:nvPr/>
        </p:nvSpPr>
        <p:spPr>
          <a:xfrm>
            <a:off x="1256786" y="3384124"/>
            <a:ext cx="2133600" cy="46217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b="1"/>
              <a:t>Take</a:t>
            </a:r>
          </a:p>
        </p:txBody>
      </p:sp>
      <p:sp>
        <p:nvSpPr>
          <p:cNvPr id="25" name="Subtitle 1">
            <a:extLst>
              <a:ext uri="{FF2B5EF4-FFF2-40B4-BE49-F238E27FC236}">
                <a16:creationId xmlns:a16="http://schemas.microsoft.com/office/drawing/2014/main" id="{DFA179A8-3F31-C250-A5D7-AB550FB4E6AA}"/>
              </a:ext>
            </a:extLst>
          </p:cNvPr>
          <p:cNvSpPr txBox="1">
            <a:spLocks/>
          </p:cNvSpPr>
          <p:nvPr/>
        </p:nvSpPr>
        <p:spPr>
          <a:xfrm>
            <a:off x="1256786" y="4058378"/>
            <a:ext cx="2133600" cy="46217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b="1">
                <a:solidFill>
                  <a:srgbClr val="8070FF"/>
                </a:solidFill>
              </a:rPr>
              <a:t>Make</a:t>
            </a:r>
          </a:p>
        </p:txBody>
      </p:sp>
      <p:sp>
        <p:nvSpPr>
          <p:cNvPr id="26" name="Subtitle 1">
            <a:extLst>
              <a:ext uri="{FF2B5EF4-FFF2-40B4-BE49-F238E27FC236}">
                <a16:creationId xmlns:a16="http://schemas.microsoft.com/office/drawing/2014/main" id="{E852293A-1C42-6284-6D19-F630DD4F7A78}"/>
              </a:ext>
            </a:extLst>
          </p:cNvPr>
          <p:cNvSpPr txBox="1">
            <a:spLocks/>
          </p:cNvSpPr>
          <p:nvPr/>
        </p:nvSpPr>
        <p:spPr>
          <a:xfrm>
            <a:off x="1256786" y="4686451"/>
            <a:ext cx="2133600" cy="46217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b="1"/>
              <a:t>Consumption</a:t>
            </a:r>
          </a:p>
        </p:txBody>
      </p:sp>
      <p:sp>
        <p:nvSpPr>
          <p:cNvPr id="27" name="Subtitle 1">
            <a:extLst>
              <a:ext uri="{FF2B5EF4-FFF2-40B4-BE49-F238E27FC236}">
                <a16:creationId xmlns:a16="http://schemas.microsoft.com/office/drawing/2014/main" id="{8D835D3E-BEA7-3E80-0373-01D5C02D0EA4}"/>
              </a:ext>
            </a:extLst>
          </p:cNvPr>
          <p:cNvSpPr txBox="1">
            <a:spLocks/>
          </p:cNvSpPr>
          <p:nvPr/>
        </p:nvSpPr>
        <p:spPr>
          <a:xfrm>
            <a:off x="1256786" y="5406887"/>
            <a:ext cx="2133600" cy="46217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b="1"/>
              <a:t>Waste</a:t>
            </a:r>
          </a:p>
        </p:txBody>
      </p:sp>
      <p:sp>
        <p:nvSpPr>
          <p:cNvPr id="28" name="Subtitle 1">
            <a:extLst>
              <a:ext uri="{FF2B5EF4-FFF2-40B4-BE49-F238E27FC236}">
                <a16:creationId xmlns:a16="http://schemas.microsoft.com/office/drawing/2014/main" id="{6E679D43-B195-A106-3DD8-AAA9A6B85D67}"/>
              </a:ext>
            </a:extLst>
          </p:cNvPr>
          <p:cNvSpPr txBox="1">
            <a:spLocks/>
          </p:cNvSpPr>
          <p:nvPr/>
        </p:nvSpPr>
        <p:spPr>
          <a:xfrm>
            <a:off x="3972277" y="3728682"/>
            <a:ext cx="1560306" cy="106499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b="1"/>
              <a:t>Linear economy</a:t>
            </a:r>
          </a:p>
        </p:txBody>
      </p:sp>
      <p:cxnSp>
        <p:nvCxnSpPr>
          <p:cNvPr id="31" name="Straight Connector 30">
            <a:extLst>
              <a:ext uri="{FF2B5EF4-FFF2-40B4-BE49-F238E27FC236}">
                <a16:creationId xmlns:a16="http://schemas.microsoft.com/office/drawing/2014/main" id="{2F15092E-5269-F0C5-5E21-C35508EF71ED}"/>
              </a:ext>
            </a:extLst>
          </p:cNvPr>
          <p:cNvCxnSpPr/>
          <p:nvPr/>
        </p:nvCxnSpPr>
        <p:spPr>
          <a:xfrm>
            <a:off x="5975869" y="2269190"/>
            <a:ext cx="0" cy="3747084"/>
          </a:xfrm>
          <a:prstGeom prst="line">
            <a:avLst/>
          </a:prstGeom>
          <a:ln>
            <a:solidFill>
              <a:srgbClr val="8070FF"/>
            </a:solidFill>
          </a:ln>
        </p:spPr>
        <p:style>
          <a:lnRef idx="2">
            <a:schemeClr val="accent1"/>
          </a:lnRef>
          <a:fillRef idx="0">
            <a:schemeClr val="accent1"/>
          </a:fillRef>
          <a:effectRef idx="1">
            <a:schemeClr val="accent1"/>
          </a:effectRef>
          <a:fontRef idx="minor">
            <a:schemeClr val="tx1"/>
          </a:fontRef>
        </p:style>
      </p:cxnSp>
      <p:pic>
        <p:nvPicPr>
          <p:cNvPr id="33" name="Picture 32" descr="A diagram of a circular object&#10;&#10;Description automatically generated with medium confidence">
            <a:extLst>
              <a:ext uri="{FF2B5EF4-FFF2-40B4-BE49-F238E27FC236}">
                <a16:creationId xmlns:a16="http://schemas.microsoft.com/office/drawing/2014/main" id="{06B35FDE-31B5-7A11-5C83-2A7F41424200}"/>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560731" y="2152731"/>
            <a:ext cx="4740156" cy="3427397"/>
          </a:xfrm>
          <a:prstGeom prst="rect">
            <a:avLst/>
          </a:prstGeom>
        </p:spPr>
      </p:pic>
      <p:sp>
        <p:nvSpPr>
          <p:cNvPr id="3" name="Subtitle 1">
            <a:extLst>
              <a:ext uri="{FF2B5EF4-FFF2-40B4-BE49-F238E27FC236}">
                <a16:creationId xmlns:a16="http://schemas.microsoft.com/office/drawing/2014/main" id="{A6B220C2-7A91-58A0-A672-188343D64122}"/>
              </a:ext>
            </a:extLst>
          </p:cNvPr>
          <p:cNvSpPr txBox="1">
            <a:spLocks/>
          </p:cNvSpPr>
          <p:nvPr/>
        </p:nvSpPr>
        <p:spPr>
          <a:xfrm>
            <a:off x="8782816" y="3610236"/>
            <a:ext cx="1560306" cy="106499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1600" b="1"/>
              <a:t>Circular economy</a:t>
            </a:r>
          </a:p>
        </p:txBody>
      </p:sp>
      <p:cxnSp>
        <p:nvCxnSpPr>
          <p:cNvPr id="4" name="Straight Connector 3">
            <a:extLst>
              <a:ext uri="{FF2B5EF4-FFF2-40B4-BE49-F238E27FC236}">
                <a16:creationId xmlns:a16="http://schemas.microsoft.com/office/drawing/2014/main" id="{CA63E5AC-F90A-02C8-ACBE-5A5099E8FD41}"/>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9" name="TextBox 73">
            <a:extLst>
              <a:ext uri="{FF2B5EF4-FFF2-40B4-BE49-F238E27FC236}">
                <a16:creationId xmlns:a16="http://schemas.microsoft.com/office/drawing/2014/main" id="{0FF471C2-12E6-D5C2-A33F-E88E2B6265D7}"/>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0" name="Picture 9" descr="A logo with white text and blue circles&#10;&#10;Description automatically generated">
            <a:extLst>
              <a:ext uri="{FF2B5EF4-FFF2-40B4-BE49-F238E27FC236}">
                <a16:creationId xmlns:a16="http://schemas.microsoft.com/office/drawing/2014/main" id="{640DB22F-9DFC-C569-A21A-2BBE9871A339}"/>
              </a:ext>
            </a:extLst>
          </p:cNvPr>
          <p:cNvPicPr>
            <a:picLocks noChangeAspect="1"/>
          </p:cNvPicPr>
          <p:nvPr/>
        </p:nvPicPr>
        <p:blipFill>
          <a:blip r:embed="rId10"/>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10695234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779D18-B429-E01B-4724-270D9D76863D}"/>
            </a:ext>
          </a:extLst>
        </p:cNvPr>
        <p:cNvGrpSpPr/>
        <p:nvPr/>
      </p:nvGrpSpPr>
      <p:grpSpPr>
        <a:xfrm>
          <a:off x="0" y="0"/>
          <a:ext cx="0" cy="0"/>
          <a:chOff x="0" y="0"/>
          <a:chExt cx="0" cy="0"/>
        </a:xfrm>
      </p:grpSpPr>
      <p:pic>
        <p:nvPicPr>
          <p:cNvPr id="4" name="Picture 3" descr="A night shoot on a large Victorian-style movie set, with a green screen in the background">
            <a:extLst>
              <a:ext uri="{FF2B5EF4-FFF2-40B4-BE49-F238E27FC236}">
                <a16:creationId xmlns:a16="http://schemas.microsoft.com/office/drawing/2014/main" id="{5FC63934-C51E-8A64-A3E1-8F3A948023C2}"/>
              </a:ext>
            </a:extLst>
          </p:cNvPr>
          <p:cNvPicPr>
            <a:picLocks noChangeAspect="1"/>
          </p:cNvPicPr>
          <p:nvPr/>
        </p:nvPicPr>
        <p:blipFill>
          <a:blip r:embed="rId3"/>
          <a:srcRect l="29263" r="17824"/>
          <a:stretch>
            <a:fillRect/>
          </a:stretch>
        </p:blipFill>
        <p:spPr>
          <a:xfrm>
            <a:off x="6752589" y="0"/>
            <a:ext cx="5443735" cy="6858000"/>
          </a:xfrm>
          <a:prstGeom prst="rect">
            <a:avLst/>
          </a:prstGeom>
        </p:spPr>
      </p:pic>
      <p:pic>
        <p:nvPicPr>
          <p:cNvPr id="13" name="Picture 12" descr="A black and white image&#10;&#10;Description automatically generated">
            <a:extLst>
              <a:ext uri="{FF2B5EF4-FFF2-40B4-BE49-F238E27FC236}">
                <a16:creationId xmlns:a16="http://schemas.microsoft.com/office/drawing/2014/main" id="{376F1BF4-05DE-BD1C-44AB-3A91A96D8F8D}"/>
              </a:ext>
            </a:extLst>
          </p:cNvPr>
          <p:cNvPicPr>
            <a:picLocks noChangeAspect="1"/>
          </p:cNvPicPr>
          <p:nvPr/>
        </p:nvPicPr>
        <p:blipFill>
          <a:blip r:embed="rId4" cstate="screen">
            <a:alphaModFix amt="70000"/>
            <a:extLst>
              <a:ext uri="{28A0092B-C50C-407E-A947-70E740481C1C}">
                <a14:useLocalDpi xmlns:a14="http://schemas.microsoft.com/office/drawing/2010/main"/>
              </a:ext>
            </a:extLst>
          </a:blip>
          <a:stretch>
            <a:fillRect/>
          </a:stretch>
        </p:blipFill>
        <p:spPr>
          <a:xfrm>
            <a:off x="6751150" y="0"/>
            <a:ext cx="5440849" cy="2650034"/>
          </a:xfrm>
          <a:prstGeom prst="rect">
            <a:avLst/>
          </a:prstGeom>
        </p:spPr>
      </p:pic>
      <p:cxnSp>
        <p:nvCxnSpPr>
          <p:cNvPr id="17" name="Straight Connector 16">
            <a:extLst>
              <a:ext uri="{FF2B5EF4-FFF2-40B4-BE49-F238E27FC236}">
                <a16:creationId xmlns:a16="http://schemas.microsoft.com/office/drawing/2014/main" id="{FC21D0FF-E22C-1275-AADC-7FB1117B07AD}"/>
              </a:ext>
            </a:extLst>
          </p:cNvPr>
          <p:cNvCxnSpPr>
            <a:cxnSpLocks/>
          </p:cNvCxnSpPr>
          <p:nvPr/>
        </p:nvCxnSpPr>
        <p:spPr>
          <a:xfrm>
            <a:off x="659736" y="3483611"/>
            <a:ext cx="0" cy="1439374"/>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8" name="Subtitle 1">
            <a:extLst>
              <a:ext uri="{FF2B5EF4-FFF2-40B4-BE49-F238E27FC236}">
                <a16:creationId xmlns:a16="http://schemas.microsoft.com/office/drawing/2014/main" id="{E5762C72-9119-5ECA-B6C6-A42BA6D11476}"/>
              </a:ext>
            </a:extLst>
          </p:cNvPr>
          <p:cNvSpPr txBox="1">
            <a:spLocks/>
          </p:cNvSpPr>
          <p:nvPr/>
        </p:nvSpPr>
        <p:spPr>
          <a:xfrm>
            <a:off x="757594" y="3429000"/>
            <a:ext cx="2713262" cy="163820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Choose lower impact materials, </a:t>
            </a:r>
            <a:r>
              <a:rPr lang="en-US" sz="1800" err="1"/>
              <a:t>eg.</a:t>
            </a:r>
            <a:r>
              <a:rPr lang="en-US" sz="1800"/>
              <a:t> water-based paints, FSC-approved timber, ethically produced cardboard.</a:t>
            </a:r>
          </a:p>
        </p:txBody>
      </p:sp>
      <p:sp>
        <p:nvSpPr>
          <p:cNvPr id="37" name="Subtitle 1">
            <a:extLst>
              <a:ext uri="{FF2B5EF4-FFF2-40B4-BE49-F238E27FC236}">
                <a16:creationId xmlns:a16="http://schemas.microsoft.com/office/drawing/2014/main" id="{3CC3FBBE-ADF5-B940-7ED9-EF0F96A306D6}"/>
              </a:ext>
            </a:extLst>
          </p:cNvPr>
          <p:cNvSpPr txBox="1">
            <a:spLocks/>
          </p:cNvSpPr>
          <p:nvPr/>
        </p:nvSpPr>
        <p:spPr>
          <a:xfrm>
            <a:off x="4130072" y="4157532"/>
            <a:ext cx="2438188" cy="1109610"/>
          </a:xfrm>
          <a:prstGeom prst="rect">
            <a:avLst/>
          </a:prstGeom>
        </p:spPr>
        <p:txBody>
          <a:bodyPr vert="horz" lIns="91440" tIns="45720" rIns="91440" bIns="45720" rtlCol="0">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Find a reputable waste collector who will give an accurate waste report.</a:t>
            </a:r>
          </a:p>
        </p:txBody>
      </p:sp>
      <p:sp>
        <p:nvSpPr>
          <p:cNvPr id="9" name="Subtitle 1">
            <a:extLst>
              <a:ext uri="{FF2B5EF4-FFF2-40B4-BE49-F238E27FC236}">
                <a16:creationId xmlns:a16="http://schemas.microsoft.com/office/drawing/2014/main" id="{132909CA-B44B-9968-26A8-68F6D5AB03AB}"/>
              </a:ext>
            </a:extLst>
          </p:cNvPr>
          <p:cNvSpPr txBox="1">
            <a:spLocks/>
          </p:cNvSpPr>
          <p:nvPr/>
        </p:nvSpPr>
        <p:spPr>
          <a:xfrm>
            <a:off x="757593" y="2038234"/>
            <a:ext cx="2713258" cy="152819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Use second-hand materials and consider reusing assets from other productions.</a:t>
            </a:r>
            <a:endParaRPr lang="en-US" sz="1800" b="1"/>
          </a:p>
        </p:txBody>
      </p:sp>
      <p:cxnSp>
        <p:nvCxnSpPr>
          <p:cNvPr id="11" name="Straight Connector 10">
            <a:extLst>
              <a:ext uri="{FF2B5EF4-FFF2-40B4-BE49-F238E27FC236}">
                <a16:creationId xmlns:a16="http://schemas.microsoft.com/office/drawing/2014/main" id="{148FCFC9-EFC7-23E0-3281-40792031F207}"/>
              </a:ext>
            </a:extLst>
          </p:cNvPr>
          <p:cNvCxnSpPr>
            <a:cxnSpLocks/>
          </p:cNvCxnSpPr>
          <p:nvPr/>
        </p:nvCxnSpPr>
        <p:spPr>
          <a:xfrm>
            <a:off x="659736" y="2084041"/>
            <a:ext cx="0" cy="928347"/>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3" name="Straight Connector 2">
            <a:extLst>
              <a:ext uri="{FF2B5EF4-FFF2-40B4-BE49-F238E27FC236}">
                <a16:creationId xmlns:a16="http://schemas.microsoft.com/office/drawing/2014/main" id="{37A10556-2CA4-8C1F-E5EB-A466D890A1D2}"/>
              </a:ext>
            </a:extLst>
          </p:cNvPr>
          <p:cNvCxnSpPr>
            <a:cxnSpLocks/>
          </p:cNvCxnSpPr>
          <p:nvPr/>
        </p:nvCxnSpPr>
        <p:spPr>
          <a:xfrm>
            <a:off x="4032213" y="2144122"/>
            <a:ext cx="0" cy="682791"/>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5" name="Subtitle 1">
            <a:extLst>
              <a:ext uri="{FF2B5EF4-FFF2-40B4-BE49-F238E27FC236}">
                <a16:creationId xmlns:a16="http://schemas.microsoft.com/office/drawing/2014/main" id="{31FB4470-9D48-774B-D080-BD37BA2083AB}"/>
              </a:ext>
            </a:extLst>
          </p:cNvPr>
          <p:cNvSpPr txBox="1">
            <a:spLocks/>
          </p:cNvSpPr>
          <p:nvPr/>
        </p:nvSpPr>
        <p:spPr>
          <a:xfrm>
            <a:off x="4130071" y="2074811"/>
            <a:ext cx="2637775" cy="110961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Donate unwanted items; be responsible, don’t offload!</a:t>
            </a:r>
          </a:p>
        </p:txBody>
      </p:sp>
      <p:cxnSp>
        <p:nvCxnSpPr>
          <p:cNvPr id="8" name="Straight Connector 7">
            <a:extLst>
              <a:ext uri="{FF2B5EF4-FFF2-40B4-BE49-F238E27FC236}">
                <a16:creationId xmlns:a16="http://schemas.microsoft.com/office/drawing/2014/main" id="{515442A7-DD7B-1558-6954-554CF748121D}"/>
              </a:ext>
            </a:extLst>
          </p:cNvPr>
          <p:cNvCxnSpPr>
            <a:cxnSpLocks/>
          </p:cNvCxnSpPr>
          <p:nvPr/>
        </p:nvCxnSpPr>
        <p:spPr>
          <a:xfrm>
            <a:off x="4032213" y="3124949"/>
            <a:ext cx="0" cy="673532"/>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0" name="Subtitle 1">
            <a:extLst>
              <a:ext uri="{FF2B5EF4-FFF2-40B4-BE49-F238E27FC236}">
                <a16:creationId xmlns:a16="http://schemas.microsoft.com/office/drawing/2014/main" id="{93327EA7-7AA8-0A13-4945-F8E7D58E2C7D}"/>
              </a:ext>
            </a:extLst>
          </p:cNvPr>
          <p:cNvSpPr txBox="1">
            <a:spLocks/>
          </p:cNvSpPr>
          <p:nvPr/>
        </p:nvSpPr>
        <p:spPr>
          <a:xfrm>
            <a:off x="4130072" y="3047922"/>
            <a:ext cx="2306406" cy="152819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Separate and dispose of waste appropriately</a:t>
            </a:r>
          </a:p>
        </p:txBody>
      </p:sp>
      <p:sp>
        <p:nvSpPr>
          <p:cNvPr id="14" name="Title 6">
            <a:extLst>
              <a:ext uri="{FF2B5EF4-FFF2-40B4-BE49-F238E27FC236}">
                <a16:creationId xmlns:a16="http://schemas.microsoft.com/office/drawing/2014/main" id="{3B62091D-1FD4-88A0-0D5C-50AC66BF98BE}"/>
              </a:ext>
            </a:extLst>
          </p:cNvPr>
          <p:cNvSpPr txBox="1">
            <a:spLocks/>
          </p:cNvSpPr>
          <p:nvPr/>
        </p:nvSpPr>
        <p:spPr>
          <a:xfrm>
            <a:off x="1448260" y="1147169"/>
            <a:ext cx="6595808" cy="820319"/>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t>Materials and disposal</a:t>
            </a:r>
            <a:endParaRPr lang="en-US">
              <a:solidFill>
                <a:srgbClr val="8070FF"/>
              </a:solidFill>
            </a:endParaRPr>
          </a:p>
        </p:txBody>
      </p:sp>
      <p:pic>
        <p:nvPicPr>
          <p:cNvPr id="15" name="Picture 14" descr="A logo with circles and lines&#10;&#10;Description automatically generated">
            <a:extLst>
              <a:ext uri="{FF2B5EF4-FFF2-40B4-BE49-F238E27FC236}">
                <a16:creationId xmlns:a16="http://schemas.microsoft.com/office/drawing/2014/main" id="{4C68F761-B600-C659-7625-112598E67A2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77336" y="1285339"/>
            <a:ext cx="679450" cy="387350"/>
          </a:xfrm>
          <a:prstGeom prst="rect">
            <a:avLst/>
          </a:prstGeom>
        </p:spPr>
      </p:pic>
      <p:cxnSp>
        <p:nvCxnSpPr>
          <p:cNvPr id="30" name="Straight Connector 29">
            <a:extLst>
              <a:ext uri="{FF2B5EF4-FFF2-40B4-BE49-F238E27FC236}">
                <a16:creationId xmlns:a16="http://schemas.microsoft.com/office/drawing/2014/main" id="{651BF013-6F57-E8DB-972F-C6083B276F9E}"/>
              </a:ext>
            </a:extLst>
          </p:cNvPr>
          <p:cNvCxnSpPr>
            <a:cxnSpLocks/>
          </p:cNvCxnSpPr>
          <p:nvPr/>
        </p:nvCxnSpPr>
        <p:spPr>
          <a:xfrm>
            <a:off x="4032213" y="4182080"/>
            <a:ext cx="0" cy="95217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6" name="Subtitle 1">
            <a:extLst>
              <a:ext uri="{FF2B5EF4-FFF2-40B4-BE49-F238E27FC236}">
                <a16:creationId xmlns:a16="http://schemas.microsoft.com/office/drawing/2014/main" id="{7E89EBF8-FC5A-9988-69FA-0C2DF0B83792}"/>
              </a:ext>
            </a:extLst>
          </p:cNvPr>
          <p:cNvSpPr txBox="1">
            <a:spLocks/>
          </p:cNvSpPr>
          <p:nvPr/>
        </p:nvSpPr>
        <p:spPr>
          <a:xfrm>
            <a:off x="757593" y="5335226"/>
            <a:ext cx="2713258" cy="152819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Store materials carefully for reuse, ideally at a clean-energy facility.</a:t>
            </a:r>
            <a:endParaRPr lang="en-US" sz="1800" b="1"/>
          </a:p>
        </p:txBody>
      </p:sp>
      <p:cxnSp>
        <p:nvCxnSpPr>
          <p:cNvPr id="27" name="Straight Connector 26">
            <a:extLst>
              <a:ext uri="{FF2B5EF4-FFF2-40B4-BE49-F238E27FC236}">
                <a16:creationId xmlns:a16="http://schemas.microsoft.com/office/drawing/2014/main" id="{0150CB21-3008-1E02-8B72-F26524F27B91}"/>
              </a:ext>
            </a:extLst>
          </p:cNvPr>
          <p:cNvCxnSpPr>
            <a:cxnSpLocks/>
          </p:cNvCxnSpPr>
          <p:nvPr/>
        </p:nvCxnSpPr>
        <p:spPr>
          <a:xfrm>
            <a:off x="659736" y="5381033"/>
            <a:ext cx="0" cy="928347"/>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8" name="Subtitle 1">
            <a:extLst>
              <a:ext uri="{FF2B5EF4-FFF2-40B4-BE49-F238E27FC236}">
                <a16:creationId xmlns:a16="http://schemas.microsoft.com/office/drawing/2014/main" id="{B62CF80E-B523-CF58-63DB-5247D3742641}"/>
              </a:ext>
            </a:extLst>
          </p:cNvPr>
          <p:cNvSpPr txBox="1">
            <a:spLocks/>
          </p:cNvSpPr>
          <p:nvPr/>
        </p:nvSpPr>
        <p:spPr>
          <a:xfrm>
            <a:off x="4130072" y="5458298"/>
            <a:ext cx="2438188" cy="110961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Keep food and other organic waste out of landfill </a:t>
            </a:r>
          </a:p>
        </p:txBody>
      </p:sp>
      <p:cxnSp>
        <p:nvCxnSpPr>
          <p:cNvPr id="31" name="Straight Connector 30">
            <a:extLst>
              <a:ext uri="{FF2B5EF4-FFF2-40B4-BE49-F238E27FC236}">
                <a16:creationId xmlns:a16="http://schemas.microsoft.com/office/drawing/2014/main" id="{76187DC3-517E-7469-03A7-AC04FB9C9D80}"/>
              </a:ext>
            </a:extLst>
          </p:cNvPr>
          <p:cNvCxnSpPr>
            <a:cxnSpLocks/>
          </p:cNvCxnSpPr>
          <p:nvPr/>
        </p:nvCxnSpPr>
        <p:spPr>
          <a:xfrm>
            <a:off x="4032213" y="5482846"/>
            <a:ext cx="0" cy="668383"/>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2" name="Straight Connector 1">
            <a:extLst>
              <a:ext uri="{FF2B5EF4-FFF2-40B4-BE49-F238E27FC236}">
                <a16:creationId xmlns:a16="http://schemas.microsoft.com/office/drawing/2014/main" id="{201466FC-5C5F-DAE8-05E5-752EA20B5EB1}"/>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7A0C46E9-9A24-32D9-390B-F332EED9E102}"/>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2" name="Picture 11" descr="A logo with white text and blue circles&#10;&#10;Description automatically generated">
            <a:extLst>
              <a:ext uri="{FF2B5EF4-FFF2-40B4-BE49-F238E27FC236}">
                <a16:creationId xmlns:a16="http://schemas.microsoft.com/office/drawing/2014/main" id="{F21CB099-CE7B-4401-2532-66A676F8E8E1}"/>
              </a:ext>
            </a:extLst>
          </p:cNvPr>
          <p:cNvPicPr>
            <a:picLocks noChangeAspect="1"/>
          </p:cNvPicPr>
          <p:nvPr/>
        </p:nvPicPr>
        <p:blipFill>
          <a:blip r:embed="rId6"/>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6497811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1448260" y="1147169"/>
            <a:ext cx="4712337" cy="820319"/>
          </a:xfrm>
        </p:spPr>
        <p:txBody>
          <a:bodyPr>
            <a:normAutofit fontScale="90000"/>
          </a:bodyPr>
          <a:lstStyle/>
          <a:p>
            <a:r>
              <a:rPr lang="en-US">
                <a:latin typeface="Century Gothic" panose="020B0502020202020204" pitchFamily="34" charset="0"/>
              </a:rPr>
              <a:t>Travel &amp; transport</a:t>
            </a:r>
            <a:endParaRPr lang="en-US">
              <a:solidFill>
                <a:srgbClr val="8070FF"/>
              </a:solidFill>
              <a:latin typeface="Century Gothic" panose="020B0502020202020204" pitchFamily="34" charset="0"/>
            </a:endParaRPr>
          </a:p>
        </p:txBody>
      </p:sp>
      <p:sp>
        <p:nvSpPr>
          <p:cNvPr id="2" name="Subtitle 1">
            <a:extLst>
              <a:ext uri="{FF2B5EF4-FFF2-40B4-BE49-F238E27FC236}">
                <a16:creationId xmlns:a16="http://schemas.microsoft.com/office/drawing/2014/main" id="{B1553375-E33D-5D7A-ADFA-2CDC39088911}"/>
              </a:ext>
            </a:extLst>
          </p:cNvPr>
          <p:cNvSpPr>
            <a:spLocks noGrp="1"/>
          </p:cNvSpPr>
          <p:nvPr>
            <p:ph type="subTitle" idx="1"/>
          </p:nvPr>
        </p:nvSpPr>
        <p:spPr>
          <a:xfrm>
            <a:off x="757595" y="2192125"/>
            <a:ext cx="1948656" cy="590550"/>
          </a:xfrm>
        </p:spPr>
        <p:txBody>
          <a:bodyPr>
            <a:normAutofit/>
          </a:bodyPr>
          <a:lstStyle/>
          <a:p>
            <a:r>
              <a:rPr lang="en-US" sz="1800">
                <a:latin typeface="Century Gothic" panose="020B0502020202020204" pitchFamily="34" charset="0"/>
              </a:rPr>
              <a:t>Avoid domestic flights</a:t>
            </a:r>
            <a:endParaRPr lang="en-US" sz="1800" b="1">
              <a:latin typeface="Century Gothic" panose="020B0502020202020204" pitchFamily="34" charset="0"/>
            </a:endParaRPr>
          </a:p>
        </p:txBody>
      </p:sp>
      <p:cxnSp>
        <p:nvCxnSpPr>
          <p:cNvPr id="6" name="Straight Connector 5">
            <a:extLst>
              <a:ext uri="{FF2B5EF4-FFF2-40B4-BE49-F238E27FC236}">
                <a16:creationId xmlns:a16="http://schemas.microsoft.com/office/drawing/2014/main" id="{6D7DB658-3C37-68F6-BE91-5B2297AF0B67}"/>
              </a:ext>
            </a:extLst>
          </p:cNvPr>
          <p:cNvCxnSpPr>
            <a:cxnSpLocks/>
          </p:cNvCxnSpPr>
          <p:nvPr/>
        </p:nvCxnSpPr>
        <p:spPr>
          <a:xfrm>
            <a:off x="659736" y="2281475"/>
            <a:ext cx="0" cy="379514"/>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46B2B365-0718-AD33-19CA-32FECBA3E0FD}"/>
              </a:ext>
            </a:extLst>
          </p:cNvPr>
          <p:cNvCxnSpPr>
            <a:cxnSpLocks/>
          </p:cNvCxnSpPr>
          <p:nvPr/>
        </p:nvCxnSpPr>
        <p:spPr>
          <a:xfrm>
            <a:off x="659736" y="3577439"/>
            <a:ext cx="0" cy="708235"/>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8" name="Subtitle 1">
            <a:extLst>
              <a:ext uri="{FF2B5EF4-FFF2-40B4-BE49-F238E27FC236}">
                <a16:creationId xmlns:a16="http://schemas.microsoft.com/office/drawing/2014/main" id="{060EA9A0-DDD1-A7DE-09D8-697617D48984}"/>
              </a:ext>
            </a:extLst>
          </p:cNvPr>
          <p:cNvSpPr txBox="1">
            <a:spLocks/>
          </p:cNvSpPr>
          <p:nvPr/>
        </p:nvSpPr>
        <p:spPr>
          <a:xfrm>
            <a:off x="757594" y="3522828"/>
            <a:ext cx="2244213" cy="923637"/>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Use ‘the right vehicle for the job’ – smaller and greener the better!</a:t>
            </a:r>
          </a:p>
        </p:txBody>
      </p:sp>
      <p:cxnSp>
        <p:nvCxnSpPr>
          <p:cNvPr id="20" name="Straight Connector 19">
            <a:extLst>
              <a:ext uri="{FF2B5EF4-FFF2-40B4-BE49-F238E27FC236}">
                <a16:creationId xmlns:a16="http://schemas.microsoft.com/office/drawing/2014/main" id="{FB681BA9-7376-020B-6EF0-019BCEEBE7AC}"/>
              </a:ext>
            </a:extLst>
          </p:cNvPr>
          <p:cNvCxnSpPr>
            <a:cxnSpLocks/>
          </p:cNvCxnSpPr>
          <p:nvPr/>
        </p:nvCxnSpPr>
        <p:spPr>
          <a:xfrm>
            <a:off x="659736" y="4651183"/>
            <a:ext cx="0" cy="687435"/>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9" name="Subtitle 1">
            <a:extLst>
              <a:ext uri="{FF2B5EF4-FFF2-40B4-BE49-F238E27FC236}">
                <a16:creationId xmlns:a16="http://schemas.microsoft.com/office/drawing/2014/main" id="{B0CB22D1-3EB1-1C5E-02BF-15BD960F7D05}"/>
              </a:ext>
            </a:extLst>
          </p:cNvPr>
          <p:cNvSpPr txBox="1">
            <a:spLocks/>
          </p:cNvSpPr>
          <p:nvPr/>
        </p:nvSpPr>
        <p:spPr>
          <a:xfrm>
            <a:off x="757595" y="4596572"/>
            <a:ext cx="2244212" cy="92363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Locate charging for electric vehicles (EVs)</a:t>
            </a:r>
          </a:p>
        </p:txBody>
      </p:sp>
      <p:cxnSp>
        <p:nvCxnSpPr>
          <p:cNvPr id="34" name="Straight Connector 33">
            <a:extLst>
              <a:ext uri="{FF2B5EF4-FFF2-40B4-BE49-F238E27FC236}">
                <a16:creationId xmlns:a16="http://schemas.microsoft.com/office/drawing/2014/main" id="{88CFC849-F99A-8C1B-2CDA-107B738AB038}"/>
              </a:ext>
            </a:extLst>
          </p:cNvPr>
          <p:cNvCxnSpPr>
            <a:cxnSpLocks/>
          </p:cNvCxnSpPr>
          <p:nvPr/>
        </p:nvCxnSpPr>
        <p:spPr>
          <a:xfrm>
            <a:off x="659735" y="5722308"/>
            <a:ext cx="0" cy="401112"/>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5" name="Subtitle 1">
            <a:extLst>
              <a:ext uri="{FF2B5EF4-FFF2-40B4-BE49-F238E27FC236}">
                <a16:creationId xmlns:a16="http://schemas.microsoft.com/office/drawing/2014/main" id="{DC7C085D-351D-0B43-994D-40508A25467F}"/>
              </a:ext>
            </a:extLst>
          </p:cNvPr>
          <p:cNvSpPr txBox="1">
            <a:spLocks/>
          </p:cNvSpPr>
          <p:nvPr/>
        </p:nvSpPr>
        <p:spPr>
          <a:xfrm>
            <a:off x="757594" y="5652997"/>
            <a:ext cx="2262696" cy="572023"/>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Pool transport when possible</a:t>
            </a:r>
          </a:p>
        </p:txBody>
      </p:sp>
      <p:cxnSp>
        <p:nvCxnSpPr>
          <p:cNvPr id="36" name="Straight Connector 35">
            <a:extLst>
              <a:ext uri="{FF2B5EF4-FFF2-40B4-BE49-F238E27FC236}">
                <a16:creationId xmlns:a16="http://schemas.microsoft.com/office/drawing/2014/main" id="{96792BD6-0056-4D31-8010-B8FB727DD9EF}"/>
              </a:ext>
            </a:extLst>
          </p:cNvPr>
          <p:cNvCxnSpPr>
            <a:cxnSpLocks/>
          </p:cNvCxnSpPr>
          <p:nvPr/>
        </p:nvCxnSpPr>
        <p:spPr>
          <a:xfrm>
            <a:off x="3523012" y="2175495"/>
            <a:ext cx="0" cy="69899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7" name="Subtitle 1">
            <a:extLst>
              <a:ext uri="{FF2B5EF4-FFF2-40B4-BE49-F238E27FC236}">
                <a16:creationId xmlns:a16="http://schemas.microsoft.com/office/drawing/2014/main" id="{BE2BE489-9AC3-7E51-5787-C8E559A8CD8D}"/>
              </a:ext>
            </a:extLst>
          </p:cNvPr>
          <p:cNvSpPr txBox="1">
            <a:spLocks/>
          </p:cNvSpPr>
          <p:nvPr/>
        </p:nvSpPr>
        <p:spPr>
          <a:xfrm>
            <a:off x="3620871" y="2106184"/>
            <a:ext cx="2438188" cy="110961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Log mileage &amp;/or fuel use for every journey</a:t>
            </a:r>
          </a:p>
        </p:txBody>
      </p:sp>
      <p:cxnSp>
        <p:nvCxnSpPr>
          <p:cNvPr id="38" name="Straight Connector 37">
            <a:extLst>
              <a:ext uri="{FF2B5EF4-FFF2-40B4-BE49-F238E27FC236}">
                <a16:creationId xmlns:a16="http://schemas.microsoft.com/office/drawing/2014/main" id="{04E8E3EE-EBF7-619A-DDEF-1E21C68B76A8}"/>
              </a:ext>
            </a:extLst>
          </p:cNvPr>
          <p:cNvCxnSpPr>
            <a:cxnSpLocks/>
          </p:cNvCxnSpPr>
          <p:nvPr/>
        </p:nvCxnSpPr>
        <p:spPr>
          <a:xfrm>
            <a:off x="3523012" y="3256152"/>
            <a:ext cx="0" cy="69899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9" name="Subtitle 1">
            <a:extLst>
              <a:ext uri="{FF2B5EF4-FFF2-40B4-BE49-F238E27FC236}">
                <a16:creationId xmlns:a16="http://schemas.microsoft.com/office/drawing/2014/main" id="{B3B48BBE-32AC-B133-016E-75A6EDD0BD69}"/>
              </a:ext>
            </a:extLst>
          </p:cNvPr>
          <p:cNvSpPr txBox="1">
            <a:spLocks/>
          </p:cNvSpPr>
          <p:nvPr/>
        </p:nvSpPr>
        <p:spPr>
          <a:xfrm>
            <a:off x="3620871" y="3186841"/>
            <a:ext cx="2438188" cy="110961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Have a ‘No Idling’ policy for all vehicles, at all times</a:t>
            </a:r>
          </a:p>
        </p:txBody>
      </p:sp>
      <p:pic>
        <p:nvPicPr>
          <p:cNvPr id="4" name="Picture 3" descr="A diagram of flight decision chart">
            <a:extLst>
              <a:ext uri="{FF2B5EF4-FFF2-40B4-BE49-F238E27FC236}">
                <a16:creationId xmlns:a16="http://schemas.microsoft.com/office/drawing/2014/main" id="{A673CD11-AA75-1698-C736-EF06E8603B7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69235" y="998095"/>
            <a:ext cx="4097070" cy="5580142"/>
          </a:xfrm>
          <a:prstGeom prst="rect">
            <a:avLst/>
          </a:prstGeom>
        </p:spPr>
      </p:pic>
      <p:sp>
        <p:nvSpPr>
          <p:cNvPr id="9" name="Subtitle 1">
            <a:extLst>
              <a:ext uri="{FF2B5EF4-FFF2-40B4-BE49-F238E27FC236}">
                <a16:creationId xmlns:a16="http://schemas.microsoft.com/office/drawing/2014/main" id="{7D08E3C5-67E2-00FF-B92F-EE2284E1E2EE}"/>
              </a:ext>
            </a:extLst>
          </p:cNvPr>
          <p:cNvSpPr txBox="1">
            <a:spLocks/>
          </p:cNvSpPr>
          <p:nvPr/>
        </p:nvSpPr>
        <p:spPr>
          <a:xfrm>
            <a:off x="757595" y="3004925"/>
            <a:ext cx="1948656" cy="36779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Book Economy</a:t>
            </a:r>
            <a:endParaRPr lang="en-US" sz="1800" b="1"/>
          </a:p>
        </p:txBody>
      </p:sp>
      <p:cxnSp>
        <p:nvCxnSpPr>
          <p:cNvPr id="11" name="Straight Connector 10">
            <a:extLst>
              <a:ext uri="{FF2B5EF4-FFF2-40B4-BE49-F238E27FC236}">
                <a16:creationId xmlns:a16="http://schemas.microsoft.com/office/drawing/2014/main" id="{6341D180-CA18-A2D8-4C1F-0915DB890B02}"/>
              </a:ext>
            </a:extLst>
          </p:cNvPr>
          <p:cNvCxnSpPr>
            <a:cxnSpLocks/>
          </p:cNvCxnSpPr>
          <p:nvPr/>
        </p:nvCxnSpPr>
        <p:spPr>
          <a:xfrm>
            <a:off x="659736" y="3041136"/>
            <a:ext cx="0" cy="23891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pic>
        <p:nvPicPr>
          <p:cNvPr id="19" name="Picture 18" descr="A blue outline of a plane&#10;&#10;Description automatically generated">
            <a:extLst>
              <a:ext uri="{FF2B5EF4-FFF2-40B4-BE49-F238E27FC236}">
                <a16:creationId xmlns:a16="http://schemas.microsoft.com/office/drawing/2014/main" id="{F95F7162-DAA0-F150-4846-A066A963AE7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58877" y="1227904"/>
            <a:ext cx="516369" cy="516369"/>
          </a:xfrm>
          <a:prstGeom prst="rect">
            <a:avLst/>
          </a:prstGeom>
        </p:spPr>
      </p:pic>
      <p:cxnSp>
        <p:nvCxnSpPr>
          <p:cNvPr id="13" name="Straight Connector 12">
            <a:extLst>
              <a:ext uri="{FF2B5EF4-FFF2-40B4-BE49-F238E27FC236}">
                <a16:creationId xmlns:a16="http://schemas.microsoft.com/office/drawing/2014/main" id="{92FC194D-3F42-E479-56EC-C6ABEF7AE3FD}"/>
              </a:ext>
            </a:extLst>
          </p:cNvPr>
          <p:cNvCxnSpPr>
            <a:cxnSpLocks/>
          </p:cNvCxnSpPr>
          <p:nvPr/>
        </p:nvCxnSpPr>
        <p:spPr>
          <a:xfrm>
            <a:off x="3523012" y="4460327"/>
            <a:ext cx="0" cy="119267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4" name="Subtitle 1">
            <a:extLst>
              <a:ext uri="{FF2B5EF4-FFF2-40B4-BE49-F238E27FC236}">
                <a16:creationId xmlns:a16="http://schemas.microsoft.com/office/drawing/2014/main" id="{5A410994-9F71-8D78-7F16-045430C2CFDA}"/>
              </a:ext>
            </a:extLst>
          </p:cNvPr>
          <p:cNvSpPr txBox="1">
            <a:spLocks/>
          </p:cNvSpPr>
          <p:nvPr/>
        </p:nvSpPr>
        <p:spPr>
          <a:xfrm>
            <a:off x="3620871" y="4391016"/>
            <a:ext cx="2438188" cy="161697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err="1"/>
              <a:t>Minimise</a:t>
            </a:r>
            <a:r>
              <a:rPr lang="en-US" sz="1800"/>
              <a:t> distance between locations and reduce movement between them</a:t>
            </a:r>
          </a:p>
        </p:txBody>
      </p:sp>
      <p:cxnSp>
        <p:nvCxnSpPr>
          <p:cNvPr id="3" name="Straight Connector 2">
            <a:extLst>
              <a:ext uri="{FF2B5EF4-FFF2-40B4-BE49-F238E27FC236}">
                <a16:creationId xmlns:a16="http://schemas.microsoft.com/office/drawing/2014/main" id="{FCDB1CD1-0290-8F7A-5B17-0F05723278F0}"/>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26C8986C-AB12-507A-439E-F4EACC94EDEB}"/>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2" name="Picture 11" descr="A logo with white text and blue circles&#10;&#10;Description automatically generated">
            <a:extLst>
              <a:ext uri="{FF2B5EF4-FFF2-40B4-BE49-F238E27FC236}">
                <a16:creationId xmlns:a16="http://schemas.microsoft.com/office/drawing/2014/main" id="{88384428-AB6B-1DF1-F718-87EA311DA220}"/>
              </a:ext>
            </a:extLst>
          </p:cNvPr>
          <p:cNvPicPr>
            <a:picLocks noChangeAspect="1"/>
          </p:cNvPicPr>
          <p:nvPr/>
        </p:nvPicPr>
        <p:blipFill>
          <a:blip r:embed="rId5"/>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8291523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Crew members stand in the rain in a forest, wearing waterproof clothing">
            <a:extLst>
              <a:ext uri="{FF2B5EF4-FFF2-40B4-BE49-F238E27FC236}">
                <a16:creationId xmlns:a16="http://schemas.microsoft.com/office/drawing/2014/main" id="{6BC1E813-58DC-D7B2-256D-DC936291328E}"/>
              </a:ext>
            </a:extLst>
          </p:cNvPr>
          <p:cNvPicPr>
            <a:picLocks noChangeAspect="1"/>
          </p:cNvPicPr>
          <p:nvPr/>
        </p:nvPicPr>
        <p:blipFill>
          <a:blip r:embed="rId3"/>
          <a:stretch>
            <a:fillRect/>
          </a:stretch>
        </p:blipFill>
        <p:spPr>
          <a:xfrm>
            <a:off x="7459727" y="0"/>
            <a:ext cx="4732273" cy="6858000"/>
          </a:xfrm>
          <a:prstGeom prst="rect">
            <a:avLst/>
          </a:prstGeom>
        </p:spPr>
      </p:pic>
      <p:pic>
        <p:nvPicPr>
          <p:cNvPr id="2" name="Picture 1" descr="A black and white image&#10;&#10;Description automatically generated">
            <a:extLst>
              <a:ext uri="{FF2B5EF4-FFF2-40B4-BE49-F238E27FC236}">
                <a16:creationId xmlns:a16="http://schemas.microsoft.com/office/drawing/2014/main" id="{37DC9CBF-1FC3-1168-213E-3149C72C36E4}"/>
              </a:ext>
            </a:extLst>
          </p:cNvPr>
          <p:cNvPicPr>
            <a:picLocks noChangeAspect="1"/>
          </p:cNvPicPr>
          <p:nvPr/>
        </p:nvPicPr>
        <p:blipFill>
          <a:blip r:embed="rId4"/>
          <a:stretch>
            <a:fillRect/>
          </a:stretch>
        </p:blipFill>
        <p:spPr>
          <a:xfrm>
            <a:off x="7456070" y="1421"/>
            <a:ext cx="4819650" cy="2657475"/>
          </a:xfrm>
          <a:prstGeom prst="rect">
            <a:avLst/>
          </a:prstGeom>
        </p:spPr>
      </p:pic>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1448261" y="1147169"/>
            <a:ext cx="4137880" cy="1109610"/>
          </a:xfrm>
        </p:spPr>
        <p:txBody>
          <a:bodyPr>
            <a:normAutofit/>
          </a:bodyPr>
          <a:lstStyle/>
          <a:p>
            <a:r>
              <a:rPr lang="en-US">
                <a:latin typeface="Century Gothic" panose="020B0502020202020204" pitchFamily="34" charset="0"/>
              </a:rPr>
              <a:t>Locations</a:t>
            </a:r>
            <a:endParaRPr lang="en-US">
              <a:solidFill>
                <a:srgbClr val="8070FF"/>
              </a:solidFill>
              <a:latin typeface="Century Gothic" panose="020B0502020202020204" pitchFamily="34" charset="0"/>
            </a:endParaRPr>
          </a:p>
        </p:txBody>
      </p:sp>
      <p:cxnSp>
        <p:nvCxnSpPr>
          <p:cNvPr id="17" name="Straight Connector 16">
            <a:extLst>
              <a:ext uri="{FF2B5EF4-FFF2-40B4-BE49-F238E27FC236}">
                <a16:creationId xmlns:a16="http://schemas.microsoft.com/office/drawing/2014/main" id="{46B2B365-0718-AD33-19CA-32FECBA3E0FD}"/>
              </a:ext>
            </a:extLst>
          </p:cNvPr>
          <p:cNvCxnSpPr>
            <a:cxnSpLocks/>
          </p:cNvCxnSpPr>
          <p:nvPr/>
        </p:nvCxnSpPr>
        <p:spPr>
          <a:xfrm>
            <a:off x="659736" y="2311390"/>
            <a:ext cx="0" cy="117928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8" name="Subtitle 1">
            <a:extLst>
              <a:ext uri="{FF2B5EF4-FFF2-40B4-BE49-F238E27FC236}">
                <a16:creationId xmlns:a16="http://schemas.microsoft.com/office/drawing/2014/main" id="{060EA9A0-DDD1-A7DE-09D8-697617D48984}"/>
              </a:ext>
            </a:extLst>
          </p:cNvPr>
          <p:cNvSpPr txBox="1">
            <a:spLocks/>
          </p:cNvSpPr>
          <p:nvPr/>
        </p:nvSpPr>
        <p:spPr>
          <a:xfrm>
            <a:off x="757595" y="2256779"/>
            <a:ext cx="2299642" cy="197810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err="1"/>
              <a:t>Minimise</a:t>
            </a:r>
            <a:r>
              <a:rPr lang="en-US" sz="1800"/>
              <a:t> distance between locations and reduce movement between them</a:t>
            </a:r>
          </a:p>
        </p:txBody>
      </p:sp>
      <p:cxnSp>
        <p:nvCxnSpPr>
          <p:cNvPr id="30" name="Straight Connector 29">
            <a:extLst>
              <a:ext uri="{FF2B5EF4-FFF2-40B4-BE49-F238E27FC236}">
                <a16:creationId xmlns:a16="http://schemas.microsoft.com/office/drawing/2014/main" id="{3FBC34BB-D763-19F9-BB19-898709646396}"/>
              </a:ext>
            </a:extLst>
          </p:cNvPr>
          <p:cNvCxnSpPr>
            <a:cxnSpLocks/>
          </p:cNvCxnSpPr>
          <p:nvPr/>
        </p:nvCxnSpPr>
        <p:spPr>
          <a:xfrm>
            <a:off x="659736" y="3930749"/>
            <a:ext cx="0" cy="69899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1" name="Subtitle 1">
            <a:extLst>
              <a:ext uri="{FF2B5EF4-FFF2-40B4-BE49-F238E27FC236}">
                <a16:creationId xmlns:a16="http://schemas.microsoft.com/office/drawing/2014/main" id="{E70DE998-A069-7FD1-3F20-97FFE37E9779}"/>
              </a:ext>
            </a:extLst>
          </p:cNvPr>
          <p:cNvSpPr txBox="1">
            <a:spLocks/>
          </p:cNvSpPr>
          <p:nvPr/>
        </p:nvSpPr>
        <p:spPr>
          <a:xfrm>
            <a:off x="757594" y="3871384"/>
            <a:ext cx="2585961" cy="110961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Plug into house power, especially if it’s renewable</a:t>
            </a:r>
          </a:p>
        </p:txBody>
      </p:sp>
      <p:pic>
        <p:nvPicPr>
          <p:cNvPr id="4" name="Picture 3" descr="A purple pin with a circle in the middle&#10;&#10;Description automatically generated">
            <a:extLst>
              <a:ext uri="{FF2B5EF4-FFF2-40B4-BE49-F238E27FC236}">
                <a16:creationId xmlns:a16="http://schemas.microsoft.com/office/drawing/2014/main" id="{CF1FD7A7-EC76-F4DE-6061-C5F35EBFA73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59736" y="1124542"/>
            <a:ext cx="558747" cy="632266"/>
          </a:xfrm>
          <a:prstGeom prst="rect">
            <a:avLst/>
          </a:prstGeom>
        </p:spPr>
      </p:pic>
      <p:cxnSp>
        <p:nvCxnSpPr>
          <p:cNvPr id="14" name="Straight Connector 13">
            <a:extLst>
              <a:ext uri="{FF2B5EF4-FFF2-40B4-BE49-F238E27FC236}">
                <a16:creationId xmlns:a16="http://schemas.microsoft.com/office/drawing/2014/main" id="{ACF678C7-9327-988D-A57E-6F4F8D298D94}"/>
              </a:ext>
            </a:extLst>
          </p:cNvPr>
          <p:cNvCxnSpPr>
            <a:cxnSpLocks/>
          </p:cNvCxnSpPr>
          <p:nvPr/>
        </p:nvCxnSpPr>
        <p:spPr>
          <a:xfrm>
            <a:off x="659736" y="5131476"/>
            <a:ext cx="0" cy="69899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5" name="Subtitle 1">
            <a:extLst>
              <a:ext uri="{FF2B5EF4-FFF2-40B4-BE49-F238E27FC236}">
                <a16:creationId xmlns:a16="http://schemas.microsoft.com/office/drawing/2014/main" id="{D666818B-12BE-AF0F-3DFD-44B2E6C338CF}"/>
              </a:ext>
            </a:extLst>
          </p:cNvPr>
          <p:cNvSpPr txBox="1">
            <a:spLocks/>
          </p:cNvSpPr>
          <p:nvPr/>
        </p:nvSpPr>
        <p:spPr>
          <a:xfrm>
            <a:off x="757595" y="5072111"/>
            <a:ext cx="2373532" cy="110961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Use electric, hybrid or HVO generators and vehicles</a:t>
            </a:r>
          </a:p>
        </p:txBody>
      </p:sp>
      <p:cxnSp>
        <p:nvCxnSpPr>
          <p:cNvPr id="19" name="Straight Connector 18">
            <a:extLst>
              <a:ext uri="{FF2B5EF4-FFF2-40B4-BE49-F238E27FC236}">
                <a16:creationId xmlns:a16="http://schemas.microsoft.com/office/drawing/2014/main" id="{81619432-89C0-2EF9-CE1C-5169D7181DC4}"/>
              </a:ext>
            </a:extLst>
          </p:cNvPr>
          <p:cNvCxnSpPr>
            <a:cxnSpLocks/>
          </p:cNvCxnSpPr>
          <p:nvPr/>
        </p:nvCxnSpPr>
        <p:spPr>
          <a:xfrm>
            <a:off x="3809336" y="2311390"/>
            <a:ext cx="0" cy="1179288"/>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1" name="Subtitle 1">
            <a:extLst>
              <a:ext uri="{FF2B5EF4-FFF2-40B4-BE49-F238E27FC236}">
                <a16:creationId xmlns:a16="http://schemas.microsoft.com/office/drawing/2014/main" id="{67A70EF9-B087-12D3-4A51-4E4CA3099876}"/>
              </a:ext>
            </a:extLst>
          </p:cNvPr>
          <p:cNvSpPr txBox="1">
            <a:spLocks/>
          </p:cNvSpPr>
          <p:nvPr/>
        </p:nvSpPr>
        <p:spPr>
          <a:xfrm>
            <a:off x="3907195" y="2256780"/>
            <a:ext cx="2299642" cy="143776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Build good recycling habits, label bins clearly and hire excellent waste contractors</a:t>
            </a:r>
          </a:p>
        </p:txBody>
      </p:sp>
      <p:cxnSp>
        <p:nvCxnSpPr>
          <p:cNvPr id="22" name="Straight Connector 21">
            <a:extLst>
              <a:ext uri="{FF2B5EF4-FFF2-40B4-BE49-F238E27FC236}">
                <a16:creationId xmlns:a16="http://schemas.microsoft.com/office/drawing/2014/main" id="{86C87B0D-D516-DAB8-A120-2FAE57A63492}"/>
              </a:ext>
            </a:extLst>
          </p:cNvPr>
          <p:cNvCxnSpPr>
            <a:cxnSpLocks/>
          </p:cNvCxnSpPr>
          <p:nvPr/>
        </p:nvCxnSpPr>
        <p:spPr>
          <a:xfrm>
            <a:off x="3809336" y="3930749"/>
            <a:ext cx="0" cy="955287"/>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3" name="Subtitle 1">
            <a:extLst>
              <a:ext uri="{FF2B5EF4-FFF2-40B4-BE49-F238E27FC236}">
                <a16:creationId xmlns:a16="http://schemas.microsoft.com/office/drawing/2014/main" id="{442A6FCB-897E-ACA9-7C2D-B1DAA84974C0}"/>
              </a:ext>
            </a:extLst>
          </p:cNvPr>
          <p:cNvSpPr txBox="1">
            <a:spLocks/>
          </p:cNvSpPr>
          <p:nvPr/>
        </p:nvSpPr>
        <p:spPr>
          <a:xfrm>
            <a:off x="3907194" y="3871384"/>
            <a:ext cx="2585961" cy="110961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Use clear bin bags – it helps with habit building, and sorting at the depot</a:t>
            </a:r>
          </a:p>
        </p:txBody>
      </p:sp>
      <p:cxnSp>
        <p:nvCxnSpPr>
          <p:cNvPr id="24" name="Straight Connector 23">
            <a:extLst>
              <a:ext uri="{FF2B5EF4-FFF2-40B4-BE49-F238E27FC236}">
                <a16:creationId xmlns:a16="http://schemas.microsoft.com/office/drawing/2014/main" id="{3E3B5621-F1F3-B44F-5B13-52565128B4E0}"/>
              </a:ext>
            </a:extLst>
          </p:cNvPr>
          <p:cNvCxnSpPr>
            <a:cxnSpLocks/>
          </p:cNvCxnSpPr>
          <p:nvPr/>
        </p:nvCxnSpPr>
        <p:spPr>
          <a:xfrm>
            <a:off x="3809336" y="5360627"/>
            <a:ext cx="0" cy="862924"/>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5" name="Subtitle 1">
            <a:extLst>
              <a:ext uri="{FF2B5EF4-FFF2-40B4-BE49-F238E27FC236}">
                <a16:creationId xmlns:a16="http://schemas.microsoft.com/office/drawing/2014/main" id="{5DCA1802-4F11-C687-00A3-4AE97AB7BBE6}"/>
              </a:ext>
            </a:extLst>
          </p:cNvPr>
          <p:cNvSpPr txBox="1">
            <a:spLocks/>
          </p:cNvSpPr>
          <p:nvPr/>
        </p:nvSpPr>
        <p:spPr>
          <a:xfrm>
            <a:off x="3907194" y="5301262"/>
            <a:ext cx="2438179" cy="1109610"/>
          </a:xfrm>
          <a:prstGeom prst="rect">
            <a:avLst/>
          </a:prstGeom>
        </p:spPr>
        <p:txBody>
          <a:bodyPr vert="horz" lIns="91440" tIns="45720" rIns="91440" bIns="45720" rtlCol="0">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Recycle food waste and ensure it doesn’t contaminate other recycling streams</a:t>
            </a:r>
          </a:p>
        </p:txBody>
      </p:sp>
      <p:cxnSp>
        <p:nvCxnSpPr>
          <p:cNvPr id="3" name="Straight Connector 2">
            <a:extLst>
              <a:ext uri="{FF2B5EF4-FFF2-40B4-BE49-F238E27FC236}">
                <a16:creationId xmlns:a16="http://schemas.microsoft.com/office/drawing/2014/main" id="{ABE01B83-C250-AB78-F3D5-4F8E1331FA4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8" name="TextBox 73">
            <a:extLst>
              <a:ext uri="{FF2B5EF4-FFF2-40B4-BE49-F238E27FC236}">
                <a16:creationId xmlns:a16="http://schemas.microsoft.com/office/drawing/2014/main" id="{20D982D2-C262-D7FA-AE2A-C16AE893F154}"/>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0" name="Picture 9" descr="A logo with white text and blue circles&#10;&#10;Description automatically generated">
            <a:extLst>
              <a:ext uri="{FF2B5EF4-FFF2-40B4-BE49-F238E27FC236}">
                <a16:creationId xmlns:a16="http://schemas.microsoft.com/office/drawing/2014/main" id="{A4193183-8F40-D164-70C0-A5A721AAB8B5}"/>
              </a:ext>
            </a:extLst>
          </p:cNvPr>
          <p:cNvPicPr>
            <a:picLocks noChangeAspect="1"/>
          </p:cNvPicPr>
          <p:nvPr/>
        </p:nvPicPr>
        <p:blipFill>
          <a:blip r:embed="rId6"/>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31808129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ow of food containers">
            <a:extLst>
              <a:ext uri="{FF2B5EF4-FFF2-40B4-BE49-F238E27FC236}">
                <a16:creationId xmlns:a16="http://schemas.microsoft.com/office/drawing/2014/main" id="{58C39EEE-4531-39D2-4DE2-C378C635A803}"/>
              </a:ext>
            </a:extLst>
          </p:cNvPr>
          <p:cNvPicPr>
            <a:picLocks noChangeAspect="1"/>
          </p:cNvPicPr>
          <p:nvPr/>
        </p:nvPicPr>
        <p:blipFill>
          <a:blip r:embed="rId3"/>
          <a:stretch>
            <a:fillRect/>
          </a:stretch>
        </p:blipFill>
        <p:spPr>
          <a:xfrm>
            <a:off x="6286500" y="0"/>
            <a:ext cx="5905500" cy="6858000"/>
          </a:xfrm>
          <a:prstGeom prst="rect">
            <a:avLst/>
          </a:prstGeom>
        </p:spPr>
      </p:pic>
      <p:pic>
        <p:nvPicPr>
          <p:cNvPr id="2" name="Picture 1" descr="A black and white image&#10;&#10;Description automatically generated">
            <a:extLst>
              <a:ext uri="{FF2B5EF4-FFF2-40B4-BE49-F238E27FC236}">
                <a16:creationId xmlns:a16="http://schemas.microsoft.com/office/drawing/2014/main" id="{4FE91BB8-74A7-233A-03E4-B392CF9508F4}"/>
              </a:ext>
            </a:extLst>
          </p:cNvPr>
          <p:cNvPicPr>
            <a:picLocks noChangeAspect="1"/>
          </p:cNvPicPr>
          <p:nvPr/>
        </p:nvPicPr>
        <p:blipFill>
          <a:blip r:embed="rId4"/>
          <a:stretch>
            <a:fillRect/>
          </a:stretch>
        </p:blipFill>
        <p:spPr>
          <a:xfrm>
            <a:off x="6293017" y="1421"/>
            <a:ext cx="5915860" cy="2630739"/>
          </a:xfrm>
          <a:prstGeom prst="rect">
            <a:avLst/>
          </a:prstGeom>
        </p:spPr>
      </p:pic>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1448261" y="1147169"/>
            <a:ext cx="4137880" cy="1109610"/>
          </a:xfrm>
        </p:spPr>
        <p:txBody>
          <a:bodyPr>
            <a:normAutofit/>
          </a:bodyPr>
          <a:lstStyle/>
          <a:p>
            <a:r>
              <a:rPr lang="en-US">
                <a:latin typeface="Century Gothic" panose="020B0502020202020204" pitchFamily="34" charset="0"/>
              </a:rPr>
              <a:t>Catering</a:t>
            </a:r>
            <a:endParaRPr lang="en-US">
              <a:solidFill>
                <a:srgbClr val="8070FF"/>
              </a:solidFill>
              <a:latin typeface="Century Gothic" panose="020B0502020202020204" pitchFamily="34" charset="0"/>
            </a:endParaRPr>
          </a:p>
        </p:txBody>
      </p:sp>
      <p:cxnSp>
        <p:nvCxnSpPr>
          <p:cNvPr id="30" name="Straight Connector 29">
            <a:extLst>
              <a:ext uri="{FF2B5EF4-FFF2-40B4-BE49-F238E27FC236}">
                <a16:creationId xmlns:a16="http://schemas.microsoft.com/office/drawing/2014/main" id="{3FBC34BB-D763-19F9-BB19-898709646396}"/>
              </a:ext>
            </a:extLst>
          </p:cNvPr>
          <p:cNvCxnSpPr>
            <a:cxnSpLocks/>
          </p:cNvCxnSpPr>
          <p:nvPr/>
        </p:nvCxnSpPr>
        <p:spPr>
          <a:xfrm>
            <a:off x="668972" y="2249557"/>
            <a:ext cx="0" cy="918516"/>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1" name="Subtitle 1">
            <a:extLst>
              <a:ext uri="{FF2B5EF4-FFF2-40B4-BE49-F238E27FC236}">
                <a16:creationId xmlns:a16="http://schemas.microsoft.com/office/drawing/2014/main" id="{E70DE998-A069-7FD1-3F20-97FFE37E9779}"/>
              </a:ext>
            </a:extLst>
          </p:cNvPr>
          <p:cNvSpPr txBox="1">
            <a:spLocks/>
          </p:cNvSpPr>
          <p:nvPr/>
        </p:nvSpPr>
        <p:spPr>
          <a:xfrm>
            <a:off x="766831" y="2166430"/>
            <a:ext cx="1718030" cy="158201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Ensure food is ethically sourced and local</a:t>
            </a:r>
          </a:p>
        </p:txBody>
      </p:sp>
      <p:cxnSp>
        <p:nvCxnSpPr>
          <p:cNvPr id="14" name="Straight Connector 13">
            <a:extLst>
              <a:ext uri="{FF2B5EF4-FFF2-40B4-BE49-F238E27FC236}">
                <a16:creationId xmlns:a16="http://schemas.microsoft.com/office/drawing/2014/main" id="{ACF678C7-9327-988D-A57E-6F4F8D298D94}"/>
              </a:ext>
            </a:extLst>
          </p:cNvPr>
          <p:cNvCxnSpPr>
            <a:cxnSpLocks/>
          </p:cNvCxnSpPr>
          <p:nvPr/>
        </p:nvCxnSpPr>
        <p:spPr>
          <a:xfrm>
            <a:off x="668972" y="3573057"/>
            <a:ext cx="0" cy="1181076"/>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5" name="Subtitle 1">
            <a:extLst>
              <a:ext uri="{FF2B5EF4-FFF2-40B4-BE49-F238E27FC236}">
                <a16:creationId xmlns:a16="http://schemas.microsoft.com/office/drawing/2014/main" id="{D666818B-12BE-AF0F-3DFD-44B2E6C338CF}"/>
              </a:ext>
            </a:extLst>
          </p:cNvPr>
          <p:cNvSpPr txBox="1">
            <a:spLocks/>
          </p:cNvSpPr>
          <p:nvPr/>
        </p:nvSpPr>
        <p:spPr>
          <a:xfrm>
            <a:off x="766831" y="3513692"/>
            <a:ext cx="2059496" cy="158201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Use positive communications to encourage plant-based choices</a:t>
            </a:r>
          </a:p>
        </p:txBody>
      </p:sp>
      <p:cxnSp>
        <p:nvCxnSpPr>
          <p:cNvPr id="9" name="Straight Connector 8">
            <a:extLst>
              <a:ext uri="{FF2B5EF4-FFF2-40B4-BE49-F238E27FC236}">
                <a16:creationId xmlns:a16="http://schemas.microsoft.com/office/drawing/2014/main" id="{4C6A9BAF-933A-A4DD-3E57-CC6A3038492B}"/>
              </a:ext>
            </a:extLst>
          </p:cNvPr>
          <p:cNvCxnSpPr>
            <a:cxnSpLocks/>
          </p:cNvCxnSpPr>
          <p:nvPr/>
        </p:nvCxnSpPr>
        <p:spPr>
          <a:xfrm>
            <a:off x="3559954" y="2249557"/>
            <a:ext cx="0" cy="752261"/>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3" name="Subtitle 1">
            <a:extLst>
              <a:ext uri="{FF2B5EF4-FFF2-40B4-BE49-F238E27FC236}">
                <a16:creationId xmlns:a16="http://schemas.microsoft.com/office/drawing/2014/main" id="{C510D6B5-CDAC-93F8-3CD7-C29B4E501283}"/>
              </a:ext>
            </a:extLst>
          </p:cNvPr>
          <p:cNvSpPr txBox="1">
            <a:spLocks/>
          </p:cNvSpPr>
          <p:nvPr/>
        </p:nvSpPr>
        <p:spPr>
          <a:xfrm>
            <a:off x="766832" y="5119298"/>
            <a:ext cx="1718030" cy="158201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Avoid single use plastic</a:t>
            </a:r>
          </a:p>
        </p:txBody>
      </p:sp>
      <p:sp>
        <p:nvSpPr>
          <p:cNvPr id="19" name="Subtitle 1">
            <a:extLst>
              <a:ext uri="{FF2B5EF4-FFF2-40B4-BE49-F238E27FC236}">
                <a16:creationId xmlns:a16="http://schemas.microsoft.com/office/drawing/2014/main" id="{583397FE-D723-E71C-6AC8-E284BC6DC1F2}"/>
              </a:ext>
            </a:extLst>
          </p:cNvPr>
          <p:cNvSpPr txBox="1">
            <a:spLocks/>
          </p:cNvSpPr>
          <p:nvPr/>
        </p:nvSpPr>
        <p:spPr>
          <a:xfrm>
            <a:off x="3599774" y="2221846"/>
            <a:ext cx="1947856" cy="94622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Donate meals to local community</a:t>
            </a:r>
          </a:p>
        </p:txBody>
      </p:sp>
      <p:sp>
        <p:nvSpPr>
          <p:cNvPr id="23" name="Subtitle 1">
            <a:extLst>
              <a:ext uri="{FF2B5EF4-FFF2-40B4-BE49-F238E27FC236}">
                <a16:creationId xmlns:a16="http://schemas.microsoft.com/office/drawing/2014/main" id="{C9C854E1-318F-9C77-BDAB-60EF9CDFEA3C}"/>
              </a:ext>
            </a:extLst>
          </p:cNvPr>
          <p:cNvSpPr txBox="1">
            <a:spLocks/>
          </p:cNvSpPr>
          <p:nvPr/>
        </p:nvSpPr>
        <p:spPr>
          <a:xfrm>
            <a:off x="3681779" y="3402303"/>
            <a:ext cx="2059496" cy="158201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Manage food waste via composting or Anaerobic Digestion</a:t>
            </a:r>
          </a:p>
        </p:txBody>
      </p:sp>
      <p:pic>
        <p:nvPicPr>
          <p:cNvPr id="6" name="Picture 5" descr="A fork spoon and plate with a black background&#10;&#10;Description automatically generated">
            <a:extLst>
              <a:ext uri="{FF2B5EF4-FFF2-40B4-BE49-F238E27FC236}">
                <a16:creationId xmlns:a16="http://schemas.microsoft.com/office/drawing/2014/main" id="{3C6C62A1-850A-A6C9-84E9-53301946B8E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31711" y="1123722"/>
            <a:ext cx="776132" cy="624106"/>
          </a:xfrm>
          <a:prstGeom prst="rect">
            <a:avLst/>
          </a:prstGeom>
        </p:spPr>
      </p:pic>
      <p:cxnSp>
        <p:nvCxnSpPr>
          <p:cNvPr id="12" name="Straight Connector 11">
            <a:extLst>
              <a:ext uri="{FF2B5EF4-FFF2-40B4-BE49-F238E27FC236}">
                <a16:creationId xmlns:a16="http://schemas.microsoft.com/office/drawing/2014/main" id="{FCE08ECA-7913-9A14-909F-1AA20E31B3D0}"/>
              </a:ext>
            </a:extLst>
          </p:cNvPr>
          <p:cNvCxnSpPr>
            <a:cxnSpLocks/>
          </p:cNvCxnSpPr>
          <p:nvPr/>
        </p:nvCxnSpPr>
        <p:spPr>
          <a:xfrm>
            <a:off x="668972" y="5161712"/>
            <a:ext cx="0" cy="444761"/>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C6593A27-D430-17DA-64AE-DA021F946C94}"/>
              </a:ext>
            </a:extLst>
          </p:cNvPr>
          <p:cNvCxnSpPr>
            <a:cxnSpLocks/>
          </p:cNvCxnSpPr>
          <p:nvPr/>
        </p:nvCxnSpPr>
        <p:spPr>
          <a:xfrm>
            <a:off x="3559954" y="3441048"/>
            <a:ext cx="0" cy="1214079"/>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3" name="Straight Connector 2">
            <a:extLst>
              <a:ext uri="{FF2B5EF4-FFF2-40B4-BE49-F238E27FC236}">
                <a16:creationId xmlns:a16="http://schemas.microsoft.com/office/drawing/2014/main" id="{1FD312D6-9DD0-C45C-910E-FF63C53DEB3A}"/>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F64A26BD-3199-713C-ACB1-08320474723F}"/>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1" name="Picture 10" descr="A logo with white text and blue circles&#10;&#10;Description automatically generated">
            <a:extLst>
              <a:ext uri="{FF2B5EF4-FFF2-40B4-BE49-F238E27FC236}">
                <a16:creationId xmlns:a16="http://schemas.microsoft.com/office/drawing/2014/main" id="{C11F89A3-2C86-ECEA-D30D-EB5BBA4961FF}"/>
              </a:ext>
            </a:extLst>
          </p:cNvPr>
          <p:cNvPicPr>
            <a:picLocks noChangeAspect="1"/>
          </p:cNvPicPr>
          <p:nvPr/>
        </p:nvPicPr>
        <p:blipFill>
          <a:blip r:embed="rId6"/>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1290819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1448260" y="1147169"/>
            <a:ext cx="6799447" cy="1109610"/>
          </a:xfrm>
        </p:spPr>
        <p:txBody>
          <a:bodyPr>
            <a:normAutofit/>
          </a:bodyPr>
          <a:lstStyle/>
          <a:p>
            <a:r>
              <a:rPr lang="en-US">
                <a:latin typeface="Century Gothic" panose="020B0502020202020204" pitchFamily="34" charset="0"/>
              </a:rPr>
              <a:t>Talent and green riders</a:t>
            </a:r>
            <a:endParaRPr lang="en-US">
              <a:solidFill>
                <a:srgbClr val="8070FF"/>
              </a:solidFill>
              <a:latin typeface="Century Gothic" panose="020B0502020202020204" pitchFamily="34" charset="0"/>
            </a:endParaRPr>
          </a:p>
        </p:txBody>
      </p:sp>
      <p:pic>
        <p:nvPicPr>
          <p:cNvPr id="4" name="Picture 3" descr="A blue star with a person in the center&#10;&#10;Description automatically generated">
            <a:extLst>
              <a:ext uri="{FF2B5EF4-FFF2-40B4-BE49-F238E27FC236}">
                <a16:creationId xmlns:a16="http://schemas.microsoft.com/office/drawing/2014/main" id="{04C26B6A-C308-1120-CF63-CA4138BEDA1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11200" y="1195751"/>
            <a:ext cx="552450" cy="527050"/>
          </a:xfrm>
          <a:prstGeom prst="rect">
            <a:avLst/>
          </a:prstGeom>
        </p:spPr>
      </p:pic>
      <p:pic>
        <p:nvPicPr>
          <p:cNvPr id="6" name="Picture 5" descr="A graphic from albert's Green Rider with the tagline 'I'd rather take the train than a private jet'">
            <a:extLst>
              <a:ext uri="{FF2B5EF4-FFF2-40B4-BE49-F238E27FC236}">
                <a16:creationId xmlns:a16="http://schemas.microsoft.com/office/drawing/2014/main" id="{3A6A3032-4DEA-7CBF-4235-980B53B6A27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24113" y="4313047"/>
            <a:ext cx="3482017" cy="1828059"/>
          </a:xfrm>
          <a:prstGeom prst="rect">
            <a:avLst/>
          </a:prstGeom>
          <a:ln w="38100">
            <a:solidFill>
              <a:schemeClr val="bg1"/>
            </a:solidFill>
          </a:ln>
        </p:spPr>
      </p:pic>
      <p:pic>
        <p:nvPicPr>
          <p:cNvPr id="10" name="Picture 9" descr="A graphic from albert's Green Rider with the tagline 'I want things to change on set for people and for the planet'">
            <a:extLst>
              <a:ext uri="{FF2B5EF4-FFF2-40B4-BE49-F238E27FC236}">
                <a16:creationId xmlns:a16="http://schemas.microsoft.com/office/drawing/2014/main" id="{CEFED8D5-6DC9-D340-DAA4-5AD328D4282D}"/>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458956" y="2203030"/>
            <a:ext cx="3482017" cy="1828059"/>
          </a:xfrm>
          <a:prstGeom prst="rect">
            <a:avLst/>
          </a:prstGeom>
          <a:ln w="38100">
            <a:solidFill>
              <a:schemeClr val="bg1"/>
            </a:solidFill>
          </a:ln>
        </p:spPr>
      </p:pic>
      <p:pic>
        <p:nvPicPr>
          <p:cNvPr id="11" name="Picture 10" descr="A graphic from albert's Green Rider with the tagline 'I'd prefer to eat local on my way to global stardom">
            <a:extLst>
              <a:ext uri="{FF2B5EF4-FFF2-40B4-BE49-F238E27FC236}">
                <a16:creationId xmlns:a16="http://schemas.microsoft.com/office/drawing/2014/main" id="{FAF5D3FA-8BF1-C44B-8D5C-3B6E8C14E6E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222967" y="2203030"/>
            <a:ext cx="3482017" cy="1828059"/>
          </a:xfrm>
          <a:prstGeom prst="rect">
            <a:avLst/>
          </a:prstGeom>
          <a:ln w="38100">
            <a:solidFill>
              <a:schemeClr val="bg1"/>
            </a:solidFill>
          </a:ln>
        </p:spPr>
      </p:pic>
      <p:pic>
        <p:nvPicPr>
          <p:cNvPr id="12" name="Picture 11" descr="A graphic from albert's Green Rider with the tagline 'ditch fast fashion for costume hire'">
            <a:extLst>
              <a:ext uri="{FF2B5EF4-FFF2-40B4-BE49-F238E27FC236}">
                <a16:creationId xmlns:a16="http://schemas.microsoft.com/office/drawing/2014/main" id="{4E877B3C-8106-2D93-EB3A-416737A2222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4458956" y="4313047"/>
            <a:ext cx="3482017" cy="1828059"/>
          </a:xfrm>
          <a:prstGeom prst="rect">
            <a:avLst/>
          </a:prstGeom>
          <a:ln w="38100">
            <a:solidFill>
              <a:schemeClr val="bg1"/>
            </a:solidFill>
          </a:ln>
        </p:spPr>
      </p:pic>
      <p:pic>
        <p:nvPicPr>
          <p:cNvPr id="13" name="Picture 12" descr="A graphic from albert's Green Rider with the tagline 'I want green energy on set, not green M&amp;Ms'">
            <a:extLst>
              <a:ext uri="{FF2B5EF4-FFF2-40B4-BE49-F238E27FC236}">
                <a16:creationId xmlns:a16="http://schemas.microsoft.com/office/drawing/2014/main" id="{743CFBC4-D720-1506-08FE-5DAFDA520BAA}"/>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11908" y="4313047"/>
            <a:ext cx="3482017" cy="1828059"/>
          </a:xfrm>
          <a:prstGeom prst="rect">
            <a:avLst/>
          </a:prstGeom>
          <a:ln w="38100">
            <a:solidFill>
              <a:schemeClr val="bg1"/>
            </a:solidFill>
          </a:ln>
        </p:spPr>
      </p:pic>
      <p:pic>
        <p:nvPicPr>
          <p:cNvPr id="14" name="Picture 13" descr="A graphic from albert's Green Rider with the tagline 'leave the limo behind and go electric'">
            <a:extLst>
              <a:ext uri="{FF2B5EF4-FFF2-40B4-BE49-F238E27FC236}">
                <a16:creationId xmlns:a16="http://schemas.microsoft.com/office/drawing/2014/main" id="{4049AD4D-37FB-3125-7D9A-C078C41B6457}"/>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711908" y="2203030"/>
            <a:ext cx="3482017" cy="1828059"/>
          </a:xfrm>
          <a:prstGeom prst="rect">
            <a:avLst/>
          </a:prstGeom>
          <a:ln w="38100">
            <a:solidFill>
              <a:schemeClr val="bg1"/>
            </a:solidFill>
          </a:ln>
        </p:spPr>
      </p:pic>
      <p:cxnSp>
        <p:nvCxnSpPr>
          <p:cNvPr id="2" name="Straight Connector 1">
            <a:extLst>
              <a:ext uri="{FF2B5EF4-FFF2-40B4-BE49-F238E27FC236}">
                <a16:creationId xmlns:a16="http://schemas.microsoft.com/office/drawing/2014/main" id="{A1512A5B-086A-8277-E77B-51F0612A7C4A}"/>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8" name="TextBox 73">
            <a:extLst>
              <a:ext uri="{FF2B5EF4-FFF2-40B4-BE49-F238E27FC236}">
                <a16:creationId xmlns:a16="http://schemas.microsoft.com/office/drawing/2014/main" id="{043A12F3-56A9-B2AD-BE8D-7361CC808FD9}"/>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9" name="Picture 8" descr="A logo with white text and blue circles&#10;&#10;Description automatically generated">
            <a:extLst>
              <a:ext uri="{FF2B5EF4-FFF2-40B4-BE49-F238E27FC236}">
                <a16:creationId xmlns:a16="http://schemas.microsoft.com/office/drawing/2014/main" id="{013A2B74-C95B-B7B9-E720-F32B1A2DCA08}"/>
              </a:ext>
            </a:extLst>
          </p:cNvPr>
          <p:cNvPicPr>
            <a:picLocks noChangeAspect="1"/>
          </p:cNvPicPr>
          <p:nvPr/>
        </p:nvPicPr>
        <p:blipFill>
          <a:blip r:embed="rId10"/>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0414968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AC866-A547-095B-BC32-C17D384E2779}"/>
            </a:ext>
          </a:extLst>
        </p:cNvPr>
        <p:cNvGrpSpPr/>
        <p:nvPr/>
      </p:nvGrpSpPr>
      <p:grpSpPr>
        <a:xfrm>
          <a:off x="0" y="0"/>
          <a:ext cx="0" cy="0"/>
          <a:chOff x="0" y="0"/>
          <a:chExt cx="0" cy="0"/>
        </a:xfrm>
      </p:grpSpPr>
      <p:sp>
        <p:nvSpPr>
          <p:cNvPr id="2" name="Rectangle: Rounded Corners 1">
            <a:hlinkClick r:id="rId3" action="ppaction://hlinksldjump"/>
            <a:extLst>
              <a:ext uri="{FF2B5EF4-FFF2-40B4-BE49-F238E27FC236}">
                <a16:creationId xmlns:a16="http://schemas.microsoft.com/office/drawing/2014/main" id="{24ECF7FE-4C73-AB02-8840-820ABD25FE80}"/>
              </a:ext>
            </a:extLst>
          </p:cNvPr>
          <p:cNvSpPr/>
          <p:nvPr/>
        </p:nvSpPr>
        <p:spPr>
          <a:xfrm>
            <a:off x="0" y="5393596"/>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rPr>
              <a:t>Independent Feature Film</a:t>
            </a:r>
          </a:p>
        </p:txBody>
      </p:sp>
      <p:sp>
        <p:nvSpPr>
          <p:cNvPr id="4" name="Rectangle: Rounded Corners 3">
            <a:hlinkClick r:id="rId4" action="ppaction://hlinksldjump"/>
            <a:extLst>
              <a:ext uri="{FF2B5EF4-FFF2-40B4-BE49-F238E27FC236}">
                <a16:creationId xmlns:a16="http://schemas.microsoft.com/office/drawing/2014/main" id="{09E99A69-62A6-7D02-E563-AA0EC5607A93}"/>
              </a:ext>
            </a:extLst>
          </p:cNvPr>
          <p:cNvSpPr/>
          <p:nvPr/>
        </p:nvSpPr>
        <p:spPr>
          <a:xfrm>
            <a:off x="4200720" y="5393594"/>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rPr>
              <a:t>Independent Short Film</a:t>
            </a:r>
          </a:p>
        </p:txBody>
      </p:sp>
      <p:sp>
        <p:nvSpPr>
          <p:cNvPr id="12" name="Rectangle: Rounded Corners 11">
            <a:hlinkClick r:id="rId5" action="ppaction://hlinksldjump"/>
            <a:extLst>
              <a:ext uri="{FF2B5EF4-FFF2-40B4-BE49-F238E27FC236}">
                <a16:creationId xmlns:a16="http://schemas.microsoft.com/office/drawing/2014/main" id="{8E266729-F69E-9152-FB8B-34AEB360E484}"/>
              </a:ext>
            </a:extLst>
          </p:cNvPr>
          <p:cNvSpPr/>
          <p:nvPr/>
        </p:nvSpPr>
        <p:spPr>
          <a:xfrm>
            <a:off x="6294441" y="5393593"/>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rPr>
              <a:t>Student Short Film</a:t>
            </a:r>
          </a:p>
        </p:txBody>
      </p:sp>
      <p:sp>
        <p:nvSpPr>
          <p:cNvPr id="14" name="Rectangle: Rounded Corners 13">
            <a:hlinkClick r:id="rId6" action="ppaction://hlinksldjump"/>
            <a:extLst>
              <a:ext uri="{FF2B5EF4-FFF2-40B4-BE49-F238E27FC236}">
                <a16:creationId xmlns:a16="http://schemas.microsoft.com/office/drawing/2014/main" id="{99EC7886-3D27-304F-CDA0-967752190174}"/>
              </a:ext>
            </a:extLst>
          </p:cNvPr>
          <p:cNvSpPr/>
          <p:nvPr/>
        </p:nvSpPr>
        <p:spPr>
          <a:xfrm>
            <a:off x="8359969" y="5394096"/>
            <a:ext cx="1769722"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rPr>
              <a:t>Sports Broadcasting</a:t>
            </a:r>
          </a:p>
        </p:txBody>
      </p:sp>
      <p:sp>
        <p:nvSpPr>
          <p:cNvPr id="15" name="Rectangle: Rounded Corners 14">
            <a:hlinkClick r:id="rId7" action="ppaction://hlinksldjump"/>
            <a:extLst>
              <a:ext uri="{FF2B5EF4-FFF2-40B4-BE49-F238E27FC236}">
                <a16:creationId xmlns:a16="http://schemas.microsoft.com/office/drawing/2014/main" id="{72585F60-50EE-EC6B-4B99-B6E4A931BA09}"/>
              </a:ext>
            </a:extLst>
          </p:cNvPr>
          <p:cNvSpPr/>
          <p:nvPr/>
        </p:nvSpPr>
        <p:spPr>
          <a:xfrm>
            <a:off x="10237473" y="5393592"/>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rPr>
              <a:t>Stop Motion Animation</a:t>
            </a:r>
          </a:p>
        </p:txBody>
      </p:sp>
      <p:sp>
        <p:nvSpPr>
          <p:cNvPr id="5" name="Title 6">
            <a:extLst>
              <a:ext uri="{FF2B5EF4-FFF2-40B4-BE49-F238E27FC236}">
                <a16:creationId xmlns:a16="http://schemas.microsoft.com/office/drawing/2014/main" id="{C5BE453A-8C03-8EBD-3E4B-0625D3DE2244}"/>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t>Production Sustainability in Action</a:t>
            </a:r>
          </a:p>
        </p:txBody>
      </p:sp>
      <p:pic>
        <p:nvPicPr>
          <p:cNvPr id="2050" name="Picture 2" descr="Poster for indie film Scrapper, with a young girl and young man on a yellow background">
            <a:hlinkClick r:id="rId3" action="ppaction://hlinksldjump"/>
            <a:extLst>
              <a:ext uri="{FF2B5EF4-FFF2-40B4-BE49-F238E27FC236}">
                <a16:creationId xmlns:a16="http://schemas.microsoft.com/office/drawing/2014/main" id="{CD394719-270D-CA9A-1B5A-56C112719E5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2144725"/>
            <a:ext cx="1950000" cy="2880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oster for HETV Snowpiercer, with characters dramatically set against a frozen background">
            <a:hlinkClick r:id="rId9" action="ppaction://hlinksldjump"/>
            <a:extLst>
              <a:ext uri="{FF2B5EF4-FFF2-40B4-BE49-F238E27FC236}">
                <a16:creationId xmlns:a16="http://schemas.microsoft.com/office/drawing/2014/main" id="{CA2FD16F-9E0B-B4BF-ED08-CDB9AFB173A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103027" y="2144725"/>
            <a:ext cx="1944666" cy="28800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oster for children's stop motion animation Shaun the Sheep, with plasticine sheep Shaun in the middle, flanked by a dog and a lamb">
            <a:hlinkClick r:id="rId7" action="ppaction://hlinksldjump"/>
            <a:extLst>
              <a:ext uri="{FF2B5EF4-FFF2-40B4-BE49-F238E27FC236}">
                <a16:creationId xmlns:a16="http://schemas.microsoft.com/office/drawing/2014/main" id="{3EBD9ADD-46F8-5A68-2072-EC6E942C822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250553" y="2144725"/>
            <a:ext cx="1920000" cy="288000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oster for the 2022 Birmingham Commonwealth Games, with tag line 'It's a Brum Thing'">
            <a:hlinkClick r:id="rId6" action="ppaction://hlinksldjump"/>
            <a:extLst>
              <a:ext uri="{FF2B5EF4-FFF2-40B4-BE49-F238E27FC236}">
                <a16:creationId xmlns:a16="http://schemas.microsoft.com/office/drawing/2014/main" id="{E90B7E75-C859-AD49-6655-02735CA19A4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480831" y="2144725"/>
            <a:ext cx="1620000" cy="288000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Poster for short film Dog Run, with a man and dog walking along a strip of grass, with a pylone in the background">
            <a:hlinkClick r:id="rId4" action="ppaction://hlinksldjump"/>
            <a:extLst>
              <a:ext uri="{FF2B5EF4-FFF2-40B4-BE49-F238E27FC236}">
                <a16:creationId xmlns:a16="http://schemas.microsoft.com/office/drawing/2014/main" id="{71D3C1F3-077B-A86C-17E4-9655677EE79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200720" y="2144725"/>
            <a:ext cx="1944000" cy="28800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Poster for short documentary Forgotten Fibre, with an ornate title against hazy green tree trunks">
            <a:hlinkClick r:id="rId5" action="ppaction://hlinksldjump"/>
            <a:extLst>
              <a:ext uri="{FF2B5EF4-FFF2-40B4-BE49-F238E27FC236}">
                <a16:creationId xmlns:a16="http://schemas.microsoft.com/office/drawing/2014/main" id="{89F774AC-61C3-72D1-65AF-7A5AA05ED2AB}"/>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294442" y="2144725"/>
            <a:ext cx="2036667" cy="2880000"/>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6673095D-44C8-F1CE-4CB0-30D99420FA04}"/>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AD908A77-A623-3871-7F46-1ED2B7A48815}"/>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1" name="Picture 10" descr="A logo with white text and blue circles&#10;&#10;Description automatically generated">
            <a:extLst>
              <a:ext uri="{FF2B5EF4-FFF2-40B4-BE49-F238E27FC236}">
                <a16:creationId xmlns:a16="http://schemas.microsoft.com/office/drawing/2014/main" id="{58CDD57A-3FDA-AF87-33A4-18B9EC00EE7A}"/>
              </a:ext>
            </a:extLst>
          </p:cNvPr>
          <p:cNvPicPr>
            <a:picLocks noChangeAspect="1"/>
          </p:cNvPicPr>
          <p:nvPr/>
        </p:nvPicPr>
        <p:blipFill>
          <a:blip r:embed="rId15"/>
          <a:stretch>
            <a:fillRect/>
          </a:stretch>
        </p:blipFill>
        <p:spPr>
          <a:xfrm>
            <a:off x="11209806" y="142490"/>
            <a:ext cx="838327" cy="868300"/>
          </a:xfrm>
          <a:prstGeom prst="rect">
            <a:avLst/>
          </a:prstGeom>
        </p:spPr>
      </p:pic>
      <p:sp>
        <p:nvSpPr>
          <p:cNvPr id="3" name="Rectangle: Rounded Corners 2">
            <a:hlinkClick r:id="rId9" action="ppaction://hlinksldjump"/>
            <a:extLst>
              <a:ext uri="{FF2B5EF4-FFF2-40B4-BE49-F238E27FC236}">
                <a16:creationId xmlns:a16="http://schemas.microsoft.com/office/drawing/2014/main" id="{29A52B78-1FD8-1505-6F7C-D9C50EC9B40C}"/>
              </a:ext>
            </a:extLst>
          </p:cNvPr>
          <p:cNvSpPr/>
          <p:nvPr/>
        </p:nvSpPr>
        <p:spPr>
          <a:xfrm>
            <a:off x="2080208" y="5393591"/>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rPr>
              <a:t>High End TV Show</a:t>
            </a:r>
          </a:p>
        </p:txBody>
      </p:sp>
      <p:sp>
        <p:nvSpPr>
          <p:cNvPr id="16" name="Rectangle: Rounded Corners 15">
            <a:extLst>
              <a:ext uri="{FF2B5EF4-FFF2-40B4-BE49-F238E27FC236}">
                <a16:creationId xmlns:a16="http://schemas.microsoft.com/office/drawing/2014/main" id="{F1CF8E7C-80D7-F88D-FC49-137498355C19}"/>
              </a:ext>
            </a:extLst>
          </p:cNvPr>
          <p:cNvSpPr/>
          <p:nvPr/>
        </p:nvSpPr>
        <p:spPr>
          <a:xfrm>
            <a:off x="3759449" y="6130341"/>
            <a:ext cx="4721382" cy="545841"/>
          </a:xfrm>
          <a:prstGeom prst="roundRect">
            <a:avLst/>
          </a:prstGeom>
          <a:solidFill>
            <a:srgbClr val="008A7C"/>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kern="0" dirty="0">
                <a:solidFill>
                  <a:schemeClr val="bg1"/>
                </a:solidFill>
                <a:latin typeface="Century Gothic"/>
                <a:cs typeface="Times New Roman"/>
              </a:rPr>
              <a:t>Click on genre to learn more</a:t>
            </a:r>
          </a:p>
        </p:txBody>
      </p:sp>
      <p:sp>
        <p:nvSpPr>
          <p:cNvPr id="24" name="Arrow: Bent-Up 23">
            <a:extLst>
              <a:ext uri="{FF2B5EF4-FFF2-40B4-BE49-F238E27FC236}">
                <a16:creationId xmlns:a16="http://schemas.microsoft.com/office/drawing/2014/main" id="{66AC1A58-4DDE-E025-49EF-9A0366EDD2B5}"/>
              </a:ext>
            </a:extLst>
          </p:cNvPr>
          <p:cNvSpPr/>
          <p:nvPr/>
        </p:nvSpPr>
        <p:spPr>
          <a:xfrm>
            <a:off x="8480831" y="6127425"/>
            <a:ext cx="485192" cy="363765"/>
          </a:xfrm>
          <a:prstGeom prst="bentUpArrow">
            <a:avLst/>
          </a:prstGeom>
          <a:solidFill>
            <a:srgbClr val="008A7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Arrow: Bent-Up 24">
            <a:extLst>
              <a:ext uri="{FF2B5EF4-FFF2-40B4-BE49-F238E27FC236}">
                <a16:creationId xmlns:a16="http://schemas.microsoft.com/office/drawing/2014/main" id="{03814AED-1681-16AF-E410-35BD6243E866}"/>
              </a:ext>
            </a:extLst>
          </p:cNvPr>
          <p:cNvSpPr/>
          <p:nvPr/>
        </p:nvSpPr>
        <p:spPr>
          <a:xfrm flipH="1">
            <a:off x="3274257" y="6115178"/>
            <a:ext cx="485192" cy="363765"/>
          </a:xfrm>
          <a:prstGeom prst="bentUpArrow">
            <a:avLst/>
          </a:prstGeom>
          <a:solidFill>
            <a:srgbClr val="008A7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393552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CA739-B057-B50D-7D8C-8AF12D23AA7D}"/>
            </a:ext>
          </a:extLst>
        </p:cNvPr>
        <p:cNvGrpSpPr/>
        <p:nvPr/>
      </p:nvGrpSpPr>
      <p:grpSpPr>
        <a:xfrm>
          <a:off x="0" y="0"/>
          <a:ext cx="0" cy="0"/>
          <a:chOff x="0" y="0"/>
          <a:chExt cx="0" cy="0"/>
        </a:xfrm>
      </p:grpSpPr>
      <p:sp>
        <p:nvSpPr>
          <p:cNvPr id="19" name="Subtitle 1">
            <a:extLst>
              <a:ext uri="{FF2B5EF4-FFF2-40B4-BE49-F238E27FC236}">
                <a16:creationId xmlns:a16="http://schemas.microsoft.com/office/drawing/2014/main" id="{E4BA6A1C-428C-EE9F-498E-C256B325D97D}"/>
              </a:ext>
            </a:extLst>
          </p:cNvPr>
          <p:cNvSpPr txBox="1">
            <a:spLocks/>
          </p:cNvSpPr>
          <p:nvPr/>
        </p:nvSpPr>
        <p:spPr>
          <a:xfrm>
            <a:off x="510918" y="5756951"/>
            <a:ext cx="4260449" cy="89575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b="1"/>
              <a:t>A DMC Film </a:t>
            </a:r>
            <a:r>
              <a:rPr lang="en-US" sz="1600"/>
              <a:t>production supported by BFI, BBC Film, Great Point Media, Creative England, and Creative Skillset</a:t>
            </a:r>
          </a:p>
        </p:txBody>
      </p:sp>
      <p:pic>
        <p:nvPicPr>
          <p:cNvPr id="6" name="Picture 5" descr="Still from Scrapper, with a young girl looking out a window">
            <a:extLst>
              <a:ext uri="{FF2B5EF4-FFF2-40B4-BE49-F238E27FC236}">
                <a16:creationId xmlns:a16="http://schemas.microsoft.com/office/drawing/2014/main" id="{69436573-A976-56A3-F1B1-4373EA941796}"/>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4940836" y="1992831"/>
            <a:ext cx="5121794" cy="4865169"/>
          </a:xfrm>
          <a:prstGeom prst="rect">
            <a:avLst/>
          </a:prstGeom>
        </p:spPr>
      </p:pic>
      <p:sp>
        <p:nvSpPr>
          <p:cNvPr id="2" name="Rectangle 1">
            <a:extLst>
              <a:ext uri="{FF2B5EF4-FFF2-40B4-BE49-F238E27FC236}">
                <a16:creationId xmlns:a16="http://schemas.microsoft.com/office/drawing/2014/main" id="{9ED67FB0-BA23-7C6D-A1B6-9B80FE4C65AC}"/>
              </a:ext>
            </a:extLst>
          </p:cNvPr>
          <p:cNvSpPr/>
          <p:nvPr/>
        </p:nvSpPr>
        <p:spPr>
          <a:xfrm>
            <a:off x="3008916" y="2301682"/>
            <a:ext cx="3087084" cy="1257398"/>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2AF8DC83-163D-0757-14B7-E7F1E41F5784}"/>
              </a:ext>
            </a:extLst>
          </p:cNvPr>
          <p:cNvSpPr>
            <a:spLocks noGrp="1"/>
          </p:cNvSpPr>
          <p:nvPr>
            <p:ph type="ctrTitle"/>
          </p:nvPr>
        </p:nvSpPr>
        <p:spPr>
          <a:xfrm>
            <a:off x="3130340" y="2796333"/>
            <a:ext cx="3784643" cy="662467"/>
          </a:xfrm>
        </p:spPr>
        <p:txBody>
          <a:bodyPr>
            <a:normAutofit/>
          </a:bodyPr>
          <a:lstStyle/>
          <a:p>
            <a:r>
              <a:rPr lang="en-US" sz="3600"/>
              <a:t>Scrapper</a:t>
            </a:r>
          </a:p>
        </p:txBody>
      </p:sp>
      <p:sp>
        <p:nvSpPr>
          <p:cNvPr id="16" name="Title 6">
            <a:extLst>
              <a:ext uri="{FF2B5EF4-FFF2-40B4-BE49-F238E27FC236}">
                <a16:creationId xmlns:a16="http://schemas.microsoft.com/office/drawing/2014/main" id="{287B69ED-091C-7C7E-2102-F28F4152FD8F}"/>
              </a:ext>
            </a:extLst>
          </p:cNvPr>
          <p:cNvSpPr txBox="1">
            <a:spLocks/>
          </p:cNvSpPr>
          <p:nvPr/>
        </p:nvSpPr>
        <p:spPr>
          <a:xfrm>
            <a:off x="3148446" y="2495387"/>
            <a:ext cx="2417864" cy="44624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1600">
                <a:solidFill>
                  <a:srgbClr val="0F123D"/>
                </a:solidFill>
              </a:rPr>
              <a:t>Case Study</a:t>
            </a:r>
          </a:p>
        </p:txBody>
      </p:sp>
      <p:cxnSp>
        <p:nvCxnSpPr>
          <p:cNvPr id="4" name="Straight Connector 3">
            <a:extLst>
              <a:ext uri="{FF2B5EF4-FFF2-40B4-BE49-F238E27FC236}">
                <a16:creationId xmlns:a16="http://schemas.microsoft.com/office/drawing/2014/main" id="{C2BD716E-D107-143D-3D29-9A1C4D0351BE}"/>
              </a:ext>
            </a:extLst>
          </p:cNvPr>
          <p:cNvCxnSpPr>
            <a:cxnSpLocks/>
          </p:cNvCxnSpPr>
          <p:nvPr/>
        </p:nvCxnSpPr>
        <p:spPr>
          <a:xfrm>
            <a:off x="573517" y="5551660"/>
            <a:ext cx="4582817"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11" name="Picture 10" descr="A white arrow in a black circle&#10;&#10;Description automatically generated">
            <a:extLst>
              <a:ext uri="{FF2B5EF4-FFF2-40B4-BE49-F238E27FC236}">
                <a16:creationId xmlns:a16="http://schemas.microsoft.com/office/drawing/2014/main" id="{433F1F4C-D97E-B77B-9610-9E26C5C9B35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054563" y="3658214"/>
            <a:ext cx="2016135" cy="2016135"/>
          </a:xfrm>
          <a:prstGeom prst="rect">
            <a:avLst/>
          </a:prstGeom>
        </p:spPr>
      </p:pic>
      <p:cxnSp>
        <p:nvCxnSpPr>
          <p:cNvPr id="3" name="Straight Connector 2">
            <a:extLst>
              <a:ext uri="{FF2B5EF4-FFF2-40B4-BE49-F238E27FC236}">
                <a16:creationId xmlns:a16="http://schemas.microsoft.com/office/drawing/2014/main" id="{6CD55BB5-4FA6-6B4D-F14D-637DE6FFB91A}"/>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9" name="TextBox 73">
            <a:extLst>
              <a:ext uri="{FF2B5EF4-FFF2-40B4-BE49-F238E27FC236}">
                <a16:creationId xmlns:a16="http://schemas.microsoft.com/office/drawing/2014/main" id="{266776C4-B292-AA02-DC21-8D677BF9146C}"/>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0" name="Picture 9" descr="A logo with white text and blue circles&#10;&#10;Description automatically generated">
            <a:extLst>
              <a:ext uri="{FF2B5EF4-FFF2-40B4-BE49-F238E27FC236}">
                <a16:creationId xmlns:a16="http://schemas.microsoft.com/office/drawing/2014/main" id="{2E5E2BA0-3D4D-E3FE-73B9-DAECDDEB3078}"/>
              </a:ext>
            </a:extLst>
          </p:cNvPr>
          <p:cNvPicPr>
            <a:picLocks noChangeAspect="1"/>
          </p:cNvPicPr>
          <p:nvPr/>
        </p:nvPicPr>
        <p:blipFill>
          <a:blip r:embed="rId5"/>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1647633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3FBC34BB-D763-19F9-BB19-898709646396}"/>
              </a:ext>
            </a:extLst>
          </p:cNvPr>
          <p:cNvCxnSpPr>
            <a:cxnSpLocks/>
          </p:cNvCxnSpPr>
          <p:nvPr/>
        </p:nvCxnSpPr>
        <p:spPr>
          <a:xfrm>
            <a:off x="751110" y="1090714"/>
            <a:ext cx="0" cy="704956"/>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1" name="Subtitle 1">
            <a:extLst>
              <a:ext uri="{FF2B5EF4-FFF2-40B4-BE49-F238E27FC236}">
                <a16:creationId xmlns:a16="http://schemas.microsoft.com/office/drawing/2014/main" id="{E70DE998-A069-7FD1-3F20-97FFE37E9779}"/>
              </a:ext>
            </a:extLst>
          </p:cNvPr>
          <p:cNvSpPr txBox="1">
            <a:spLocks/>
          </p:cNvSpPr>
          <p:nvPr/>
        </p:nvSpPr>
        <p:spPr>
          <a:xfrm>
            <a:off x="848968" y="1007587"/>
            <a:ext cx="2630573"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Green memos and incentives got crew on board</a:t>
            </a:r>
          </a:p>
        </p:txBody>
      </p:sp>
      <p:cxnSp>
        <p:nvCxnSpPr>
          <p:cNvPr id="11" name="Straight Connector 10">
            <a:extLst>
              <a:ext uri="{FF2B5EF4-FFF2-40B4-BE49-F238E27FC236}">
                <a16:creationId xmlns:a16="http://schemas.microsoft.com/office/drawing/2014/main" id="{591EC89A-1FF6-CD7F-47A6-80A16C68E2E6}"/>
              </a:ext>
            </a:extLst>
          </p:cNvPr>
          <p:cNvCxnSpPr>
            <a:cxnSpLocks/>
          </p:cNvCxnSpPr>
          <p:nvPr/>
        </p:nvCxnSpPr>
        <p:spPr>
          <a:xfrm>
            <a:off x="4100899" y="1090714"/>
            <a:ext cx="9051" cy="952787"/>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2" name="Subtitle 1">
            <a:extLst>
              <a:ext uri="{FF2B5EF4-FFF2-40B4-BE49-F238E27FC236}">
                <a16:creationId xmlns:a16="http://schemas.microsoft.com/office/drawing/2014/main" id="{7A43CDBA-C21D-CEB4-2AD0-1DE1868BD74F}"/>
              </a:ext>
            </a:extLst>
          </p:cNvPr>
          <p:cNvSpPr txBox="1">
            <a:spLocks/>
          </p:cNvSpPr>
          <p:nvPr/>
        </p:nvSpPr>
        <p:spPr>
          <a:xfrm>
            <a:off x="4198757" y="1007586"/>
            <a:ext cx="2809283" cy="128569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Electric or hybrid vehicles where </a:t>
            </a:r>
            <a:r>
              <a:rPr lang="en-US" sz="1800" err="1"/>
              <a:t>poss</a:t>
            </a:r>
            <a:r>
              <a:rPr lang="en-US" sz="1800"/>
              <a:t>, </a:t>
            </a:r>
            <a:r>
              <a:rPr lang="en-US" sz="1800" err="1"/>
              <a:t>eg.</a:t>
            </a:r>
            <a:r>
              <a:rPr lang="en-US" sz="1800"/>
              <a:t> e-bike tracking shots</a:t>
            </a:r>
          </a:p>
        </p:txBody>
      </p:sp>
      <p:cxnSp>
        <p:nvCxnSpPr>
          <p:cNvPr id="13" name="Straight Connector 12">
            <a:extLst>
              <a:ext uri="{FF2B5EF4-FFF2-40B4-BE49-F238E27FC236}">
                <a16:creationId xmlns:a16="http://schemas.microsoft.com/office/drawing/2014/main" id="{1DE85671-5C27-E652-E913-F00BBF886876}"/>
              </a:ext>
            </a:extLst>
          </p:cNvPr>
          <p:cNvCxnSpPr>
            <a:cxnSpLocks/>
          </p:cNvCxnSpPr>
          <p:nvPr/>
        </p:nvCxnSpPr>
        <p:spPr>
          <a:xfrm>
            <a:off x="4109951" y="2376404"/>
            <a:ext cx="0" cy="449532"/>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4" name="Subtitle 1">
            <a:extLst>
              <a:ext uri="{FF2B5EF4-FFF2-40B4-BE49-F238E27FC236}">
                <a16:creationId xmlns:a16="http://schemas.microsoft.com/office/drawing/2014/main" id="{75C53EDB-7728-E7AE-0C3B-E7BE20B956FF}"/>
              </a:ext>
            </a:extLst>
          </p:cNvPr>
          <p:cNvSpPr txBox="1">
            <a:spLocks/>
          </p:cNvSpPr>
          <p:nvPr/>
        </p:nvSpPr>
        <p:spPr>
          <a:xfrm>
            <a:off x="4207809" y="2293277"/>
            <a:ext cx="2809283"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Served more vegan meals than any other</a:t>
            </a:r>
          </a:p>
        </p:txBody>
      </p:sp>
      <p:cxnSp>
        <p:nvCxnSpPr>
          <p:cNvPr id="29" name="Straight Connector 28">
            <a:extLst>
              <a:ext uri="{FF2B5EF4-FFF2-40B4-BE49-F238E27FC236}">
                <a16:creationId xmlns:a16="http://schemas.microsoft.com/office/drawing/2014/main" id="{5A9A2676-F74C-FE90-4134-4DB164878D52}"/>
              </a:ext>
            </a:extLst>
          </p:cNvPr>
          <p:cNvCxnSpPr>
            <a:cxnSpLocks/>
          </p:cNvCxnSpPr>
          <p:nvPr/>
        </p:nvCxnSpPr>
        <p:spPr>
          <a:xfrm>
            <a:off x="4100899" y="3158839"/>
            <a:ext cx="9052" cy="704956"/>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2" name="Subtitle 1">
            <a:extLst>
              <a:ext uri="{FF2B5EF4-FFF2-40B4-BE49-F238E27FC236}">
                <a16:creationId xmlns:a16="http://schemas.microsoft.com/office/drawing/2014/main" id="{C382F5A8-A32B-92B5-9D76-8BB621C25063}"/>
              </a:ext>
            </a:extLst>
          </p:cNvPr>
          <p:cNvSpPr txBox="1">
            <a:spLocks/>
          </p:cNvSpPr>
          <p:nvPr/>
        </p:nvSpPr>
        <p:spPr>
          <a:xfrm>
            <a:off x="4198757" y="3075712"/>
            <a:ext cx="2809283"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Battery driven external night lights: reduce emissions &amp; noise</a:t>
            </a:r>
          </a:p>
        </p:txBody>
      </p:sp>
      <p:cxnSp>
        <p:nvCxnSpPr>
          <p:cNvPr id="33" name="Straight Connector 32">
            <a:extLst>
              <a:ext uri="{FF2B5EF4-FFF2-40B4-BE49-F238E27FC236}">
                <a16:creationId xmlns:a16="http://schemas.microsoft.com/office/drawing/2014/main" id="{A3693AB1-A32A-B8CF-5C18-C6727EA793C6}"/>
              </a:ext>
            </a:extLst>
          </p:cNvPr>
          <p:cNvCxnSpPr>
            <a:cxnSpLocks/>
          </p:cNvCxnSpPr>
          <p:nvPr/>
        </p:nvCxnSpPr>
        <p:spPr>
          <a:xfrm>
            <a:off x="4109951" y="4225084"/>
            <a:ext cx="0" cy="413307"/>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4" name="Subtitle 1">
            <a:extLst>
              <a:ext uri="{FF2B5EF4-FFF2-40B4-BE49-F238E27FC236}">
                <a16:creationId xmlns:a16="http://schemas.microsoft.com/office/drawing/2014/main" id="{557F20E7-C613-AC4B-E029-8A1DA18EF4A2}"/>
              </a:ext>
            </a:extLst>
          </p:cNvPr>
          <p:cNvSpPr txBox="1">
            <a:spLocks/>
          </p:cNvSpPr>
          <p:nvPr/>
        </p:nvSpPr>
        <p:spPr>
          <a:xfrm>
            <a:off x="4207810" y="4141956"/>
            <a:ext cx="2572911" cy="134539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Majority local cast and crew</a:t>
            </a:r>
          </a:p>
        </p:txBody>
      </p:sp>
      <p:pic>
        <p:nvPicPr>
          <p:cNvPr id="5" name="Picture 4" descr="Still from Scrapper, with two children lying on a grassy field">
            <a:extLst>
              <a:ext uri="{FF2B5EF4-FFF2-40B4-BE49-F238E27FC236}">
                <a16:creationId xmlns:a16="http://schemas.microsoft.com/office/drawing/2014/main" id="{C27AE588-F420-70D0-0B75-FACA4142329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349451" y="3317346"/>
            <a:ext cx="1910732" cy="1815476"/>
          </a:xfrm>
          <a:prstGeom prst="rect">
            <a:avLst/>
          </a:prstGeom>
        </p:spPr>
      </p:pic>
      <p:pic>
        <p:nvPicPr>
          <p:cNvPr id="15" name="Picture 14" descr="Still from Scrapper, with a young girl and her young father dancing together">
            <a:extLst>
              <a:ext uri="{FF2B5EF4-FFF2-40B4-BE49-F238E27FC236}">
                <a16:creationId xmlns:a16="http://schemas.microsoft.com/office/drawing/2014/main" id="{7029DFAF-4AF0-50B8-FB76-5E3E95491EF1}"/>
              </a:ext>
            </a:extLst>
          </p:cNvPr>
          <p:cNvPicPr>
            <a:picLocks noChangeAspect="1"/>
          </p:cNvPicPr>
          <p:nvPr/>
        </p:nvPicPr>
        <p:blipFill>
          <a:blip r:embed="rId4"/>
          <a:stretch>
            <a:fillRect/>
          </a:stretch>
        </p:blipFill>
        <p:spPr>
          <a:xfrm>
            <a:off x="9433097" y="4377485"/>
            <a:ext cx="2336204" cy="2219736"/>
          </a:xfrm>
          <a:prstGeom prst="rect">
            <a:avLst/>
          </a:prstGeom>
        </p:spPr>
      </p:pic>
      <p:cxnSp>
        <p:nvCxnSpPr>
          <p:cNvPr id="19" name="Straight Connector 18">
            <a:extLst>
              <a:ext uri="{FF2B5EF4-FFF2-40B4-BE49-F238E27FC236}">
                <a16:creationId xmlns:a16="http://schemas.microsoft.com/office/drawing/2014/main" id="{AB21A271-AFDC-3C1E-5EE2-5664994DE918}"/>
              </a:ext>
            </a:extLst>
          </p:cNvPr>
          <p:cNvCxnSpPr>
            <a:cxnSpLocks/>
          </p:cNvCxnSpPr>
          <p:nvPr/>
        </p:nvCxnSpPr>
        <p:spPr>
          <a:xfrm>
            <a:off x="751110" y="2140345"/>
            <a:ext cx="0" cy="61219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0" name="Subtitle 1">
            <a:extLst>
              <a:ext uri="{FF2B5EF4-FFF2-40B4-BE49-F238E27FC236}">
                <a16:creationId xmlns:a16="http://schemas.microsoft.com/office/drawing/2014/main" id="{01A5A833-EB83-A770-E3FD-30175E8D7801}"/>
              </a:ext>
            </a:extLst>
          </p:cNvPr>
          <p:cNvSpPr txBox="1">
            <a:spLocks/>
          </p:cNvSpPr>
          <p:nvPr/>
        </p:nvSpPr>
        <p:spPr>
          <a:xfrm>
            <a:off x="848968" y="2057218"/>
            <a:ext cx="2574527"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Crew encouraged to suggest green solutions</a:t>
            </a:r>
          </a:p>
        </p:txBody>
      </p:sp>
      <p:cxnSp>
        <p:nvCxnSpPr>
          <p:cNvPr id="25" name="Straight Connector 24">
            <a:extLst>
              <a:ext uri="{FF2B5EF4-FFF2-40B4-BE49-F238E27FC236}">
                <a16:creationId xmlns:a16="http://schemas.microsoft.com/office/drawing/2014/main" id="{F44EC1DE-2544-4696-EC02-0F1A29834884}"/>
              </a:ext>
            </a:extLst>
          </p:cNvPr>
          <p:cNvCxnSpPr>
            <a:cxnSpLocks/>
          </p:cNvCxnSpPr>
          <p:nvPr/>
        </p:nvCxnSpPr>
        <p:spPr>
          <a:xfrm>
            <a:off x="751110" y="3170660"/>
            <a:ext cx="0" cy="693009"/>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6" name="Subtitle 1">
            <a:extLst>
              <a:ext uri="{FF2B5EF4-FFF2-40B4-BE49-F238E27FC236}">
                <a16:creationId xmlns:a16="http://schemas.microsoft.com/office/drawing/2014/main" id="{2ECDF4D6-1163-CB3D-E1E4-67374DB859E6}"/>
              </a:ext>
            </a:extLst>
          </p:cNvPr>
          <p:cNvSpPr txBox="1">
            <a:spLocks/>
          </p:cNvSpPr>
          <p:nvPr/>
        </p:nvSpPr>
        <p:spPr>
          <a:xfrm>
            <a:off x="848968" y="3087533"/>
            <a:ext cx="2809283"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Used public transport: reduce emissions &amp; parking impact</a:t>
            </a:r>
          </a:p>
        </p:txBody>
      </p:sp>
      <p:cxnSp>
        <p:nvCxnSpPr>
          <p:cNvPr id="27" name="Straight Connector 26">
            <a:extLst>
              <a:ext uri="{FF2B5EF4-FFF2-40B4-BE49-F238E27FC236}">
                <a16:creationId xmlns:a16="http://schemas.microsoft.com/office/drawing/2014/main" id="{95642BB8-0F08-9B86-FC0A-A59A183427C3}"/>
              </a:ext>
            </a:extLst>
          </p:cNvPr>
          <p:cNvCxnSpPr>
            <a:cxnSpLocks/>
          </p:cNvCxnSpPr>
          <p:nvPr/>
        </p:nvCxnSpPr>
        <p:spPr>
          <a:xfrm>
            <a:off x="751110" y="4213852"/>
            <a:ext cx="0" cy="61219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8" name="Subtitle 1">
            <a:extLst>
              <a:ext uri="{FF2B5EF4-FFF2-40B4-BE49-F238E27FC236}">
                <a16:creationId xmlns:a16="http://schemas.microsoft.com/office/drawing/2014/main" id="{5FF7A697-837A-E836-BF98-131067E0A16D}"/>
              </a:ext>
            </a:extLst>
          </p:cNvPr>
          <p:cNvSpPr txBox="1">
            <a:spLocks/>
          </p:cNvSpPr>
          <p:nvPr/>
        </p:nvSpPr>
        <p:spPr>
          <a:xfrm>
            <a:off x="848968" y="4130725"/>
            <a:ext cx="2809283"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Used local buildings (</a:t>
            </a:r>
            <a:r>
              <a:rPr lang="en-US" sz="1800" err="1"/>
              <a:t>eg.</a:t>
            </a:r>
            <a:r>
              <a:rPr lang="en-US" sz="1800"/>
              <a:t> schools) as unit bases</a:t>
            </a:r>
          </a:p>
        </p:txBody>
      </p:sp>
      <p:cxnSp>
        <p:nvCxnSpPr>
          <p:cNvPr id="35" name="Straight Connector 34">
            <a:extLst>
              <a:ext uri="{FF2B5EF4-FFF2-40B4-BE49-F238E27FC236}">
                <a16:creationId xmlns:a16="http://schemas.microsoft.com/office/drawing/2014/main" id="{4BBBFE9F-46AD-F468-9C52-86B2A12EB71A}"/>
              </a:ext>
            </a:extLst>
          </p:cNvPr>
          <p:cNvCxnSpPr>
            <a:cxnSpLocks/>
          </p:cNvCxnSpPr>
          <p:nvPr/>
        </p:nvCxnSpPr>
        <p:spPr>
          <a:xfrm>
            <a:off x="751110" y="5250603"/>
            <a:ext cx="0" cy="61219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6" name="Subtitle 1">
            <a:extLst>
              <a:ext uri="{FF2B5EF4-FFF2-40B4-BE49-F238E27FC236}">
                <a16:creationId xmlns:a16="http://schemas.microsoft.com/office/drawing/2014/main" id="{19D1AF46-BEC4-BF3E-F594-AD24C6298E2A}"/>
              </a:ext>
            </a:extLst>
          </p:cNvPr>
          <p:cNvSpPr txBox="1">
            <a:spLocks/>
          </p:cNvSpPr>
          <p:nvPr/>
        </p:nvSpPr>
        <p:spPr>
          <a:xfrm>
            <a:off x="848968" y="5167476"/>
            <a:ext cx="2809283"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Departments shared vans to reduce vehicles</a:t>
            </a:r>
          </a:p>
        </p:txBody>
      </p:sp>
      <p:cxnSp>
        <p:nvCxnSpPr>
          <p:cNvPr id="41" name="Straight Connector 40">
            <a:extLst>
              <a:ext uri="{FF2B5EF4-FFF2-40B4-BE49-F238E27FC236}">
                <a16:creationId xmlns:a16="http://schemas.microsoft.com/office/drawing/2014/main" id="{0850B752-6B4D-FB9C-0189-42E9E263CD61}"/>
              </a:ext>
            </a:extLst>
          </p:cNvPr>
          <p:cNvCxnSpPr>
            <a:cxnSpLocks/>
          </p:cNvCxnSpPr>
          <p:nvPr/>
        </p:nvCxnSpPr>
        <p:spPr>
          <a:xfrm flipH="1">
            <a:off x="4100899" y="5082808"/>
            <a:ext cx="9052" cy="1160282"/>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42" name="Subtitle 1">
            <a:extLst>
              <a:ext uri="{FF2B5EF4-FFF2-40B4-BE49-F238E27FC236}">
                <a16:creationId xmlns:a16="http://schemas.microsoft.com/office/drawing/2014/main" id="{ABE49778-888C-E45A-E5E2-18DDFE48024A}"/>
              </a:ext>
            </a:extLst>
          </p:cNvPr>
          <p:cNvSpPr txBox="1">
            <a:spLocks/>
          </p:cNvSpPr>
          <p:nvPr/>
        </p:nvSpPr>
        <p:spPr>
          <a:xfrm>
            <a:off x="4207810" y="4999680"/>
            <a:ext cx="2764996" cy="134539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Reduced, reused, recycled: secondhand costume; scrap metal / junkyard finds; donated food</a:t>
            </a:r>
          </a:p>
        </p:txBody>
      </p:sp>
      <p:cxnSp>
        <p:nvCxnSpPr>
          <p:cNvPr id="46" name="Straight Connector 45">
            <a:extLst>
              <a:ext uri="{FF2B5EF4-FFF2-40B4-BE49-F238E27FC236}">
                <a16:creationId xmlns:a16="http://schemas.microsoft.com/office/drawing/2014/main" id="{B36076D6-E25C-4952-BC5F-59EDD2623036}"/>
              </a:ext>
            </a:extLst>
          </p:cNvPr>
          <p:cNvCxnSpPr>
            <a:cxnSpLocks/>
          </p:cNvCxnSpPr>
          <p:nvPr/>
        </p:nvCxnSpPr>
        <p:spPr>
          <a:xfrm>
            <a:off x="7442967" y="1090714"/>
            <a:ext cx="9051" cy="952787"/>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47" name="Subtitle 1">
            <a:extLst>
              <a:ext uri="{FF2B5EF4-FFF2-40B4-BE49-F238E27FC236}">
                <a16:creationId xmlns:a16="http://schemas.microsoft.com/office/drawing/2014/main" id="{D4978A27-6847-3BE6-8F64-1D71A77326B7}"/>
              </a:ext>
            </a:extLst>
          </p:cNvPr>
          <p:cNvSpPr txBox="1">
            <a:spLocks/>
          </p:cNvSpPr>
          <p:nvPr/>
        </p:nvSpPr>
        <p:spPr>
          <a:xfrm>
            <a:off x="7540825" y="1007586"/>
            <a:ext cx="2809283" cy="128569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Saw opportunities for positive messaging through a script sustainability pass</a:t>
            </a:r>
          </a:p>
        </p:txBody>
      </p:sp>
      <p:cxnSp>
        <p:nvCxnSpPr>
          <p:cNvPr id="48" name="Straight Connector 47">
            <a:extLst>
              <a:ext uri="{FF2B5EF4-FFF2-40B4-BE49-F238E27FC236}">
                <a16:creationId xmlns:a16="http://schemas.microsoft.com/office/drawing/2014/main" id="{A9CCF215-8ECD-3566-6BBD-C30B2005AAF5}"/>
              </a:ext>
            </a:extLst>
          </p:cNvPr>
          <p:cNvCxnSpPr>
            <a:cxnSpLocks/>
          </p:cNvCxnSpPr>
          <p:nvPr/>
        </p:nvCxnSpPr>
        <p:spPr>
          <a:xfrm>
            <a:off x="7478912" y="2500950"/>
            <a:ext cx="0" cy="403236"/>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49" name="Subtitle 1">
            <a:extLst>
              <a:ext uri="{FF2B5EF4-FFF2-40B4-BE49-F238E27FC236}">
                <a16:creationId xmlns:a16="http://schemas.microsoft.com/office/drawing/2014/main" id="{665E0787-A31A-00E7-3B37-B836B0D4A912}"/>
              </a:ext>
            </a:extLst>
          </p:cNvPr>
          <p:cNvSpPr txBox="1">
            <a:spLocks/>
          </p:cNvSpPr>
          <p:nvPr/>
        </p:nvSpPr>
        <p:spPr>
          <a:xfrm>
            <a:off x="7576770" y="2417822"/>
            <a:ext cx="2809283" cy="128569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Encourage producers to do editorial training</a:t>
            </a:r>
          </a:p>
        </p:txBody>
      </p:sp>
      <p:cxnSp>
        <p:nvCxnSpPr>
          <p:cNvPr id="2" name="Straight Connector 1">
            <a:extLst>
              <a:ext uri="{FF2B5EF4-FFF2-40B4-BE49-F238E27FC236}">
                <a16:creationId xmlns:a16="http://schemas.microsoft.com/office/drawing/2014/main" id="{F3D16667-E406-E1BE-B44E-06D1729D4457}"/>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0FCCF5BB-E499-985C-1EBF-DE4D38F648AD}"/>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7" name="Picture 6" descr="A logo with white text and blue circles&#10;&#10;Description automatically generated">
            <a:extLst>
              <a:ext uri="{FF2B5EF4-FFF2-40B4-BE49-F238E27FC236}">
                <a16:creationId xmlns:a16="http://schemas.microsoft.com/office/drawing/2014/main" id="{A3C3D026-B2D8-AB77-F498-2261F0DE54CC}"/>
              </a:ext>
            </a:extLst>
          </p:cNvPr>
          <p:cNvPicPr>
            <a:picLocks noChangeAspect="1"/>
          </p:cNvPicPr>
          <p:nvPr/>
        </p:nvPicPr>
        <p:blipFill>
          <a:blip r:embed="rId5"/>
          <a:stretch>
            <a:fillRect/>
          </a:stretch>
        </p:blipFill>
        <p:spPr>
          <a:xfrm>
            <a:off x="11209806" y="142490"/>
            <a:ext cx="838327" cy="868300"/>
          </a:xfrm>
          <a:prstGeom prst="rect">
            <a:avLst/>
          </a:prstGeom>
        </p:spPr>
      </p:pic>
      <p:sp>
        <p:nvSpPr>
          <p:cNvPr id="4" name="Rectangle: Rounded Corners 3">
            <a:hlinkClick r:id="rId6" action="ppaction://hlinksldjump"/>
            <a:extLst>
              <a:ext uri="{FF2B5EF4-FFF2-40B4-BE49-F238E27FC236}">
                <a16:creationId xmlns:a16="http://schemas.microsoft.com/office/drawing/2014/main" id="{1D3F606A-9BF4-B618-333D-961E963BC963}"/>
              </a:ext>
            </a:extLst>
          </p:cNvPr>
          <p:cNvSpPr/>
          <p:nvPr/>
        </p:nvSpPr>
        <p:spPr>
          <a:xfrm>
            <a:off x="7317619" y="5357310"/>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 action="ppaction://noaction"/>
              </a:rPr>
              <a:t>Back to </a:t>
            </a:r>
            <a:br>
              <a:rPr lang="en-GB" sz="1600" kern="0">
                <a:latin typeface="Century Gothic"/>
                <a:cs typeface="Times New Roman"/>
                <a:hlinkClick r:id="" action="ppaction://noaction"/>
              </a:rPr>
            </a:br>
            <a:r>
              <a:rPr lang="en-GB" sz="1600" kern="0">
                <a:solidFill>
                  <a:schemeClr val="bg1"/>
                </a:solidFill>
                <a:latin typeface="Century Gothic"/>
                <a:cs typeface="Times New Roman"/>
                <a:hlinkClick r:id="" action="ppaction://noaction">
                  <a:extLst>
                    <a:ext uri="{A12FA001-AC4F-418D-AE19-62706E023703}">
                      <ahyp:hlinkClr xmlns:ahyp="http://schemas.microsoft.com/office/drawing/2018/hyperlinkcolor" val="tx"/>
                    </a:ext>
                  </a:extLst>
                </a:hlinkClick>
              </a:rPr>
              <a:t>case studies</a:t>
            </a:r>
            <a:endParaRPr lang="en-US">
              <a:solidFill>
                <a:schemeClr val="bg1"/>
              </a:solidFill>
              <a:ea typeface="Calibri"/>
              <a:cs typeface="Calibri"/>
              <a:hlinkClick r:id="" action="ppaction://noaction">
                <a:extLst>
                  <a:ext uri="{A12FA001-AC4F-418D-AE19-62706E023703}">
                    <ahyp:hlinkClr xmlns:ahyp="http://schemas.microsoft.com/office/drawing/2018/hyperlinkcolor" val="tx"/>
                  </a:ext>
                </a:extLst>
              </a:hlinkClick>
            </a:endParaRPr>
          </a:p>
        </p:txBody>
      </p:sp>
      <p:sp>
        <p:nvSpPr>
          <p:cNvPr id="8" name="Rectangle: Rounded Corners 7">
            <a:hlinkClick r:id="rId6" action="ppaction://hlinksldjump"/>
            <a:extLst>
              <a:ext uri="{FF2B5EF4-FFF2-40B4-BE49-F238E27FC236}">
                <a16:creationId xmlns:a16="http://schemas.microsoft.com/office/drawing/2014/main" id="{BA0158AE-26DD-7795-A650-E63FCBED28BE}"/>
              </a:ext>
            </a:extLst>
          </p:cNvPr>
          <p:cNvSpPr/>
          <p:nvPr/>
        </p:nvSpPr>
        <p:spPr>
          <a:xfrm>
            <a:off x="7329713" y="6083023"/>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 action="ppaction://noaction"/>
              </a:rPr>
              <a:t>Forward to</a:t>
            </a:r>
            <a:br>
              <a:rPr lang="en-GB" sz="1600" kern="0">
                <a:latin typeface="Century Gothic"/>
                <a:cs typeface="Times New Roman"/>
                <a:hlinkClick r:id="" action="ppaction://noaction"/>
              </a:rPr>
            </a:br>
            <a:r>
              <a:rPr lang="en-GB" sz="1600" kern="0">
                <a:solidFill>
                  <a:schemeClr val="bg1"/>
                </a:solidFill>
                <a:latin typeface="Century Gothic"/>
                <a:cs typeface="Times New Roman"/>
                <a:hlinkClick r:id="" action="ppaction://noaction">
                  <a:extLst>
                    <a:ext uri="{A12FA001-AC4F-418D-AE19-62706E023703}">
                      <ahyp:hlinkClr xmlns:ahyp="http://schemas.microsoft.com/office/drawing/2018/hyperlinkcolor" val="tx"/>
                    </a:ext>
                  </a:extLst>
                </a:hlinkClick>
              </a:rPr>
              <a:t>next section</a:t>
            </a:r>
            <a:endParaRPr lang="en-GB" sz="1600" kern="0">
              <a:solidFill>
                <a:schemeClr val="bg1"/>
              </a:solidFill>
              <a:latin typeface="Century Gothic"/>
              <a:ea typeface="Calibri"/>
              <a:cs typeface="Times New Roman"/>
              <a:hlinkClick r:id="" action="ppaction://noaction">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37580605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0CF5F-31C8-4DD1-1232-E42834635607}"/>
            </a:ext>
          </a:extLst>
        </p:cNvPr>
        <p:cNvGrpSpPr/>
        <p:nvPr/>
      </p:nvGrpSpPr>
      <p:grpSpPr>
        <a:xfrm>
          <a:off x="0" y="0"/>
          <a:ext cx="0" cy="0"/>
          <a:chOff x="0" y="0"/>
          <a:chExt cx="0" cy="0"/>
        </a:xfrm>
      </p:grpSpPr>
      <p:pic>
        <p:nvPicPr>
          <p:cNvPr id="6" name="Picture 5" descr="Still from Shaun the Sheep, showing Shaun giving a thumbs up to a character's out of shot, beside another sheep carrying an inflatable tyre">
            <a:extLst>
              <a:ext uri="{FF2B5EF4-FFF2-40B4-BE49-F238E27FC236}">
                <a16:creationId xmlns:a16="http://schemas.microsoft.com/office/drawing/2014/main" id="{E1F81CCF-DFAA-8992-AB03-20C212E9D840}"/>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5632059" y="1693542"/>
            <a:ext cx="4954535" cy="4701120"/>
          </a:xfrm>
          <a:prstGeom prst="rect">
            <a:avLst/>
          </a:prstGeom>
        </p:spPr>
      </p:pic>
      <p:sp>
        <p:nvSpPr>
          <p:cNvPr id="2" name="Rectangle 1">
            <a:extLst>
              <a:ext uri="{FF2B5EF4-FFF2-40B4-BE49-F238E27FC236}">
                <a16:creationId xmlns:a16="http://schemas.microsoft.com/office/drawing/2014/main" id="{379E4973-5156-7BB4-3D35-10AFDE95F605}"/>
              </a:ext>
            </a:extLst>
          </p:cNvPr>
          <p:cNvSpPr/>
          <p:nvPr/>
        </p:nvSpPr>
        <p:spPr>
          <a:xfrm>
            <a:off x="2113388" y="2171602"/>
            <a:ext cx="4982073" cy="1257398"/>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1B56D996-73D6-9816-BE9D-4B32B736E8DB}"/>
              </a:ext>
            </a:extLst>
          </p:cNvPr>
          <p:cNvSpPr>
            <a:spLocks noGrp="1"/>
          </p:cNvSpPr>
          <p:nvPr>
            <p:ph type="ctrTitle"/>
          </p:nvPr>
        </p:nvSpPr>
        <p:spPr>
          <a:xfrm>
            <a:off x="2234813" y="2666253"/>
            <a:ext cx="4662174" cy="662467"/>
          </a:xfrm>
        </p:spPr>
        <p:txBody>
          <a:bodyPr>
            <a:normAutofit/>
          </a:bodyPr>
          <a:lstStyle/>
          <a:p>
            <a:r>
              <a:rPr lang="en-US" sz="3600"/>
              <a:t>Shaun the Sheep</a:t>
            </a:r>
          </a:p>
        </p:txBody>
      </p:sp>
      <p:sp>
        <p:nvSpPr>
          <p:cNvPr id="16" name="Title 6">
            <a:extLst>
              <a:ext uri="{FF2B5EF4-FFF2-40B4-BE49-F238E27FC236}">
                <a16:creationId xmlns:a16="http://schemas.microsoft.com/office/drawing/2014/main" id="{8F82B2EC-AF83-2543-76AA-9870E2E91D31}"/>
              </a:ext>
            </a:extLst>
          </p:cNvPr>
          <p:cNvSpPr txBox="1">
            <a:spLocks/>
          </p:cNvSpPr>
          <p:nvPr/>
        </p:nvSpPr>
        <p:spPr>
          <a:xfrm>
            <a:off x="2252919" y="2365307"/>
            <a:ext cx="2417864" cy="44624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1600">
                <a:solidFill>
                  <a:srgbClr val="0F123D"/>
                </a:solidFill>
              </a:rPr>
              <a:t>Case Study</a:t>
            </a:r>
          </a:p>
        </p:txBody>
      </p:sp>
      <p:sp>
        <p:nvSpPr>
          <p:cNvPr id="19" name="Subtitle 1">
            <a:extLst>
              <a:ext uri="{FF2B5EF4-FFF2-40B4-BE49-F238E27FC236}">
                <a16:creationId xmlns:a16="http://schemas.microsoft.com/office/drawing/2014/main" id="{9337A45A-E086-75E3-BCC3-81DF1F20779B}"/>
              </a:ext>
            </a:extLst>
          </p:cNvPr>
          <p:cNvSpPr txBox="1">
            <a:spLocks/>
          </p:cNvSpPr>
          <p:nvPr/>
        </p:nvSpPr>
        <p:spPr>
          <a:xfrm>
            <a:off x="609043" y="5806692"/>
            <a:ext cx="4125013" cy="821522"/>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b="1"/>
              <a:t>©&amp;™ AARDMAN ANIMATIONS LTD (2020)</a:t>
            </a:r>
            <a:r>
              <a:rPr lang="en-US" sz="1600"/>
              <a:t>, ALL RIGHTS RESERVED</a:t>
            </a:r>
          </a:p>
        </p:txBody>
      </p:sp>
      <p:cxnSp>
        <p:nvCxnSpPr>
          <p:cNvPr id="4" name="Straight Connector 3">
            <a:extLst>
              <a:ext uri="{FF2B5EF4-FFF2-40B4-BE49-F238E27FC236}">
                <a16:creationId xmlns:a16="http://schemas.microsoft.com/office/drawing/2014/main" id="{FD71D394-6747-0B93-B915-0D31B6A31335}"/>
              </a:ext>
            </a:extLst>
          </p:cNvPr>
          <p:cNvCxnSpPr>
            <a:cxnSpLocks/>
          </p:cNvCxnSpPr>
          <p:nvPr/>
        </p:nvCxnSpPr>
        <p:spPr>
          <a:xfrm>
            <a:off x="686596" y="5684003"/>
            <a:ext cx="5883349"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11" name="Picture 10" descr="A white arrow in a black circle&#10;&#10;Description automatically generated">
            <a:extLst>
              <a:ext uri="{FF2B5EF4-FFF2-40B4-BE49-F238E27FC236}">
                <a16:creationId xmlns:a16="http://schemas.microsoft.com/office/drawing/2014/main" id="{BAA815DF-DF75-6430-3EB7-1605BA79966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918459" y="4292392"/>
            <a:ext cx="1445213" cy="1445213"/>
          </a:xfrm>
          <a:prstGeom prst="rect">
            <a:avLst/>
          </a:prstGeom>
        </p:spPr>
      </p:pic>
      <p:cxnSp>
        <p:nvCxnSpPr>
          <p:cNvPr id="3" name="Straight Connector 2">
            <a:extLst>
              <a:ext uri="{FF2B5EF4-FFF2-40B4-BE49-F238E27FC236}">
                <a16:creationId xmlns:a16="http://schemas.microsoft.com/office/drawing/2014/main" id="{69B17E6E-E3AE-1D3D-92F1-1C01E7664000}"/>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8" name="TextBox 73">
            <a:extLst>
              <a:ext uri="{FF2B5EF4-FFF2-40B4-BE49-F238E27FC236}">
                <a16:creationId xmlns:a16="http://schemas.microsoft.com/office/drawing/2014/main" id="{8B4CE848-98B0-E2DD-CFCF-B5EACB7BC953}"/>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0" name="Picture 9" descr="A logo with white text and blue circles&#10;&#10;Description automatically generated">
            <a:extLst>
              <a:ext uri="{FF2B5EF4-FFF2-40B4-BE49-F238E27FC236}">
                <a16:creationId xmlns:a16="http://schemas.microsoft.com/office/drawing/2014/main" id="{A1AB2911-3241-CE1D-35F9-39BBDB73F25A}"/>
              </a:ext>
            </a:extLst>
          </p:cNvPr>
          <p:cNvPicPr>
            <a:picLocks noChangeAspect="1"/>
          </p:cNvPicPr>
          <p:nvPr/>
        </p:nvPicPr>
        <p:blipFill>
          <a:blip r:embed="rId5"/>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7624650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586DB1-B9C0-7CFE-3AAD-61F2C2E0AC7C}"/>
            </a:ext>
          </a:extLst>
        </p:cNvPr>
        <p:cNvGrpSpPr/>
        <p:nvPr/>
      </p:nvGrpSpPr>
      <p:grpSpPr>
        <a:xfrm>
          <a:off x="0" y="0"/>
          <a:ext cx="0" cy="0"/>
          <a:chOff x="0" y="0"/>
          <a:chExt cx="0" cy="0"/>
        </a:xfrm>
      </p:grpSpPr>
      <p:pic>
        <p:nvPicPr>
          <p:cNvPr id="2" name="Picture 1" descr="Still from Shaun the Sheep, showing solar panels on the characters' farmhouse">
            <a:extLst>
              <a:ext uri="{FF2B5EF4-FFF2-40B4-BE49-F238E27FC236}">
                <a16:creationId xmlns:a16="http://schemas.microsoft.com/office/drawing/2014/main" id="{F6650519-7E90-82E4-0A11-46392758CA84}"/>
              </a:ext>
            </a:extLst>
          </p:cNvPr>
          <p:cNvPicPr>
            <a:picLocks noChangeAspect="1"/>
          </p:cNvPicPr>
          <p:nvPr/>
        </p:nvPicPr>
        <p:blipFill>
          <a:blip r:embed="rId3"/>
          <a:stretch>
            <a:fillRect/>
          </a:stretch>
        </p:blipFill>
        <p:spPr>
          <a:xfrm>
            <a:off x="7398702" y="0"/>
            <a:ext cx="4791075" cy="6858000"/>
          </a:xfrm>
          <a:prstGeom prst="rect">
            <a:avLst/>
          </a:prstGeom>
        </p:spPr>
      </p:pic>
      <p:cxnSp>
        <p:nvCxnSpPr>
          <p:cNvPr id="30" name="Straight Connector 29">
            <a:extLst>
              <a:ext uri="{FF2B5EF4-FFF2-40B4-BE49-F238E27FC236}">
                <a16:creationId xmlns:a16="http://schemas.microsoft.com/office/drawing/2014/main" id="{5E4D2D1C-7BB2-903A-A519-F3E7DEAE92EC}"/>
              </a:ext>
            </a:extLst>
          </p:cNvPr>
          <p:cNvCxnSpPr>
            <a:cxnSpLocks/>
          </p:cNvCxnSpPr>
          <p:nvPr/>
        </p:nvCxnSpPr>
        <p:spPr>
          <a:xfrm>
            <a:off x="751110" y="1090714"/>
            <a:ext cx="0" cy="929472"/>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1" name="Subtitle 1">
            <a:extLst>
              <a:ext uri="{FF2B5EF4-FFF2-40B4-BE49-F238E27FC236}">
                <a16:creationId xmlns:a16="http://schemas.microsoft.com/office/drawing/2014/main" id="{5B05519C-C0F7-88D2-D208-39B566ACCCF0}"/>
              </a:ext>
            </a:extLst>
          </p:cNvPr>
          <p:cNvSpPr txBox="1">
            <a:spLocks/>
          </p:cNvSpPr>
          <p:nvPr/>
        </p:nvSpPr>
        <p:spPr>
          <a:xfrm>
            <a:off x="848968" y="1007587"/>
            <a:ext cx="2809283" cy="116179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Prod Tech teams use LED lights to </a:t>
            </a:r>
            <a:r>
              <a:rPr lang="en-US" sz="1800" err="1"/>
              <a:t>colour</a:t>
            </a:r>
            <a:r>
              <a:rPr lang="en-US" sz="1800"/>
              <a:t> sets to save on custom built green and blue screens</a:t>
            </a:r>
          </a:p>
        </p:txBody>
      </p:sp>
      <p:cxnSp>
        <p:nvCxnSpPr>
          <p:cNvPr id="18" name="Straight Connector 17">
            <a:extLst>
              <a:ext uri="{FF2B5EF4-FFF2-40B4-BE49-F238E27FC236}">
                <a16:creationId xmlns:a16="http://schemas.microsoft.com/office/drawing/2014/main" id="{24D7C899-0201-D5A4-9B5C-B13C96EAA254}"/>
              </a:ext>
            </a:extLst>
          </p:cNvPr>
          <p:cNvCxnSpPr>
            <a:cxnSpLocks/>
          </p:cNvCxnSpPr>
          <p:nvPr/>
        </p:nvCxnSpPr>
        <p:spPr>
          <a:xfrm>
            <a:off x="751110" y="2498700"/>
            <a:ext cx="0" cy="1155839"/>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1" name="Subtitle 1">
            <a:extLst>
              <a:ext uri="{FF2B5EF4-FFF2-40B4-BE49-F238E27FC236}">
                <a16:creationId xmlns:a16="http://schemas.microsoft.com/office/drawing/2014/main" id="{173696C6-FAD1-47F6-EFA6-700A125A3A64}"/>
              </a:ext>
            </a:extLst>
          </p:cNvPr>
          <p:cNvSpPr txBox="1">
            <a:spLocks/>
          </p:cNvSpPr>
          <p:nvPr/>
        </p:nvSpPr>
        <p:spPr>
          <a:xfrm>
            <a:off x="848968" y="2407004"/>
            <a:ext cx="2872660" cy="1375263"/>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err="1"/>
              <a:t>Subsidised</a:t>
            </a:r>
            <a:r>
              <a:rPr lang="en-US" sz="1800"/>
              <a:t> studio canteens use reusable tableware (not single use) and, If serving meat, buy organic and free-range</a:t>
            </a:r>
          </a:p>
        </p:txBody>
      </p:sp>
      <p:cxnSp>
        <p:nvCxnSpPr>
          <p:cNvPr id="6" name="Straight Connector 5">
            <a:extLst>
              <a:ext uri="{FF2B5EF4-FFF2-40B4-BE49-F238E27FC236}">
                <a16:creationId xmlns:a16="http://schemas.microsoft.com/office/drawing/2014/main" id="{57A4B753-6315-2DE8-AE44-A99A0056EC11}"/>
              </a:ext>
            </a:extLst>
          </p:cNvPr>
          <p:cNvCxnSpPr>
            <a:cxnSpLocks/>
          </p:cNvCxnSpPr>
          <p:nvPr/>
        </p:nvCxnSpPr>
        <p:spPr>
          <a:xfrm>
            <a:off x="751110" y="4056632"/>
            <a:ext cx="0" cy="1274275"/>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7" name="Subtitle 1">
            <a:extLst>
              <a:ext uri="{FF2B5EF4-FFF2-40B4-BE49-F238E27FC236}">
                <a16:creationId xmlns:a16="http://schemas.microsoft.com/office/drawing/2014/main" id="{9E2DD0E4-6549-ABAA-C90D-F0538D3684F0}"/>
              </a:ext>
            </a:extLst>
          </p:cNvPr>
          <p:cNvSpPr txBox="1">
            <a:spLocks/>
          </p:cNvSpPr>
          <p:nvPr/>
        </p:nvSpPr>
        <p:spPr>
          <a:xfrm>
            <a:off x="848968" y="4019886"/>
            <a:ext cx="2872660" cy="1565717"/>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Puppets are re-furbished when they become worn - ‘</a:t>
            </a:r>
            <a:r>
              <a:rPr lang="en-US" sz="1800" err="1"/>
              <a:t>Refleecing</a:t>
            </a:r>
            <a:r>
              <a:rPr lang="en-US" sz="1800"/>
              <a:t> Workbooks’ help communicate best practice</a:t>
            </a:r>
          </a:p>
        </p:txBody>
      </p:sp>
      <p:cxnSp>
        <p:nvCxnSpPr>
          <p:cNvPr id="11" name="Straight Connector 10">
            <a:extLst>
              <a:ext uri="{FF2B5EF4-FFF2-40B4-BE49-F238E27FC236}">
                <a16:creationId xmlns:a16="http://schemas.microsoft.com/office/drawing/2014/main" id="{F8966819-A81D-10EC-B6E4-BFD85619D048}"/>
              </a:ext>
            </a:extLst>
          </p:cNvPr>
          <p:cNvCxnSpPr>
            <a:cxnSpLocks/>
          </p:cNvCxnSpPr>
          <p:nvPr/>
        </p:nvCxnSpPr>
        <p:spPr>
          <a:xfrm>
            <a:off x="4271020" y="1090714"/>
            <a:ext cx="0" cy="995543"/>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2" name="Subtitle 1">
            <a:extLst>
              <a:ext uri="{FF2B5EF4-FFF2-40B4-BE49-F238E27FC236}">
                <a16:creationId xmlns:a16="http://schemas.microsoft.com/office/drawing/2014/main" id="{09865C82-51C9-EB4B-6A33-2EB9632D3C84}"/>
              </a:ext>
            </a:extLst>
          </p:cNvPr>
          <p:cNvSpPr txBox="1">
            <a:spLocks/>
          </p:cNvSpPr>
          <p:nvPr/>
        </p:nvSpPr>
        <p:spPr>
          <a:xfrm>
            <a:off x="4368878" y="1007586"/>
            <a:ext cx="2809283" cy="126777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Studio need less air conditioning through the optimum use of LED technology</a:t>
            </a:r>
          </a:p>
        </p:txBody>
      </p:sp>
      <p:cxnSp>
        <p:nvCxnSpPr>
          <p:cNvPr id="13" name="Straight Connector 12">
            <a:extLst>
              <a:ext uri="{FF2B5EF4-FFF2-40B4-BE49-F238E27FC236}">
                <a16:creationId xmlns:a16="http://schemas.microsoft.com/office/drawing/2014/main" id="{DB17666F-55A0-7E1F-A07F-277C0DCCAE88}"/>
              </a:ext>
            </a:extLst>
          </p:cNvPr>
          <p:cNvCxnSpPr>
            <a:cxnSpLocks/>
          </p:cNvCxnSpPr>
          <p:nvPr/>
        </p:nvCxnSpPr>
        <p:spPr>
          <a:xfrm flipH="1">
            <a:off x="4271020" y="2443755"/>
            <a:ext cx="9052" cy="1485154"/>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4" name="Subtitle 1">
            <a:extLst>
              <a:ext uri="{FF2B5EF4-FFF2-40B4-BE49-F238E27FC236}">
                <a16:creationId xmlns:a16="http://schemas.microsoft.com/office/drawing/2014/main" id="{436FB15D-B6BA-6D78-F629-BE52B0B82615}"/>
              </a:ext>
            </a:extLst>
          </p:cNvPr>
          <p:cNvSpPr txBox="1">
            <a:spLocks/>
          </p:cNvSpPr>
          <p:nvPr/>
        </p:nvSpPr>
        <p:spPr>
          <a:xfrm>
            <a:off x="4377930" y="2360627"/>
            <a:ext cx="2809283" cy="169600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Up-to-date, efficient Art Department storage keeps props fit for re-use, from previous series and other productions across the studios</a:t>
            </a:r>
          </a:p>
        </p:txBody>
      </p:sp>
      <p:cxnSp>
        <p:nvCxnSpPr>
          <p:cNvPr id="29" name="Straight Connector 28">
            <a:extLst>
              <a:ext uri="{FF2B5EF4-FFF2-40B4-BE49-F238E27FC236}">
                <a16:creationId xmlns:a16="http://schemas.microsoft.com/office/drawing/2014/main" id="{C0DB040D-3A7F-9214-DF71-B19A68DEA21C}"/>
              </a:ext>
            </a:extLst>
          </p:cNvPr>
          <p:cNvCxnSpPr>
            <a:cxnSpLocks/>
          </p:cNvCxnSpPr>
          <p:nvPr/>
        </p:nvCxnSpPr>
        <p:spPr>
          <a:xfrm>
            <a:off x="4271020" y="4354800"/>
            <a:ext cx="9052" cy="720841"/>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2" name="Subtitle 1">
            <a:extLst>
              <a:ext uri="{FF2B5EF4-FFF2-40B4-BE49-F238E27FC236}">
                <a16:creationId xmlns:a16="http://schemas.microsoft.com/office/drawing/2014/main" id="{04540A97-8648-1B6A-8CD6-3026452EF5FD}"/>
              </a:ext>
            </a:extLst>
          </p:cNvPr>
          <p:cNvSpPr txBox="1">
            <a:spLocks/>
          </p:cNvSpPr>
          <p:nvPr/>
        </p:nvSpPr>
        <p:spPr>
          <a:xfrm>
            <a:off x="4368878" y="4271673"/>
            <a:ext cx="2809283" cy="90429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Solar panels are seen as a matter of course on the Farm</a:t>
            </a:r>
          </a:p>
        </p:txBody>
      </p:sp>
      <p:cxnSp>
        <p:nvCxnSpPr>
          <p:cNvPr id="33" name="Straight Connector 32">
            <a:extLst>
              <a:ext uri="{FF2B5EF4-FFF2-40B4-BE49-F238E27FC236}">
                <a16:creationId xmlns:a16="http://schemas.microsoft.com/office/drawing/2014/main" id="{55BA3EE9-5207-AB5B-9EC1-2154F95BEEB8}"/>
              </a:ext>
            </a:extLst>
          </p:cNvPr>
          <p:cNvCxnSpPr>
            <a:cxnSpLocks/>
          </p:cNvCxnSpPr>
          <p:nvPr/>
        </p:nvCxnSpPr>
        <p:spPr>
          <a:xfrm>
            <a:off x="4280072" y="5543109"/>
            <a:ext cx="0" cy="697341"/>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4" name="Subtitle 1">
            <a:extLst>
              <a:ext uri="{FF2B5EF4-FFF2-40B4-BE49-F238E27FC236}">
                <a16:creationId xmlns:a16="http://schemas.microsoft.com/office/drawing/2014/main" id="{54791699-A0A5-408A-D99F-1F7FA2B57C90}"/>
              </a:ext>
            </a:extLst>
          </p:cNvPr>
          <p:cNvSpPr txBox="1">
            <a:spLocks/>
          </p:cNvSpPr>
          <p:nvPr/>
        </p:nvSpPr>
        <p:spPr>
          <a:xfrm>
            <a:off x="4377931" y="5459982"/>
            <a:ext cx="2764996" cy="90429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Recycling boxes and recycling actions are regularly shown</a:t>
            </a:r>
          </a:p>
        </p:txBody>
      </p:sp>
      <p:sp>
        <p:nvSpPr>
          <p:cNvPr id="15" name="Title 4">
            <a:extLst>
              <a:ext uri="{FF2B5EF4-FFF2-40B4-BE49-F238E27FC236}">
                <a16:creationId xmlns:a16="http://schemas.microsoft.com/office/drawing/2014/main" id="{398AB912-B45B-0120-C35B-7ECB3BCD50D4}"/>
              </a:ext>
            </a:extLst>
          </p:cNvPr>
          <p:cNvSpPr txBox="1">
            <a:spLocks/>
          </p:cNvSpPr>
          <p:nvPr/>
        </p:nvSpPr>
        <p:spPr>
          <a:xfrm>
            <a:off x="9477825" y="6343609"/>
            <a:ext cx="2631470" cy="23758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900" b="0"/>
              <a:t>(c) &amp; TM </a:t>
            </a:r>
            <a:r>
              <a:rPr lang="en-US" sz="900" b="0" err="1"/>
              <a:t>Aardman</a:t>
            </a:r>
            <a:r>
              <a:rPr lang="en-US" sz="900" b="0"/>
              <a:t> Animations LTD 2020</a:t>
            </a:r>
          </a:p>
        </p:txBody>
      </p:sp>
      <p:cxnSp>
        <p:nvCxnSpPr>
          <p:cNvPr id="19" name="Straight Connector 18">
            <a:extLst>
              <a:ext uri="{FF2B5EF4-FFF2-40B4-BE49-F238E27FC236}">
                <a16:creationId xmlns:a16="http://schemas.microsoft.com/office/drawing/2014/main" id="{74F7C22D-F869-C983-8561-F14370263194}"/>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20" name="TextBox 73">
            <a:extLst>
              <a:ext uri="{FF2B5EF4-FFF2-40B4-BE49-F238E27FC236}">
                <a16:creationId xmlns:a16="http://schemas.microsoft.com/office/drawing/2014/main" id="{97774B9A-42B6-437A-3565-D0DCC7E97EEF}"/>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23" name="Picture 22" descr="A logo with white text and blue circles&#10;&#10;Description automatically generated">
            <a:extLst>
              <a:ext uri="{FF2B5EF4-FFF2-40B4-BE49-F238E27FC236}">
                <a16:creationId xmlns:a16="http://schemas.microsoft.com/office/drawing/2014/main" id="{FF930E61-1C40-F52A-6E01-D55013853FA7}"/>
              </a:ext>
            </a:extLst>
          </p:cNvPr>
          <p:cNvPicPr>
            <a:picLocks noChangeAspect="1"/>
          </p:cNvPicPr>
          <p:nvPr/>
        </p:nvPicPr>
        <p:blipFill>
          <a:blip r:embed="rId4"/>
          <a:stretch>
            <a:fillRect/>
          </a:stretch>
        </p:blipFill>
        <p:spPr>
          <a:xfrm>
            <a:off x="11209806" y="142490"/>
            <a:ext cx="838327" cy="868300"/>
          </a:xfrm>
          <a:prstGeom prst="rect">
            <a:avLst/>
          </a:prstGeom>
        </p:spPr>
      </p:pic>
      <p:sp>
        <p:nvSpPr>
          <p:cNvPr id="4" name="Rectangle: Rounded Corners 3">
            <a:hlinkClick r:id="rId5" action="ppaction://hlinksldjump"/>
            <a:extLst>
              <a:ext uri="{FF2B5EF4-FFF2-40B4-BE49-F238E27FC236}">
                <a16:creationId xmlns:a16="http://schemas.microsoft.com/office/drawing/2014/main" id="{0F8BED2A-9787-764D-CF36-3176ACA13D30}"/>
              </a:ext>
            </a:extLst>
          </p:cNvPr>
          <p:cNvSpPr/>
          <p:nvPr/>
        </p:nvSpPr>
        <p:spPr>
          <a:xfrm>
            <a:off x="7257143" y="5357310"/>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rId6" action="ppaction://hlinksldjump"/>
              </a:rPr>
              <a:t>Back to </a:t>
            </a:r>
            <a:br>
              <a:rPr lang="en-GB" sz="1600" kern="0">
                <a:latin typeface="Century Gothic"/>
                <a:cs typeface="Times New Roman"/>
                <a:hlinkClick r:id="rId6" action="ppaction://hlinksldjump"/>
              </a:rPr>
            </a:br>
            <a:r>
              <a:rPr lang="en-GB" sz="1600" kern="0">
                <a:solidFill>
                  <a:schemeClr val="bg1"/>
                </a:solidFill>
                <a:latin typeface="Century Gothic"/>
                <a:cs typeface="Times New Roman"/>
                <a:hlinkClick r:id="rId6" action="ppaction://hlinksldjump">
                  <a:extLst>
                    <a:ext uri="{A12FA001-AC4F-418D-AE19-62706E023703}">
                      <ahyp:hlinkClr xmlns:ahyp="http://schemas.microsoft.com/office/drawing/2018/hyperlinkcolor" val="tx"/>
                    </a:ext>
                  </a:extLst>
                </a:hlinkClick>
              </a:rPr>
              <a:t>case studies</a:t>
            </a:r>
            <a:endParaRPr lang="en-US">
              <a:solidFill>
                <a:schemeClr val="bg1"/>
              </a:solidFill>
              <a:ea typeface="Calibri"/>
              <a:cs typeface="Calibri"/>
              <a:hlinkClick r:id="rId6" action="ppaction://hlinksldjump">
                <a:extLst>
                  <a:ext uri="{A12FA001-AC4F-418D-AE19-62706E023703}">
                    <ahyp:hlinkClr xmlns:ahyp="http://schemas.microsoft.com/office/drawing/2018/hyperlinkcolor" val="tx"/>
                  </a:ext>
                </a:extLst>
              </a:hlinkClick>
            </a:endParaRPr>
          </a:p>
        </p:txBody>
      </p:sp>
      <p:sp>
        <p:nvSpPr>
          <p:cNvPr id="8" name="Rectangle: Rounded Corners 7">
            <a:hlinkClick r:id="rId5" action="ppaction://hlinksldjump"/>
            <a:extLst>
              <a:ext uri="{FF2B5EF4-FFF2-40B4-BE49-F238E27FC236}">
                <a16:creationId xmlns:a16="http://schemas.microsoft.com/office/drawing/2014/main" id="{B0802A07-0E8F-CAB9-440C-16F24CF05A81}"/>
              </a:ext>
            </a:extLst>
          </p:cNvPr>
          <p:cNvSpPr/>
          <p:nvPr/>
        </p:nvSpPr>
        <p:spPr>
          <a:xfrm>
            <a:off x="7269237" y="6083023"/>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rId6" action="ppaction://hlinksldjump"/>
              </a:rPr>
              <a:t>Forward to</a:t>
            </a:r>
            <a:br>
              <a:rPr lang="en-GB" sz="1600" kern="0">
                <a:latin typeface="Century Gothic"/>
                <a:cs typeface="Times New Roman"/>
                <a:hlinkClick r:id="rId6" action="ppaction://hlinksldjump"/>
              </a:rPr>
            </a:br>
            <a:r>
              <a:rPr lang="en-GB" sz="1600" kern="0">
                <a:solidFill>
                  <a:schemeClr val="bg1"/>
                </a:solidFill>
                <a:latin typeface="Century Gothic"/>
                <a:cs typeface="Times New Roman"/>
                <a:hlinkClick r:id="rId6" action="ppaction://hlinksldjump">
                  <a:extLst>
                    <a:ext uri="{A12FA001-AC4F-418D-AE19-62706E023703}">
                      <ahyp:hlinkClr xmlns:ahyp="http://schemas.microsoft.com/office/drawing/2018/hyperlinkcolor" val="tx"/>
                    </a:ext>
                  </a:extLst>
                </a:hlinkClick>
              </a:rPr>
              <a:t>next section</a:t>
            </a:r>
            <a:endParaRPr lang="en-GB" sz="1600" kern="0">
              <a:solidFill>
                <a:schemeClr val="bg1"/>
              </a:solidFill>
              <a:latin typeface="Century Gothic"/>
              <a:ea typeface="Calibri"/>
              <a:cs typeface="Times New Roman"/>
              <a:hlinkClick r:id="rId6" action="ppaction://hlinksldjump">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895666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525B36E7-72C6-611D-EEA7-0ABCF11BA2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30" r="11415"/>
          <a:stretch/>
        </p:blipFill>
        <p:spPr bwMode="auto">
          <a:xfrm>
            <a:off x="733059" y="1026944"/>
            <a:ext cx="6617310" cy="583105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descr="Still from Snowpiercer showing three characters lined up in the train">
            <a:extLst>
              <a:ext uri="{FF2B5EF4-FFF2-40B4-BE49-F238E27FC236}">
                <a16:creationId xmlns:a16="http://schemas.microsoft.com/office/drawing/2014/main" id="{E86677F5-8BE8-4F1A-CB53-6E382AFD4FDC}"/>
              </a:ext>
            </a:extLst>
          </p:cNvPr>
          <p:cNvSpPr/>
          <p:nvPr/>
        </p:nvSpPr>
        <p:spPr>
          <a:xfrm>
            <a:off x="733059" y="1026944"/>
            <a:ext cx="6595883" cy="5831056"/>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26AE74DF-260C-E89A-8E92-0C85E9F61CB8}"/>
              </a:ext>
            </a:extLst>
          </p:cNvPr>
          <p:cNvSpPr/>
          <p:nvPr/>
        </p:nvSpPr>
        <p:spPr>
          <a:xfrm>
            <a:off x="5779134" y="3688887"/>
            <a:ext cx="3996602" cy="115711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5900558" y="4183538"/>
            <a:ext cx="3784643" cy="662467"/>
          </a:xfrm>
        </p:spPr>
        <p:txBody>
          <a:bodyPr>
            <a:normAutofit/>
          </a:bodyPr>
          <a:lstStyle/>
          <a:p>
            <a:r>
              <a:rPr lang="en-US" sz="3600">
                <a:latin typeface="Century Gothic"/>
              </a:rPr>
              <a:t>Snowpiercer</a:t>
            </a:r>
            <a:endParaRPr lang="en-US" sz="3600">
              <a:solidFill>
                <a:srgbClr val="FFFFFF"/>
              </a:solidFill>
            </a:endParaRPr>
          </a:p>
        </p:txBody>
      </p:sp>
      <p:sp>
        <p:nvSpPr>
          <p:cNvPr id="16" name="Title 6">
            <a:extLst>
              <a:ext uri="{FF2B5EF4-FFF2-40B4-BE49-F238E27FC236}">
                <a16:creationId xmlns:a16="http://schemas.microsoft.com/office/drawing/2014/main" id="{B7BB391B-8390-62B1-87DB-B4866940E72A}"/>
              </a:ext>
            </a:extLst>
          </p:cNvPr>
          <p:cNvSpPr txBox="1">
            <a:spLocks/>
          </p:cNvSpPr>
          <p:nvPr/>
        </p:nvSpPr>
        <p:spPr>
          <a:xfrm>
            <a:off x="5918664" y="3882592"/>
            <a:ext cx="2417864" cy="44624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1600">
                <a:solidFill>
                  <a:srgbClr val="0F123D"/>
                </a:solidFill>
              </a:rPr>
              <a:t>Case Study</a:t>
            </a:r>
          </a:p>
        </p:txBody>
      </p:sp>
      <p:sp>
        <p:nvSpPr>
          <p:cNvPr id="19" name="Subtitle 1">
            <a:extLst>
              <a:ext uri="{FF2B5EF4-FFF2-40B4-BE49-F238E27FC236}">
                <a16:creationId xmlns:a16="http://schemas.microsoft.com/office/drawing/2014/main" id="{945D67DC-9087-5FB2-68F5-1CA86D7A7B39}"/>
              </a:ext>
            </a:extLst>
          </p:cNvPr>
          <p:cNvSpPr txBox="1">
            <a:spLocks/>
          </p:cNvSpPr>
          <p:nvPr/>
        </p:nvSpPr>
        <p:spPr>
          <a:xfrm>
            <a:off x="7518290" y="5321216"/>
            <a:ext cx="4333821" cy="137378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a:t>Tomorrow Studios, ITV Studios,</a:t>
            </a:r>
            <a:br>
              <a:rPr lang="en-US" sz="1600"/>
            </a:br>
            <a:r>
              <a:rPr lang="en-US" sz="1600"/>
              <a:t>TNT, AMC</a:t>
            </a:r>
          </a:p>
        </p:txBody>
      </p:sp>
      <p:cxnSp>
        <p:nvCxnSpPr>
          <p:cNvPr id="4" name="Straight Connector 3">
            <a:extLst>
              <a:ext uri="{FF2B5EF4-FFF2-40B4-BE49-F238E27FC236}">
                <a16:creationId xmlns:a16="http://schemas.microsoft.com/office/drawing/2014/main" id="{2FB4656F-F8FE-056B-FCB9-29F6CD7B136C}"/>
              </a:ext>
            </a:extLst>
          </p:cNvPr>
          <p:cNvCxnSpPr>
            <a:cxnSpLocks/>
          </p:cNvCxnSpPr>
          <p:nvPr/>
        </p:nvCxnSpPr>
        <p:spPr>
          <a:xfrm>
            <a:off x="5368625" y="5162420"/>
            <a:ext cx="6332305"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11" name="Picture 10" descr="A white arrow in a black circle&#10;&#10;Description automatically generated">
            <a:extLst>
              <a:ext uri="{FF2B5EF4-FFF2-40B4-BE49-F238E27FC236}">
                <a16:creationId xmlns:a16="http://schemas.microsoft.com/office/drawing/2014/main" id="{BB1243DE-9EE3-A3AA-AA15-94704760176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555561" y="2097636"/>
            <a:ext cx="1935429" cy="1935429"/>
          </a:xfrm>
          <a:prstGeom prst="rect">
            <a:avLst/>
          </a:prstGeom>
        </p:spPr>
      </p:pic>
      <p:cxnSp>
        <p:nvCxnSpPr>
          <p:cNvPr id="3" name="Straight Connector 2">
            <a:extLst>
              <a:ext uri="{FF2B5EF4-FFF2-40B4-BE49-F238E27FC236}">
                <a16:creationId xmlns:a16="http://schemas.microsoft.com/office/drawing/2014/main" id="{E77735FD-00B7-EA06-169D-C1307B3A2C21}"/>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9" name="TextBox 73">
            <a:extLst>
              <a:ext uri="{FF2B5EF4-FFF2-40B4-BE49-F238E27FC236}">
                <a16:creationId xmlns:a16="http://schemas.microsoft.com/office/drawing/2014/main" id="{EB6ACF66-F1D7-34FD-5E6F-F308AC5B330B}"/>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0" name="Picture 9" descr="A logo with white text and blue circles&#10;&#10;Description automatically generated">
            <a:extLst>
              <a:ext uri="{FF2B5EF4-FFF2-40B4-BE49-F238E27FC236}">
                <a16:creationId xmlns:a16="http://schemas.microsoft.com/office/drawing/2014/main" id="{BF2B4AF2-756E-A724-D112-A59D1B94C938}"/>
              </a:ext>
            </a:extLst>
          </p:cNvPr>
          <p:cNvPicPr>
            <a:picLocks noChangeAspect="1"/>
          </p:cNvPicPr>
          <p:nvPr/>
        </p:nvPicPr>
        <p:blipFill>
          <a:blip r:embed="rId5"/>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35619378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D351301-85A4-319C-756A-1F75B47E16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659" r="28193"/>
          <a:stretch/>
        </p:blipFill>
        <p:spPr bwMode="auto">
          <a:xfrm>
            <a:off x="7150100" y="0"/>
            <a:ext cx="50419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descr="Behind the scenes image from Snowpiercer, showing an electric generator on set">
            <a:extLst>
              <a:ext uri="{FF2B5EF4-FFF2-40B4-BE49-F238E27FC236}">
                <a16:creationId xmlns:a16="http://schemas.microsoft.com/office/drawing/2014/main" id="{9693A779-7947-10FA-F36F-951609CEB507}"/>
              </a:ext>
            </a:extLst>
          </p:cNvPr>
          <p:cNvSpPr/>
          <p:nvPr/>
        </p:nvSpPr>
        <p:spPr>
          <a:xfrm>
            <a:off x="7139297" y="29385"/>
            <a:ext cx="5054661" cy="681752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lack and white image&#10;&#10;Description automatically generated">
            <a:extLst>
              <a:ext uri="{FF2B5EF4-FFF2-40B4-BE49-F238E27FC236}">
                <a16:creationId xmlns:a16="http://schemas.microsoft.com/office/drawing/2014/main" id="{7E6F3355-27AB-68F0-69A4-4894D7198275}"/>
              </a:ext>
            </a:extLst>
          </p:cNvPr>
          <p:cNvPicPr>
            <a:picLocks noChangeAspect="1"/>
          </p:cNvPicPr>
          <p:nvPr/>
        </p:nvPicPr>
        <p:blipFill>
          <a:blip r:embed="rId4"/>
          <a:stretch>
            <a:fillRect/>
          </a:stretch>
        </p:blipFill>
        <p:spPr>
          <a:xfrm>
            <a:off x="7134571" y="0"/>
            <a:ext cx="5041900" cy="2724317"/>
          </a:xfrm>
          <a:prstGeom prst="rect">
            <a:avLst/>
          </a:prstGeom>
        </p:spPr>
      </p:pic>
      <p:pic>
        <p:nvPicPr>
          <p:cNvPr id="48" name="Picture 47" descr="A black and white image&#10;&#10;Description automatically generated">
            <a:extLst>
              <a:ext uri="{FF2B5EF4-FFF2-40B4-BE49-F238E27FC236}">
                <a16:creationId xmlns:a16="http://schemas.microsoft.com/office/drawing/2014/main" id="{885B8D00-D6DF-7445-7D45-413B7AAEF29F}"/>
              </a:ext>
            </a:extLst>
          </p:cNvPr>
          <p:cNvPicPr>
            <a:picLocks noChangeAspect="1"/>
          </p:cNvPicPr>
          <p:nvPr/>
        </p:nvPicPr>
        <p:blipFill>
          <a:blip r:embed="rId5" cstate="screen">
            <a:alphaModFix amt="70000"/>
            <a:extLst>
              <a:ext uri="{28A0092B-C50C-407E-A947-70E740481C1C}">
                <a14:useLocalDpi xmlns:a14="http://schemas.microsoft.com/office/drawing/2010/main"/>
              </a:ext>
            </a:extLst>
          </a:blip>
          <a:stretch>
            <a:fillRect/>
          </a:stretch>
        </p:blipFill>
        <p:spPr>
          <a:xfrm>
            <a:off x="7139298" y="0"/>
            <a:ext cx="5052702" cy="2650034"/>
          </a:xfrm>
          <a:prstGeom prst="rect">
            <a:avLst/>
          </a:prstGeom>
        </p:spPr>
      </p:pic>
      <p:cxnSp>
        <p:nvCxnSpPr>
          <p:cNvPr id="30" name="Straight Connector 29">
            <a:extLst>
              <a:ext uri="{FF2B5EF4-FFF2-40B4-BE49-F238E27FC236}">
                <a16:creationId xmlns:a16="http://schemas.microsoft.com/office/drawing/2014/main" id="{3FBC34BB-D763-19F9-BB19-898709646396}"/>
              </a:ext>
            </a:extLst>
          </p:cNvPr>
          <p:cNvCxnSpPr>
            <a:cxnSpLocks/>
          </p:cNvCxnSpPr>
          <p:nvPr/>
        </p:nvCxnSpPr>
        <p:spPr>
          <a:xfrm>
            <a:off x="658322" y="4046780"/>
            <a:ext cx="0" cy="1692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1" name="Subtitle 1">
            <a:extLst>
              <a:ext uri="{FF2B5EF4-FFF2-40B4-BE49-F238E27FC236}">
                <a16:creationId xmlns:a16="http://schemas.microsoft.com/office/drawing/2014/main" id="{E70DE998-A069-7FD1-3F20-97FFE37E9779}"/>
              </a:ext>
            </a:extLst>
          </p:cNvPr>
          <p:cNvSpPr txBox="1">
            <a:spLocks/>
          </p:cNvSpPr>
          <p:nvPr/>
        </p:nvSpPr>
        <p:spPr>
          <a:xfrm>
            <a:off x="766830" y="1007587"/>
            <a:ext cx="2809283" cy="1642448"/>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ITV Studios made a push for sustainable practices in its international productions as a key focus in 2022</a:t>
            </a:r>
          </a:p>
        </p:txBody>
      </p:sp>
      <p:cxnSp>
        <p:nvCxnSpPr>
          <p:cNvPr id="8" name="Straight Connector 7">
            <a:extLst>
              <a:ext uri="{FF2B5EF4-FFF2-40B4-BE49-F238E27FC236}">
                <a16:creationId xmlns:a16="http://schemas.microsoft.com/office/drawing/2014/main" id="{75099E42-707B-278A-1F32-7317E126D4B1}"/>
              </a:ext>
            </a:extLst>
          </p:cNvPr>
          <p:cNvCxnSpPr>
            <a:cxnSpLocks/>
          </p:cNvCxnSpPr>
          <p:nvPr/>
        </p:nvCxnSpPr>
        <p:spPr>
          <a:xfrm>
            <a:off x="658322" y="1090714"/>
            <a:ext cx="0" cy="1404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909EB4F-5EA0-9F9A-B63D-1EE2381D00E4}"/>
              </a:ext>
            </a:extLst>
          </p:cNvPr>
          <p:cNvCxnSpPr>
            <a:cxnSpLocks/>
          </p:cNvCxnSpPr>
          <p:nvPr/>
        </p:nvCxnSpPr>
        <p:spPr>
          <a:xfrm>
            <a:off x="658322" y="2912966"/>
            <a:ext cx="0" cy="720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7" name="Subtitle 1">
            <a:extLst>
              <a:ext uri="{FF2B5EF4-FFF2-40B4-BE49-F238E27FC236}">
                <a16:creationId xmlns:a16="http://schemas.microsoft.com/office/drawing/2014/main" id="{D50939F2-C9F5-38F0-2ACC-DA54B6E82243}"/>
              </a:ext>
            </a:extLst>
          </p:cNvPr>
          <p:cNvSpPr txBox="1">
            <a:spLocks/>
          </p:cNvSpPr>
          <p:nvPr/>
        </p:nvSpPr>
        <p:spPr>
          <a:xfrm>
            <a:off x="762102" y="3990380"/>
            <a:ext cx="2809283" cy="188441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After wrap of the final season, concerted effort to give set, props and costume a second life through selling them to other productions or gifting to crew</a:t>
            </a:r>
          </a:p>
        </p:txBody>
      </p:sp>
      <p:cxnSp>
        <p:nvCxnSpPr>
          <p:cNvPr id="25" name="Straight Connector 24">
            <a:extLst>
              <a:ext uri="{FF2B5EF4-FFF2-40B4-BE49-F238E27FC236}">
                <a16:creationId xmlns:a16="http://schemas.microsoft.com/office/drawing/2014/main" id="{FC001C75-BE37-B0E5-B2B2-450D274C2FF1}"/>
              </a:ext>
            </a:extLst>
          </p:cNvPr>
          <p:cNvCxnSpPr>
            <a:cxnSpLocks/>
          </p:cNvCxnSpPr>
          <p:nvPr/>
        </p:nvCxnSpPr>
        <p:spPr>
          <a:xfrm>
            <a:off x="4064026" y="1060570"/>
            <a:ext cx="0" cy="720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6" name="Subtitle 1">
            <a:extLst>
              <a:ext uri="{FF2B5EF4-FFF2-40B4-BE49-F238E27FC236}">
                <a16:creationId xmlns:a16="http://schemas.microsoft.com/office/drawing/2014/main" id="{8453E60B-3E7F-96EF-8BC7-F025FF1403AA}"/>
              </a:ext>
            </a:extLst>
          </p:cNvPr>
          <p:cNvSpPr txBox="1">
            <a:spLocks/>
          </p:cNvSpPr>
          <p:nvPr/>
        </p:nvSpPr>
        <p:spPr>
          <a:xfrm>
            <a:off x="4161885" y="1007587"/>
            <a:ext cx="2535554" cy="92006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Switched to battery powered generators for location shoots</a:t>
            </a:r>
          </a:p>
        </p:txBody>
      </p:sp>
      <p:sp>
        <p:nvSpPr>
          <p:cNvPr id="32" name="Subtitle 1">
            <a:extLst>
              <a:ext uri="{FF2B5EF4-FFF2-40B4-BE49-F238E27FC236}">
                <a16:creationId xmlns:a16="http://schemas.microsoft.com/office/drawing/2014/main" id="{460E3600-E4D8-E6EC-FBCC-8E5473C4F514}"/>
              </a:ext>
            </a:extLst>
          </p:cNvPr>
          <p:cNvSpPr txBox="1">
            <a:spLocks/>
          </p:cNvSpPr>
          <p:nvPr/>
        </p:nvSpPr>
        <p:spPr>
          <a:xfrm>
            <a:off x="4199507" y="2079633"/>
            <a:ext cx="2447150" cy="125536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Switched to 70-90% LED lights for on location shoots</a:t>
            </a:r>
          </a:p>
        </p:txBody>
      </p:sp>
      <p:cxnSp>
        <p:nvCxnSpPr>
          <p:cNvPr id="40" name="Straight Connector 39">
            <a:extLst>
              <a:ext uri="{FF2B5EF4-FFF2-40B4-BE49-F238E27FC236}">
                <a16:creationId xmlns:a16="http://schemas.microsoft.com/office/drawing/2014/main" id="{F4EE12E2-6FCA-F468-A760-0E7E6C90B5BD}"/>
              </a:ext>
            </a:extLst>
          </p:cNvPr>
          <p:cNvCxnSpPr>
            <a:cxnSpLocks/>
          </p:cNvCxnSpPr>
          <p:nvPr/>
        </p:nvCxnSpPr>
        <p:spPr>
          <a:xfrm>
            <a:off x="4064026" y="3271007"/>
            <a:ext cx="0" cy="3060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41" name="Subtitle 1">
            <a:extLst>
              <a:ext uri="{FF2B5EF4-FFF2-40B4-BE49-F238E27FC236}">
                <a16:creationId xmlns:a16="http://schemas.microsoft.com/office/drawing/2014/main" id="{C9E7AF53-48F5-853A-AB87-BB1E2378415B}"/>
              </a:ext>
            </a:extLst>
          </p:cNvPr>
          <p:cNvSpPr txBox="1">
            <a:spLocks/>
          </p:cNvSpPr>
          <p:nvPr/>
        </p:nvSpPr>
        <p:spPr>
          <a:xfrm>
            <a:off x="4161884" y="3224469"/>
            <a:ext cx="2447145" cy="3222876"/>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Used the show’s premise of a train speeding around an ice age world with the last of humanity to explore climate content (e.g. episode featuring the last cows on earth, an avalanche causing damage to the train and endangering the passengers)</a:t>
            </a:r>
          </a:p>
        </p:txBody>
      </p:sp>
      <p:sp>
        <p:nvSpPr>
          <p:cNvPr id="7" name="Subtitle 1">
            <a:extLst>
              <a:ext uri="{FF2B5EF4-FFF2-40B4-BE49-F238E27FC236}">
                <a16:creationId xmlns:a16="http://schemas.microsoft.com/office/drawing/2014/main" id="{7F09C50C-DF97-0333-2874-745C025B3261}"/>
              </a:ext>
            </a:extLst>
          </p:cNvPr>
          <p:cNvSpPr txBox="1">
            <a:spLocks/>
          </p:cNvSpPr>
          <p:nvPr/>
        </p:nvSpPr>
        <p:spPr>
          <a:xfrm>
            <a:off x="762103" y="2868850"/>
            <a:ext cx="2809283"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Over 90% of sets and props were recycled across seasons</a:t>
            </a:r>
          </a:p>
        </p:txBody>
      </p:sp>
      <p:cxnSp>
        <p:nvCxnSpPr>
          <p:cNvPr id="9" name="Straight Connector 8">
            <a:extLst>
              <a:ext uri="{FF2B5EF4-FFF2-40B4-BE49-F238E27FC236}">
                <a16:creationId xmlns:a16="http://schemas.microsoft.com/office/drawing/2014/main" id="{8D0362B6-8A7D-56FC-0CF9-5598CB3E19AF}"/>
              </a:ext>
            </a:extLst>
          </p:cNvPr>
          <p:cNvCxnSpPr>
            <a:cxnSpLocks/>
          </p:cNvCxnSpPr>
          <p:nvPr/>
        </p:nvCxnSpPr>
        <p:spPr>
          <a:xfrm>
            <a:off x="4064026" y="2148849"/>
            <a:ext cx="0" cy="720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2" name="Straight Connector 1">
            <a:extLst>
              <a:ext uri="{FF2B5EF4-FFF2-40B4-BE49-F238E27FC236}">
                <a16:creationId xmlns:a16="http://schemas.microsoft.com/office/drawing/2014/main" id="{CA115D31-4267-1187-D310-8F2E635965BF}"/>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6D1547AA-69B2-1816-BD49-99263EFA4496}"/>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1" name="Picture 10" descr="A logo with white text and blue circles&#10;&#10;Description automatically generated">
            <a:extLst>
              <a:ext uri="{FF2B5EF4-FFF2-40B4-BE49-F238E27FC236}">
                <a16:creationId xmlns:a16="http://schemas.microsoft.com/office/drawing/2014/main" id="{C06F7C1B-A106-62B1-AE34-F71D3C6FB3A7}"/>
              </a:ext>
            </a:extLst>
          </p:cNvPr>
          <p:cNvPicPr>
            <a:picLocks noChangeAspect="1"/>
          </p:cNvPicPr>
          <p:nvPr/>
        </p:nvPicPr>
        <p:blipFill>
          <a:blip r:embed="rId6"/>
          <a:stretch>
            <a:fillRect/>
          </a:stretch>
        </p:blipFill>
        <p:spPr>
          <a:xfrm>
            <a:off x="11209806" y="142490"/>
            <a:ext cx="838327" cy="868300"/>
          </a:xfrm>
          <a:prstGeom prst="rect">
            <a:avLst/>
          </a:prstGeom>
        </p:spPr>
      </p:pic>
      <p:sp>
        <p:nvSpPr>
          <p:cNvPr id="5" name="Rectangle: Rounded Corners 4">
            <a:hlinkClick r:id="rId7" action="ppaction://hlinksldjump"/>
            <a:extLst>
              <a:ext uri="{FF2B5EF4-FFF2-40B4-BE49-F238E27FC236}">
                <a16:creationId xmlns:a16="http://schemas.microsoft.com/office/drawing/2014/main" id="{171EE97D-4561-CB9E-7B51-03F15075250E}"/>
              </a:ext>
            </a:extLst>
          </p:cNvPr>
          <p:cNvSpPr/>
          <p:nvPr/>
        </p:nvSpPr>
        <p:spPr>
          <a:xfrm>
            <a:off x="10002762" y="5296834"/>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rId8" action="ppaction://hlinksldjump"/>
              </a:rPr>
              <a:t>Back to </a:t>
            </a:r>
            <a:br>
              <a:rPr lang="en-GB" sz="1600" kern="0">
                <a:latin typeface="Century Gothic"/>
                <a:cs typeface="Times New Roman"/>
                <a:hlinkClick r:id="rId8" action="ppaction://hlinksldjump"/>
              </a:rPr>
            </a:br>
            <a:r>
              <a:rPr lang="en-GB" sz="1600" kern="0">
                <a:solidFill>
                  <a:schemeClr val="bg1"/>
                </a:solidFill>
                <a:latin typeface="Century Gothic"/>
                <a:cs typeface="Times New Roman"/>
                <a:hlinkClick r:id="rId8" action="ppaction://hlinksldjump">
                  <a:extLst>
                    <a:ext uri="{A12FA001-AC4F-418D-AE19-62706E023703}">
                      <ahyp:hlinkClr xmlns:ahyp="http://schemas.microsoft.com/office/drawing/2018/hyperlinkcolor" val="tx"/>
                    </a:ext>
                  </a:extLst>
                </a:hlinkClick>
              </a:rPr>
              <a:t>case studies</a:t>
            </a:r>
            <a:endParaRPr lang="en-US">
              <a:solidFill>
                <a:schemeClr val="bg1"/>
              </a:solidFill>
              <a:ea typeface="Calibri"/>
              <a:cs typeface="Calibri"/>
              <a:hlinkClick r:id="rId8" action="ppaction://hlinksldjump">
                <a:extLst>
                  <a:ext uri="{A12FA001-AC4F-418D-AE19-62706E023703}">
                    <ahyp:hlinkClr xmlns:ahyp="http://schemas.microsoft.com/office/drawing/2018/hyperlinkcolor" val="tx"/>
                  </a:ext>
                </a:extLst>
              </a:hlinkClick>
            </a:endParaRPr>
          </a:p>
        </p:txBody>
      </p:sp>
      <p:sp>
        <p:nvSpPr>
          <p:cNvPr id="13" name="Rectangle: Rounded Corners 12">
            <a:hlinkClick r:id="rId7" action="ppaction://hlinksldjump"/>
            <a:extLst>
              <a:ext uri="{FF2B5EF4-FFF2-40B4-BE49-F238E27FC236}">
                <a16:creationId xmlns:a16="http://schemas.microsoft.com/office/drawing/2014/main" id="{D21F0D21-5441-AD82-D7CA-5D495CCE7F83}"/>
              </a:ext>
            </a:extLst>
          </p:cNvPr>
          <p:cNvSpPr/>
          <p:nvPr/>
        </p:nvSpPr>
        <p:spPr>
          <a:xfrm>
            <a:off x="10026951" y="6022547"/>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rId8" action="ppaction://hlinksldjump"/>
              </a:rPr>
              <a:t>Forward to</a:t>
            </a:r>
            <a:br>
              <a:rPr lang="en-GB" sz="1600" kern="0">
                <a:latin typeface="Century Gothic"/>
                <a:cs typeface="Times New Roman"/>
                <a:hlinkClick r:id="rId8" action="ppaction://hlinksldjump"/>
              </a:rPr>
            </a:br>
            <a:r>
              <a:rPr lang="en-GB" sz="1600" kern="0">
                <a:solidFill>
                  <a:schemeClr val="bg1"/>
                </a:solidFill>
                <a:latin typeface="Century Gothic"/>
                <a:cs typeface="Times New Roman"/>
                <a:hlinkClick r:id="rId8" action="ppaction://hlinksldjump">
                  <a:extLst>
                    <a:ext uri="{A12FA001-AC4F-418D-AE19-62706E023703}">
                      <ahyp:hlinkClr xmlns:ahyp="http://schemas.microsoft.com/office/drawing/2018/hyperlinkcolor" val="tx"/>
                    </a:ext>
                  </a:extLst>
                </a:hlinkClick>
              </a:rPr>
              <a:t>next section</a:t>
            </a:r>
            <a:endParaRPr lang="en-GB" sz="1600" kern="0">
              <a:solidFill>
                <a:schemeClr val="bg1"/>
              </a:solidFill>
              <a:latin typeface="Century Gothic"/>
              <a:ea typeface="Calibri"/>
              <a:cs typeface="Times New Roman"/>
              <a:hlinkClick r:id="rId8" action="ppaction://hlinksldjump">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4195292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DD1C08-BDB4-C0C8-F54A-027B61AE9B4D}"/>
            </a:ext>
          </a:extLst>
        </p:cNvPr>
        <p:cNvGrpSpPr/>
        <p:nvPr/>
      </p:nvGrpSpPr>
      <p:grpSpPr>
        <a:xfrm>
          <a:off x="0" y="0"/>
          <a:ext cx="0" cy="0"/>
          <a:chOff x="0" y="0"/>
          <a:chExt cx="0" cy="0"/>
        </a:xfrm>
      </p:grpSpPr>
      <p:grpSp>
        <p:nvGrpSpPr>
          <p:cNvPr id="13" name="Group 12" descr="Behind the scenes photo from the 2022 Birmingham Commonwealth Games, showing a man stood beside the cow mascot"/>
          <p:cNvGrpSpPr/>
          <p:nvPr/>
        </p:nvGrpSpPr>
        <p:grpSpPr>
          <a:xfrm>
            <a:off x="2663638" y="1071819"/>
            <a:ext cx="6864724" cy="4599458"/>
            <a:chOff x="585078" y="1020141"/>
            <a:chExt cx="4630994" cy="3855116"/>
          </a:xfrm>
        </p:grpSpPr>
        <p:pic>
          <p:nvPicPr>
            <p:cNvPr id="3" name="Picture 2"/>
            <p:cNvPicPr>
              <a:picLocks noChangeAspect="1"/>
            </p:cNvPicPr>
            <p:nvPr/>
          </p:nvPicPr>
          <p:blipFill rotWithShape="1">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l="12995" r="10559"/>
            <a:stretch/>
          </p:blipFill>
          <p:spPr>
            <a:xfrm>
              <a:off x="585078" y="1065257"/>
              <a:ext cx="4630994" cy="3810000"/>
            </a:xfrm>
            <a:prstGeom prst="rect">
              <a:avLst/>
            </a:prstGeom>
          </p:spPr>
        </p:pic>
        <p:sp>
          <p:nvSpPr>
            <p:cNvPr id="2" name="Rectangle 1">
              <a:extLst>
                <a:ext uri="{FF2B5EF4-FFF2-40B4-BE49-F238E27FC236}">
                  <a16:creationId xmlns:a16="http://schemas.microsoft.com/office/drawing/2014/main" id="{1A5AB143-828C-E20B-D144-75B226CB201A}"/>
                </a:ext>
              </a:extLst>
            </p:cNvPr>
            <p:cNvSpPr/>
            <p:nvPr/>
          </p:nvSpPr>
          <p:spPr>
            <a:xfrm>
              <a:off x="585078" y="1020141"/>
              <a:ext cx="4630994" cy="3855116"/>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Subtitle 1">
            <a:extLst>
              <a:ext uri="{FF2B5EF4-FFF2-40B4-BE49-F238E27FC236}">
                <a16:creationId xmlns:a16="http://schemas.microsoft.com/office/drawing/2014/main" id="{7F31DD94-6F6C-6DCE-780F-8FE137739A12}"/>
              </a:ext>
            </a:extLst>
          </p:cNvPr>
          <p:cNvSpPr txBox="1">
            <a:spLocks/>
          </p:cNvSpPr>
          <p:nvPr/>
        </p:nvSpPr>
        <p:spPr>
          <a:xfrm>
            <a:off x="5282086" y="6009165"/>
            <a:ext cx="5904797" cy="43952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a:t>Sunset + Vine</a:t>
            </a:r>
          </a:p>
        </p:txBody>
      </p:sp>
      <p:cxnSp>
        <p:nvCxnSpPr>
          <p:cNvPr id="4" name="Straight Connector 3">
            <a:extLst>
              <a:ext uri="{FF2B5EF4-FFF2-40B4-BE49-F238E27FC236}">
                <a16:creationId xmlns:a16="http://schemas.microsoft.com/office/drawing/2014/main" id="{37BDE63C-BE22-4904-F107-7259877C430D}"/>
              </a:ext>
            </a:extLst>
          </p:cNvPr>
          <p:cNvCxnSpPr>
            <a:cxnSpLocks/>
          </p:cNvCxnSpPr>
          <p:nvPr/>
        </p:nvCxnSpPr>
        <p:spPr>
          <a:xfrm>
            <a:off x="5241956" y="5936143"/>
            <a:ext cx="6332305"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0" name="Rectangle 9">
            <a:extLst>
              <a:ext uri="{FF2B5EF4-FFF2-40B4-BE49-F238E27FC236}">
                <a16:creationId xmlns:a16="http://schemas.microsoft.com/office/drawing/2014/main" id="{8C4F8F22-5B18-BCC0-6D57-660CE8F21EA8}"/>
              </a:ext>
            </a:extLst>
          </p:cNvPr>
          <p:cNvSpPr/>
          <p:nvPr/>
        </p:nvSpPr>
        <p:spPr>
          <a:xfrm>
            <a:off x="369429" y="3773442"/>
            <a:ext cx="3996602" cy="1298805"/>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0AA91ED-069D-9803-6564-91C8CBAA1EF4}"/>
              </a:ext>
            </a:extLst>
          </p:cNvPr>
          <p:cNvSpPr>
            <a:spLocks noGrp="1"/>
          </p:cNvSpPr>
          <p:nvPr>
            <p:ph type="ctrTitle"/>
          </p:nvPr>
        </p:nvSpPr>
        <p:spPr>
          <a:xfrm>
            <a:off x="484608" y="4201014"/>
            <a:ext cx="3784643" cy="662467"/>
          </a:xfrm>
        </p:spPr>
        <p:txBody>
          <a:bodyPr>
            <a:noAutofit/>
          </a:bodyPr>
          <a:lstStyle/>
          <a:p>
            <a:r>
              <a:rPr lang="en-US" sz="2400"/>
              <a:t>Birmingham Commonwealth Games</a:t>
            </a:r>
            <a:endParaRPr lang="en-US" sz="2400">
              <a:solidFill>
                <a:srgbClr val="8070FF"/>
              </a:solidFill>
            </a:endParaRPr>
          </a:p>
        </p:txBody>
      </p:sp>
      <p:sp>
        <p:nvSpPr>
          <p:cNvPr id="16" name="Title 6">
            <a:extLst>
              <a:ext uri="{FF2B5EF4-FFF2-40B4-BE49-F238E27FC236}">
                <a16:creationId xmlns:a16="http://schemas.microsoft.com/office/drawing/2014/main" id="{C735981E-337B-677B-19B2-3F55C34B09EE}"/>
              </a:ext>
            </a:extLst>
          </p:cNvPr>
          <p:cNvSpPr txBox="1">
            <a:spLocks/>
          </p:cNvSpPr>
          <p:nvPr/>
        </p:nvSpPr>
        <p:spPr>
          <a:xfrm>
            <a:off x="484608" y="3897881"/>
            <a:ext cx="2417864" cy="44624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1600">
                <a:solidFill>
                  <a:srgbClr val="0F123D"/>
                </a:solidFill>
              </a:rPr>
              <a:t>Case Study</a:t>
            </a:r>
          </a:p>
        </p:txBody>
      </p:sp>
      <p:pic>
        <p:nvPicPr>
          <p:cNvPr id="11" name="Picture 10" descr="A white arrow in a black circle&#10;&#10;Description automatically generated">
            <a:extLst>
              <a:ext uri="{FF2B5EF4-FFF2-40B4-BE49-F238E27FC236}">
                <a16:creationId xmlns:a16="http://schemas.microsoft.com/office/drawing/2014/main" id="{B1DF0B72-1A94-8B83-EB81-6008441836F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591715" y="2177106"/>
            <a:ext cx="1935429" cy="1935429"/>
          </a:xfrm>
          <a:prstGeom prst="rect">
            <a:avLst/>
          </a:prstGeom>
        </p:spPr>
      </p:pic>
      <p:cxnSp>
        <p:nvCxnSpPr>
          <p:cNvPr id="5" name="Straight Connector 4">
            <a:extLst>
              <a:ext uri="{FF2B5EF4-FFF2-40B4-BE49-F238E27FC236}">
                <a16:creationId xmlns:a16="http://schemas.microsoft.com/office/drawing/2014/main" id="{81224BDF-DB6D-97B2-4DCB-8ACF19F15E67}"/>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8" name="TextBox 73">
            <a:extLst>
              <a:ext uri="{FF2B5EF4-FFF2-40B4-BE49-F238E27FC236}">
                <a16:creationId xmlns:a16="http://schemas.microsoft.com/office/drawing/2014/main" id="{603E8123-B4B8-B25F-1305-6D2449E30670}"/>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9" name="Picture 8" descr="A logo with white text and blue circles&#10;&#10;Description automatically generated">
            <a:extLst>
              <a:ext uri="{FF2B5EF4-FFF2-40B4-BE49-F238E27FC236}">
                <a16:creationId xmlns:a16="http://schemas.microsoft.com/office/drawing/2014/main" id="{57C460F0-66FF-46DB-4D9A-B6D1FB2274F6}"/>
              </a:ext>
            </a:extLst>
          </p:cNvPr>
          <p:cNvPicPr>
            <a:picLocks noChangeAspect="1"/>
          </p:cNvPicPr>
          <p:nvPr/>
        </p:nvPicPr>
        <p:blipFill>
          <a:blip r:embed="rId6"/>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8573654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3FBC34BB-D763-19F9-BB19-898709646396}"/>
              </a:ext>
            </a:extLst>
          </p:cNvPr>
          <p:cNvCxnSpPr>
            <a:cxnSpLocks/>
          </p:cNvCxnSpPr>
          <p:nvPr/>
        </p:nvCxnSpPr>
        <p:spPr>
          <a:xfrm>
            <a:off x="668972" y="1040473"/>
            <a:ext cx="0" cy="1224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75099E42-707B-278A-1F32-7317E126D4B1}"/>
              </a:ext>
            </a:extLst>
          </p:cNvPr>
          <p:cNvCxnSpPr>
            <a:cxnSpLocks/>
          </p:cNvCxnSpPr>
          <p:nvPr/>
        </p:nvCxnSpPr>
        <p:spPr>
          <a:xfrm>
            <a:off x="668972" y="2682012"/>
            <a:ext cx="0" cy="1512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0" name="Subtitle 1">
            <a:extLst>
              <a:ext uri="{FF2B5EF4-FFF2-40B4-BE49-F238E27FC236}">
                <a16:creationId xmlns:a16="http://schemas.microsoft.com/office/drawing/2014/main" id="{1AAB0915-77F0-6DD6-72BD-21FB7E66D528}"/>
              </a:ext>
            </a:extLst>
          </p:cNvPr>
          <p:cNvSpPr txBox="1">
            <a:spLocks/>
          </p:cNvSpPr>
          <p:nvPr/>
        </p:nvSpPr>
        <p:spPr>
          <a:xfrm>
            <a:off x="795586" y="4612413"/>
            <a:ext cx="3113224" cy="1491825"/>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a:t>Crew accommodation close to venues to encourage walking and biking, reducing the need for driving</a:t>
            </a:r>
            <a:endParaRPr lang="en-US" sz="1800"/>
          </a:p>
        </p:txBody>
      </p:sp>
      <p:cxnSp>
        <p:nvCxnSpPr>
          <p:cNvPr id="16" name="Straight Connector 15">
            <a:extLst>
              <a:ext uri="{FF2B5EF4-FFF2-40B4-BE49-F238E27FC236}">
                <a16:creationId xmlns:a16="http://schemas.microsoft.com/office/drawing/2014/main" id="{E909EB4F-5EA0-9F9A-B63D-1EE2381D00E4}"/>
              </a:ext>
            </a:extLst>
          </p:cNvPr>
          <p:cNvCxnSpPr>
            <a:cxnSpLocks/>
          </p:cNvCxnSpPr>
          <p:nvPr/>
        </p:nvCxnSpPr>
        <p:spPr>
          <a:xfrm flipH="1">
            <a:off x="684479" y="4664848"/>
            <a:ext cx="1" cy="1224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C001C75-BE37-B0E5-B2B2-450D274C2FF1}"/>
              </a:ext>
            </a:extLst>
          </p:cNvPr>
          <p:cNvCxnSpPr>
            <a:cxnSpLocks/>
          </p:cNvCxnSpPr>
          <p:nvPr/>
        </p:nvCxnSpPr>
        <p:spPr>
          <a:xfrm>
            <a:off x="4296609" y="2222101"/>
            <a:ext cx="0" cy="972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6" name="Subtitle 1">
            <a:extLst>
              <a:ext uri="{FF2B5EF4-FFF2-40B4-BE49-F238E27FC236}">
                <a16:creationId xmlns:a16="http://schemas.microsoft.com/office/drawing/2014/main" id="{8453E60B-3E7F-96EF-8BC7-F025FF1403AA}"/>
              </a:ext>
            </a:extLst>
          </p:cNvPr>
          <p:cNvSpPr txBox="1">
            <a:spLocks/>
          </p:cNvSpPr>
          <p:nvPr/>
        </p:nvSpPr>
        <p:spPr>
          <a:xfrm>
            <a:off x="757532" y="2659404"/>
            <a:ext cx="3328625" cy="1547372"/>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a:t> ‘No-Fly’ policy for the pre-production phase, and ‘only necessary flights’ for the Games. </a:t>
            </a:r>
            <a:r>
              <a:rPr lang="en-GB" sz="1800" b="1"/>
              <a:t>90% reduction in air travel versus previous editions of the Games</a:t>
            </a:r>
            <a:endParaRPr lang="en-US" sz="1800" b="1">
              <a:latin typeface="Century Gothic"/>
            </a:endParaRPr>
          </a:p>
        </p:txBody>
      </p:sp>
      <p:cxnSp>
        <p:nvCxnSpPr>
          <p:cNvPr id="29" name="Straight Connector 28">
            <a:extLst>
              <a:ext uri="{FF2B5EF4-FFF2-40B4-BE49-F238E27FC236}">
                <a16:creationId xmlns:a16="http://schemas.microsoft.com/office/drawing/2014/main" id="{B4E13B22-EB45-AB2A-2F86-AE4C184C07E4}"/>
              </a:ext>
            </a:extLst>
          </p:cNvPr>
          <p:cNvCxnSpPr>
            <a:cxnSpLocks/>
          </p:cNvCxnSpPr>
          <p:nvPr/>
        </p:nvCxnSpPr>
        <p:spPr>
          <a:xfrm>
            <a:off x="4301535" y="1083862"/>
            <a:ext cx="0" cy="720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2" name="Subtitle 1">
            <a:extLst>
              <a:ext uri="{FF2B5EF4-FFF2-40B4-BE49-F238E27FC236}">
                <a16:creationId xmlns:a16="http://schemas.microsoft.com/office/drawing/2014/main" id="{460E3600-E4D8-E6EC-FBCC-8E5473C4F514}"/>
              </a:ext>
            </a:extLst>
          </p:cNvPr>
          <p:cNvSpPr txBox="1">
            <a:spLocks/>
          </p:cNvSpPr>
          <p:nvPr/>
        </p:nvSpPr>
        <p:spPr>
          <a:xfrm>
            <a:off x="4364084" y="1040473"/>
            <a:ext cx="3509247" cy="909685"/>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a:t>No beef in catering, with veggie options top of the menu</a:t>
            </a:r>
            <a:endParaRPr lang="en-GB" sz="1600"/>
          </a:p>
        </p:txBody>
      </p:sp>
      <p:cxnSp>
        <p:nvCxnSpPr>
          <p:cNvPr id="40" name="Straight Connector 39">
            <a:extLst>
              <a:ext uri="{FF2B5EF4-FFF2-40B4-BE49-F238E27FC236}">
                <a16:creationId xmlns:a16="http://schemas.microsoft.com/office/drawing/2014/main" id="{F4EE12E2-6FCA-F468-A760-0E7E6C90B5BD}"/>
              </a:ext>
            </a:extLst>
          </p:cNvPr>
          <p:cNvCxnSpPr>
            <a:cxnSpLocks/>
          </p:cNvCxnSpPr>
          <p:nvPr/>
        </p:nvCxnSpPr>
        <p:spPr>
          <a:xfrm>
            <a:off x="4296609" y="3573124"/>
            <a:ext cx="0" cy="972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257C2262-0ACD-7AE5-DC5E-96524D6C9E2A}"/>
              </a:ext>
            </a:extLst>
          </p:cNvPr>
          <p:cNvCxnSpPr>
            <a:cxnSpLocks/>
          </p:cNvCxnSpPr>
          <p:nvPr/>
        </p:nvCxnSpPr>
        <p:spPr>
          <a:xfrm>
            <a:off x="4296609" y="4856928"/>
            <a:ext cx="0" cy="1188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tretch>
            <a:fillRect/>
          </a:stretch>
        </p:blipFill>
        <p:spPr>
          <a:xfrm>
            <a:off x="8170605" y="1398924"/>
            <a:ext cx="3529781" cy="2650278"/>
          </a:xfrm>
          <a:prstGeom prst="rect">
            <a:avLst/>
          </a:prstGeom>
        </p:spPr>
      </p:pic>
      <p:sp>
        <p:nvSpPr>
          <p:cNvPr id="34" name="Subtitle 1">
            <a:extLst>
              <a:ext uri="{FF2B5EF4-FFF2-40B4-BE49-F238E27FC236}">
                <a16:creationId xmlns:a16="http://schemas.microsoft.com/office/drawing/2014/main" id="{1AAB0915-77F0-6DD6-72BD-21FB7E66D528}"/>
              </a:ext>
            </a:extLst>
          </p:cNvPr>
          <p:cNvSpPr txBox="1">
            <a:spLocks/>
          </p:cNvSpPr>
          <p:nvPr/>
        </p:nvSpPr>
        <p:spPr>
          <a:xfrm>
            <a:off x="4367056" y="4784378"/>
            <a:ext cx="3329977" cy="1319860"/>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a:t>The Organising Committee’s offices were furnished with second hand furniture, via a company called Harrow Green</a:t>
            </a:r>
            <a:endParaRPr lang="en-US" sz="1800"/>
          </a:p>
        </p:txBody>
      </p:sp>
      <p:pic>
        <p:nvPicPr>
          <p:cNvPr id="12" name="Picture 11"/>
          <p:cNvPicPr>
            <a:picLocks noChangeAspect="1"/>
          </p:cNvPicPr>
          <p:nvPr/>
        </p:nvPicPr>
        <p:blipFill rotWithShape="1">
          <a:blip r:embed="rId5">
            <a:extLst>
              <a:ext uri="{BEBA8EAE-BF5A-486C-A8C5-ECC9F3942E4B}">
                <a14:imgProps xmlns:a14="http://schemas.microsoft.com/office/drawing/2010/main">
                  <a14:imgLayer r:embed="rId6">
                    <a14:imgEffect>
                      <a14:saturation sat="0"/>
                    </a14:imgEffect>
                  </a14:imgLayer>
                </a14:imgProps>
              </a:ext>
              <a:ext uri="{28A0092B-C50C-407E-A947-70E740481C1C}">
                <a14:useLocalDpi xmlns:a14="http://schemas.microsoft.com/office/drawing/2010/main" val="0"/>
              </a:ext>
            </a:extLst>
          </a:blip>
          <a:srcRect r="1995"/>
          <a:stretch/>
        </p:blipFill>
        <p:spPr>
          <a:xfrm>
            <a:off x="8171498" y="4057467"/>
            <a:ext cx="3528889" cy="2400489"/>
          </a:xfrm>
          <a:prstGeom prst="rect">
            <a:avLst/>
          </a:prstGeom>
        </p:spPr>
      </p:pic>
      <p:sp>
        <p:nvSpPr>
          <p:cNvPr id="19" name="Rectangle 18" descr="Behind the scenes images from the 2022 Birmingham Commonwealth Games, showing people say in a giant deck chair, and dancer performing on the track">
            <a:extLst>
              <a:ext uri="{FF2B5EF4-FFF2-40B4-BE49-F238E27FC236}">
                <a16:creationId xmlns:a16="http://schemas.microsoft.com/office/drawing/2014/main" id="{B6B470FF-1718-9126-A53A-8DAD35CE75C2}"/>
              </a:ext>
            </a:extLst>
          </p:cNvPr>
          <p:cNvSpPr/>
          <p:nvPr/>
        </p:nvSpPr>
        <p:spPr>
          <a:xfrm>
            <a:off x="8170605" y="1391654"/>
            <a:ext cx="3529781" cy="5066302"/>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a:t>
            </a:r>
          </a:p>
        </p:txBody>
      </p:sp>
      <p:sp>
        <p:nvSpPr>
          <p:cNvPr id="35" name="Subtitle 1">
            <a:extLst>
              <a:ext uri="{FF2B5EF4-FFF2-40B4-BE49-F238E27FC236}">
                <a16:creationId xmlns:a16="http://schemas.microsoft.com/office/drawing/2014/main" id="{1AAB0915-77F0-6DD6-72BD-21FB7E66D528}"/>
              </a:ext>
            </a:extLst>
          </p:cNvPr>
          <p:cNvSpPr txBox="1">
            <a:spLocks/>
          </p:cNvSpPr>
          <p:nvPr/>
        </p:nvSpPr>
        <p:spPr>
          <a:xfrm>
            <a:off x="730190" y="998675"/>
            <a:ext cx="3328625" cy="1438288"/>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a:t>Logistical requirements in transport, catering and accommodation were all sustainable priorities in planning</a:t>
            </a:r>
            <a:endParaRPr lang="en-US" sz="1800"/>
          </a:p>
        </p:txBody>
      </p:sp>
      <p:sp>
        <p:nvSpPr>
          <p:cNvPr id="36" name="Subtitle 1">
            <a:extLst>
              <a:ext uri="{FF2B5EF4-FFF2-40B4-BE49-F238E27FC236}">
                <a16:creationId xmlns:a16="http://schemas.microsoft.com/office/drawing/2014/main" id="{8453E60B-3E7F-96EF-8BC7-F025FF1403AA}"/>
              </a:ext>
            </a:extLst>
          </p:cNvPr>
          <p:cNvSpPr txBox="1">
            <a:spLocks/>
          </p:cNvSpPr>
          <p:nvPr/>
        </p:nvSpPr>
        <p:spPr>
          <a:xfrm>
            <a:off x="4357259" y="3520391"/>
            <a:ext cx="3477482" cy="114445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fontAlgn="t"/>
            <a:r>
              <a:rPr lang="en-GB" sz="1800"/>
              <a:t>‘Right-sized’ the power plan and grid power will be used as mains power wherever feasible</a:t>
            </a:r>
          </a:p>
          <a:p>
            <a:br>
              <a:rPr lang="en-GB" sz="1600">
                <a:hlinkClick r:id="rId7"/>
              </a:rPr>
            </a:br>
            <a:endParaRPr lang="en-US" sz="1600" b="1">
              <a:latin typeface="Century Gothic"/>
            </a:endParaRPr>
          </a:p>
        </p:txBody>
      </p:sp>
      <p:sp>
        <p:nvSpPr>
          <p:cNvPr id="9" name="Subtitle 1">
            <a:extLst>
              <a:ext uri="{FF2B5EF4-FFF2-40B4-BE49-F238E27FC236}">
                <a16:creationId xmlns:a16="http://schemas.microsoft.com/office/drawing/2014/main" id="{763C4572-CAA1-706D-E72E-D0D165BE42A9}"/>
              </a:ext>
            </a:extLst>
          </p:cNvPr>
          <p:cNvSpPr txBox="1">
            <a:spLocks/>
          </p:cNvSpPr>
          <p:nvPr/>
        </p:nvSpPr>
        <p:spPr>
          <a:xfrm>
            <a:off x="4364084" y="2171546"/>
            <a:ext cx="3509247" cy="909685"/>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a:t>Crew clothing made by a local family business, committed to using ethically sourced cotton</a:t>
            </a:r>
            <a:endParaRPr lang="en-GB" sz="1600"/>
          </a:p>
        </p:txBody>
      </p:sp>
      <p:cxnSp>
        <p:nvCxnSpPr>
          <p:cNvPr id="2" name="Straight Connector 1">
            <a:extLst>
              <a:ext uri="{FF2B5EF4-FFF2-40B4-BE49-F238E27FC236}">
                <a16:creationId xmlns:a16="http://schemas.microsoft.com/office/drawing/2014/main" id="{A5A4A85B-0361-F672-180E-F1A21929CE86}"/>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6A4FFF49-8970-BFF4-0C45-24B0DAB9684D}"/>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7" name="Picture 6" descr="A logo with white text and blue circles&#10;&#10;Description automatically generated">
            <a:extLst>
              <a:ext uri="{FF2B5EF4-FFF2-40B4-BE49-F238E27FC236}">
                <a16:creationId xmlns:a16="http://schemas.microsoft.com/office/drawing/2014/main" id="{66C2A330-9787-2E02-D012-CD9E7DFBF09A}"/>
              </a:ext>
            </a:extLst>
          </p:cNvPr>
          <p:cNvPicPr>
            <a:picLocks noChangeAspect="1"/>
          </p:cNvPicPr>
          <p:nvPr/>
        </p:nvPicPr>
        <p:blipFill>
          <a:blip r:embed="rId8"/>
          <a:stretch>
            <a:fillRect/>
          </a:stretch>
        </p:blipFill>
        <p:spPr>
          <a:xfrm>
            <a:off x="11209806" y="142490"/>
            <a:ext cx="838327" cy="868300"/>
          </a:xfrm>
          <a:prstGeom prst="rect">
            <a:avLst/>
          </a:prstGeom>
        </p:spPr>
      </p:pic>
      <p:sp>
        <p:nvSpPr>
          <p:cNvPr id="5" name="Rectangle: Rounded Corners 4">
            <a:hlinkClick r:id="rId9" action="ppaction://hlinksldjump"/>
            <a:extLst>
              <a:ext uri="{FF2B5EF4-FFF2-40B4-BE49-F238E27FC236}">
                <a16:creationId xmlns:a16="http://schemas.microsoft.com/office/drawing/2014/main" id="{32B40A7C-CFE2-F1D4-98B5-E18E801127ED}"/>
              </a:ext>
            </a:extLst>
          </p:cNvPr>
          <p:cNvSpPr/>
          <p:nvPr/>
        </p:nvSpPr>
        <p:spPr>
          <a:xfrm>
            <a:off x="10087429" y="3555119"/>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rId10" action="ppaction://hlinksldjump"/>
              </a:rPr>
              <a:t>Back to </a:t>
            </a:r>
            <a:br>
              <a:rPr lang="en-GB" sz="1600" kern="0">
                <a:latin typeface="Century Gothic"/>
                <a:cs typeface="Times New Roman"/>
                <a:hlinkClick r:id="rId10" action="ppaction://hlinksldjump"/>
              </a:rPr>
            </a:br>
            <a:r>
              <a:rPr lang="en-GB" sz="1600" kern="0">
                <a:solidFill>
                  <a:schemeClr val="bg1"/>
                </a:solidFill>
                <a:latin typeface="Century Gothic"/>
                <a:cs typeface="Times New Roman"/>
                <a:hlinkClick r:id="rId10" action="ppaction://hlinksldjump">
                  <a:extLst>
                    <a:ext uri="{A12FA001-AC4F-418D-AE19-62706E023703}">
                      <ahyp:hlinkClr xmlns:ahyp="http://schemas.microsoft.com/office/drawing/2018/hyperlinkcolor" val="tx"/>
                    </a:ext>
                  </a:extLst>
                </a:hlinkClick>
              </a:rPr>
              <a:t>case studies</a:t>
            </a:r>
            <a:endParaRPr lang="en-US">
              <a:solidFill>
                <a:schemeClr val="bg1"/>
              </a:solidFill>
              <a:ea typeface="Calibri"/>
              <a:cs typeface="Calibri"/>
              <a:hlinkClick r:id="rId10" action="ppaction://hlinksldjump">
                <a:extLst>
                  <a:ext uri="{A12FA001-AC4F-418D-AE19-62706E023703}">
                    <ahyp:hlinkClr xmlns:ahyp="http://schemas.microsoft.com/office/drawing/2018/hyperlinkcolor" val="tx"/>
                  </a:ext>
                </a:extLst>
              </a:hlinkClick>
            </a:endParaRPr>
          </a:p>
        </p:txBody>
      </p:sp>
      <p:sp>
        <p:nvSpPr>
          <p:cNvPr id="13" name="Rectangle: Rounded Corners 12">
            <a:hlinkClick r:id="rId9" action="ppaction://hlinksldjump"/>
            <a:extLst>
              <a:ext uri="{FF2B5EF4-FFF2-40B4-BE49-F238E27FC236}">
                <a16:creationId xmlns:a16="http://schemas.microsoft.com/office/drawing/2014/main" id="{E557B04D-ED1F-B437-24A8-481A50629DDE}"/>
              </a:ext>
            </a:extLst>
          </p:cNvPr>
          <p:cNvSpPr/>
          <p:nvPr/>
        </p:nvSpPr>
        <p:spPr>
          <a:xfrm>
            <a:off x="10099522" y="4280833"/>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rId10" action="ppaction://hlinksldjump"/>
              </a:rPr>
              <a:t>Forward to</a:t>
            </a:r>
            <a:br>
              <a:rPr lang="en-GB" sz="1600" kern="0">
                <a:latin typeface="Century Gothic"/>
                <a:cs typeface="Times New Roman"/>
                <a:hlinkClick r:id="rId10" action="ppaction://hlinksldjump"/>
              </a:rPr>
            </a:br>
            <a:r>
              <a:rPr lang="en-GB" sz="1600" kern="0">
                <a:solidFill>
                  <a:schemeClr val="bg1"/>
                </a:solidFill>
                <a:latin typeface="Century Gothic"/>
                <a:cs typeface="Times New Roman"/>
                <a:hlinkClick r:id="rId10" action="ppaction://hlinksldjump">
                  <a:extLst>
                    <a:ext uri="{A12FA001-AC4F-418D-AE19-62706E023703}">
                      <ahyp:hlinkClr xmlns:ahyp="http://schemas.microsoft.com/office/drawing/2018/hyperlinkcolor" val="tx"/>
                    </a:ext>
                  </a:extLst>
                </a:hlinkClick>
              </a:rPr>
              <a:t>next section</a:t>
            </a:r>
            <a:endParaRPr lang="en-GB" sz="1600" kern="0">
              <a:solidFill>
                <a:schemeClr val="bg1"/>
              </a:solidFill>
              <a:latin typeface="Century Gothic"/>
              <a:ea typeface="Calibri"/>
              <a:cs typeface="Times New Roman"/>
              <a:hlinkClick r:id="rId10" action="ppaction://hlinksldjump">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059791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Still from Dog Run, showing a man leant against a tree with his eyes closed">
            <a:extLst>
              <a:ext uri="{FF2B5EF4-FFF2-40B4-BE49-F238E27FC236}">
                <a16:creationId xmlns:a16="http://schemas.microsoft.com/office/drawing/2014/main" id="{A85D10D1-8BBC-02E3-E8A1-A30739D40249}"/>
              </a:ext>
            </a:extLst>
          </p:cNvPr>
          <p:cNvPicPr>
            <a:picLocks noChangeAspect="1"/>
          </p:cNvPicPr>
          <p:nvPr/>
        </p:nvPicPr>
        <p:blipFill>
          <a:blip r:embed="rId3"/>
          <a:stretch>
            <a:fillRect/>
          </a:stretch>
        </p:blipFill>
        <p:spPr>
          <a:xfrm>
            <a:off x="1063953" y="1617155"/>
            <a:ext cx="5664200" cy="5240845"/>
          </a:xfrm>
          <a:prstGeom prst="rect">
            <a:avLst/>
          </a:prstGeom>
        </p:spPr>
      </p:pic>
      <p:sp>
        <p:nvSpPr>
          <p:cNvPr id="2" name="Rectangle 1">
            <a:extLst>
              <a:ext uri="{FF2B5EF4-FFF2-40B4-BE49-F238E27FC236}">
                <a16:creationId xmlns:a16="http://schemas.microsoft.com/office/drawing/2014/main" id="{26AE74DF-260C-E89A-8E92-0C85E9F61CB8}"/>
              </a:ext>
            </a:extLst>
          </p:cNvPr>
          <p:cNvSpPr/>
          <p:nvPr/>
        </p:nvSpPr>
        <p:spPr>
          <a:xfrm>
            <a:off x="542483" y="1137307"/>
            <a:ext cx="2630753" cy="115711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663907" y="1631958"/>
            <a:ext cx="3784643" cy="662467"/>
          </a:xfrm>
        </p:spPr>
        <p:txBody>
          <a:bodyPr>
            <a:normAutofit/>
          </a:bodyPr>
          <a:lstStyle/>
          <a:p>
            <a:r>
              <a:rPr lang="en-US" sz="3600">
                <a:latin typeface="Century Gothic"/>
              </a:rPr>
              <a:t>Dog Run </a:t>
            </a:r>
            <a:endParaRPr lang="en-US" sz="3600">
              <a:solidFill>
                <a:srgbClr val="8070FF"/>
              </a:solidFill>
            </a:endParaRPr>
          </a:p>
        </p:txBody>
      </p:sp>
      <p:sp>
        <p:nvSpPr>
          <p:cNvPr id="16" name="Title 6">
            <a:extLst>
              <a:ext uri="{FF2B5EF4-FFF2-40B4-BE49-F238E27FC236}">
                <a16:creationId xmlns:a16="http://schemas.microsoft.com/office/drawing/2014/main" id="{B7BB391B-8390-62B1-87DB-B4866940E72A}"/>
              </a:ext>
            </a:extLst>
          </p:cNvPr>
          <p:cNvSpPr txBox="1">
            <a:spLocks/>
          </p:cNvSpPr>
          <p:nvPr/>
        </p:nvSpPr>
        <p:spPr>
          <a:xfrm>
            <a:off x="682013" y="1331012"/>
            <a:ext cx="2417864" cy="44624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1600">
                <a:solidFill>
                  <a:srgbClr val="0F123D"/>
                </a:solidFill>
              </a:rPr>
              <a:t>Case Study</a:t>
            </a:r>
          </a:p>
        </p:txBody>
      </p:sp>
      <p:sp>
        <p:nvSpPr>
          <p:cNvPr id="19" name="Subtitle 1">
            <a:extLst>
              <a:ext uri="{FF2B5EF4-FFF2-40B4-BE49-F238E27FC236}">
                <a16:creationId xmlns:a16="http://schemas.microsoft.com/office/drawing/2014/main" id="{945D67DC-9087-5FB2-68F5-1CA86D7A7B39}"/>
              </a:ext>
            </a:extLst>
          </p:cNvPr>
          <p:cNvSpPr txBox="1">
            <a:spLocks/>
          </p:cNvSpPr>
          <p:nvPr/>
        </p:nvSpPr>
        <p:spPr>
          <a:xfrm>
            <a:off x="6570878" y="6024647"/>
            <a:ext cx="5003383" cy="43952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lang="en-US" sz="1600" b="1"/>
              <a:t>Copper Thread Productions</a:t>
            </a:r>
            <a:endParaRPr lang="en-US" sz="1600"/>
          </a:p>
        </p:txBody>
      </p:sp>
      <p:cxnSp>
        <p:nvCxnSpPr>
          <p:cNvPr id="4" name="Straight Connector 3">
            <a:extLst>
              <a:ext uri="{FF2B5EF4-FFF2-40B4-BE49-F238E27FC236}">
                <a16:creationId xmlns:a16="http://schemas.microsoft.com/office/drawing/2014/main" id="{2FB4656F-F8FE-056B-FCB9-29F6CD7B136C}"/>
              </a:ext>
            </a:extLst>
          </p:cNvPr>
          <p:cNvCxnSpPr>
            <a:cxnSpLocks/>
          </p:cNvCxnSpPr>
          <p:nvPr/>
        </p:nvCxnSpPr>
        <p:spPr>
          <a:xfrm>
            <a:off x="6096000" y="5936143"/>
            <a:ext cx="547826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8" name="Picture 7" descr="Behind the scenes photo from Dog Run, showing a female director discussing with an actor in a forest">
            <a:extLst>
              <a:ext uri="{FF2B5EF4-FFF2-40B4-BE49-F238E27FC236}">
                <a16:creationId xmlns:a16="http://schemas.microsoft.com/office/drawing/2014/main" id="{CB507E2D-E324-27DA-7197-EAB7811517CB}"/>
              </a:ext>
            </a:extLst>
          </p:cNvPr>
          <p:cNvPicPr>
            <a:picLocks noChangeAspect="1"/>
          </p:cNvPicPr>
          <p:nvPr/>
        </p:nvPicPr>
        <p:blipFill>
          <a:blip r:embed="rId4"/>
          <a:stretch>
            <a:fillRect/>
          </a:stretch>
        </p:blipFill>
        <p:spPr>
          <a:xfrm>
            <a:off x="6141504" y="3359872"/>
            <a:ext cx="3246940" cy="2164627"/>
          </a:xfrm>
          <a:prstGeom prst="rect">
            <a:avLst/>
          </a:prstGeom>
        </p:spPr>
      </p:pic>
      <p:pic>
        <p:nvPicPr>
          <p:cNvPr id="10" name="Picture 9" descr="Behind the scenes photo from Dog Run, showing the crew against a trailer car">
            <a:extLst>
              <a:ext uri="{FF2B5EF4-FFF2-40B4-BE49-F238E27FC236}">
                <a16:creationId xmlns:a16="http://schemas.microsoft.com/office/drawing/2014/main" id="{E022CE11-EBB1-E77B-B9C1-1148AC3C0A6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652917" y="1209735"/>
            <a:ext cx="2432235" cy="1663300"/>
          </a:xfrm>
          <a:prstGeom prst="rect">
            <a:avLst/>
          </a:prstGeom>
        </p:spPr>
      </p:pic>
      <p:pic>
        <p:nvPicPr>
          <p:cNvPr id="11" name="Picture 10" descr="A white arrow in a black circle&#10;&#10;Description automatically generated">
            <a:extLst>
              <a:ext uri="{FF2B5EF4-FFF2-40B4-BE49-F238E27FC236}">
                <a16:creationId xmlns:a16="http://schemas.microsoft.com/office/drawing/2014/main" id="{BB1243DE-9EE3-A3AA-AA15-94704760176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92618" y="3589070"/>
            <a:ext cx="1935429" cy="1935429"/>
          </a:xfrm>
          <a:prstGeom prst="rect">
            <a:avLst/>
          </a:prstGeom>
        </p:spPr>
      </p:pic>
      <p:cxnSp>
        <p:nvCxnSpPr>
          <p:cNvPr id="3" name="Straight Connector 2">
            <a:extLst>
              <a:ext uri="{FF2B5EF4-FFF2-40B4-BE49-F238E27FC236}">
                <a16:creationId xmlns:a16="http://schemas.microsoft.com/office/drawing/2014/main" id="{FE95EEAB-39D6-D2F7-C8EE-2A60DECB1AA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9" name="TextBox 73">
            <a:extLst>
              <a:ext uri="{FF2B5EF4-FFF2-40B4-BE49-F238E27FC236}">
                <a16:creationId xmlns:a16="http://schemas.microsoft.com/office/drawing/2014/main" id="{AEA74874-7843-6B1B-0C61-8EE44C6D6E9A}"/>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2" name="Picture 11" descr="A logo with white text and blue circles&#10;&#10;Description automatically generated">
            <a:extLst>
              <a:ext uri="{FF2B5EF4-FFF2-40B4-BE49-F238E27FC236}">
                <a16:creationId xmlns:a16="http://schemas.microsoft.com/office/drawing/2014/main" id="{1E721CE8-EE72-FD78-0822-FB1516484870}"/>
              </a:ext>
            </a:extLst>
          </p:cNvPr>
          <p:cNvPicPr>
            <a:picLocks noChangeAspect="1"/>
          </p:cNvPicPr>
          <p:nvPr/>
        </p:nvPicPr>
        <p:blipFill>
          <a:blip r:embed="rId7"/>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4386614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ehind the scenes photo from Dog Run, showing a makeup artist applying makeup to an actor in front of trailer cars">
            <a:extLst>
              <a:ext uri="{FF2B5EF4-FFF2-40B4-BE49-F238E27FC236}">
                <a16:creationId xmlns:a16="http://schemas.microsoft.com/office/drawing/2014/main" id="{CE5993BB-EBA4-0F99-0008-75E72CE5F9A4}"/>
              </a:ext>
            </a:extLst>
          </p:cNvPr>
          <p:cNvPicPr>
            <a:picLocks noChangeAspect="1"/>
          </p:cNvPicPr>
          <p:nvPr/>
        </p:nvPicPr>
        <p:blipFill>
          <a:blip r:embed="rId3"/>
          <a:stretch>
            <a:fillRect/>
          </a:stretch>
        </p:blipFill>
        <p:spPr>
          <a:xfrm>
            <a:off x="0" y="0"/>
            <a:ext cx="4597400" cy="6858000"/>
          </a:xfrm>
          <a:prstGeom prst="rect">
            <a:avLst/>
          </a:prstGeom>
        </p:spPr>
      </p:pic>
      <p:pic>
        <p:nvPicPr>
          <p:cNvPr id="2" name="Picture 1" descr="A black and white image&#10;&#10;Description automatically generated">
            <a:extLst>
              <a:ext uri="{FF2B5EF4-FFF2-40B4-BE49-F238E27FC236}">
                <a16:creationId xmlns:a16="http://schemas.microsoft.com/office/drawing/2014/main" id="{C991BA56-F2F2-288B-C812-9C3D72BE5766}"/>
              </a:ext>
            </a:extLst>
          </p:cNvPr>
          <p:cNvPicPr>
            <a:picLocks noChangeAspect="1"/>
          </p:cNvPicPr>
          <p:nvPr/>
        </p:nvPicPr>
        <p:blipFill>
          <a:blip r:embed="rId4"/>
          <a:stretch>
            <a:fillRect/>
          </a:stretch>
        </p:blipFill>
        <p:spPr>
          <a:xfrm>
            <a:off x="-3509" y="1421"/>
            <a:ext cx="4605756" cy="2724317"/>
          </a:xfrm>
          <a:prstGeom prst="rect">
            <a:avLst/>
          </a:prstGeom>
        </p:spPr>
      </p:pic>
      <p:cxnSp>
        <p:nvCxnSpPr>
          <p:cNvPr id="30" name="Straight Connector 29">
            <a:extLst>
              <a:ext uri="{FF2B5EF4-FFF2-40B4-BE49-F238E27FC236}">
                <a16:creationId xmlns:a16="http://schemas.microsoft.com/office/drawing/2014/main" id="{3FBC34BB-D763-19F9-BB19-898709646396}"/>
              </a:ext>
            </a:extLst>
          </p:cNvPr>
          <p:cNvCxnSpPr>
            <a:cxnSpLocks/>
          </p:cNvCxnSpPr>
          <p:nvPr/>
        </p:nvCxnSpPr>
        <p:spPr>
          <a:xfrm>
            <a:off x="5349614" y="1090714"/>
            <a:ext cx="0" cy="376131"/>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31" name="Subtitle 1">
            <a:extLst>
              <a:ext uri="{FF2B5EF4-FFF2-40B4-BE49-F238E27FC236}">
                <a16:creationId xmlns:a16="http://schemas.microsoft.com/office/drawing/2014/main" id="{E70DE998-A069-7FD1-3F20-97FFE37E9779}"/>
              </a:ext>
            </a:extLst>
          </p:cNvPr>
          <p:cNvSpPr txBox="1">
            <a:spLocks/>
          </p:cNvSpPr>
          <p:nvPr/>
        </p:nvSpPr>
        <p:spPr>
          <a:xfrm>
            <a:off x="5447472" y="1007587"/>
            <a:ext cx="2809283"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A nature and species-based story</a:t>
            </a:r>
          </a:p>
        </p:txBody>
      </p:sp>
      <p:cxnSp>
        <p:nvCxnSpPr>
          <p:cNvPr id="8" name="Straight Connector 7">
            <a:extLst>
              <a:ext uri="{FF2B5EF4-FFF2-40B4-BE49-F238E27FC236}">
                <a16:creationId xmlns:a16="http://schemas.microsoft.com/office/drawing/2014/main" id="{75099E42-707B-278A-1F32-7317E126D4B1}"/>
              </a:ext>
            </a:extLst>
          </p:cNvPr>
          <p:cNvCxnSpPr>
            <a:cxnSpLocks/>
          </p:cNvCxnSpPr>
          <p:nvPr/>
        </p:nvCxnSpPr>
        <p:spPr>
          <a:xfrm>
            <a:off x="5349614" y="1842340"/>
            <a:ext cx="0" cy="1154543"/>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0" name="Subtitle 1">
            <a:extLst>
              <a:ext uri="{FF2B5EF4-FFF2-40B4-BE49-F238E27FC236}">
                <a16:creationId xmlns:a16="http://schemas.microsoft.com/office/drawing/2014/main" id="{1AAB0915-77F0-6DD6-72BD-21FB7E66D528}"/>
              </a:ext>
            </a:extLst>
          </p:cNvPr>
          <p:cNvSpPr txBox="1">
            <a:spLocks/>
          </p:cNvSpPr>
          <p:nvPr/>
        </p:nvSpPr>
        <p:spPr>
          <a:xfrm>
            <a:off x="5447473" y="1759213"/>
            <a:ext cx="2447150" cy="145495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Encouraged shared ownership of the production’s sustainable aims amongst crew</a:t>
            </a:r>
            <a:endParaRPr lang="en-US" sz="1400"/>
          </a:p>
        </p:txBody>
      </p:sp>
      <p:cxnSp>
        <p:nvCxnSpPr>
          <p:cNvPr id="16" name="Straight Connector 15">
            <a:extLst>
              <a:ext uri="{FF2B5EF4-FFF2-40B4-BE49-F238E27FC236}">
                <a16:creationId xmlns:a16="http://schemas.microsoft.com/office/drawing/2014/main" id="{E909EB4F-5EA0-9F9A-B63D-1EE2381D00E4}"/>
              </a:ext>
            </a:extLst>
          </p:cNvPr>
          <p:cNvCxnSpPr>
            <a:cxnSpLocks/>
          </p:cNvCxnSpPr>
          <p:nvPr/>
        </p:nvCxnSpPr>
        <p:spPr>
          <a:xfrm>
            <a:off x="5349614" y="3376714"/>
            <a:ext cx="0" cy="656605"/>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7" name="Subtitle 1">
            <a:extLst>
              <a:ext uri="{FF2B5EF4-FFF2-40B4-BE49-F238E27FC236}">
                <a16:creationId xmlns:a16="http://schemas.microsoft.com/office/drawing/2014/main" id="{D50939F2-C9F5-38F0-2ACC-DA54B6E82243}"/>
              </a:ext>
            </a:extLst>
          </p:cNvPr>
          <p:cNvSpPr txBox="1">
            <a:spLocks/>
          </p:cNvSpPr>
          <p:nvPr/>
        </p:nvSpPr>
        <p:spPr>
          <a:xfrm>
            <a:off x="5447472" y="3293587"/>
            <a:ext cx="2809283"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Planned locations and transport to reduce travel</a:t>
            </a:r>
          </a:p>
        </p:txBody>
      </p:sp>
      <p:cxnSp>
        <p:nvCxnSpPr>
          <p:cNvPr id="18" name="Straight Connector 17">
            <a:extLst>
              <a:ext uri="{FF2B5EF4-FFF2-40B4-BE49-F238E27FC236}">
                <a16:creationId xmlns:a16="http://schemas.microsoft.com/office/drawing/2014/main" id="{DD31365C-2B75-DF43-E4EC-4C9354FAC387}"/>
              </a:ext>
            </a:extLst>
          </p:cNvPr>
          <p:cNvCxnSpPr>
            <a:cxnSpLocks/>
          </p:cNvCxnSpPr>
          <p:nvPr/>
        </p:nvCxnSpPr>
        <p:spPr>
          <a:xfrm>
            <a:off x="5349614" y="4352203"/>
            <a:ext cx="0" cy="653382"/>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21" name="Subtitle 1">
            <a:extLst>
              <a:ext uri="{FF2B5EF4-FFF2-40B4-BE49-F238E27FC236}">
                <a16:creationId xmlns:a16="http://schemas.microsoft.com/office/drawing/2014/main" id="{99FD8B59-D42F-3ADA-8520-B959CD80993E}"/>
              </a:ext>
            </a:extLst>
          </p:cNvPr>
          <p:cNvSpPr txBox="1">
            <a:spLocks/>
          </p:cNvSpPr>
          <p:nvPr/>
        </p:nvSpPr>
        <p:spPr>
          <a:xfrm>
            <a:off x="5447472" y="4269076"/>
            <a:ext cx="2872660" cy="107018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Used local crew and suppliers wherever possible</a:t>
            </a:r>
          </a:p>
        </p:txBody>
      </p:sp>
      <p:cxnSp>
        <p:nvCxnSpPr>
          <p:cNvPr id="6" name="Straight Connector 5">
            <a:extLst>
              <a:ext uri="{FF2B5EF4-FFF2-40B4-BE49-F238E27FC236}">
                <a16:creationId xmlns:a16="http://schemas.microsoft.com/office/drawing/2014/main" id="{1B6CC49F-04EE-3189-869D-02B868FB816F}"/>
              </a:ext>
            </a:extLst>
          </p:cNvPr>
          <p:cNvCxnSpPr>
            <a:cxnSpLocks/>
          </p:cNvCxnSpPr>
          <p:nvPr/>
        </p:nvCxnSpPr>
        <p:spPr>
          <a:xfrm>
            <a:off x="5349614" y="5470304"/>
            <a:ext cx="0" cy="783354"/>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7" name="Subtitle 1">
            <a:extLst>
              <a:ext uri="{FF2B5EF4-FFF2-40B4-BE49-F238E27FC236}">
                <a16:creationId xmlns:a16="http://schemas.microsoft.com/office/drawing/2014/main" id="{63327879-CCD0-E740-5667-E8B0B781E2D1}"/>
              </a:ext>
            </a:extLst>
          </p:cNvPr>
          <p:cNvSpPr txBox="1">
            <a:spLocks/>
          </p:cNvSpPr>
          <p:nvPr/>
        </p:nvSpPr>
        <p:spPr>
          <a:xfrm>
            <a:off x="5447472" y="5387177"/>
            <a:ext cx="2872660" cy="1070184"/>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Had 100% vegan on-set catering and requested a vegan breakfast option at the hotel</a:t>
            </a:r>
          </a:p>
        </p:txBody>
      </p:sp>
      <p:cxnSp>
        <p:nvCxnSpPr>
          <p:cNvPr id="11" name="Straight Connector 10">
            <a:extLst>
              <a:ext uri="{FF2B5EF4-FFF2-40B4-BE49-F238E27FC236}">
                <a16:creationId xmlns:a16="http://schemas.microsoft.com/office/drawing/2014/main" id="{591EC89A-1FF6-CD7F-47A6-80A16C68E2E6}"/>
              </a:ext>
            </a:extLst>
          </p:cNvPr>
          <p:cNvCxnSpPr>
            <a:cxnSpLocks/>
          </p:cNvCxnSpPr>
          <p:nvPr/>
        </p:nvCxnSpPr>
        <p:spPr>
          <a:xfrm>
            <a:off x="8699403" y="1090714"/>
            <a:ext cx="0" cy="376131"/>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2" name="Subtitle 1">
            <a:extLst>
              <a:ext uri="{FF2B5EF4-FFF2-40B4-BE49-F238E27FC236}">
                <a16:creationId xmlns:a16="http://schemas.microsoft.com/office/drawing/2014/main" id="{7A43CDBA-C21D-CEB4-2AD0-1DE1868BD74F}"/>
              </a:ext>
            </a:extLst>
          </p:cNvPr>
          <p:cNvSpPr txBox="1">
            <a:spLocks/>
          </p:cNvSpPr>
          <p:nvPr/>
        </p:nvSpPr>
        <p:spPr>
          <a:xfrm>
            <a:off x="8797261" y="1007587"/>
            <a:ext cx="2809283"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Used battery-powered equipment</a:t>
            </a:r>
          </a:p>
        </p:txBody>
      </p:sp>
      <p:cxnSp>
        <p:nvCxnSpPr>
          <p:cNvPr id="13" name="Straight Connector 12">
            <a:extLst>
              <a:ext uri="{FF2B5EF4-FFF2-40B4-BE49-F238E27FC236}">
                <a16:creationId xmlns:a16="http://schemas.microsoft.com/office/drawing/2014/main" id="{1DE85671-5C27-E652-E913-F00BBF886876}"/>
              </a:ext>
            </a:extLst>
          </p:cNvPr>
          <p:cNvCxnSpPr>
            <a:cxnSpLocks/>
          </p:cNvCxnSpPr>
          <p:nvPr/>
        </p:nvCxnSpPr>
        <p:spPr>
          <a:xfrm>
            <a:off x="8708455" y="1901000"/>
            <a:ext cx="0" cy="656605"/>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4" name="Subtitle 1">
            <a:extLst>
              <a:ext uri="{FF2B5EF4-FFF2-40B4-BE49-F238E27FC236}">
                <a16:creationId xmlns:a16="http://schemas.microsoft.com/office/drawing/2014/main" id="{75C53EDB-7728-E7AE-0C3B-E7BE20B956FF}"/>
              </a:ext>
            </a:extLst>
          </p:cNvPr>
          <p:cNvSpPr txBox="1">
            <a:spLocks/>
          </p:cNvSpPr>
          <p:nvPr/>
        </p:nvSpPr>
        <p:spPr>
          <a:xfrm>
            <a:off x="8806313" y="1817873"/>
            <a:ext cx="2809283" cy="91851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Encouraged reuse &amp; recycle, with labelled bins on set</a:t>
            </a:r>
          </a:p>
        </p:txBody>
      </p:sp>
      <p:cxnSp>
        <p:nvCxnSpPr>
          <p:cNvPr id="15" name="Straight Connector 14">
            <a:extLst>
              <a:ext uri="{FF2B5EF4-FFF2-40B4-BE49-F238E27FC236}">
                <a16:creationId xmlns:a16="http://schemas.microsoft.com/office/drawing/2014/main" id="{719FDF7B-EB9F-522C-73FA-63BB1D167451}"/>
              </a:ext>
            </a:extLst>
          </p:cNvPr>
          <p:cNvCxnSpPr>
            <a:cxnSpLocks/>
          </p:cNvCxnSpPr>
          <p:nvPr/>
        </p:nvCxnSpPr>
        <p:spPr>
          <a:xfrm>
            <a:off x="8708455" y="3123218"/>
            <a:ext cx="0" cy="287923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sp>
        <p:nvSpPr>
          <p:cNvPr id="19" name="Subtitle 1">
            <a:extLst>
              <a:ext uri="{FF2B5EF4-FFF2-40B4-BE49-F238E27FC236}">
                <a16:creationId xmlns:a16="http://schemas.microsoft.com/office/drawing/2014/main" id="{D7DC1545-1478-D9A4-8CA5-308EBA7613C7}"/>
              </a:ext>
            </a:extLst>
          </p:cNvPr>
          <p:cNvSpPr txBox="1">
            <a:spLocks/>
          </p:cNvSpPr>
          <p:nvPr/>
        </p:nvSpPr>
        <p:spPr>
          <a:xfrm>
            <a:off x="8806314" y="3040090"/>
            <a:ext cx="2691594" cy="3324495"/>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Encountered dilemmas and compromise points...</a:t>
            </a:r>
          </a:p>
          <a:p>
            <a:r>
              <a:rPr lang="en-US" sz="1800" b="1" err="1">
                <a:solidFill>
                  <a:srgbClr val="8070FF"/>
                </a:solidFill>
              </a:rPr>
              <a:t>eg.</a:t>
            </a:r>
            <a:r>
              <a:rPr lang="en-US" sz="1800" b="1">
                <a:solidFill>
                  <a:srgbClr val="8070FF"/>
                </a:solidFill>
              </a:rPr>
              <a:t> </a:t>
            </a:r>
            <a:r>
              <a:rPr lang="en-US" sz="1800"/>
              <a:t>hotel wasn’t on a renewable energy tariff, but was closest to rural location to reduce travel</a:t>
            </a:r>
          </a:p>
          <a:p>
            <a:r>
              <a:rPr lang="en-US" sz="1800" b="1" err="1">
                <a:solidFill>
                  <a:srgbClr val="8070FF"/>
                </a:solidFill>
              </a:rPr>
              <a:t>eg.</a:t>
            </a:r>
            <a:r>
              <a:rPr lang="en-US" sz="1800" b="1">
                <a:solidFill>
                  <a:srgbClr val="8070FF"/>
                </a:solidFill>
              </a:rPr>
              <a:t> </a:t>
            </a:r>
            <a:r>
              <a:rPr lang="en-US" sz="1800"/>
              <a:t>needed flights from Europe for two crew members but timed them to limit number of trips</a:t>
            </a:r>
          </a:p>
        </p:txBody>
      </p:sp>
      <p:cxnSp>
        <p:nvCxnSpPr>
          <p:cNvPr id="9" name="Straight Connector 8">
            <a:extLst>
              <a:ext uri="{FF2B5EF4-FFF2-40B4-BE49-F238E27FC236}">
                <a16:creationId xmlns:a16="http://schemas.microsoft.com/office/drawing/2014/main" id="{9319F906-0379-2915-F12B-A30DA219B56A}"/>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20" name="TextBox 73">
            <a:extLst>
              <a:ext uri="{FF2B5EF4-FFF2-40B4-BE49-F238E27FC236}">
                <a16:creationId xmlns:a16="http://schemas.microsoft.com/office/drawing/2014/main" id="{BD4C0D22-5F49-4435-917E-6CAC25E38B99}"/>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23" name="Picture 22" descr="A logo with white text and blue circles&#10;&#10;Description automatically generated">
            <a:extLst>
              <a:ext uri="{FF2B5EF4-FFF2-40B4-BE49-F238E27FC236}">
                <a16:creationId xmlns:a16="http://schemas.microsoft.com/office/drawing/2014/main" id="{D4A4E610-6798-CB11-A3AA-2FB64224D0AA}"/>
              </a:ext>
            </a:extLst>
          </p:cNvPr>
          <p:cNvPicPr>
            <a:picLocks noChangeAspect="1"/>
          </p:cNvPicPr>
          <p:nvPr/>
        </p:nvPicPr>
        <p:blipFill>
          <a:blip r:embed="rId5"/>
          <a:stretch>
            <a:fillRect/>
          </a:stretch>
        </p:blipFill>
        <p:spPr>
          <a:xfrm>
            <a:off x="11209806" y="142490"/>
            <a:ext cx="838327" cy="868300"/>
          </a:xfrm>
          <a:prstGeom prst="rect">
            <a:avLst/>
          </a:prstGeom>
        </p:spPr>
      </p:pic>
      <p:sp>
        <p:nvSpPr>
          <p:cNvPr id="5" name="Rectangle: Rounded Corners 4">
            <a:hlinkClick r:id="rId6" action="ppaction://hlinksldjump"/>
            <a:extLst>
              <a:ext uri="{FF2B5EF4-FFF2-40B4-BE49-F238E27FC236}">
                <a16:creationId xmlns:a16="http://schemas.microsoft.com/office/drawing/2014/main" id="{816FDF69-4A1E-3595-6380-AC559006B8A1}"/>
              </a:ext>
            </a:extLst>
          </p:cNvPr>
          <p:cNvSpPr/>
          <p:nvPr/>
        </p:nvSpPr>
        <p:spPr>
          <a:xfrm>
            <a:off x="201884" y="5357310"/>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rId7" action="ppaction://hlinksldjump"/>
              </a:rPr>
              <a:t>Back to </a:t>
            </a:r>
            <a:br>
              <a:rPr lang="en-GB" sz="1600" kern="0">
                <a:latin typeface="Century Gothic"/>
                <a:cs typeface="Times New Roman"/>
                <a:hlinkClick r:id="rId7" action="ppaction://hlinksldjump"/>
              </a:rPr>
            </a:br>
            <a:r>
              <a:rPr lang="en-GB" sz="1600" kern="0">
                <a:solidFill>
                  <a:schemeClr val="bg1"/>
                </a:solidFill>
                <a:latin typeface="Century Gothic"/>
                <a:cs typeface="Times New Roman"/>
                <a:hlinkClick r:id="rId7" action="ppaction://hlinksldjump">
                  <a:extLst>
                    <a:ext uri="{A12FA001-AC4F-418D-AE19-62706E023703}">
                      <ahyp:hlinkClr xmlns:ahyp="http://schemas.microsoft.com/office/drawing/2018/hyperlinkcolor" val="tx"/>
                    </a:ext>
                  </a:extLst>
                </a:hlinkClick>
              </a:rPr>
              <a:t>case studies</a:t>
            </a:r>
            <a:endParaRPr lang="en-US">
              <a:solidFill>
                <a:schemeClr val="bg1"/>
              </a:solidFill>
              <a:ea typeface="Calibri"/>
              <a:cs typeface="Calibri"/>
              <a:hlinkClick r:id="rId7" action="ppaction://hlinksldjump">
                <a:extLst>
                  <a:ext uri="{A12FA001-AC4F-418D-AE19-62706E023703}">
                    <ahyp:hlinkClr xmlns:ahyp="http://schemas.microsoft.com/office/drawing/2018/hyperlinkcolor" val="tx"/>
                  </a:ext>
                </a:extLst>
              </a:hlinkClick>
            </a:endParaRPr>
          </a:p>
        </p:txBody>
      </p:sp>
      <p:sp>
        <p:nvSpPr>
          <p:cNvPr id="24" name="Rectangle: Rounded Corners 23">
            <a:hlinkClick r:id="rId6" action="ppaction://hlinksldjump"/>
            <a:extLst>
              <a:ext uri="{FF2B5EF4-FFF2-40B4-BE49-F238E27FC236}">
                <a16:creationId xmlns:a16="http://schemas.microsoft.com/office/drawing/2014/main" id="{3AB48ED6-65FB-0805-4487-E3CB0DD151DC}"/>
              </a:ext>
            </a:extLst>
          </p:cNvPr>
          <p:cNvSpPr/>
          <p:nvPr/>
        </p:nvSpPr>
        <p:spPr>
          <a:xfrm>
            <a:off x="213978" y="6083023"/>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rId7" action="ppaction://hlinksldjump"/>
              </a:rPr>
              <a:t>Forward to</a:t>
            </a:r>
            <a:br>
              <a:rPr lang="en-GB" sz="1600" kern="0">
                <a:latin typeface="Century Gothic"/>
                <a:cs typeface="Times New Roman"/>
                <a:hlinkClick r:id="rId7" action="ppaction://hlinksldjump"/>
              </a:rPr>
            </a:br>
            <a:r>
              <a:rPr lang="en-GB" sz="1600" kern="0">
                <a:solidFill>
                  <a:schemeClr val="bg1"/>
                </a:solidFill>
                <a:latin typeface="Century Gothic"/>
                <a:cs typeface="Times New Roman"/>
                <a:hlinkClick r:id="rId7" action="ppaction://hlinksldjump">
                  <a:extLst>
                    <a:ext uri="{A12FA001-AC4F-418D-AE19-62706E023703}">
                      <ahyp:hlinkClr xmlns:ahyp="http://schemas.microsoft.com/office/drawing/2018/hyperlinkcolor" val="tx"/>
                    </a:ext>
                  </a:extLst>
                </a:hlinkClick>
              </a:rPr>
              <a:t>next section</a:t>
            </a:r>
            <a:endParaRPr lang="en-GB" sz="1600" kern="0">
              <a:solidFill>
                <a:schemeClr val="bg1"/>
              </a:solidFill>
              <a:latin typeface="Century Gothic"/>
              <a:ea typeface="Calibri"/>
              <a:cs typeface="Times New Roman"/>
              <a:hlinkClick r:id="rId7" action="ppaction://hlinksldjump">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37073043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5876FF-3919-A166-C4B8-2C4FE518C05B}"/>
            </a:ext>
          </a:extLst>
        </p:cNvPr>
        <p:cNvGrpSpPr/>
        <p:nvPr/>
      </p:nvGrpSpPr>
      <p:grpSpPr>
        <a:xfrm>
          <a:off x="0" y="0"/>
          <a:ext cx="0" cy="0"/>
          <a:chOff x="0" y="0"/>
          <a:chExt cx="0" cy="0"/>
        </a:xfrm>
      </p:grpSpPr>
      <p:pic>
        <p:nvPicPr>
          <p:cNvPr id="5" name="Picture 4" descr="A person taking a picture of a person in a barn&#10;&#10;AI-generated content may be incorrect.">
            <a:extLst>
              <a:ext uri="{FF2B5EF4-FFF2-40B4-BE49-F238E27FC236}">
                <a16:creationId xmlns:a16="http://schemas.microsoft.com/office/drawing/2014/main" id="{662164DB-DEF5-3D2F-5125-4B67EE7F6C32}"/>
              </a:ext>
            </a:extLst>
          </p:cNvPr>
          <p:cNvPicPr>
            <a:picLocks noChangeAspect="1"/>
          </p:cNvPicPr>
          <p:nvPr/>
        </p:nvPicPr>
        <p:blipFill>
          <a:blip r:embed="rId2"/>
          <a:srcRect l="2775" t="4404" r="19272" b="78"/>
          <a:stretch>
            <a:fillRect/>
          </a:stretch>
        </p:blipFill>
        <p:spPr>
          <a:xfrm>
            <a:off x="1059766" y="1632395"/>
            <a:ext cx="5670840" cy="5231433"/>
          </a:xfrm>
          <a:prstGeom prst="rect">
            <a:avLst/>
          </a:prstGeom>
        </p:spPr>
      </p:pic>
      <p:sp>
        <p:nvSpPr>
          <p:cNvPr id="21" name="Rectangle 20" descr="Behind the scenes photo from Forgotten Fibre, showing a cameraperson filming sheep shearing">
            <a:extLst>
              <a:ext uri="{FF2B5EF4-FFF2-40B4-BE49-F238E27FC236}">
                <a16:creationId xmlns:a16="http://schemas.microsoft.com/office/drawing/2014/main" id="{52EB7CDB-792F-0796-9698-5279F32E9FD1}"/>
              </a:ext>
            </a:extLst>
          </p:cNvPr>
          <p:cNvSpPr/>
          <p:nvPr/>
        </p:nvSpPr>
        <p:spPr>
          <a:xfrm>
            <a:off x="1058030" y="1632061"/>
            <a:ext cx="5665794" cy="5225940"/>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people in a factory&#10;&#10;AI-generated content may be incorrect.">
            <a:extLst>
              <a:ext uri="{FF2B5EF4-FFF2-40B4-BE49-F238E27FC236}">
                <a16:creationId xmlns:a16="http://schemas.microsoft.com/office/drawing/2014/main" id="{F7327F90-02D9-A945-E93B-BBD9EC7DD257}"/>
              </a:ext>
            </a:extLst>
          </p:cNvPr>
          <p:cNvPicPr>
            <a:picLocks noChangeAspect="1"/>
          </p:cNvPicPr>
          <p:nvPr/>
        </p:nvPicPr>
        <p:blipFill>
          <a:blip r:embed="rId3"/>
          <a:srcRect l="6383" t="14004" r="3994" b="1840"/>
          <a:stretch>
            <a:fillRect/>
          </a:stretch>
        </p:blipFill>
        <p:spPr>
          <a:xfrm>
            <a:off x="7651572" y="1339716"/>
            <a:ext cx="2507643" cy="1633234"/>
          </a:xfrm>
          <a:prstGeom prst="rect">
            <a:avLst/>
          </a:prstGeom>
        </p:spPr>
      </p:pic>
      <p:sp>
        <p:nvSpPr>
          <p:cNvPr id="2" name="Rectangle 1">
            <a:extLst>
              <a:ext uri="{FF2B5EF4-FFF2-40B4-BE49-F238E27FC236}">
                <a16:creationId xmlns:a16="http://schemas.microsoft.com/office/drawing/2014/main" id="{7B678D98-F673-970D-848C-B200BFBEB09A}"/>
              </a:ext>
            </a:extLst>
          </p:cNvPr>
          <p:cNvSpPr/>
          <p:nvPr/>
        </p:nvSpPr>
        <p:spPr>
          <a:xfrm>
            <a:off x="542483" y="1137307"/>
            <a:ext cx="3784643" cy="1157117"/>
          </a:xfrm>
          <a:prstGeom prst="rect">
            <a:avLst/>
          </a:prstGeom>
          <a:solidFill>
            <a:srgbClr val="7F7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F390BB89-1A8F-7E84-1C79-680480DBA9BF}"/>
              </a:ext>
            </a:extLst>
          </p:cNvPr>
          <p:cNvSpPr>
            <a:spLocks noGrp="1"/>
          </p:cNvSpPr>
          <p:nvPr>
            <p:ph type="ctrTitle"/>
          </p:nvPr>
        </p:nvSpPr>
        <p:spPr>
          <a:xfrm>
            <a:off x="663907" y="1631958"/>
            <a:ext cx="3784643" cy="662467"/>
          </a:xfrm>
        </p:spPr>
        <p:txBody>
          <a:bodyPr>
            <a:normAutofit/>
          </a:bodyPr>
          <a:lstStyle/>
          <a:p>
            <a:r>
              <a:rPr lang="en-US" sz="3600">
                <a:latin typeface="Century Gothic"/>
              </a:rPr>
              <a:t>Forgotten </a:t>
            </a:r>
            <a:r>
              <a:rPr lang="en-US" sz="3600" err="1">
                <a:latin typeface="Century Gothic"/>
              </a:rPr>
              <a:t>Fibre</a:t>
            </a:r>
            <a:endParaRPr lang="en-US" sz="3600">
              <a:solidFill>
                <a:srgbClr val="8070FF"/>
              </a:solidFill>
            </a:endParaRPr>
          </a:p>
        </p:txBody>
      </p:sp>
      <p:sp>
        <p:nvSpPr>
          <p:cNvPr id="16" name="Title 6">
            <a:extLst>
              <a:ext uri="{FF2B5EF4-FFF2-40B4-BE49-F238E27FC236}">
                <a16:creationId xmlns:a16="http://schemas.microsoft.com/office/drawing/2014/main" id="{E7349857-1670-B698-71A1-F2273D24E6D5}"/>
              </a:ext>
            </a:extLst>
          </p:cNvPr>
          <p:cNvSpPr txBox="1">
            <a:spLocks/>
          </p:cNvSpPr>
          <p:nvPr/>
        </p:nvSpPr>
        <p:spPr>
          <a:xfrm>
            <a:off x="682013" y="1331012"/>
            <a:ext cx="2417864" cy="44624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sz="1600">
                <a:solidFill>
                  <a:srgbClr val="0F123D"/>
                </a:solidFill>
              </a:rPr>
              <a:t>Case Study</a:t>
            </a:r>
          </a:p>
        </p:txBody>
      </p:sp>
      <p:sp>
        <p:nvSpPr>
          <p:cNvPr id="19" name="Subtitle 1">
            <a:extLst>
              <a:ext uri="{FF2B5EF4-FFF2-40B4-BE49-F238E27FC236}">
                <a16:creationId xmlns:a16="http://schemas.microsoft.com/office/drawing/2014/main" id="{C7B7790D-94CC-71CA-02D7-0FF865B147E9}"/>
              </a:ext>
            </a:extLst>
          </p:cNvPr>
          <p:cNvSpPr txBox="1">
            <a:spLocks/>
          </p:cNvSpPr>
          <p:nvPr/>
        </p:nvSpPr>
        <p:spPr>
          <a:xfrm>
            <a:off x="6570878" y="6024647"/>
            <a:ext cx="5003383" cy="43952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lang="en-US" sz="1600" b="1"/>
              <a:t>Students at the University of West England</a:t>
            </a:r>
            <a:endParaRPr lang="en-US" sz="1600"/>
          </a:p>
        </p:txBody>
      </p:sp>
      <p:cxnSp>
        <p:nvCxnSpPr>
          <p:cNvPr id="4" name="Straight Connector 3">
            <a:extLst>
              <a:ext uri="{FF2B5EF4-FFF2-40B4-BE49-F238E27FC236}">
                <a16:creationId xmlns:a16="http://schemas.microsoft.com/office/drawing/2014/main" id="{F27EEBFE-C207-E73A-BE3F-E49FCB7C482D}"/>
              </a:ext>
            </a:extLst>
          </p:cNvPr>
          <p:cNvCxnSpPr>
            <a:cxnSpLocks/>
          </p:cNvCxnSpPr>
          <p:nvPr/>
        </p:nvCxnSpPr>
        <p:spPr>
          <a:xfrm>
            <a:off x="6096000" y="5936143"/>
            <a:ext cx="5478261"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8" name="Picture 7" descr="A person standing on a road with a camera and a camera on the side&#10;&#10;AI-generated content may be incorrect.">
            <a:extLst>
              <a:ext uri="{FF2B5EF4-FFF2-40B4-BE49-F238E27FC236}">
                <a16:creationId xmlns:a16="http://schemas.microsoft.com/office/drawing/2014/main" id="{29480896-C7BF-FE4C-6DDD-3EA58A28CCBD}"/>
              </a:ext>
            </a:extLst>
          </p:cNvPr>
          <p:cNvPicPr>
            <a:picLocks noChangeAspect="1"/>
          </p:cNvPicPr>
          <p:nvPr/>
        </p:nvPicPr>
        <p:blipFill>
          <a:blip r:embed="rId4"/>
          <a:stretch>
            <a:fillRect/>
          </a:stretch>
        </p:blipFill>
        <p:spPr>
          <a:xfrm>
            <a:off x="6096001" y="3178969"/>
            <a:ext cx="3355429" cy="2131220"/>
          </a:xfrm>
          <a:prstGeom prst="rect">
            <a:avLst/>
          </a:prstGeom>
        </p:spPr>
      </p:pic>
      <p:cxnSp>
        <p:nvCxnSpPr>
          <p:cNvPr id="6" name="Straight Connector 5">
            <a:extLst>
              <a:ext uri="{FF2B5EF4-FFF2-40B4-BE49-F238E27FC236}">
                <a16:creationId xmlns:a16="http://schemas.microsoft.com/office/drawing/2014/main" id="{1A18D9FA-5E0D-98E7-783E-C0E6F82FB59A}"/>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6930EEC6-8CF9-0B53-1376-CD533ABC6AD9}"/>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3" name="Picture 12" descr="A logo with white text and blue circles&#10;&#10;Description automatically generated">
            <a:extLst>
              <a:ext uri="{FF2B5EF4-FFF2-40B4-BE49-F238E27FC236}">
                <a16:creationId xmlns:a16="http://schemas.microsoft.com/office/drawing/2014/main" id="{C7A783C6-A7B2-8F28-BC11-E32198660D48}"/>
              </a:ext>
            </a:extLst>
          </p:cNvPr>
          <p:cNvPicPr>
            <a:picLocks noChangeAspect="1"/>
          </p:cNvPicPr>
          <p:nvPr/>
        </p:nvPicPr>
        <p:blipFill>
          <a:blip r:embed="rId5"/>
          <a:stretch>
            <a:fillRect/>
          </a:stretch>
        </p:blipFill>
        <p:spPr>
          <a:xfrm>
            <a:off x="11209806" y="142490"/>
            <a:ext cx="838327" cy="868300"/>
          </a:xfrm>
          <a:prstGeom prst="rect">
            <a:avLst/>
          </a:prstGeom>
        </p:spPr>
      </p:pic>
      <p:sp>
        <p:nvSpPr>
          <p:cNvPr id="12" name="Rectangle 11" descr="Behind the scenes photo from Forgotten Fibre showing a cameraperson filming inside a warehouse">
            <a:extLst>
              <a:ext uri="{FF2B5EF4-FFF2-40B4-BE49-F238E27FC236}">
                <a16:creationId xmlns:a16="http://schemas.microsoft.com/office/drawing/2014/main" id="{58349A0D-68A2-1621-46B0-D669F3F29DB6}"/>
              </a:ext>
            </a:extLst>
          </p:cNvPr>
          <p:cNvSpPr/>
          <p:nvPr/>
        </p:nvSpPr>
        <p:spPr>
          <a:xfrm>
            <a:off x="7647088" y="1340709"/>
            <a:ext cx="2505737" cy="1640056"/>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descr="Behind the scenes photo from Forgotten Fibre, showing a cameraperson filming a man stood against a sunrise">
            <a:extLst>
              <a:ext uri="{FF2B5EF4-FFF2-40B4-BE49-F238E27FC236}">
                <a16:creationId xmlns:a16="http://schemas.microsoft.com/office/drawing/2014/main" id="{52C1FA8E-CCDA-AF7C-9A9D-EAAD8017BFF1}"/>
              </a:ext>
            </a:extLst>
          </p:cNvPr>
          <p:cNvSpPr/>
          <p:nvPr/>
        </p:nvSpPr>
        <p:spPr>
          <a:xfrm>
            <a:off x="6089471" y="3178473"/>
            <a:ext cx="3346179" cy="2133116"/>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1" name="Picture 10" descr="A white arrow in a black circle&#10;&#10;Description automatically generated">
            <a:extLst>
              <a:ext uri="{FF2B5EF4-FFF2-40B4-BE49-F238E27FC236}">
                <a16:creationId xmlns:a16="http://schemas.microsoft.com/office/drawing/2014/main" id="{F4380F99-0FD4-2605-ACA6-68EFF206230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92618" y="3589070"/>
            <a:ext cx="1935429" cy="1935429"/>
          </a:xfrm>
          <a:prstGeom prst="rect">
            <a:avLst/>
          </a:prstGeom>
        </p:spPr>
      </p:pic>
    </p:spTree>
    <p:extLst>
      <p:ext uri="{BB962C8B-B14F-4D97-AF65-F5344CB8AC3E}">
        <p14:creationId xmlns:p14="http://schemas.microsoft.com/office/powerpoint/2010/main" val="11942733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5A024-DFC7-FA7D-820C-D805BB48497B}"/>
            </a:ext>
          </a:extLst>
        </p:cNvPr>
        <p:cNvGrpSpPr/>
        <p:nvPr/>
      </p:nvGrpSpPr>
      <p:grpSpPr>
        <a:xfrm>
          <a:off x="0" y="0"/>
          <a:ext cx="0" cy="0"/>
          <a:chOff x="0" y="0"/>
          <a:chExt cx="0" cy="0"/>
        </a:xfrm>
      </p:grpSpPr>
      <p:pic>
        <p:nvPicPr>
          <p:cNvPr id="4" name="Picture 3" descr="A group of people with cameras&#10;&#10;AI-generated content may be incorrect.">
            <a:extLst>
              <a:ext uri="{FF2B5EF4-FFF2-40B4-BE49-F238E27FC236}">
                <a16:creationId xmlns:a16="http://schemas.microsoft.com/office/drawing/2014/main" id="{1DE3A299-2DEC-355D-10F2-AA8DB900346D}"/>
              </a:ext>
            </a:extLst>
          </p:cNvPr>
          <p:cNvPicPr>
            <a:picLocks noChangeAspect="1"/>
          </p:cNvPicPr>
          <p:nvPr/>
        </p:nvPicPr>
        <p:blipFill>
          <a:blip r:embed="rId3"/>
          <a:srcRect l="44467" t="9" r="3140"/>
          <a:stretch>
            <a:fillRect/>
          </a:stretch>
        </p:blipFill>
        <p:spPr>
          <a:xfrm>
            <a:off x="733" y="596"/>
            <a:ext cx="4790826" cy="6857411"/>
          </a:xfrm>
          <a:prstGeom prst="rect">
            <a:avLst/>
          </a:prstGeom>
        </p:spPr>
      </p:pic>
      <p:sp>
        <p:nvSpPr>
          <p:cNvPr id="11" name="Rectangle 10" descr="Behind the scene photo from Forgotten Fibre showing the student crew interviewing a woman">
            <a:extLst>
              <a:ext uri="{FF2B5EF4-FFF2-40B4-BE49-F238E27FC236}">
                <a16:creationId xmlns:a16="http://schemas.microsoft.com/office/drawing/2014/main" id="{6D16DBC0-77AD-C828-59E7-DB002755EEB9}"/>
              </a:ext>
            </a:extLst>
          </p:cNvPr>
          <p:cNvSpPr/>
          <p:nvPr/>
        </p:nvSpPr>
        <p:spPr>
          <a:xfrm>
            <a:off x="4677" y="-3997"/>
            <a:ext cx="4791737" cy="687320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black and white image&#10;&#10;Description automatically generated">
            <a:extLst>
              <a:ext uri="{FF2B5EF4-FFF2-40B4-BE49-F238E27FC236}">
                <a16:creationId xmlns:a16="http://schemas.microsoft.com/office/drawing/2014/main" id="{AD386E01-8BD9-EFA2-4E99-4478A17FF598}"/>
              </a:ext>
            </a:extLst>
          </p:cNvPr>
          <p:cNvPicPr>
            <a:picLocks noChangeAspect="1"/>
          </p:cNvPicPr>
          <p:nvPr/>
        </p:nvPicPr>
        <p:blipFill>
          <a:blip r:embed="rId4"/>
          <a:stretch>
            <a:fillRect/>
          </a:stretch>
        </p:blipFill>
        <p:spPr>
          <a:xfrm>
            <a:off x="-3509" y="1421"/>
            <a:ext cx="4794436" cy="2724317"/>
          </a:xfrm>
          <a:prstGeom prst="rect">
            <a:avLst/>
          </a:prstGeom>
        </p:spPr>
      </p:pic>
      <p:sp>
        <p:nvSpPr>
          <p:cNvPr id="31" name="Subtitle 1">
            <a:extLst>
              <a:ext uri="{FF2B5EF4-FFF2-40B4-BE49-F238E27FC236}">
                <a16:creationId xmlns:a16="http://schemas.microsoft.com/office/drawing/2014/main" id="{14779C7A-2AFD-3C04-355B-8328E0BE84E4}"/>
              </a:ext>
            </a:extLst>
          </p:cNvPr>
          <p:cNvSpPr txBox="1">
            <a:spLocks/>
          </p:cNvSpPr>
          <p:nvPr/>
        </p:nvSpPr>
        <p:spPr>
          <a:xfrm>
            <a:off x="5447471" y="848122"/>
            <a:ext cx="3016588" cy="15714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Inspired social change and avoiding fast fashion, they discovered the sustainable roots of wool production</a:t>
            </a:r>
          </a:p>
        </p:txBody>
      </p:sp>
      <p:cxnSp>
        <p:nvCxnSpPr>
          <p:cNvPr id="8" name="Straight Connector 7">
            <a:extLst>
              <a:ext uri="{FF2B5EF4-FFF2-40B4-BE49-F238E27FC236}">
                <a16:creationId xmlns:a16="http://schemas.microsoft.com/office/drawing/2014/main" id="{4326E0AE-A181-60C7-AC45-71D9AF7CC3B1}"/>
              </a:ext>
            </a:extLst>
          </p:cNvPr>
          <p:cNvCxnSpPr>
            <a:cxnSpLocks/>
          </p:cNvCxnSpPr>
          <p:nvPr/>
        </p:nvCxnSpPr>
        <p:spPr>
          <a:xfrm>
            <a:off x="5361337" y="898436"/>
            <a:ext cx="0" cy="1154543"/>
          </a:xfrm>
          <a:prstGeom prst="line">
            <a:avLst/>
          </a:prstGeom>
          <a:ln w="28575">
            <a:solidFill>
              <a:srgbClr val="7F70FF"/>
            </a:solidFill>
          </a:ln>
        </p:spPr>
        <p:style>
          <a:lnRef idx="2">
            <a:schemeClr val="accent1"/>
          </a:lnRef>
          <a:fillRef idx="0">
            <a:schemeClr val="accent1"/>
          </a:fillRef>
          <a:effectRef idx="1">
            <a:schemeClr val="accent1"/>
          </a:effectRef>
          <a:fontRef idx="minor">
            <a:schemeClr val="tx1"/>
          </a:fontRef>
        </p:style>
      </p:cxnSp>
      <p:sp>
        <p:nvSpPr>
          <p:cNvPr id="10" name="Subtitle 1">
            <a:extLst>
              <a:ext uri="{FF2B5EF4-FFF2-40B4-BE49-F238E27FC236}">
                <a16:creationId xmlns:a16="http://schemas.microsoft.com/office/drawing/2014/main" id="{42A3D483-031C-AD47-716F-48519FF648A4}"/>
              </a:ext>
            </a:extLst>
          </p:cNvPr>
          <p:cNvSpPr txBox="1">
            <a:spLocks/>
          </p:cNvSpPr>
          <p:nvPr/>
        </p:nvSpPr>
        <p:spPr>
          <a:xfrm>
            <a:off x="5447470" y="2304383"/>
            <a:ext cx="3016584" cy="145495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Starting with a macro issue, they found an anchor in a small personal story with their lead contributors</a:t>
            </a:r>
            <a:endParaRPr lang="en-US" sz="1400"/>
          </a:p>
        </p:txBody>
      </p:sp>
      <p:sp>
        <p:nvSpPr>
          <p:cNvPr id="17" name="Subtitle 1">
            <a:extLst>
              <a:ext uri="{FF2B5EF4-FFF2-40B4-BE49-F238E27FC236}">
                <a16:creationId xmlns:a16="http://schemas.microsoft.com/office/drawing/2014/main" id="{542F0384-91FD-2B8C-BF36-E5A4E30D6D48}"/>
              </a:ext>
            </a:extLst>
          </p:cNvPr>
          <p:cNvSpPr txBox="1">
            <a:spLocks/>
          </p:cNvSpPr>
          <p:nvPr/>
        </p:nvSpPr>
        <p:spPr>
          <a:xfrm>
            <a:off x="5447472" y="3803955"/>
            <a:ext cx="3016581" cy="145495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‘although the ideas are macro, telling it through the personal ideas, that’s how people are really going to connect to stuff’</a:t>
            </a:r>
          </a:p>
        </p:txBody>
      </p:sp>
      <p:sp>
        <p:nvSpPr>
          <p:cNvPr id="21" name="Subtitle 1">
            <a:extLst>
              <a:ext uri="{FF2B5EF4-FFF2-40B4-BE49-F238E27FC236}">
                <a16:creationId xmlns:a16="http://schemas.microsoft.com/office/drawing/2014/main" id="{E2AD2621-8E38-A40B-3FC9-E14360F51FFF}"/>
              </a:ext>
            </a:extLst>
          </p:cNvPr>
          <p:cNvSpPr txBox="1">
            <a:spLocks/>
          </p:cNvSpPr>
          <p:nvPr/>
        </p:nvSpPr>
        <p:spPr>
          <a:xfrm>
            <a:off x="5384095" y="5423412"/>
            <a:ext cx="3079958" cy="1070184"/>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Small doc team meant the team could work small, carpool and be sustainable organically</a:t>
            </a:r>
          </a:p>
        </p:txBody>
      </p:sp>
      <p:cxnSp>
        <p:nvCxnSpPr>
          <p:cNvPr id="6" name="Straight Connector 5">
            <a:extLst>
              <a:ext uri="{FF2B5EF4-FFF2-40B4-BE49-F238E27FC236}">
                <a16:creationId xmlns:a16="http://schemas.microsoft.com/office/drawing/2014/main" id="{43C700B6-C1A9-52F7-37E3-1F52870D9567}"/>
              </a:ext>
            </a:extLst>
          </p:cNvPr>
          <p:cNvCxnSpPr>
            <a:cxnSpLocks/>
          </p:cNvCxnSpPr>
          <p:nvPr/>
        </p:nvCxnSpPr>
        <p:spPr>
          <a:xfrm>
            <a:off x="5349614" y="5470304"/>
            <a:ext cx="0" cy="783354"/>
          </a:xfrm>
          <a:prstGeom prst="line">
            <a:avLst/>
          </a:prstGeom>
          <a:ln w="28575">
            <a:solidFill>
              <a:srgbClr val="7F70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1DD9057-BFEF-27AE-3E8E-7B98B1A61EDB}"/>
              </a:ext>
            </a:extLst>
          </p:cNvPr>
          <p:cNvCxnSpPr>
            <a:cxnSpLocks/>
          </p:cNvCxnSpPr>
          <p:nvPr/>
        </p:nvCxnSpPr>
        <p:spPr>
          <a:xfrm>
            <a:off x="8762400" y="1547974"/>
            <a:ext cx="0" cy="4314085"/>
          </a:xfrm>
          <a:prstGeom prst="line">
            <a:avLst/>
          </a:prstGeom>
          <a:ln w="28575">
            <a:solidFill>
              <a:srgbClr val="7F70FF"/>
            </a:solidFill>
          </a:ln>
        </p:spPr>
        <p:style>
          <a:lnRef idx="2">
            <a:schemeClr val="accent1"/>
          </a:lnRef>
          <a:fillRef idx="0">
            <a:schemeClr val="accent1"/>
          </a:fillRef>
          <a:effectRef idx="1">
            <a:schemeClr val="accent1"/>
          </a:effectRef>
          <a:fontRef idx="minor">
            <a:schemeClr val="tx1"/>
          </a:fontRef>
        </p:style>
      </p:cxnSp>
      <p:sp>
        <p:nvSpPr>
          <p:cNvPr id="19" name="Subtitle 1">
            <a:extLst>
              <a:ext uri="{FF2B5EF4-FFF2-40B4-BE49-F238E27FC236}">
                <a16:creationId xmlns:a16="http://schemas.microsoft.com/office/drawing/2014/main" id="{2244FCA1-3861-C6CD-28EF-1E0310048B39}"/>
              </a:ext>
            </a:extLst>
          </p:cNvPr>
          <p:cNvSpPr txBox="1">
            <a:spLocks/>
          </p:cNvSpPr>
          <p:nvPr/>
        </p:nvSpPr>
        <p:spPr>
          <a:xfrm>
            <a:off x="8860259" y="1547974"/>
            <a:ext cx="2691594" cy="431408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t>Has gone on to promote sustainability far and wide:</a:t>
            </a:r>
          </a:p>
          <a:p>
            <a:r>
              <a:rPr lang="en-US" sz="1800" b="1">
                <a:solidFill>
                  <a:srgbClr val="8070FF"/>
                </a:solidFill>
              </a:rPr>
              <a:t>e.g. </a:t>
            </a:r>
            <a:r>
              <a:rPr lang="en-US" sz="1800"/>
              <a:t>Won Best Student Documentary and the Environmental Award at the British Documentary Film Festival</a:t>
            </a:r>
          </a:p>
          <a:p>
            <a:r>
              <a:rPr lang="en-US" sz="1800" b="1">
                <a:solidFill>
                  <a:srgbClr val="8070FF"/>
                </a:solidFill>
              </a:rPr>
              <a:t>e.g. </a:t>
            </a:r>
            <a:r>
              <a:rPr lang="en-US" sz="1800"/>
              <a:t>Director/Producer Tristan Sherfield also joined us at the Barbican to talk sustainability in filmmaking career paths</a:t>
            </a:r>
          </a:p>
        </p:txBody>
      </p:sp>
      <p:cxnSp>
        <p:nvCxnSpPr>
          <p:cNvPr id="25" name="Straight Connector 24">
            <a:extLst>
              <a:ext uri="{FF2B5EF4-FFF2-40B4-BE49-F238E27FC236}">
                <a16:creationId xmlns:a16="http://schemas.microsoft.com/office/drawing/2014/main" id="{956365E8-5A43-F1C6-15DB-9EB2ADAE3236}"/>
              </a:ext>
            </a:extLst>
          </p:cNvPr>
          <p:cNvCxnSpPr>
            <a:cxnSpLocks/>
          </p:cNvCxnSpPr>
          <p:nvPr/>
        </p:nvCxnSpPr>
        <p:spPr>
          <a:xfrm>
            <a:off x="5349614" y="2419611"/>
            <a:ext cx="0" cy="1154543"/>
          </a:xfrm>
          <a:prstGeom prst="line">
            <a:avLst/>
          </a:prstGeom>
          <a:ln w="28575">
            <a:solidFill>
              <a:srgbClr val="7F70FF"/>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9FDC06E1-027A-92A0-214F-95E552AEFB23}"/>
              </a:ext>
            </a:extLst>
          </p:cNvPr>
          <p:cNvCxnSpPr>
            <a:cxnSpLocks/>
          </p:cNvCxnSpPr>
          <p:nvPr/>
        </p:nvCxnSpPr>
        <p:spPr>
          <a:xfrm>
            <a:off x="5349614" y="3905867"/>
            <a:ext cx="0" cy="1154543"/>
          </a:xfrm>
          <a:prstGeom prst="line">
            <a:avLst/>
          </a:prstGeom>
          <a:ln w="28575">
            <a:solidFill>
              <a:srgbClr val="7F70FF"/>
            </a:solidFill>
          </a:ln>
        </p:spPr>
        <p:style>
          <a:lnRef idx="2">
            <a:schemeClr val="accent1"/>
          </a:lnRef>
          <a:fillRef idx="0">
            <a:schemeClr val="accent1"/>
          </a:fillRef>
          <a:effectRef idx="1">
            <a:schemeClr val="accent1"/>
          </a:effectRef>
          <a:fontRef idx="minor">
            <a:schemeClr val="tx1"/>
          </a:fontRef>
        </p:style>
      </p:cxnSp>
      <p:cxnSp>
        <p:nvCxnSpPr>
          <p:cNvPr id="3" name="Straight Connector 2">
            <a:extLst>
              <a:ext uri="{FF2B5EF4-FFF2-40B4-BE49-F238E27FC236}">
                <a16:creationId xmlns:a16="http://schemas.microsoft.com/office/drawing/2014/main" id="{D5B5DD65-A765-8505-2379-0292AFC3F993}"/>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8B381F80-DC2E-078A-8D69-DD7767575852}"/>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9" name="Picture 8" descr="A logo with white text and blue circles&#10;&#10;Description automatically generated">
            <a:extLst>
              <a:ext uri="{FF2B5EF4-FFF2-40B4-BE49-F238E27FC236}">
                <a16:creationId xmlns:a16="http://schemas.microsoft.com/office/drawing/2014/main" id="{45F2A4D8-AAFC-158C-496F-AA93D1C7AFE5}"/>
              </a:ext>
            </a:extLst>
          </p:cNvPr>
          <p:cNvPicPr>
            <a:picLocks noChangeAspect="1"/>
          </p:cNvPicPr>
          <p:nvPr/>
        </p:nvPicPr>
        <p:blipFill>
          <a:blip r:embed="rId5"/>
          <a:stretch>
            <a:fillRect/>
          </a:stretch>
        </p:blipFill>
        <p:spPr>
          <a:xfrm>
            <a:off x="11209806" y="142490"/>
            <a:ext cx="838327" cy="868300"/>
          </a:xfrm>
          <a:prstGeom prst="rect">
            <a:avLst/>
          </a:prstGeom>
        </p:spPr>
      </p:pic>
      <p:sp>
        <p:nvSpPr>
          <p:cNvPr id="12" name="Rectangle: Rounded Corners 11">
            <a:hlinkClick r:id="rId6" action="ppaction://hlinksldjump"/>
            <a:extLst>
              <a:ext uri="{FF2B5EF4-FFF2-40B4-BE49-F238E27FC236}">
                <a16:creationId xmlns:a16="http://schemas.microsoft.com/office/drawing/2014/main" id="{FA54A7F1-E343-C4EF-BA30-0DFF3294FD34}"/>
              </a:ext>
            </a:extLst>
          </p:cNvPr>
          <p:cNvSpPr/>
          <p:nvPr/>
        </p:nvSpPr>
        <p:spPr>
          <a:xfrm>
            <a:off x="249965" y="5263138"/>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rId7" action="ppaction://hlinksldjump"/>
              </a:rPr>
              <a:t>Back to </a:t>
            </a:r>
            <a:br>
              <a:rPr lang="en-GB" sz="1600" kern="0">
                <a:latin typeface="Century Gothic"/>
                <a:cs typeface="Times New Roman"/>
                <a:hlinkClick r:id="rId7" action="ppaction://hlinksldjump"/>
              </a:rPr>
            </a:br>
            <a:r>
              <a:rPr lang="en-GB" sz="1600" kern="0">
                <a:solidFill>
                  <a:schemeClr val="bg1"/>
                </a:solidFill>
                <a:latin typeface="Century Gothic"/>
                <a:cs typeface="Times New Roman"/>
                <a:hlinkClick r:id="rId7" action="ppaction://hlinksldjump">
                  <a:extLst>
                    <a:ext uri="{A12FA001-AC4F-418D-AE19-62706E023703}">
                      <ahyp:hlinkClr xmlns:ahyp="http://schemas.microsoft.com/office/drawing/2018/hyperlinkcolor" val="tx"/>
                    </a:ext>
                  </a:extLst>
                </a:hlinkClick>
              </a:rPr>
              <a:t>case studies</a:t>
            </a:r>
            <a:endParaRPr lang="en-US">
              <a:solidFill>
                <a:schemeClr val="bg1"/>
              </a:solidFill>
              <a:ea typeface="Calibri"/>
              <a:cs typeface="Calibri"/>
              <a:hlinkClick r:id="rId7" action="ppaction://hlinksldjump">
                <a:extLst>
                  <a:ext uri="{A12FA001-AC4F-418D-AE19-62706E023703}">
                    <ahyp:hlinkClr xmlns:ahyp="http://schemas.microsoft.com/office/drawing/2018/hyperlinkcolor" val="tx"/>
                  </a:ext>
                </a:extLst>
              </a:hlinkClick>
            </a:endParaRPr>
          </a:p>
        </p:txBody>
      </p:sp>
      <p:sp>
        <p:nvSpPr>
          <p:cNvPr id="14" name="Rectangle: Rounded Corners 13">
            <a:hlinkClick r:id="rId6" action="ppaction://hlinksldjump"/>
            <a:extLst>
              <a:ext uri="{FF2B5EF4-FFF2-40B4-BE49-F238E27FC236}">
                <a16:creationId xmlns:a16="http://schemas.microsoft.com/office/drawing/2014/main" id="{1C1EFAA5-F43A-22F6-5A49-4E6E5A9BB476}"/>
              </a:ext>
            </a:extLst>
          </p:cNvPr>
          <p:cNvSpPr/>
          <p:nvPr/>
        </p:nvSpPr>
        <p:spPr>
          <a:xfrm>
            <a:off x="251046" y="5954211"/>
            <a:ext cx="1944666" cy="545841"/>
          </a:xfrm>
          <a:prstGeom prst="roundRect">
            <a:avLst/>
          </a:prstGeom>
          <a:solidFill>
            <a:srgbClr val="7F70FF"/>
          </a:solidFill>
          <a:ln>
            <a:no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600" kern="0">
                <a:solidFill>
                  <a:schemeClr val="bg1"/>
                </a:solidFill>
                <a:latin typeface="Century Gothic"/>
                <a:cs typeface="Times New Roman"/>
                <a:hlinkClick r:id="rId7" action="ppaction://hlinksldjump"/>
              </a:rPr>
              <a:t>Forward to</a:t>
            </a:r>
            <a:br>
              <a:rPr lang="en-GB" sz="1600" kern="0">
                <a:latin typeface="Century Gothic"/>
                <a:cs typeface="Times New Roman"/>
                <a:hlinkClick r:id="rId7" action="ppaction://hlinksldjump"/>
              </a:rPr>
            </a:br>
            <a:r>
              <a:rPr lang="en-GB" sz="1600" kern="0">
                <a:solidFill>
                  <a:schemeClr val="bg1"/>
                </a:solidFill>
                <a:latin typeface="Century Gothic"/>
                <a:cs typeface="Times New Roman"/>
                <a:hlinkClick r:id="rId7" action="ppaction://hlinksldjump">
                  <a:extLst>
                    <a:ext uri="{A12FA001-AC4F-418D-AE19-62706E023703}">
                      <ahyp:hlinkClr xmlns:ahyp="http://schemas.microsoft.com/office/drawing/2018/hyperlinkcolor" val="tx"/>
                    </a:ext>
                  </a:extLst>
                </a:hlinkClick>
              </a:rPr>
              <a:t>next section</a:t>
            </a:r>
            <a:endParaRPr lang="en-GB" sz="1600" kern="0">
              <a:solidFill>
                <a:schemeClr val="bg1"/>
              </a:solidFill>
              <a:latin typeface="Century Gothic"/>
              <a:ea typeface="Calibri"/>
              <a:cs typeface="Times New Roman"/>
              <a:hlinkClick r:id="rId7" action="ppaction://hlinksldjump">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4471932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0A40200-916C-8082-635F-33DF38B27921}"/>
              </a:ext>
            </a:extLst>
          </p:cNvPr>
          <p:cNvSpPr/>
          <p:nvPr/>
        </p:nvSpPr>
        <p:spPr>
          <a:xfrm>
            <a:off x="661454" y="2557974"/>
            <a:ext cx="1995777" cy="3258626"/>
          </a:xfrm>
          <a:prstGeom prst="rect">
            <a:avLst/>
          </a:prstGeom>
          <a:solidFill>
            <a:srgbClr val="807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entury Gothic" panose="020B0502020202020204" pitchFamily="34" charset="0"/>
            </a:endParaRPr>
          </a:p>
        </p:txBody>
      </p:sp>
      <p:sp>
        <p:nvSpPr>
          <p:cNvPr id="7" name="Title 6">
            <a:extLst>
              <a:ext uri="{FF2B5EF4-FFF2-40B4-BE49-F238E27FC236}">
                <a16:creationId xmlns:a16="http://schemas.microsoft.com/office/drawing/2014/main" id="{4FD4F297-069D-CE73-C722-DA923129ECF2}"/>
              </a:ext>
            </a:extLst>
          </p:cNvPr>
          <p:cNvSpPr>
            <a:spLocks noGrp="1"/>
          </p:cNvSpPr>
          <p:nvPr>
            <p:ph type="ctrTitle"/>
          </p:nvPr>
        </p:nvSpPr>
        <p:spPr>
          <a:xfrm>
            <a:off x="531223" y="1041400"/>
            <a:ext cx="9144000" cy="924965"/>
          </a:xfrm>
        </p:spPr>
        <p:txBody>
          <a:bodyPr/>
          <a:lstStyle/>
          <a:p>
            <a:r>
              <a:rPr lang="en-US">
                <a:solidFill>
                  <a:srgbClr val="8070FF"/>
                </a:solidFill>
                <a:latin typeface="Century Gothic" panose="020B0502020202020204" pitchFamily="34" charset="0"/>
              </a:rPr>
              <a:t>Top tips </a:t>
            </a:r>
            <a:r>
              <a:rPr lang="en-US">
                <a:latin typeface="Century Gothic" panose="020B0502020202020204" pitchFamily="34" charset="0"/>
              </a:rPr>
              <a:t>for all</a:t>
            </a:r>
            <a:endParaRPr lang="en-US">
              <a:solidFill>
                <a:srgbClr val="7E6EFA"/>
              </a:solidFill>
              <a:latin typeface="Century Gothic" panose="020B0502020202020204" pitchFamily="34" charset="0"/>
            </a:endParaRPr>
          </a:p>
        </p:txBody>
      </p:sp>
      <p:sp>
        <p:nvSpPr>
          <p:cNvPr id="2" name="Subtitle 1">
            <a:extLst>
              <a:ext uri="{FF2B5EF4-FFF2-40B4-BE49-F238E27FC236}">
                <a16:creationId xmlns:a16="http://schemas.microsoft.com/office/drawing/2014/main" id="{B1553375-E33D-5D7A-ADFA-2CDC39088911}"/>
              </a:ext>
            </a:extLst>
          </p:cNvPr>
          <p:cNvSpPr>
            <a:spLocks noGrp="1"/>
          </p:cNvSpPr>
          <p:nvPr>
            <p:ph type="subTitle" idx="1"/>
          </p:nvPr>
        </p:nvSpPr>
        <p:spPr>
          <a:xfrm>
            <a:off x="877945" y="3893150"/>
            <a:ext cx="1615163" cy="1768620"/>
          </a:xfrm>
        </p:spPr>
        <p:txBody>
          <a:bodyPr>
            <a:normAutofit/>
          </a:bodyPr>
          <a:lstStyle/>
          <a:p>
            <a:r>
              <a:rPr lang="en-US" sz="1200">
                <a:latin typeface="Century Gothic" panose="020B0502020202020204" pitchFamily="34" charset="0"/>
              </a:rPr>
              <a:t>Understand your impact. If you want to reduce your environmental impact, you’ve got to know what it is. Use our tools to help you.</a:t>
            </a:r>
            <a:endParaRPr lang="en-US" sz="1200" b="1">
              <a:latin typeface="Century Gothic" panose="020B0502020202020204" pitchFamily="34" charset="0"/>
            </a:endParaRPr>
          </a:p>
        </p:txBody>
      </p:sp>
      <p:sp>
        <p:nvSpPr>
          <p:cNvPr id="6" name="Subtitle 1">
            <a:extLst>
              <a:ext uri="{FF2B5EF4-FFF2-40B4-BE49-F238E27FC236}">
                <a16:creationId xmlns:a16="http://schemas.microsoft.com/office/drawing/2014/main" id="{4A9EA92C-45F5-A3E1-5EDB-5748A5FA879E}"/>
              </a:ext>
            </a:extLst>
          </p:cNvPr>
          <p:cNvSpPr txBox="1">
            <a:spLocks/>
          </p:cNvSpPr>
          <p:nvPr/>
        </p:nvSpPr>
        <p:spPr>
          <a:xfrm>
            <a:off x="877945" y="3530600"/>
            <a:ext cx="1324167" cy="43288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b="1">
                <a:solidFill>
                  <a:srgbClr val="0F123D"/>
                </a:solidFill>
              </a:rPr>
              <a:t>Identify</a:t>
            </a:r>
          </a:p>
        </p:txBody>
      </p:sp>
      <p:sp>
        <p:nvSpPr>
          <p:cNvPr id="8" name="Rectangle 7">
            <a:extLst>
              <a:ext uri="{FF2B5EF4-FFF2-40B4-BE49-F238E27FC236}">
                <a16:creationId xmlns:a16="http://schemas.microsoft.com/office/drawing/2014/main" id="{7F860C28-9077-F3C8-51A2-CB2DEB491A18}"/>
              </a:ext>
            </a:extLst>
          </p:cNvPr>
          <p:cNvSpPr/>
          <p:nvPr/>
        </p:nvSpPr>
        <p:spPr>
          <a:xfrm>
            <a:off x="2849762" y="2557974"/>
            <a:ext cx="1995777" cy="3258626"/>
          </a:xfrm>
          <a:prstGeom prst="rect">
            <a:avLst/>
          </a:prstGeom>
          <a:solidFill>
            <a:srgbClr val="807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entury Gothic" panose="020B0502020202020204" pitchFamily="34" charset="0"/>
            </a:endParaRPr>
          </a:p>
        </p:txBody>
      </p:sp>
      <p:sp>
        <p:nvSpPr>
          <p:cNvPr id="9" name="Subtitle 1">
            <a:extLst>
              <a:ext uri="{FF2B5EF4-FFF2-40B4-BE49-F238E27FC236}">
                <a16:creationId xmlns:a16="http://schemas.microsoft.com/office/drawing/2014/main" id="{3934D2AC-8949-A27B-BE23-75570DA1C96E}"/>
              </a:ext>
            </a:extLst>
          </p:cNvPr>
          <p:cNvSpPr txBox="1">
            <a:spLocks/>
          </p:cNvSpPr>
          <p:nvPr/>
        </p:nvSpPr>
        <p:spPr>
          <a:xfrm>
            <a:off x="3066253" y="3893150"/>
            <a:ext cx="1615163" cy="176862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200"/>
              <a:t>Speak up and out. Asking all of your suppliers how they can help reduce your carbon footprint is likely the most important thing you can do.</a:t>
            </a:r>
            <a:endParaRPr lang="en-US" sz="1200" b="1"/>
          </a:p>
        </p:txBody>
      </p:sp>
      <p:sp>
        <p:nvSpPr>
          <p:cNvPr id="10" name="Subtitle 1">
            <a:extLst>
              <a:ext uri="{FF2B5EF4-FFF2-40B4-BE49-F238E27FC236}">
                <a16:creationId xmlns:a16="http://schemas.microsoft.com/office/drawing/2014/main" id="{71E68701-2CF2-1431-7E2E-2587A93E9E25}"/>
              </a:ext>
            </a:extLst>
          </p:cNvPr>
          <p:cNvSpPr txBox="1">
            <a:spLocks/>
          </p:cNvSpPr>
          <p:nvPr/>
        </p:nvSpPr>
        <p:spPr>
          <a:xfrm>
            <a:off x="3066253" y="3530600"/>
            <a:ext cx="1605289" cy="43288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b="1">
                <a:solidFill>
                  <a:srgbClr val="0F123D"/>
                </a:solidFill>
              </a:rPr>
              <a:t>Collaborate</a:t>
            </a:r>
          </a:p>
        </p:txBody>
      </p:sp>
      <p:sp>
        <p:nvSpPr>
          <p:cNvPr id="11" name="Rectangle 10">
            <a:extLst>
              <a:ext uri="{FF2B5EF4-FFF2-40B4-BE49-F238E27FC236}">
                <a16:creationId xmlns:a16="http://schemas.microsoft.com/office/drawing/2014/main" id="{41D538A1-2FCC-F5EC-4A41-4F840F82F493}"/>
              </a:ext>
            </a:extLst>
          </p:cNvPr>
          <p:cNvSpPr/>
          <p:nvPr/>
        </p:nvSpPr>
        <p:spPr>
          <a:xfrm>
            <a:off x="5030254" y="2557974"/>
            <a:ext cx="1995777" cy="3258626"/>
          </a:xfrm>
          <a:prstGeom prst="rect">
            <a:avLst/>
          </a:prstGeom>
          <a:solidFill>
            <a:srgbClr val="807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entury Gothic" panose="020B0502020202020204" pitchFamily="34" charset="0"/>
            </a:endParaRPr>
          </a:p>
        </p:txBody>
      </p:sp>
      <p:sp>
        <p:nvSpPr>
          <p:cNvPr id="12" name="Subtitle 1">
            <a:extLst>
              <a:ext uri="{FF2B5EF4-FFF2-40B4-BE49-F238E27FC236}">
                <a16:creationId xmlns:a16="http://schemas.microsoft.com/office/drawing/2014/main" id="{5D3C0B5F-6672-238E-74B5-3576AB62518C}"/>
              </a:ext>
            </a:extLst>
          </p:cNvPr>
          <p:cNvSpPr txBox="1">
            <a:spLocks/>
          </p:cNvSpPr>
          <p:nvPr/>
        </p:nvSpPr>
        <p:spPr>
          <a:xfrm>
            <a:off x="5246745" y="3893150"/>
            <a:ext cx="1615163" cy="176862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200" err="1"/>
              <a:t>Prioritise</a:t>
            </a:r>
            <a:r>
              <a:rPr lang="en-US" sz="1200"/>
              <a:t> your actions based on the findings. Where possible, ensure you’re taking action on the largest areas of your environmental impact.</a:t>
            </a:r>
            <a:endParaRPr lang="en-US" sz="1200" b="1"/>
          </a:p>
        </p:txBody>
      </p:sp>
      <p:sp>
        <p:nvSpPr>
          <p:cNvPr id="20" name="Subtitle 1">
            <a:extLst>
              <a:ext uri="{FF2B5EF4-FFF2-40B4-BE49-F238E27FC236}">
                <a16:creationId xmlns:a16="http://schemas.microsoft.com/office/drawing/2014/main" id="{C99318C7-97F0-EE0D-8DE2-65EFEEA7E193}"/>
              </a:ext>
            </a:extLst>
          </p:cNvPr>
          <p:cNvSpPr txBox="1">
            <a:spLocks/>
          </p:cNvSpPr>
          <p:nvPr/>
        </p:nvSpPr>
        <p:spPr>
          <a:xfrm>
            <a:off x="5246745" y="3530600"/>
            <a:ext cx="1324167" cy="43288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b="1" err="1">
                <a:solidFill>
                  <a:srgbClr val="0F123D"/>
                </a:solidFill>
              </a:rPr>
              <a:t>Prioritise</a:t>
            </a:r>
            <a:endParaRPr lang="en-US" sz="1600" b="1">
              <a:solidFill>
                <a:srgbClr val="0F123D"/>
              </a:solidFill>
            </a:endParaRPr>
          </a:p>
        </p:txBody>
      </p:sp>
      <p:sp>
        <p:nvSpPr>
          <p:cNvPr id="21" name="Rectangle 20">
            <a:extLst>
              <a:ext uri="{FF2B5EF4-FFF2-40B4-BE49-F238E27FC236}">
                <a16:creationId xmlns:a16="http://schemas.microsoft.com/office/drawing/2014/main" id="{EC9EB945-99C6-8D8E-914C-4A11528AB3D4}"/>
              </a:ext>
            </a:extLst>
          </p:cNvPr>
          <p:cNvSpPr/>
          <p:nvPr/>
        </p:nvSpPr>
        <p:spPr>
          <a:xfrm>
            <a:off x="7218562" y="2557974"/>
            <a:ext cx="1995777" cy="3258626"/>
          </a:xfrm>
          <a:prstGeom prst="rect">
            <a:avLst/>
          </a:prstGeom>
          <a:solidFill>
            <a:srgbClr val="807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entury Gothic" panose="020B0502020202020204" pitchFamily="34" charset="0"/>
            </a:endParaRPr>
          </a:p>
        </p:txBody>
      </p:sp>
      <p:sp>
        <p:nvSpPr>
          <p:cNvPr id="22" name="Subtitle 1">
            <a:extLst>
              <a:ext uri="{FF2B5EF4-FFF2-40B4-BE49-F238E27FC236}">
                <a16:creationId xmlns:a16="http://schemas.microsoft.com/office/drawing/2014/main" id="{02C763D4-299E-766F-3A87-9BE43CA3041F}"/>
              </a:ext>
            </a:extLst>
          </p:cNvPr>
          <p:cNvSpPr txBox="1">
            <a:spLocks/>
          </p:cNvSpPr>
          <p:nvPr/>
        </p:nvSpPr>
        <p:spPr>
          <a:xfrm>
            <a:off x="7435053" y="3893150"/>
            <a:ext cx="1615163" cy="176862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200"/>
              <a:t>Define and communicate your intentions. Once you’ve got a plan, make sure everyone has every opportunity to know what it is.</a:t>
            </a:r>
            <a:endParaRPr lang="en-US" sz="1200" b="1"/>
          </a:p>
        </p:txBody>
      </p:sp>
      <p:sp>
        <p:nvSpPr>
          <p:cNvPr id="23" name="Subtitle 1">
            <a:extLst>
              <a:ext uri="{FF2B5EF4-FFF2-40B4-BE49-F238E27FC236}">
                <a16:creationId xmlns:a16="http://schemas.microsoft.com/office/drawing/2014/main" id="{E09AE1EA-F8D0-F26D-B2BD-D8EF59D8BADC}"/>
              </a:ext>
            </a:extLst>
          </p:cNvPr>
          <p:cNvSpPr txBox="1">
            <a:spLocks/>
          </p:cNvSpPr>
          <p:nvPr/>
        </p:nvSpPr>
        <p:spPr>
          <a:xfrm>
            <a:off x="7326807" y="3530600"/>
            <a:ext cx="1779286" cy="43288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b="1">
                <a:solidFill>
                  <a:srgbClr val="0F123D"/>
                </a:solidFill>
              </a:rPr>
              <a:t>Communicate</a:t>
            </a:r>
          </a:p>
        </p:txBody>
      </p:sp>
      <p:sp>
        <p:nvSpPr>
          <p:cNvPr id="24" name="Rectangle 23">
            <a:extLst>
              <a:ext uri="{FF2B5EF4-FFF2-40B4-BE49-F238E27FC236}">
                <a16:creationId xmlns:a16="http://schemas.microsoft.com/office/drawing/2014/main" id="{A5F63CD3-293C-EA62-1A6C-834ABD9A3DC5}"/>
              </a:ext>
            </a:extLst>
          </p:cNvPr>
          <p:cNvSpPr/>
          <p:nvPr/>
        </p:nvSpPr>
        <p:spPr>
          <a:xfrm>
            <a:off x="9414685" y="2557974"/>
            <a:ext cx="1995777" cy="3258626"/>
          </a:xfrm>
          <a:prstGeom prst="rect">
            <a:avLst/>
          </a:prstGeom>
          <a:solidFill>
            <a:srgbClr val="8070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entury Gothic" panose="020B0502020202020204" pitchFamily="34" charset="0"/>
            </a:endParaRPr>
          </a:p>
        </p:txBody>
      </p:sp>
      <p:sp>
        <p:nvSpPr>
          <p:cNvPr id="25" name="Subtitle 1">
            <a:extLst>
              <a:ext uri="{FF2B5EF4-FFF2-40B4-BE49-F238E27FC236}">
                <a16:creationId xmlns:a16="http://schemas.microsoft.com/office/drawing/2014/main" id="{4E4A9E59-3DDA-A17D-5AF1-A686F937004F}"/>
              </a:ext>
            </a:extLst>
          </p:cNvPr>
          <p:cNvSpPr txBox="1">
            <a:spLocks/>
          </p:cNvSpPr>
          <p:nvPr/>
        </p:nvSpPr>
        <p:spPr>
          <a:xfrm>
            <a:off x="9631176" y="3893150"/>
            <a:ext cx="1682879" cy="176862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200"/>
              <a:t>Explore innovations. Exciting stuff is happening in costume, lighting, finance, transport, set design etc. Get excited about what’s possible.</a:t>
            </a:r>
            <a:endParaRPr lang="en-US" sz="1200" b="1"/>
          </a:p>
        </p:txBody>
      </p:sp>
      <p:sp>
        <p:nvSpPr>
          <p:cNvPr id="26" name="Subtitle 1">
            <a:extLst>
              <a:ext uri="{FF2B5EF4-FFF2-40B4-BE49-F238E27FC236}">
                <a16:creationId xmlns:a16="http://schemas.microsoft.com/office/drawing/2014/main" id="{0B0CFC49-1B3B-73ED-B348-43A65E27C390}"/>
              </a:ext>
            </a:extLst>
          </p:cNvPr>
          <p:cNvSpPr txBox="1">
            <a:spLocks/>
          </p:cNvSpPr>
          <p:nvPr/>
        </p:nvSpPr>
        <p:spPr>
          <a:xfrm>
            <a:off x="9631176" y="3530600"/>
            <a:ext cx="1324167" cy="43288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600" b="1">
                <a:solidFill>
                  <a:srgbClr val="0F123D"/>
                </a:solidFill>
              </a:rPr>
              <a:t>Innovate</a:t>
            </a:r>
          </a:p>
        </p:txBody>
      </p:sp>
      <p:pic>
        <p:nvPicPr>
          <p:cNvPr id="28" name="Picture 27" descr="A blue magnifying glass&#10;&#10;Description automatically generated">
            <a:extLst>
              <a:ext uri="{FF2B5EF4-FFF2-40B4-BE49-F238E27FC236}">
                <a16:creationId xmlns:a16="http://schemas.microsoft.com/office/drawing/2014/main" id="{4F57061B-B228-A100-F22E-93EF47BD9A75}"/>
              </a:ext>
            </a:extLst>
          </p:cNvPr>
          <p:cNvPicPr>
            <a:picLocks noChangeAspect="1"/>
          </p:cNvPicPr>
          <p:nvPr/>
        </p:nvPicPr>
        <p:blipFill>
          <a:blip r:embed="rId3"/>
          <a:stretch>
            <a:fillRect/>
          </a:stretch>
        </p:blipFill>
        <p:spPr>
          <a:xfrm>
            <a:off x="1432729" y="2828811"/>
            <a:ext cx="453226" cy="453226"/>
          </a:xfrm>
          <a:prstGeom prst="rect">
            <a:avLst/>
          </a:prstGeom>
        </p:spPr>
      </p:pic>
      <p:pic>
        <p:nvPicPr>
          <p:cNvPr id="30" name="Picture 29" descr="A blue circle and pointy design&#10;&#10;Description automatically generated with medium confidence">
            <a:extLst>
              <a:ext uri="{FF2B5EF4-FFF2-40B4-BE49-F238E27FC236}">
                <a16:creationId xmlns:a16="http://schemas.microsoft.com/office/drawing/2014/main" id="{939CC5BA-4BF6-C5EB-3D56-876D2BD0030A}"/>
              </a:ext>
            </a:extLst>
          </p:cNvPr>
          <p:cNvPicPr>
            <a:picLocks noChangeAspect="1"/>
          </p:cNvPicPr>
          <p:nvPr/>
        </p:nvPicPr>
        <p:blipFill>
          <a:blip r:embed="rId4"/>
          <a:stretch>
            <a:fillRect/>
          </a:stretch>
        </p:blipFill>
        <p:spPr>
          <a:xfrm>
            <a:off x="3569969" y="2825761"/>
            <a:ext cx="555361" cy="453226"/>
          </a:xfrm>
          <a:prstGeom prst="rect">
            <a:avLst/>
          </a:prstGeom>
        </p:spPr>
      </p:pic>
      <p:pic>
        <p:nvPicPr>
          <p:cNvPr id="32" name="Picture 31" descr="A blue checklist with check marks&#10;&#10;Description automatically generated">
            <a:extLst>
              <a:ext uri="{FF2B5EF4-FFF2-40B4-BE49-F238E27FC236}">
                <a16:creationId xmlns:a16="http://schemas.microsoft.com/office/drawing/2014/main" id="{7DAEA007-F5C7-09BE-2A78-9017EA83361B}"/>
              </a:ext>
            </a:extLst>
          </p:cNvPr>
          <p:cNvPicPr>
            <a:picLocks noChangeAspect="1"/>
          </p:cNvPicPr>
          <p:nvPr/>
        </p:nvPicPr>
        <p:blipFill>
          <a:blip r:embed="rId5"/>
          <a:stretch>
            <a:fillRect/>
          </a:stretch>
        </p:blipFill>
        <p:spPr>
          <a:xfrm>
            <a:off x="5792231" y="2819378"/>
            <a:ext cx="331940" cy="459609"/>
          </a:xfrm>
          <a:prstGeom prst="rect">
            <a:avLst/>
          </a:prstGeom>
        </p:spPr>
      </p:pic>
      <p:pic>
        <p:nvPicPr>
          <p:cNvPr id="34" name="Picture 33" descr="A blue and black chat bubbles&#10;&#10;Description automatically generated">
            <a:extLst>
              <a:ext uri="{FF2B5EF4-FFF2-40B4-BE49-F238E27FC236}">
                <a16:creationId xmlns:a16="http://schemas.microsoft.com/office/drawing/2014/main" id="{A7170274-25DB-F21B-AADF-534A957DB94E}"/>
              </a:ext>
            </a:extLst>
          </p:cNvPr>
          <p:cNvPicPr>
            <a:picLocks noChangeAspect="1"/>
          </p:cNvPicPr>
          <p:nvPr/>
        </p:nvPicPr>
        <p:blipFill>
          <a:blip r:embed="rId6"/>
          <a:stretch>
            <a:fillRect/>
          </a:stretch>
        </p:blipFill>
        <p:spPr>
          <a:xfrm>
            <a:off x="7929203" y="2905766"/>
            <a:ext cx="536211" cy="395775"/>
          </a:xfrm>
          <a:prstGeom prst="rect">
            <a:avLst/>
          </a:prstGeom>
        </p:spPr>
      </p:pic>
      <p:pic>
        <p:nvPicPr>
          <p:cNvPr id="36" name="Picture 35" descr="A blue light bulb with rays of light&#10;&#10;Description automatically generated">
            <a:extLst>
              <a:ext uri="{FF2B5EF4-FFF2-40B4-BE49-F238E27FC236}">
                <a16:creationId xmlns:a16="http://schemas.microsoft.com/office/drawing/2014/main" id="{63520A6B-C396-E512-B437-279386E8A6C4}"/>
              </a:ext>
            </a:extLst>
          </p:cNvPr>
          <p:cNvPicPr>
            <a:picLocks noChangeAspect="1"/>
          </p:cNvPicPr>
          <p:nvPr/>
        </p:nvPicPr>
        <p:blipFill>
          <a:blip r:embed="rId7"/>
          <a:stretch>
            <a:fillRect/>
          </a:stretch>
        </p:blipFill>
        <p:spPr>
          <a:xfrm>
            <a:off x="10189151" y="2760811"/>
            <a:ext cx="446843" cy="548978"/>
          </a:xfrm>
          <a:prstGeom prst="rect">
            <a:avLst/>
          </a:prstGeom>
        </p:spPr>
      </p:pic>
      <p:cxnSp>
        <p:nvCxnSpPr>
          <p:cNvPr id="4" name="Straight Connector 3">
            <a:extLst>
              <a:ext uri="{FF2B5EF4-FFF2-40B4-BE49-F238E27FC236}">
                <a16:creationId xmlns:a16="http://schemas.microsoft.com/office/drawing/2014/main" id="{68C7FEA4-0399-0CA8-4B82-71CCFB064E84}"/>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4" name="TextBox 73">
            <a:extLst>
              <a:ext uri="{FF2B5EF4-FFF2-40B4-BE49-F238E27FC236}">
                <a16:creationId xmlns:a16="http://schemas.microsoft.com/office/drawing/2014/main" id="{CAAFA8D0-00BC-E82F-42B5-84AA6C12CC1E}"/>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5" name="Picture 14" descr="A logo with white text and blue circles&#10;&#10;Description automatically generated">
            <a:extLst>
              <a:ext uri="{FF2B5EF4-FFF2-40B4-BE49-F238E27FC236}">
                <a16:creationId xmlns:a16="http://schemas.microsoft.com/office/drawing/2014/main" id="{40C51504-EDAD-6827-275B-5F3AC7FB83A0}"/>
              </a:ext>
            </a:extLst>
          </p:cNvPr>
          <p:cNvPicPr>
            <a:picLocks noChangeAspect="1"/>
          </p:cNvPicPr>
          <p:nvPr/>
        </p:nvPicPr>
        <p:blipFill>
          <a:blip r:embed="rId8"/>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13471992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B6A14-77DB-FD0F-744D-F2A7519BCC2F}"/>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5D5542B6-63A8-7FCE-51DE-B44FE99BF07B}"/>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t>albert guides &amp; tools</a:t>
            </a:r>
          </a:p>
        </p:txBody>
      </p:sp>
      <p:cxnSp>
        <p:nvCxnSpPr>
          <p:cNvPr id="9" name="Straight Connector 8">
            <a:extLst>
              <a:ext uri="{FF2B5EF4-FFF2-40B4-BE49-F238E27FC236}">
                <a16:creationId xmlns:a16="http://schemas.microsoft.com/office/drawing/2014/main" id="{896D807A-1956-2DB9-6355-A038B2BE0DE4}"/>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7FFFE619-BEF3-208A-4B66-6CC8C55C0D4F}"/>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4 – Climate Storytelling</a:t>
            </a:r>
          </a:p>
        </p:txBody>
      </p:sp>
      <p:pic>
        <p:nvPicPr>
          <p:cNvPr id="11" name="Picture 10" descr="A logo with white text and blue circles&#10;&#10;Description automatically generated">
            <a:extLst>
              <a:ext uri="{FF2B5EF4-FFF2-40B4-BE49-F238E27FC236}">
                <a16:creationId xmlns:a16="http://schemas.microsoft.com/office/drawing/2014/main" id="{DD992BD5-4256-7FA0-1B56-E8A455A20444}"/>
              </a:ext>
            </a:extLst>
          </p:cNvPr>
          <p:cNvPicPr>
            <a:picLocks noChangeAspect="1"/>
          </p:cNvPicPr>
          <p:nvPr/>
        </p:nvPicPr>
        <p:blipFill>
          <a:blip r:embed="rId2"/>
          <a:stretch>
            <a:fillRect/>
          </a:stretch>
        </p:blipFill>
        <p:spPr>
          <a:xfrm>
            <a:off x="11209806" y="142490"/>
            <a:ext cx="838327" cy="868300"/>
          </a:xfrm>
          <a:prstGeom prst="rect">
            <a:avLst/>
          </a:prstGeom>
        </p:spPr>
      </p:pic>
      <p:pic>
        <p:nvPicPr>
          <p:cNvPr id="6" name="Picture 5" descr="Homepage for BAFTA albert's Production Handbook">
            <a:hlinkClick r:id="rId3"/>
            <a:extLst>
              <a:ext uri="{FF2B5EF4-FFF2-40B4-BE49-F238E27FC236}">
                <a16:creationId xmlns:a16="http://schemas.microsoft.com/office/drawing/2014/main" id="{5A56BFF3-6A55-6F3D-B41B-6F3ECEE6B1E7}"/>
              </a:ext>
            </a:extLst>
          </p:cNvPr>
          <p:cNvPicPr>
            <a:picLocks noChangeAspect="1"/>
          </p:cNvPicPr>
          <p:nvPr/>
        </p:nvPicPr>
        <p:blipFill>
          <a:blip r:embed="rId4"/>
          <a:stretch>
            <a:fillRect/>
          </a:stretch>
        </p:blipFill>
        <p:spPr>
          <a:xfrm>
            <a:off x="607184" y="1833572"/>
            <a:ext cx="4997552" cy="2186691"/>
          </a:xfrm>
          <a:prstGeom prst="rect">
            <a:avLst/>
          </a:prstGeom>
        </p:spPr>
      </p:pic>
      <p:pic>
        <p:nvPicPr>
          <p:cNvPr id="8" name="Picture 7" descr="Homepage for BAFTA albert's Production Handbook">
            <a:hlinkClick r:id="rId5"/>
            <a:extLst>
              <a:ext uri="{FF2B5EF4-FFF2-40B4-BE49-F238E27FC236}">
                <a16:creationId xmlns:a16="http://schemas.microsoft.com/office/drawing/2014/main" id="{0D20E1B9-489B-4BA7-CC48-F0E777A9D848}"/>
              </a:ext>
            </a:extLst>
          </p:cNvPr>
          <p:cNvPicPr>
            <a:picLocks noChangeAspect="1"/>
          </p:cNvPicPr>
          <p:nvPr/>
        </p:nvPicPr>
        <p:blipFill>
          <a:blip r:embed="rId6"/>
          <a:stretch>
            <a:fillRect/>
          </a:stretch>
        </p:blipFill>
        <p:spPr>
          <a:xfrm>
            <a:off x="607184" y="4222287"/>
            <a:ext cx="4997552" cy="2169290"/>
          </a:xfrm>
          <a:prstGeom prst="rect">
            <a:avLst/>
          </a:prstGeom>
        </p:spPr>
      </p:pic>
      <p:pic>
        <p:nvPicPr>
          <p:cNvPr id="13" name="Picture 12" descr="Homepage for BAFTA albert's Biodiversity Guide">
            <a:hlinkClick r:id="rId7"/>
            <a:extLst>
              <a:ext uri="{FF2B5EF4-FFF2-40B4-BE49-F238E27FC236}">
                <a16:creationId xmlns:a16="http://schemas.microsoft.com/office/drawing/2014/main" id="{8D364972-717B-B5B3-3B57-BD35A089E9C5}"/>
              </a:ext>
            </a:extLst>
          </p:cNvPr>
          <p:cNvPicPr>
            <a:picLocks noChangeAspect="1"/>
          </p:cNvPicPr>
          <p:nvPr/>
        </p:nvPicPr>
        <p:blipFill>
          <a:blip r:embed="rId8"/>
          <a:stretch>
            <a:fillRect/>
          </a:stretch>
        </p:blipFill>
        <p:spPr>
          <a:xfrm>
            <a:off x="6449038" y="2554202"/>
            <a:ext cx="5179931" cy="2932122"/>
          </a:xfrm>
          <a:prstGeom prst="rect">
            <a:avLst/>
          </a:prstGeom>
        </p:spPr>
      </p:pic>
    </p:spTree>
    <p:extLst>
      <p:ext uri="{BB962C8B-B14F-4D97-AF65-F5344CB8AC3E}">
        <p14:creationId xmlns:p14="http://schemas.microsoft.com/office/powerpoint/2010/main" val="15735930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0F6CC6-A47E-E668-832E-C490DCF99E16}"/>
            </a:ext>
          </a:extLst>
        </p:cNvPr>
        <p:cNvGrpSpPr/>
        <p:nvPr/>
      </p:nvGrpSpPr>
      <p:grpSpPr>
        <a:xfrm>
          <a:off x="0" y="0"/>
          <a:ext cx="0" cy="0"/>
          <a:chOff x="0" y="0"/>
          <a:chExt cx="0" cy="0"/>
        </a:xfrm>
      </p:grpSpPr>
      <p:pic>
        <p:nvPicPr>
          <p:cNvPr id="7" name="Picture 6" descr="A person with headphones and a camera&#10;&#10;AI-generated content may be incorrect.">
            <a:extLst>
              <a:ext uri="{FF2B5EF4-FFF2-40B4-BE49-F238E27FC236}">
                <a16:creationId xmlns:a16="http://schemas.microsoft.com/office/drawing/2014/main" id="{30155126-D388-8B80-63B3-D01E7F0510B9}"/>
              </a:ext>
            </a:extLst>
          </p:cNvPr>
          <p:cNvPicPr>
            <a:picLocks noChangeAspect="1"/>
          </p:cNvPicPr>
          <p:nvPr/>
        </p:nvPicPr>
        <p:blipFill>
          <a:blip r:embed="rId3"/>
          <a:srcRect l="-91" t="10027" r="-130" b="179"/>
          <a:stretch>
            <a:fillRect/>
          </a:stretch>
        </p:blipFill>
        <p:spPr>
          <a:xfrm>
            <a:off x="6579" y="4317"/>
            <a:ext cx="5098702" cy="6872452"/>
          </a:xfrm>
          <a:prstGeom prst="rect">
            <a:avLst/>
          </a:prstGeom>
        </p:spPr>
      </p:pic>
      <p:pic>
        <p:nvPicPr>
          <p:cNvPr id="3" name="Picture 2" descr="A black and white image&#10;&#10;Description automatically generated">
            <a:extLst>
              <a:ext uri="{FF2B5EF4-FFF2-40B4-BE49-F238E27FC236}">
                <a16:creationId xmlns:a16="http://schemas.microsoft.com/office/drawing/2014/main" id="{7BA06096-9DD6-00C1-2BCC-229D8E7F39BF}"/>
              </a:ext>
            </a:extLst>
          </p:cNvPr>
          <p:cNvPicPr>
            <a:picLocks noChangeAspect="1"/>
          </p:cNvPicPr>
          <p:nvPr/>
        </p:nvPicPr>
        <p:blipFill>
          <a:blip r:embed="rId4"/>
          <a:stretch>
            <a:fillRect/>
          </a:stretch>
        </p:blipFill>
        <p:spPr>
          <a:xfrm>
            <a:off x="4963" y="-3286"/>
            <a:ext cx="5087959" cy="2657475"/>
          </a:xfrm>
          <a:prstGeom prst="rect">
            <a:avLst/>
          </a:prstGeom>
        </p:spPr>
      </p:pic>
      <p:sp>
        <p:nvSpPr>
          <p:cNvPr id="10" name="Rectangle 9" descr="A woman operates a camera">
            <a:extLst>
              <a:ext uri="{FF2B5EF4-FFF2-40B4-BE49-F238E27FC236}">
                <a16:creationId xmlns:a16="http://schemas.microsoft.com/office/drawing/2014/main" id="{7151C050-AE9D-95C9-7A38-AB8A09B247D9}"/>
              </a:ext>
            </a:extLst>
          </p:cNvPr>
          <p:cNvSpPr/>
          <p:nvPr/>
        </p:nvSpPr>
        <p:spPr>
          <a:xfrm>
            <a:off x="4677" y="-3997"/>
            <a:ext cx="5083089" cy="687320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4" name="Straight Connector 3">
            <a:extLst>
              <a:ext uri="{FF2B5EF4-FFF2-40B4-BE49-F238E27FC236}">
                <a16:creationId xmlns:a16="http://schemas.microsoft.com/office/drawing/2014/main" id="{7E1076AF-B03E-3F4C-BF73-79ABCB0E98F1}"/>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5D6C42ED-24B4-0D82-9727-DAB398A837C7}"/>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8" name="Picture 7" descr="A logo with white text and blue circles&#10;&#10;Description automatically generated">
            <a:extLst>
              <a:ext uri="{FF2B5EF4-FFF2-40B4-BE49-F238E27FC236}">
                <a16:creationId xmlns:a16="http://schemas.microsoft.com/office/drawing/2014/main" id="{A5FF166F-F4FD-56FB-5F46-26B4044F18FE}"/>
              </a:ext>
            </a:extLst>
          </p:cNvPr>
          <p:cNvPicPr>
            <a:picLocks noChangeAspect="1"/>
          </p:cNvPicPr>
          <p:nvPr/>
        </p:nvPicPr>
        <p:blipFill>
          <a:blip r:embed="rId5"/>
          <a:stretch>
            <a:fillRect/>
          </a:stretch>
        </p:blipFill>
        <p:spPr>
          <a:xfrm>
            <a:off x="11209806" y="142490"/>
            <a:ext cx="838327" cy="868300"/>
          </a:xfrm>
          <a:prstGeom prst="rect">
            <a:avLst/>
          </a:prstGeom>
        </p:spPr>
      </p:pic>
      <p:sp>
        <p:nvSpPr>
          <p:cNvPr id="11" name="Rectangle 10">
            <a:extLst>
              <a:ext uri="{FF2B5EF4-FFF2-40B4-BE49-F238E27FC236}">
                <a16:creationId xmlns:a16="http://schemas.microsoft.com/office/drawing/2014/main" id="{DF7D9E87-8B86-B7EF-EB23-1B2F35B6F9A4}"/>
              </a:ext>
            </a:extLst>
          </p:cNvPr>
          <p:cNvSpPr/>
          <p:nvPr/>
        </p:nvSpPr>
        <p:spPr>
          <a:xfrm>
            <a:off x="4785026" y="3550326"/>
            <a:ext cx="5743635"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2" name="Subtitle 1">
            <a:extLst>
              <a:ext uri="{FF2B5EF4-FFF2-40B4-BE49-F238E27FC236}">
                <a16:creationId xmlns:a16="http://schemas.microsoft.com/office/drawing/2014/main" id="{EE1731EF-1B97-E55D-F8ED-805A73974BBD}"/>
              </a:ext>
            </a:extLst>
          </p:cNvPr>
          <p:cNvSpPr>
            <a:spLocks noGrp="1"/>
          </p:cNvSpPr>
          <p:nvPr/>
        </p:nvSpPr>
        <p:spPr>
          <a:xfrm>
            <a:off x="6059648" y="3648847"/>
            <a:ext cx="701620" cy="54330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600" b="1">
                <a:solidFill>
                  <a:srgbClr val="0F123D"/>
                </a:solidFill>
              </a:rPr>
              <a:t>04</a:t>
            </a:r>
          </a:p>
        </p:txBody>
      </p:sp>
      <p:sp>
        <p:nvSpPr>
          <p:cNvPr id="13" name="Subtitle 1">
            <a:extLst>
              <a:ext uri="{FF2B5EF4-FFF2-40B4-BE49-F238E27FC236}">
                <a16:creationId xmlns:a16="http://schemas.microsoft.com/office/drawing/2014/main" id="{420310E6-B569-42DE-4292-CC4AF9595C5D}"/>
              </a:ext>
            </a:extLst>
          </p:cNvPr>
          <p:cNvSpPr txBox="1">
            <a:spLocks/>
          </p:cNvSpPr>
          <p:nvPr/>
        </p:nvSpPr>
        <p:spPr>
          <a:xfrm>
            <a:off x="6096000" y="196807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01</a:t>
            </a:r>
          </a:p>
        </p:txBody>
      </p:sp>
      <p:sp>
        <p:nvSpPr>
          <p:cNvPr id="14" name="Subtitle 1">
            <a:extLst>
              <a:ext uri="{FF2B5EF4-FFF2-40B4-BE49-F238E27FC236}">
                <a16:creationId xmlns:a16="http://schemas.microsoft.com/office/drawing/2014/main" id="{A017741F-2FA4-B544-0639-7231084CB5D1}"/>
              </a:ext>
            </a:extLst>
          </p:cNvPr>
          <p:cNvSpPr txBox="1">
            <a:spLocks/>
          </p:cNvSpPr>
          <p:nvPr/>
        </p:nvSpPr>
        <p:spPr>
          <a:xfrm>
            <a:off x="6769338" y="201680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Our impact</a:t>
            </a:r>
          </a:p>
        </p:txBody>
      </p:sp>
      <p:sp>
        <p:nvSpPr>
          <p:cNvPr id="16" name="Subtitle 1">
            <a:extLst>
              <a:ext uri="{FF2B5EF4-FFF2-40B4-BE49-F238E27FC236}">
                <a16:creationId xmlns:a16="http://schemas.microsoft.com/office/drawing/2014/main" id="{020FC6AD-AA53-CF1C-DD9C-62E9D04FC2A5}"/>
              </a:ext>
            </a:extLst>
          </p:cNvPr>
          <p:cNvSpPr txBox="1">
            <a:spLocks/>
          </p:cNvSpPr>
          <p:nvPr/>
        </p:nvSpPr>
        <p:spPr>
          <a:xfrm>
            <a:off x="6059647" y="2518527"/>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02</a:t>
            </a:r>
          </a:p>
        </p:txBody>
      </p:sp>
      <p:sp>
        <p:nvSpPr>
          <p:cNvPr id="17" name="Subtitle 1">
            <a:extLst>
              <a:ext uri="{FF2B5EF4-FFF2-40B4-BE49-F238E27FC236}">
                <a16:creationId xmlns:a16="http://schemas.microsoft.com/office/drawing/2014/main" id="{7C8ECD99-1D7F-E96A-8CB9-B63EF749C0E8}"/>
              </a:ext>
            </a:extLst>
          </p:cNvPr>
          <p:cNvSpPr txBox="1">
            <a:spLocks/>
          </p:cNvSpPr>
          <p:nvPr/>
        </p:nvSpPr>
        <p:spPr>
          <a:xfrm>
            <a:off x="6732985" y="2567254"/>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Industry action</a:t>
            </a:r>
          </a:p>
        </p:txBody>
      </p:sp>
      <p:sp>
        <p:nvSpPr>
          <p:cNvPr id="18" name="Subtitle 1">
            <a:extLst>
              <a:ext uri="{FF2B5EF4-FFF2-40B4-BE49-F238E27FC236}">
                <a16:creationId xmlns:a16="http://schemas.microsoft.com/office/drawing/2014/main" id="{00B45B88-4294-4E8E-E07B-5D27006347BA}"/>
              </a:ext>
            </a:extLst>
          </p:cNvPr>
          <p:cNvSpPr txBox="1">
            <a:spLocks/>
          </p:cNvSpPr>
          <p:nvPr/>
        </p:nvSpPr>
        <p:spPr>
          <a:xfrm>
            <a:off x="6059647" y="3011583"/>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03</a:t>
            </a:r>
          </a:p>
        </p:txBody>
      </p:sp>
      <p:sp>
        <p:nvSpPr>
          <p:cNvPr id="19" name="Subtitle 1">
            <a:extLst>
              <a:ext uri="{FF2B5EF4-FFF2-40B4-BE49-F238E27FC236}">
                <a16:creationId xmlns:a16="http://schemas.microsoft.com/office/drawing/2014/main" id="{7B301AB3-341F-360F-0216-069A8728B4E8}"/>
              </a:ext>
            </a:extLst>
          </p:cNvPr>
          <p:cNvSpPr txBox="1">
            <a:spLocks/>
          </p:cNvSpPr>
          <p:nvPr/>
        </p:nvSpPr>
        <p:spPr>
          <a:xfrm>
            <a:off x="6732985" y="3060310"/>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Reducing negative impact</a:t>
            </a:r>
          </a:p>
        </p:txBody>
      </p:sp>
      <p:sp>
        <p:nvSpPr>
          <p:cNvPr id="20" name="Subtitle 1">
            <a:extLst>
              <a:ext uri="{FF2B5EF4-FFF2-40B4-BE49-F238E27FC236}">
                <a16:creationId xmlns:a16="http://schemas.microsoft.com/office/drawing/2014/main" id="{A0552A3C-4A0F-6C90-AF68-85A4C0D73D12}"/>
              </a:ext>
            </a:extLst>
          </p:cNvPr>
          <p:cNvSpPr txBox="1">
            <a:spLocks/>
          </p:cNvSpPr>
          <p:nvPr/>
        </p:nvSpPr>
        <p:spPr>
          <a:xfrm>
            <a:off x="6059647" y="4226133"/>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05</a:t>
            </a:r>
          </a:p>
        </p:txBody>
      </p:sp>
      <p:sp>
        <p:nvSpPr>
          <p:cNvPr id="21" name="Subtitle 1">
            <a:extLst>
              <a:ext uri="{FF2B5EF4-FFF2-40B4-BE49-F238E27FC236}">
                <a16:creationId xmlns:a16="http://schemas.microsoft.com/office/drawing/2014/main" id="{05DEF3F2-30CE-0B0A-6AFB-3062CC1254D2}"/>
              </a:ext>
            </a:extLst>
          </p:cNvPr>
          <p:cNvSpPr txBox="1">
            <a:spLocks/>
          </p:cNvSpPr>
          <p:nvPr/>
        </p:nvSpPr>
        <p:spPr>
          <a:xfrm>
            <a:off x="6732985" y="4274860"/>
            <a:ext cx="3761295" cy="428589"/>
          </a:xfrm>
          <a:prstGeom prst="rect">
            <a:avLst/>
          </a:prstGeom>
        </p:spPr>
        <p:txBody>
          <a:bodyPr vert="horz" lIns="91440" tIns="45720" rIns="91440" bIns="45720" rtlCol="0" anchor="t">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latin typeface="Century Gothic"/>
              </a:rPr>
              <a:t>Assessment 3</a:t>
            </a:r>
            <a:endParaRPr lang="en-US" sz="2000">
              <a:solidFill>
                <a:srgbClr val="302F78"/>
              </a:solidFill>
            </a:endParaRPr>
          </a:p>
          <a:p>
            <a:endParaRPr lang="en-US" sz="2000">
              <a:solidFill>
                <a:srgbClr val="302F78"/>
              </a:solidFill>
            </a:endParaRPr>
          </a:p>
        </p:txBody>
      </p:sp>
      <p:sp>
        <p:nvSpPr>
          <p:cNvPr id="22" name="Subtitle 1">
            <a:extLst>
              <a:ext uri="{FF2B5EF4-FFF2-40B4-BE49-F238E27FC236}">
                <a16:creationId xmlns:a16="http://schemas.microsoft.com/office/drawing/2014/main" id="{B28CB58F-C2E8-2C13-E59F-02CD4EB5F025}"/>
              </a:ext>
            </a:extLst>
          </p:cNvPr>
          <p:cNvSpPr txBox="1">
            <a:spLocks/>
          </p:cNvSpPr>
          <p:nvPr/>
        </p:nvSpPr>
        <p:spPr>
          <a:xfrm>
            <a:off x="6732987" y="3669866"/>
            <a:ext cx="3761294" cy="510984"/>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a:t>albert Certification</a:t>
            </a:r>
          </a:p>
        </p:txBody>
      </p:sp>
    </p:spTree>
    <p:extLst>
      <p:ext uri="{BB962C8B-B14F-4D97-AF65-F5344CB8AC3E}">
        <p14:creationId xmlns:p14="http://schemas.microsoft.com/office/powerpoint/2010/main" val="22525435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829FE-A212-2F54-AF44-3CDAFCD5B80A}"/>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9EC8C676-0BA4-812E-F177-22F9BE46CE03}"/>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t>albert Toolkit and </a:t>
            </a:r>
            <a:r>
              <a:rPr lang="en-US">
                <a:solidFill>
                  <a:srgbClr val="7F70FF"/>
                </a:solidFill>
              </a:rPr>
              <a:t>carbon calculator</a:t>
            </a:r>
          </a:p>
        </p:txBody>
      </p:sp>
      <p:sp>
        <p:nvSpPr>
          <p:cNvPr id="8" name="Subtitle 1">
            <a:extLst>
              <a:ext uri="{FF2B5EF4-FFF2-40B4-BE49-F238E27FC236}">
                <a16:creationId xmlns:a16="http://schemas.microsoft.com/office/drawing/2014/main" id="{94E00A8A-8AA8-F9D8-C1FA-6DC72D7D2EF0}"/>
              </a:ext>
            </a:extLst>
          </p:cNvPr>
          <p:cNvSpPr>
            <a:spLocks noGrp="1"/>
          </p:cNvSpPr>
          <p:nvPr/>
        </p:nvSpPr>
        <p:spPr>
          <a:xfrm>
            <a:off x="534107" y="1899779"/>
            <a:ext cx="3972579" cy="485558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a:t>An online carbon calculator, Carbon Action Plan designed specifically for productions</a:t>
            </a:r>
          </a:p>
          <a:p>
            <a:pPr marL="285750" indent="-285750">
              <a:buFont typeface="Arial" panose="020B0604020202020204" pitchFamily="34" charset="0"/>
              <a:buChar char="•"/>
            </a:pPr>
            <a:r>
              <a:rPr lang="en-GB" sz="1800"/>
              <a:t>Tools to track, measure and reduce carbon emissions in a production’s footprint</a:t>
            </a:r>
          </a:p>
          <a:p>
            <a:pPr marL="285750" indent="-285750">
              <a:buFont typeface="Arial" panose="020B0604020202020204" pitchFamily="34" charset="0"/>
              <a:buChar char="•"/>
            </a:pPr>
            <a:r>
              <a:rPr lang="en-GB" sz="1800"/>
              <a:t>Tools to create reports, track reduction and collect evidence of impact</a:t>
            </a:r>
          </a:p>
          <a:p>
            <a:pPr marL="285750" indent="-285750">
              <a:buFont typeface="Arial" panose="020B0604020202020204" pitchFamily="34" charset="0"/>
              <a:buChar char="•"/>
            </a:pPr>
            <a:r>
              <a:rPr lang="en-GB" sz="1800"/>
              <a:t>Starts in preproduction, through to completion</a:t>
            </a:r>
          </a:p>
          <a:p>
            <a:pPr marL="285750" indent="-285750">
              <a:buFont typeface="Arial" panose="020B0604020202020204" pitchFamily="34" charset="0"/>
              <a:buChar char="•"/>
            </a:pPr>
            <a:r>
              <a:rPr lang="en-GB" sz="1800"/>
              <a:t>albert Production Certification for those who go the extra mile*</a:t>
            </a:r>
          </a:p>
          <a:p>
            <a:r>
              <a:rPr lang="en-GB" sz="1800" i="1"/>
              <a:t>*mandated across all productions from the major UK broadcasters</a:t>
            </a:r>
          </a:p>
        </p:txBody>
      </p:sp>
      <p:cxnSp>
        <p:nvCxnSpPr>
          <p:cNvPr id="9" name="Straight Connector 8">
            <a:extLst>
              <a:ext uri="{FF2B5EF4-FFF2-40B4-BE49-F238E27FC236}">
                <a16:creationId xmlns:a16="http://schemas.microsoft.com/office/drawing/2014/main" id="{2BC0AF33-2ACC-E3CF-2999-8766CC876B24}"/>
              </a:ext>
            </a:extLst>
          </p:cNvPr>
          <p:cNvCxnSpPr>
            <a:cxnSpLocks/>
          </p:cNvCxnSpPr>
          <p:nvPr/>
        </p:nvCxnSpPr>
        <p:spPr>
          <a:xfrm>
            <a:off x="436249" y="1946811"/>
            <a:ext cx="0" cy="720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pic>
        <p:nvPicPr>
          <p:cNvPr id="10" name="Picture 9" descr="Screenshot from the albert toolkit, showing the footprint data and pie chart of a production">
            <a:extLst>
              <a:ext uri="{FF2B5EF4-FFF2-40B4-BE49-F238E27FC236}">
                <a16:creationId xmlns:a16="http://schemas.microsoft.com/office/drawing/2014/main" id="{CCA83123-20E7-2B43-E710-8F1F9F7789D3}"/>
              </a:ext>
            </a:extLst>
          </p:cNvPr>
          <p:cNvPicPr>
            <a:picLocks noChangeAspect="1"/>
          </p:cNvPicPr>
          <p:nvPr/>
        </p:nvPicPr>
        <p:blipFill rotWithShape="1">
          <a:blip r:embed="rId3"/>
          <a:srcRect l="12750" t="27333" r="31416" b="17704"/>
          <a:stretch/>
        </p:blipFill>
        <p:spPr>
          <a:xfrm>
            <a:off x="4742370" y="2296658"/>
            <a:ext cx="7202986" cy="3988519"/>
          </a:xfrm>
          <a:prstGeom prst="rect">
            <a:avLst/>
          </a:prstGeom>
        </p:spPr>
      </p:pic>
      <p:sp>
        <p:nvSpPr>
          <p:cNvPr id="12" name="TextBox 11">
            <a:extLst>
              <a:ext uri="{FF2B5EF4-FFF2-40B4-BE49-F238E27FC236}">
                <a16:creationId xmlns:a16="http://schemas.microsoft.com/office/drawing/2014/main" id="{85DC2EDB-6250-5383-44F1-9ADB8E9752CA}"/>
              </a:ext>
            </a:extLst>
          </p:cNvPr>
          <p:cNvSpPr txBox="1"/>
          <p:nvPr/>
        </p:nvSpPr>
        <p:spPr>
          <a:xfrm>
            <a:off x="4837197" y="4415493"/>
            <a:ext cx="3423920" cy="1092200"/>
          </a:xfrm>
          <a:prstGeom prst="rect">
            <a:avLst/>
          </a:prstGeom>
          <a:solidFill>
            <a:schemeClr val="bg1"/>
          </a:solidFill>
          <a:ln>
            <a:solidFill>
              <a:schemeClr val="bg1"/>
            </a:solidFill>
          </a:ln>
        </p:spPr>
        <p:txBody>
          <a:bodyPr wrap="square" rtlCol="0">
            <a:spAutoFit/>
          </a:bodyPr>
          <a:lstStyle/>
          <a:p>
            <a:endParaRPr lang="en-GB"/>
          </a:p>
        </p:txBody>
      </p:sp>
      <p:pic>
        <p:nvPicPr>
          <p:cNvPr id="11" name="Picture 10" descr="Text&#10;&#10;Description automatically generated">
            <a:extLst>
              <a:ext uri="{FF2B5EF4-FFF2-40B4-BE49-F238E27FC236}">
                <a16:creationId xmlns:a16="http://schemas.microsoft.com/office/drawing/2014/main" id="{86A8AF29-8092-88AB-BEA9-AEF78A23A71C}"/>
              </a:ext>
            </a:extLst>
          </p:cNvPr>
          <p:cNvPicPr>
            <a:picLocks noChangeAspect="1"/>
          </p:cNvPicPr>
          <p:nvPr/>
        </p:nvPicPr>
        <p:blipFill>
          <a:blip r:embed="rId4"/>
          <a:stretch>
            <a:fillRect/>
          </a:stretch>
        </p:blipFill>
        <p:spPr>
          <a:xfrm>
            <a:off x="5113959" y="4577105"/>
            <a:ext cx="3090459" cy="944249"/>
          </a:xfrm>
          <a:prstGeom prst="rect">
            <a:avLst/>
          </a:prstGeom>
        </p:spPr>
      </p:pic>
      <p:cxnSp>
        <p:nvCxnSpPr>
          <p:cNvPr id="6" name="Straight Connector 5">
            <a:extLst>
              <a:ext uri="{FF2B5EF4-FFF2-40B4-BE49-F238E27FC236}">
                <a16:creationId xmlns:a16="http://schemas.microsoft.com/office/drawing/2014/main" id="{F4B67A3B-7CF1-3054-8563-CF5DE2406C70}"/>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3" name="TextBox 73">
            <a:extLst>
              <a:ext uri="{FF2B5EF4-FFF2-40B4-BE49-F238E27FC236}">
                <a16:creationId xmlns:a16="http://schemas.microsoft.com/office/drawing/2014/main" id="{98622069-49BA-8927-2C6F-92F57A623C33}"/>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4" name="Picture 13" descr="A logo with white text and blue circles&#10;&#10;Description automatically generated">
            <a:extLst>
              <a:ext uri="{FF2B5EF4-FFF2-40B4-BE49-F238E27FC236}">
                <a16:creationId xmlns:a16="http://schemas.microsoft.com/office/drawing/2014/main" id="{FC2A9476-384B-BB44-63E5-FB79E19930C5}"/>
              </a:ext>
            </a:extLst>
          </p:cNvPr>
          <p:cNvPicPr>
            <a:picLocks noChangeAspect="1"/>
          </p:cNvPicPr>
          <p:nvPr/>
        </p:nvPicPr>
        <p:blipFill>
          <a:blip r:embed="rId5"/>
          <a:stretch>
            <a:fillRect/>
          </a:stretch>
        </p:blipFill>
        <p:spPr>
          <a:xfrm>
            <a:off x="11209806" y="142490"/>
            <a:ext cx="838327" cy="868300"/>
          </a:xfrm>
          <a:prstGeom prst="rect">
            <a:avLst/>
          </a:prstGeom>
        </p:spPr>
      </p:pic>
      <p:sp>
        <p:nvSpPr>
          <p:cNvPr id="4" name="Rectangle: Rounded Corners 3">
            <a:extLst>
              <a:ext uri="{FF2B5EF4-FFF2-40B4-BE49-F238E27FC236}">
                <a16:creationId xmlns:a16="http://schemas.microsoft.com/office/drawing/2014/main" id="{73C1221F-6744-8AEE-BED1-14331D713B0A}"/>
              </a:ext>
            </a:extLst>
          </p:cNvPr>
          <p:cNvSpPr/>
          <p:nvPr/>
        </p:nvSpPr>
        <p:spPr>
          <a:xfrm>
            <a:off x="7201957" y="1626858"/>
            <a:ext cx="4721382" cy="545841"/>
          </a:xfrm>
          <a:prstGeom prst="roundRect">
            <a:avLst/>
          </a:prstGeom>
          <a:solidFill>
            <a:srgbClr val="008A7C"/>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400" kern="0">
                <a:solidFill>
                  <a:schemeClr val="bg1"/>
                </a:solidFill>
                <a:latin typeface="Century Gothic"/>
                <a:cs typeface="Times New Roman"/>
              </a:rPr>
              <a:t>*the next generation of the albert toolkit will be released in early 2026 – new slides will be provided</a:t>
            </a:r>
          </a:p>
        </p:txBody>
      </p:sp>
    </p:spTree>
    <p:extLst>
      <p:ext uri="{BB962C8B-B14F-4D97-AF65-F5344CB8AC3E}">
        <p14:creationId xmlns:p14="http://schemas.microsoft.com/office/powerpoint/2010/main" val="7121267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6">
            <a:extLst>
              <a:ext uri="{FF2B5EF4-FFF2-40B4-BE49-F238E27FC236}">
                <a16:creationId xmlns:a16="http://schemas.microsoft.com/office/drawing/2014/main" id="{A1344B96-A1CE-658D-F75D-239072612B62}"/>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t>albert </a:t>
            </a:r>
            <a:r>
              <a:rPr lang="en-US">
                <a:solidFill>
                  <a:srgbClr val="7F70FF"/>
                </a:solidFill>
              </a:rPr>
              <a:t>certification</a:t>
            </a:r>
          </a:p>
        </p:txBody>
      </p:sp>
      <p:sp>
        <p:nvSpPr>
          <p:cNvPr id="2" name="Subtitle 1">
            <a:extLst>
              <a:ext uri="{FF2B5EF4-FFF2-40B4-BE49-F238E27FC236}">
                <a16:creationId xmlns:a16="http://schemas.microsoft.com/office/drawing/2014/main" id="{B1553375-E33D-5D7A-ADFA-2CDC39088911}"/>
              </a:ext>
            </a:extLst>
          </p:cNvPr>
          <p:cNvSpPr>
            <a:spLocks noGrp="1"/>
          </p:cNvSpPr>
          <p:nvPr>
            <p:ph type="subTitle" idx="1"/>
          </p:nvPr>
        </p:nvSpPr>
        <p:spPr>
          <a:xfrm>
            <a:off x="907894" y="4557861"/>
            <a:ext cx="1692270" cy="901239"/>
          </a:xfrm>
        </p:spPr>
        <p:txBody>
          <a:bodyPr>
            <a:normAutofit/>
          </a:bodyPr>
          <a:lstStyle/>
          <a:p>
            <a:r>
              <a:rPr lang="en-US" sz="2000"/>
              <a:t>Carbon Action Plan</a:t>
            </a:r>
          </a:p>
        </p:txBody>
      </p:sp>
      <p:sp>
        <p:nvSpPr>
          <p:cNvPr id="3" name="Rectangle 2">
            <a:extLst>
              <a:ext uri="{FF2B5EF4-FFF2-40B4-BE49-F238E27FC236}">
                <a16:creationId xmlns:a16="http://schemas.microsoft.com/office/drawing/2014/main" id="{3E62122A-18D1-435C-98A0-BC49966C8F19}"/>
              </a:ext>
            </a:extLst>
          </p:cNvPr>
          <p:cNvSpPr/>
          <p:nvPr/>
        </p:nvSpPr>
        <p:spPr>
          <a:xfrm>
            <a:off x="704007" y="2912111"/>
            <a:ext cx="828613" cy="797851"/>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DC9CC71-E869-8F52-F2F4-38AB3C743626}"/>
              </a:ext>
            </a:extLst>
          </p:cNvPr>
          <p:cNvSpPr/>
          <p:nvPr/>
        </p:nvSpPr>
        <p:spPr>
          <a:xfrm>
            <a:off x="9370577" y="0"/>
            <a:ext cx="2821424" cy="6858000"/>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4C20DE34-FE9A-BB11-239C-D2A17F14BA4E}"/>
              </a:ext>
            </a:extLst>
          </p:cNvPr>
          <p:cNvSpPr/>
          <p:nvPr/>
        </p:nvSpPr>
        <p:spPr>
          <a:xfrm>
            <a:off x="704006" y="2912110"/>
            <a:ext cx="2565175" cy="2558105"/>
          </a:xfrm>
          <a:prstGeom prst="rect">
            <a:avLst/>
          </a:prstGeom>
          <a:noFill/>
          <a:ln>
            <a:solidFill>
              <a:srgbClr val="7E6EF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ubtitle 1">
            <a:extLst>
              <a:ext uri="{FF2B5EF4-FFF2-40B4-BE49-F238E27FC236}">
                <a16:creationId xmlns:a16="http://schemas.microsoft.com/office/drawing/2014/main" id="{8E07B8DA-9E41-C21A-F87B-A06C61690252}"/>
              </a:ext>
            </a:extLst>
          </p:cNvPr>
          <p:cNvSpPr txBox="1">
            <a:spLocks/>
          </p:cNvSpPr>
          <p:nvPr/>
        </p:nvSpPr>
        <p:spPr>
          <a:xfrm>
            <a:off x="907894" y="4020442"/>
            <a:ext cx="1692270" cy="90123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b="1"/>
              <a:t>Stage one</a:t>
            </a:r>
          </a:p>
        </p:txBody>
      </p:sp>
      <p:sp>
        <p:nvSpPr>
          <p:cNvPr id="22" name="Subtitle 1">
            <a:extLst>
              <a:ext uri="{FF2B5EF4-FFF2-40B4-BE49-F238E27FC236}">
                <a16:creationId xmlns:a16="http://schemas.microsoft.com/office/drawing/2014/main" id="{688E15B0-3F4A-0ACB-4EBB-33D584F296BD}"/>
              </a:ext>
            </a:extLst>
          </p:cNvPr>
          <p:cNvSpPr txBox="1">
            <a:spLocks/>
          </p:cNvSpPr>
          <p:nvPr/>
        </p:nvSpPr>
        <p:spPr>
          <a:xfrm>
            <a:off x="9829202" y="2220263"/>
            <a:ext cx="1688386" cy="132808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400" b="1">
                <a:solidFill>
                  <a:srgbClr val="FFFFFF"/>
                </a:solidFill>
              </a:rPr>
              <a:t>Mandated</a:t>
            </a:r>
            <a:r>
              <a:rPr lang="en-US" sz="1400">
                <a:solidFill>
                  <a:srgbClr val="FFFFFF"/>
                </a:solidFill>
              </a:rPr>
              <a:t> by BBC, ITV, Channel 4, UKTV, Sky, TG4, Netflix for UK TV productions.</a:t>
            </a:r>
          </a:p>
        </p:txBody>
      </p:sp>
      <p:cxnSp>
        <p:nvCxnSpPr>
          <p:cNvPr id="24" name="Straight Connector 23">
            <a:extLst>
              <a:ext uri="{FF2B5EF4-FFF2-40B4-BE49-F238E27FC236}">
                <a16:creationId xmlns:a16="http://schemas.microsoft.com/office/drawing/2014/main" id="{F32D47F3-87B0-8B3F-BD5C-5B0FA59F7A52}"/>
              </a:ext>
            </a:extLst>
          </p:cNvPr>
          <p:cNvCxnSpPr/>
          <p:nvPr/>
        </p:nvCxnSpPr>
        <p:spPr>
          <a:xfrm>
            <a:off x="9891796" y="2151010"/>
            <a:ext cx="1505119" cy="0"/>
          </a:xfrm>
          <a:prstGeom prst="line">
            <a:avLst/>
          </a:prstGeom>
          <a:ln w="22225">
            <a:solidFill>
              <a:schemeClr val="bg1"/>
            </a:solidFill>
          </a:ln>
        </p:spPr>
        <p:style>
          <a:lnRef idx="2">
            <a:schemeClr val="accent1"/>
          </a:lnRef>
          <a:fillRef idx="0">
            <a:schemeClr val="accent1"/>
          </a:fillRef>
          <a:effectRef idx="1">
            <a:schemeClr val="accent1"/>
          </a:effectRef>
          <a:fontRef idx="minor">
            <a:schemeClr val="tx1"/>
          </a:fontRef>
        </p:style>
      </p:cxnSp>
      <p:sp>
        <p:nvSpPr>
          <p:cNvPr id="25" name="Subtitle 1">
            <a:extLst>
              <a:ext uri="{FF2B5EF4-FFF2-40B4-BE49-F238E27FC236}">
                <a16:creationId xmlns:a16="http://schemas.microsoft.com/office/drawing/2014/main" id="{7DF1BE4E-7C1B-6C6D-1A29-1E92CF6BDB82}"/>
              </a:ext>
            </a:extLst>
          </p:cNvPr>
          <p:cNvSpPr txBox="1">
            <a:spLocks/>
          </p:cNvSpPr>
          <p:nvPr/>
        </p:nvSpPr>
        <p:spPr>
          <a:xfrm>
            <a:off x="9829201" y="3927682"/>
            <a:ext cx="1688387" cy="1809539"/>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400" b="1">
                <a:solidFill>
                  <a:srgbClr val="FFFFFF"/>
                </a:solidFill>
                <a:latin typeface="Century Gothic"/>
              </a:rPr>
              <a:t>Required </a:t>
            </a:r>
            <a:r>
              <a:rPr lang="en-US" sz="1400">
                <a:solidFill>
                  <a:srgbClr val="FFFFFF"/>
                </a:solidFill>
                <a:latin typeface="Century Gothic"/>
              </a:rPr>
              <a:t>for BFI, BBC Film &amp; Film4 supported feature films (carbon footprint calculations needed for BFI-supported short films).</a:t>
            </a:r>
          </a:p>
        </p:txBody>
      </p:sp>
      <p:cxnSp>
        <p:nvCxnSpPr>
          <p:cNvPr id="26" name="Straight Connector 25">
            <a:extLst>
              <a:ext uri="{FF2B5EF4-FFF2-40B4-BE49-F238E27FC236}">
                <a16:creationId xmlns:a16="http://schemas.microsoft.com/office/drawing/2014/main" id="{0D4C92C0-38F2-BF91-6FFE-0455825CAEC3}"/>
              </a:ext>
            </a:extLst>
          </p:cNvPr>
          <p:cNvCxnSpPr/>
          <p:nvPr/>
        </p:nvCxnSpPr>
        <p:spPr>
          <a:xfrm>
            <a:off x="9891796" y="3817969"/>
            <a:ext cx="1505119" cy="0"/>
          </a:xfrm>
          <a:prstGeom prst="line">
            <a:avLst/>
          </a:prstGeom>
          <a:ln w="22225">
            <a:solidFill>
              <a:schemeClr val="bg1"/>
            </a:solidFill>
          </a:ln>
        </p:spPr>
        <p:style>
          <a:lnRef idx="2">
            <a:schemeClr val="accent1"/>
          </a:lnRef>
          <a:fillRef idx="0">
            <a:schemeClr val="accent1"/>
          </a:fillRef>
          <a:effectRef idx="1">
            <a:schemeClr val="accent1"/>
          </a:effectRef>
          <a:fontRef idx="minor">
            <a:schemeClr val="tx1"/>
          </a:fontRef>
        </p:style>
      </p:cxnSp>
      <p:sp>
        <p:nvSpPr>
          <p:cNvPr id="27" name="Subtitle 1">
            <a:extLst>
              <a:ext uri="{FF2B5EF4-FFF2-40B4-BE49-F238E27FC236}">
                <a16:creationId xmlns:a16="http://schemas.microsoft.com/office/drawing/2014/main" id="{6BB3A9EF-2AA7-6FFA-862A-EDD8697F681C}"/>
              </a:ext>
            </a:extLst>
          </p:cNvPr>
          <p:cNvSpPr txBox="1">
            <a:spLocks/>
          </p:cNvSpPr>
          <p:nvPr/>
        </p:nvSpPr>
        <p:spPr>
          <a:xfrm>
            <a:off x="3780566" y="4557861"/>
            <a:ext cx="1692270" cy="90123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t>Carbon Footprint</a:t>
            </a:r>
          </a:p>
        </p:txBody>
      </p:sp>
      <p:sp>
        <p:nvSpPr>
          <p:cNvPr id="28" name="Rectangle 27">
            <a:extLst>
              <a:ext uri="{FF2B5EF4-FFF2-40B4-BE49-F238E27FC236}">
                <a16:creationId xmlns:a16="http://schemas.microsoft.com/office/drawing/2014/main" id="{D8D5298E-3E44-2760-3C49-5AC25F95229A}"/>
              </a:ext>
            </a:extLst>
          </p:cNvPr>
          <p:cNvSpPr/>
          <p:nvPr/>
        </p:nvSpPr>
        <p:spPr>
          <a:xfrm>
            <a:off x="3576679" y="2912111"/>
            <a:ext cx="828613" cy="797851"/>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27876E5-B25C-EC23-6D2F-E7619FB0AB48}"/>
              </a:ext>
            </a:extLst>
          </p:cNvPr>
          <p:cNvSpPr/>
          <p:nvPr/>
        </p:nvSpPr>
        <p:spPr>
          <a:xfrm>
            <a:off x="3576678" y="2912110"/>
            <a:ext cx="2565175" cy="2558105"/>
          </a:xfrm>
          <a:prstGeom prst="rect">
            <a:avLst/>
          </a:prstGeom>
          <a:noFill/>
          <a:ln>
            <a:solidFill>
              <a:srgbClr val="7E6EF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Subtitle 1">
            <a:extLst>
              <a:ext uri="{FF2B5EF4-FFF2-40B4-BE49-F238E27FC236}">
                <a16:creationId xmlns:a16="http://schemas.microsoft.com/office/drawing/2014/main" id="{A9C43F81-761F-6051-0F9A-48472CB93896}"/>
              </a:ext>
            </a:extLst>
          </p:cNvPr>
          <p:cNvSpPr txBox="1">
            <a:spLocks/>
          </p:cNvSpPr>
          <p:nvPr/>
        </p:nvSpPr>
        <p:spPr>
          <a:xfrm>
            <a:off x="3780566" y="4020442"/>
            <a:ext cx="1692270" cy="90123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b="1"/>
              <a:t>Stage two</a:t>
            </a:r>
          </a:p>
        </p:txBody>
      </p:sp>
      <p:sp>
        <p:nvSpPr>
          <p:cNvPr id="31" name="Rectangle 30">
            <a:extLst>
              <a:ext uri="{FF2B5EF4-FFF2-40B4-BE49-F238E27FC236}">
                <a16:creationId xmlns:a16="http://schemas.microsoft.com/office/drawing/2014/main" id="{F86CB7E2-E87C-6D17-F2A1-D7328529EEF1}"/>
              </a:ext>
            </a:extLst>
          </p:cNvPr>
          <p:cNvSpPr/>
          <p:nvPr/>
        </p:nvSpPr>
        <p:spPr>
          <a:xfrm>
            <a:off x="6635469" y="2895927"/>
            <a:ext cx="1739788" cy="255810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descr="A black rectangular object with a check mark&#10;&#10;Description automatically generated">
            <a:extLst>
              <a:ext uri="{FF2B5EF4-FFF2-40B4-BE49-F238E27FC236}">
                <a16:creationId xmlns:a16="http://schemas.microsoft.com/office/drawing/2014/main" id="{DBF3273E-6A6E-9B0D-98C6-B005ECB9CED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07894" y="3064841"/>
            <a:ext cx="365562" cy="492390"/>
          </a:xfrm>
          <a:prstGeom prst="rect">
            <a:avLst/>
          </a:prstGeom>
        </p:spPr>
      </p:pic>
      <p:pic>
        <p:nvPicPr>
          <p:cNvPr id="35" name="Picture 34" descr="A blue foot print on a black background&#10;&#10;Description automatically generated">
            <a:extLst>
              <a:ext uri="{FF2B5EF4-FFF2-40B4-BE49-F238E27FC236}">
                <a16:creationId xmlns:a16="http://schemas.microsoft.com/office/drawing/2014/main" id="{1C8DA599-E176-EB53-5FE8-52DA6FC7A45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762797" y="3016289"/>
            <a:ext cx="523905" cy="567564"/>
          </a:xfrm>
          <a:prstGeom prst="rect">
            <a:avLst/>
          </a:prstGeom>
        </p:spPr>
      </p:pic>
      <p:pic>
        <p:nvPicPr>
          <p:cNvPr id="6" name="Picture 5" descr="albert Certified Production logo">
            <a:extLst>
              <a:ext uri="{FF2B5EF4-FFF2-40B4-BE49-F238E27FC236}">
                <a16:creationId xmlns:a16="http://schemas.microsoft.com/office/drawing/2014/main" id="{422E3FF5-0C7A-2754-2D69-B9FDE5B72EDE}"/>
              </a:ext>
            </a:extLst>
          </p:cNvPr>
          <p:cNvPicPr>
            <a:picLocks noChangeAspect="1"/>
          </p:cNvPicPr>
          <p:nvPr/>
        </p:nvPicPr>
        <p:blipFill>
          <a:blip r:embed="rId5"/>
          <a:stretch>
            <a:fillRect/>
          </a:stretch>
        </p:blipFill>
        <p:spPr>
          <a:xfrm>
            <a:off x="6860511" y="3229385"/>
            <a:ext cx="1292507" cy="591088"/>
          </a:xfrm>
          <a:prstGeom prst="rect">
            <a:avLst/>
          </a:prstGeom>
        </p:spPr>
      </p:pic>
      <p:pic>
        <p:nvPicPr>
          <p:cNvPr id="8" name="Picture 7" descr="albert Certified Production logo in Irish">
            <a:extLst>
              <a:ext uri="{FF2B5EF4-FFF2-40B4-BE49-F238E27FC236}">
                <a16:creationId xmlns:a16="http://schemas.microsoft.com/office/drawing/2014/main" id="{7548C9D9-F184-E95C-033A-77EED2236361}"/>
              </a:ext>
            </a:extLst>
          </p:cNvPr>
          <p:cNvPicPr>
            <a:picLocks noChangeAspect="1"/>
          </p:cNvPicPr>
          <p:nvPr/>
        </p:nvPicPr>
        <p:blipFill>
          <a:blip r:embed="rId6"/>
          <a:stretch>
            <a:fillRect/>
          </a:stretch>
        </p:blipFill>
        <p:spPr>
          <a:xfrm>
            <a:off x="6849147" y="4555748"/>
            <a:ext cx="1298448" cy="538324"/>
          </a:xfrm>
          <a:prstGeom prst="rect">
            <a:avLst/>
          </a:prstGeom>
        </p:spPr>
      </p:pic>
      <p:pic>
        <p:nvPicPr>
          <p:cNvPr id="9" name="Picture 8" descr="albert Certified Production logo in Welsh">
            <a:extLst>
              <a:ext uri="{FF2B5EF4-FFF2-40B4-BE49-F238E27FC236}">
                <a16:creationId xmlns:a16="http://schemas.microsoft.com/office/drawing/2014/main" id="{7BF7ABC8-E11D-B9F5-1C1C-35723D6C9E7A}"/>
              </a:ext>
            </a:extLst>
          </p:cNvPr>
          <p:cNvPicPr>
            <a:picLocks noChangeAspect="1"/>
          </p:cNvPicPr>
          <p:nvPr/>
        </p:nvPicPr>
        <p:blipFill>
          <a:blip r:embed="rId7"/>
          <a:stretch>
            <a:fillRect/>
          </a:stretch>
        </p:blipFill>
        <p:spPr>
          <a:xfrm>
            <a:off x="6856381" y="3916729"/>
            <a:ext cx="1298448" cy="519917"/>
          </a:xfrm>
          <a:prstGeom prst="rect">
            <a:avLst/>
          </a:prstGeom>
        </p:spPr>
      </p:pic>
      <p:cxnSp>
        <p:nvCxnSpPr>
          <p:cNvPr id="5" name="Straight Connector 4">
            <a:extLst>
              <a:ext uri="{FF2B5EF4-FFF2-40B4-BE49-F238E27FC236}">
                <a16:creationId xmlns:a16="http://schemas.microsoft.com/office/drawing/2014/main" id="{D9CAF868-BE2B-4DF0-5D21-A51391072391}"/>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1" name="TextBox 73">
            <a:extLst>
              <a:ext uri="{FF2B5EF4-FFF2-40B4-BE49-F238E27FC236}">
                <a16:creationId xmlns:a16="http://schemas.microsoft.com/office/drawing/2014/main" id="{A742C912-D4A0-7EFF-9AD4-FE3FC0FAF523}"/>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2" name="Picture 11" descr="A logo with white text and blue circles&#10;&#10;Description automatically generated">
            <a:extLst>
              <a:ext uri="{FF2B5EF4-FFF2-40B4-BE49-F238E27FC236}">
                <a16:creationId xmlns:a16="http://schemas.microsoft.com/office/drawing/2014/main" id="{9CF49006-8B0A-2BBA-FC13-46929B2BA678}"/>
              </a:ext>
            </a:extLst>
          </p:cNvPr>
          <p:cNvPicPr>
            <a:picLocks noChangeAspect="1"/>
          </p:cNvPicPr>
          <p:nvPr/>
        </p:nvPicPr>
        <p:blipFill>
          <a:blip r:embed="rId8"/>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36464807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112489-F114-4F98-E9BB-FADF10C88271}"/>
            </a:ext>
          </a:extLst>
        </p:cNvPr>
        <p:cNvGrpSpPr/>
        <p:nvPr/>
      </p:nvGrpSpPr>
      <p:grpSpPr>
        <a:xfrm>
          <a:off x="0" y="0"/>
          <a:ext cx="0" cy="0"/>
          <a:chOff x="0" y="0"/>
          <a:chExt cx="0" cy="0"/>
        </a:xfrm>
      </p:grpSpPr>
      <p:pic>
        <p:nvPicPr>
          <p:cNvPr id="16" name="Picture 15">
            <a:extLst>
              <a:ext uri="{FF2B5EF4-FFF2-40B4-BE49-F238E27FC236}">
                <a16:creationId xmlns:a16="http://schemas.microsoft.com/office/drawing/2014/main" id="{E740F8D7-E047-AC5F-A3A1-B39517697572}"/>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3330" y="2799743"/>
            <a:ext cx="2193142" cy="3604624"/>
          </a:xfrm>
          <a:prstGeom prst="rect">
            <a:avLst/>
          </a:prstGeom>
        </p:spPr>
      </p:pic>
      <p:pic>
        <p:nvPicPr>
          <p:cNvPr id="18" name="Picture 17">
            <a:extLst>
              <a:ext uri="{FF2B5EF4-FFF2-40B4-BE49-F238E27FC236}">
                <a16:creationId xmlns:a16="http://schemas.microsoft.com/office/drawing/2014/main" id="{6F46AEC2-835B-2625-B655-59CF2D7A3912}"/>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911898" y="2788700"/>
            <a:ext cx="2193142" cy="3604624"/>
          </a:xfrm>
          <a:prstGeom prst="rect">
            <a:avLst/>
          </a:prstGeom>
        </p:spPr>
      </p:pic>
      <p:pic>
        <p:nvPicPr>
          <p:cNvPr id="20" name="Picture 19">
            <a:extLst>
              <a:ext uri="{FF2B5EF4-FFF2-40B4-BE49-F238E27FC236}">
                <a16:creationId xmlns:a16="http://schemas.microsoft.com/office/drawing/2014/main" id="{504589B3-6E0B-2CBD-DD67-6DFEA97DDE26}"/>
              </a:ext>
              <a:ext uri="{C183D7F6-B498-43B3-948B-1728B52AA6E4}">
                <adec:decorative xmlns:adec="http://schemas.microsoft.com/office/drawing/2017/decorative" val="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296455" y="2854959"/>
            <a:ext cx="2207278" cy="3549408"/>
          </a:xfrm>
          <a:prstGeom prst="rect">
            <a:avLst/>
          </a:prstGeom>
        </p:spPr>
      </p:pic>
      <p:sp>
        <p:nvSpPr>
          <p:cNvPr id="21" name="Title 4">
            <a:extLst>
              <a:ext uri="{FF2B5EF4-FFF2-40B4-BE49-F238E27FC236}">
                <a16:creationId xmlns:a16="http://schemas.microsoft.com/office/drawing/2014/main" id="{692960C2-970F-6B18-38CC-80A8758B1177}"/>
              </a:ext>
            </a:extLst>
          </p:cNvPr>
          <p:cNvSpPr txBox="1">
            <a:spLocks/>
          </p:cNvSpPr>
          <p:nvPr/>
        </p:nvSpPr>
        <p:spPr>
          <a:xfrm>
            <a:off x="418510" y="3840886"/>
            <a:ext cx="2372294" cy="491547"/>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2000"/>
              <a:t>Pre-production</a:t>
            </a:r>
          </a:p>
        </p:txBody>
      </p:sp>
      <p:sp>
        <p:nvSpPr>
          <p:cNvPr id="23" name="Title 4">
            <a:extLst>
              <a:ext uri="{FF2B5EF4-FFF2-40B4-BE49-F238E27FC236}">
                <a16:creationId xmlns:a16="http://schemas.microsoft.com/office/drawing/2014/main" id="{201B6E60-C5B1-3A91-FE81-3B4007DBF725}"/>
              </a:ext>
            </a:extLst>
          </p:cNvPr>
          <p:cNvSpPr txBox="1">
            <a:spLocks/>
          </p:cNvSpPr>
          <p:nvPr/>
        </p:nvSpPr>
        <p:spPr>
          <a:xfrm>
            <a:off x="536277" y="4524131"/>
            <a:ext cx="2180502" cy="1797040"/>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1600" b="0">
                <a:latin typeface="Century Gothic"/>
              </a:rPr>
              <a:t>Create the production’s draft carbon footprint</a:t>
            </a:r>
          </a:p>
          <a:p>
            <a:pPr algn="ctr"/>
            <a:endParaRPr lang="en-US" sz="1600" b="0">
              <a:latin typeface="Century Gothic"/>
            </a:endParaRPr>
          </a:p>
          <a:p>
            <a:pPr algn="ctr"/>
            <a:r>
              <a:rPr lang="en-US" sz="1600" b="0">
                <a:latin typeface="Century Gothic"/>
              </a:rPr>
              <a:t>Fill out and submit the Carbon Action Plan questionnaire</a:t>
            </a:r>
          </a:p>
        </p:txBody>
      </p:sp>
      <p:sp>
        <p:nvSpPr>
          <p:cNvPr id="34" name="Title 4">
            <a:extLst>
              <a:ext uri="{FF2B5EF4-FFF2-40B4-BE49-F238E27FC236}">
                <a16:creationId xmlns:a16="http://schemas.microsoft.com/office/drawing/2014/main" id="{1A00CABA-2859-403D-12EE-4EE4B429F70A}"/>
              </a:ext>
            </a:extLst>
          </p:cNvPr>
          <p:cNvSpPr txBox="1">
            <a:spLocks/>
          </p:cNvSpPr>
          <p:nvPr/>
        </p:nvSpPr>
        <p:spPr>
          <a:xfrm>
            <a:off x="2806176" y="3807756"/>
            <a:ext cx="2372294" cy="491547"/>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2000"/>
              <a:t>Production</a:t>
            </a:r>
          </a:p>
        </p:txBody>
      </p:sp>
      <p:sp>
        <p:nvSpPr>
          <p:cNvPr id="36" name="Title 4">
            <a:extLst>
              <a:ext uri="{FF2B5EF4-FFF2-40B4-BE49-F238E27FC236}">
                <a16:creationId xmlns:a16="http://schemas.microsoft.com/office/drawing/2014/main" id="{0B41BA05-D4FB-91A1-CBF2-433718C03617}"/>
              </a:ext>
            </a:extLst>
          </p:cNvPr>
          <p:cNvSpPr txBox="1">
            <a:spLocks/>
          </p:cNvSpPr>
          <p:nvPr/>
        </p:nvSpPr>
        <p:spPr>
          <a:xfrm>
            <a:off x="2918524" y="4527465"/>
            <a:ext cx="2164876" cy="140679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1600" b="0">
                <a:latin typeface="Century Gothic"/>
              </a:rPr>
              <a:t>Add footprint data as the production progresses </a:t>
            </a:r>
          </a:p>
          <a:p>
            <a:pPr algn="ctr"/>
            <a:endParaRPr lang="en-US" sz="1600" b="0"/>
          </a:p>
          <a:p>
            <a:pPr algn="ctr"/>
            <a:r>
              <a:rPr lang="en-US" sz="1600" b="0">
                <a:latin typeface="Century Gothic"/>
              </a:rPr>
              <a:t>Gather evidence for the Carbon Action Plan</a:t>
            </a:r>
            <a:endParaRPr lang="en-US" sz="1600" b="0"/>
          </a:p>
        </p:txBody>
      </p:sp>
      <p:sp>
        <p:nvSpPr>
          <p:cNvPr id="41" name="Title 4">
            <a:extLst>
              <a:ext uri="{FF2B5EF4-FFF2-40B4-BE49-F238E27FC236}">
                <a16:creationId xmlns:a16="http://schemas.microsoft.com/office/drawing/2014/main" id="{D24B5D32-5E7F-F240-D17A-D6DE7440E29B}"/>
              </a:ext>
            </a:extLst>
          </p:cNvPr>
          <p:cNvSpPr txBox="1">
            <a:spLocks/>
          </p:cNvSpPr>
          <p:nvPr/>
        </p:nvSpPr>
        <p:spPr>
          <a:xfrm>
            <a:off x="5199677" y="3840886"/>
            <a:ext cx="2372294" cy="491547"/>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2000"/>
              <a:t>Post-production</a:t>
            </a:r>
          </a:p>
        </p:txBody>
      </p:sp>
      <p:sp>
        <p:nvSpPr>
          <p:cNvPr id="42" name="Title 4">
            <a:extLst>
              <a:ext uri="{FF2B5EF4-FFF2-40B4-BE49-F238E27FC236}">
                <a16:creationId xmlns:a16="http://schemas.microsoft.com/office/drawing/2014/main" id="{181E7242-A6B8-9C7F-35E5-CD0381E16A9E}"/>
              </a:ext>
            </a:extLst>
          </p:cNvPr>
          <p:cNvSpPr txBox="1">
            <a:spLocks/>
          </p:cNvSpPr>
          <p:nvPr/>
        </p:nvSpPr>
        <p:spPr>
          <a:xfrm>
            <a:off x="5381131" y="4524131"/>
            <a:ext cx="2009386" cy="1031706"/>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pPr algn="ctr"/>
            <a:r>
              <a:rPr lang="en-US" sz="1600" b="0">
                <a:latin typeface="Century Gothic"/>
              </a:rPr>
              <a:t>Submit the finished footprint</a:t>
            </a:r>
          </a:p>
          <a:p>
            <a:pPr algn="ctr"/>
            <a:endParaRPr lang="en-US" sz="1600" b="0">
              <a:latin typeface="Century Gothic"/>
            </a:endParaRPr>
          </a:p>
          <a:p>
            <a:pPr algn="ctr"/>
            <a:r>
              <a:rPr lang="en-US" sz="1600" b="0">
                <a:latin typeface="Century Gothic"/>
              </a:rPr>
              <a:t>Submit evidence for the Carbon Action Plan</a:t>
            </a:r>
          </a:p>
        </p:txBody>
      </p:sp>
      <p:sp>
        <p:nvSpPr>
          <p:cNvPr id="3" name="TextBox 73">
            <a:extLst>
              <a:ext uri="{FF2B5EF4-FFF2-40B4-BE49-F238E27FC236}">
                <a16:creationId xmlns:a16="http://schemas.microsoft.com/office/drawing/2014/main" id="{FB98B026-20EA-52E8-AD42-E3A3C49F74CD}"/>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sp>
        <p:nvSpPr>
          <p:cNvPr id="4" name="Title 6">
            <a:extLst>
              <a:ext uri="{FF2B5EF4-FFF2-40B4-BE49-F238E27FC236}">
                <a16:creationId xmlns:a16="http://schemas.microsoft.com/office/drawing/2014/main" id="{6DD5DEBF-886B-F3CE-1298-C3EFDC4B8030}"/>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t>How do productions get</a:t>
            </a:r>
          </a:p>
          <a:p>
            <a:r>
              <a:rPr lang="en-US">
                <a:solidFill>
                  <a:srgbClr val="7F70FF"/>
                </a:solidFill>
              </a:rPr>
              <a:t>albert certification?</a:t>
            </a:r>
          </a:p>
        </p:txBody>
      </p:sp>
      <p:sp>
        <p:nvSpPr>
          <p:cNvPr id="5" name="Subtitle 1">
            <a:extLst>
              <a:ext uri="{FF2B5EF4-FFF2-40B4-BE49-F238E27FC236}">
                <a16:creationId xmlns:a16="http://schemas.microsoft.com/office/drawing/2014/main" id="{32CB11C8-A9A5-5A15-D9DD-B94750DF3D3A}"/>
              </a:ext>
            </a:extLst>
          </p:cNvPr>
          <p:cNvSpPr txBox="1">
            <a:spLocks/>
          </p:cNvSpPr>
          <p:nvPr/>
        </p:nvSpPr>
        <p:spPr>
          <a:xfrm>
            <a:off x="8932579" y="5284726"/>
            <a:ext cx="2537178" cy="1026622"/>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a:solidFill>
                  <a:srgbClr val="0F123D"/>
                </a:solidFill>
              </a:rPr>
              <a:t>More data from scripted shorts urgently needed…</a:t>
            </a:r>
          </a:p>
        </p:txBody>
      </p:sp>
      <p:pic>
        <p:nvPicPr>
          <p:cNvPr id="7" name="Picture 6" descr="A person holding a camera&#10;&#10;Description automatically generated">
            <a:extLst>
              <a:ext uri="{FF2B5EF4-FFF2-40B4-BE49-F238E27FC236}">
                <a16:creationId xmlns:a16="http://schemas.microsoft.com/office/drawing/2014/main" id="{210BABD8-1CEA-0C3A-AD7C-DD62B7F3CE60}"/>
              </a:ext>
            </a:extLst>
          </p:cNvPr>
          <p:cNvPicPr>
            <a:picLocks noChangeAspect="1"/>
          </p:cNvPicPr>
          <p:nvPr/>
        </p:nvPicPr>
        <p:blipFill>
          <a:blip r:embed="rId6"/>
          <a:stretch>
            <a:fillRect/>
          </a:stretch>
        </p:blipFill>
        <p:spPr>
          <a:xfrm>
            <a:off x="7790807" y="0"/>
            <a:ext cx="4401194" cy="6869044"/>
          </a:xfrm>
          <a:prstGeom prst="rect">
            <a:avLst/>
          </a:prstGeom>
        </p:spPr>
      </p:pic>
      <p:sp>
        <p:nvSpPr>
          <p:cNvPr id="10" name="Rectangle 9">
            <a:extLst>
              <a:ext uri="{FF2B5EF4-FFF2-40B4-BE49-F238E27FC236}">
                <a16:creationId xmlns:a16="http://schemas.microsoft.com/office/drawing/2014/main" id="{4AD5CA66-A857-5EC7-E99A-C0D4D6030287}"/>
              </a:ext>
            </a:extLst>
          </p:cNvPr>
          <p:cNvSpPr/>
          <p:nvPr/>
        </p:nvSpPr>
        <p:spPr>
          <a:xfrm>
            <a:off x="8162642" y="692986"/>
            <a:ext cx="3778872" cy="88336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endParaRPr lang="en-US" sz="2400">
              <a:solidFill>
                <a:srgbClr val="7E6EFA"/>
              </a:solidFill>
              <a:latin typeface="Century Gothic"/>
              <a:ea typeface="+mn-lt"/>
              <a:cs typeface="+mn-lt"/>
            </a:endParaRPr>
          </a:p>
          <a:p>
            <a:endParaRPr lang="en-US" sz="2400">
              <a:solidFill>
                <a:srgbClr val="7E6EFA"/>
              </a:solidFill>
              <a:latin typeface="Century Gothic"/>
              <a:ea typeface="+mn-lt"/>
              <a:cs typeface="+mn-lt"/>
            </a:endParaRPr>
          </a:p>
          <a:p>
            <a:endParaRPr lang="en-US" sz="2400">
              <a:solidFill>
                <a:srgbClr val="7E6EFA"/>
              </a:solidFill>
              <a:latin typeface="Century Gothic"/>
              <a:ea typeface="+mn-lt"/>
              <a:cs typeface="+mn-lt"/>
            </a:endParaRPr>
          </a:p>
          <a:p>
            <a:endParaRPr lang="en-US" sz="2400">
              <a:solidFill>
                <a:srgbClr val="7E6EFA"/>
              </a:solidFill>
              <a:latin typeface="Century Gothic"/>
              <a:ea typeface="+mn-lt"/>
              <a:cs typeface="+mn-lt"/>
            </a:endParaRPr>
          </a:p>
          <a:p>
            <a:endParaRPr lang="en-US" sz="2400">
              <a:solidFill>
                <a:srgbClr val="7E6EFA"/>
              </a:solidFill>
              <a:latin typeface="Century Gothic"/>
            </a:endParaRPr>
          </a:p>
          <a:p>
            <a:pPr algn="ctr"/>
            <a:r>
              <a:rPr lang="en-US" sz="2400" b="1">
                <a:solidFill>
                  <a:srgbClr val="7E6EFA"/>
                </a:solidFill>
                <a:latin typeface="Century Gothic"/>
              </a:rPr>
              <a:t>Need some help?</a:t>
            </a:r>
          </a:p>
          <a:p>
            <a:endParaRPr lang="en-US" sz="2400">
              <a:solidFill>
                <a:srgbClr val="7E6EFA"/>
              </a:solidFill>
              <a:latin typeface="Century Gothic"/>
            </a:endParaRPr>
          </a:p>
          <a:p>
            <a:endParaRPr lang="en-US" sz="2400">
              <a:solidFill>
                <a:srgbClr val="7E6EFA"/>
              </a:solidFill>
              <a:latin typeface="Century Gothic"/>
            </a:endParaRPr>
          </a:p>
          <a:p>
            <a:endParaRPr lang="en-US" sz="2400">
              <a:solidFill>
                <a:srgbClr val="7E6EFA"/>
              </a:solidFill>
              <a:latin typeface="Century Gothic"/>
            </a:endParaRPr>
          </a:p>
          <a:p>
            <a:r>
              <a:rPr lang="en-US" sz="2400" b="1">
                <a:solidFill>
                  <a:srgbClr val="7E6EFA"/>
                </a:solidFill>
                <a:latin typeface="Century Gothic"/>
              </a:rPr>
              <a:t>                               </a:t>
            </a:r>
            <a:endParaRPr lang="en-US" sz="2400" b="1">
              <a:solidFill>
                <a:srgbClr val="7E6EFA"/>
              </a:solidFill>
              <a:latin typeface="Century Gothic" panose="020B0502020202020204" pitchFamily="34" charset="0"/>
            </a:endParaRPr>
          </a:p>
          <a:p>
            <a:endParaRPr lang="en-US" sz="2400">
              <a:solidFill>
                <a:schemeClr val="tx1"/>
              </a:solidFill>
              <a:latin typeface="Century Gothic" panose="020B0502020202020204" pitchFamily="34" charset="0"/>
            </a:endParaRPr>
          </a:p>
        </p:txBody>
      </p:sp>
      <p:pic>
        <p:nvPicPr>
          <p:cNvPr id="12" name="Picture 11" descr="A qr code with black squares&#10;&#10;AI-generated content may be incorrect.">
            <a:extLst>
              <a:ext uri="{FF2B5EF4-FFF2-40B4-BE49-F238E27FC236}">
                <a16:creationId xmlns:a16="http://schemas.microsoft.com/office/drawing/2014/main" id="{C2048D78-0B4B-A452-A012-34FFB6108B66}"/>
              </a:ext>
            </a:extLst>
          </p:cNvPr>
          <p:cNvPicPr>
            <a:picLocks noChangeAspect="1"/>
          </p:cNvPicPr>
          <p:nvPr/>
        </p:nvPicPr>
        <p:blipFill>
          <a:blip r:embed="rId7"/>
          <a:stretch>
            <a:fillRect/>
          </a:stretch>
        </p:blipFill>
        <p:spPr>
          <a:xfrm>
            <a:off x="10110303" y="3711661"/>
            <a:ext cx="1943652" cy="1920239"/>
          </a:xfrm>
          <a:prstGeom prst="rect">
            <a:avLst/>
          </a:prstGeom>
        </p:spPr>
      </p:pic>
      <p:pic>
        <p:nvPicPr>
          <p:cNvPr id="14" name="Picture 13" descr="A qr code with a few black squares&#10;&#10;AI-generated content may be incorrect.">
            <a:extLst>
              <a:ext uri="{FF2B5EF4-FFF2-40B4-BE49-F238E27FC236}">
                <a16:creationId xmlns:a16="http://schemas.microsoft.com/office/drawing/2014/main" id="{805C2CC7-D757-D5CC-E609-10C30719C92A}"/>
              </a:ext>
            </a:extLst>
          </p:cNvPr>
          <p:cNvPicPr>
            <a:picLocks noChangeAspect="1"/>
          </p:cNvPicPr>
          <p:nvPr/>
        </p:nvPicPr>
        <p:blipFill>
          <a:blip r:embed="rId8"/>
          <a:stretch>
            <a:fillRect/>
          </a:stretch>
        </p:blipFill>
        <p:spPr>
          <a:xfrm>
            <a:off x="7956827" y="1740664"/>
            <a:ext cx="1877393" cy="1920240"/>
          </a:xfrm>
          <a:prstGeom prst="rect">
            <a:avLst/>
          </a:prstGeom>
        </p:spPr>
      </p:pic>
      <p:sp>
        <p:nvSpPr>
          <p:cNvPr id="15" name="TextBox 24">
            <a:extLst>
              <a:ext uri="{FF2B5EF4-FFF2-40B4-BE49-F238E27FC236}">
                <a16:creationId xmlns:a16="http://schemas.microsoft.com/office/drawing/2014/main" id="{96022BAE-6AEB-2FD7-2456-1238BCF81D1B}"/>
              </a:ext>
            </a:extLst>
          </p:cNvPr>
          <p:cNvSpPr txBox="1"/>
          <p:nvPr/>
        </p:nvSpPr>
        <p:spPr>
          <a:xfrm>
            <a:off x="10048253" y="2065175"/>
            <a:ext cx="2042198" cy="1015663"/>
          </a:xfrm>
          <a:prstGeom prst="rect">
            <a:avLst/>
          </a:prstGeom>
          <a:solidFill>
            <a:schemeClr val="bg1"/>
          </a:solid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2000" b="1">
                <a:solidFill>
                  <a:srgbClr val="8070FF"/>
                </a:solidFill>
                <a:latin typeface="Century Gothic"/>
              </a:rPr>
              <a:t>Carbon Footprint Walkthrough</a:t>
            </a:r>
          </a:p>
        </p:txBody>
      </p:sp>
      <p:sp>
        <p:nvSpPr>
          <p:cNvPr id="17" name="TextBox 25">
            <a:extLst>
              <a:ext uri="{FF2B5EF4-FFF2-40B4-BE49-F238E27FC236}">
                <a16:creationId xmlns:a16="http://schemas.microsoft.com/office/drawing/2014/main" id="{9DE249C0-83BD-C77E-2359-9F8E593DCA12}"/>
              </a:ext>
            </a:extLst>
          </p:cNvPr>
          <p:cNvSpPr txBox="1"/>
          <p:nvPr/>
        </p:nvSpPr>
        <p:spPr>
          <a:xfrm>
            <a:off x="7883732" y="4168694"/>
            <a:ext cx="2042198" cy="1015663"/>
          </a:xfrm>
          <a:prstGeom prst="rect">
            <a:avLst/>
          </a:prstGeom>
          <a:solidFill>
            <a:schemeClr val="bg1"/>
          </a:solid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2000" b="1">
                <a:solidFill>
                  <a:srgbClr val="8070FF"/>
                </a:solidFill>
                <a:latin typeface="Century Gothic"/>
              </a:rPr>
              <a:t>Carbon </a:t>
            </a:r>
            <a:endParaRPr lang="en-US"/>
          </a:p>
          <a:p>
            <a:pPr algn="ctr"/>
            <a:r>
              <a:rPr lang="en-GB" sz="2000" b="1">
                <a:solidFill>
                  <a:srgbClr val="8070FF"/>
                </a:solidFill>
                <a:latin typeface="Century Gothic"/>
              </a:rPr>
              <a:t>Action Plan Walkthrough</a:t>
            </a:r>
            <a:endParaRPr lang="en-GB"/>
          </a:p>
        </p:txBody>
      </p:sp>
      <p:sp>
        <p:nvSpPr>
          <p:cNvPr id="19" name="TextBox 1">
            <a:extLst>
              <a:ext uri="{FF2B5EF4-FFF2-40B4-BE49-F238E27FC236}">
                <a16:creationId xmlns:a16="http://schemas.microsoft.com/office/drawing/2014/main" id="{826D6BC1-671A-D6A2-782C-6F8106DB3CC0}"/>
              </a:ext>
            </a:extLst>
          </p:cNvPr>
          <p:cNvSpPr txBox="1"/>
          <p:nvPr/>
        </p:nvSpPr>
        <p:spPr>
          <a:xfrm>
            <a:off x="7883731" y="5863645"/>
            <a:ext cx="4170960" cy="830997"/>
          </a:xfrm>
          <a:prstGeom prst="rect">
            <a:avLst/>
          </a:prstGeom>
          <a:solidFill>
            <a:schemeClr val="bg1"/>
          </a:solidFill>
        </p:spPr>
        <p:txBody>
          <a:bodyPr rot="0" spcFirstLastPara="0" vert="horz" wrap="square" lIns="91440" tIns="45720" rIns="91440" bIns="45720" numCol="1" spcCol="0" rtlCol="0" fromWordArt="0" anchor="ctr"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600" b="1">
                <a:solidFill>
                  <a:srgbClr val="8070FF"/>
                </a:solidFill>
                <a:latin typeface="Century Gothic"/>
              </a:rPr>
              <a:t>For more look for the Tips &amp; Tricks page on the toolkit, and the Production Resources page on our website</a:t>
            </a:r>
          </a:p>
        </p:txBody>
      </p:sp>
      <p:cxnSp>
        <p:nvCxnSpPr>
          <p:cNvPr id="2" name="Straight Connector 1">
            <a:extLst>
              <a:ext uri="{FF2B5EF4-FFF2-40B4-BE49-F238E27FC236}">
                <a16:creationId xmlns:a16="http://schemas.microsoft.com/office/drawing/2014/main" id="{051B1001-F3C2-9325-F2DF-C55140551A3D}"/>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54128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3CDE0-A380-701D-E9AA-1FE407C53383}"/>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239A377-2559-F7B1-5EC5-D3C03F9A675D}"/>
              </a:ext>
            </a:extLst>
          </p:cNvPr>
          <p:cNvPicPr>
            <a:picLocks noChangeAspect="1"/>
          </p:cNvPicPr>
          <p:nvPr/>
        </p:nvPicPr>
        <p:blipFill>
          <a:blip r:embed="rId3"/>
          <a:srcRect l="25523" t="-31" r="31904" b="13474"/>
          <a:stretch>
            <a:fillRect/>
          </a:stretch>
        </p:blipFill>
        <p:spPr>
          <a:xfrm>
            <a:off x="3678" y="-2436"/>
            <a:ext cx="5096408" cy="6857167"/>
          </a:xfrm>
          <a:prstGeom prst="rect">
            <a:avLst/>
          </a:prstGeom>
        </p:spPr>
      </p:pic>
      <p:pic>
        <p:nvPicPr>
          <p:cNvPr id="3" name="Picture 2" descr="A black and white image&#10;&#10;Description automatically generated">
            <a:extLst>
              <a:ext uri="{FF2B5EF4-FFF2-40B4-BE49-F238E27FC236}">
                <a16:creationId xmlns:a16="http://schemas.microsoft.com/office/drawing/2014/main" id="{014A09EA-9ED1-6477-0D72-6967773AE4AC}"/>
              </a:ext>
            </a:extLst>
          </p:cNvPr>
          <p:cNvPicPr>
            <a:picLocks noChangeAspect="1"/>
          </p:cNvPicPr>
          <p:nvPr/>
        </p:nvPicPr>
        <p:blipFill>
          <a:blip r:embed="rId4"/>
          <a:stretch>
            <a:fillRect/>
          </a:stretch>
        </p:blipFill>
        <p:spPr>
          <a:xfrm>
            <a:off x="4963" y="-3286"/>
            <a:ext cx="5087959" cy="2657475"/>
          </a:xfrm>
          <a:prstGeom prst="rect">
            <a:avLst/>
          </a:prstGeom>
        </p:spPr>
      </p:pic>
      <p:sp>
        <p:nvSpPr>
          <p:cNvPr id="6" name="Rectangle 5" descr="A sound operator stands beside an actor sat at a cafe table">
            <a:extLst>
              <a:ext uri="{FF2B5EF4-FFF2-40B4-BE49-F238E27FC236}">
                <a16:creationId xmlns:a16="http://schemas.microsoft.com/office/drawing/2014/main" id="{13C04DEB-9704-9312-CA62-650FBADF699B}"/>
              </a:ext>
            </a:extLst>
          </p:cNvPr>
          <p:cNvSpPr/>
          <p:nvPr/>
        </p:nvSpPr>
        <p:spPr>
          <a:xfrm>
            <a:off x="4677" y="-3997"/>
            <a:ext cx="5083089" cy="687320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2" name="Straight Connector 11">
            <a:extLst>
              <a:ext uri="{FF2B5EF4-FFF2-40B4-BE49-F238E27FC236}">
                <a16:creationId xmlns:a16="http://schemas.microsoft.com/office/drawing/2014/main" id="{7F76FB51-12D2-7138-725E-56640120215A}"/>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3" name="TextBox 73">
            <a:extLst>
              <a:ext uri="{FF2B5EF4-FFF2-40B4-BE49-F238E27FC236}">
                <a16:creationId xmlns:a16="http://schemas.microsoft.com/office/drawing/2014/main" id="{C84A8FE6-A78D-B232-8D87-49E3CF024C55}"/>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4" name="Picture 13" descr="A logo with white text and blue circles&#10;&#10;Description automatically generated">
            <a:extLst>
              <a:ext uri="{FF2B5EF4-FFF2-40B4-BE49-F238E27FC236}">
                <a16:creationId xmlns:a16="http://schemas.microsoft.com/office/drawing/2014/main" id="{AB3FD3B9-F7F1-7BD9-83A8-5DDB822608A2}"/>
              </a:ext>
            </a:extLst>
          </p:cNvPr>
          <p:cNvPicPr>
            <a:picLocks noChangeAspect="1"/>
          </p:cNvPicPr>
          <p:nvPr/>
        </p:nvPicPr>
        <p:blipFill>
          <a:blip r:embed="rId5"/>
          <a:stretch>
            <a:fillRect/>
          </a:stretch>
        </p:blipFill>
        <p:spPr>
          <a:xfrm>
            <a:off x="11209806" y="142490"/>
            <a:ext cx="838327" cy="868300"/>
          </a:xfrm>
          <a:prstGeom prst="rect">
            <a:avLst/>
          </a:prstGeom>
        </p:spPr>
      </p:pic>
      <p:sp>
        <p:nvSpPr>
          <p:cNvPr id="8" name="Rectangle 7">
            <a:extLst>
              <a:ext uri="{FF2B5EF4-FFF2-40B4-BE49-F238E27FC236}">
                <a16:creationId xmlns:a16="http://schemas.microsoft.com/office/drawing/2014/main" id="{E1CF0BAE-AB76-0AD7-8235-19DD0554323D}"/>
              </a:ext>
            </a:extLst>
          </p:cNvPr>
          <p:cNvSpPr/>
          <p:nvPr/>
        </p:nvSpPr>
        <p:spPr>
          <a:xfrm>
            <a:off x="4785026" y="4100833"/>
            <a:ext cx="5743635"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 name="Subtitle 1">
            <a:extLst>
              <a:ext uri="{FF2B5EF4-FFF2-40B4-BE49-F238E27FC236}">
                <a16:creationId xmlns:a16="http://schemas.microsoft.com/office/drawing/2014/main" id="{903BE7C0-5C5C-C934-8CE8-FFD5E565C4AE}"/>
              </a:ext>
            </a:extLst>
          </p:cNvPr>
          <p:cNvSpPr>
            <a:spLocks noGrp="1"/>
          </p:cNvSpPr>
          <p:nvPr/>
        </p:nvSpPr>
        <p:spPr>
          <a:xfrm>
            <a:off x="6059648" y="4199354"/>
            <a:ext cx="701620" cy="54330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600" b="1">
                <a:solidFill>
                  <a:srgbClr val="0F123D"/>
                </a:solidFill>
              </a:rPr>
              <a:t>05</a:t>
            </a:r>
          </a:p>
        </p:txBody>
      </p:sp>
      <p:sp>
        <p:nvSpPr>
          <p:cNvPr id="10" name="Subtitle 1">
            <a:extLst>
              <a:ext uri="{FF2B5EF4-FFF2-40B4-BE49-F238E27FC236}">
                <a16:creationId xmlns:a16="http://schemas.microsoft.com/office/drawing/2014/main" id="{4F0A4D08-86EC-AAA2-DB94-2CE6D4DDA996}"/>
              </a:ext>
            </a:extLst>
          </p:cNvPr>
          <p:cNvSpPr txBox="1">
            <a:spLocks/>
          </p:cNvSpPr>
          <p:nvPr/>
        </p:nvSpPr>
        <p:spPr>
          <a:xfrm>
            <a:off x="6096000" y="196807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01</a:t>
            </a:r>
          </a:p>
        </p:txBody>
      </p:sp>
      <p:sp>
        <p:nvSpPr>
          <p:cNvPr id="11" name="Subtitle 1">
            <a:extLst>
              <a:ext uri="{FF2B5EF4-FFF2-40B4-BE49-F238E27FC236}">
                <a16:creationId xmlns:a16="http://schemas.microsoft.com/office/drawing/2014/main" id="{0DB1FE9B-493E-081C-D516-D5BBBFDE1C19}"/>
              </a:ext>
            </a:extLst>
          </p:cNvPr>
          <p:cNvSpPr txBox="1">
            <a:spLocks/>
          </p:cNvSpPr>
          <p:nvPr/>
        </p:nvSpPr>
        <p:spPr>
          <a:xfrm>
            <a:off x="6769338" y="201680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Our impact</a:t>
            </a:r>
          </a:p>
        </p:txBody>
      </p:sp>
      <p:sp>
        <p:nvSpPr>
          <p:cNvPr id="16" name="Subtitle 1">
            <a:extLst>
              <a:ext uri="{FF2B5EF4-FFF2-40B4-BE49-F238E27FC236}">
                <a16:creationId xmlns:a16="http://schemas.microsoft.com/office/drawing/2014/main" id="{431EAA2B-8120-4268-29E4-6330260ADFAF}"/>
              </a:ext>
            </a:extLst>
          </p:cNvPr>
          <p:cNvSpPr txBox="1">
            <a:spLocks/>
          </p:cNvSpPr>
          <p:nvPr/>
        </p:nvSpPr>
        <p:spPr>
          <a:xfrm>
            <a:off x="6059647" y="2518527"/>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02</a:t>
            </a:r>
          </a:p>
        </p:txBody>
      </p:sp>
      <p:sp>
        <p:nvSpPr>
          <p:cNvPr id="17" name="Subtitle 1">
            <a:extLst>
              <a:ext uri="{FF2B5EF4-FFF2-40B4-BE49-F238E27FC236}">
                <a16:creationId xmlns:a16="http://schemas.microsoft.com/office/drawing/2014/main" id="{646B7FD4-4E43-335F-B62B-93FC12273143}"/>
              </a:ext>
            </a:extLst>
          </p:cNvPr>
          <p:cNvSpPr txBox="1">
            <a:spLocks/>
          </p:cNvSpPr>
          <p:nvPr/>
        </p:nvSpPr>
        <p:spPr>
          <a:xfrm>
            <a:off x="6732985" y="2567254"/>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Industry action</a:t>
            </a:r>
          </a:p>
        </p:txBody>
      </p:sp>
      <p:sp>
        <p:nvSpPr>
          <p:cNvPr id="18" name="Subtitle 1">
            <a:extLst>
              <a:ext uri="{FF2B5EF4-FFF2-40B4-BE49-F238E27FC236}">
                <a16:creationId xmlns:a16="http://schemas.microsoft.com/office/drawing/2014/main" id="{52A47FCC-5D96-9DA2-A605-211EA00D6B5F}"/>
              </a:ext>
            </a:extLst>
          </p:cNvPr>
          <p:cNvSpPr txBox="1">
            <a:spLocks/>
          </p:cNvSpPr>
          <p:nvPr/>
        </p:nvSpPr>
        <p:spPr>
          <a:xfrm>
            <a:off x="6059647" y="3011583"/>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03</a:t>
            </a:r>
          </a:p>
        </p:txBody>
      </p:sp>
      <p:sp>
        <p:nvSpPr>
          <p:cNvPr id="19" name="Subtitle 1">
            <a:extLst>
              <a:ext uri="{FF2B5EF4-FFF2-40B4-BE49-F238E27FC236}">
                <a16:creationId xmlns:a16="http://schemas.microsoft.com/office/drawing/2014/main" id="{0E9CC8E3-5DAF-B0FD-F375-20F2F16E1CE5}"/>
              </a:ext>
            </a:extLst>
          </p:cNvPr>
          <p:cNvSpPr txBox="1">
            <a:spLocks/>
          </p:cNvSpPr>
          <p:nvPr/>
        </p:nvSpPr>
        <p:spPr>
          <a:xfrm>
            <a:off x="6732985" y="3060310"/>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rPr>
              <a:t>Reducing negative impact</a:t>
            </a:r>
          </a:p>
        </p:txBody>
      </p:sp>
      <p:sp>
        <p:nvSpPr>
          <p:cNvPr id="20" name="Subtitle 1">
            <a:extLst>
              <a:ext uri="{FF2B5EF4-FFF2-40B4-BE49-F238E27FC236}">
                <a16:creationId xmlns:a16="http://schemas.microsoft.com/office/drawing/2014/main" id="{E53CC63F-F32A-0C01-E7B4-D666351E2522}"/>
              </a:ext>
            </a:extLst>
          </p:cNvPr>
          <p:cNvSpPr txBox="1">
            <a:spLocks/>
          </p:cNvSpPr>
          <p:nvPr/>
        </p:nvSpPr>
        <p:spPr>
          <a:xfrm>
            <a:off x="6059647" y="3570628"/>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04</a:t>
            </a:r>
          </a:p>
        </p:txBody>
      </p:sp>
      <p:sp>
        <p:nvSpPr>
          <p:cNvPr id="21" name="Subtitle 1">
            <a:extLst>
              <a:ext uri="{FF2B5EF4-FFF2-40B4-BE49-F238E27FC236}">
                <a16:creationId xmlns:a16="http://schemas.microsoft.com/office/drawing/2014/main" id="{D67EA2BE-BE29-6637-850B-69124B96C751}"/>
              </a:ext>
            </a:extLst>
          </p:cNvPr>
          <p:cNvSpPr txBox="1">
            <a:spLocks/>
          </p:cNvSpPr>
          <p:nvPr/>
        </p:nvSpPr>
        <p:spPr>
          <a:xfrm>
            <a:off x="6732985" y="3619355"/>
            <a:ext cx="3761295" cy="428589"/>
          </a:xfrm>
          <a:prstGeom prst="rect">
            <a:avLst/>
          </a:prstGeom>
        </p:spPr>
        <p:txBody>
          <a:bodyPr vert="horz" lIns="91440" tIns="45720" rIns="91440" bIns="45720" rtlCol="0" anchor="t">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a:solidFill>
                  <a:srgbClr val="302F78"/>
                </a:solidFill>
                <a:latin typeface="Century Gothic"/>
              </a:rPr>
              <a:t>albert Certification</a:t>
            </a:r>
            <a:endParaRPr lang="en-US" sz="2000">
              <a:solidFill>
                <a:srgbClr val="302F78"/>
              </a:solidFill>
            </a:endParaRPr>
          </a:p>
          <a:p>
            <a:endParaRPr lang="en-US" sz="2000">
              <a:solidFill>
                <a:srgbClr val="302F78"/>
              </a:solidFill>
            </a:endParaRPr>
          </a:p>
        </p:txBody>
      </p:sp>
      <p:sp>
        <p:nvSpPr>
          <p:cNvPr id="22" name="Subtitle 1">
            <a:extLst>
              <a:ext uri="{FF2B5EF4-FFF2-40B4-BE49-F238E27FC236}">
                <a16:creationId xmlns:a16="http://schemas.microsoft.com/office/drawing/2014/main" id="{2C17DD97-35D6-8FA8-93A0-175F0F83E14C}"/>
              </a:ext>
            </a:extLst>
          </p:cNvPr>
          <p:cNvSpPr txBox="1">
            <a:spLocks/>
          </p:cNvSpPr>
          <p:nvPr/>
        </p:nvSpPr>
        <p:spPr>
          <a:xfrm>
            <a:off x="6732987" y="4220373"/>
            <a:ext cx="3761294" cy="510984"/>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a:t>Assessment 3</a:t>
            </a:r>
          </a:p>
        </p:txBody>
      </p:sp>
    </p:spTree>
    <p:extLst>
      <p:ext uri="{BB962C8B-B14F-4D97-AF65-F5344CB8AC3E}">
        <p14:creationId xmlns:p14="http://schemas.microsoft.com/office/powerpoint/2010/main" val="30998904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5A4A32-EA87-6387-AA36-71463ED24F6D}"/>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E3F72AC8-373E-8B4D-9510-AB1420222137}"/>
              </a:ext>
            </a:extLst>
          </p:cNvPr>
          <p:cNvSpPr>
            <a:spLocks noGrp="1"/>
          </p:cNvSpPr>
          <p:nvPr/>
        </p:nvSpPr>
        <p:spPr>
          <a:xfrm>
            <a:off x="5654556" y="839314"/>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t>Calculating </a:t>
            </a:r>
            <a:r>
              <a:rPr lang="en-US">
                <a:solidFill>
                  <a:srgbClr val="7F70FF"/>
                </a:solidFill>
              </a:rPr>
              <a:t>impact</a:t>
            </a:r>
          </a:p>
        </p:txBody>
      </p:sp>
      <p:sp>
        <p:nvSpPr>
          <p:cNvPr id="8" name="Subtitle 1">
            <a:extLst>
              <a:ext uri="{FF2B5EF4-FFF2-40B4-BE49-F238E27FC236}">
                <a16:creationId xmlns:a16="http://schemas.microsoft.com/office/drawing/2014/main" id="{7050F164-D309-9FFC-6231-6E16160DAA9E}"/>
              </a:ext>
            </a:extLst>
          </p:cNvPr>
          <p:cNvSpPr>
            <a:spLocks noGrp="1"/>
          </p:cNvSpPr>
          <p:nvPr/>
        </p:nvSpPr>
        <p:spPr>
          <a:xfrm>
            <a:off x="678484" y="1813944"/>
            <a:ext cx="5288194" cy="448772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a:t>Use your own data to create a predicted calculation or use the data from the following case study.</a:t>
            </a:r>
          </a:p>
          <a:p>
            <a:r>
              <a:rPr lang="en-GB" sz="1800"/>
              <a:t>Once you have completed the footprint, outline a strategy that you could use to reduce the impact.</a:t>
            </a:r>
          </a:p>
          <a:p>
            <a:r>
              <a:rPr lang="en-GB" sz="1800"/>
              <a:t>Considering the changes your actions will have, create a final footprint to show the impact of your carbon reductions.</a:t>
            </a:r>
          </a:p>
          <a:p>
            <a:pPr marL="285750" indent="-285750">
              <a:buFont typeface="Arial" panose="020B0604020202020204" pitchFamily="34" charset="0"/>
              <a:buChar char="•"/>
            </a:pPr>
            <a:r>
              <a:rPr lang="en-GB" sz="1800"/>
              <a:t>Go to </a:t>
            </a:r>
            <a:r>
              <a:rPr lang="en-GB" sz="1800">
                <a:solidFill>
                  <a:srgbClr val="7F70FF"/>
                </a:solidFill>
              </a:rPr>
              <a:t>https://calc.wearealbert.org/login </a:t>
            </a:r>
          </a:p>
          <a:p>
            <a:pPr marL="285750" indent="-285750">
              <a:buFont typeface="Arial" panose="020B0604020202020204" pitchFamily="34" charset="0"/>
              <a:buChar char="•"/>
            </a:pPr>
            <a:r>
              <a:rPr lang="en-GB" sz="1800"/>
              <a:t>Log in using your login details</a:t>
            </a:r>
          </a:p>
          <a:p>
            <a:pPr marL="285750" indent="-285750">
              <a:buFont typeface="Arial" panose="020B0604020202020204" pitchFamily="34" charset="0"/>
              <a:buChar char="•"/>
            </a:pPr>
            <a:r>
              <a:rPr lang="en-GB" sz="1800"/>
              <a:t>Click on “New” to create a new production</a:t>
            </a:r>
          </a:p>
          <a:p>
            <a:pPr marL="285750" indent="-285750">
              <a:buFont typeface="Arial" panose="020B0604020202020204" pitchFamily="34" charset="0"/>
              <a:buChar char="•"/>
            </a:pPr>
            <a:r>
              <a:rPr lang="en-GB" sz="1800"/>
              <a:t>Enter the requested information on the drop downs</a:t>
            </a:r>
          </a:p>
          <a:p>
            <a:endParaRPr lang="en-GB" sz="1800"/>
          </a:p>
        </p:txBody>
      </p:sp>
      <p:cxnSp>
        <p:nvCxnSpPr>
          <p:cNvPr id="9" name="Straight Connector 8">
            <a:extLst>
              <a:ext uri="{FF2B5EF4-FFF2-40B4-BE49-F238E27FC236}">
                <a16:creationId xmlns:a16="http://schemas.microsoft.com/office/drawing/2014/main" id="{E9093B88-AA49-FA79-A423-051FF6685B10}"/>
              </a:ext>
            </a:extLst>
          </p:cNvPr>
          <p:cNvCxnSpPr>
            <a:cxnSpLocks/>
          </p:cNvCxnSpPr>
          <p:nvPr/>
        </p:nvCxnSpPr>
        <p:spPr>
          <a:xfrm>
            <a:off x="585539" y="1841936"/>
            <a:ext cx="0" cy="864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pic>
        <p:nvPicPr>
          <p:cNvPr id="7" name="Picture 6" descr="A screenshot from the albert toolkit showing the input for production data">
            <a:extLst>
              <a:ext uri="{FF2B5EF4-FFF2-40B4-BE49-F238E27FC236}">
                <a16:creationId xmlns:a16="http://schemas.microsoft.com/office/drawing/2014/main" id="{B1A6816C-B95F-B500-D3FB-90CEDC02EDDB}"/>
              </a:ext>
            </a:extLst>
          </p:cNvPr>
          <p:cNvPicPr>
            <a:picLocks noChangeAspect="1"/>
          </p:cNvPicPr>
          <p:nvPr/>
        </p:nvPicPr>
        <p:blipFill rotWithShape="1">
          <a:blip r:embed="rId3"/>
          <a:srcRect l="22197" t="7046" r="22177" b="8492"/>
          <a:stretch/>
        </p:blipFill>
        <p:spPr>
          <a:xfrm>
            <a:off x="6220794" y="1738289"/>
            <a:ext cx="5827339" cy="4977221"/>
          </a:xfrm>
          <a:prstGeom prst="rect">
            <a:avLst/>
          </a:prstGeom>
        </p:spPr>
      </p:pic>
      <p:cxnSp>
        <p:nvCxnSpPr>
          <p:cNvPr id="6" name="Straight Connector 5">
            <a:extLst>
              <a:ext uri="{FF2B5EF4-FFF2-40B4-BE49-F238E27FC236}">
                <a16:creationId xmlns:a16="http://schemas.microsoft.com/office/drawing/2014/main" id="{B9943E83-482F-3D1B-77BA-85A4103E29CA}"/>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6A8824B6-03D5-70B4-4DDF-5F640E98771E}"/>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1" name="Picture 10" descr="A logo with white text and blue circles&#10;&#10;Description automatically generated">
            <a:extLst>
              <a:ext uri="{FF2B5EF4-FFF2-40B4-BE49-F238E27FC236}">
                <a16:creationId xmlns:a16="http://schemas.microsoft.com/office/drawing/2014/main" id="{A6EA63A6-D364-ABBE-0893-BB5EABA13B27}"/>
              </a:ext>
            </a:extLst>
          </p:cNvPr>
          <p:cNvPicPr>
            <a:picLocks noChangeAspect="1"/>
          </p:cNvPicPr>
          <p:nvPr/>
        </p:nvPicPr>
        <p:blipFill>
          <a:blip r:embed="rId4"/>
          <a:stretch>
            <a:fillRect/>
          </a:stretch>
        </p:blipFill>
        <p:spPr>
          <a:xfrm>
            <a:off x="11209806" y="142490"/>
            <a:ext cx="838327" cy="868300"/>
          </a:xfrm>
          <a:prstGeom prst="rect">
            <a:avLst/>
          </a:prstGeom>
        </p:spPr>
      </p:pic>
      <p:sp>
        <p:nvSpPr>
          <p:cNvPr id="2" name="Rectangle: Rounded Corners 1">
            <a:extLst>
              <a:ext uri="{FF2B5EF4-FFF2-40B4-BE49-F238E27FC236}">
                <a16:creationId xmlns:a16="http://schemas.microsoft.com/office/drawing/2014/main" id="{6E7E16F8-451F-2376-0D2D-2B4DA61A2BC3}"/>
              </a:ext>
            </a:extLst>
          </p:cNvPr>
          <p:cNvSpPr/>
          <p:nvPr/>
        </p:nvSpPr>
        <p:spPr>
          <a:xfrm>
            <a:off x="961890" y="6169669"/>
            <a:ext cx="4721382" cy="545841"/>
          </a:xfrm>
          <a:prstGeom prst="roundRect">
            <a:avLst/>
          </a:prstGeom>
          <a:solidFill>
            <a:srgbClr val="008A7C"/>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400" kern="0">
                <a:solidFill>
                  <a:schemeClr val="bg1"/>
                </a:solidFill>
                <a:latin typeface="Century Gothic"/>
                <a:cs typeface="Times New Roman"/>
              </a:rPr>
              <a:t>*the next generation of the albert toolkit will be released in early 2026 – new slides will be provided</a:t>
            </a:r>
          </a:p>
        </p:txBody>
      </p:sp>
      <p:sp>
        <p:nvSpPr>
          <p:cNvPr id="3" name="object 6">
            <a:extLst>
              <a:ext uri="{FF2B5EF4-FFF2-40B4-BE49-F238E27FC236}">
                <a16:creationId xmlns:a16="http://schemas.microsoft.com/office/drawing/2014/main" id="{0D3338F4-DDA5-D3F4-4A14-45449BBB7CF4}"/>
              </a:ext>
            </a:extLst>
          </p:cNvPr>
          <p:cNvSpPr/>
          <p:nvPr/>
        </p:nvSpPr>
        <p:spPr>
          <a:xfrm>
            <a:off x="268661" y="758594"/>
            <a:ext cx="5275646" cy="830199"/>
          </a:xfrm>
          <a:custGeom>
            <a:avLst/>
            <a:gdLst/>
            <a:ahLst/>
            <a:cxnLst/>
            <a:rect l="l" t="t" r="r" b="b"/>
            <a:pathLst>
              <a:path w="3979545" h="1369060">
                <a:moveTo>
                  <a:pt x="3978936" y="0"/>
                </a:moveTo>
                <a:lnTo>
                  <a:pt x="0" y="0"/>
                </a:lnTo>
                <a:lnTo>
                  <a:pt x="0" y="1368775"/>
                </a:lnTo>
                <a:lnTo>
                  <a:pt x="3978936" y="1368775"/>
                </a:lnTo>
                <a:lnTo>
                  <a:pt x="3978936" y="0"/>
                </a:lnTo>
                <a:close/>
              </a:path>
            </a:pathLst>
          </a:custGeom>
          <a:solidFill>
            <a:srgbClr val="8070FF"/>
          </a:solidFill>
        </p:spPr>
        <p:txBody>
          <a:bodyPr wrap="square" lIns="0" tIns="0" rIns="0" bIns="0" rtlCol="0"/>
          <a:lstStyle/>
          <a:p>
            <a:endParaRPr sz="1092"/>
          </a:p>
        </p:txBody>
      </p:sp>
      <p:sp>
        <p:nvSpPr>
          <p:cNvPr id="4" name="object 11">
            <a:extLst>
              <a:ext uri="{FF2B5EF4-FFF2-40B4-BE49-F238E27FC236}">
                <a16:creationId xmlns:a16="http://schemas.microsoft.com/office/drawing/2014/main" id="{C9B26718-96E6-6727-7FE0-FEF4A3BFCAF0}"/>
              </a:ext>
            </a:extLst>
          </p:cNvPr>
          <p:cNvSpPr txBox="1"/>
          <p:nvPr/>
        </p:nvSpPr>
        <p:spPr>
          <a:xfrm>
            <a:off x="1178352" y="929250"/>
            <a:ext cx="4476204" cy="418727"/>
          </a:xfrm>
          <a:prstGeom prst="rect">
            <a:avLst/>
          </a:prstGeom>
        </p:spPr>
        <p:txBody>
          <a:bodyPr vert="horz" wrap="square" lIns="0" tIns="8086" rIns="0" bIns="0" rtlCol="0">
            <a:spAutoFit/>
          </a:bodyPr>
          <a:lstStyle/>
          <a:p>
            <a:pPr marL="7701">
              <a:spcBef>
                <a:spcPts val="64"/>
              </a:spcBef>
            </a:pPr>
            <a:r>
              <a:rPr lang="en-GB" sz="2668" b="1">
                <a:solidFill>
                  <a:srgbClr val="FFFFFF"/>
                </a:solidFill>
                <a:latin typeface="Century Gothic"/>
                <a:cs typeface="Century Gothic"/>
              </a:rPr>
              <a:t>Individual/Group Exercise</a:t>
            </a:r>
            <a:endParaRPr sz="2668" b="1">
              <a:latin typeface="Century Gothic"/>
              <a:cs typeface="Century Gothic"/>
            </a:endParaRPr>
          </a:p>
        </p:txBody>
      </p:sp>
      <p:pic>
        <p:nvPicPr>
          <p:cNvPr id="12" name="Picture 11" descr="A blue question mark in a chat bubble&#10;&#10;Description automatically generated">
            <a:extLst>
              <a:ext uri="{FF2B5EF4-FFF2-40B4-BE49-F238E27FC236}">
                <a16:creationId xmlns:a16="http://schemas.microsoft.com/office/drawing/2014/main" id="{184933A4-4A58-F782-A19C-A1F1B6C042E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2704" y="948853"/>
            <a:ext cx="494731" cy="449755"/>
          </a:xfrm>
          <a:prstGeom prst="rect">
            <a:avLst/>
          </a:prstGeom>
        </p:spPr>
      </p:pic>
    </p:spTree>
    <p:extLst>
      <p:ext uri="{BB962C8B-B14F-4D97-AF65-F5344CB8AC3E}">
        <p14:creationId xmlns:p14="http://schemas.microsoft.com/office/powerpoint/2010/main" val="6306729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52C21A-638A-F3A1-3E80-3309B2448F6F}"/>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14248E8F-F685-5892-A255-F1265D227674}"/>
              </a:ext>
            </a:extLst>
          </p:cNvPr>
          <p:cNvSpPr>
            <a:spLocks noGrp="1"/>
          </p:cNvSpPr>
          <p:nvPr/>
        </p:nvSpPr>
        <p:spPr>
          <a:xfrm>
            <a:off x="268661" y="660708"/>
            <a:ext cx="10941145"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solidFill>
                  <a:srgbClr val="7F70FF"/>
                </a:solidFill>
              </a:rPr>
              <a:t>Case Study</a:t>
            </a:r>
            <a:r>
              <a:rPr lang="en-US"/>
              <a:t>: High Budget Period Drama</a:t>
            </a:r>
          </a:p>
        </p:txBody>
      </p:sp>
      <p:graphicFrame>
        <p:nvGraphicFramePr>
          <p:cNvPr id="6" name="Table 5">
            <a:extLst>
              <a:ext uri="{FF2B5EF4-FFF2-40B4-BE49-F238E27FC236}">
                <a16:creationId xmlns:a16="http://schemas.microsoft.com/office/drawing/2014/main" id="{8ACB821D-2388-1B56-11F4-60C679A10C75}"/>
              </a:ext>
            </a:extLst>
          </p:cNvPr>
          <p:cNvGraphicFramePr>
            <a:graphicFrameLocks noGrp="1"/>
          </p:cNvGraphicFramePr>
          <p:nvPr>
            <p:extLst>
              <p:ext uri="{D42A27DB-BD31-4B8C-83A1-F6EECF244321}">
                <p14:modId xmlns:p14="http://schemas.microsoft.com/office/powerpoint/2010/main" val="699281730"/>
              </p:ext>
            </p:extLst>
          </p:nvPr>
        </p:nvGraphicFramePr>
        <p:xfrm>
          <a:off x="482073" y="1493500"/>
          <a:ext cx="11227853" cy="5364500"/>
        </p:xfrm>
        <a:graphic>
          <a:graphicData uri="http://schemas.openxmlformats.org/drawingml/2006/table">
            <a:tbl>
              <a:tblPr/>
              <a:tblGrid>
                <a:gridCol w="1790304">
                  <a:extLst>
                    <a:ext uri="{9D8B030D-6E8A-4147-A177-3AD203B41FA5}">
                      <a16:colId xmlns:a16="http://schemas.microsoft.com/office/drawing/2014/main" val="747087988"/>
                    </a:ext>
                  </a:extLst>
                </a:gridCol>
                <a:gridCol w="2968942">
                  <a:extLst>
                    <a:ext uri="{9D8B030D-6E8A-4147-A177-3AD203B41FA5}">
                      <a16:colId xmlns:a16="http://schemas.microsoft.com/office/drawing/2014/main" val="2796471652"/>
                    </a:ext>
                  </a:extLst>
                </a:gridCol>
                <a:gridCol w="2915970">
                  <a:extLst>
                    <a:ext uri="{9D8B030D-6E8A-4147-A177-3AD203B41FA5}">
                      <a16:colId xmlns:a16="http://schemas.microsoft.com/office/drawing/2014/main" val="786835000"/>
                    </a:ext>
                  </a:extLst>
                </a:gridCol>
                <a:gridCol w="3552637">
                  <a:extLst>
                    <a:ext uri="{9D8B030D-6E8A-4147-A177-3AD203B41FA5}">
                      <a16:colId xmlns:a16="http://schemas.microsoft.com/office/drawing/2014/main" val="341622343"/>
                    </a:ext>
                  </a:extLst>
                </a:gridCol>
              </a:tblGrid>
              <a:tr h="196672">
                <a:tc>
                  <a:txBody>
                    <a:bodyPr/>
                    <a:lstStyle/>
                    <a:p>
                      <a:pPr algn="l" fontAlgn="t"/>
                      <a:endParaRPr lang="en-GB" sz="1400" b="0" i="0" u="none" strike="noStrike">
                        <a:solidFill>
                          <a:schemeClr val="bg1"/>
                        </a:solidFill>
                        <a:effectLst/>
                        <a:latin typeface="Founders Grotesk Regular" panose="020B0503030202060203" pitchFamily="34" charset="77"/>
                      </a:endParaRP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gridSpan="3">
                  <a:txBody>
                    <a:bodyPr/>
                    <a:lstStyle/>
                    <a:p>
                      <a:pPr algn="l" fontAlgn="t"/>
                      <a:r>
                        <a:rPr lang="en-US" sz="1400" b="0" i="0" u="none" strike="noStrike" err="1">
                          <a:solidFill>
                            <a:schemeClr val="bg1"/>
                          </a:solidFill>
                          <a:effectLst/>
                          <a:latin typeface="Founders Grotesk Regular"/>
                        </a:rPr>
                        <a:t>Programme</a:t>
                      </a:r>
                      <a:r>
                        <a:rPr lang="en-US" sz="1400" b="0" i="0" u="none" strike="noStrike">
                          <a:solidFill>
                            <a:schemeClr val="bg1"/>
                          </a:solidFill>
                          <a:effectLst/>
                          <a:latin typeface="Founders Grotesk Regular"/>
                        </a:rPr>
                        <a:t> B: A large budget period drama. (8 x 1 Hours)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hMerge="1">
                  <a:txBody>
                    <a:bodyPr/>
                    <a:lstStyle/>
                    <a:p>
                      <a:pPr algn="l" fontAlgn="t"/>
                      <a:endParaRPr lang="en-US" sz="1200" b="1" i="0" u="none" strike="noStrike">
                        <a:solidFill>
                          <a:srgbClr val="000000"/>
                        </a:solidFill>
                        <a:effectLst/>
                        <a:latin typeface="Helvetica Neue"/>
                      </a:endParaRPr>
                    </a:p>
                  </a:txBody>
                  <a:tcPr marL="1405" marR="1405" marT="1405" marB="168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C0BF"/>
                    </a:solidFill>
                  </a:tcPr>
                </a:tc>
                <a:tc hMerge="1">
                  <a:txBody>
                    <a:bodyPr/>
                    <a:lstStyle/>
                    <a:p>
                      <a:pPr algn="l" fontAlgn="t"/>
                      <a:endParaRPr lang="en-US" sz="1200" b="1" i="0" u="none" strike="noStrike">
                        <a:solidFill>
                          <a:srgbClr val="000000"/>
                        </a:solidFill>
                        <a:effectLst/>
                        <a:latin typeface="Helvetica Neue"/>
                      </a:endParaRPr>
                    </a:p>
                  </a:txBody>
                  <a:tcPr marL="1405" marR="1405" marT="1405" marB="16863">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DC0BF"/>
                    </a:solidFill>
                  </a:tcPr>
                </a:tc>
                <a:extLst>
                  <a:ext uri="{0D108BD9-81ED-4DB2-BD59-A6C34878D82A}">
                    <a16:rowId xmlns:a16="http://schemas.microsoft.com/office/drawing/2014/main" val="684510010"/>
                  </a:ext>
                </a:extLst>
              </a:tr>
              <a:tr h="536783">
                <a:tc>
                  <a:txBody>
                    <a:bodyPr/>
                    <a:lstStyle/>
                    <a:p>
                      <a:pPr algn="l" fontAlgn="t"/>
                      <a:r>
                        <a:rPr lang="en-US" sz="1400" b="1" i="0" u="none" strike="noStrike">
                          <a:solidFill>
                            <a:schemeClr val="bg1"/>
                          </a:solidFill>
                          <a:effectLst/>
                          <a:latin typeface="Founders Grotesk Regular"/>
                        </a:rPr>
                        <a:t>Number of weeks Prep </a:t>
                      </a:r>
                      <a:endParaRPr lang="en-US" sz="1400" b="1" i="0" u="none" strike="noStrike">
                        <a:solidFill>
                          <a:schemeClr val="bg1"/>
                        </a:solidFill>
                        <a:effectLst/>
                        <a:latin typeface="Founders Grotesk Regular" panose="020B0503030202060203" pitchFamily="34" charset="77"/>
                      </a:endParaRPr>
                    </a:p>
                    <a:p>
                      <a:pPr algn="l" fontAlgn="t"/>
                      <a:r>
                        <a:rPr lang="en-US" sz="1400" b="1" i="0" u="none" strike="noStrike">
                          <a:solidFill>
                            <a:schemeClr val="bg1"/>
                          </a:solidFill>
                          <a:effectLst/>
                          <a:latin typeface="Founders Grotesk Regular"/>
                        </a:rPr>
                        <a:t>(5 days/week)</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10</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Materials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£5000 Timber</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2345293992"/>
                  </a:ext>
                </a:extLst>
              </a:tr>
              <a:tr h="558994">
                <a:tc>
                  <a:txBody>
                    <a:bodyPr/>
                    <a:lstStyle/>
                    <a:p>
                      <a:pPr algn="l" fontAlgn="t"/>
                      <a:r>
                        <a:rPr lang="en-US" sz="1400" b="1" i="0" u="none" strike="noStrike">
                          <a:solidFill>
                            <a:schemeClr val="bg1"/>
                          </a:solidFill>
                          <a:effectLst/>
                          <a:latin typeface="Founders Grotesk Regular"/>
                        </a:rPr>
                        <a:t>Number of Weeks Filming </a:t>
                      </a:r>
                      <a:endParaRPr lang="en-US" sz="1400" b="1" i="0" u="none" strike="noStrike">
                        <a:solidFill>
                          <a:schemeClr val="bg1"/>
                        </a:solidFill>
                        <a:effectLst/>
                        <a:latin typeface="Founders Grotesk Regular" panose="020B0503030202060203" pitchFamily="34" charset="77"/>
                      </a:endParaRPr>
                    </a:p>
                    <a:p>
                      <a:pPr algn="l" fontAlgn="t"/>
                      <a:r>
                        <a:rPr lang="en-US" sz="1400" b="1" i="0" u="none" strike="noStrike">
                          <a:solidFill>
                            <a:schemeClr val="bg1"/>
                          </a:solidFill>
                          <a:effectLst/>
                          <a:latin typeface="Founders Grotesk Regular"/>
                        </a:rPr>
                        <a:t>(5 days/week)</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22</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Materials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1100 litres matt paint</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3581085310"/>
                  </a:ext>
                </a:extLst>
              </a:tr>
              <a:tr h="199734">
                <a:tc>
                  <a:txBody>
                    <a:bodyPr/>
                    <a:lstStyle/>
                    <a:p>
                      <a:pPr algn="l" fontAlgn="t"/>
                      <a:r>
                        <a:rPr lang="en-GB" sz="1400" b="1" i="0" u="none" strike="noStrike">
                          <a:solidFill>
                            <a:schemeClr val="bg1"/>
                          </a:solidFill>
                          <a:effectLst/>
                          <a:latin typeface="Founders Grotesk Regular"/>
                        </a:rPr>
                        <a:t>No. Office Crew</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19</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Materials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20 </a:t>
                      </a:r>
                      <a:r>
                        <a:rPr lang="en-US" sz="1400" b="0" i="0" u="none" strike="noStrike" err="1">
                          <a:solidFill>
                            <a:schemeClr val="bg1"/>
                          </a:solidFill>
                          <a:effectLst/>
                          <a:latin typeface="Founders Grotesk Regular"/>
                        </a:rPr>
                        <a:t>litres</a:t>
                      </a:r>
                      <a:r>
                        <a:rPr lang="en-US" sz="1400" b="0" i="0" u="none" strike="noStrike">
                          <a:solidFill>
                            <a:schemeClr val="bg1"/>
                          </a:solidFill>
                          <a:effectLst/>
                          <a:latin typeface="Founders Grotesk Regular"/>
                        </a:rPr>
                        <a:t> water-based paint</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103012640"/>
                  </a:ext>
                </a:extLst>
              </a:tr>
              <a:tr h="199734">
                <a:tc>
                  <a:txBody>
                    <a:bodyPr/>
                    <a:lstStyle/>
                    <a:p>
                      <a:pPr algn="l" fontAlgn="t"/>
                      <a:r>
                        <a:rPr lang="en-GB" sz="1400" b="1" i="0" u="none" strike="noStrike">
                          <a:solidFill>
                            <a:schemeClr val="bg1"/>
                          </a:solidFill>
                          <a:effectLst/>
                          <a:latin typeface="Founders Grotesk Regular"/>
                        </a:rPr>
                        <a:t>No. Filming Crew</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92</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Materials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endParaRPr lang="en-GB" sz="1400" b="0" i="0" u="none" strike="noStrike">
                        <a:solidFill>
                          <a:schemeClr val="bg1"/>
                        </a:solidFill>
                        <a:effectLst/>
                        <a:latin typeface="Founders Grotesk Regular" panose="020B0503030202060203" pitchFamily="34" charset="77"/>
                      </a:endParaRP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3588338708"/>
                  </a:ext>
                </a:extLst>
              </a:tr>
              <a:tr h="199734">
                <a:tc>
                  <a:txBody>
                    <a:bodyPr/>
                    <a:lstStyle/>
                    <a:p>
                      <a:pPr algn="l" fontAlgn="t"/>
                      <a:r>
                        <a:rPr lang="en-GB" sz="1400" b="1" i="0" u="none" strike="noStrike">
                          <a:solidFill>
                            <a:schemeClr val="bg1"/>
                          </a:solidFill>
                          <a:effectLst/>
                          <a:latin typeface="Founders Grotesk Regular"/>
                        </a:rPr>
                        <a:t>No. Days on location</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64</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Materials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550 A4 reams paper</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2555432587"/>
                  </a:ext>
                </a:extLst>
              </a:tr>
              <a:tr h="199734">
                <a:tc>
                  <a:txBody>
                    <a:bodyPr/>
                    <a:lstStyle/>
                    <a:p>
                      <a:pPr algn="l" fontAlgn="t"/>
                      <a:r>
                        <a:rPr lang="en-GB" sz="1400" b="1" i="0" u="none" strike="noStrike">
                          <a:solidFill>
                            <a:schemeClr val="bg1"/>
                          </a:solidFill>
                          <a:effectLst/>
                          <a:latin typeface="Founders Grotesk Regular"/>
                        </a:rPr>
                        <a:t>No. Days in Studio</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46</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Materials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170 A5 reams paper</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3327821392"/>
                  </a:ext>
                </a:extLst>
              </a:tr>
              <a:tr h="536783">
                <a:tc>
                  <a:txBody>
                    <a:bodyPr/>
                    <a:lstStyle/>
                    <a:p>
                      <a:pPr algn="l" fontAlgn="t"/>
                      <a:r>
                        <a:rPr lang="en-US" sz="1400" b="1" i="0" u="none" strike="noStrike">
                          <a:solidFill>
                            <a:schemeClr val="bg1"/>
                          </a:solidFill>
                          <a:effectLst/>
                          <a:latin typeface="Founders Grotesk Regular"/>
                        </a:rPr>
                        <a:t>Average Daily Electricity use in studio</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1,200 kWh</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Materials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1 A3 reams paper</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4150497945"/>
                  </a:ext>
                </a:extLst>
              </a:tr>
              <a:tr h="199734">
                <a:tc>
                  <a:txBody>
                    <a:bodyPr/>
                    <a:lstStyle/>
                    <a:p>
                      <a:pPr algn="l" fontAlgn="t"/>
                      <a:r>
                        <a:rPr lang="en-GB" sz="1400" b="1" i="0" u="none" strike="noStrike">
                          <a:solidFill>
                            <a:schemeClr val="bg1"/>
                          </a:solidFill>
                          <a:effectLst/>
                          <a:latin typeface="Founders Grotesk Regular"/>
                        </a:rPr>
                        <a:t>Fuel use on Location</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£1100 per week</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Disposal</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General - 7 containers (8 yard) - recycled</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608519746"/>
                  </a:ext>
                </a:extLst>
              </a:tr>
              <a:tr h="362017">
                <a:tc>
                  <a:txBody>
                    <a:bodyPr/>
                    <a:lstStyle/>
                    <a:p>
                      <a:pPr algn="l" fontAlgn="t"/>
                      <a:r>
                        <a:rPr lang="en-GB" sz="1400" b="1" i="0" u="none" strike="noStrike">
                          <a:solidFill>
                            <a:schemeClr val="bg1"/>
                          </a:solidFill>
                          <a:effectLst/>
                          <a:latin typeface="Founders Grotesk Regular"/>
                        </a:rPr>
                        <a:t>Air travel</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8 return flights LA to London (Business) </a:t>
                      </a:r>
                      <a:endParaRPr lang="en-US" sz="1400" b="0" i="0" u="none" strike="noStrike">
                        <a:solidFill>
                          <a:schemeClr val="bg1"/>
                        </a:solidFill>
                        <a:effectLst/>
                        <a:latin typeface="Founders Grotesk Regular" panose="020B0503030202060203" pitchFamily="34" charset="77"/>
                      </a:endParaRP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Disposal</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Timber - 14 containers (40 yard) recycled</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1609508978"/>
                  </a:ext>
                </a:extLst>
              </a:tr>
              <a:tr h="287117">
                <a:tc>
                  <a:txBody>
                    <a:bodyPr/>
                    <a:lstStyle/>
                    <a:p>
                      <a:pPr algn="l" fontAlgn="t"/>
                      <a:r>
                        <a:rPr lang="en-GB" sz="1400" b="1" i="0" u="none" strike="noStrike">
                          <a:solidFill>
                            <a:schemeClr val="bg1"/>
                          </a:solidFill>
                          <a:effectLst/>
                          <a:latin typeface="Founders Grotesk Regular"/>
                        </a:rPr>
                        <a:t>Rail travel</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30 return London to Manchester</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Disposal</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General - 12 containers (15 yard) landfill</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1873607489"/>
                  </a:ext>
                </a:extLst>
              </a:tr>
              <a:tr h="212216">
                <a:tc>
                  <a:txBody>
                    <a:bodyPr/>
                    <a:lstStyle/>
                    <a:p>
                      <a:pPr algn="l" fontAlgn="t"/>
                      <a:r>
                        <a:rPr lang="en-GB" sz="1400" b="1" i="0" u="none" strike="noStrike">
                          <a:solidFill>
                            <a:schemeClr val="bg1"/>
                          </a:solidFill>
                          <a:effectLst/>
                          <a:latin typeface="Founders Grotesk Regular"/>
                        </a:rPr>
                        <a:t>Road travel</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£6000 in taxis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Disposal</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fr-FR" sz="1400" b="0" i="0" u="none" strike="noStrike">
                          <a:solidFill>
                            <a:schemeClr val="bg1"/>
                          </a:solidFill>
                          <a:effectLst/>
                          <a:latin typeface="Founders Grotesk Regular"/>
                        </a:rPr>
                        <a:t>Paper - 90 containers (20 litres) - </a:t>
                      </a:r>
                      <a:r>
                        <a:rPr lang="fr-FR" sz="1400" b="0" i="0" u="none" strike="noStrike" err="1">
                          <a:solidFill>
                            <a:schemeClr val="bg1"/>
                          </a:solidFill>
                          <a:effectLst/>
                          <a:latin typeface="Founders Grotesk Regular"/>
                        </a:rPr>
                        <a:t>recycled</a:t>
                      </a:r>
                      <a:endParaRPr lang="fr-FR" sz="1400" b="0" i="0" u="none" strike="noStrike">
                        <a:solidFill>
                          <a:schemeClr val="bg1"/>
                        </a:solidFill>
                        <a:effectLst/>
                        <a:latin typeface="Founders Grotesk Regular"/>
                      </a:endParaRP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2830375770"/>
                  </a:ext>
                </a:extLst>
              </a:tr>
              <a:tr h="536783">
                <a:tc>
                  <a:txBody>
                    <a:bodyPr/>
                    <a:lstStyle/>
                    <a:p>
                      <a:pPr algn="l" fontAlgn="t"/>
                      <a:r>
                        <a:rPr lang="en-GB" sz="1400" b="1" i="0" u="none" strike="noStrike">
                          <a:solidFill>
                            <a:schemeClr val="bg1"/>
                          </a:solidFill>
                          <a:effectLst/>
                          <a:latin typeface="Founders Grotesk Regular"/>
                        </a:rPr>
                        <a:t>Road travel</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7 productions (including locations) cars </a:t>
                      </a:r>
                      <a:endParaRPr lang="en-US" sz="1400" b="0" i="0" u="none" strike="noStrike">
                        <a:solidFill>
                          <a:schemeClr val="bg1"/>
                        </a:solidFill>
                        <a:effectLst/>
                        <a:latin typeface="Founders Grotesk Regular" panose="020B0503030202060203" pitchFamily="34" charset="77"/>
                      </a:endParaRPr>
                    </a:p>
                    <a:p>
                      <a:pPr algn="ctr" fontAlgn="t"/>
                      <a:r>
                        <a:rPr lang="en-US" sz="1400" b="0" i="0" u="none" strike="noStrike">
                          <a:solidFill>
                            <a:schemeClr val="bg1"/>
                          </a:solidFill>
                          <a:effectLst/>
                          <a:latin typeface="Founders Grotesk Regular"/>
                        </a:rPr>
                        <a:t>(average 30 miles/day each car)</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Accommodation</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5 economy nights hotel for 40 people in the UK</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2826552297"/>
                  </a:ext>
                </a:extLst>
              </a:tr>
              <a:tr h="199734">
                <a:tc>
                  <a:txBody>
                    <a:bodyPr/>
                    <a:lstStyle/>
                    <a:p>
                      <a:pPr algn="l" fontAlgn="t"/>
                      <a:r>
                        <a:rPr lang="en-GB" sz="1400" b="1" i="0" u="none" strike="noStrike">
                          <a:solidFill>
                            <a:schemeClr val="bg1"/>
                          </a:solidFill>
                          <a:effectLst/>
                          <a:latin typeface="Founders Grotesk Regular"/>
                        </a:rPr>
                        <a:t>Road travel </a:t>
                      </a:r>
                      <a:endParaRPr lang="en-GB" sz="1400" b="1" i="0" u="none" strike="noStrike">
                        <a:solidFill>
                          <a:schemeClr val="bg1"/>
                        </a:solidFill>
                        <a:effectLst/>
                        <a:latin typeface="Founders Grotesk Regular" panose="020B0503030202060203" pitchFamily="34" charset="77"/>
                      </a:endParaRP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9 truck/van (average 20 miles/day)</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Accommodation</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100 luxury nights hotel for 4 people in the UK</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1377533853"/>
                  </a:ext>
                </a:extLst>
              </a:tr>
              <a:tr h="199734">
                <a:tc>
                  <a:txBody>
                    <a:bodyPr/>
                    <a:lstStyle/>
                    <a:p>
                      <a:pPr algn="l" fontAlgn="t"/>
                      <a:r>
                        <a:rPr lang="en-GB" sz="1400" b="1" i="0" u="none" strike="noStrike">
                          <a:solidFill>
                            <a:schemeClr val="bg1"/>
                          </a:solidFill>
                          <a:effectLst/>
                          <a:latin typeface="Founders Grotesk Regular"/>
                        </a:rPr>
                        <a:t>Other fuels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LPG 1800 kg cooking gas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Accommodation</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endParaRPr lang="en-GB" sz="1400" b="0" i="0" u="none" strike="noStrike">
                        <a:solidFill>
                          <a:schemeClr val="bg1"/>
                        </a:solidFill>
                        <a:effectLst/>
                        <a:latin typeface="Founders Grotesk Regular" panose="020B0503030202060203" pitchFamily="34" charset="77"/>
                      </a:endParaRP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1210157316"/>
                  </a:ext>
                </a:extLst>
              </a:tr>
              <a:tr h="362017">
                <a:tc>
                  <a:txBody>
                    <a:bodyPr/>
                    <a:lstStyle/>
                    <a:p>
                      <a:pPr algn="l" fontAlgn="t"/>
                      <a:r>
                        <a:rPr lang="en-GB" sz="1400" b="1" i="0" u="none" strike="noStrike">
                          <a:solidFill>
                            <a:schemeClr val="bg1"/>
                          </a:solidFill>
                          <a:effectLst/>
                          <a:latin typeface="Founders Grotesk Regular"/>
                        </a:rPr>
                        <a:t>Other fuels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LPG 48 kg Special effects</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US" sz="1400" b="0" i="0" u="none" strike="noStrike">
                          <a:solidFill>
                            <a:schemeClr val="bg1"/>
                          </a:solidFill>
                          <a:effectLst/>
                          <a:latin typeface="Founders Grotesk Regular"/>
                        </a:rPr>
                        <a:t>Post Production Days per hour of drama</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tc>
                  <a:txBody>
                    <a:bodyPr/>
                    <a:lstStyle/>
                    <a:p>
                      <a:pPr algn="ctr" fontAlgn="t"/>
                      <a:r>
                        <a:rPr lang="en-GB" sz="1400" b="0" i="0" u="none" strike="noStrike">
                          <a:solidFill>
                            <a:schemeClr val="bg1"/>
                          </a:solidFill>
                          <a:effectLst/>
                          <a:latin typeface="Founders Grotesk Regular"/>
                        </a:rPr>
                        <a:t>51</a:t>
                      </a:r>
                    </a:p>
                  </a:txBody>
                  <a:tcPr marL="1405" marR="1405" marT="1405" marB="16863">
                    <a:lnL w="19050" cap="flat" cmpd="sng" algn="ctr">
                      <a:solidFill>
                        <a:srgbClr val="7F70FF"/>
                      </a:solidFill>
                      <a:prstDash val="solid"/>
                      <a:round/>
                      <a:headEnd type="none" w="med" len="med"/>
                      <a:tailEnd type="none" w="med" len="med"/>
                    </a:lnL>
                    <a:lnR w="19050" cap="flat" cmpd="sng" algn="ctr">
                      <a:solidFill>
                        <a:srgbClr val="7F70FF"/>
                      </a:solidFill>
                      <a:prstDash val="solid"/>
                      <a:round/>
                      <a:headEnd type="none" w="med" len="med"/>
                      <a:tailEnd type="none" w="med" len="med"/>
                    </a:lnR>
                    <a:lnT w="19050" cap="flat" cmpd="sng" algn="ctr">
                      <a:solidFill>
                        <a:srgbClr val="7F70FF"/>
                      </a:solidFill>
                      <a:prstDash val="solid"/>
                      <a:round/>
                      <a:headEnd type="none" w="med" len="med"/>
                      <a:tailEnd type="none" w="med" len="med"/>
                    </a:lnT>
                    <a:lnB w="19050" cap="flat" cmpd="sng" algn="ctr">
                      <a:solidFill>
                        <a:srgbClr val="7F70FF"/>
                      </a:solidFill>
                      <a:prstDash val="solid"/>
                      <a:round/>
                      <a:headEnd type="none" w="med" len="med"/>
                      <a:tailEnd type="none" w="med" len="med"/>
                    </a:lnB>
                    <a:lnTlToBr w="12700" cmpd="sng">
                      <a:noFill/>
                      <a:prstDash val="solid"/>
                    </a:lnTlToBr>
                    <a:lnBlToTr w="12700" cmpd="sng">
                      <a:noFill/>
                      <a:prstDash val="solid"/>
                    </a:lnBlToTr>
                    <a:solidFill>
                      <a:srgbClr val="0F123D"/>
                    </a:solidFill>
                  </a:tcPr>
                </a:tc>
                <a:extLst>
                  <a:ext uri="{0D108BD9-81ED-4DB2-BD59-A6C34878D82A}">
                    <a16:rowId xmlns:a16="http://schemas.microsoft.com/office/drawing/2014/main" val="1587395699"/>
                  </a:ext>
                </a:extLst>
              </a:tr>
            </a:tbl>
          </a:graphicData>
        </a:graphic>
      </p:graphicFrame>
      <p:cxnSp>
        <p:nvCxnSpPr>
          <p:cNvPr id="7" name="Straight Connector 6">
            <a:extLst>
              <a:ext uri="{FF2B5EF4-FFF2-40B4-BE49-F238E27FC236}">
                <a16:creationId xmlns:a16="http://schemas.microsoft.com/office/drawing/2014/main" id="{7DBC0861-7E4B-CB7E-486D-C2C00D6D88AB}"/>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8" name="TextBox 73">
            <a:extLst>
              <a:ext uri="{FF2B5EF4-FFF2-40B4-BE49-F238E27FC236}">
                <a16:creationId xmlns:a16="http://schemas.microsoft.com/office/drawing/2014/main" id="{97428F3A-B8B5-1D8B-5AA9-F2573EC04F3A}"/>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9" name="Picture 8" descr="A logo with white text and blue circles&#10;&#10;Description automatically generated">
            <a:extLst>
              <a:ext uri="{FF2B5EF4-FFF2-40B4-BE49-F238E27FC236}">
                <a16:creationId xmlns:a16="http://schemas.microsoft.com/office/drawing/2014/main" id="{9C2E0A27-1579-9D73-F03F-8BB09FBC3CF8}"/>
              </a:ext>
            </a:extLst>
          </p:cNvPr>
          <p:cNvPicPr>
            <a:picLocks noChangeAspect="1"/>
          </p:cNvPicPr>
          <p:nvPr/>
        </p:nvPicPr>
        <p:blipFill>
          <a:blip r:embed="rId3"/>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9266099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0ABEBA-CA21-E4EC-713B-1BF2381CA827}"/>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989BC55E-D9FB-EDC1-E30A-4D01D0AD6E75}"/>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a:solidFill>
                  <a:srgbClr val="7F70FF"/>
                </a:solidFill>
              </a:rPr>
              <a:t>Case Study</a:t>
            </a:r>
            <a:r>
              <a:rPr lang="en-US"/>
              <a:t>: Final Footprint</a:t>
            </a:r>
          </a:p>
        </p:txBody>
      </p:sp>
      <p:sp>
        <p:nvSpPr>
          <p:cNvPr id="8" name="Subtitle 1">
            <a:extLst>
              <a:ext uri="{FF2B5EF4-FFF2-40B4-BE49-F238E27FC236}">
                <a16:creationId xmlns:a16="http://schemas.microsoft.com/office/drawing/2014/main" id="{2E580B4B-93AE-81D4-8129-EC1D232FABD5}"/>
              </a:ext>
            </a:extLst>
          </p:cNvPr>
          <p:cNvSpPr>
            <a:spLocks noGrp="1"/>
          </p:cNvSpPr>
          <p:nvPr/>
        </p:nvSpPr>
        <p:spPr>
          <a:xfrm>
            <a:off x="522096" y="1884445"/>
            <a:ext cx="2799600" cy="448487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a:t>Case Study Data of Large Budget Period Drama</a:t>
            </a:r>
          </a:p>
          <a:p>
            <a:pPr marL="285750" indent="-285750">
              <a:buFont typeface="Arial" panose="020B0604020202020204" pitchFamily="34" charset="0"/>
              <a:buChar char="•"/>
            </a:pPr>
            <a:r>
              <a:rPr lang="en-GB" sz="1800"/>
              <a:t>What measures could be taken to reduce the carbon footprint?</a:t>
            </a:r>
          </a:p>
          <a:p>
            <a:pPr marL="285750" indent="-285750">
              <a:buFont typeface="Arial" panose="020B0604020202020204" pitchFamily="34" charset="0"/>
              <a:buChar char="•"/>
            </a:pPr>
            <a:r>
              <a:rPr lang="en-GB" sz="1800"/>
              <a:t>What actions would have the biggest impact?</a:t>
            </a:r>
          </a:p>
          <a:p>
            <a:pPr marL="285750" indent="-285750">
              <a:buFont typeface="Arial" panose="020B0604020202020204" pitchFamily="34" charset="0"/>
              <a:buChar char="•"/>
            </a:pPr>
            <a:r>
              <a:rPr lang="en-GB" sz="1800"/>
              <a:t>What are the things that can’t be avoided?</a:t>
            </a:r>
          </a:p>
        </p:txBody>
      </p:sp>
      <p:cxnSp>
        <p:nvCxnSpPr>
          <p:cNvPr id="9" name="Straight Connector 8">
            <a:extLst>
              <a:ext uri="{FF2B5EF4-FFF2-40B4-BE49-F238E27FC236}">
                <a16:creationId xmlns:a16="http://schemas.microsoft.com/office/drawing/2014/main" id="{7DEDFD04-9D2A-E351-43FF-1193127EF129}"/>
              </a:ext>
            </a:extLst>
          </p:cNvPr>
          <p:cNvCxnSpPr>
            <a:cxnSpLocks/>
          </p:cNvCxnSpPr>
          <p:nvPr/>
        </p:nvCxnSpPr>
        <p:spPr>
          <a:xfrm>
            <a:off x="424238" y="1949762"/>
            <a:ext cx="0" cy="684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pic>
        <p:nvPicPr>
          <p:cNvPr id="6" name="Picture 5" descr="Screenshot from the albert toolkit, showing the footprint data and pie chart of a production">
            <a:extLst>
              <a:ext uri="{FF2B5EF4-FFF2-40B4-BE49-F238E27FC236}">
                <a16:creationId xmlns:a16="http://schemas.microsoft.com/office/drawing/2014/main" id="{13FCD943-374C-6449-1DBC-C9E531872924}"/>
              </a:ext>
            </a:extLst>
          </p:cNvPr>
          <p:cNvPicPr>
            <a:picLocks noChangeAspect="1"/>
          </p:cNvPicPr>
          <p:nvPr/>
        </p:nvPicPr>
        <p:blipFill rotWithShape="1">
          <a:blip r:embed="rId3"/>
          <a:srcRect l="11964" t="25242" r="32170" b="17980"/>
          <a:stretch/>
        </p:blipFill>
        <p:spPr>
          <a:xfrm>
            <a:off x="3495685" y="1763491"/>
            <a:ext cx="8464664" cy="4839092"/>
          </a:xfrm>
          <a:prstGeom prst="rect">
            <a:avLst/>
          </a:prstGeom>
        </p:spPr>
      </p:pic>
      <p:sp>
        <p:nvSpPr>
          <p:cNvPr id="7" name="TextBox 6">
            <a:extLst>
              <a:ext uri="{FF2B5EF4-FFF2-40B4-BE49-F238E27FC236}">
                <a16:creationId xmlns:a16="http://schemas.microsoft.com/office/drawing/2014/main" id="{B6EC4009-9AF6-9996-CBFF-98910874B497}"/>
              </a:ext>
            </a:extLst>
          </p:cNvPr>
          <p:cNvSpPr txBox="1"/>
          <p:nvPr/>
        </p:nvSpPr>
        <p:spPr>
          <a:xfrm>
            <a:off x="3660709" y="4701592"/>
            <a:ext cx="3943739" cy="1097280"/>
          </a:xfrm>
          <a:prstGeom prst="rect">
            <a:avLst/>
          </a:prstGeom>
          <a:solidFill>
            <a:schemeClr val="bg1"/>
          </a:solidFill>
        </p:spPr>
        <p:txBody>
          <a:bodyPr wrap="square" rtlCol="0">
            <a:spAutoFit/>
          </a:bodyPr>
          <a:lstStyle/>
          <a:p>
            <a:endParaRPr lang="en-GB"/>
          </a:p>
        </p:txBody>
      </p:sp>
      <p:cxnSp>
        <p:nvCxnSpPr>
          <p:cNvPr id="10" name="Straight Connector 9">
            <a:extLst>
              <a:ext uri="{FF2B5EF4-FFF2-40B4-BE49-F238E27FC236}">
                <a16:creationId xmlns:a16="http://schemas.microsoft.com/office/drawing/2014/main" id="{49388518-8F4D-21B5-6299-D0EAF2B75488}"/>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1" name="TextBox 73">
            <a:extLst>
              <a:ext uri="{FF2B5EF4-FFF2-40B4-BE49-F238E27FC236}">
                <a16:creationId xmlns:a16="http://schemas.microsoft.com/office/drawing/2014/main" id="{38BCF876-CF9F-E3B0-F60E-CC63467B79AF}"/>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2" name="Picture 11" descr="A logo with white text and blue circles&#10;&#10;Description automatically generated">
            <a:extLst>
              <a:ext uri="{FF2B5EF4-FFF2-40B4-BE49-F238E27FC236}">
                <a16:creationId xmlns:a16="http://schemas.microsoft.com/office/drawing/2014/main" id="{E891B73C-9174-541A-1EA6-A1FAEF56FEE6}"/>
              </a:ext>
            </a:extLst>
          </p:cNvPr>
          <p:cNvPicPr>
            <a:picLocks noChangeAspect="1"/>
          </p:cNvPicPr>
          <p:nvPr/>
        </p:nvPicPr>
        <p:blipFill>
          <a:blip r:embed="rId4"/>
          <a:stretch>
            <a:fillRect/>
          </a:stretch>
        </p:blipFill>
        <p:spPr>
          <a:xfrm>
            <a:off x="11209806" y="142490"/>
            <a:ext cx="838327" cy="868300"/>
          </a:xfrm>
          <a:prstGeom prst="rect">
            <a:avLst/>
          </a:prstGeom>
        </p:spPr>
      </p:pic>
      <p:sp>
        <p:nvSpPr>
          <p:cNvPr id="2" name="Rectangle: Rounded Corners 1">
            <a:extLst>
              <a:ext uri="{FF2B5EF4-FFF2-40B4-BE49-F238E27FC236}">
                <a16:creationId xmlns:a16="http://schemas.microsoft.com/office/drawing/2014/main" id="{A6444FA5-2120-59E8-A71D-1FE52D462F94}"/>
              </a:ext>
            </a:extLst>
          </p:cNvPr>
          <p:cNvSpPr/>
          <p:nvPr/>
        </p:nvSpPr>
        <p:spPr>
          <a:xfrm>
            <a:off x="163531" y="5888377"/>
            <a:ext cx="3223824" cy="787805"/>
          </a:xfrm>
          <a:prstGeom prst="roundRect">
            <a:avLst/>
          </a:prstGeom>
          <a:solidFill>
            <a:srgbClr val="008A7C"/>
          </a:solidFill>
          <a:ln>
            <a:solidFill>
              <a:schemeClr val="tx2">
                <a:lumMod val="60000"/>
                <a:lumOff val="40000"/>
              </a:schemeClr>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1200"/>
              </a:spcAft>
            </a:pPr>
            <a:r>
              <a:rPr lang="en-GB" sz="1400" kern="0">
                <a:solidFill>
                  <a:schemeClr val="bg1"/>
                </a:solidFill>
                <a:latin typeface="Century Gothic"/>
                <a:cs typeface="Times New Roman"/>
              </a:rPr>
              <a:t>*the next generation of the albert toolkit will be released in early 2026 – new slides will be provided</a:t>
            </a:r>
          </a:p>
        </p:txBody>
      </p:sp>
      <p:sp>
        <p:nvSpPr>
          <p:cNvPr id="3" name="object 6">
            <a:extLst>
              <a:ext uri="{FF2B5EF4-FFF2-40B4-BE49-F238E27FC236}">
                <a16:creationId xmlns:a16="http://schemas.microsoft.com/office/drawing/2014/main" id="{02B7E20C-F7E8-3749-C52A-D032F9885374}"/>
              </a:ext>
            </a:extLst>
          </p:cNvPr>
          <p:cNvSpPr/>
          <p:nvPr/>
        </p:nvSpPr>
        <p:spPr>
          <a:xfrm>
            <a:off x="8057597" y="1302440"/>
            <a:ext cx="3612307" cy="830199"/>
          </a:xfrm>
          <a:custGeom>
            <a:avLst/>
            <a:gdLst/>
            <a:ahLst/>
            <a:cxnLst/>
            <a:rect l="l" t="t" r="r" b="b"/>
            <a:pathLst>
              <a:path w="3979545" h="1369060">
                <a:moveTo>
                  <a:pt x="3978936" y="0"/>
                </a:moveTo>
                <a:lnTo>
                  <a:pt x="0" y="0"/>
                </a:lnTo>
                <a:lnTo>
                  <a:pt x="0" y="1368775"/>
                </a:lnTo>
                <a:lnTo>
                  <a:pt x="3978936" y="1368775"/>
                </a:lnTo>
                <a:lnTo>
                  <a:pt x="3978936" y="0"/>
                </a:lnTo>
                <a:close/>
              </a:path>
            </a:pathLst>
          </a:custGeom>
          <a:solidFill>
            <a:srgbClr val="8070FF"/>
          </a:solidFill>
        </p:spPr>
        <p:txBody>
          <a:bodyPr wrap="square" lIns="0" tIns="0" rIns="0" bIns="0" rtlCol="0"/>
          <a:lstStyle/>
          <a:p>
            <a:endParaRPr sz="1092"/>
          </a:p>
        </p:txBody>
      </p:sp>
      <p:sp>
        <p:nvSpPr>
          <p:cNvPr id="4" name="object 11">
            <a:extLst>
              <a:ext uri="{FF2B5EF4-FFF2-40B4-BE49-F238E27FC236}">
                <a16:creationId xmlns:a16="http://schemas.microsoft.com/office/drawing/2014/main" id="{2CF6BCF6-15FD-AE62-5074-2304A41D7605}"/>
              </a:ext>
            </a:extLst>
          </p:cNvPr>
          <p:cNvSpPr txBox="1"/>
          <p:nvPr/>
        </p:nvSpPr>
        <p:spPr>
          <a:xfrm>
            <a:off x="8967288" y="1473096"/>
            <a:ext cx="2516712" cy="418727"/>
          </a:xfrm>
          <a:prstGeom prst="rect">
            <a:avLst/>
          </a:prstGeom>
        </p:spPr>
        <p:txBody>
          <a:bodyPr vert="horz" wrap="square" lIns="0" tIns="8086" rIns="0" bIns="0" rtlCol="0">
            <a:spAutoFit/>
          </a:bodyPr>
          <a:lstStyle/>
          <a:p>
            <a:pPr marL="7701">
              <a:spcBef>
                <a:spcPts val="64"/>
              </a:spcBef>
            </a:pPr>
            <a:r>
              <a:rPr lang="en-GB" sz="2668" b="1">
                <a:solidFill>
                  <a:srgbClr val="FFFFFF"/>
                </a:solidFill>
                <a:latin typeface="Century Gothic"/>
                <a:cs typeface="Century Gothic"/>
              </a:rPr>
              <a:t>Group Exercise</a:t>
            </a:r>
            <a:endParaRPr sz="2668" b="1">
              <a:latin typeface="Century Gothic"/>
              <a:cs typeface="Century Gothic"/>
            </a:endParaRPr>
          </a:p>
        </p:txBody>
      </p:sp>
      <p:pic>
        <p:nvPicPr>
          <p:cNvPr id="13" name="Picture 12" descr="A blue question mark in a chat bubble&#10;&#10;Description automatically generated">
            <a:extLst>
              <a:ext uri="{FF2B5EF4-FFF2-40B4-BE49-F238E27FC236}">
                <a16:creationId xmlns:a16="http://schemas.microsoft.com/office/drawing/2014/main" id="{23AC87C2-F8D7-D722-C700-92C25F0CA75D}"/>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291640" y="1492699"/>
            <a:ext cx="494731" cy="449755"/>
          </a:xfrm>
          <a:prstGeom prst="rect">
            <a:avLst/>
          </a:prstGeom>
        </p:spPr>
      </p:pic>
    </p:spTree>
    <p:extLst>
      <p:ext uri="{BB962C8B-B14F-4D97-AF65-F5344CB8AC3E}">
        <p14:creationId xmlns:p14="http://schemas.microsoft.com/office/powerpoint/2010/main" val="24111572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F9F67E-C387-108F-31C5-A71D1979D8CC}"/>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695EEEAD-5C44-8345-6F93-10C53B92D6B4}"/>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GB"/>
              <a:t>Assessment 3:</a:t>
            </a:r>
          </a:p>
          <a:p>
            <a:r>
              <a:rPr lang="en-GB">
                <a:solidFill>
                  <a:srgbClr val="7F70FF"/>
                </a:solidFill>
              </a:rPr>
              <a:t>	Creating a Carbon Footprint</a:t>
            </a:r>
          </a:p>
        </p:txBody>
      </p:sp>
      <p:sp>
        <p:nvSpPr>
          <p:cNvPr id="8" name="Subtitle 1">
            <a:extLst>
              <a:ext uri="{FF2B5EF4-FFF2-40B4-BE49-F238E27FC236}">
                <a16:creationId xmlns:a16="http://schemas.microsoft.com/office/drawing/2014/main" id="{39FF430F-1A25-D3E1-DF2D-C45F17532F0B}"/>
              </a:ext>
            </a:extLst>
          </p:cNvPr>
          <p:cNvSpPr>
            <a:spLocks noGrp="1"/>
          </p:cNvSpPr>
          <p:nvPr/>
        </p:nvSpPr>
        <p:spPr>
          <a:xfrm>
            <a:off x="1233903" y="2453614"/>
            <a:ext cx="10259996" cy="4016007"/>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b="1"/>
              <a:t>Using either your own production’s data or the provided case study data, calculate a production’s carbon footprint and identify how you might reduce your final footprint. </a:t>
            </a:r>
          </a:p>
          <a:p>
            <a:r>
              <a:rPr lang="en-GB" sz="1800"/>
              <a:t>With reference to solutions offered in the case studies, produce and/or discuss a sustainability action plan to reduce your productions impact and input the new data into your final carbon footprint.</a:t>
            </a:r>
          </a:p>
          <a:p>
            <a:r>
              <a:rPr lang="en-GB" sz="1800"/>
              <a:t>Once you have completed the footprints and sustainability action plan/discussion, keep a record of your responses and submit them to your tutor to evidence that you have:</a:t>
            </a:r>
          </a:p>
          <a:p>
            <a:pPr marL="285750" indent="-285750">
              <a:buFont typeface="Arial" panose="020B0604020202020204" pitchFamily="34" charset="0"/>
              <a:buChar char="•"/>
            </a:pPr>
            <a:r>
              <a:rPr lang="en-GB" sz="1800">
                <a:solidFill>
                  <a:srgbClr val="7F70FF"/>
                </a:solidFill>
              </a:rPr>
              <a:t>Calculated a production’s carbon footprint using the albert footprint calculator</a:t>
            </a:r>
          </a:p>
          <a:p>
            <a:pPr marL="285750" indent="-285750">
              <a:buFont typeface="Arial" panose="020B0604020202020204" pitchFamily="34" charset="0"/>
              <a:buChar char="•"/>
            </a:pPr>
            <a:r>
              <a:rPr lang="en-GB" sz="1800">
                <a:solidFill>
                  <a:srgbClr val="7F70FF"/>
                </a:solidFill>
              </a:rPr>
              <a:t>Identified and articulated the environmental impacts of a production, making reference to a calculated carbon footprint </a:t>
            </a:r>
            <a:r>
              <a:rPr lang="en-GB" sz="1800"/>
              <a:t>AND </a:t>
            </a:r>
            <a:r>
              <a:rPr lang="en-GB" sz="1800">
                <a:solidFill>
                  <a:srgbClr val="7F70FF"/>
                </a:solidFill>
              </a:rPr>
              <a:t>proposed/discussed solutions to reduce the environmental impact of a production</a:t>
            </a:r>
            <a:r>
              <a:rPr lang="en-GB" sz="1800"/>
              <a:t>.</a:t>
            </a:r>
          </a:p>
        </p:txBody>
      </p:sp>
      <p:cxnSp>
        <p:nvCxnSpPr>
          <p:cNvPr id="9" name="Straight Connector 8">
            <a:extLst>
              <a:ext uri="{FF2B5EF4-FFF2-40B4-BE49-F238E27FC236}">
                <a16:creationId xmlns:a16="http://schemas.microsoft.com/office/drawing/2014/main" id="{D89FFF13-9709-17AF-2447-93273E17F627}"/>
              </a:ext>
            </a:extLst>
          </p:cNvPr>
          <p:cNvCxnSpPr>
            <a:cxnSpLocks/>
          </p:cNvCxnSpPr>
          <p:nvPr/>
        </p:nvCxnSpPr>
        <p:spPr>
          <a:xfrm>
            <a:off x="1145375" y="2518928"/>
            <a:ext cx="0" cy="432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3C3D8549-8484-CBFA-3878-7C09A347611F}"/>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5D5A8C3F-02FB-E37C-8B9F-3B74CCC7B573}"/>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a:solidFill>
                  <a:schemeClr val="bg1"/>
                </a:solidFill>
                <a:latin typeface="Century Gothic"/>
              </a:rPr>
              <a:t>SKILLS FOR A SUSTAINABLE SCREEN INDUSTRY: Part 3 – Sustainable Production</a:t>
            </a:r>
          </a:p>
        </p:txBody>
      </p:sp>
      <p:pic>
        <p:nvPicPr>
          <p:cNvPr id="10" name="Picture 9" descr="A logo with white text and blue circles&#10;&#10;Description automatically generated">
            <a:extLst>
              <a:ext uri="{FF2B5EF4-FFF2-40B4-BE49-F238E27FC236}">
                <a16:creationId xmlns:a16="http://schemas.microsoft.com/office/drawing/2014/main" id="{AF9D2BDF-060F-98B5-48BD-AC3CF36FEF45}"/>
              </a:ext>
            </a:extLst>
          </p:cNvPr>
          <p:cNvPicPr>
            <a:picLocks noChangeAspect="1"/>
          </p:cNvPicPr>
          <p:nvPr/>
        </p:nvPicPr>
        <p:blipFill>
          <a:blip r:embed="rId3"/>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16348320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WER_USER_POWER_POINT_EXCEL_LINK_TAG_NAME" val="{&quot;Id&quot;:&quot;POWER_USER_LINK_016B5B72_CA12_43AB_8F52_975495420684&quot;,&quot;SourceFullNameMaxLengthReached&quot;:false,&quot;SourceFullName&quot;:&quot;https://baftauk.sharepoint.com/sites/albert/Shared Documents/03. Operations/Team/Paolo/13. Data overview/THE DATA/Annual Data - Emissions.xlsx&quot;,&quot;LastUpdate&quot;:&quot;2025-08-15 5:05 PM&quot;,&quot;UpdatedBy&quot;:&quot;PaoloF&quot;,&quot;IsLinked&quot;:false,&quot;IsBrokenLink&quot;:false,&quot;Type&quot;:1,&quot;ShapeId&quot;:0,&quot;WorksheetName&quot;:null}"/>
</p:tagLst>
</file>

<file path=ppt/theme/theme1.xml><?xml version="1.0" encoding="utf-8"?>
<a:theme xmlns:a="http://schemas.openxmlformats.org/drawingml/2006/main" name="INVERSE I">
  <a:themeElements>
    <a:clrScheme name="Custom 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bert" id="{C65A9FCA-7711-9241-A7EA-D6EED334B37E}" vid="{5525FCD2-8DC4-3A46-95DE-AD4A034967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rder0 xmlns="38f930e4-40a3-4f4a-b8bc-301792d9fcac" xsi:nil="true"/>
    <Notes xmlns="38f930e4-40a3-4f4a-b8bc-301792d9fcac" xsi:nil="true"/>
    <lcf76f155ced4ddcb4097134ff3c332f xmlns="38f930e4-40a3-4f4a-b8bc-301792d9fcac">
      <Terms xmlns="http://schemas.microsoft.com/office/infopath/2007/PartnerControls"/>
    </lcf76f155ced4ddcb4097134ff3c332f>
    <TaxCatchAll xmlns="972c639a-089a-4a86-9aec-239abc4ef34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1D3F81FFED414785F664B9FB98446B" ma:contentTypeVersion="21" ma:contentTypeDescription="Create a new document." ma:contentTypeScope="" ma:versionID="ffb1997ab445aba36a1feeb9247ff76b">
  <xsd:schema xmlns:xsd="http://www.w3.org/2001/XMLSchema" xmlns:xs="http://www.w3.org/2001/XMLSchema" xmlns:p="http://schemas.microsoft.com/office/2006/metadata/properties" xmlns:ns2="972c639a-089a-4a86-9aec-239abc4ef34e" xmlns:ns3="38f930e4-40a3-4f4a-b8bc-301792d9fcac" targetNamespace="http://schemas.microsoft.com/office/2006/metadata/properties" ma:root="true" ma:fieldsID="9346d586dbe8fe358722d901bacdd858" ns2:_="" ns3:_="">
    <xsd:import namespace="972c639a-089a-4a86-9aec-239abc4ef34e"/>
    <xsd:import namespace="38f930e4-40a3-4f4a-b8bc-301792d9fcac"/>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OCR" minOccurs="0"/>
                <xsd:element ref="ns3:MediaServiceGenerationTime" minOccurs="0"/>
                <xsd:element ref="ns3:MediaServiceEventHashCode" minOccurs="0"/>
                <xsd:element ref="ns3:lcf76f155ced4ddcb4097134ff3c332f" minOccurs="0"/>
                <xsd:element ref="ns2:TaxCatchAll" minOccurs="0"/>
                <xsd:element ref="ns3:MediaServiceLocation" minOccurs="0"/>
                <xsd:element ref="ns3:Notes" minOccurs="0"/>
                <xsd:element ref="ns3:MediaServiceObjectDetectorVersions" minOccurs="0"/>
                <xsd:element ref="ns3:MediaServiceSearchProperties" minOccurs="0"/>
                <xsd:element ref="ns3:Order0"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2c639a-089a-4a86-9aec-239abc4ef34e"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394355f7-a2e8-474c-a989-138feb38aa63}" ma:internalName="TaxCatchAll" ma:showField="CatchAllData" ma:web="972c639a-089a-4a86-9aec-239abc4ef34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8f930e4-40a3-4f4a-b8bc-301792d9fcac"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Length (seconds)"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b6c30844-f8ce-4cc4-9b2f-1b833d21a93d"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Notes" ma:index="24" nillable="true" ma:displayName="Notes" ma:description="Do not use footage of gameplay" ma:format="Dropdown" ma:internalName="Notes">
      <xsd:simpleType>
        <xsd:restriction base="dms:Text">
          <xsd:maxLength value="255"/>
        </xsd:restriction>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Order0" ma:index="27" nillable="true" ma:displayName="Order" ma:format="Dropdown" ma:internalName="Order0" ma:percentage="FALSE">
      <xsd:simpleType>
        <xsd:restriction base="dms:Number"/>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CF7ECC-7E89-444F-8989-9CB9DBECC8D8}">
  <ds:schemaRefs>
    <ds:schemaRef ds:uri="38f930e4-40a3-4f4a-b8bc-301792d9fcac"/>
    <ds:schemaRef ds:uri="972c639a-089a-4a86-9aec-239abc4ef34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5D37BFD-B7A5-454D-B30D-86D74B234896}">
  <ds:schemaRefs>
    <ds:schemaRef ds:uri="http://schemas.microsoft.com/sharepoint/v3/contenttype/forms"/>
  </ds:schemaRefs>
</ds:datastoreItem>
</file>

<file path=customXml/itemProps3.xml><?xml version="1.0" encoding="utf-8"?>
<ds:datastoreItem xmlns:ds="http://schemas.openxmlformats.org/officeDocument/2006/customXml" ds:itemID="{6951C469-2AD1-4D42-AC50-653390E8C9ED}">
  <ds:schemaRefs>
    <ds:schemaRef ds:uri="38f930e4-40a3-4f4a-b8bc-301792d9fcac"/>
    <ds:schemaRef ds:uri="972c639a-089a-4a86-9aec-239abc4ef34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51</Slides>
  <Notes>47</Notes>
  <HiddenSlides>0</HiddenSlide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INVERSE I</vt:lpstr>
      <vt:lpstr>PowerPoint Presentation</vt:lpstr>
      <vt:lpstr>PowerPoint Presentation</vt:lpstr>
      <vt:lpstr>PowerPoint Presentation</vt:lpstr>
      <vt:lpstr>PowerPoint Presentation</vt:lpstr>
      <vt:lpstr>PowerPoint Presentation</vt:lpstr>
      <vt:lpstr>PowerPoint Presentation</vt:lpstr>
      <vt:lpstr>Impact on biodiversity</vt:lpstr>
      <vt:lpstr>Impact on biodiversity</vt:lpstr>
      <vt:lpstr>Impact on biodiversity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Energy</vt:lpstr>
      <vt:lpstr>Materials</vt:lpstr>
      <vt:lpstr>PowerPoint Presentation</vt:lpstr>
      <vt:lpstr>Travel &amp; transport</vt:lpstr>
      <vt:lpstr>Locations</vt:lpstr>
      <vt:lpstr>Catering</vt:lpstr>
      <vt:lpstr>Talent and green riders</vt:lpstr>
      <vt:lpstr>PowerPoint Presentation</vt:lpstr>
      <vt:lpstr>Scrapper</vt:lpstr>
      <vt:lpstr>PowerPoint Presentation</vt:lpstr>
      <vt:lpstr>Shaun the Sheep</vt:lpstr>
      <vt:lpstr>PowerPoint Presentation</vt:lpstr>
      <vt:lpstr>Snowpiercer</vt:lpstr>
      <vt:lpstr>PowerPoint Presentation</vt:lpstr>
      <vt:lpstr>Birmingham Commonwealth Games</vt:lpstr>
      <vt:lpstr>PowerPoint Presentation</vt:lpstr>
      <vt:lpstr>Dog Run </vt:lpstr>
      <vt:lpstr>PowerPoint Presentation</vt:lpstr>
      <vt:lpstr>Forgotten Fibre</vt:lpstr>
      <vt:lpstr>PowerPoint Presentation</vt:lpstr>
      <vt:lpstr>Top tips for all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Daisy Leigh-Phippard</dc:creator>
  <cp:revision>9</cp:revision>
  <dcterms:created xsi:type="dcterms:W3CDTF">2023-09-01T09:51:21Z</dcterms:created>
  <dcterms:modified xsi:type="dcterms:W3CDTF">2025-08-27T11:15:56Z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0x010100AC1D3F81FFED414785F664B9FB98446B</vt:lpwstr>
  </property>
  <property fmtid="{D5CDD505-2E9C-101B-9397-08002B2CF9AE}" pid="3" name="MediaServiceImageTags">
    <vt:lpwstr/>
  </property>
</Properties>
</file>