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78" r:id="rId4"/>
    <p:sldId id="275" r:id="rId5"/>
    <p:sldId id="276" r:id="rId6"/>
    <p:sldId id="277" r:id="rId7"/>
    <p:sldId id="279" r:id="rId8"/>
    <p:sldId id="280" r:id="rId9"/>
    <p:sldId id="258" r:id="rId10"/>
    <p:sldId id="265" r:id="rId11"/>
    <p:sldId id="261" r:id="rId12"/>
    <p:sldId id="262" r:id="rId13"/>
    <p:sldId id="263" r:id="rId14"/>
    <p:sldId id="264" r:id="rId15"/>
    <p:sldId id="260" r:id="rId16"/>
    <p:sldId id="266" r:id="rId17"/>
    <p:sldId id="267" r:id="rId18"/>
    <p:sldId id="268" r:id="rId19"/>
    <p:sldId id="269" r:id="rId20"/>
    <p:sldId id="270" r:id="rId21"/>
    <p:sldId id="271" r:id="rId22"/>
    <p:sldId id="272" r:id="rId23"/>
    <p:sldId id="273" r:id="rId24"/>
    <p:sldId id="274"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157" d="100"/>
          <a:sy n="157" d="100"/>
        </p:scale>
        <p:origin x="-2214"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0506CE-FCEC-482F-AF89-8BE85AE2A464}" type="datetimeFigureOut">
              <a:rPr lang="en-US" smtClean="0"/>
              <a:t>1/23/2019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26B1B93-7FFB-4CA8-A751-8E02338E1073}"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US" sz="1200" kern="1200" dirty="0">
                <a:solidFill>
                  <a:schemeClr val="tx1"/>
                </a:solidFill>
                <a:effectLst/>
                <a:latin typeface="+mn-lt"/>
                <a:ea typeface="+mn-ea"/>
                <a:cs typeface="+mn-cs"/>
              </a:rPr>
              <a:t>Analytic Phonics vs Synthetic Phonics: To understand the difference, you have to understand the methodology behind analytic phonics and synthetic phonics for reading.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Traditionally, children were taught to read using ‘analytic phonics’. This method has children ‘analysing a word’, taking clues from recognition of the whole word, the initial sound and the context. This is a hit and miss approach which encouraged guessing as a first reading strategy! It is therefore no surprise that in the USA, Australia and the UK there are significant numbers of children failing to learn to read as well as they should; 38%, 20% and 20% respectively!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Synthetic Phonics on the other hand, involves no guessing! It is the synthesising, or blending of phonemes (sounds) to make a word, enabling children to read.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4363F00-7F05-4888-870A-A771EB1772FD}" type="slidenum">
              <a:rPr lang="en-GB" smtClean="0"/>
              <a:pPr/>
              <a:t>2</a:t>
            </a:fld>
            <a:endParaRPr lang="en-GB" dirty="0"/>
          </a:p>
        </p:txBody>
      </p:sp>
    </p:spTree>
    <p:extLst>
      <p:ext uri="{BB962C8B-B14F-4D97-AF65-F5344CB8AC3E}">
        <p14:creationId xmlns:p14="http://schemas.microsoft.com/office/powerpoint/2010/main" xmlns="" val="2308771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Reading</a:t>
            </a:r>
            <a:r>
              <a:rPr lang="en-GB" baseline="0" dirty="0"/>
              <a:t> document / PowerPoint and writing quiz questions.</a:t>
            </a:r>
          </a:p>
          <a:p>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pPr/>
              <a:t>4</a:t>
            </a:fld>
            <a:endParaRPr lang="en-GB" dirty="0"/>
          </a:p>
        </p:txBody>
      </p:sp>
    </p:spTree>
    <p:extLst>
      <p:ext uri="{BB962C8B-B14F-4D97-AF65-F5344CB8AC3E}">
        <p14:creationId xmlns:p14="http://schemas.microsoft.com/office/powerpoint/2010/main" xmlns="" val="4204910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where this comes from.</a:t>
            </a:r>
          </a:p>
          <a:p>
            <a:r>
              <a:rPr lang="en-GB" dirty="0"/>
              <a:t>Don’t spend too long on it but point out what the level is like at Ph1 and what it is like at Ph6.</a:t>
            </a:r>
          </a:p>
          <a:p>
            <a:r>
              <a:rPr lang="en-GB" dirty="0"/>
              <a:t>Draw their attention the link and open it ready for the next activity.</a:t>
            </a:r>
          </a:p>
        </p:txBody>
      </p:sp>
      <p:sp>
        <p:nvSpPr>
          <p:cNvPr id="4" name="Slide Number Placeholder 3"/>
          <p:cNvSpPr>
            <a:spLocks noGrp="1"/>
          </p:cNvSpPr>
          <p:nvPr>
            <p:ph type="sldNum" sz="quarter" idx="10"/>
          </p:nvPr>
        </p:nvSpPr>
        <p:spPr/>
        <p:txBody>
          <a:bodyPr/>
          <a:lstStyle/>
          <a:p>
            <a:fld id="{34363F00-7F05-4888-870A-A771EB1772FD}" type="slidenum">
              <a:rPr lang="en-GB" smtClean="0"/>
              <a:pPr/>
              <a:t>5</a:t>
            </a:fld>
            <a:endParaRPr lang="en-GB" dirty="0"/>
          </a:p>
        </p:txBody>
      </p:sp>
    </p:spTree>
    <p:extLst>
      <p:ext uri="{BB962C8B-B14F-4D97-AF65-F5344CB8AC3E}">
        <p14:creationId xmlns:p14="http://schemas.microsoft.com/office/powerpoint/2010/main" xmlns="" val="3986949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a:t>
            </a:r>
          </a:p>
        </p:txBody>
      </p:sp>
      <p:sp>
        <p:nvSpPr>
          <p:cNvPr id="4" name="Slide Number Placeholder 3"/>
          <p:cNvSpPr>
            <a:spLocks noGrp="1"/>
          </p:cNvSpPr>
          <p:nvPr>
            <p:ph type="sldNum" sz="quarter" idx="10"/>
          </p:nvPr>
        </p:nvSpPr>
        <p:spPr/>
        <p:txBody>
          <a:bodyPr/>
          <a:lstStyle/>
          <a:p>
            <a:fld id="{34363F00-7F05-4888-870A-A771EB1772FD}" type="slidenum">
              <a:rPr lang="en-GB" smtClean="0"/>
              <a:pPr/>
              <a:t>6</a:t>
            </a:fld>
            <a:endParaRPr lang="en-GB" dirty="0"/>
          </a:p>
        </p:txBody>
      </p:sp>
    </p:spTree>
    <p:extLst>
      <p:ext uri="{BB962C8B-B14F-4D97-AF65-F5344CB8AC3E}">
        <p14:creationId xmlns:p14="http://schemas.microsoft.com/office/powerpoint/2010/main" xmlns="" val="3454727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Tell them where this comes from.</a:t>
            </a:r>
          </a:p>
          <a:p>
            <a:r>
              <a:rPr lang="en-GB" dirty="0"/>
              <a:t>Don’t spend too long on it but point out what the level is like at Ph1 and what it is like at Ph6.</a:t>
            </a:r>
          </a:p>
          <a:p>
            <a:r>
              <a:rPr lang="en-GB" dirty="0"/>
              <a:t>Draw their attention the link and open it ready for the next activity.</a:t>
            </a:r>
          </a:p>
        </p:txBody>
      </p:sp>
      <p:sp>
        <p:nvSpPr>
          <p:cNvPr id="4" name="Slide Number Placeholder 3"/>
          <p:cNvSpPr>
            <a:spLocks noGrp="1"/>
          </p:cNvSpPr>
          <p:nvPr>
            <p:ph type="sldNum" sz="quarter" idx="10"/>
          </p:nvPr>
        </p:nvSpPr>
        <p:spPr/>
        <p:txBody>
          <a:bodyPr/>
          <a:lstStyle/>
          <a:p>
            <a:fld id="{34363F00-7F05-4888-870A-A771EB1772FD}" type="slidenum">
              <a:rPr lang="en-GB" smtClean="0"/>
              <a:pPr/>
              <a:t>8</a:t>
            </a:fld>
            <a:endParaRPr lang="en-GB" dirty="0"/>
          </a:p>
        </p:txBody>
      </p:sp>
    </p:spTree>
    <p:extLst>
      <p:ext uri="{BB962C8B-B14F-4D97-AF65-F5344CB8AC3E}">
        <p14:creationId xmlns:p14="http://schemas.microsoft.com/office/powerpoint/2010/main" xmlns="" val="39869498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US" sz="1200" kern="1200" dirty="0">
                <a:solidFill>
                  <a:schemeClr val="tx1"/>
                </a:solidFill>
                <a:effectLst/>
                <a:latin typeface="+mn-lt"/>
                <a:ea typeface="+mn-ea"/>
                <a:cs typeface="+mn-cs"/>
              </a:rPr>
              <a:t>Analytic Phonics vs Synthetic Phonics: To understand the difference, you have to understand the methodology behind analytic phonics and synthetic phonics for reading.</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Traditionally, children were taught to read using ‘analytic phonics’. This method has children ‘analysing a word’, taking clues from recognition of the whole word, the initial sound and the context. This is a hit and miss approach which encouraged guessing as a first reading strategy! It is therefore no surprise that in the USA, Australia and the UK there are significant numbers of children failing to learn to read as well as they should; 38%, 20% and 20% respectively!</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Synthetic Phonics on the other hand, involves no guessing! It is the synthesising, or blending of phonemes (sounds) to make a word, enabling children to read.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4363F00-7F05-4888-870A-A771EB1772FD}" type="slidenum">
              <a:rPr lang="en-GB" smtClean="0"/>
              <a:pPr/>
              <a:t>9</a:t>
            </a:fld>
            <a:endParaRPr lang="en-GB" dirty="0"/>
          </a:p>
        </p:txBody>
      </p:sp>
    </p:spTree>
    <p:extLst>
      <p:ext uri="{BB962C8B-B14F-4D97-AF65-F5344CB8AC3E}">
        <p14:creationId xmlns:p14="http://schemas.microsoft.com/office/powerpoint/2010/main" xmlns="" val="230877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736CF70-81F9-40A1-BE65-98EDBCAC12A8}" type="datetimeFigureOut">
              <a:rPr lang="en-US" smtClean="0"/>
              <a:t>1/23/2019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36CF70-81F9-40A1-BE65-98EDBCAC12A8}" type="datetimeFigureOut">
              <a:rPr lang="en-US" smtClean="0"/>
              <a:t>1/23/2019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736CF70-81F9-40A1-BE65-98EDBCAC12A8}" type="datetimeFigureOut">
              <a:rPr lang="en-US" smtClean="0"/>
              <a:t>1/23/2019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736CF70-81F9-40A1-BE65-98EDBCAC12A8}" type="datetimeFigureOut">
              <a:rPr lang="en-US" smtClean="0"/>
              <a:t>1/23/2019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736CF70-81F9-40A1-BE65-98EDBCAC12A8}" type="datetimeFigureOut">
              <a:rPr lang="en-US" smtClean="0"/>
              <a:t>1/23/2019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736CF70-81F9-40A1-BE65-98EDBCAC12A8}" type="datetimeFigureOut">
              <a:rPr lang="en-US" smtClean="0"/>
              <a:t>1/23/2019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36CF70-81F9-40A1-BE65-98EDBCAC12A8}" type="datetimeFigureOut">
              <a:rPr lang="en-US" smtClean="0"/>
              <a:t>1/23/2019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736CF70-81F9-40A1-BE65-98EDBCAC12A8}" type="datetimeFigureOut">
              <a:rPr lang="en-US" smtClean="0"/>
              <a:t>1/23/2019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736CF70-81F9-40A1-BE65-98EDBCAC12A8}" type="datetimeFigureOut">
              <a:rPr lang="en-US" smtClean="0"/>
              <a:t>1/23/2019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36CF70-81F9-40A1-BE65-98EDBCAC12A8}" type="datetimeFigureOut">
              <a:rPr lang="en-US" smtClean="0"/>
              <a:t>1/23/2019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736CF70-81F9-40A1-BE65-98EDBCAC12A8}" type="datetimeFigureOut">
              <a:rPr lang="en-US" smtClean="0"/>
              <a:t>1/23/2019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399F2-5E79-44E7-A967-36B4318F846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36CF70-81F9-40A1-BE65-98EDBCAC12A8}" type="datetimeFigureOut">
              <a:rPr lang="en-US" smtClean="0"/>
              <a:t>1/23/2019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7399F2-5E79-44E7-A967-36B4318F846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Example%20of%20Phonics%20Planning.pdf" TargetMode="External"/><Relationship Id="rId5" Type="http://schemas.openxmlformats.org/officeDocument/2006/relationships/hyperlink" Target="Synthetic%20Phonics.pptx" TargetMode="External"/><Relationship Id="rId4" Type="http://schemas.openxmlformats.org/officeDocument/2006/relationships/hyperlink" Target="Phonics%20Summary.docx"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letters_and_sounds_progression_of_skills_phase_1-6.doc"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parkerphonics.com/" TargetMode="External"/><Relationship Id="rId7" Type="http://schemas.openxmlformats.org/officeDocument/2006/relationships/hyperlink" Target="https://www.youtube.com/watch?v=m5v35_jYJYw"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youtube.com/watch?v=8aljylvCBzc&amp;app=desktop" TargetMode="External"/><Relationship Id="rId5" Type="http://schemas.openxmlformats.org/officeDocument/2006/relationships/hyperlink" Target="https://www.youtube.com/watch?v=141Rj_-uHX4" TargetMode="Externa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letters_and_sounds_progression_of_skills_phase_1-6.doc"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file:///G:\Primary\ECAD4003\Session%203%20Phonics%201\Phonics%20Summary.docx" TargetMode="External"/><Relationship Id="rId4" Type="http://schemas.openxmlformats.org/officeDocument/2006/relationships/hyperlink" Target="file:///G:\Primary\ECAD4003\Session%203%20Phonics%201\Example%20of%20Phonics%20Planning.pdf"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MgB2iMuEZA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Remember Tuesday?</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7784" y="332656"/>
            <a:ext cx="3898776" cy="1143000"/>
          </a:xfrm>
          <a:solidFill>
            <a:srgbClr val="FFCCCC"/>
          </a:solidFill>
          <a:ln>
            <a:solidFill>
              <a:srgbClr val="FF0000"/>
            </a:solidFill>
          </a:ln>
        </p:spPr>
        <p:txBody>
          <a:bodyPr>
            <a:normAutofit/>
          </a:bodyPr>
          <a:lstStyle/>
          <a:p>
            <a:r>
              <a:rPr lang="en-GB" dirty="0" smtClean="0">
                <a:effectLst>
                  <a:outerShdw blurRad="38100" dist="38100" dir="2700000" algn="tl">
                    <a:srgbClr val="000000">
                      <a:alpha val="43137"/>
                    </a:srgbClr>
                  </a:outerShdw>
                </a:effectLst>
              </a:rPr>
              <a:t>Phonics</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33400" y="2514600"/>
            <a:ext cx="8235752" cy="2209800"/>
          </a:xfrm>
        </p:spPr>
        <p:txBody>
          <a:bodyPr>
            <a:normAutofit/>
          </a:bodyPr>
          <a:lstStyle/>
          <a:p>
            <a:r>
              <a:rPr lang="en-GB" sz="2200" dirty="0" smtClean="0"/>
              <a:t>How many phonemes are there in English?</a:t>
            </a:r>
          </a:p>
          <a:p>
            <a:r>
              <a:rPr lang="en-GB" sz="2200" dirty="0" smtClean="0"/>
              <a:t>How often is it recommended that phonics instruction happens?</a:t>
            </a:r>
          </a:p>
          <a:p>
            <a:r>
              <a:rPr lang="en-GB" sz="2200" dirty="0" smtClean="0"/>
              <a:t>How many phonemes are there in:</a:t>
            </a:r>
          </a:p>
          <a:p>
            <a:pPr>
              <a:buNone/>
            </a:pPr>
            <a:r>
              <a:rPr lang="en-GB" sz="2200" dirty="0"/>
              <a:t>s</a:t>
            </a:r>
            <a:r>
              <a:rPr lang="en-GB" sz="2200" dirty="0" smtClean="0"/>
              <a:t>poon, blouse, chick, water?</a:t>
            </a:r>
          </a:p>
          <a:p>
            <a:r>
              <a:rPr lang="en-GB" sz="2200" dirty="0" smtClean="0"/>
              <a:t>What does </a:t>
            </a:r>
            <a:r>
              <a:rPr lang="en-GB" sz="2200" dirty="0" err="1" smtClean="0"/>
              <a:t>cvc</a:t>
            </a:r>
            <a:r>
              <a:rPr lang="en-GB" sz="2200" dirty="0" smtClean="0"/>
              <a:t> stand for?</a:t>
            </a:r>
          </a:p>
          <a:p>
            <a:endParaRPr lang="en-GB" sz="2200" dirty="0" smtClean="0"/>
          </a:p>
          <a:p>
            <a:pPr>
              <a:buNone/>
            </a:pPr>
            <a:endParaRPr lang="en-GB" dirty="0" smtClean="0"/>
          </a:p>
          <a:p>
            <a:endParaRPr lang="en-GB" dirty="0" smtClean="0"/>
          </a:p>
          <a:p>
            <a:pPr>
              <a:buNone/>
            </a:pPr>
            <a:endParaRPr lang="en-GB" dirty="0" smtClean="0"/>
          </a:p>
          <a:p>
            <a:pPr>
              <a:buNone/>
            </a:pPr>
            <a:endParaRPr lang="en-GB" dirty="0"/>
          </a:p>
        </p:txBody>
      </p:sp>
    </p:spTree>
    <p:extLst>
      <p:ext uri="{BB962C8B-B14F-4D97-AF65-F5344CB8AC3E}">
        <p14:creationId xmlns:p14="http://schemas.microsoft.com/office/powerpoint/2010/main" xmlns="" val="151287196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Synthetic v analytic phonics</a:t>
            </a:r>
            <a:endParaRPr lang="en-GB" dirty="0"/>
          </a:p>
        </p:txBody>
      </p:sp>
      <p:sp>
        <p:nvSpPr>
          <p:cNvPr id="3" name="Content Placeholder 2"/>
          <p:cNvSpPr>
            <a:spLocks noGrp="1"/>
          </p:cNvSpPr>
          <p:nvPr>
            <p:ph idx="1"/>
          </p:nvPr>
        </p:nvSpPr>
        <p:spPr/>
        <p:txBody>
          <a:bodyPr>
            <a:normAutofit fontScale="70000" lnSpcReduction="20000"/>
          </a:bodyPr>
          <a:lstStyle/>
          <a:p>
            <a:r>
              <a:rPr lang="en-GB" sz="3600" dirty="0" smtClean="0"/>
              <a:t>REMEMBER: </a:t>
            </a:r>
            <a:r>
              <a:rPr lang="en-GB" sz="3600" b="1" dirty="0" smtClean="0"/>
              <a:t>Synthetic phonics</a:t>
            </a:r>
            <a:r>
              <a:rPr lang="en-GB" sz="3600" dirty="0" smtClean="0"/>
              <a:t> is a more accelerated form of </a:t>
            </a:r>
            <a:r>
              <a:rPr lang="en-GB" sz="3600" b="1" dirty="0" smtClean="0"/>
              <a:t>phonics</a:t>
            </a:r>
            <a:r>
              <a:rPr lang="en-GB" sz="3600" dirty="0" smtClean="0"/>
              <a:t>. </a:t>
            </a:r>
            <a:r>
              <a:rPr lang="en-GB" dirty="0"/>
              <a:t>Children are taught letter sounds upon starting school, before they learn to read, and even before they are introduced to books.</a:t>
            </a:r>
            <a:r>
              <a:rPr lang="en-GB" sz="3600" dirty="0" smtClean="0"/>
              <a:t>... With </a:t>
            </a:r>
            <a:r>
              <a:rPr lang="en-GB" sz="3600" b="1" dirty="0" smtClean="0"/>
              <a:t>analytic phonics</a:t>
            </a:r>
            <a:r>
              <a:rPr lang="en-GB" sz="3600" dirty="0" smtClean="0"/>
              <a:t>, children are taught to recognise whole words by sight, and later to break down the word into the smaller units of sound</a:t>
            </a:r>
          </a:p>
          <a:p>
            <a:pPr fontAlgn="base"/>
            <a:r>
              <a:rPr lang="en-GB" b="1" dirty="0" smtClean="0"/>
              <a:t>New sounds are not introduced in alphabetical order, and they are introduced quickly. Synthetic phonics means that children are able to read a range of easily </a:t>
            </a:r>
            <a:r>
              <a:rPr lang="en-GB" b="1" dirty="0" err="1" smtClean="0"/>
              <a:t>decodable</a:t>
            </a:r>
            <a:r>
              <a:rPr lang="en-GB" b="1" dirty="0" smtClean="0"/>
              <a:t> words sooner.</a:t>
            </a:r>
            <a:endParaRPr lang="en-GB" dirty="0" smtClean="0"/>
          </a:p>
          <a:p>
            <a:pPr fontAlgn="base"/>
            <a:r>
              <a:rPr lang="en-GB" dirty="0" smtClean="0"/>
              <a:t>This means that if a child is introduced to the sounds /m/ /s/ /a/ /t/ they can quickly read the words at, mat, sat, am, Sam etc.</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CCC"/>
          </a:solidFill>
          <a:ln>
            <a:solidFill>
              <a:srgbClr val="FF0000"/>
            </a:solidFill>
          </a:ln>
        </p:spPr>
        <p:txBody>
          <a:bodyPr>
            <a:normAutofit/>
          </a:bodyPr>
          <a:lstStyle/>
          <a:p>
            <a:r>
              <a:rPr lang="en-GB" dirty="0"/>
              <a:t>All there is to know about phonics?</a:t>
            </a:r>
          </a:p>
        </p:txBody>
      </p:sp>
      <p:pic>
        <p:nvPicPr>
          <p:cNvPr id="6" name="Picture 5"/>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359532" y="1365355"/>
            <a:ext cx="5328592" cy="4246071"/>
          </a:xfrm>
          <a:prstGeom prst="rect">
            <a:avLst/>
          </a:prstGeom>
        </p:spPr>
      </p:pic>
      <p:sp>
        <p:nvSpPr>
          <p:cNvPr id="7" name="Content Placeholder 6"/>
          <p:cNvSpPr>
            <a:spLocks noGrp="1"/>
          </p:cNvSpPr>
          <p:nvPr>
            <p:ph idx="1"/>
          </p:nvPr>
        </p:nvSpPr>
        <p:spPr>
          <a:xfrm>
            <a:off x="1115616" y="2178510"/>
            <a:ext cx="2664296" cy="2520280"/>
          </a:xfrm>
        </p:spPr>
        <p:txBody>
          <a:bodyPr>
            <a:normAutofit fontScale="92500" lnSpcReduction="10000"/>
          </a:bodyPr>
          <a:lstStyle/>
          <a:p>
            <a:r>
              <a:rPr lang="en-GB" dirty="0"/>
              <a:t>Activity </a:t>
            </a:r>
          </a:p>
          <a:p>
            <a:pPr marL="0" indent="0">
              <a:buNone/>
            </a:pPr>
            <a:endParaRPr lang="en-GB" dirty="0"/>
          </a:p>
          <a:p>
            <a:pPr marL="0" indent="0">
              <a:buNone/>
            </a:pPr>
            <a:endParaRPr lang="en-GB" dirty="0"/>
          </a:p>
          <a:p>
            <a:pPr marL="0" indent="0">
              <a:buNone/>
            </a:pPr>
            <a:endParaRPr lang="en-GB" dirty="0"/>
          </a:p>
          <a:p>
            <a:pPr marL="0" indent="0">
              <a:buNone/>
            </a:pPr>
            <a:r>
              <a:rPr lang="en-GB" sz="1200" dirty="0">
                <a:hlinkClick r:id="rId4" action="ppaction://hlinkfile"/>
              </a:rPr>
              <a:t>Phonics Summary.docx</a:t>
            </a:r>
            <a:endParaRPr lang="en-GB" sz="1200" dirty="0"/>
          </a:p>
          <a:p>
            <a:pPr marL="0" indent="0">
              <a:buNone/>
            </a:pPr>
            <a:r>
              <a:rPr lang="en-GB" sz="1200" dirty="0">
                <a:hlinkClick r:id="rId5" action="ppaction://hlinkpres?slideindex=1&amp;slidetitle="/>
              </a:rPr>
              <a:t>Synthetic Phonics.pptx</a:t>
            </a:r>
            <a:endParaRPr lang="en-GB" sz="1200" dirty="0"/>
          </a:p>
          <a:p>
            <a:pPr marL="0" indent="0">
              <a:buNone/>
            </a:pPr>
            <a:endParaRPr lang="en-GB" sz="1200" dirty="0"/>
          </a:p>
        </p:txBody>
      </p:sp>
      <p:pic>
        <p:nvPicPr>
          <p:cNvPr id="8" name="Picture 7">
            <a:extLst>
              <a:ext uri="{FF2B5EF4-FFF2-40B4-BE49-F238E27FC236}">
                <a16:creationId xmlns:a16="http://schemas.microsoft.com/office/drawing/2014/main" xmlns="" id="{1E7AF2CA-802A-4A9B-ADB7-1397BE0B534C}"/>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567188" y="2223422"/>
            <a:ext cx="3240548" cy="2582220"/>
          </a:xfrm>
          <a:prstGeom prst="rect">
            <a:avLst/>
          </a:prstGeom>
        </p:spPr>
      </p:pic>
      <p:sp>
        <p:nvSpPr>
          <p:cNvPr id="3" name="TextBox 2">
            <a:extLst>
              <a:ext uri="{FF2B5EF4-FFF2-40B4-BE49-F238E27FC236}">
                <a16:creationId xmlns:a16="http://schemas.microsoft.com/office/drawing/2014/main" xmlns="" id="{B518B23E-AF8B-4A6F-9F52-31AAA8344BDC}"/>
              </a:ext>
            </a:extLst>
          </p:cNvPr>
          <p:cNvSpPr txBox="1"/>
          <p:nvPr/>
        </p:nvSpPr>
        <p:spPr>
          <a:xfrm>
            <a:off x="6012160" y="2637369"/>
            <a:ext cx="2160240" cy="1477328"/>
          </a:xfrm>
          <a:prstGeom prst="rect">
            <a:avLst/>
          </a:prstGeom>
          <a:noFill/>
        </p:spPr>
        <p:txBody>
          <a:bodyPr wrap="square" rtlCol="0">
            <a:spAutoFit/>
          </a:bodyPr>
          <a:lstStyle/>
          <a:p>
            <a:pPr marL="285750" indent="-285750">
              <a:buFont typeface="Arial" panose="020B0604020202020204" pitchFamily="34" charset="0"/>
              <a:buChar char="•"/>
            </a:pPr>
            <a:r>
              <a:rPr lang="en-GB" dirty="0"/>
              <a:t>Some resources</a:t>
            </a:r>
          </a:p>
          <a:p>
            <a:r>
              <a:rPr lang="en-GB" dirty="0">
                <a:hlinkClick r:id="rId6" action="ppaction://hlinkfile"/>
              </a:rPr>
              <a:t>Example of Phonics Planning.pdf</a:t>
            </a:r>
            <a:endParaRPr lang="en-GB" dirty="0"/>
          </a:p>
          <a:p>
            <a:endParaRPr lang="en-GB" dirty="0"/>
          </a:p>
          <a:p>
            <a:endParaRPr lang="en-GB" dirty="0"/>
          </a:p>
        </p:txBody>
      </p:sp>
      <p:sp>
        <p:nvSpPr>
          <p:cNvPr id="4" name="Rectangle 3">
            <a:extLst>
              <a:ext uri="{FF2B5EF4-FFF2-40B4-BE49-F238E27FC236}">
                <a16:creationId xmlns:a16="http://schemas.microsoft.com/office/drawing/2014/main" xmlns="" id="{A99CE3C7-4927-4A3E-AC54-D006FC5E49FA}"/>
              </a:ext>
            </a:extLst>
          </p:cNvPr>
          <p:cNvSpPr/>
          <p:nvPr/>
        </p:nvSpPr>
        <p:spPr>
          <a:xfrm>
            <a:off x="1284764" y="2949781"/>
            <a:ext cx="1678596" cy="1077218"/>
          </a:xfrm>
          <a:prstGeom prst="rect">
            <a:avLst/>
          </a:prstGeom>
          <a:noFill/>
          <a:scene3d>
            <a:camera prst="isometricOffAxis1Right"/>
            <a:lightRig rig="threePt" dir="t"/>
          </a:scene3d>
        </p:spPr>
        <p:txBody>
          <a:bodyPr wrap="square" lIns="91440" tIns="45720" rIns="91440" bIns="45720">
            <a:spAutoFit/>
          </a:bodyPr>
          <a:lstStyle/>
          <a:p>
            <a:pPr algn="ctr"/>
            <a:r>
              <a:rPr lang="en-US" sz="32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Phonics Quiz</a:t>
            </a:r>
          </a:p>
        </p:txBody>
      </p:sp>
    </p:spTree>
    <p:extLst>
      <p:ext uri="{BB962C8B-B14F-4D97-AF65-F5344CB8AC3E}">
        <p14:creationId xmlns:p14="http://schemas.microsoft.com/office/powerpoint/2010/main" xmlns="" val="26043858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070" y="323498"/>
            <a:ext cx="5751999" cy="845416"/>
          </a:xfrm>
          <a:solidFill>
            <a:srgbClr val="FFCCCC"/>
          </a:solidFill>
          <a:ln>
            <a:solidFill>
              <a:srgbClr val="FF0000"/>
            </a:solidFill>
          </a:ln>
        </p:spPr>
        <p:txBody>
          <a:bodyPr>
            <a:noAutofit/>
          </a:bodyPr>
          <a:lstStyle/>
          <a:p>
            <a:r>
              <a:rPr lang="en-GB" sz="3600" dirty="0"/>
              <a:t>How phonic skills progress</a:t>
            </a:r>
          </a:p>
        </p:txBody>
      </p:sp>
      <p:sp>
        <p:nvSpPr>
          <p:cNvPr id="4" name="TextBox 3"/>
          <p:cNvSpPr txBox="1"/>
          <p:nvPr/>
        </p:nvSpPr>
        <p:spPr>
          <a:xfrm>
            <a:off x="306837" y="1291652"/>
            <a:ext cx="8406998" cy="461665"/>
          </a:xfrm>
          <a:prstGeom prst="rect">
            <a:avLst/>
          </a:prstGeom>
          <a:noFill/>
        </p:spPr>
        <p:txBody>
          <a:bodyPr wrap="square" rtlCol="0">
            <a:spAutoFit/>
          </a:bodyPr>
          <a:lstStyle/>
          <a:p>
            <a:r>
              <a:rPr lang="en-GB" sz="1200" dirty="0">
                <a:solidFill>
                  <a:srgbClr val="00B0F0"/>
                </a:solidFill>
              </a:rPr>
              <a:t>Phase 1: will support linking sounds and letters in the order in which they occur in words, and naming and sounding the letters of the alphabet</a:t>
            </a:r>
          </a:p>
        </p:txBody>
      </p:sp>
      <p:sp>
        <p:nvSpPr>
          <p:cNvPr id="5" name="TextBox 4"/>
          <p:cNvSpPr txBox="1"/>
          <p:nvPr/>
        </p:nvSpPr>
        <p:spPr>
          <a:xfrm>
            <a:off x="285560" y="1777548"/>
            <a:ext cx="8462903" cy="1015663"/>
          </a:xfrm>
          <a:prstGeom prst="rect">
            <a:avLst/>
          </a:prstGeom>
          <a:noFill/>
        </p:spPr>
        <p:txBody>
          <a:bodyPr wrap="square" rtlCol="0">
            <a:spAutoFit/>
          </a:bodyPr>
          <a:lstStyle/>
          <a:p>
            <a:r>
              <a:rPr lang="en-GB" sz="1200" dirty="0">
                <a:solidFill>
                  <a:srgbClr val="FF0000"/>
                </a:solidFill>
              </a:rPr>
              <a:t>Phase 2: The purpose of this phase is to teach at least 19 letters, and move children on from oral blending and segmentation to blending and segmenting with letters. By the end of the phase many children should be able to read some VC and CVC words and to spell them either using magnetic letters or by writing the letters on paper or on whiteboards. During the phase they will be introduced to reading two-syllable words and simple captions. They will also learn to read some high-frequency ‘tricky’ words: </a:t>
            </a:r>
            <a:r>
              <a:rPr lang="en-GB" sz="1200" b="1" dirty="0">
                <a:solidFill>
                  <a:srgbClr val="FF0000"/>
                </a:solidFill>
              </a:rPr>
              <a:t>the</a:t>
            </a:r>
            <a:r>
              <a:rPr lang="en-GB" sz="1200" dirty="0">
                <a:solidFill>
                  <a:srgbClr val="FF0000"/>
                </a:solidFill>
              </a:rPr>
              <a:t>, </a:t>
            </a:r>
            <a:r>
              <a:rPr lang="en-GB" sz="1200" b="1" dirty="0">
                <a:solidFill>
                  <a:srgbClr val="FF0000"/>
                </a:solidFill>
              </a:rPr>
              <a:t>to</a:t>
            </a:r>
            <a:r>
              <a:rPr lang="en-GB" sz="1200" dirty="0">
                <a:solidFill>
                  <a:srgbClr val="FF0000"/>
                </a:solidFill>
              </a:rPr>
              <a:t>, </a:t>
            </a:r>
            <a:r>
              <a:rPr lang="en-GB" sz="1200" b="1" dirty="0">
                <a:solidFill>
                  <a:srgbClr val="FF0000"/>
                </a:solidFill>
              </a:rPr>
              <a:t>go</a:t>
            </a:r>
            <a:r>
              <a:rPr lang="en-GB" sz="1200" dirty="0">
                <a:solidFill>
                  <a:srgbClr val="FF0000"/>
                </a:solidFill>
              </a:rPr>
              <a:t>, </a:t>
            </a:r>
            <a:r>
              <a:rPr lang="en-GB" sz="1200" b="1" dirty="0">
                <a:solidFill>
                  <a:srgbClr val="FF0000"/>
                </a:solidFill>
              </a:rPr>
              <a:t>no</a:t>
            </a:r>
            <a:r>
              <a:rPr lang="en-GB" sz="1200" dirty="0">
                <a:solidFill>
                  <a:srgbClr val="FF0000"/>
                </a:solidFill>
              </a:rPr>
              <a:t>.</a:t>
            </a:r>
          </a:p>
        </p:txBody>
      </p:sp>
      <p:sp>
        <p:nvSpPr>
          <p:cNvPr id="6" name="TextBox 5"/>
          <p:cNvSpPr txBox="1"/>
          <p:nvPr/>
        </p:nvSpPr>
        <p:spPr>
          <a:xfrm>
            <a:off x="285560" y="2817442"/>
            <a:ext cx="8462902" cy="1169551"/>
          </a:xfrm>
          <a:prstGeom prst="rect">
            <a:avLst/>
          </a:prstGeom>
          <a:noFill/>
        </p:spPr>
        <p:txBody>
          <a:bodyPr wrap="square" rtlCol="0">
            <a:spAutoFit/>
          </a:bodyPr>
          <a:lstStyle/>
          <a:p>
            <a:r>
              <a:rPr lang="en-GB" sz="1200" dirty="0">
                <a:solidFill>
                  <a:srgbClr val="00B0F0"/>
                </a:solidFill>
              </a:rPr>
              <a:t>Phase 3: The purpose of this phase is to teach another 25 graphemes, most of them comprising two letters (e.g. oa), so the children can represent each of about 42 phonemes by a grapheme .Children also continue to practise CVC blending and segmentation in this phase and will apply their knowledge of blending and segmenting to reading and spelling simple two-syllable words and captions. They will learn letter names during this phase, learn to read some more tricky words and also begin to learn to spell some of these words.</a:t>
            </a:r>
          </a:p>
          <a:p>
            <a:endParaRPr lang="en-GB" sz="1000" dirty="0"/>
          </a:p>
        </p:txBody>
      </p:sp>
      <p:sp>
        <p:nvSpPr>
          <p:cNvPr id="7" name="TextBox 6"/>
          <p:cNvSpPr txBox="1"/>
          <p:nvPr/>
        </p:nvSpPr>
        <p:spPr>
          <a:xfrm>
            <a:off x="309575" y="3994707"/>
            <a:ext cx="8438887" cy="461665"/>
          </a:xfrm>
          <a:prstGeom prst="rect">
            <a:avLst/>
          </a:prstGeom>
          <a:noFill/>
        </p:spPr>
        <p:txBody>
          <a:bodyPr wrap="square" rtlCol="0">
            <a:spAutoFit/>
          </a:bodyPr>
          <a:lstStyle/>
          <a:p>
            <a:r>
              <a:rPr lang="en-GB" sz="1200" dirty="0">
                <a:solidFill>
                  <a:srgbClr val="FF0000"/>
                </a:solidFill>
              </a:rPr>
              <a:t>Phase 4: The purpose of this phase is to consolidate children’s knowledge of graphemes in reading and spelling words  containing adjacent consonants and polysyllabic words.</a:t>
            </a:r>
          </a:p>
        </p:txBody>
      </p:sp>
      <p:sp>
        <p:nvSpPr>
          <p:cNvPr id="8" name="TextBox 7"/>
          <p:cNvSpPr txBox="1"/>
          <p:nvPr/>
        </p:nvSpPr>
        <p:spPr>
          <a:xfrm>
            <a:off x="360327" y="4579110"/>
            <a:ext cx="8448710" cy="646331"/>
          </a:xfrm>
          <a:prstGeom prst="rect">
            <a:avLst/>
          </a:prstGeom>
          <a:noFill/>
        </p:spPr>
        <p:txBody>
          <a:bodyPr wrap="square" rtlCol="0">
            <a:spAutoFit/>
          </a:bodyPr>
          <a:lstStyle/>
          <a:p>
            <a:r>
              <a:rPr lang="en-GB" sz="1200" dirty="0">
                <a:solidFill>
                  <a:srgbClr val="00B0F0"/>
                </a:solidFill>
              </a:rPr>
              <a:t>Phase 5: The purpose of this phase is for children to broaden their knowledge of graphemes and phonemes for use in reading and spelling. They will learn new graphemes and alternative pronunciations for these and graphemes they already know, where relevant.</a:t>
            </a:r>
          </a:p>
        </p:txBody>
      </p:sp>
      <p:sp>
        <p:nvSpPr>
          <p:cNvPr id="9" name="TextBox 8"/>
          <p:cNvSpPr txBox="1"/>
          <p:nvPr/>
        </p:nvSpPr>
        <p:spPr>
          <a:xfrm>
            <a:off x="395536" y="5348179"/>
            <a:ext cx="8424936" cy="276999"/>
          </a:xfrm>
          <a:prstGeom prst="rect">
            <a:avLst/>
          </a:prstGeom>
          <a:noFill/>
        </p:spPr>
        <p:txBody>
          <a:bodyPr wrap="square" rtlCol="0">
            <a:spAutoFit/>
          </a:bodyPr>
          <a:lstStyle/>
          <a:p>
            <a:r>
              <a:rPr lang="en-GB" sz="1200" dirty="0">
                <a:solidFill>
                  <a:srgbClr val="FF0000"/>
                </a:solidFill>
              </a:rPr>
              <a:t>Phase 6: During this phase, children become fluent readers and increasingly accurate spellers</a:t>
            </a:r>
            <a:r>
              <a:rPr lang="en-GB" sz="1000" dirty="0"/>
              <a:t>.</a:t>
            </a:r>
          </a:p>
        </p:txBody>
      </p:sp>
      <p:pic>
        <p:nvPicPr>
          <p:cNvPr id="11" name="Picture 10"/>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rot="20521979">
            <a:off x="224882" y="260320"/>
            <a:ext cx="1087375" cy="942993"/>
          </a:xfrm>
          <a:prstGeom prst="rect">
            <a:avLst/>
          </a:prstGeom>
        </p:spPr>
      </p:pic>
      <p:sp>
        <p:nvSpPr>
          <p:cNvPr id="3" name="TextBox 2"/>
          <p:cNvSpPr txBox="1"/>
          <p:nvPr/>
        </p:nvSpPr>
        <p:spPr>
          <a:xfrm>
            <a:off x="7732799" y="323498"/>
            <a:ext cx="1088761" cy="707886"/>
          </a:xfrm>
          <a:prstGeom prst="rect">
            <a:avLst/>
          </a:prstGeom>
          <a:noFill/>
        </p:spPr>
        <p:txBody>
          <a:bodyPr wrap="square" rtlCol="0">
            <a:spAutoFit/>
          </a:bodyPr>
          <a:lstStyle/>
          <a:p>
            <a:r>
              <a:rPr lang="en-GB" sz="1000" dirty="0">
                <a:hlinkClick r:id="rId4" action="ppaction://hlinkfile"/>
              </a:rPr>
              <a:t>letters_and_sounds_progression_of_skills_phase_1-6.doc</a:t>
            </a:r>
            <a:endParaRPr lang="en-GB" sz="1000" dirty="0"/>
          </a:p>
        </p:txBody>
      </p:sp>
    </p:spTree>
    <p:extLst>
      <p:ext uri="{BB962C8B-B14F-4D97-AF65-F5344CB8AC3E}">
        <p14:creationId xmlns:p14="http://schemas.microsoft.com/office/powerpoint/2010/main" xmlns="" val="36836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FFCCCC"/>
          </a:solidFill>
          <a:ln>
            <a:solidFill>
              <a:srgbClr val="FF0000"/>
            </a:solidFill>
          </a:ln>
        </p:spPr>
        <p:txBody>
          <a:bodyPr>
            <a:normAutofit/>
          </a:bodyPr>
          <a:lstStyle/>
          <a:p>
            <a:r>
              <a:rPr lang="en-GB" dirty="0">
                <a:effectLst>
                  <a:outerShdw blurRad="38100" dist="38100" dir="2700000" algn="tl">
                    <a:srgbClr val="000000">
                      <a:alpha val="43137"/>
                    </a:srgbClr>
                  </a:outerShdw>
                </a:effectLst>
              </a:rPr>
              <a:t>When and how to teach phonics</a:t>
            </a:r>
          </a:p>
        </p:txBody>
      </p:sp>
      <p:sp>
        <p:nvSpPr>
          <p:cNvPr id="3" name="Content Placeholder 2"/>
          <p:cNvSpPr>
            <a:spLocks noGrp="1"/>
          </p:cNvSpPr>
          <p:nvPr>
            <p:ph idx="1"/>
          </p:nvPr>
        </p:nvSpPr>
        <p:spPr>
          <a:xfrm>
            <a:off x="457200" y="1600201"/>
            <a:ext cx="5987008" cy="3340967"/>
          </a:xfrm>
        </p:spPr>
        <p:txBody>
          <a:bodyPr>
            <a:normAutofit lnSpcReduction="10000"/>
          </a:bodyPr>
          <a:lstStyle/>
          <a:p>
            <a:r>
              <a:rPr lang="en-GB" dirty="0"/>
              <a:t>Phonics should be taught regularly and in short bursts. It should be taught </a:t>
            </a:r>
            <a:r>
              <a:rPr lang="en-GB" dirty="0" smtClean="0"/>
              <a:t>discretely </a:t>
            </a:r>
            <a:r>
              <a:rPr lang="en-GB" dirty="0"/>
              <a:t>and set within a language rich curriculum that focuses on all aspects of literacy</a:t>
            </a:r>
            <a:r>
              <a:rPr lang="en-GB" dirty="0" smtClean="0"/>
              <a:t>.</a:t>
            </a:r>
          </a:p>
          <a:p>
            <a:r>
              <a:rPr lang="en-GB" dirty="0" smtClean="0">
                <a:hlinkClick r:id="rId3"/>
              </a:rPr>
              <a:t>FREE BOOKS!</a:t>
            </a:r>
            <a:endParaRPr lang="en-GB" dirty="0"/>
          </a:p>
          <a:p>
            <a:pPr marL="0" indent="0">
              <a:buNone/>
            </a:pPr>
            <a:endParaRPr lang="en-GB" dirty="0"/>
          </a:p>
        </p:txBody>
      </p:sp>
      <p:pic>
        <p:nvPicPr>
          <p:cNvPr id="6" name="Picture 5">
            <a:extLst>
              <a:ext uri="{FF2B5EF4-FFF2-40B4-BE49-F238E27FC236}">
                <a16:creationId xmlns:a16="http://schemas.microsoft.com/office/drawing/2014/main" xmlns="" id="{37CFFD23-4B84-468D-BE0B-CC26069495B6}"/>
              </a:ext>
            </a:extLst>
          </p:cNvPr>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6804248" y="1988840"/>
            <a:ext cx="1891536" cy="1390279"/>
          </a:xfrm>
          <a:prstGeom prst="rect">
            <a:avLst/>
          </a:prstGeom>
        </p:spPr>
      </p:pic>
      <p:sp>
        <p:nvSpPr>
          <p:cNvPr id="5" name="TextBox 4">
            <a:extLst>
              <a:ext uri="{FF2B5EF4-FFF2-40B4-BE49-F238E27FC236}">
                <a16:creationId xmlns:a16="http://schemas.microsoft.com/office/drawing/2014/main" xmlns="" id="{F8922AEB-1667-4F0C-9285-A6BE455AACB9}"/>
              </a:ext>
            </a:extLst>
          </p:cNvPr>
          <p:cNvSpPr txBox="1"/>
          <p:nvPr/>
        </p:nvSpPr>
        <p:spPr>
          <a:xfrm>
            <a:off x="6431841" y="3769514"/>
            <a:ext cx="2520280" cy="2708434"/>
          </a:xfrm>
          <a:prstGeom prst="rect">
            <a:avLst/>
          </a:prstGeom>
          <a:noFill/>
        </p:spPr>
        <p:txBody>
          <a:bodyPr wrap="square" rtlCol="0">
            <a:spAutoFit/>
          </a:bodyPr>
          <a:lstStyle/>
          <a:p>
            <a:r>
              <a:rPr lang="en-GB" sz="1400" dirty="0">
                <a:hlinkClick r:id="rId5"/>
              </a:rPr>
              <a:t>https://www.youtube.com/watch?v=141Rj_-uHX4</a:t>
            </a:r>
            <a:endParaRPr lang="en-GB" sz="1400" dirty="0"/>
          </a:p>
          <a:p>
            <a:r>
              <a:rPr lang="en-GB" sz="1400" dirty="0">
                <a:hlinkClick r:id="rId6"/>
              </a:rPr>
              <a:t>https://www.youtube.com/watch?v=8aljylvCBzc&amp;app=desktop</a:t>
            </a:r>
            <a:endParaRPr lang="en-GB" sz="1400" dirty="0"/>
          </a:p>
          <a:p>
            <a:r>
              <a:rPr lang="en-GB" sz="1400" dirty="0">
                <a:hlinkClick r:id="rId7"/>
              </a:rPr>
              <a:t>https://www.youtube.com/watch?v=m5v35_jYJYw</a:t>
            </a:r>
            <a:endParaRPr lang="en-GB" sz="1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xmlns="" val="204132744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Track your understanding</a:t>
            </a:r>
            <a:endParaRPr lang="en-GB" dirty="0"/>
          </a:p>
        </p:txBody>
      </p:sp>
      <p:sp>
        <p:nvSpPr>
          <p:cNvPr id="3" name="Content Placeholder 2"/>
          <p:cNvSpPr>
            <a:spLocks noGrp="1"/>
          </p:cNvSpPr>
          <p:nvPr>
            <p:ph idx="1"/>
          </p:nvPr>
        </p:nvSpPr>
        <p:spPr/>
        <p:txBody>
          <a:bodyPr/>
          <a:lstStyle/>
          <a:p>
            <a:r>
              <a:rPr lang="en-GB" dirty="0" smtClean="0"/>
              <a:t>file:///G:/Primary/ECAD4003/Session%203%20Phonics%201/Synthetic%20Phonics%20for%20Teachers.pdf</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32070" y="323498"/>
            <a:ext cx="5751999" cy="845416"/>
          </a:xfrm>
          <a:solidFill>
            <a:srgbClr val="FFCCCC"/>
          </a:solidFill>
          <a:ln>
            <a:solidFill>
              <a:srgbClr val="FF0000"/>
            </a:solidFill>
          </a:ln>
        </p:spPr>
        <p:txBody>
          <a:bodyPr>
            <a:noAutofit/>
          </a:bodyPr>
          <a:lstStyle/>
          <a:p>
            <a:r>
              <a:rPr lang="en-GB" sz="3600" dirty="0" smtClean="0"/>
              <a:t>Plan your lesson!</a:t>
            </a:r>
            <a:endParaRPr lang="en-GB" sz="3600" dirty="0"/>
          </a:p>
        </p:txBody>
      </p:sp>
      <p:sp>
        <p:nvSpPr>
          <p:cNvPr id="4" name="TextBox 3"/>
          <p:cNvSpPr txBox="1"/>
          <p:nvPr/>
        </p:nvSpPr>
        <p:spPr>
          <a:xfrm>
            <a:off x="306837" y="1291652"/>
            <a:ext cx="8406998" cy="461665"/>
          </a:xfrm>
          <a:prstGeom prst="rect">
            <a:avLst/>
          </a:prstGeom>
          <a:noFill/>
        </p:spPr>
        <p:txBody>
          <a:bodyPr wrap="square" rtlCol="0">
            <a:spAutoFit/>
          </a:bodyPr>
          <a:lstStyle/>
          <a:p>
            <a:r>
              <a:rPr lang="en-GB" sz="1200" dirty="0">
                <a:solidFill>
                  <a:srgbClr val="00B0F0"/>
                </a:solidFill>
              </a:rPr>
              <a:t>Phase 1: will support linking sounds and letters in the order in which they occur in words, and naming and sounding the letters of the alphabet</a:t>
            </a:r>
          </a:p>
        </p:txBody>
      </p:sp>
      <p:sp>
        <p:nvSpPr>
          <p:cNvPr id="5" name="TextBox 4"/>
          <p:cNvSpPr txBox="1"/>
          <p:nvPr/>
        </p:nvSpPr>
        <p:spPr>
          <a:xfrm>
            <a:off x="285560" y="1777548"/>
            <a:ext cx="8462903" cy="1015663"/>
          </a:xfrm>
          <a:prstGeom prst="rect">
            <a:avLst/>
          </a:prstGeom>
          <a:noFill/>
        </p:spPr>
        <p:txBody>
          <a:bodyPr wrap="square" rtlCol="0">
            <a:spAutoFit/>
          </a:bodyPr>
          <a:lstStyle/>
          <a:p>
            <a:r>
              <a:rPr lang="en-GB" sz="1200" dirty="0">
                <a:solidFill>
                  <a:srgbClr val="FF0000"/>
                </a:solidFill>
              </a:rPr>
              <a:t>Phase 2: The purpose of this phase is to teach at least 19 letters, and move children on from oral blending and segmentation to blending and segmenting with letters. By the end of the phase many children should be able to read some VC and CVC words and to spell them either using magnetic letters or by writing the letters on paper or on whiteboards. During the phase they will be introduced to reading two-syllable words and simple captions. They will also learn to read some high-frequency ‘tricky’ words: </a:t>
            </a:r>
            <a:r>
              <a:rPr lang="en-GB" sz="1200" b="1" dirty="0">
                <a:solidFill>
                  <a:srgbClr val="FF0000"/>
                </a:solidFill>
              </a:rPr>
              <a:t>the</a:t>
            </a:r>
            <a:r>
              <a:rPr lang="en-GB" sz="1200" dirty="0">
                <a:solidFill>
                  <a:srgbClr val="FF0000"/>
                </a:solidFill>
              </a:rPr>
              <a:t>, </a:t>
            </a:r>
            <a:r>
              <a:rPr lang="en-GB" sz="1200" b="1" dirty="0">
                <a:solidFill>
                  <a:srgbClr val="FF0000"/>
                </a:solidFill>
              </a:rPr>
              <a:t>to</a:t>
            </a:r>
            <a:r>
              <a:rPr lang="en-GB" sz="1200" dirty="0">
                <a:solidFill>
                  <a:srgbClr val="FF0000"/>
                </a:solidFill>
              </a:rPr>
              <a:t>, </a:t>
            </a:r>
            <a:r>
              <a:rPr lang="en-GB" sz="1200" b="1" dirty="0">
                <a:solidFill>
                  <a:srgbClr val="FF0000"/>
                </a:solidFill>
              </a:rPr>
              <a:t>go</a:t>
            </a:r>
            <a:r>
              <a:rPr lang="en-GB" sz="1200" dirty="0">
                <a:solidFill>
                  <a:srgbClr val="FF0000"/>
                </a:solidFill>
              </a:rPr>
              <a:t>, </a:t>
            </a:r>
            <a:r>
              <a:rPr lang="en-GB" sz="1200" b="1" dirty="0">
                <a:solidFill>
                  <a:srgbClr val="FF0000"/>
                </a:solidFill>
              </a:rPr>
              <a:t>no</a:t>
            </a:r>
            <a:r>
              <a:rPr lang="en-GB" sz="1200" dirty="0">
                <a:solidFill>
                  <a:srgbClr val="FF0000"/>
                </a:solidFill>
              </a:rPr>
              <a:t>.</a:t>
            </a:r>
          </a:p>
        </p:txBody>
      </p:sp>
      <p:sp>
        <p:nvSpPr>
          <p:cNvPr id="6" name="TextBox 5"/>
          <p:cNvSpPr txBox="1"/>
          <p:nvPr/>
        </p:nvSpPr>
        <p:spPr>
          <a:xfrm>
            <a:off x="285560" y="2817442"/>
            <a:ext cx="8462902" cy="1169551"/>
          </a:xfrm>
          <a:prstGeom prst="rect">
            <a:avLst/>
          </a:prstGeom>
          <a:noFill/>
        </p:spPr>
        <p:txBody>
          <a:bodyPr wrap="square" rtlCol="0">
            <a:spAutoFit/>
          </a:bodyPr>
          <a:lstStyle/>
          <a:p>
            <a:r>
              <a:rPr lang="en-GB" sz="1200" dirty="0">
                <a:solidFill>
                  <a:srgbClr val="00B0F0"/>
                </a:solidFill>
              </a:rPr>
              <a:t>Phase 3: The purpose of this phase is to teach another 25 graphemes, most of them comprising two letters (e.g. oa), so the children can represent each of about 42 phonemes by a grapheme .Children also continue to practise CVC blending and segmentation in this phase and will apply their knowledge of blending and segmenting to reading and spelling simple two-syllable words and captions. They will learn letter names during this phase, learn to read some more tricky words and also begin to learn to spell some of these words.</a:t>
            </a:r>
          </a:p>
          <a:p>
            <a:endParaRPr lang="en-GB" sz="1000" dirty="0"/>
          </a:p>
        </p:txBody>
      </p:sp>
      <p:sp>
        <p:nvSpPr>
          <p:cNvPr id="7" name="TextBox 6"/>
          <p:cNvSpPr txBox="1"/>
          <p:nvPr/>
        </p:nvSpPr>
        <p:spPr>
          <a:xfrm>
            <a:off x="309575" y="3994707"/>
            <a:ext cx="8438887" cy="461665"/>
          </a:xfrm>
          <a:prstGeom prst="rect">
            <a:avLst/>
          </a:prstGeom>
          <a:noFill/>
        </p:spPr>
        <p:txBody>
          <a:bodyPr wrap="square" rtlCol="0">
            <a:spAutoFit/>
          </a:bodyPr>
          <a:lstStyle/>
          <a:p>
            <a:r>
              <a:rPr lang="en-GB" sz="1200" dirty="0">
                <a:solidFill>
                  <a:srgbClr val="FF0000"/>
                </a:solidFill>
              </a:rPr>
              <a:t>Phase 4: The purpose of this phase is to consolidate children’s knowledge of graphemes in reading and spelling words  containing adjacent consonants and polysyllabic words.</a:t>
            </a:r>
          </a:p>
        </p:txBody>
      </p:sp>
      <p:sp>
        <p:nvSpPr>
          <p:cNvPr id="8" name="TextBox 7"/>
          <p:cNvSpPr txBox="1"/>
          <p:nvPr/>
        </p:nvSpPr>
        <p:spPr>
          <a:xfrm>
            <a:off x="360327" y="4579110"/>
            <a:ext cx="8448710" cy="646331"/>
          </a:xfrm>
          <a:prstGeom prst="rect">
            <a:avLst/>
          </a:prstGeom>
          <a:noFill/>
        </p:spPr>
        <p:txBody>
          <a:bodyPr wrap="square" rtlCol="0">
            <a:spAutoFit/>
          </a:bodyPr>
          <a:lstStyle/>
          <a:p>
            <a:r>
              <a:rPr lang="en-GB" sz="1200" dirty="0">
                <a:solidFill>
                  <a:srgbClr val="00B0F0"/>
                </a:solidFill>
              </a:rPr>
              <a:t>Phase 5: The purpose of this phase is for children to broaden their knowledge of graphemes and phonemes for use in reading and spelling. They will learn new graphemes and alternative pronunciations for these and graphemes they already know, where relevant.</a:t>
            </a:r>
          </a:p>
        </p:txBody>
      </p:sp>
      <p:sp>
        <p:nvSpPr>
          <p:cNvPr id="9" name="TextBox 8"/>
          <p:cNvSpPr txBox="1"/>
          <p:nvPr/>
        </p:nvSpPr>
        <p:spPr>
          <a:xfrm>
            <a:off x="395536" y="5348179"/>
            <a:ext cx="8424936" cy="276999"/>
          </a:xfrm>
          <a:prstGeom prst="rect">
            <a:avLst/>
          </a:prstGeom>
          <a:noFill/>
        </p:spPr>
        <p:txBody>
          <a:bodyPr wrap="square" rtlCol="0">
            <a:spAutoFit/>
          </a:bodyPr>
          <a:lstStyle/>
          <a:p>
            <a:r>
              <a:rPr lang="en-GB" sz="1200" dirty="0">
                <a:solidFill>
                  <a:srgbClr val="FF0000"/>
                </a:solidFill>
              </a:rPr>
              <a:t>Phase 6: During this phase, children become fluent readers and increasingly accurate spellers</a:t>
            </a:r>
            <a:r>
              <a:rPr lang="en-GB" sz="1000" dirty="0"/>
              <a:t>.</a:t>
            </a:r>
          </a:p>
        </p:txBody>
      </p:sp>
      <p:sp>
        <p:nvSpPr>
          <p:cNvPr id="3" name="TextBox 2"/>
          <p:cNvSpPr txBox="1"/>
          <p:nvPr/>
        </p:nvSpPr>
        <p:spPr>
          <a:xfrm>
            <a:off x="7732799" y="323498"/>
            <a:ext cx="1088761" cy="707886"/>
          </a:xfrm>
          <a:prstGeom prst="rect">
            <a:avLst/>
          </a:prstGeom>
          <a:noFill/>
        </p:spPr>
        <p:txBody>
          <a:bodyPr wrap="square" rtlCol="0">
            <a:spAutoFit/>
          </a:bodyPr>
          <a:lstStyle/>
          <a:p>
            <a:r>
              <a:rPr lang="en-GB" sz="1000" dirty="0">
                <a:hlinkClick r:id="rId3" action="ppaction://hlinkfile"/>
              </a:rPr>
              <a:t>letters_and_sounds_progression_of_skills_phase_1-6.doc</a:t>
            </a:r>
            <a:endParaRPr lang="en-GB" sz="1000" dirty="0"/>
          </a:p>
        </p:txBody>
      </p:sp>
      <p:sp>
        <p:nvSpPr>
          <p:cNvPr id="12" name="Rectangle 11"/>
          <p:cNvSpPr/>
          <p:nvPr/>
        </p:nvSpPr>
        <p:spPr>
          <a:xfrm>
            <a:off x="228600" y="381000"/>
            <a:ext cx="3200399" cy="369332"/>
          </a:xfrm>
          <a:prstGeom prst="rect">
            <a:avLst/>
          </a:prstGeom>
        </p:spPr>
        <p:txBody>
          <a:bodyPr wrap="square">
            <a:spAutoFit/>
          </a:bodyPr>
          <a:lstStyle/>
          <a:p>
            <a:r>
              <a:rPr lang="en-GB" dirty="0" smtClean="0">
                <a:hlinkClick r:id="rId4" action="ppaction://hlinkfile"/>
              </a:rPr>
              <a:t>Examples of phonics planning</a:t>
            </a:r>
            <a:endParaRPr lang="en-GB" dirty="0"/>
          </a:p>
        </p:txBody>
      </p:sp>
      <p:sp>
        <p:nvSpPr>
          <p:cNvPr id="13" name="TextBox 12"/>
          <p:cNvSpPr txBox="1"/>
          <p:nvPr/>
        </p:nvSpPr>
        <p:spPr>
          <a:xfrm>
            <a:off x="2743200" y="5867400"/>
            <a:ext cx="5562600" cy="369332"/>
          </a:xfrm>
          <a:prstGeom prst="rect">
            <a:avLst/>
          </a:prstGeom>
          <a:noFill/>
        </p:spPr>
        <p:txBody>
          <a:bodyPr wrap="square" rtlCol="0">
            <a:spAutoFit/>
          </a:bodyPr>
          <a:lstStyle/>
          <a:p>
            <a:r>
              <a:rPr lang="en-GB" dirty="0" smtClean="0">
                <a:hlinkClick r:id="rId5" action="ppaction://hlinkfile"/>
              </a:rPr>
              <a:t>Phonics summary</a:t>
            </a:r>
            <a:endParaRPr lang="en-GB" dirty="0"/>
          </a:p>
        </p:txBody>
      </p:sp>
    </p:spTree>
    <p:extLst>
      <p:ext uri="{BB962C8B-B14F-4D97-AF65-F5344CB8AC3E}">
        <p14:creationId xmlns:p14="http://schemas.microsoft.com/office/powerpoint/2010/main" xmlns="" val="36836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7784" y="332656"/>
            <a:ext cx="3898776" cy="1143000"/>
          </a:xfrm>
          <a:solidFill>
            <a:srgbClr val="FFCCCC"/>
          </a:solidFill>
          <a:ln>
            <a:solidFill>
              <a:srgbClr val="FF0000"/>
            </a:solidFill>
          </a:ln>
        </p:spPr>
        <p:txBody>
          <a:bodyPr>
            <a:normAutofit fontScale="90000"/>
          </a:bodyPr>
          <a:lstStyle/>
          <a:p>
            <a:r>
              <a:rPr lang="en-GB" dirty="0" err="1" smtClean="0">
                <a:effectLst>
                  <a:outerShdw blurRad="38100" dist="38100" dir="2700000" algn="tl">
                    <a:srgbClr val="000000">
                      <a:alpha val="43137"/>
                    </a:srgbClr>
                  </a:outerShdw>
                </a:effectLst>
              </a:rPr>
              <a:t>Manion</a:t>
            </a:r>
            <a:r>
              <a:rPr lang="en-GB" dirty="0" smtClean="0">
                <a:effectLst>
                  <a:outerShdw blurRad="38100" dist="38100" dir="2700000" algn="tl">
                    <a:srgbClr val="000000">
                      <a:alpha val="43137"/>
                    </a:srgbClr>
                  </a:outerShdw>
                </a:effectLst>
              </a:rPr>
              <a:t> and Mercer 2018</a:t>
            </a:r>
            <a:endParaRPr lang="en-GB"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539552" y="1916832"/>
            <a:ext cx="8229600" cy="2476871"/>
          </a:xfrm>
        </p:spPr>
        <p:txBody>
          <a:bodyPr>
            <a:normAutofit/>
          </a:bodyPr>
          <a:lstStyle/>
          <a:p>
            <a:pPr algn="r">
              <a:buNone/>
            </a:pPr>
            <a:r>
              <a:rPr lang="en-GB" dirty="0" smtClean="0"/>
              <a:t>   </a:t>
            </a:r>
            <a:endParaRPr lang="en-GB" dirty="0"/>
          </a:p>
          <a:p>
            <a:pPr algn="r">
              <a:buNone/>
            </a:pPr>
            <a:endParaRPr lang="en-GB" sz="1800" dirty="0"/>
          </a:p>
          <a:p>
            <a:pPr>
              <a:buNone/>
            </a:pPr>
            <a:endParaRPr lang="en-GB" dirty="0"/>
          </a:p>
        </p:txBody>
      </p:sp>
      <p:sp>
        <p:nvSpPr>
          <p:cNvPr id="6" name="TextBox 5"/>
          <p:cNvSpPr txBox="1"/>
          <p:nvPr/>
        </p:nvSpPr>
        <p:spPr>
          <a:xfrm>
            <a:off x="762000" y="1981200"/>
            <a:ext cx="8001000" cy="3139321"/>
          </a:xfrm>
          <a:prstGeom prst="rect">
            <a:avLst/>
          </a:prstGeom>
          <a:noFill/>
        </p:spPr>
        <p:txBody>
          <a:bodyPr wrap="square" rtlCol="0">
            <a:spAutoFit/>
          </a:bodyPr>
          <a:lstStyle/>
          <a:p>
            <a:pPr>
              <a:buFont typeface="Arial" pitchFamily="34" charset="0"/>
              <a:buChar char="•"/>
            </a:pPr>
            <a:r>
              <a:rPr lang="en-GB" dirty="0" smtClean="0"/>
              <a:t>3.1  The relationship between talk, thinking and learning .</a:t>
            </a:r>
          </a:p>
          <a:p>
            <a:pPr>
              <a:buFont typeface="Arial" pitchFamily="34" charset="0"/>
              <a:buChar char="•"/>
            </a:pPr>
            <a:r>
              <a:rPr lang="en-GB" dirty="0" smtClean="0"/>
              <a:t>3.2   Bilingual development and education.</a:t>
            </a:r>
          </a:p>
          <a:p>
            <a:pPr>
              <a:buFont typeface="Arial" pitchFamily="34" charset="0"/>
              <a:buChar char="•"/>
            </a:pPr>
            <a:r>
              <a:rPr lang="en-GB" dirty="0" smtClean="0"/>
              <a:t>3.3 Language for learning in school.</a:t>
            </a:r>
          </a:p>
          <a:p>
            <a:pPr>
              <a:buFont typeface="Arial" pitchFamily="34" charset="0"/>
              <a:buChar char="•"/>
            </a:pPr>
            <a:r>
              <a:rPr lang="en-GB" dirty="0" smtClean="0"/>
              <a:t>3.4 The development of children’s skills in presentation and debate.</a:t>
            </a:r>
          </a:p>
          <a:p>
            <a:pPr>
              <a:buFont typeface="Arial" pitchFamily="34" charset="0"/>
              <a:buChar char="•"/>
            </a:pPr>
            <a:r>
              <a:rPr lang="en-GB" dirty="0" smtClean="0"/>
              <a:t>3.5  The development of children’s listening skills.</a:t>
            </a:r>
          </a:p>
          <a:p>
            <a:pPr>
              <a:buFont typeface="Arial" pitchFamily="34" charset="0"/>
              <a:buChar char="•"/>
            </a:pPr>
            <a:r>
              <a:rPr lang="en-GB" dirty="0" smtClean="0"/>
              <a:t>3.6 Age-related expectations.</a:t>
            </a:r>
          </a:p>
          <a:p>
            <a:pPr>
              <a:buFont typeface="Arial" pitchFamily="34" charset="0"/>
              <a:buChar char="•"/>
            </a:pPr>
            <a:r>
              <a:rPr lang="en-GB" dirty="0" smtClean="0"/>
              <a:t>3.7  Collaborative learning and problem solving</a:t>
            </a:r>
          </a:p>
          <a:p>
            <a:endParaRPr lang="en-GB" dirty="0"/>
          </a:p>
          <a:p>
            <a:r>
              <a:rPr lang="en-GB" dirty="0" smtClean="0"/>
              <a:t>In your groups: summarise your section. What are the key points?</a:t>
            </a:r>
          </a:p>
          <a:p>
            <a:r>
              <a:rPr lang="en-GB" dirty="0" smtClean="0"/>
              <a:t>After this, identify any interesting elements or questions you might have. Then, consider how this might impact upon your work in the classroom.</a:t>
            </a:r>
            <a:endParaRPr lang="en-GB" dirty="0"/>
          </a:p>
        </p:txBody>
      </p:sp>
      <p:sp>
        <p:nvSpPr>
          <p:cNvPr id="3073" name="Rectangle 1"/>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xmlns="" val="15128719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language stages</a:t>
            </a:r>
            <a:endParaRPr lang="en-GB" dirty="0"/>
          </a:p>
        </p:txBody>
      </p:sp>
      <p:sp>
        <p:nvSpPr>
          <p:cNvPr id="3" name="Content Placeholder 2"/>
          <p:cNvSpPr>
            <a:spLocks noGrp="1"/>
          </p:cNvSpPr>
          <p:nvPr>
            <p:ph idx="1"/>
          </p:nvPr>
        </p:nvSpPr>
        <p:spPr/>
        <p:txBody>
          <a:bodyPr/>
          <a:lstStyle/>
          <a:p>
            <a:r>
              <a:rPr lang="en-GB" b="1" dirty="0"/>
              <a:t>1. Screaming </a:t>
            </a:r>
            <a:r>
              <a:rPr lang="en-GB" b="1" dirty="0" smtClean="0"/>
              <a:t>0-6 months</a:t>
            </a:r>
          </a:p>
          <a:p>
            <a:r>
              <a:rPr lang="en-GB" b="1" dirty="0" smtClean="0"/>
              <a:t>2</a:t>
            </a:r>
            <a:r>
              <a:rPr lang="en-GB" b="1" dirty="0"/>
              <a:t>. Babbling </a:t>
            </a:r>
            <a:r>
              <a:rPr lang="en-GB" b="1" dirty="0" smtClean="0"/>
              <a:t>3-9 months</a:t>
            </a:r>
          </a:p>
          <a:p>
            <a:r>
              <a:rPr lang="en-GB" b="1" dirty="0" smtClean="0"/>
              <a:t>3</a:t>
            </a:r>
            <a:r>
              <a:rPr lang="en-GB" b="1" dirty="0"/>
              <a:t>. Sound Imitation </a:t>
            </a:r>
            <a:r>
              <a:rPr lang="en-GB" b="1" dirty="0" smtClean="0"/>
              <a:t>9 months +</a:t>
            </a:r>
          </a:p>
          <a:p>
            <a:r>
              <a:rPr lang="en-GB" b="1" dirty="0" smtClean="0"/>
              <a:t>4</a:t>
            </a:r>
            <a:r>
              <a:rPr lang="en-GB" b="1" dirty="0"/>
              <a:t>. Verbal Understanding </a:t>
            </a:r>
            <a:r>
              <a:rPr lang="en-GB" b="1" dirty="0" smtClean="0"/>
              <a:t>12 months +</a:t>
            </a:r>
          </a:p>
          <a:p>
            <a:r>
              <a:rPr lang="en-GB" b="1" dirty="0" smtClean="0"/>
              <a:t>5</a:t>
            </a:r>
            <a:r>
              <a:rPr lang="en-GB" b="1" dirty="0"/>
              <a:t>. </a:t>
            </a:r>
            <a:r>
              <a:rPr lang="en-GB" b="1" dirty="0" smtClean="0"/>
              <a:t>Verbal Utterances 18 months +</a:t>
            </a:r>
          </a:p>
          <a:p>
            <a:r>
              <a:rPr lang="en-GB" sz="2000" dirty="0" smtClean="0"/>
              <a:t>http://www.psychologydiscussion.net/social-psychology-2/language/acquisition-of-language-by-a-child-5-stages/1390</a:t>
            </a:r>
            <a:endParaRPr lang="en-GB" sz="20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Language development in children at 5-8 years: early literacy and language sounds</a:t>
            </a:r>
            <a:endParaRPr lang="en-GB" sz="2800" dirty="0"/>
          </a:p>
        </p:txBody>
      </p:sp>
      <p:sp>
        <p:nvSpPr>
          <p:cNvPr id="3" name="Content Placeholder 2"/>
          <p:cNvSpPr>
            <a:spLocks noGrp="1"/>
          </p:cNvSpPr>
          <p:nvPr>
            <p:ph idx="1"/>
          </p:nvPr>
        </p:nvSpPr>
        <p:spPr/>
        <p:txBody>
          <a:bodyPr>
            <a:normAutofit fontScale="70000" lnSpcReduction="20000"/>
          </a:bodyPr>
          <a:lstStyle/>
          <a:p>
            <a:r>
              <a:rPr lang="en-GB" dirty="0" smtClean="0"/>
              <a:t>At </a:t>
            </a:r>
            <a:r>
              <a:rPr lang="en-GB" b="1" dirty="0"/>
              <a:t>five years</a:t>
            </a:r>
            <a:r>
              <a:rPr lang="en-GB" dirty="0"/>
              <a:t>, children know that sounds make up words. They can identify words beginning with the same sound </a:t>
            </a:r>
            <a:r>
              <a:rPr lang="en-GB" dirty="0" smtClean="0"/>
              <a:t>.They </a:t>
            </a:r>
            <a:r>
              <a:rPr lang="en-GB" dirty="0"/>
              <a:t>can also spot words that rhyme. They might play rhyming games and sing out words that rhyme, like ‘bat’, ‘cat’, ‘fat’, ‘hat’ and ‘mat’.</a:t>
            </a:r>
          </a:p>
          <a:p>
            <a:r>
              <a:rPr lang="en-GB" dirty="0"/>
              <a:t>At </a:t>
            </a:r>
            <a:r>
              <a:rPr lang="en-GB" dirty="0" smtClean="0"/>
              <a:t>around </a:t>
            </a:r>
            <a:r>
              <a:rPr lang="en-GB" b="1" dirty="0" smtClean="0"/>
              <a:t>5-6 </a:t>
            </a:r>
            <a:r>
              <a:rPr lang="en-GB" b="1" dirty="0"/>
              <a:t>years</a:t>
            </a:r>
            <a:r>
              <a:rPr lang="en-GB" dirty="0"/>
              <a:t>, </a:t>
            </a:r>
            <a:r>
              <a:rPr lang="en-GB" dirty="0" smtClean="0"/>
              <a:t>children might </a:t>
            </a:r>
            <a:r>
              <a:rPr lang="en-GB" dirty="0"/>
              <a:t>know some or all of the sounds that go with the different letters of the alphabet. This is important for the development of reading skills. At this age, children also learn that single sounds combine into words. For example, when you put the ‘t’, ‘o’ and ‘p’ sounds together, they make the word ‘top’.</a:t>
            </a:r>
          </a:p>
          <a:p>
            <a:r>
              <a:rPr lang="en-GB" b="1" dirty="0" smtClean="0"/>
              <a:t>By six years old</a:t>
            </a:r>
            <a:r>
              <a:rPr lang="en-GB" dirty="0" smtClean="0"/>
              <a:t>, </a:t>
            </a:r>
            <a:r>
              <a:rPr lang="en-GB" dirty="0"/>
              <a:t>children can usually read simple stories and write or copy letters of the alphabet.</a:t>
            </a:r>
          </a:p>
          <a:p>
            <a:r>
              <a:rPr lang="en-GB" dirty="0"/>
              <a:t>By</a:t>
            </a:r>
            <a:r>
              <a:rPr lang="en-GB" b="1" dirty="0"/>
              <a:t> eight </a:t>
            </a:r>
            <a:r>
              <a:rPr lang="en-GB" b="1" dirty="0" smtClean="0"/>
              <a:t>years old</a:t>
            </a:r>
            <a:r>
              <a:rPr lang="en-GB" dirty="0" smtClean="0"/>
              <a:t>, children understand </a:t>
            </a:r>
            <a:r>
              <a:rPr lang="en-GB" dirty="0"/>
              <a:t>what </a:t>
            </a:r>
            <a:r>
              <a:rPr lang="en-GB" dirty="0" smtClean="0"/>
              <a:t>they are reading and might read independently. They might begin to write simple stories.  </a:t>
            </a:r>
            <a:endParaRPr lang="en-GB"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Vocabulary and language development</a:t>
            </a:r>
            <a:endParaRPr lang="en-GB" dirty="0"/>
          </a:p>
        </p:txBody>
      </p:sp>
      <p:sp>
        <p:nvSpPr>
          <p:cNvPr id="3" name="Content Placeholder 2"/>
          <p:cNvSpPr>
            <a:spLocks noGrp="1"/>
          </p:cNvSpPr>
          <p:nvPr>
            <p:ph idx="1"/>
          </p:nvPr>
        </p:nvSpPr>
        <p:spPr/>
        <p:txBody>
          <a:bodyPr>
            <a:normAutofit fontScale="47500" lnSpcReduction="20000"/>
          </a:bodyPr>
          <a:lstStyle/>
          <a:p>
            <a:r>
              <a:rPr lang="en-GB" dirty="0"/>
              <a:t>By </a:t>
            </a:r>
            <a:r>
              <a:rPr lang="en-GB" b="1" dirty="0"/>
              <a:t>five </a:t>
            </a:r>
            <a:r>
              <a:rPr lang="en-GB" b="1" dirty="0" smtClean="0"/>
              <a:t>years old</a:t>
            </a:r>
            <a:r>
              <a:rPr lang="en-GB" dirty="0" smtClean="0"/>
              <a:t>, </a:t>
            </a:r>
            <a:r>
              <a:rPr lang="en-GB" dirty="0"/>
              <a:t>children can use the correct form of verbs to talk about past and future events. For example, </a:t>
            </a:r>
            <a:r>
              <a:rPr lang="en-GB" dirty="0" smtClean="0"/>
              <a:t>‘</a:t>
            </a:r>
            <a:r>
              <a:rPr lang="en-GB" dirty="0"/>
              <a:t>I played </a:t>
            </a:r>
            <a:r>
              <a:rPr lang="en-GB" dirty="0" smtClean="0"/>
              <a:t>snap’ </a:t>
            </a:r>
            <a:r>
              <a:rPr lang="en-GB" dirty="0"/>
              <a:t>to talk about the past and ‘I will play </a:t>
            </a:r>
            <a:r>
              <a:rPr lang="en-GB" dirty="0" smtClean="0"/>
              <a:t>snap’ </a:t>
            </a:r>
            <a:r>
              <a:rPr lang="en-GB" dirty="0"/>
              <a:t>to talk about the future. Children also begin to understand some concepts of time – for example, night, day and </a:t>
            </a:r>
            <a:r>
              <a:rPr lang="en-GB" dirty="0" smtClean="0"/>
              <a:t>yesterday. Exceptions </a:t>
            </a:r>
            <a:r>
              <a:rPr lang="en-GB" dirty="0"/>
              <a:t>to grammatical </a:t>
            </a:r>
            <a:r>
              <a:rPr lang="en-GB" dirty="0" smtClean="0"/>
              <a:t>rules might be recognised</a:t>
            </a:r>
            <a:r>
              <a:rPr lang="en-GB" dirty="0"/>
              <a:t> – for example, we say ‘broke’, ‘threw’ and ‘ate’ rather than ‘</a:t>
            </a:r>
            <a:r>
              <a:rPr lang="en-GB" dirty="0" err="1"/>
              <a:t>breaked</a:t>
            </a:r>
            <a:r>
              <a:rPr lang="en-GB" dirty="0"/>
              <a:t>’, ‘</a:t>
            </a:r>
            <a:r>
              <a:rPr lang="en-GB" dirty="0" err="1"/>
              <a:t>throwed</a:t>
            </a:r>
            <a:r>
              <a:rPr lang="en-GB" dirty="0"/>
              <a:t>’ and ‘</a:t>
            </a:r>
            <a:r>
              <a:rPr lang="en-GB" dirty="0" err="1"/>
              <a:t>eated</a:t>
            </a:r>
            <a:r>
              <a:rPr lang="en-GB" dirty="0"/>
              <a:t>’. </a:t>
            </a:r>
            <a:r>
              <a:rPr lang="en-GB" dirty="0" smtClean="0"/>
              <a:t> This understanding will co </a:t>
            </a:r>
            <a:r>
              <a:rPr lang="en-GB" dirty="0" err="1" smtClean="0"/>
              <a:t>ntinue</a:t>
            </a:r>
            <a:r>
              <a:rPr lang="en-GB" dirty="0" smtClean="0"/>
              <a:t> to develop over time.</a:t>
            </a:r>
            <a:endParaRPr lang="en-GB" dirty="0"/>
          </a:p>
          <a:p>
            <a:r>
              <a:rPr lang="en-GB" dirty="0"/>
              <a:t>At </a:t>
            </a:r>
            <a:r>
              <a:rPr lang="en-GB" b="1" dirty="0"/>
              <a:t>5-6 </a:t>
            </a:r>
            <a:r>
              <a:rPr lang="en-GB" b="1" dirty="0" smtClean="0"/>
              <a:t>years old</a:t>
            </a:r>
            <a:r>
              <a:rPr lang="en-GB" dirty="0" smtClean="0"/>
              <a:t>, </a:t>
            </a:r>
            <a:r>
              <a:rPr lang="en-GB" dirty="0"/>
              <a:t>children understand that single words might have different meanings, so they start to rely more on the context of a word to know what it means. For example, ‘cool’ means something different when you say, ‘It’s a cool day’, compared with when you say, ‘That’s a really cool robot you’ve built’. They also begin to understand metaphors and non-literal language – for example, ‘Make up your mind</a:t>
            </a:r>
            <a:r>
              <a:rPr lang="en-GB" dirty="0" smtClean="0"/>
              <a:t>’. Children might  </a:t>
            </a:r>
            <a:r>
              <a:rPr lang="en-GB" dirty="0" err="1" smtClean="0"/>
              <a:t>bgin</a:t>
            </a:r>
            <a:r>
              <a:rPr lang="en-GB" dirty="0" smtClean="0"/>
              <a:t> to use compound words. Suffixes and prefixes might be used too to extend root words : add </a:t>
            </a:r>
            <a:r>
              <a:rPr lang="en-GB" dirty="0"/>
              <a:t>‘</a:t>
            </a:r>
            <a:r>
              <a:rPr lang="en-GB" dirty="0" err="1"/>
              <a:t>ness</a:t>
            </a:r>
            <a:r>
              <a:rPr lang="en-GB" dirty="0"/>
              <a:t>’ (as in ‘happiness’), ‘un’ (as in ‘unwrap’), and ‘</a:t>
            </a:r>
            <a:r>
              <a:rPr lang="en-GB" dirty="0" err="1"/>
              <a:t>er</a:t>
            </a:r>
            <a:r>
              <a:rPr lang="en-GB" dirty="0"/>
              <a:t>’ (as when ‘teach’ becomes ‘teacher</a:t>
            </a:r>
            <a:r>
              <a:rPr lang="en-GB" dirty="0" smtClean="0"/>
              <a:t>’). Non standard plurals might be developed too - </a:t>
            </a:r>
            <a:r>
              <a:rPr lang="en-GB" dirty="0"/>
              <a:t>‘feet’ and ‘mice’ rather than ‘foots’ and ‘</a:t>
            </a:r>
            <a:r>
              <a:rPr lang="en-GB" dirty="0" err="1"/>
              <a:t>mouses’</a:t>
            </a:r>
            <a:r>
              <a:rPr lang="en-GB" dirty="0"/>
              <a:t>.</a:t>
            </a:r>
          </a:p>
          <a:p>
            <a:r>
              <a:rPr lang="en-GB" dirty="0"/>
              <a:t>By </a:t>
            </a:r>
            <a:r>
              <a:rPr lang="en-GB" b="1" dirty="0"/>
              <a:t>eight years</a:t>
            </a:r>
            <a:r>
              <a:rPr lang="en-GB" dirty="0"/>
              <a:t>, children are learning lots of new words through reading. They also start to understand jokes and riddles that play on sounds. For example, your child might tell or enjoy a joke like ‘What kind of shows do cows like to watch?’ ‘Moo-</a:t>
            </a:r>
            <a:r>
              <a:rPr lang="en-GB" dirty="0" err="1"/>
              <a:t>sicals</a:t>
            </a:r>
            <a:r>
              <a:rPr lang="en-GB" dirty="0"/>
              <a:t>’.</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Using sentences as part of language development</a:t>
            </a:r>
            <a:endParaRPr lang="en-GB" dirty="0"/>
          </a:p>
        </p:txBody>
      </p:sp>
      <p:sp>
        <p:nvSpPr>
          <p:cNvPr id="3" name="Content Placeholder 2"/>
          <p:cNvSpPr>
            <a:spLocks noGrp="1"/>
          </p:cNvSpPr>
          <p:nvPr>
            <p:ph idx="1"/>
          </p:nvPr>
        </p:nvSpPr>
        <p:spPr/>
        <p:txBody>
          <a:bodyPr>
            <a:normAutofit fontScale="77500" lnSpcReduction="20000"/>
          </a:bodyPr>
          <a:lstStyle/>
          <a:p>
            <a:r>
              <a:rPr lang="en-GB" dirty="0"/>
              <a:t>By </a:t>
            </a:r>
            <a:r>
              <a:rPr lang="en-GB" b="1" dirty="0"/>
              <a:t>five years</a:t>
            </a:r>
            <a:r>
              <a:rPr lang="en-GB" dirty="0"/>
              <a:t>, children can follow three-step directions.</a:t>
            </a:r>
          </a:p>
          <a:p>
            <a:r>
              <a:rPr lang="en-GB" dirty="0" smtClean="0"/>
              <a:t>They might understand </a:t>
            </a:r>
            <a:r>
              <a:rPr lang="en-GB" dirty="0"/>
              <a:t>and combine words to form active sentences – for example, ‘The cat chased the dog’. He’s also starting to understand passive sentences – for example, ‘The cat was chased by the dog’.</a:t>
            </a:r>
          </a:p>
          <a:p>
            <a:r>
              <a:rPr lang="en-GB" dirty="0"/>
              <a:t>But when children are describing pictures, they might mix up who is doing what to whom. They might also have trouble understanding pronoun references – for example, who ‘she’ refers to if you say, ‘The woman told the last girl to arrive that she was late’. </a:t>
            </a:r>
          </a:p>
          <a:p>
            <a:r>
              <a:rPr lang="en-GB" dirty="0"/>
              <a:t>By </a:t>
            </a:r>
            <a:r>
              <a:rPr lang="en-GB" b="1" dirty="0"/>
              <a:t>eight years</a:t>
            </a:r>
            <a:r>
              <a:rPr lang="en-GB" b="1" dirty="0" smtClean="0"/>
              <a:t>,</a:t>
            </a:r>
            <a:r>
              <a:rPr lang="en-GB" dirty="0" smtClean="0"/>
              <a:t> children </a:t>
            </a:r>
            <a:r>
              <a:rPr lang="en-GB" dirty="0"/>
              <a:t>will be using complex and compound sentences – for example, ‘Tim can be rude sometimes, but he’s a nice boy’.</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Storytelling and language development</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From </a:t>
            </a:r>
            <a:r>
              <a:rPr lang="en-GB" dirty="0"/>
              <a:t>4-8 years, </a:t>
            </a:r>
            <a:r>
              <a:rPr lang="en-GB" b="1" dirty="0"/>
              <a:t>children get much better at telling </a:t>
            </a:r>
            <a:r>
              <a:rPr lang="en-GB" b="1" dirty="0" smtClean="0"/>
              <a:t>stories; they become longer and more detailed. </a:t>
            </a:r>
            <a:r>
              <a:rPr lang="en-GB" dirty="0" smtClean="0"/>
              <a:t>The </a:t>
            </a:r>
            <a:r>
              <a:rPr lang="en-GB" dirty="0"/>
              <a:t>stories might be made up, or about things that have actually happened. They might have a theme, character or plot and contain actions and events in a logical sequence – for example, ‘The boat sank, so everybody had to swim to the beach’.</a:t>
            </a:r>
          </a:p>
          <a:p>
            <a:r>
              <a:rPr lang="en-GB" dirty="0" smtClean="0"/>
              <a:t>In </a:t>
            </a:r>
            <a:r>
              <a:rPr lang="en-GB" dirty="0"/>
              <a:t>these </a:t>
            </a:r>
            <a:r>
              <a:rPr lang="en-GB" dirty="0" smtClean="0"/>
              <a:t>years, children </a:t>
            </a:r>
            <a:r>
              <a:rPr lang="en-GB" dirty="0"/>
              <a:t>might:</a:t>
            </a:r>
          </a:p>
          <a:p>
            <a:r>
              <a:rPr lang="en-GB" dirty="0"/>
              <a:t>use different linking words in the right way – for example, ‘because’, ‘then’, ‘now’, ‘when’, ‘before’, ‘while’ and ‘although’</a:t>
            </a:r>
          </a:p>
          <a:p>
            <a:r>
              <a:rPr lang="en-GB" dirty="0"/>
              <a:t>use different sentence types to present the same information</a:t>
            </a:r>
          </a:p>
          <a:p>
            <a:r>
              <a:rPr lang="en-GB" dirty="0"/>
              <a:t>correctly use pronouns like ‘he’, ‘she’ and ‘they’ when he’s telling a story</a:t>
            </a:r>
          </a:p>
          <a:p>
            <a:r>
              <a:rPr lang="en-GB" dirty="0"/>
              <a:t>understand the difference between fact and theory – that is, the difference between ‘What happened?’ and ‘Why do you think …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 you know what a </a:t>
            </a:r>
            <a:r>
              <a:rPr lang="en-GB" dirty="0" err="1" smtClean="0"/>
              <a:t>wug</a:t>
            </a:r>
            <a:r>
              <a:rPr lang="en-GB" dirty="0" smtClean="0"/>
              <a:t> is?</a:t>
            </a:r>
            <a:endParaRPr lang="en-GB" dirty="0"/>
          </a:p>
        </p:txBody>
      </p:sp>
      <p:sp>
        <p:nvSpPr>
          <p:cNvPr id="3" name="Content Placeholder 2"/>
          <p:cNvSpPr>
            <a:spLocks noGrp="1"/>
          </p:cNvSpPr>
          <p:nvPr>
            <p:ph idx="1"/>
          </p:nvPr>
        </p:nvSpPr>
        <p:spPr/>
        <p:txBody>
          <a:bodyPr/>
          <a:lstStyle/>
          <a:p>
            <a:r>
              <a:rPr lang="en-GB" dirty="0" err="1" smtClean="0">
                <a:hlinkClick r:id="rId2"/>
              </a:rPr>
              <a:t>Berko</a:t>
            </a:r>
            <a:r>
              <a:rPr lang="en-GB" dirty="0" smtClean="0">
                <a:hlinkClick r:id="rId2"/>
              </a:rPr>
              <a:t>-Gleason's </a:t>
            </a:r>
            <a:r>
              <a:rPr lang="en-GB" dirty="0" err="1" smtClean="0">
                <a:hlinkClick r:id="rId2"/>
              </a:rPr>
              <a:t>wug</a:t>
            </a:r>
            <a:r>
              <a:rPr lang="en-GB" dirty="0" smtClean="0">
                <a:hlinkClick r:id="rId2"/>
              </a:rPr>
              <a:t> test</a:t>
            </a:r>
            <a:endParaRPr lang="en-GB" dirty="0" smtClean="0"/>
          </a:p>
          <a:p>
            <a:r>
              <a:rPr lang="en-GB" dirty="0" smtClean="0"/>
              <a:t>What might this tell us about child language development?</a:t>
            </a:r>
          </a:p>
          <a:p>
            <a:r>
              <a:rPr lang="en-GB" dirty="0" smtClean="0"/>
              <a:t>Do they simply copy adults?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42A74FF3-2710-4A27-80C9-31186F84A174}"/>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488384" y="643467"/>
            <a:ext cx="6167233" cy="5571066"/>
          </a:xfrm>
          <a:prstGeom prst="rect">
            <a:avLst/>
          </a:prstGeom>
        </p:spPr>
      </p:pic>
    </p:spTree>
    <p:extLst>
      <p:ext uri="{BB962C8B-B14F-4D97-AF65-F5344CB8AC3E}">
        <p14:creationId xmlns:p14="http://schemas.microsoft.com/office/powerpoint/2010/main" xmlns="" val="17921651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rgbClr val="3A4D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4CF49E41-F77A-448D-AE3D-B8ED36726147}"/>
              </a:ext>
            </a:extLst>
          </p:cNvPr>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442188" y="643467"/>
            <a:ext cx="6259625" cy="5571066"/>
          </a:xfrm>
          <a:prstGeom prst="rect">
            <a:avLst/>
          </a:prstGeom>
        </p:spPr>
      </p:pic>
    </p:spTree>
    <p:extLst>
      <p:ext uri="{BB962C8B-B14F-4D97-AF65-F5344CB8AC3E}">
        <p14:creationId xmlns:p14="http://schemas.microsoft.com/office/powerpoint/2010/main" xmlns="" val="2492165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91DFE996-833D-4A28-8D1E-1DDE0681716D}"/>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406622" y="643467"/>
            <a:ext cx="6330757" cy="5571066"/>
          </a:xfrm>
          <a:prstGeom prst="rect">
            <a:avLst/>
          </a:prstGeom>
        </p:spPr>
      </p:pic>
    </p:spTree>
    <p:extLst>
      <p:ext uri="{BB962C8B-B14F-4D97-AF65-F5344CB8AC3E}">
        <p14:creationId xmlns:p14="http://schemas.microsoft.com/office/powerpoint/2010/main" xmlns="" val="5784855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7F03A5A2-0C64-4086-941A-E4AF1A452513}"/>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522146" y="643467"/>
            <a:ext cx="6099708" cy="5571066"/>
          </a:xfrm>
          <a:prstGeom prst="rect">
            <a:avLst/>
          </a:prstGeom>
        </p:spPr>
      </p:pic>
    </p:spTree>
    <p:extLst>
      <p:ext uri="{BB962C8B-B14F-4D97-AF65-F5344CB8AC3E}">
        <p14:creationId xmlns:p14="http://schemas.microsoft.com/office/powerpoint/2010/main" xmlns="" val="2361999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D12025CB-CE04-427D-A0FC-4A2044944305}"/>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598122" y="643467"/>
            <a:ext cx="5947757" cy="5571066"/>
          </a:xfrm>
          <a:prstGeom prst="rect">
            <a:avLst/>
          </a:prstGeom>
        </p:spPr>
      </p:pic>
    </p:spTree>
    <p:extLst>
      <p:ext uri="{BB962C8B-B14F-4D97-AF65-F5344CB8AC3E}">
        <p14:creationId xmlns:p14="http://schemas.microsoft.com/office/powerpoint/2010/main" xmlns="" val="3573275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B17E1160-DAD1-4A35-A861-9B80AD0DEDDE}"/>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320406" y="643467"/>
            <a:ext cx="6503189" cy="5571066"/>
          </a:xfrm>
          <a:prstGeom prst="rect">
            <a:avLst/>
          </a:prstGeom>
        </p:spPr>
      </p:pic>
    </p:spTree>
    <p:extLst>
      <p:ext uri="{BB962C8B-B14F-4D97-AF65-F5344CB8AC3E}">
        <p14:creationId xmlns:p14="http://schemas.microsoft.com/office/powerpoint/2010/main" xmlns="" val="25228608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B025706F-D2DB-4690-8384-E32C0541AD25}"/>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629536" y="643467"/>
            <a:ext cx="5884928" cy="5571066"/>
          </a:xfrm>
          <a:prstGeom prst="rect">
            <a:avLst/>
          </a:prstGeom>
        </p:spPr>
      </p:pic>
    </p:spTree>
    <p:extLst>
      <p:ext uri="{BB962C8B-B14F-4D97-AF65-F5344CB8AC3E}">
        <p14:creationId xmlns:p14="http://schemas.microsoft.com/office/powerpoint/2010/main" xmlns="" val="16842732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C1391D3F-BFFC-4829-9314-9179A4555918}"/>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650112" y="643467"/>
            <a:ext cx="5843776" cy="5571066"/>
          </a:xfrm>
          <a:prstGeom prst="rect">
            <a:avLst/>
          </a:prstGeom>
        </p:spPr>
      </p:pic>
    </p:spTree>
    <p:extLst>
      <p:ext uri="{BB962C8B-B14F-4D97-AF65-F5344CB8AC3E}">
        <p14:creationId xmlns:p14="http://schemas.microsoft.com/office/powerpoint/2010/main" xmlns="" val="34729829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xmlns="" id="{32BC26D8-82FB-445E-AA49-62A77D7C1EE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B44330D-EA18-4254-AA95-EB49948539B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xmlns="" id="{C9660D12-5AC1-47DC-8307-6DDE2EF80B95}"/>
              </a:ext>
            </a:extLst>
          </p:cNvPr>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1719919" y="643467"/>
            <a:ext cx="5704163" cy="5571066"/>
          </a:xfrm>
          <a:prstGeom prst="rect">
            <a:avLst/>
          </a:prstGeom>
        </p:spPr>
      </p:pic>
    </p:spTree>
    <p:extLst>
      <p:ext uri="{BB962C8B-B14F-4D97-AF65-F5344CB8AC3E}">
        <p14:creationId xmlns:p14="http://schemas.microsoft.com/office/powerpoint/2010/main" xmlns="" val="30693554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89</TotalTime>
  <Words>1702</Words>
  <Application>Microsoft Office PowerPoint</Application>
  <PresentationFormat>On-screen Show (4:3)</PresentationFormat>
  <Paragraphs>120</Paragraphs>
  <Slides>24</Slides>
  <Notes>6</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Remember Tuesday?</vt:lpstr>
      <vt:lpstr>Phonics</vt:lpstr>
      <vt:lpstr>Synthetic v analytic phonics</vt:lpstr>
      <vt:lpstr>All there is to know about phonics?</vt:lpstr>
      <vt:lpstr>How phonic skills progress</vt:lpstr>
      <vt:lpstr>When and how to teach phonics</vt:lpstr>
      <vt:lpstr>Track your understanding</vt:lpstr>
      <vt:lpstr>Plan your lesson!</vt:lpstr>
      <vt:lpstr>Manion and Mercer 2018</vt:lpstr>
      <vt:lpstr>Early language stages</vt:lpstr>
      <vt:lpstr>Language development in children at 5-8 years: early literacy and language sounds</vt:lpstr>
      <vt:lpstr>Vocabulary and language development</vt:lpstr>
      <vt:lpstr>Using sentences as part of language development</vt:lpstr>
      <vt:lpstr>Storytelling and language development</vt:lpstr>
      <vt:lpstr>Do you know what a wug is?</vt:lpstr>
      <vt:lpstr>Slide 16</vt:lpstr>
      <vt:lpstr>Slide 17</vt:lpstr>
      <vt:lpstr>Slide 18</vt:lpstr>
      <vt:lpstr>Slide 19</vt:lpstr>
      <vt:lpstr>Slide 20</vt:lpstr>
      <vt:lpstr>Slide 21</vt:lpstr>
      <vt:lpstr>Slide 22</vt:lpstr>
      <vt:lpstr>Slide 23</vt:lpstr>
      <vt:lpstr>Slide 24</vt:lpstr>
    </vt:vector>
  </TitlesOfParts>
  <Company>Microsoft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Remember Tuesday?</dc:title>
  <dc:creator>IshBern</dc:creator>
  <cp:lastModifiedBy>IshBern</cp:lastModifiedBy>
  <cp:revision>1</cp:revision>
  <dcterms:created xsi:type="dcterms:W3CDTF">2019-01-23T19:20:08Z</dcterms:created>
  <dcterms:modified xsi:type="dcterms:W3CDTF">2019-01-23T20:49:29Z</dcterms:modified>
</cp:coreProperties>
</file>