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77" r:id="rId10"/>
    <p:sldId id="264" r:id="rId11"/>
    <p:sldId id="278" r:id="rId12"/>
    <p:sldId id="269" r:id="rId13"/>
    <p:sldId id="270" r:id="rId14"/>
    <p:sldId id="280" r:id="rId15"/>
    <p:sldId id="271" r:id="rId16"/>
    <p:sldId id="281" r:id="rId17"/>
    <p:sldId id="265" r:id="rId18"/>
    <p:sldId id="266" r:id="rId19"/>
    <p:sldId id="267" r:id="rId20"/>
    <p:sldId id="268" r:id="rId21"/>
    <p:sldId id="279" r:id="rId22"/>
    <p:sldId id="272" r:id="rId23"/>
    <p:sldId id="290" r:id="rId24"/>
    <p:sldId id="291" r:id="rId25"/>
    <p:sldId id="273" r:id="rId26"/>
    <p:sldId id="274" r:id="rId27"/>
    <p:sldId id="275" r:id="rId28"/>
    <p:sldId id="276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9" d="100"/>
          <a:sy n="69" d="100"/>
        </p:scale>
        <p:origin x="56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57434-431D-4F5A-A8B3-01CAC6DF1931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D55A1-0AE2-40D4-BB6D-BFA5E6209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95444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57434-431D-4F5A-A8B3-01CAC6DF1931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D55A1-0AE2-40D4-BB6D-BFA5E6209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70774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57434-431D-4F5A-A8B3-01CAC6DF1931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D55A1-0AE2-40D4-BB6D-BFA5E6209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80616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57434-431D-4F5A-A8B3-01CAC6DF1931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D55A1-0AE2-40D4-BB6D-BFA5E6209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38782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57434-431D-4F5A-A8B3-01CAC6DF1931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D55A1-0AE2-40D4-BB6D-BFA5E6209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60981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57434-431D-4F5A-A8B3-01CAC6DF1931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D55A1-0AE2-40D4-BB6D-BFA5E6209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81137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57434-431D-4F5A-A8B3-01CAC6DF1931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D55A1-0AE2-40D4-BB6D-BFA5E6209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021270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57434-431D-4F5A-A8B3-01CAC6DF1931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D55A1-0AE2-40D4-BB6D-BFA5E6209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34222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57434-431D-4F5A-A8B3-01CAC6DF1931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D55A1-0AE2-40D4-BB6D-BFA5E6209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94709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57434-431D-4F5A-A8B3-01CAC6DF1931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D55A1-0AE2-40D4-BB6D-BFA5E6209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588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57434-431D-4F5A-A8B3-01CAC6DF1931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D55A1-0AE2-40D4-BB6D-BFA5E6209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733491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657434-431D-4F5A-A8B3-01CAC6DF1931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D55A1-0AE2-40D4-BB6D-BFA5E6209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50988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wordwall.net/resource/79976775/untitled3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mp"/><Relationship Id="rId2" Type="http://schemas.openxmlformats.org/officeDocument/2006/relationships/image" Target="../media/image22.tmp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mp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mp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mp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tmp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mp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6618" y="1639600"/>
            <a:ext cx="9144000" cy="2387600"/>
          </a:xfrm>
        </p:spPr>
        <p:txBody>
          <a:bodyPr/>
          <a:lstStyle/>
          <a:p>
            <a:r>
              <a:rPr lang="en-GB" b="1" u="sng" dirty="0" smtClean="0"/>
              <a:t>Y </a:t>
            </a:r>
            <a:r>
              <a:rPr lang="en-GB" b="1" u="sng" dirty="0" err="1" smtClean="0"/>
              <a:t>Tywydd</a:t>
            </a:r>
            <a:endParaRPr lang="cy-GB" b="1" u="sng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7524" t="25290" r="37531" b="9102"/>
          <a:stretch/>
        </p:blipFill>
        <p:spPr>
          <a:xfrm>
            <a:off x="8544874" y="572653"/>
            <a:ext cx="2935926" cy="2410692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029527" y="2355273"/>
            <a:ext cx="4886037" cy="248458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43364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Bore da. </a:t>
            </a:r>
            <a:r>
              <a:rPr lang="en-GB" dirty="0" err="1" smtClean="0"/>
              <a:t>Heddiw</a:t>
            </a:r>
            <a:r>
              <a:rPr lang="en-GB" dirty="0" smtClean="0"/>
              <a:t>, </a:t>
            </a:r>
            <a:r>
              <a:rPr lang="en-GB" dirty="0" err="1" smtClean="0"/>
              <a:t>byddwn</a:t>
            </a:r>
            <a:r>
              <a:rPr lang="en-GB" dirty="0" smtClean="0"/>
              <a:t> </a:t>
            </a:r>
            <a:r>
              <a:rPr lang="en-GB" dirty="0" err="1" smtClean="0"/>
              <a:t>ni’n</a:t>
            </a: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adolygu</a:t>
            </a:r>
            <a:r>
              <a:rPr lang="en-GB" dirty="0" smtClean="0"/>
              <a:t> </a:t>
            </a:r>
            <a:r>
              <a:rPr lang="en-GB" dirty="0"/>
              <a:t>y</a:t>
            </a:r>
            <a:r>
              <a:rPr lang="en-GB" dirty="0" smtClean="0"/>
              <a:t> </a:t>
            </a:r>
            <a:r>
              <a:rPr lang="en-GB" dirty="0" err="1" smtClean="0"/>
              <a:t>tywydd</a:t>
            </a:r>
            <a:r>
              <a:rPr lang="en-GB" dirty="0" smtClean="0"/>
              <a:t>!</a:t>
            </a:r>
          </a:p>
          <a:p>
            <a:pPr marL="3200400" lvl="7" indent="0">
              <a:buNone/>
            </a:pPr>
            <a:endParaRPr lang="en-GB" dirty="0"/>
          </a:p>
          <a:p>
            <a:pPr marL="3200400" lvl="7" indent="0">
              <a:buNone/>
            </a:pPr>
            <a:endParaRPr lang="en-GB" sz="4800" dirty="0" smtClean="0"/>
          </a:p>
          <a:p>
            <a:pPr marL="3200400" lvl="7" indent="0">
              <a:buNone/>
            </a:pPr>
            <a:endParaRPr lang="en-GB" sz="4800" dirty="0"/>
          </a:p>
          <a:p>
            <a:pPr marL="3200400" lvl="7" indent="0">
              <a:buNone/>
            </a:pPr>
            <a:r>
              <a:rPr lang="en-GB" sz="4800" dirty="0" smtClean="0"/>
              <a:t>BAROD???</a:t>
            </a:r>
            <a:endParaRPr lang="cy-GB" sz="4800" dirty="0"/>
          </a:p>
        </p:txBody>
      </p:sp>
      <p:pic>
        <p:nvPicPr>
          <p:cNvPr id="1026" name="Picture 2" descr="Weather clip art images, weather clipart, instant downloa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4085" y="297727"/>
            <a:ext cx="5429250" cy="4191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6952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98789"/>
            <a:ext cx="7469329" cy="435133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4400" dirty="0" err="1" smtClean="0"/>
              <a:t>Mewn</a:t>
            </a:r>
            <a:r>
              <a:rPr lang="en-GB" sz="4400" dirty="0" smtClean="0"/>
              <a:t> tri </a:t>
            </a:r>
            <a:r>
              <a:rPr lang="en-GB" sz="4400" dirty="0" err="1" smtClean="0"/>
              <a:t>deg</a:t>
            </a:r>
            <a:r>
              <a:rPr lang="en-GB" sz="4400" dirty="0" smtClean="0"/>
              <a:t> </a:t>
            </a:r>
            <a:r>
              <a:rPr lang="en-GB" sz="4400" dirty="0" err="1" smtClean="0"/>
              <a:t>eiliad</a:t>
            </a:r>
            <a:r>
              <a:rPr lang="en-GB" sz="4400" dirty="0" smtClean="0"/>
              <a:t>, </a:t>
            </a:r>
            <a:r>
              <a:rPr lang="en-GB" sz="4400" dirty="0" err="1" smtClean="0"/>
              <a:t>ysgrifennwch</a:t>
            </a:r>
            <a:r>
              <a:rPr lang="en-GB" sz="4400" dirty="0" smtClean="0"/>
              <a:t> </a:t>
            </a:r>
            <a:r>
              <a:rPr lang="en-GB" sz="4400" dirty="0" err="1" smtClean="0"/>
              <a:t>cymaint</a:t>
            </a:r>
            <a:r>
              <a:rPr lang="en-GB" sz="4400" dirty="0" smtClean="0"/>
              <a:t> o </a:t>
            </a:r>
            <a:r>
              <a:rPr lang="en-GB" sz="4400" dirty="0" err="1" smtClean="0"/>
              <a:t>geiriau</a:t>
            </a:r>
            <a:r>
              <a:rPr lang="en-GB" sz="4400" dirty="0" smtClean="0"/>
              <a:t> </a:t>
            </a:r>
            <a:r>
              <a:rPr lang="en-GB" sz="4400" dirty="0" err="1" smtClean="0"/>
              <a:t>rydych</a:t>
            </a:r>
            <a:r>
              <a:rPr lang="en-GB" sz="4400" dirty="0" smtClean="0"/>
              <a:t> </a:t>
            </a:r>
            <a:r>
              <a:rPr lang="en-GB" sz="4400" dirty="0" err="1" smtClean="0"/>
              <a:t>chi’n</a:t>
            </a:r>
            <a:r>
              <a:rPr lang="en-GB" sz="4400" dirty="0" smtClean="0"/>
              <a:t> </a:t>
            </a:r>
            <a:r>
              <a:rPr lang="en-GB" sz="4400" dirty="0" err="1" smtClean="0"/>
              <a:t>eu</a:t>
            </a:r>
            <a:r>
              <a:rPr lang="en-GB" sz="4400" dirty="0" smtClean="0"/>
              <a:t> </a:t>
            </a:r>
            <a:r>
              <a:rPr lang="en-GB" sz="4400" dirty="0" err="1" smtClean="0"/>
              <a:t>gwybod</a:t>
            </a:r>
            <a:r>
              <a:rPr lang="en-GB" sz="4400" dirty="0" smtClean="0"/>
              <a:t> am y </a:t>
            </a:r>
            <a:r>
              <a:rPr lang="en-GB" sz="4400" dirty="0" err="1" smtClean="0"/>
              <a:t>tywydd</a:t>
            </a:r>
            <a:r>
              <a:rPr lang="en-GB" sz="4400" dirty="0" smtClean="0"/>
              <a:t>.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err="1" smtClean="0"/>
              <a:t>Cofiwch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1,2,3 ….. </a:t>
            </a:r>
            <a:endParaRPr lang="cy-GB" dirty="0"/>
          </a:p>
        </p:txBody>
      </p:sp>
      <p:pic>
        <p:nvPicPr>
          <p:cNvPr id="1026" name="Picture 2" descr="FREE Alarm Clock Ringing Clipart (PNG file) | Pearly Ar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-4572000"/>
            <a:ext cx="18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FREE Alarm Clock Ringing Clipart (PNG file) | Pearly Ar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7529" y="1311564"/>
            <a:ext cx="3368098" cy="3368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9010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61472" y="2415597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8900" b="1" dirty="0" err="1" smtClean="0"/>
              <a:t>Aroswch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err="1" smtClean="0"/>
              <a:t>Dangoswch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fi!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Edrychwch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patrwm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brawddegau</a:t>
            </a:r>
            <a:r>
              <a:rPr lang="en-GB" dirty="0" smtClean="0"/>
              <a:t> am y </a:t>
            </a:r>
            <a:r>
              <a:rPr lang="en-GB" dirty="0" err="1" smtClean="0"/>
              <a:t>tywydd</a:t>
            </a:r>
            <a:r>
              <a:rPr lang="en-GB" dirty="0" smtClean="0"/>
              <a:t>.</a:t>
            </a:r>
            <a:endParaRPr lang="cy-GB" dirty="0"/>
          </a:p>
        </p:txBody>
      </p:sp>
      <p:pic>
        <p:nvPicPr>
          <p:cNvPr id="6" name="Picture 2" descr="27,100+ Stop Hand Stock Illustrations, Royalty-Free Vector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1067" y="390958"/>
            <a:ext cx="3043608" cy="3043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8071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8000" dirty="0" err="1" smtClean="0"/>
              <a:t>Sut</a:t>
            </a:r>
            <a:r>
              <a:rPr lang="en-GB" sz="8000" dirty="0" smtClean="0"/>
              <a:t> </a:t>
            </a:r>
            <a:r>
              <a:rPr lang="en-GB" sz="8000" dirty="0" err="1" smtClean="0"/>
              <a:t>mae’r</a:t>
            </a:r>
            <a:r>
              <a:rPr lang="en-GB" sz="8000" dirty="0" smtClean="0"/>
              <a:t> </a:t>
            </a:r>
            <a:r>
              <a:rPr lang="en-GB" sz="8000" dirty="0" err="1" smtClean="0"/>
              <a:t>tywydd</a:t>
            </a:r>
            <a:r>
              <a:rPr lang="en-GB" sz="8000" dirty="0" smtClean="0"/>
              <a:t> </a:t>
            </a:r>
            <a:r>
              <a:rPr lang="en-GB" sz="8000" dirty="0" err="1" smtClean="0"/>
              <a:t>heddiw</a:t>
            </a:r>
            <a:r>
              <a:rPr lang="en-GB" sz="8000" dirty="0" smtClean="0"/>
              <a:t>?</a:t>
            </a:r>
          </a:p>
          <a:p>
            <a:endParaRPr lang="en-GB" sz="5400" dirty="0"/>
          </a:p>
          <a:p>
            <a:endParaRPr lang="en-GB" sz="5400" dirty="0" smtClean="0"/>
          </a:p>
          <a:p>
            <a:endParaRPr lang="en-GB" sz="5400" dirty="0"/>
          </a:p>
          <a:p>
            <a:endParaRPr lang="cy-GB" sz="5400" dirty="0"/>
          </a:p>
        </p:txBody>
      </p:sp>
      <p:pic>
        <p:nvPicPr>
          <p:cNvPr id="3074" name="Picture 2" descr="Question mark. Red hand drawn Doodle FAQ symbol. 15568001 Vector Art at  Vecteez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3965" y="2951018"/>
            <a:ext cx="3306617" cy="3306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558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sz="5400" dirty="0" err="1" smtClean="0"/>
              <a:t>Sut</a:t>
            </a:r>
            <a:r>
              <a:rPr lang="en-GB" sz="5400" dirty="0" smtClean="0"/>
              <a:t> </a:t>
            </a:r>
            <a:r>
              <a:rPr lang="en-GB" sz="5400" dirty="0" err="1" smtClean="0"/>
              <a:t>ydych</a:t>
            </a:r>
            <a:r>
              <a:rPr lang="en-GB" sz="5400" dirty="0" smtClean="0"/>
              <a:t> </a:t>
            </a:r>
            <a:r>
              <a:rPr lang="en-GB" sz="5400" dirty="0" err="1" smtClean="0"/>
              <a:t>chi’n</a:t>
            </a:r>
            <a:endParaRPr lang="en-GB" sz="5400" dirty="0" smtClean="0"/>
          </a:p>
          <a:p>
            <a:pPr marL="0" indent="0">
              <a:buNone/>
            </a:pPr>
            <a:r>
              <a:rPr lang="en-GB" sz="5400" dirty="0" smtClean="0"/>
              <a:t> </a:t>
            </a:r>
            <a:r>
              <a:rPr lang="en-GB" sz="5400" dirty="0" err="1" smtClean="0"/>
              <a:t>ateb</a:t>
            </a:r>
            <a:r>
              <a:rPr lang="en-GB" sz="5400" dirty="0" smtClean="0"/>
              <a:t>???</a:t>
            </a:r>
          </a:p>
          <a:p>
            <a:endParaRPr lang="en-GB" dirty="0"/>
          </a:p>
          <a:p>
            <a:endParaRPr lang="cy-GB" dirty="0"/>
          </a:p>
        </p:txBody>
      </p:sp>
      <p:pic>
        <p:nvPicPr>
          <p:cNvPr id="4" name="Picture 2" descr="Smiling sun with sunglasses Cheerful sun character wearing sunglasses. Summer vibes, happiness, and fun smiling sun clipart stock illustrati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4500" y="852776"/>
            <a:ext cx="5829300" cy="5829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804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8000" dirty="0" smtClean="0"/>
              <a:t>Mae </a:t>
            </a:r>
            <a:r>
              <a:rPr lang="en-GB" sz="8000" dirty="0" err="1" smtClean="0"/>
              <a:t>hi’n</a:t>
            </a:r>
            <a:endParaRPr lang="en-GB" sz="8000" dirty="0" smtClean="0"/>
          </a:p>
          <a:p>
            <a:pPr marL="0" indent="0">
              <a:buNone/>
            </a:pPr>
            <a:r>
              <a:rPr lang="en-GB" sz="8000" dirty="0" smtClean="0"/>
              <a:t> </a:t>
            </a:r>
            <a:r>
              <a:rPr lang="en-GB" sz="8000" dirty="0" err="1" smtClean="0"/>
              <a:t>braf</a:t>
            </a:r>
            <a:r>
              <a:rPr lang="en-GB" sz="8000" dirty="0"/>
              <a:t>.</a:t>
            </a:r>
            <a:endParaRPr lang="cy-GB" sz="8000" dirty="0"/>
          </a:p>
        </p:txBody>
      </p:sp>
      <p:pic>
        <p:nvPicPr>
          <p:cNvPr id="5122" name="Picture 2" descr="Smiling sun with sunglasses Cheerful sun character wearing sunglasses. Summer vibes, happiness, and fun smiling sun clipart stock illustrati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9155" y="86158"/>
            <a:ext cx="5829300" cy="5829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0084847" y="6107607"/>
            <a:ext cx="14803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dirty="0"/>
              <a:t>Ailadroddwch</a:t>
            </a:r>
          </a:p>
        </p:txBody>
      </p:sp>
    </p:spTree>
    <p:extLst>
      <p:ext uri="{BB962C8B-B14F-4D97-AF65-F5344CB8AC3E}">
        <p14:creationId xmlns:p14="http://schemas.microsoft.com/office/powerpoint/2010/main" val="667529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7200" dirty="0" err="1" smtClean="0"/>
              <a:t>Sut</a:t>
            </a:r>
            <a:r>
              <a:rPr lang="en-GB" sz="7200" dirty="0" smtClean="0"/>
              <a:t> </a:t>
            </a:r>
            <a:r>
              <a:rPr lang="en-GB" sz="7200" dirty="0" err="1" smtClean="0"/>
              <a:t>mae</a:t>
            </a:r>
            <a:r>
              <a:rPr lang="en-GB" sz="7200" dirty="0" smtClean="0"/>
              <a:t> </a:t>
            </a:r>
          </a:p>
          <a:p>
            <a:pPr marL="0" indent="0">
              <a:buNone/>
            </a:pPr>
            <a:r>
              <a:rPr lang="en-GB" sz="7200" dirty="0" err="1" smtClean="0"/>
              <a:t>tywydd</a:t>
            </a:r>
            <a:r>
              <a:rPr lang="en-GB" sz="7200" dirty="0" smtClean="0"/>
              <a:t>?</a:t>
            </a:r>
          </a:p>
          <a:p>
            <a:endParaRPr lang="en-GB" dirty="0"/>
          </a:p>
          <a:p>
            <a:endParaRPr lang="cy-GB" dirty="0"/>
          </a:p>
        </p:txBody>
      </p:sp>
      <p:pic>
        <p:nvPicPr>
          <p:cNvPr id="3074" name="Picture 2" descr="Windy Vector Art, Icons, and Graphics for Free Downloa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9419" y="955965"/>
            <a:ext cx="5805671" cy="4431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5,002 Beach Ball Clipart Royalty-Free Images, Stock Photos ..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21987" y="5645150"/>
            <a:ext cx="1063625" cy="106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5380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8000" dirty="0" smtClean="0"/>
              <a:t>Mae </a:t>
            </a:r>
            <a:r>
              <a:rPr lang="en-GB" sz="8000" dirty="0" err="1" smtClean="0"/>
              <a:t>hi’n</a:t>
            </a:r>
            <a:endParaRPr lang="en-GB" sz="8000" dirty="0" smtClean="0"/>
          </a:p>
          <a:p>
            <a:pPr marL="0" indent="0">
              <a:buNone/>
            </a:pPr>
            <a:r>
              <a:rPr lang="en-GB" sz="8000" dirty="0" err="1" smtClean="0"/>
              <a:t>wyntog</a:t>
            </a:r>
            <a:r>
              <a:rPr lang="en-GB" sz="8000" dirty="0" smtClean="0"/>
              <a:t>.</a:t>
            </a:r>
          </a:p>
          <a:p>
            <a:endParaRPr lang="en-GB" dirty="0"/>
          </a:p>
          <a:p>
            <a:endParaRPr lang="cy-GB" dirty="0"/>
          </a:p>
        </p:txBody>
      </p:sp>
      <p:pic>
        <p:nvPicPr>
          <p:cNvPr id="3074" name="Picture 2" descr="Windy Vector Art, Icons, and Graphics for Free Downloa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8801" y="2244402"/>
            <a:ext cx="4909743" cy="3747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0066375" y="5992297"/>
            <a:ext cx="14803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dirty="0"/>
              <a:t>Ailadroddwch</a:t>
            </a:r>
          </a:p>
        </p:txBody>
      </p:sp>
    </p:spTree>
    <p:extLst>
      <p:ext uri="{BB962C8B-B14F-4D97-AF65-F5344CB8AC3E}">
        <p14:creationId xmlns:p14="http://schemas.microsoft.com/office/powerpoint/2010/main" val="2296081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8000" dirty="0" err="1" smtClean="0"/>
              <a:t>Sut</a:t>
            </a:r>
            <a:r>
              <a:rPr lang="en-GB" sz="8000" dirty="0" smtClean="0"/>
              <a:t> </a:t>
            </a:r>
            <a:r>
              <a:rPr lang="en-GB" sz="8000" dirty="0" err="1" smtClean="0"/>
              <a:t>mae’r</a:t>
            </a:r>
            <a:endParaRPr lang="en-GB" sz="8000" dirty="0" smtClean="0"/>
          </a:p>
          <a:p>
            <a:pPr marL="0" indent="0">
              <a:buNone/>
            </a:pPr>
            <a:r>
              <a:rPr lang="en-GB" sz="8000" dirty="0" smtClean="0"/>
              <a:t> </a:t>
            </a:r>
            <a:r>
              <a:rPr lang="en-GB" sz="8000" dirty="0" err="1" smtClean="0"/>
              <a:t>tywydd</a:t>
            </a:r>
            <a:r>
              <a:rPr lang="en-GB" sz="8000" dirty="0" smtClean="0"/>
              <a:t> </a:t>
            </a:r>
            <a:r>
              <a:rPr lang="en-GB" sz="8000" dirty="0" err="1" smtClean="0"/>
              <a:t>heddiw</a:t>
            </a:r>
            <a:r>
              <a:rPr lang="en-GB" sz="8000" dirty="0" smtClean="0"/>
              <a:t>?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endParaRPr lang="cy-GB" dirty="0"/>
          </a:p>
        </p:txBody>
      </p:sp>
      <p:pic>
        <p:nvPicPr>
          <p:cNvPr id="4098" name="Picture 2" descr="22,000+ Rain Clipart Stock Illustrations, Royalty-Free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764" y="1733262"/>
            <a:ext cx="3860745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5274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7291" y="449407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8000" dirty="0" smtClean="0"/>
              <a:t>Mae </a:t>
            </a:r>
            <a:r>
              <a:rPr lang="en-GB" sz="8000" dirty="0" err="1" smtClean="0"/>
              <a:t>hi’n</a:t>
            </a:r>
            <a:r>
              <a:rPr lang="en-GB" sz="8000" dirty="0" smtClean="0"/>
              <a:t> </a:t>
            </a:r>
            <a:r>
              <a:rPr lang="en-GB" sz="8000" dirty="0" err="1" smtClean="0"/>
              <a:t>bwrw</a:t>
            </a:r>
            <a:r>
              <a:rPr lang="en-GB" sz="8000" dirty="0" smtClean="0"/>
              <a:t> </a:t>
            </a:r>
            <a:r>
              <a:rPr lang="en-GB" sz="8000" dirty="0" err="1" smtClean="0"/>
              <a:t>glaw</a:t>
            </a:r>
            <a:r>
              <a:rPr lang="en-GB" sz="8000" dirty="0" smtClean="0"/>
              <a:t>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b="1" u="sng" dirty="0" err="1" smtClean="0"/>
              <a:t>Cofiwch</a:t>
            </a:r>
            <a:endParaRPr lang="en-GB" b="1" u="sng" dirty="0"/>
          </a:p>
          <a:p>
            <a:pPr marL="0" indent="0">
              <a:buNone/>
            </a:pPr>
            <a:r>
              <a:rPr lang="en-GB" dirty="0" smtClean="0"/>
              <a:t>Dim </a:t>
            </a:r>
            <a:r>
              <a:rPr lang="en-GB" dirty="0" err="1" smtClean="0"/>
              <a:t>treiglad</a:t>
            </a:r>
            <a:r>
              <a:rPr lang="en-GB" dirty="0" smtClean="0"/>
              <a:t> </a:t>
            </a:r>
            <a:r>
              <a:rPr lang="en-GB" dirty="0" err="1" smtClean="0"/>
              <a:t>achos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‘</a:t>
            </a:r>
            <a:r>
              <a:rPr lang="en-GB" dirty="0" err="1" smtClean="0"/>
              <a:t>bwrw</a:t>
            </a:r>
            <a:r>
              <a:rPr lang="en-GB" dirty="0" smtClean="0"/>
              <a:t>’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ferf</a:t>
            </a:r>
            <a:r>
              <a:rPr lang="en-GB" dirty="0" smtClean="0"/>
              <a:t>!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/>
              <a:t> </a:t>
            </a:r>
            <a:r>
              <a:rPr lang="en-GB" dirty="0" err="1" smtClean="0"/>
              <a:t>bwrw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Saesneg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  <a:p>
            <a:endParaRPr lang="cy-GB" dirty="0"/>
          </a:p>
        </p:txBody>
      </p:sp>
      <p:pic>
        <p:nvPicPr>
          <p:cNvPr id="4098" name="Picture 2" descr="22,000+ Rain Clipart Stock Illustrations, Royalty-Free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6109" y="1563101"/>
            <a:ext cx="3915303" cy="4412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2572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2091" y="817707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‘What was the weather like yesterday?’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 smtClean="0"/>
          </a:p>
          <a:p>
            <a:r>
              <a:rPr lang="en-GB" dirty="0" err="1" smtClean="0"/>
              <a:t>Ysgrifennwch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bwrdd</a:t>
            </a:r>
            <a:r>
              <a:rPr lang="en-GB" dirty="0" smtClean="0"/>
              <a:t> </a:t>
            </a:r>
            <a:r>
              <a:rPr lang="en-GB" dirty="0" err="1" smtClean="0"/>
              <a:t>gwyn</a:t>
            </a:r>
            <a:r>
              <a:rPr lang="en-GB" dirty="0" smtClean="0"/>
              <a:t>!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Dangoswch</a:t>
            </a:r>
            <a:r>
              <a:rPr lang="en-GB" dirty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fi!</a:t>
            </a:r>
          </a:p>
          <a:p>
            <a:endParaRPr lang="cy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7524" t="25290" r="37531" b="9102"/>
          <a:stretch/>
        </p:blipFill>
        <p:spPr>
          <a:xfrm>
            <a:off x="8831201" y="4001294"/>
            <a:ext cx="2935926" cy="2410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279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927" y="1510434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roedd</a:t>
            </a:r>
            <a:r>
              <a:rPr lang="en-GB" dirty="0" smtClean="0"/>
              <a:t> </a:t>
            </a:r>
            <a:r>
              <a:rPr lang="en-GB" dirty="0"/>
              <a:t>y</a:t>
            </a:r>
            <a:r>
              <a:rPr lang="en-GB" dirty="0" smtClean="0"/>
              <a:t> </a:t>
            </a:r>
            <a:r>
              <a:rPr lang="en-GB" dirty="0" err="1" smtClean="0"/>
              <a:t>tywydd</a:t>
            </a:r>
            <a:r>
              <a:rPr lang="en-GB" dirty="0" smtClean="0"/>
              <a:t> </a:t>
            </a:r>
            <a:r>
              <a:rPr lang="en-GB" dirty="0" err="1" smtClean="0"/>
              <a:t>ddoe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err="1" smtClean="0"/>
              <a:t>Yr</a:t>
            </a:r>
            <a:r>
              <a:rPr lang="en-GB" dirty="0" smtClean="0"/>
              <a:t> un </a:t>
            </a:r>
            <a:r>
              <a:rPr lang="en-GB" dirty="0" err="1"/>
              <a:t>y</a:t>
            </a:r>
            <a:r>
              <a:rPr lang="en-GB" dirty="0" err="1" smtClean="0"/>
              <a:t>ma</a:t>
            </a:r>
            <a:r>
              <a:rPr lang="en-GB" dirty="0" smtClean="0"/>
              <a:t>????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cy-GB" dirty="0"/>
          </a:p>
        </p:txBody>
      </p:sp>
      <p:pic>
        <p:nvPicPr>
          <p:cNvPr id="6146" name="Picture 2" descr="Snowfall Stock Illustrations – 226,597 Snowfall Stock ...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0331" y="1825625"/>
            <a:ext cx="4351338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1236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Roedd</a:t>
            </a:r>
            <a:r>
              <a:rPr lang="en-GB" dirty="0" smtClean="0"/>
              <a:t>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bwrw</a:t>
            </a:r>
            <a:r>
              <a:rPr lang="en-GB" dirty="0" smtClean="0"/>
              <a:t> </a:t>
            </a:r>
            <a:r>
              <a:rPr lang="en-GB" dirty="0" err="1" smtClean="0"/>
              <a:t>eira</a:t>
            </a:r>
            <a:r>
              <a:rPr lang="en-GB" dirty="0" smtClean="0"/>
              <a:t>.</a:t>
            </a:r>
            <a:endParaRPr lang="cy-GB" dirty="0"/>
          </a:p>
        </p:txBody>
      </p:sp>
      <p:pic>
        <p:nvPicPr>
          <p:cNvPr id="6146" name="Picture 2" descr="Snowfall Stock Illustrations – 226,597 Snowfall Stock ...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0331" y="1825625"/>
            <a:ext cx="4351338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7805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Yn</a:t>
            </a:r>
            <a:r>
              <a:rPr lang="en-GB" dirty="0" smtClean="0"/>
              <a:t> un </a:t>
            </a:r>
            <a:r>
              <a:rPr lang="en-GB" dirty="0" err="1" smtClean="0"/>
              <a:t>yma</a:t>
            </a:r>
            <a:r>
              <a:rPr lang="en-GB" dirty="0" smtClean="0"/>
              <a:t>???</a:t>
            </a:r>
            <a:endParaRPr lang="cy-GB" dirty="0"/>
          </a:p>
        </p:txBody>
      </p:sp>
      <p:pic>
        <p:nvPicPr>
          <p:cNvPr id="7170" name="Picture 2" descr="Storm Free Clipart #1 | Clipart Panda - Free Clipart Image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0331" y="1825625"/>
            <a:ext cx="4351338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1572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Roedd</a:t>
            </a:r>
            <a:r>
              <a:rPr lang="en-GB" dirty="0" smtClean="0"/>
              <a:t>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stormus</a:t>
            </a:r>
            <a:r>
              <a:rPr lang="en-GB" dirty="0" smtClean="0"/>
              <a:t>!</a:t>
            </a:r>
            <a:endParaRPr lang="cy-GB" dirty="0"/>
          </a:p>
        </p:txBody>
      </p:sp>
      <p:pic>
        <p:nvPicPr>
          <p:cNvPr id="7170" name="Picture 2" descr="Storm Free Clipart #1 | Clipart Panda - Free Clipart Image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0331" y="1825625"/>
            <a:ext cx="4351338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7010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164" y="1759816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Beth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gair</a:t>
            </a:r>
            <a:r>
              <a:rPr lang="en-GB" dirty="0" smtClean="0"/>
              <a:t> </a:t>
            </a:r>
            <a:r>
              <a:rPr lang="en-GB" dirty="0" err="1" smtClean="0"/>
              <a:t>coll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764" y="2795443"/>
            <a:ext cx="10515600" cy="4351338"/>
          </a:xfrm>
        </p:spPr>
        <p:txBody>
          <a:bodyPr/>
          <a:lstStyle/>
          <a:p>
            <a:r>
              <a:rPr lang="en-GB" dirty="0" smtClean="0"/>
              <a:t>___________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bwrw</a:t>
            </a:r>
            <a:r>
              <a:rPr lang="en-GB" dirty="0" smtClean="0"/>
              <a:t> </a:t>
            </a:r>
            <a:r>
              <a:rPr lang="en-GB" dirty="0" err="1" smtClean="0"/>
              <a:t>glaw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 descr="22,000+ Rain Clipart Stock Illustrations, Royalty-Free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4897" y="224342"/>
            <a:ext cx="4407576" cy="496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0881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00834"/>
            <a:ext cx="10515600" cy="1325563"/>
          </a:xfrm>
        </p:spPr>
        <p:txBody>
          <a:bodyPr/>
          <a:lstStyle/>
          <a:p>
            <a:r>
              <a:rPr lang="en-GB" dirty="0" err="1" smtClean="0"/>
              <a:t>Yr</a:t>
            </a:r>
            <a:r>
              <a:rPr lang="en-GB" dirty="0" smtClean="0"/>
              <a:t> un </a:t>
            </a:r>
            <a:r>
              <a:rPr lang="en-GB" dirty="0" err="1" smtClean="0"/>
              <a:t>yma</a:t>
            </a:r>
            <a:r>
              <a:rPr lang="en-GB" dirty="0" smtClean="0"/>
              <a:t>?</a:t>
            </a:r>
            <a:br>
              <a:rPr lang="en-GB" dirty="0" smtClean="0"/>
            </a:b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044825"/>
            <a:ext cx="10515600" cy="4351338"/>
          </a:xfrm>
        </p:spPr>
        <p:txBody>
          <a:bodyPr/>
          <a:lstStyle/>
          <a:p>
            <a:r>
              <a:rPr lang="en-GB" dirty="0"/>
              <a:t>___________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smtClean="0"/>
              <a:t>__________ </a:t>
            </a:r>
            <a:r>
              <a:rPr lang="en-GB" dirty="0" err="1"/>
              <a:t>glaw</a:t>
            </a:r>
            <a:r>
              <a:rPr lang="en-GB" dirty="0"/>
              <a:t>.</a:t>
            </a:r>
            <a:endParaRPr lang="cy-GB" dirty="0"/>
          </a:p>
          <a:p>
            <a:endParaRPr lang="cy-GB" dirty="0"/>
          </a:p>
        </p:txBody>
      </p:sp>
      <p:pic>
        <p:nvPicPr>
          <p:cNvPr id="4" name="Picture 2" descr="22,000+ Rain Clipart Stock Illustrations, Royalty-Free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4715" y="1027906"/>
            <a:ext cx="3197614" cy="3603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7148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9037" y="1222625"/>
            <a:ext cx="10515600" cy="1325563"/>
          </a:xfrm>
        </p:spPr>
        <p:txBody>
          <a:bodyPr/>
          <a:lstStyle/>
          <a:p>
            <a:r>
              <a:rPr lang="en-GB" dirty="0" err="1" smtClean="0"/>
              <a:t>Mae’n</a:t>
            </a:r>
            <a:r>
              <a:rPr lang="en-GB" dirty="0" smtClean="0"/>
              <a:t> </a:t>
            </a:r>
            <a:r>
              <a:rPr lang="en-GB" dirty="0" err="1" smtClean="0"/>
              <a:t>mynd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anodd</a:t>
            </a:r>
            <a:r>
              <a:rPr lang="en-GB" dirty="0" smtClean="0"/>
              <a:t>!!!!</a:t>
            </a:r>
            <a:br>
              <a:rPr lang="en-GB" dirty="0" smtClean="0"/>
            </a:b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6600" y="4421043"/>
            <a:ext cx="10515600" cy="4351338"/>
          </a:xfrm>
        </p:spPr>
        <p:txBody>
          <a:bodyPr/>
          <a:lstStyle/>
          <a:p>
            <a:r>
              <a:rPr lang="en-GB" dirty="0"/>
              <a:t>___________ </a:t>
            </a:r>
            <a:r>
              <a:rPr lang="en-GB" dirty="0" err="1"/>
              <a:t>hi’n</a:t>
            </a:r>
            <a:r>
              <a:rPr lang="en-GB" dirty="0"/>
              <a:t> __________ </a:t>
            </a:r>
            <a:r>
              <a:rPr lang="en-GB" dirty="0" smtClean="0"/>
              <a:t> ______________.</a:t>
            </a:r>
            <a:endParaRPr lang="cy-GB" dirty="0"/>
          </a:p>
          <a:p>
            <a:endParaRPr lang="cy-GB" dirty="0"/>
          </a:p>
        </p:txBody>
      </p:sp>
      <p:pic>
        <p:nvPicPr>
          <p:cNvPr id="1028" name="Picture 4" descr="Difficult Task Stock Illustrations – 3,285 Difficult Task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2957" y="292658"/>
            <a:ext cx="3446607" cy="2796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2813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___________ _______________ __________  ______________.</a:t>
            </a:r>
            <a:endParaRPr lang="cy-GB" dirty="0" smtClean="0"/>
          </a:p>
          <a:p>
            <a:endParaRPr lang="cy-GB" dirty="0"/>
          </a:p>
        </p:txBody>
      </p:sp>
      <p:pic>
        <p:nvPicPr>
          <p:cNvPr id="4" name="Picture 2" descr="22,000+ Rain Clipart Stock Illustrations, Royalty-Free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9260" y="2912124"/>
            <a:ext cx="3197614" cy="3603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4955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Roedd</a:t>
            </a:r>
            <a:r>
              <a:rPr lang="en-GB" dirty="0" smtClean="0"/>
              <a:t> </a:t>
            </a:r>
            <a:r>
              <a:rPr lang="en-GB" dirty="0" err="1" smtClean="0"/>
              <a:t>hi’n</a:t>
            </a:r>
            <a:r>
              <a:rPr lang="en-GB" dirty="0" smtClean="0"/>
              <a:t> </a:t>
            </a:r>
            <a:r>
              <a:rPr lang="en-GB" dirty="0" err="1" smtClean="0"/>
              <a:t>bwrw</a:t>
            </a:r>
            <a:r>
              <a:rPr lang="en-GB" dirty="0" smtClean="0"/>
              <a:t> </a:t>
            </a:r>
            <a:r>
              <a:rPr lang="en-GB" dirty="0" err="1" smtClean="0"/>
              <a:t>glaw</a:t>
            </a:r>
            <a:r>
              <a:rPr lang="en-GB" dirty="0" smtClean="0"/>
              <a:t>!</a:t>
            </a:r>
            <a:endParaRPr lang="cy-GB" dirty="0" smtClean="0"/>
          </a:p>
          <a:p>
            <a:endParaRPr lang="cy-GB" dirty="0"/>
          </a:p>
        </p:txBody>
      </p:sp>
      <p:pic>
        <p:nvPicPr>
          <p:cNvPr id="4" name="Picture 2" descr="22,000+ Rain Clipart Stock Illustrations, Royalty-Free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9259" y="-13098"/>
            <a:ext cx="5793031" cy="6529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5352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305" y="897803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 err="1" smtClean="0">
                <a:latin typeface="+mj-lt"/>
              </a:rPr>
              <a:t>Yn</a:t>
            </a:r>
            <a:r>
              <a:rPr lang="en-GB" b="1" dirty="0" smtClean="0">
                <a:latin typeface="+mj-lt"/>
              </a:rPr>
              <a:t> </a:t>
            </a:r>
            <a:r>
              <a:rPr lang="en-GB" b="1" dirty="0" err="1" smtClean="0">
                <a:latin typeface="+mj-lt"/>
              </a:rPr>
              <a:t>olaf</a:t>
            </a:r>
            <a:r>
              <a:rPr lang="en-GB" b="1" dirty="0" smtClean="0">
                <a:latin typeface="+mj-lt"/>
              </a:rPr>
              <a:t> – Beth </a:t>
            </a:r>
            <a:r>
              <a:rPr lang="en-GB" b="1" dirty="0" err="1" smtClean="0">
                <a:latin typeface="+mj-lt"/>
              </a:rPr>
              <a:t>yw</a:t>
            </a:r>
            <a:r>
              <a:rPr lang="en-GB" b="1" dirty="0" smtClean="0">
                <a:latin typeface="+mj-lt"/>
              </a:rPr>
              <a:t> ‘What is the weather going to be like tomorrow?’</a:t>
            </a:r>
          </a:p>
          <a:p>
            <a:pPr marL="0" indent="0">
              <a:buNone/>
            </a:pPr>
            <a:endParaRPr lang="en-GB" b="1" dirty="0">
              <a:latin typeface="+mj-lt"/>
            </a:endParaRPr>
          </a:p>
          <a:p>
            <a:pPr marL="0" indent="0">
              <a:buNone/>
            </a:pPr>
            <a:endParaRPr lang="en-GB" b="1" dirty="0" smtClean="0">
              <a:latin typeface="+mj-lt"/>
            </a:endParaRPr>
          </a:p>
          <a:p>
            <a:pPr marL="0" indent="0">
              <a:buNone/>
            </a:pPr>
            <a:r>
              <a:rPr lang="en-GB" b="1" dirty="0" smtClean="0">
                <a:latin typeface="+mj-lt"/>
              </a:rPr>
              <a:t>Beth </a:t>
            </a:r>
            <a:r>
              <a:rPr lang="en-GB" b="1" dirty="0" err="1" smtClean="0">
                <a:latin typeface="+mj-lt"/>
              </a:rPr>
              <a:t>yw</a:t>
            </a:r>
            <a:r>
              <a:rPr lang="en-GB" b="1" dirty="0" smtClean="0">
                <a:latin typeface="+mj-lt"/>
              </a:rPr>
              <a:t> </a:t>
            </a:r>
            <a:r>
              <a:rPr lang="en-GB" b="1" dirty="0" err="1" smtClean="0">
                <a:latin typeface="+mj-lt"/>
              </a:rPr>
              <a:t>yr</a:t>
            </a:r>
            <a:r>
              <a:rPr lang="en-GB" b="1" dirty="0" smtClean="0">
                <a:latin typeface="+mj-lt"/>
              </a:rPr>
              <a:t> </a:t>
            </a:r>
            <a:r>
              <a:rPr lang="en-GB" b="1" dirty="0" err="1" smtClean="0">
                <a:latin typeface="+mj-lt"/>
              </a:rPr>
              <a:t>gair</a:t>
            </a:r>
            <a:r>
              <a:rPr lang="en-GB" b="1" dirty="0" smtClean="0">
                <a:latin typeface="+mj-lt"/>
              </a:rPr>
              <a:t> </a:t>
            </a:r>
            <a:r>
              <a:rPr lang="en-GB" b="1" dirty="0" err="1" smtClean="0">
                <a:latin typeface="+mj-lt"/>
              </a:rPr>
              <a:t>newydd</a:t>
            </a:r>
            <a:r>
              <a:rPr lang="en-GB" b="1" dirty="0" smtClean="0">
                <a:latin typeface="+mj-lt"/>
              </a:rPr>
              <a:t>?</a:t>
            </a:r>
            <a:endParaRPr lang="en-GB" b="1" dirty="0">
              <a:latin typeface="+mj-lt"/>
            </a:endParaRPr>
          </a:p>
        </p:txBody>
      </p:sp>
      <p:pic>
        <p:nvPicPr>
          <p:cNvPr id="4098" name="Picture 2" descr="Vector bubbles with question mark. Question icons isolated on white. Vector bubbles with question mark. Question icons isolated on white. question mark stock illustrati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8921" y="1419225"/>
            <a:ext cx="5829300" cy="466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137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2091" y="883516"/>
            <a:ext cx="8647545" cy="435133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6000" b="1" u="sng" dirty="0" err="1" smtClean="0"/>
              <a:t>Bydd</a:t>
            </a:r>
            <a:endParaRPr lang="en-GB" sz="6000" b="1" u="sng" dirty="0" smtClean="0"/>
          </a:p>
          <a:p>
            <a:endParaRPr lang="en-GB" sz="6000" dirty="0" smtClean="0"/>
          </a:p>
          <a:p>
            <a:endParaRPr lang="en-GB" sz="6000" dirty="0"/>
          </a:p>
          <a:p>
            <a:r>
              <a:rPr lang="en-GB" sz="6000" dirty="0" err="1" smtClean="0"/>
              <a:t>Bydd</a:t>
            </a:r>
            <a:r>
              <a:rPr lang="en-GB" sz="6000" dirty="0" smtClean="0"/>
              <a:t> </a:t>
            </a:r>
            <a:r>
              <a:rPr lang="en-GB" sz="6000" dirty="0" err="1" smtClean="0"/>
              <a:t>hi’n</a:t>
            </a:r>
            <a:r>
              <a:rPr lang="en-GB" sz="6000" dirty="0" smtClean="0"/>
              <a:t> ……………………..</a:t>
            </a:r>
          </a:p>
          <a:p>
            <a:r>
              <a:rPr lang="en-GB" sz="6000" dirty="0" err="1" smtClean="0"/>
              <a:t>Bydd</a:t>
            </a:r>
            <a:r>
              <a:rPr lang="en-GB" sz="6000" dirty="0" smtClean="0"/>
              <a:t> </a:t>
            </a:r>
            <a:r>
              <a:rPr lang="en-GB" sz="6000" dirty="0" err="1" smtClean="0"/>
              <a:t>hi’n</a:t>
            </a:r>
            <a:r>
              <a:rPr lang="en-GB" sz="6000" dirty="0" smtClean="0"/>
              <a:t> </a:t>
            </a:r>
            <a:r>
              <a:rPr lang="en-GB" sz="6000" dirty="0" err="1" smtClean="0"/>
              <a:t>heulog</a:t>
            </a:r>
            <a:r>
              <a:rPr lang="en-GB" sz="6000" dirty="0" smtClean="0"/>
              <a:t>.</a:t>
            </a:r>
            <a:endParaRPr lang="cy-GB" sz="6000" dirty="0"/>
          </a:p>
        </p:txBody>
      </p:sp>
      <p:pic>
        <p:nvPicPr>
          <p:cNvPr id="3074" name="Picture 2" descr="Free Think Cliparts, Download Free Think Cliparts png images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9177" y="355600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921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fydd</a:t>
            </a:r>
            <a:r>
              <a:rPr lang="en-GB" dirty="0" smtClean="0"/>
              <a:t> y </a:t>
            </a:r>
            <a:r>
              <a:rPr lang="en-GB" dirty="0" err="1" smtClean="0"/>
              <a:t>tywdd</a:t>
            </a:r>
            <a:r>
              <a:rPr lang="en-GB" dirty="0" smtClean="0"/>
              <a:t> </a:t>
            </a:r>
            <a:r>
              <a:rPr lang="en-GB" dirty="0" err="1" smtClean="0"/>
              <a:t>yfory</a:t>
            </a:r>
            <a:r>
              <a:rPr lang="en-GB" dirty="0" smtClean="0"/>
              <a:t>???</a:t>
            </a:r>
            <a:endParaRPr lang="cy-GB" dirty="0"/>
          </a:p>
        </p:txBody>
      </p:sp>
      <p:pic>
        <p:nvPicPr>
          <p:cNvPr id="2050" name="Picture 2" descr="Free Clipart Image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41665"/>
            <a:ext cx="2862235" cy="2081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ot Sweating Clipart Vector, The Man Wiping Sweat In The Hot ..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3891" y="2198256"/>
            <a:ext cx="3971636" cy="3971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ail Storm: Over 13,219 Royalty-Free Licensable Stock ...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77" b="5617"/>
          <a:stretch/>
        </p:blipFill>
        <p:spPr bwMode="auto">
          <a:xfrm>
            <a:off x="3203574" y="3551093"/>
            <a:ext cx="3391189" cy="2517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5883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909" y="2586471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122" name="Picture 2" descr="Wordwall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1995" y="1478107"/>
            <a:ext cx="4007428" cy="4007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5737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7982" y="615662"/>
            <a:ext cx="10515600" cy="4351338"/>
          </a:xfrm>
        </p:spPr>
        <p:txBody>
          <a:bodyPr/>
          <a:lstStyle/>
          <a:p>
            <a:r>
              <a:rPr lang="en-GB" dirty="0" err="1" smtClean="0"/>
              <a:t>Dyma</a:t>
            </a:r>
            <a:r>
              <a:rPr lang="en-GB" dirty="0" smtClean="0"/>
              <a:t> </a:t>
            </a:r>
            <a:r>
              <a:rPr lang="en-GB" dirty="0" err="1" smtClean="0"/>
              <a:t>taflen</a:t>
            </a:r>
            <a:r>
              <a:rPr lang="en-GB" dirty="0" smtClean="0"/>
              <a:t> </a:t>
            </a:r>
            <a:r>
              <a:rPr lang="en-GB" dirty="0" err="1" smtClean="0"/>
              <a:t>waith</a:t>
            </a:r>
            <a:r>
              <a:rPr lang="en-GB" dirty="0" smtClean="0"/>
              <a:t>.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cy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67878" t="22526" r="6555" b="35230"/>
          <a:stretch/>
        </p:blipFill>
        <p:spPr>
          <a:xfrm>
            <a:off x="1982804" y="3060833"/>
            <a:ext cx="2396691" cy="222750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l="20855" t="20771" r="54029" b="8527"/>
          <a:stretch/>
        </p:blipFill>
        <p:spPr>
          <a:xfrm>
            <a:off x="6631806" y="182881"/>
            <a:ext cx="4215565" cy="6675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941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 descr="Weather Clip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7860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9340790"/>
              </p:ext>
            </p:extLst>
          </p:nvPr>
        </p:nvGraphicFramePr>
        <p:xfrm>
          <a:off x="1080653" y="1357744"/>
          <a:ext cx="9824472" cy="53940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56118">
                  <a:extLst>
                    <a:ext uri="{9D8B030D-6E8A-4147-A177-3AD203B41FA5}">
                      <a16:colId xmlns:a16="http://schemas.microsoft.com/office/drawing/2014/main" val="621977346"/>
                    </a:ext>
                  </a:extLst>
                </a:gridCol>
                <a:gridCol w="2456118">
                  <a:extLst>
                    <a:ext uri="{9D8B030D-6E8A-4147-A177-3AD203B41FA5}">
                      <a16:colId xmlns:a16="http://schemas.microsoft.com/office/drawing/2014/main" val="2178062854"/>
                    </a:ext>
                  </a:extLst>
                </a:gridCol>
                <a:gridCol w="2456118">
                  <a:extLst>
                    <a:ext uri="{9D8B030D-6E8A-4147-A177-3AD203B41FA5}">
                      <a16:colId xmlns:a16="http://schemas.microsoft.com/office/drawing/2014/main" val="84944847"/>
                    </a:ext>
                  </a:extLst>
                </a:gridCol>
                <a:gridCol w="2456118">
                  <a:extLst>
                    <a:ext uri="{9D8B030D-6E8A-4147-A177-3AD203B41FA5}">
                      <a16:colId xmlns:a16="http://schemas.microsoft.com/office/drawing/2014/main" val="1585768594"/>
                    </a:ext>
                  </a:extLst>
                </a:gridCol>
              </a:tblGrid>
              <a:tr h="539403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Ym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mis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endParaRPr lang="cy-GB" sz="1600" b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600" b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Ionawr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Chwefror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Mawrth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Ebrill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Mai,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Mehefin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Gorffennaf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Awst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Medi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Hydref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Tachwedd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Rhagfyr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,</a:t>
                      </a:r>
                      <a:endParaRPr lang="cy-GB" sz="1600" b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mae</a:t>
                      </a:r>
                      <a:r>
                        <a:rPr lang="en-GB" sz="16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hi’n</a:t>
                      </a:r>
                      <a:endParaRPr lang="en-GB" sz="1600" b="0" baseline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600" b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600" b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600" b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600" b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roedd</a:t>
                      </a:r>
                      <a:r>
                        <a:rPr lang="en-GB" sz="16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hi’n</a:t>
                      </a:r>
                      <a:r>
                        <a:rPr lang="en-GB" sz="16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…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600" b="0" baseline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600" b="0" baseline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600" b="0" baseline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600" b="0" baseline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600" b="0" baseline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bydd</a:t>
                      </a:r>
                      <a:r>
                        <a:rPr lang="en-GB" sz="16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hi’n</a:t>
                      </a:r>
                      <a:r>
                        <a:rPr lang="en-GB" sz="16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…</a:t>
                      </a:r>
                      <a:endParaRPr lang="en-GB" sz="1600" b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600" b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stormus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braf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heulog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bwrw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– </a:t>
                      </a:r>
                      <a:r>
                        <a:rPr lang="en-GB" sz="1600" b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glaw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bwrw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</a:t>
                      </a:r>
                      <a:r>
                        <a:rPr lang="en-GB" sz="16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eira</a:t>
                      </a:r>
                      <a:r>
                        <a:rPr lang="en-GB" sz="16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bwrw</a:t>
                      </a:r>
                      <a:r>
                        <a:rPr lang="en-GB" sz="16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– </a:t>
                      </a:r>
                      <a:r>
                        <a:rPr lang="en-GB" sz="16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cesair</a:t>
                      </a:r>
                      <a:r>
                        <a:rPr lang="en-GB" sz="16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wyntog</a:t>
                      </a:r>
                      <a:r>
                        <a:rPr lang="en-GB" sz="16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dwym</a:t>
                      </a:r>
                      <a:r>
                        <a:rPr lang="en-GB" sz="16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oer</a:t>
                      </a:r>
                      <a:r>
                        <a:rPr lang="en-GB" sz="16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baseline="0" dirty="0" err="1" smtClean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dd</a:t>
                      </a:r>
                      <a:r>
                        <a:rPr lang="en-GB" sz="16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iflas</a:t>
                      </a:r>
                      <a:r>
                        <a:rPr lang="en-GB" sz="16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baseline="0" dirty="0" err="1" smtClean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</a:t>
                      </a:r>
                      <a:r>
                        <a:rPr lang="en-GB" sz="16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ynnes</a:t>
                      </a:r>
                      <a:endParaRPr lang="en-GB" sz="1600" b="0" baseline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baseline="0" dirty="0" smtClean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_</a:t>
                      </a:r>
                      <a:r>
                        <a:rPr lang="en-GB" sz="1600" b="0" baseline="0" dirty="0" err="1" smtClean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</a:t>
                      </a:r>
                      <a:r>
                        <a:rPr lang="en-GB" sz="16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wyd</a:t>
                      </a:r>
                      <a:endParaRPr lang="en-GB" sz="1600" b="0" baseline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0" baseline="0" dirty="0" err="1" smtClean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</a:t>
                      </a:r>
                      <a:r>
                        <a:rPr lang="en-GB" sz="16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ywyll</a:t>
                      </a:r>
                      <a:endParaRPr lang="cy-GB" sz="1600" b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7777863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3063970"/>
              </p:ext>
            </p:extLst>
          </p:nvPr>
        </p:nvGraphicFramePr>
        <p:xfrm>
          <a:off x="1080653" y="627302"/>
          <a:ext cx="9824472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824472">
                  <a:extLst>
                    <a:ext uri="{9D8B030D-6E8A-4147-A177-3AD203B41FA5}">
                      <a16:colId xmlns:a16="http://schemas.microsoft.com/office/drawing/2014/main" val="3839344504"/>
                    </a:ext>
                  </a:extLst>
                </a:gridCol>
              </a:tblGrid>
              <a:tr h="730441">
                <a:tc>
                  <a:txBody>
                    <a:bodyPr/>
                    <a:lstStyle/>
                    <a:p>
                      <a:r>
                        <a:rPr lang="en-GB" sz="160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Sut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mae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tywydd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ym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mis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….? </a:t>
                      </a:r>
                      <a:r>
                        <a:rPr lang="en-GB" sz="16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GB" sz="16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hi’n</a:t>
                      </a:r>
                      <a:r>
                        <a:rPr lang="en-GB" sz="16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…</a:t>
                      </a:r>
                    </a:p>
                    <a:p>
                      <a:r>
                        <a:rPr lang="en-GB" sz="160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Sut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oedd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y </a:t>
                      </a:r>
                      <a:r>
                        <a:rPr lang="en-GB" sz="160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tywydd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ym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mis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…. ? </a:t>
                      </a:r>
                      <a:r>
                        <a:rPr lang="en-GB" sz="16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Roedd</a:t>
                      </a:r>
                      <a:r>
                        <a:rPr lang="en-GB" sz="16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hi’n</a:t>
                      </a:r>
                      <a:r>
                        <a:rPr lang="en-GB" sz="16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…</a:t>
                      </a:r>
                    </a:p>
                    <a:p>
                      <a:r>
                        <a:rPr lang="en-GB" sz="160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Sut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fydd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y </a:t>
                      </a:r>
                      <a:r>
                        <a:rPr lang="en-GB" sz="160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tywydd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yn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mis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…? </a:t>
                      </a:r>
                      <a:r>
                        <a:rPr lang="en-GB" sz="16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Bydd</a:t>
                      </a:r>
                      <a:r>
                        <a:rPr lang="en-GB" sz="16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hi’n</a:t>
                      </a:r>
                      <a:r>
                        <a:rPr lang="en-GB" sz="16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…</a:t>
                      </a:r>
                      <a:endParaRPr lang="cy-GB" sz="1600" b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86722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22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xplosion 2 3"/>
          <p:cNvSpPr/>
          <p:nvPr/>
        </p:nvSpPr>
        <p:spPr>
          <a:xfrm>
            <a:off x="1330960" y="1676400"/>
            <a:ext cx="9337040" cy="4490720"/>
          </a:xfrm>
          <a:prstGeom prst="irregularSeal2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65120" y="3413760"/>
            <a:ext cx="5750560" cy="1859280"/>
          </a:xfrm>
        </p:spPr>
        <p:txBody>
          <a:bodyPr>
            <a:noAutofit/>
          </a:bodyPr>
          <a:lstStyle/>
          <a:p>
            <a:r>
              <a:rPr lang="en-GB" sz="6600" dirty="0" err="1" smtClean="0"/>
              <a:t>Cwestiynau</a:t>
            </a:r>
            <a:r>
              <a:rPr lang="en-GB" sz="6600" dirty="0" smtClean="0"/>
              <a:t>???</a:t>
            </a:r>
            <a:endParaRPr lang="cy-GB" sz="6600" dirty="0"/>
          </a:p>
        </p:txBody>
      </p:sp>
    </p:spTree>
    <p:extLst>
      <p:ext uri="{BB962C8B-B14F-4D97-AF65-F5344CB8AC3E}">
        <p14:creationId xmlns:p14="http://schemas.microsoft.com/office/powerpoint/2010/main" val="2843501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1351779"/>
              </p:ext>
            </p:extLst>
          </p:nvPr>
        </p:nvGraphicFramePr>
        <p:xfrm>
          <a:off x="535709" y="175492"/>
          <a:ext cx="11111346" cy="65882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55673">
                  <a:extLst>
                    <a:ext uri="{9D8B030D-6E8A-4147-A177-3AD203B41FA5}">
                      <a16:colId xmlns:a16="http://schemas.microsoft.com/office/drawing/2014/main" val="1067436670"/>
                    </a:ext>
                  </a:extLst>
                </a:gridCol>
                <a:gridCol w="5555673">
                  <a:extLst>
                    <a:ext uri="{9D8B030D-6E8A-4147-A177-3AD203B41FA5}">
                      <a16:colId xmlns:a16="http://schemas.microsoft.com/office/drawing/2014/main" val="1402923370"/>
                    </a:ext>
                  </a:extLst>
                </a:gridCol>
              </a:tblGrid>
              <a:tr h="1178150">
                <a:tc>
                  <a:txBody>
                    <a:bodyPr/>
                    <a:lstStyle/>
                    <a:p>
                      <a:pPr indent="0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1" i="0" u="sng" strike="noStrike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Enw</a:t>
                      </a:r>
                      <a:r>
                        <a:rPr lang="cy-GB" sz="1400" b="0" i="0" u="none" strike="noStrike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: Alison Evans</a:t>
                      </a:r>
                    </a:p>
                    <a:p>
                      <a:pPr indent="0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1" i="0" u="sng" strike="noStrike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Teitl y wers</a:t>
                      </a:r>
                      <a:r>
                        <a:rPr lang="cy-GB" sz="1400" b="0" i="0" u="none" strike="noStrike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: Y Tywydd</a:t>
                      </a:r>
                    </a:p>
                    <a:p>
                      <a:pPr indent="0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1" i="0" u="sng" strike="noStrike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Nod y wers</a:t>
                      </a:r>
                      <a:r>
                        <a:rPr lang="cy-GB" sz="1400" b="0" i="0" u="sng" strike="noStrike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: i</a:t>
                      </a:r>
                      <a:r>
                        <a:rPr lang="cy-GB" sz="14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ddeall amserau'r gorffennol, y presennol a'r dyfodol</a:t>
                      </a:r>
                      <a:endParaRPr lang="cy-GB" sz="1400" b="0" i="0" u="none" strike="noStrike" kern="1200" dirty="0" smtClean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indent="0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1" i="0" u="sng" strike="noStrike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Blwyddyn</a:t>
                      </a:r>
                      <a:r>
                        <a:rPr lang="cy-GB" sz="1400" b="0" i="0" u="sng" strike="noStrike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: </a:t>
                      </a:r>
                      <a:r>
                        <a:rPr lang="cy-GB" sz="1400" b="0" i="0" u="none" strike="noStrike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C</a:t>
                      </a:r>
                      <a:r>
                        <a:rPr lang="cy-GB" sz="14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yfnod Allweddol 2</a:t>
                      </a:r>
                      <a:endParaRPr lang="cy-GB" sz="1400" b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1" i="0" u="sng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Targedau Iaith Bersonol: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Patrymau brawddegau 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Enwau tywydd 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Geiriau newydd ar y diwedd – cynnes, oer, llwyd tywyll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Cofiwch dim treiglad mewn bwrw gan ei fod yn ferf</a:t>
                      </a:r>
                      <a:endParaRPr lang="cy-GB" sz="1400" b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0390931"/>
                  </a:ext>
                </a:extLst>
              </a:tr>
              <a:tr h="2331667"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1" i="0" u="sng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Ffocws Iaith / Patrymau:​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0" i="0" kern="120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Sut</a:t>
                      </a:r>
                      <a:r>
                        <a:rPr lang="en-GB" sz="1400" b="0" i="0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i="0" kern="120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mae’r</a:t>
                      </a:r>
                      <a:r>
                        <a:rPr lang="en-GB" sz="1400" b="0" i="0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i="0" kern="120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tywydd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heddiw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?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4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GB" sz="14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hi’n</a:t>
                      </a:r>
                      <a:r>
                        <a:rPr lang="en-GB" sz="14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…</a:t>
                      </a:r>
                      <a:endParaRPr lang="en-GB" sz="1400" b="0" i="0" kern="1200" baseline="0" dirty="0" smtClean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marL="285750" indent="-28575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Sut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oedd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y </a:t>
                      </a: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tywydd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ddoe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?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400" b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Roedd</a:t>
                      </a:r>
                      <a:r>
                        <a:rPr lang="en-GB" sz="14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hi’n</a:t>
                      </a:r>
                      <a:r>
                        <a:rPr lang="en-GB" sz="14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…</a:t>
                      </a:r>
                      <a:endParaRPr lang="en-GB" sz="1400" b="0" i="0" kern="1200" baseline="0" dirty="0" smtClean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marL="285750" indent="-28575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Sut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fydd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y </a:t>
                      </a: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tywyd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yfory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?</a:t>
                      </a:r>
                      <a:endParaRPr lang="en-GB" sz="1400" b="0" baseline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indent="-28575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4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Bydd</a:t>
                      </a:r>
                      <a:r>
                        <a:rPr lang="en-GB" sz="14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hi’n</a:t>
                      </a:r>
                      <a:r>
                        <a:rPr lang="en-GB" sz="14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…</a:t>
                      </a:r>
                      <a:endParaRPr lang="en-GB" sz="1400" b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1" i="0" u="sng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Gweithgareddau:</a:t>
                      </a: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 u="sng" kern="120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Driliau</a:t>
                      </a:r>
                      <a:endParaRPr lang="cy-GB" sz="1400" b="1" i="0" u="sng" kern="1200" dirty="0" smtClean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kern="120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Dangoswch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i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fi </a:t>
                      </a: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dril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! – </a:t>
                      </a: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Gwaith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unigol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. </a:t>
                      </a:r>
                      <a:r>
                        <a:rPr lang="en-GB" sz="1400" b="0" i="1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cy-GB" sz="1400" b="0" i="1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cy-GB" sz="1400" b="0" i="1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dangos dealltwriaeth o waith blaenorol)</a:t>
                      </a:r>
                      <a:endParaRPr lang="en-GB" sz="1400" b="0" i="1" kern="1200" baseline="0" dirty="0" smtClean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Beth </a:t>
                      </a: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yw’r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gair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coll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dril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! – </a:t>
                      </a: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Gwaith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par (</a:t>
                      </a:r>
                      <a:r>
                        <a:rPr lang="cy-GB" sz="1400" i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ymarfer patrwm brawddegau)</a:t>
                      </a:r>
                      <a:endParaRPr lang="en-GB" sz="1400" b="0" i="1" kern="1200" baseline="0" dirty="0" smtClean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Wordwall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! - </a:t>
                      </a: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Gwaith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grwp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– (</a:t>
                      </a:r>
                      <a:r>
                        <a:rPr lang="cy-GB" sz="1400" i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ymarfer patrwm brawddeg newydd)</a:t>
                      </a:r>
                      <a:endParaRPr lang="en-GB" sz="1400" b="0" i="1" kern="1200" baseline="0" dirty="0" smtClean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Gem cod QR! – </a:t>
                      </a: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Gwaith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par a </a:t>
                      </a:r>
                      <a:r>
                        <a:rPr lang="en-GB" sz="1400" b="0" i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grwp</a:t>
                      </a:r>
                      <a:r>
                        <a:rPr lang="en-GB" sz="14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(</a:t>
                      </a:r>
                      <a:r>
                        <a:rPr lang="cy-GB" sz="1400" i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ymarfer patrwm brawddeg newydd gan ddefnyddio siarad ac ysgrifennu)</a:t>
                      </a: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1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**Mae'r holl weithgareddau yn helpu gyda siarad, darllen ac ysgrifennu**</a:t>
                      </a:r>
                      <a:endParaRPr lang="cy-GB" sz="1400" b="1" i="0" kern="1200" dirty="0" smtClean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24162410"/>
                  </a:ext>
                </a:extLst>
              </a:tr>
              <a:tr h="2637391"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1" i="0" u="sng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Gwybodaeth flaenorol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i="0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Gwaith blaenorol ar y tywydd bresennol ond nawr yn edrych ar y gorffennol a'r dyfodol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endParaRPr lang="en-GB" sz="1400" b="0" i="0" kern="1200" dirty="0" smtClean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marL="285750" indent="-28575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cy-GB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Atgoffwch</a:t>
                      </a:r>
                      <a:r>
                        <a:rPr lang="cy-GB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y</a:t>
                      </a:r>
                      <a:r>
                        <a:rPr lang="cy-GB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plant na dim treiglad meddal gyda bwrw achos mae bwrw yn ferf.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endParaRPr lang="en-GB" sz="1400" b="0" i="0" kern="1200" dirty="0" smtClean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baseline="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</a:t>
                      </a:r>
                      <a:r>
                        <a:rPr lang="cy-GB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waith gorchmynion yn y gorffennol – lluosog ac unigol e.e.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cy-GB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Gwrandewch arna i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cy-GB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Edrychwch arna i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cy-GB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Dwedwch ar fy ôl i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cy-GB" sz="1400" dirty="0" smtClean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Ailadroddwch. </a:t>
                      </a:r>
                    </a:p>
                    <a:p>
                      <a:pPr marL="285750" indent="-28575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endParaRPr lang="en-GB" sz="1400" b="0" i="0" kern="1200" dirty="0" smtClean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y-GB" sz="1400" b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indent="0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1" i="0" u="sng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Geirfa:</a:t>
                      </a:r>
                      <a:r>
                        <a:rPr lang="en-US" sz="1400" b="1" i="0" u="sng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​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96775273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1320348"/>
              </p:ext>
            </p:extLst>
          </p:nvPr>
        </p:nvGraphicFramePr>
        <p:xfrm>
          <a:off x="6456218" y="4044757"/>
          <a:ext cx="297411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7055">
                  <a:extLst>
                    <a:ext uri="{9D8B030D-6E8A-4147-A177-3AD203B41FA5}">
                      <a16:colId xmlns:a16="http://schemas.microsoft.com/office/drawing/2014/main" val="1591907359"/>
                    </a:ext>
                  </a:extLst>
                </a:gridCol>
                <a:gridCol w="1487055">
                  <a:extLst>
                    <a:ext uri="{9D8B030D-6E8A-4147-A177-3AD203B41FA5}">
                      <a16:colId xmlns:a16="http://schemas.microsoft.com/office/drawing/2014/main" val="475376540"/>
                    </a:ext>
                  </a:extLst>
                </a:gridCol>
              </a:tblGrid>
              <a:tr h="2088188">
                <a:tc>
                  <a:txBody>
                    <a:bodyPr/>
                    <a:lstStyle/>
                    <a:p>
                      <a:pPr indent="0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0" i="0" u="none" kern="120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tywywdd</a:t>
                      </a:r>
                      <a:endParaRPr lang="en-US" sz="1800" b="0" i="0" u="none" kern="1200" dirty="0" smtClean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indent="0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0" i="0" u="none" kern="120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bwrw</a:t>
                      </a:r>
                      <a:r>
                        <a:rPr lang="en-US" sz="1800" b="0" i="0" u="none" kern="120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0" i="0" u="none" kern="120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glaw</a:t>
                      </a:r>
                      <a:endParaRPr lang="en-US" sz="1800" b="0" i="0" u="none" kern="1200" dirty="0" smtClean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indent="0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0" i="0" u="none" kern="120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heulog</a:t>
                      </a:r>
                      <a:endParaRPr lang="en-US" sz="1800" b="0" i="0" u="none" kern="1200" dirty="0" smtClean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indent="0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0" i="0" u="none" kern="120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bwrw</a:t>
                      </a:r>
                      <a:r>
                        <a:rPr lang="en-US" sz="1800" b="0" i="0" u="none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0" i="0" u="none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eira</a:t>
                      </a:r>
                      <a:endParaRPr lang="en-US" sz="1800" b="0" i="0" u="none" kern="1200" baseline="0" dirty="0" smtClean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indent="0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0" i="0" u="none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bwrw</a:t>
                      </a:r>
                      <a:r>
                        <a:rPr lang="en-US" sz="1800" b="0" i="0" u="none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800" b="0" i="0" u="none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cesair</a:t>
                      </a:r>
                      <a:endParaRPr lang="en-US" sz="1800" b="0" i="0" u="none" kern="1200" baseline="0" dirty="0" smtClean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indent="0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0" i="0" u="none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stormus</a:t>
                      </a:r>
                      <a:endParaRPr lang="en-US" sz="1800" b="0" i="0" u="none" kern="1200" baseline="0" dirty="0" smtClean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indent="0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0" i="0" u="none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niwlog</a:t>
                      </a:r>
                      <a:endParaRPr lang="en-US" sz="1800" b="0" i="0" u="none" kern="1200" baseline="0" dirty="0" smtClean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indent="0" rtl="0" fontAlgn="base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0" i="0" u="none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gymylog</a:t>
                      </a:r>
                      <a:endParaRPr lang="en-US" sz="1800" b="0" i="0" u="none" kern="1200" baseline="0" dirty="0" smtClean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endParaRPr lang="cy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dwym</a:t>
                      </a:r>
                      <a:r>
                        <a:rPr lang="en-GB" sz="18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oer</a:t>
                      </a:r>
                      <a:r>
                        <a:rPr lang="en-GB" sz="18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baseline="0" dirty="0" err="1" smtClean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dd</a:t>
                      </a:r>
                      <a:r>
                        <a:rPr lang="en-GB" sz="18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iflas</a:t>
                      </a:r>
                      <a:r>
                        <a:rPr lang="en-GB" sz="1800" b="0" baseline="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baseline="0" dirty="0" err="1" smtClean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</a:t>
                      </a:r>
                      <a:r>
                        <a:rPr lang="en-GB" sz="18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ynnes</a:t>
                      </a:r>
                      <a:endParaRPr lang="en-GB" sz="1800" b="0" baseline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baseline="0" dirty="0" smtClean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_</a:t>
                      </a:r>
                      <a:r>
                        <a:rPr lang="en-GB" sz="1800" b="0" baseline="0" dirty="0" err="1" smtClean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</a:t>
                      </a:r>
                      <a:r>
                        <a:rPr lang="en-GB" sz="18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wyd</a:t>
                      </a:r>
                      <a:endParaRPr lang="en-GB" sz="1800" b="0" baseline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inden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baseline="0" dirty="0" err="1" smtClean="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</a:t>
                      </a:r>
                      <a:r>
                        <a:rPr lang="en-GB" sz="1800" b="0" baseline="0" dirty="0" err="1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ywyll</a:t>
                      </a:r>
                      <a:endParaRPr lang="cy-GB" sz="1800" b="0" dirty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endParaRPr lang="cy-GB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83139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4080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err="1" smtClean="0"/>
              <a:t>Adnoddau</a:t>
            </a:r>
            <a:endParaRPr lang="cy-GB" b="1" u="sng" dirty="0"/>
          </a:p>
        </p:txBody>
      </p:sp>
      <p:pic>
        <p:nvPicPr>
          <p:cNvPr id="4" name="Picture 3" descr="Months posters with qr codes - Word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18" t="27592" r="24848" b="10143"/>
          <a:stretch/>
        </p:blipFill>
        <p:spPr>
          <a:xfrm>
            <a:off x="129309" y="1690689"/>
            <a:ext cx="5400000" cy="3549031"/>
          </a:xfrm>
          <a:prstGeom prst="rect">
            <a:avLst/>
          </a:prstGeom>
        </p:spPr>
      </p:pic>
      <p:pic>
        <p:nvPicPr>
          <p:cNvPr id="5" name="Picture 4" descr="Months posters with qr codes - Word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60" t="26951" r="24773" b="6831"/>
          <a:stretch/>
        </p:blipFill>
        <p:spPr>
          <a:xfrm>
            <a:off x="5953800" y="1690688"/>
            <a:ext cx="5400000" cy="3713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9868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Months posters with qr codes - Word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5" t="28304" r="3532" b="11837"/>
          <a:stretch/>
        </p:blipFill>
        <p:spPr>
          <a:xfrm>
            <a:off x="279498" y="1321231"/>
            <a:ext cx="11633003" cy="3961967"/>
          </a:xfrm>
        </p:spPr>
      </p:pic>
    </p:spTree>
    <p:extLst>
      <p:ext uri="{BB962C8B-B14F-4D97-AF65-F5344CB8AC3E}">
        <p14:creationId xmlns:p14="http://schemas.microsoft.com/office/powerpoint/2010/main" val="214977097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Months posters with qr codes - Word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2" t="26182" r="3304" b="16083"/>
          <a:stretch/>
        </p:blipFill>
        <p:spPr>
          <a:xfrm>
            <a:off x="249380" y="1524001"/>
            <a:ext cx="11667563" cy="3796145"/>
          </a:xfrm>
        </p:spPr>
      </p:pic>
    </p:spTree>
    <p:extLst>
      <p:ext uri="{BB962C8B-B14F-4D97-AF65-F5344CB8AC3E}">
        <p14:creationId xmlns:p14="http://schemas.microsoft.com/office/powerpoint/2010/main" val="334846298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Months posters with qr codes - Word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8" t="24908" r="3646" b="16507"/>
          <a:stretch/>
        </p:blipFill>
        <p:spPr>
          <a:xfrm>
            <a:off x="240146" y="1773816"/>
            <a:ext cx="11387274" cy="3804948"/>
          </a:xfrm>
        </p:spPr>
      </p:pic>
    </p:spTree>
    <p:extLst>
      <p:ext uri="{BB962C8B-B14F-4D97-AF65-F5344CB8AC3E}">
        <p14:creationId xmlns:p14="http://schemas.microsoft.com/office/powerpoint/2010/main" val="80016524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Months posters with qr codes - Word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3" t="24060" r="3759" b="15657"/>
          <a:stretch/>
        </p:blipFill>
        <p:spPr>
          <a:xfrm>
            <a:off x="314035" y="1440873"/>
            <a:ext cx="11416149" cy="3934691"/>
          </a:xfrm>
        </p:spPr>
      </p:pic>
    </p:spTree>
    <p:extLst>
      <p:ext uri="{BB962C8B-B14F-4D97-AF65-F5344CB8AC3E}">
        <p14:creationId xmlns:p14="http://schemas.microsoft.com/office/powerpoint/2010/main" val="36004120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Months posters with qr codes - Word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3" t="23210" r="3303" b="14596"/>
          <a:stretch/>
        </p:blipFill>
        <p:spPr>
          <a:xfrm>
            <a:off x="415636" y="1422400"/>
            <a:ext cx="11370150" cy="3999345"/>
          </a:xfrm>
        </p:spPr>
      </p:pic>
    </p:spTree>
    <p:extLst>
      <p:ext uri="{BB962C8B-B14F-4D97-AF65-F5344CB8AC3E}">
        <p14:creationId xmlns:p14="http://schemas.microsoft.com/office/powerpoint/2010/main" val="334228241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0855" t="20771" r="54029" b="8527"/>
          <a:stretch/>
        </p:blipFill>
        <p:spPr>
          <a:xfrm>
            <a:off x="3334424" y="182880"/>
            <a:ext cx="4215565" cy="6675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9348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1089</TotalTime>
  <Words>551</Words>
  <Application>Microsoft Office PowerPoint</Application>
  <PresentationFormat>Widescreen</PresentationFormat>
  <Paragraphs>181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Arial</vt:lpstr>
      <vt:lpstr>Calibri</vt:lpstr>
      <vt:lpstr>Calibri Light</vt:lpstr>
      <vt:lpstr>Times New Roman</vt:lpstr>
      <vt:lpstr>Wingdings</vt:lpstr>
      <vt:lpstr>Office Theme</vt:lpstr>
      <vt:lpstr>Y Tywydd</vt:lpstr>
      <vt:lpstr>PowerPoint Presentation</vt:lpstr>
      <vt:lpstr>PowerPoint Presentation</vt:lpstr>
      <vt:lpstr>Aroswch    Dangoswch i fi!   Edrychwch ar y patrwm yn y brawddegau am y tywydd.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Beth yw ‘What was the weather like yesterday?’</vt:lpstr>
      <vt:lpstr>Sut roedd y tywydd ddoe?  Yr un yma????  </vt:lpstr>
      <vt:lpstr>Roedd hi’n bwrw eira.</vt:lpstr>
      <vt:lpstr>Yn un yma???</vt:lpstr>
      <vt:lpstr>Roedd hi’n stormus!</vt:lpstr>
      <vt:lpstr>Beth yw’r gair coll?    </vt:lpstr>
      <vt:lpstr>Yr un yma? </vt:lpstr>
      <vt:lpstr>Mae’n mynd yn anodd!!!! </vt:lpstr>
      <vt:lpstr>PowerPoint Presentation</vt:lpstr>
      <vt:lpstr>PowerPoint Presentation</vt:lpstr>
      <vt:lpstr>PowerPoint Presentation</vt:lpstr>
      <vt:lpstr>PowerPoint Presentation</vt:lpstr>
      <vt:lpstr>Sut fydd y tywdd yfory???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Adnoddau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(2413017)</dc:creator>
  <cp:lastModifiedBy>Alison Evans (2413017)</cp:lastModifiedBy>
  <cp:revision>44</cp:revision>
  <dcterms:created xsi:type="dcterms:W3CDTF">2024-10-08T15:36:49Z</dcterms:created>
  <dcterms:modified xsi:type="dcterms:W3CDTF">2024-10-23T18:38:04Z</dcterms:modified>
</cp:coreProperties>
</file>