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 id="2147483863" r:id="rId2"/>
  </p:sldMasterIdLst>
  <p:notesMasterIdLst>
    <p:notesMasterId r:id="rId37"/>
  </p:notesMasterIdLst>
  <p:handoutMasterIdLst>
    <p:handoutMasterId r:id="rId38"/>
  </p:handoutMasterIdLst>
  <p:sldIdLst>
    <p:sldId id="979" r:id="rId3"/>
    <p:sldId id="1102" r:id="rId4"/>
    <p:sldId id="1088" r:id="rId5"/>
    <p:sldId id="1100" r:id="rId6"/>
    <p:sldId id="592" r:id="rId7"/>
    <p:sldId id="1075" r:id="rId8"/>
    <p:sldId id="1073" r:id="rId9"/>
    <p:sldId id="1076" r:id="rId10"/>
    <p:sldId id="1086" r:id="rId11"/>
    <p:sldId id="1078" r:id="rId12"/>
    <p:sldId id="1079" r:id="rId13"/>
    <p:sldId id="1055" r:id="rId14"/>
    <p:sldId id="1077" r:id="rId15"/>
    <p:sldId id="1013" r:id="rId16"/>
    <p:sldId id="1080" r:id="rId17"/>
    <p:sldId id="1081" r:id="rId18"/>
    <p:sldId id="1050" r:id="rId19"/>
    <p:sldId id="1085" r:id="rId20"/>
    <p:sldId id="1087" r:id="rId21"/>
    <p:sldId id="1103" r:id="rId22"/>
    <p:sldId id="1089" r:id="rId23"/>
    <p:sldId id="1090" r:id="rId24"/>
    <p:sldId id="1101" r:id="rId25"/>
    <p:sldId id="1104" r:id="rId26"/>
    <p:sldId id="1094" r:id="rId27"/>
    <p:sldId id="1095" r:id="rId28"/>
    <p:sldId id="1096" r:id="rId29"/>
    <p:sldId id="1097" r:id="rId30"/>
    <p:sldId id="1098" r:id="rId31"/>
    <p:sldId id="1099" r:id="rId32"/>
    <p:sldId id="1048" r:id="rId33"/>
    <p:sldId id="1091" r:id="rId34"/>
    <p:sldId id="1092" r:id="rId35"/>
    <p:sldId id="1093" r:id="rId36"/>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05"/>
    <p:restoredTop sz="60777" autoAdjust="0"/>
  </p:normalViewPr>
  <p:slideViewPr>
    <p:cSldViewPr snapToObjects="1">
      <p:cViewPr varScale="1">
        <p:scale>
          <a:sx n="63" d="100"/>
          <a:sy n="63" d="100"/>
        </p:scale>
        <p:origin x="1904" y="176"/>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908"/>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EE68BB-F306-4851-8513-F4433D85DCA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4540643-2AE6-4C4F-93E5-E5705694853D}">
      <dgm:prSet/>
      <dgm:spPr/>
      <dgm:t>
        <a:bodyPr/>
        <a:lstStyle/>
        <a:p>
          <a:r>
            <a:rPr lang="en-US"/>
            <a:t>Is a safety case required – YES/NO (SRO)</a:t>
          </a:r>
        </a:p>
      </dgm:t>
    </dgm:pt>
    <dgm:pt modelId="{D415EA84-EF22-4F2F-A5EA-E0BF4A4FDA2C}" type="parTrans" cxnId="{D34DD626-A7C9-46F1-8CAA-5A11D0EC4E85}">
      <dgm:prSet/>
      <dgm:spPr/>
      <dgm:t>
        <a:bodyPr/>
        <a:lstStyle/>
        <a:p>
          <a:endParaRPr lang="en-US"/>
        </a:p>
      </dgm:t>
    </dgm:pt>
    <dgm:pt modelId="{81B634B4-C71D-4F78-91D0-3F180B643D5E}" type="sibTrans" cxnId="{D34DD626-A7C9-46F1-8CAA-5A11D0EC4E85}">
      <dgm:prSet/>
      <dgm:spPr/>
      <dgm:t>
        <a:bodyPr/>
        <a:lstStyle/>
        <a:p>
          <a:endParaRPr lang="en-US"/>
        </a:p>
      </dgm:t>
    </dgm:pt>
    <dgm:pt modelId="{D53957BD-1259-4603-B18A-1229B56DC67C}">
      <dgm:prSet/>
      <dgm:spPr>
        <a:solidFill>
          <a:schemeClr val="tx2">
            <a:lumMod val="65000"/>
          </a:schemeClr>
        </a:solidFill>
      </dgm:spPr>
      <dgm:t>
        <a:bodyPr/>
        <a:lstStyle/>
        <a:p>
          <a:r>
            <a:rPr lang="en-US" dirty="0"/>
            <a:t>Stand-alone?</a:t>
          </a:r>
        </a:p>
      </dgm:t>
    </dgm:pt>
    <dgm:pt modelId="{9D848568-916B-4869-B7C6-5D1C5BCBD00C}" type="parTrans" cxnId="{7169FCB6-B7FC-4174-8FD1-E7900FD9495F}">
      <dgm:prSet/>
      <dgm:spPr/>
      <dgm:t>
        <a:bodyPr/>
        <a:lstStyle/>
        <a:p>
          <a:endParaRPr lang="en-US"/>
        </a:p>
      </dgm:t>
    </dgm:pt>
    <dgm:pt modelId="{9A103A02-136D-4A1A-BD0A-3679D414B2B2}" type="sibTrans" cxnId="{7169FCB6-B7FC-4174-8FD1-E7900FD9495F}">
      <dgm:prSet/>
      <dgm:spPr/>
      <dgm:t>
        <a:bodyPr/>
        <a:lstStyle/>
        <a:p>
          <a:endParaRPr lang="en-US"/>
        </a:p>
      </dgm:t>
    </dgm:pt>
    <dgm:pt modelId="{D6809DC6-1FAF-4BE1-A3B1-7ECA7059CA6A}">
      <dgm:prSet/>
      <dgm:spPr>
        <a:solidFill>
          <a:schemeClr val="tx2">
            <a:lumMod val="65000"/>
          </a:schemeClr>
        </a:solidFill>
      </dgm:spPr>
      <dgm:t>
        <a:bodyPr/>
        <a:lstStyle/>
        <a:p>
          <a:r>
            <a:rPr lang="en-US" dirty="0"/>
            <a:t>Part of a larger system?</a:t>
          </a:r>
        </a:p>
      </dgm:t>
    </dgm:pt>
    <dgm:pt modelId="{46144CB8-12C7-4041-BCCA-55D6E2F2FFD1}" type="parTrans" cxnId="{2558633A-123A-4825-AA57-5C77FBEE675C}">
      <dgm:prSet/>
      <dgm:spPr/>
      <dgm:t>
        <a:bodyPr/>
        <a:lstStyle/>
        <a:p>
          <a:endParaRPr lang="en-US"/>
        </a:p>
      </dgm:t>
    </dgm:pt>
    <dgm:pt modelId="{77F47956-DC66-43B8-B1E4-F555F06AC4CF}" type="sibTrans" cxnId="{2558633A-123A-4825-AA57-5C77FBEE675C}">
      <dgm:prSet/>
      <dgm:spPr/>
      <dgm:t>
        <a:bodyPr/>
        <a:lstStyle/>
        <a:p>
          <a:endParaRPr lang="en-US"/>
        </a:p>
      </dgm:t>
    </dgm:pt>
    <dgm:pt modelId="{1C918D20-C11E-4189-998F-89A27A24C521}">
      <dgm:prSet/>
      <dgm:spPr>
        <a:solidFill>
          <a:schemeClr val="tx2">
            <a:lumMod val="65000"/>
          </a:schemeClr>
        </a:solidFill>
      </dgm:spPr>
      <dgm:t>
        <a:bodyPr/>
        <a:lstStyle/>
        <a:p>
          <a:r>
            <a:rPr lang="en-US" dirty="0"/>
            <a:t>Necessary for different applications such as T&amp;E, breakdown &amp; disposal, training </a:t>
          </a:r>
          <a:r>
            <a:rPr lang="en-US" dirty="0" err="1"/>
            <a:t>etc</a:t>
          </a:r>
          <a:endParaRPr lang="en-US" dirty="0"/>
        </a:p>
      </dgm:t>
    </dgm:pt>
    <dgm:pt modelId="{57A7A0A3-75BE-412D-B021-704887087E5D}" type="parTrans" cxnId="{EE8D76FA-6086-473C-8230-219E55C92927}">
      <dgm:prSet/>
      <dgm:spPr/>
      <dgm:t>
        <a:bodyPr/>
        <a:lstStyle/>
        <a:p>
          <a:endParaRPr lang="en-US"/>
        </a:p>
      </dgm:t>
    </dgm:pt>
    <dgm:pt modelId="{87B42CF8-4E0D-4678-94A7-639101AC41FB}" type="sibTrans" cxnId="{EE8D76FA-6086-473C-8230-219E55C92927}">
      <dgm:prSet/>
      <dgm:spPr/>
      <dgm:t>
        <a:bodyPr/>
        <a:lstStyle/>
        <a:p>
          <a:endParaRPr lang="en-US"/>
        </a:p>
      </dgm:t>
    </dgm:pt>
    <dgm:pt modelId="{C2FE83CA-8CF5-41CC-8A59-F5FFDDE11D47}">
      <dgm:prSet/>
      <dgm:spPr/>
      <dgm:t>
        <a:bodyPr/>
        <a:lstStyle/>
        <a:p>
          <a:r>
            <a:rPr lang="en-US"/>
            <a:t>Start as early in the CADMID cycle as possible</a:t>
          </a:r>
        </a:p>
      </dgm:t>
    </dgm:pt>
    <dgm:pt modelId="{C060F3FE-FB57-4A37-B495-17C537C6B7B8}" type="parTrans" cxnId="{81831C3E-AD43-435E-8E89-5D4A3F4E0150}">
      <dgm:prSet/>
      <dgm:spPr/>
      <dgm:t>
        <a:bodyPr/>
        <a:lstStyle/>
        <a:p>
          <a:endParaRPr lang="en-US"/>
        </a:p>
      </dgm:t>
    </dgm:pt>
    <dgm:pt modelId="{0AC11B38-5F67-4DCD-AF8B-8A30A363FBAE}" type="sibTrans" cxnId="{81831C3E-AD43-435E-8E89-5D4A3F4E0150}">
      <dgm:prSet/>
      <dgm:spPr/>
      <dgm:t>
        <a:bodyPr/>
        <a:lstStyle/>
        <a:p>
          <a:endParaRPr lang="en-US"/>
        </a:p>
      </dgm:t>
    </dgm:pt>
    <dgm:pt modelId="{005A3EEE-5A6A-46FE-B54A-381262E50EBA}">
      <dgm:prSet/>
      <dgm:spPr/>
      <dgm:t>
        <a:bodyPr/>
        <a:lstStyle/>
        <a:p>
          <a:r>
            <a:rPr lang="en-US"/>
            <a:t>Justification that equipment is (or will be) safe to use throughout its life.</a:t>
          </a:r>
        </a:p>
      </dgm:t>
    </dgm:pt>
    <dgm:pt modelId="{B75BC80D-50BE-4817-888D-3D4790E6100C}" type="parTrans" cxnId="{0AD80182-CD56-4CC5-9550-B07CD7870DBA}">
      <dgm:prSet/>
      <dgm:spPr/>
      <dgm:t>
        <a:bodyPr/>
        <a:lstStyle/>
        <a:p>
          <a:endParaRPr lang="en-US"/>
        </a:p>
      </dgm:t>
    </dgm:pt>
    <dgm:pt modelId="{ACC258A5-0D04-465E-BFAB-BFB58CE557E7}" type="sibTrans" cxnId="{0AD80182-CD56-4CC5-9550-B07CD7870DBA}">
      <dgm:prSet/>
      <dgm:spPr/>
      <dgm:t>
        <a:bodyPr/>
        <a:lstStyle/>
        <a:p>
          <a:endParaRPr lang="en-US"/>
        </a:p>
      </dgm:t>
    </dgm:pt>
    <dgm:pt modelId="{1EBACE1F-7C60-EE4D-92DB-B206CE308ED3}" type="pres">
      <dgm:prSet presAssocID="{C0EE68BB-F306-4851-8513-F4433D85DCA6}" presName="linear" presStyleCnt="0">
        <dgm:presLayoutVars>
          <dgm:animLvl val="lvl"/>
          <dgm:resizeHandles val="exact"/>
        </dgm:presLayoutVars>
      </dgm:prSet>
      <dgm:spPr/>
    </dgm:pt>
    <dgm:pt modelId="{1C6BDACC-1D5E-A94D-8EA5-F8DAD68494C1}" type="pres">
      <dgm:prSet presAssocID="{34540643-2AE6-4C4F-93E5-E5705694853D}" presName="parentText" presStyleLbl="node1" presStyleIdx="0" presStyleCnt="6">
        <dgm:presLayoutVars>
          <dgm:chMax val="0"/>
          <dgm:bulletEnabled val="1"/>
        </dgm:presLayoutVars>
      </dgm:prSet>
      <dgm:spPr/>
    </dgm:pt>
    <dgm:pt modelId="{D6A46AA3-88D8-5C48-8438-4FC56834B185}" type="pres">
      <dgm:prSet presAssocID="{81B634B4-C71D-4F78-91D0-3F180B643D5E}" presName="spacer" presStyleCnt="0"/>
      <dgm:spPr/>
    </dgm:pt>
    <dgm:pt modelId="{7081C326-ED19-4947-8514-721834A744E8}" type="pres">
      <dgm:prSet presAssocID="{D53957BD-1259-4603-B18A-1229B56DC67C}" presName="parentText" presStyleLbl="node1" presStyleIdx="1" presStyleCnt="6">
        <dgm:presLayoutVars>
          <dgm:chMax val="0"/>
          <dgm:bulletEnabled val="1"/>
        </dgm:presLayoutVars>
      </dgm:prSet>
      <dgm:spPr/>
    </dgm:pt>
    <dgm:pt modelId="{85D87EFF-9145-2044-B97E-62C58CD15F9F}" type="pres">
      <dgm:prSet presAssocID="{9A103A02-136D-4A1A-BD0A-3679D414B2B2}" presName="spacer" presStyleCnt="0"/>
      <dgm:spPr/>
    </dgm:pt>
    <dgm:pt modelId="{72B2691B-B163-7246-9E0D-5427B387BE4D}" type="pres">
      <dgm:prSet presAssocID="{D6809DC6-1FAF-4BE1-A3B1-7ECA7059CA6A}" presName="parentText" presStyleLbl="node1" presStyleIdx="2" presStyleCnt="6">
        <dgm:presLayoutVars>
          <dgm:chMax val="0"/>
          <dgm:bulletEnabled val="1"/>
        </dgm:presLayoutVars>
      </dgm:prSet>
      <dgm:spPr/>
    </dgm:pt>
    <dgm:pt modelId="{23DD7752-C422-A14F-96B0-71C63C2DC3ED}" type="pres">
      <dgm:prSet presAssocID="{77F47956-DC66-43B8-B1E4-F555F06AC4CF}" presName="spacer" presStyleCnt="0"/>
      <dgm:spPr/>
    </dgm:pt>
    <dgm:pt modelId="{AADCA1A2-62CB-C34A-AE0D-4F99ADC10AA6}" type="pres">
      <dgm:prSet presAssocID="{1C918D20-C11E-4189-998F-89A27A24C521}" presName="parentText" presStyleLbl="node1" presStyleIdx="3" presStyleCnt="6">
        <dgm:presLayoutVars>
          <dgm:chMax val="0"/>
          <dgm:bulletEnabled val="1"/>
        </dgm:presLayoutVars>
      </dgm:prSet>
      <dgm:spPr/>
    </dgm:pt>
    <dgm:pt modelId="{568A78D1-8203-1441-89B0-583E1BA06A40}" type="pres">
      <dgm:prSet presAssocID="{87B42CF8-4E0D-4678-94A7-639101AC41FB}" presName="spacer" presStyleCnt="0"/>
      <dgm:spPr/>
    </dgm:pt>
    <dgm:pt modelId="{D8088635-401B-9549-83E9-4DE5D7DB2D5B}" type="pres">
      <dgm:prSet presAssocID="{C2FE83CA-8CF5-41CC-8A59-F5FFDDE11D47}" presName="parentText" presStyleLbl="node1" presStyleIdx="4" presStyleCnt="6">
        <dgm:presLayoutVars>
          <dgm:chMax val="0"/>
          <dgm:bulletEnabled val="1"/>
        </dgm:presLayoutVars>
      </dgm:prSet>
      <dgm:spPr/>
    </dgm:pt>
    <dgm:pt modelId="{4ACE940C-922D-634D-8A6F-38ED026AD3E8}" type="pres">
      <dgm:prSet presAssocID="{0AC11B38-5F67-4DCD-AF8B-8A30A363FBAE}" presName="spacer" presStyleCnt="0"/>
      <dgm:spPr/>
    </dgm:pt>
    <dgm:pt modelId="{ABE47150-167C-0640-B10D-8156DA926262}" type="pres">
      <dgm:prSet presAssocID="{005A3EEE-5A6A-46FE-B54A-381262E50EBA}" presName="parentText" presStyleLbl="node1" presStyleIdx="5" presStyleCnt="6">
        <dgm:presLayoutVars>
          <dgm:chMax val="0"/>
          <dgm:bulletEnabled val="1"/>
        </dgm:presLayoutVars>
      </dgm:prSet>
      <dgm:spPr/>
    </dgm:pt>
  </dgm:ptLst>
  <dgm:cxnLst>
    <dgm:cxn modelId="{A632000A-EC12-244D-9BED-675C20706848}" type="presOf" srcId="{D6809DC6-1FAF-4BE1-A3B1-7ECA7059CA6A}" destId="{72B2691B-B163-7246-9E0D-5427B387BE4D}" srcOrd="0" destOrd="0" presId="urn:microsoft.com/office/officeart/2005/8/layout/vList2"/>
    <dgm:cxn modelId="{A94B5E1A-4359-0E49-9082-FAB337DA1776}" type="presOf" srcId="{1C918D20-C11E-4189-998F-89A27A24C521}" destId="{AADCA1A2-62CB-C34A-AE0D-4F99ADC10AA6}" srcOrd="0" destOrd="0" presId="urn:microsoft.com/office/officeart/2005/8/layout/vList2"/>
    <dgm:cxn modelId="{5775DC1E-7D6C-0341-AAB7-B67B2A3C6B32}" type="presOf" srcId="{D53957BD-1259-4603-B18A-1229B56DC67C}" destId="{7081C326-ED19-4947-8514-721834A744E8}" srcOrd="0" destOrd="0" presId="urn:microsoft.com/office/officeart/2005/8/layout/vList2"/>
    <dgm:cxn modelId="{D34DD626-A7C9-46F1-8CAA-5A11D0EC4E85}" srcId="{C0EE68BB-F306-4851-8513-F4433D85DCA6}" destId="{34540643-2AE6-4C4F-93E5-E5705694853D}" srcOrd="0" destOrd="0" parTransId="{D415EA84-EF22-4F2F-A5EA-E0BF4A4FDA2C}" sibTransId="{81B634B4-C71D-4F78-91D0-3F180B643D5E}"/>
    <dgm:cxn modelId="{2558633A-123A-4825-AA57-5C77FBEE675C}" srcId="{C0EE68BB-F306-4851-8513-F4433D85DCA6}" destId="{D6809DC6-1FAF-4BE1-A3B1-7ECA7059CA6A}" srcOrd="2" destOrd="0" parTransId="{46144CB8-12C7-4041-BCCA-55D6E2F2FFD1}" sibTransId="{77F47956-DC66-43B8-B1E4-F555F06AC4CF}"/>
    <dgm:cxn modelId="{81831C3E-AD43-435E-8E89-5D4A3F4E0150}" srcId="{C0EE68BB-F306-4851-8513-F4433D85DCA6}" destId="{C2FE83CA-8CF5-41CC-8A59-F5FFDDE11D47}" srcOrd="4" destOrd="0" parTransId="{C060F3FE-FB57-4A37-B495-17C537C6B7B8}" sibTransId="{0AC11B38-5F67-4DCD-AF8B-8A30A363FBAE}"/>
    <dgm:cxn modelId="{92FEF762-2CCB-1F4D-9FDE-A7BDDBC8AA5E}" type="presOf" srcId="{34540643-2AE6-4C4F-93E5-E5705694853D}" destId="{1C6BDACC-1D5E-A94D-8EA5-F8DAD68494C1}" srcOrd="0" destOrd="0" presId="urn:microsoft.com/office/officeart/2005/8/layout/vList2"/>
    <dgm:cxn modelId="{55D2E671-082E-CD47-827B-E81C04A718D5}" type="presOf" srcId="{005A3EEE-5A6A-46FE-B54A-381262E50EBA}" destId="{ABE47150-167C-0640-B10D-8156DA926262}" srcOrd="0" destOrd="0" presId="urn:microsoft.com/office/officeart/2005/8/layout/vList2"/>
    <dgm:cxn modelId="{0AD80182-CD56-4CC5-9550-B07CD7870DBA}" srcId="{C0EE68BB-F306-4851-8513-F4433D85DCA6}" destId="{005A3EEE-5A6A-46FE-B54A-381262E50EBA}" srcOrd="5" destOrd="0" parTransId="{B75BC80D-50BE-4817-888D-3D4790E6100C}" sibTransId="{ACC258A5-0D04-465E-BFAB-BFB58CE557E7}"/>
    <dgm:cxn modelId="{7169FCB6-B7FC-4174-8FD1-E7900FD9495F}" srcId="{C0EE68BB-F306-4851-8513-F4433D85DCA6}" destId="{D53957BD-1259-4603-B18A-1229B56DC67C}" srcOrd="1" destOrd="0" parTransId="{9D848568-916B-4869-B7C6-5D1C5BCBD00C}" sibTransId="{9A103A02-136D-4A1A-BD0A-3679D414B2B2}"/>
    <dgm:cxn modelId="{F18D7FBB-996C-F845-8805-F9C96493C502}" type="presOf" srcId="{C0EE68BB-F306-4851-8513-F4433D85DCA6}" destId="{1EBACE1F-7C60-EE4D-92DB-B206CE308ED3}" srcOrd="0" destOrd="0" presId="urn:microsoft.com/office/officeart/2005/8/layout/vList2"/>
    <dgm:cxn modelId="{95A52FE0-07AE-2544-875B-250265FA88C8}" type="presOf" srcId="{C2FE83CA-8CF5-41CC-8A59-F5FFDDE11D47}" destId="{D8088635-401B-9549-83E9-4DE5D7DB2D5B}" srcOrd="0" destOrd="0" presId="urn:microsoft.com/office/officeart/2005/8/layout/vList2"/>
    <dgm:cxn modelId="{EE8D76FA-6086-473C-8230-219E55C92927}" srcId="{C0EE68BB-F306-4851-8513-F4433D85DCA6}" destId="{1C918D20-C11E-4189-998F-89A27A24C521}" srcOrd="3" destOrd="0" parTransId="{57A7A0A3-75BE-412D-B021-704887087E5D}" sibTransId="{87B42CF8-4E0D-4678-94A7-639101AC41FB}"/>
    <dgm:cxn modelId="{9421072E-9162-4543-B3C4-17BB98263903}" type="presParOf" srcId="{1EBACE1F-7C60-EE4D-92DB-B206CE308ED3}" destId="{1C6BDACC-1D5E-A94D-8EA5-F8DAD68494C1}" srcOrd="0" destOrd="0" presId="urn:microsoft.com/office/officeart/2005/8/layout/vList2"/>
    <dgm:cxn modelId="{5F463A5C-FA85-FA48-9EE8-DA0BE433941B}" type="presParOf" srcId="{1EBACE1F-7C60-EE4D-92DB-B206CE308ED3}" destId="{D6A46AA3-88D8-5C48-8438-4FC56834B185}" srcOrd="1" destOrd="0" presId="urn:microsoft.com/office/officeart/2005/8/layout/vList2"/>
    <dgm:cxn modelId="{C4FDFC63-A063-EC42-BDB4-BFF15B9254F3}" type="presParOf" srcId="{1EBACE1F-7C60-EE4D-92DB-B206CE308ED3}" destId="{7081C326-ED19-4947-8514-721834A744E8}" srcOrd="2" destOrd="0" presId="urn:microsoft.com/office/officeart/2005/8/layout/vList2"/>
    <dgm:cxn modelId="{79134C9E-1969-C447-BC6A-93F7565AFA18}" type="presParOf" srcId="{1EBACE1F-7C60-EE4D-92DB-B206CE308ED3}" destId="{85D87EFF-9145-2044-B97E-62C58CD15F9F}" srcOrd="3" destOrd="0" presId="urn:microsoft.com/office/officeart/2005/8/layout/vList2"/>
    <dgm:cxn modelId="{4CB51092-978A-214D-AB88-2ED088934505}" type="presParOf" srcId="{1EBACE1F-7C60-EE4D-92DB-B206CE308ED3}" destId="{72B2691B-B163-7246-9E0D-5427B387BE4D}" srcOrd="4" destOrd="0" presId="urn:microsoft.com/office/officeart/2005/8/layout/vList2"/>
    <dgm:cxn modelId="{23FC5E30-4009-224D-8BF2-CDAC2F029B3A}" type="presParOf" srcId="{1EBACE1F-7C60-EE4D-92DB-B206CE308ED3}" destId="{23DD7752-C422-A14F-96B0-71C63C2DC3ED}" srcOrd="5" destOrd="0" presId="urn:microsoft.com/office/officeart/2005/8/layout/vList2"/>
    <dgm:cxn modelId="{D4953DD1-8629-DF43-AD43-2522FAFDB800}" type="presParOf" srcId="{1EBACE1F-7C60-EE4D-92DB-B206CE308ED3}" destId="{AADCA1A2-62CB-C34A-AE0D-4F99ADC10AA6}" srcOrd="6" destOrd="0" presId="urn:microsoft.com/office/officeart/2005/8/layout/vList2"/>
    <dgm:cxn modelId="{E7F69935-AA38-744B-8375-75BE3DF45102}" type="presParOf" srcId="{1EBACE1F-7C60-EE4D-92DB-B206CE308ED3}" destId="{568A78D1-8203-1441-89B0-583E1BA06A40}" srcOrd="7" destOrd="0" presId="urn:microsoft.com/office/officeart/2005/8/layout/vList2"/>
    <dgm:cxn modelId="{E72601AD-7812-4242-9A33-C7BA49547EB2}" type="presParOf" srcId="{1EBACE1F-7C60-EE4D-92DB-B206CE308ED3}" destId="{D8088635-401B-9549-83E9-4DE5D7DB2D5B}" srcOrd="8" destOrd="0" presId="urn:microsoft.com/office/officeart/2005/8/layout/vList2"/>
    <dgm:cxn modelId="{E0A2CF57-98BA-274A-976C-AE37DE57B877}" type="presParOf" srcId="{1EBACE1F-7C60-EE4D-92DB-B206CE308ED3}" destId="{4ACE940C-922D-634D-8A6F-38ED026AD3E8}" srcOrd="9" destOrd="0" presId="urn:microsoft.com/office/officeart/2005/8/layout/vList2"/>
    <dgm:cxn modelId="{BD3E8562-966D-B54B-827D-701009F07FC0}" type="presParOf" srcId="{1EBACE1F-7C60-EE4D-92DB-B206CE308ED3}" destId="{ABE47150-167C-0640-B10D-8156DA92626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F9680C-7CAF-401F-AEE0-5DC3583B8DCB}" type="doc">
      <dgm:prSet loTypeId="urn:microsoft.com/office/officeart/2005/8/layout/process4" loCatId="process" qsTypeId="urn:microsoft.com/office/officeart/2005/8/quickstyle/simple4" qsCatId="simple" csTypeId="urn:microsoft.com/office/officeart/2005/8/colors/colorful5" csCatId="colorful"/>
      <dgm:spPr/>
      <dgm:t>
        <a:bodyPr/>
        <a:lstStyle/>
        <a:p>
          <a:endParaRPr lang="en-US"/>
        </a:p>
      </dgm:t>
    </dgm:pt>
    <dgm:pt modelId="{5F5033FF-633A-412E-B281-A0750AFF37D4}">
      <dgm:prSet/>
      <dgm:spPr/>
      <dgm:t>
        <a:bodyPr/>
        <a:lstStyle/>
        <a:p>
          <a:r>
            <a:rPr lang="en-US"/>
            <a:t>Should be forward looking and based on user and system requirements</a:t>
          </a:r>
        </a:p>
      </dgm:t>
    </dgm:pt>
    <dgm:pt modelId="{71528E44-43B1-4103-B9A8-B17409134CCA}" type="parTrans" cxnId="{55EC7923-3BDC-4680-B579-D5A8C28D944C}">
      <dgm:prSet/>
      <dgm:spPr/>
      <dgm:t>
        <a:bodyPr/>
        <a:lstStyle/>
        <a:p>
          <a:endParaRPr lang="en-US"/>
        </a:p>
      </dgm:t>
    </dgm:pt>
    <dgm:pt modelId="{D8B246C4-0578-4F9D-823B-67E9A126AAD9}" type="sibTrans" cxnId="{55EC7923-3BDC-4680-B579-D5A8C28D944C}">
      <dgm:prSet/>
      <dgm:spPr/>
      <dgm:t>
        <a:bodyPr/>
        <a:lstStyle/>
        <a:p>
          <a:endParaRPr lang="en-US"/>
        </a:p>
      </dgm:t>
    </dgm:pt>
    <dgm:pt modelId="{EEB903DA-7963-4C73-BFC9-261422F13D28}">
      <dgm:prSet/>
      <dgm:spPr/>
      <dgm:t>
        <a:bodyPr/>
        <a:lstStyle/>
        <a:p>
          <a:r>
            <a:rPr lang="en-US"/>
            <a:t>Cover all the DLODs </a:t>
          </a:r>
        </a:p>
      </dgm:t>
    </dgm:pt>
    <dgm:pt modelId="{1AF0749E-4636-449B-B820-DB6F900B64F3}" type="parTrans" cxnId="{EA9F40DB-5F3D-4716-BFE1-DE9524CFC99C}">
      <dgm:prSet/>
      <dgm:spPr/>
      <dgm:t>
        <a:bodyPr/>
        <a:lstStyle/>
        <a:p>
          <a:endParaRPr lang="en-US"/>
        </a:p>
      </dgm:t>
    </dgm:pt>
    <dgm:pt modelId="{5E1D9080-AFA6-46F2-AD01-6E2264EC5555}" type="sibTrans" cxnId="{EA9F40DB-5F3D-4716-BFE1-DE9524CFC99C}">
      <dgm:prSet/>
      <dgm:spPr/>
      <dgm:t>
        <a:bodyPr/>
        <a:lstStyle/>
        <a:p>
          <a:endParaRPr lang="en-US"/>
        </a:p>
      </dgm:t>
    </dgm:pt>
    <dgm:pt modelId="{BAF3AB3A-36D8-46E7-9406-4428505D9402}">
      <dgm:prSet/>
      <dgm:spPr/>
      <dgm:t>
        <a:bodyPr/>
        <a:lstStyle/>
        <a:p>
          <a:r>
            <a:rPr lang="en-US"/>
            <a:t>Assumptions must be validated by SQEP</a:t>
          </a:r>
        </a:p>
      </dgm:t>
    </dgm:pt>
    <dgm:pt modelId="{E36E7FD5-D796-4940-8640-69683F563A34}" type="parTrans" cxnId="{FEFA61B0-39BE-4D82-A24B-348C010400CA}">
      <dgm:prSet/>
      <dgm:spPr/>
      <dgm:t>
        <a:bodyPr/>
        <a:lstStyle/>
        <a:p>
          <a:endParaRPr lang="en-US"/>
        </a:p>
      </dgm:t>
    </dgm:pt>
    <dgm:pt modelId="{73E4B9B1-809F-4CD5-889C-CE0B1CB229C4}" type="sibTrans" cxnId="{FEFA61B0-39BE-4D82-A24B-348C010400CA}">
      <dgm:prSet/>
      <dgm:spPr/>
      <dgm:t>
        <a:bodyPr/>
        <a:lstStyle/>
        <a:p>
          <a:endParaRPr lang="en-US"/>
        </a:p>
      </dgm:t>
    </dgm:pt>
    <dgm:pt modelId="{BAD7F62F-FB51-469A-A573-89DDD34E7342}">
      <dgm:prSet/>
      <dgm:spPr/>
      <dgm:t>
        <a:bodyPr/>
        <a:lstStyle/>
        <a:p>
          <a:r>
            <a:rPr lang="en-US"/>
            <a:t>Input from Human Factors specialists will be required </a:t>
          </a:r>
        </a:p>
      </dgm:t>
    </dgm:pt>
    <dgm:pt modelId="{775F3CE4-ED1B-4B6A-BE13-8A42BF1CEA77}" type="parTrans" cxnId="{4D2EB24C-D4B3-4D68-A0B1-B26AF82EC061}">
      <dgm:prSet/>
      <dgm:spPr/>
      <dgm:t>
        <a:bodyPr/>
        <a:lstStyle/>
        <a:p>
          <a:endParaRPr lang="en-US"/>
        </a:p>
      </dgm:t>
    </dgm:pt>
    <dgm:pt modelId="{FE701AC7-9FC4-4579-AFAF-62B57FCDDCC2}" type="sibTrans" cxnId="{4D2EB24C-D4B3-4D68-A0B1-B26AF82EC061}">
      <dgm:prSet/>
      <dgm:spPr/>
      <dgm:t>
        <a:bodyPr/>
        <a:lstStyle/>
        <a:p>
          <a:endParaRPr lang="en-US"/>
        </a:p>
      </dgm:t>
    </dgm:pt>
    <dgm:pt modelId="{F420ECCD-9DEF-3849-B5E6-023240F762A8}" type="pres">
      <dgm:prSet presAssocID="{C7F9680C-7CAF-401F-AEE0-5DC3583B8DCB}" presName="Name0" presStyleCnt="0">
        <dgm:presLayoutVars>
          <dgm:dir/>
          <dgm:animLvl val="lvl"/>
          <dgm:resizeHandles val="exact"/>
        </dgm:presLayoutVars>
      </dgm:prSet>
      <dgm:spPr/>
    </dgm:pt>
    <dgm:pt modelId="{00B88C59-1735-2643-BFFC-E82006905F0F}" type="pres">
      <dgm:prSet presAssocID="{BAD7F62F-FB51-469A-A573-89DDD34E7342}" presName="boxAndChildren" presStyleCnt="0"/>
      <dgm:spPr/>
    </dgm:pt>
    <dgm:pt modelId="{B1A8712E-3D39-2A45-9521-9E7790CB01D8}" type="pres">
      <dgm:prSet presAssocID="{BAD7F62F-FB51-469A-A573-89DDD34E7342}" presName="parentTextBox" presStyleLbl="node1" presStyleIdx="0" presStyleCnt="4"/>
      <dgm:spPr/>
    </dgm:pt>
    <dgm:pt modelId="{A1F67D82-6819-4146-9E0A-4CE62E9C9C77}" type="pres">
      <dgm:prSet presAssocID="{73E4B9B1-809F-4CD5-889C-CE0B1CB229C4}" presName="sp" presStyleCnt="0"/>
      <dgm:spPr/>
    </dgm:pt>
    <dgm:pt modelId="{ECB93E06-681B-8D43-A047-D2600FE46D45}" type="pres">
      <dgm:prSet presAssocID="{BAF3AB3A-36D8-46E7-9406-4428505D9402}" presName="arrowAndChildren" presStyleCnt="0"/>
      <dgm:spPr/>
    </dgm:pt>
    <dgm:pt modelId="{8FFC7BC1-B0F0-A847-9DAF-D35836C96397}" type="pres">
      <dgm:prSet presAssocID="{BAF3AB3A-36D8-46E7-9406-4428505D9402}" presName="parentTextArrow" presStyleLbl="node1" presStyleIdx="1" presStyleCnt="4"/>
      <dgm:spPr/>
    </dgm:pt>
    <dgm:pt modelId="{73920BC6-B596-1D4D-A7BA-7320A5A09719}" type="pres">
      <dgm:prSet presAssocID="{5E1D9080-AFA6-46F2-AD01-6E2264EC5555}" presName="sp" presStyleCnt="0"/>
      <dgm:spPr/>
    </dgm:pt>
    <dgm:pt modelId="{9A6BF5B0-E3E2-B94B-B0E0-6BBE8E0B4BBA}" type="pres">
      <dgm:prSet presAssocID="{EEB903DA-7963-4C73-BFC9-261422F13D28}" presName="arrowAndChildren" presStyleCnt="0"/>
      <dgm:spPr/>
    </dgm:pt>
    <dgm:pt modelId="{F8FEF689-32DA-F94E-84CE-E47BD12CEE63}" type="pres">
      <dgm:prSet presAssocID="{EEB903DA-7963-4C73-BFC9-261422F13D28}" presName="parentTextArrow" presStyleLbl="node1" presStyleIdx="2" presStyleCnt="4"/>
      <dgm:spPr/>
    </dgm:pt>
    <dgm:pt modelId="{A0C3A1E5-5B1E-4E49-A02C-5E3820D59D81}" type="pres">
      <dgm:prSet presAssocID="{D8B246C4-0578-4F9D-823B-67E9A126AAD9}" presName="sp" presStyleCnt="0"/>
      <dgm:spPr/>
    </dgm:pt>
    <dgm:pt modelId="{574C4DA0-9990-B548-9EF5-CF85FDFB8A73}" type="pres">
      <dgm:prSet presAssocID="{5F5033FF-633A-412E-B281-A0750AFF37D4}" presName="arrowAndChildren" presStyleCnt="0"/>
      <dgm:spPr/>
    </dgm:pt>
    <dgm:pt modelId="{D6A9F616-227E-AF43-8BAA-E5E3426CD07E}" type="pres">
      <dgm:prSet presAssocID="{5F5033FF-633A-412E-B281-A0750AFF37D4}" presName="parentTextArrow" presStyleLbl="node1" presStyleIdx="3" presStyleCnt="4"/>
      <dgm:spPr/>
    </dgm:pt>
  </dgm:ptLst>
  <dgm:cxnLst>
    <dgm:cxn modelId="{55EC7923-3BDC-4680-B579-D5A8C28D944C}" srcId="{C7F9680C-7CAF-401F-AEE0-5DC3583B8DCB}" destId="{5F5033FF-633A-412E-B281-A0750AFF37D4}" srcOrd="0" destOrd="0" parTransId="{71528E44-43B1-4103-B9A8-B17409134CCA}" sibTransId="{D8B246C4-0578-4F9D-823B-67E9A126AAD9}"/>
    <dgm:cxn modelId="{4D2EB24C-D4B3-4D68-A0B1-B26AF82EC061}" srcId="{C7F9680C-7CAF-401F-AEE0-5DC3583B8DCB}" destId="{BAD7F62F-FB51-469A-A573-89DDD34E7342}" srcOrd="3" destOrd="0" parTransId="{775F3CE4-ED1B-4B6A-BE13-8A42BF1CEA77}" sibTransId="{FE701AC7-9FC4-4579-AFAF-62B57FCDDCC2}"/>
    <dgm:cxn modelId="{903D9D57-3E7C-0449-9737-6E6889974B52}" type="presOf" srcId="{C7F9680C-7CAF-401F-AEE0-5DC3583B8DCB}" destId="{F420ECCD-9DEF-3849-B5E6-023240F762A8}" srcOrd="0" destOrd="0" presId="urn:microsoft.com/office/officeart/2005/8/layout/process4"/>
    <dgm:cxn modelId="{93E8257B-1494-754A-89C4-A407FDAF38DF}" type="presOf" srcId="{5F5033FF-633A-412E-B281-A0750AFF37D4}" destId="{D6A9F616-227E-AF43-8BAA-E5E3426CD07E}" srcOrd="0" destOrd="0" presId="urn:microsoft.com/office/officeart/2005/8/layout/process4"/>
    <dgm:cxn modelId="{C2F7EFA4-80FD-0E48-8B86-2A970F000284}" type="presOf" srcId="{EEB903DA-7963-4C73-BFC9-261422F13D28}" destId="{F8FEF689-32DA-F94E-84CE-E47BD12CEE63}" srcOrd="0" destOrd="0" presId="urn:microsoft.com/office/officeart/2005/8/layout/process4"/>
    <dgm:cxn modelId="{8CD2A5A8-119D-6245-A9C9-00A615B0D7A2}" type="presOf" srcId="{BAD7F62F-FB51-469A-A573-89DDD34E7342}" destId="{B1A8712E-3D39-2A45-9521-9E7790CB01D8}" srcOrd="0" destOrd="0" presId="urn:microsoft.com/office/officeart/2005/8/layout/process4"/>
    <dgm:cxn modelId="{FEFA61B0-39BE-4D82-A24B-348C010400CA}" srcId="{C7F9680C-7CAF-401F-AEE0-5DC3583B8DCB}" destId="{BAF3AB3A-36D8-46E7-9406-4428505D9402}" srcOrd="2" destOrd="0" parTransId="{E36E7FD5-D796-4940-8640-69683F563A34}" sibTransId="{73E4B9B1-809F-4CD5-889C-CE0B1CB229C4}"/>
    <dgm:cxn modelId="{EA9F40DB-5F3D-4716-BFE1-DE9524CFC99C}" srcId="{C7F9680C-7CAF-401F-AEE0-5DC3583B8DCB}" destId="{EEB903DA-7963-4C73-BFC9-261422F13D28}" srcOrd="1" destOrd="0" parTransId="{1AF0749E-4636-449B-B820-DB6F900B64F3}" sibTransId="{5E1D9080-AFA6-46F2-AD01-6E2264EC5555}"/>
    <dgm:cxn modelId="{4FCD8DDE-B172-4B45-B59A-9C057A360CB8}" type="presOf" srcId="{BAF3AB3A-36D8-46E7-9406-4428505D9402}" destId="{8FFC7BC1-B0F0-A847-9DAF-D35836C96397}" srcOrd="0" destOrd="0" presId="urn:microsoft.com/office/officeart/2005/8/layout/process4"/>
    <dgm:cxn modelId="{196874CE-E379-2B44-A201-60C887C8AF60}" type="presParOf" srcId="{F420ECCD-9DEF-3849-B5E6-023240F762A8}" destId="{00B88C59-1735-2643-BFFC-E82006905F0F}" srcOrd="0" destOrd="0" presId="urn:microsoft.com/office/officeart/2005/8/layout/process4"/>
    <dgm:cxn modelId="{3D95BBD0-8F8E-734B-9B73-BC4CFB3B44FE}" type="presParOf" srcId="{00B88C59-1735-2643-BFFC-E82006905F0F}" destId="{B1A8712E-3D39-2A45-9521-9E7790CB01D8}" srcOrd="0" destOrd="0" presId="urn:microsoft.com/office/officeart/2005/8/layout/process4"/>
    <dgm:cxn modelId="{2A2380D5-F1D8-B94C-9399-5E24BC36FC21}" type="presParOf" srcId="{F420ECCD-9DEF-3849-B5E6-023240F762A8}" destId="{A1F67D82-6819-4146-9E0A-4CE62E9C9C77}" srcOrd="1" destOrd="0" presId="urn:microsoft.com/office/officeart/2005/8/layout/process4"/>
    <dgm:cxn modelId="{20E43050-796C-014D-A066-2826BACA5691}" type="presParOf" srcId="{F420ECCD-9DEF-3849-B5E6-023240F762A8}" destId="{ECB93E06-681B-8D43-A047-D2600FE46D45}" srcOrd="2" destOrd="0" presId="urn:microsoft.com/office/officeart/2005/8/layout/process4"/>
    <dgm:cxn modelId="{3D5A2B73-C8F0-AF4A-9930-4C48256A0E02}" type="presParOf" srcId="{ECB93E06-681B-8D43-A047-D2600FE46D45}" destId="{8FFC7BC1-B0F0-A847-9DAF-D35836C96397}" srcOrd="0" destOrd="0" presId="urn:microsoft.com/office/officeart/2005/8/layout/process4"/>
    <dgm:cxn modelId="{27B8DD71-0CE4-E24F-A78C-0F03E1EA0C8C}" type="presParOf" srcId="{F420ECCD-9DEF-3849-B5E6-023240F762A8}" destId="{73920BC6-B596-1D4D-A7BA-7320A5A09719}" srcOrd="3" destOrd="0" presId="urn:microsoft.com/office/officeart/2005/8/layout/process4"/>
    <dgm:cxn modelId="{71897928-56B9-5D45-8957-9DA99908A9BA}" type="presParOf" srcId="{F420ECCD-9DEF-3849-B5E6-023240F762A8}" destId="{9A6BF5B0-E3E2-B94B-B0E0-6BBE8E0B4BBA}" srcOrd="4" destOrd="0" presId="urn:microsoft.com/office/officeart/2005/8/layout/process4"/>
    <dgm:cxn modelId="{423B6D2A-8412-B742-B100-C1A748B7271D}" type="presParOf" srcId="{9A6BF5B0-E3E2-B94B-B0E0-6BBE8E0B4BBA}" destId="{F8FEF689-32DA-F94E-84CE-E47BD12CEE63}" srcOrd="0" destOrd="0" presId="urn:microsoft.com/office/officeart/2005/8/layout/process4"/>
    <dgm:cxn modelId="{510C680F-4762-B949-91DB-71D808A97857}" type="presParOf" srcId="{F420ECCD-9DEF-3849-B5E6-023240F762A8}" destId="{A0C3A1E5-5B1E-4E49-A02C-5E3820D59D81}" srcOrd="5" destOrd="0" presId="urn:microsoft.com/office/officeart/2005/8/layout/process4"/>
    <dgm:cxn modelId="{A84E9901-F375-7846-BCE3-5252996EB6F2}" type="presParOf" srcId="{F420ECCD-9DEF-3849-B5E6-023240F762A8}" destId="{574C4DA0-9990-B548-9EF5-CF85FDFB8A73}" srcOrd="6" destOrd="0" presId="urn:microsoft.com/office/officeart/2005/8/layout/process4"/>
    <dgm:cxn modelId="{C702E46C-6CF6-D14F-95E4-008186FAC227}" type="presParOf" srcId="{574C4DA0-9990-B548-9EF5-CF85FDFB8A73}" destId="{D6A9F616-227E-AF43-8BAA-E5E3426CD07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0FF369-B048-41AF-8279-EE139745240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6D3B3EC5-38EF-40FA-ADC5-66C7A9571270}">
      <dgm:prSet/>
      <dgm:spPr>
        <a:solidFill>
          <a:srgbClr val="0070C0"/>
        </a:solidFill>
      </dgm:spPr>
      <dgm:t>
        <a:bodyPr/>
        <a:lstStyle/>
        <a:p>
          <a:r>
            <a:rPr lang="en-US" dirty="0"/>
            <a:t>that equipment is safe for use within its specified parameters of application and environment through a documented and structured argument with supporting evidence;</a:t>
          </a:r>
        </a:p>
      </dgm:t>
    </dgm:pt>
    <dgm:pt modelId="{8C6B5411-801C-4001-9551-311CF87B5585}" type="parTrans" cxnId="{DC6865D4-0AC3-43DC-97A4-0DFE9E194A0A}">
      <dgm:prSet/>
      <dgm:spPr/>
      <dgm:t>
        <a:bodyPr/>
        <a:lstStyle/>
        <a:p>
          <a:endParaRPr lang="en-US"/>
        </a:p>
      </dgm:t>
    </dgm:pt>
    <dgm:pt modelId="{962C1D0C-0298-4A80-AAFC-155442ED5183}" type="sibTrans" cxnId="{DC6865D4-0AC3-43DC-97A4-0DFE9E194A0A}">
      <dgm:prSet/>
      <dgm:spPr/>
      <dgm:t>
        <a:bodyPr/>
        <a:lstStyle/>
        <a:p>
          <a:endParaRPr lang="en-US"/>
        </a:p>
      </dgm:t>
    </dgm:pt>
    <dgm:pt modelId="{2E254F81-4F6A-41A5-8179-FB6E3F4DFFAC}">
      <dgm:prSet/>
      <dgm:spPr/>
      <dgm:t>
        <a:bodyPr/>
        <a:lstStyle/>
        <a:p>
          <a:r>
            <a:rPr lang="en-US"/>
            <a:t>how risks will be managed to levels that are ALARP and tolerable and that the required information, instruction, training and other control measures are proportionate and adequately communicated to the user;</a:t>
          </a:r>
        </a:p>
      </dgm:t>
    </dgm:pt>
    <dgm:pt modelId="{63E3D2AF-90BD-4188-A621-80C1CFEAAD07}" type="parTrans" cxnId="{0BDB70DA-EBB2-4650-9A1F-B8F5630524CE}">
      <dgm:prSet/>
      <dgm:spPr/>
      <dgm:t>
        <a:bodyPr/>
        <a:lstStyle/>
        <a:p>
          <a:endParaRPr lang="en-US"/>
        </a:p>
      </dgm:t>
    </dgm:pt>
    <dgm:pt modelId="{44E3A2ED-2C39-4D54-BE96-A79626A1E18F}" type="sibTrans" cxnId="{0BDB70DA-EBB2-4650-9A1F-B8F5630524CE}">
      <dgm:prSet/>
      <dgm:spPr/>
      <dgm:t>
        <a:bodyPr/>
        <a:lstStyle/>
        <a:p>
          <a:endParaRPr lang="en-US"/>
        </a:p>
      </dgm:t>
    </dgm:pt>
    <dgm:pt modelId="{A0681658-E724-6C48-B751-02286DCA6131}" type="pres">
      <dgm:prSet presAssocID="{2B0FF369-B048-41AF-8279-EE1397452402}" presName="linear" presStyleCnt="0">
        <dgm:presLayoutVars>
          <dgm:animLvl val="lvl"/>
          <dgm:resizeHandles val="exact"/>
        </dgm:presLayoutVars>
      </dgm:prSet>
      <dgm:spPr/>
    </dgm:pt>
    <dgm:pt modelId="{83AB33F0-AF5A-664B-AAA5-DA1AEFFC7069}" type="pres">
      <dgm:prSet presAssocID="{6D3B3EC5-38EF-40FA-ADC5-66C7A9571270}" presName="parentText" presStyleLbl="node1" presStyleIdx="0" presStyleCnt="2">
        <dgm:presLayoutVars>
          <dgm:chMax val="0"/>
          <dgm:bulletEnabled val="1"/>
        </dgm:presLayoutVars>
      </dgm:prSet>
      <dgm:spPr/>
    </dgm:pt>
    <dgm:pt modelId="{A2E7E01F-0C81-1741-B009-1713DC5C9E3D}" type="pres">
      <dgm:prSet presAssocID="{962C1D0C-0298-4A80-AAFC-155442ED5183}" presName="spacer" presStyleCnt="0"/>
      <dgm:spPr/>
    </dgm:pt>
    <dgm:pt modelId="{76EC9A64-501C-C14C-977B-724F2050A6C6}" type="pres">
      <dgm:prSet presAssocID="{2E254F81-4F6A-41A5-8179-FB6E3F4DFFAC}" presName="parentText" presStyleLbl="node1" presStyleIdx="1" presStyleCnt="2">
        <dgm:presLayoutVars>
          <dgm:chMax val="0"/>
          <dgm:bulletEnabled val="1"/>
        </dgm:presLayoutVars>
      </dgm:prSet>
      <dgm:spPr/>
    </dgm:pt>
  </dgm:ptLst>
  <dgm:cxnLst>
    <dgm:cxn modelId="{827DBE34-2121-E749-84BE-F8E6B301797D}" type="presOf" srcId="{2E254F81-4F6A-41A5-8179-FB6E3F4DFFAC}" destId="{76EC9A64-501C-C14C-977B-724F2050A6C6}" srcOrd="0" destOrd="0" presId="urn:microsoft.com/office/officeart/2005/8/layout/vList2"/>
    <dgm:cxn modelId="{9AC3AECF-B9F5-7C4F-91CB-A7C8F1C21608}" type="presOf" srcId="{6D3B3EC5-38EF-40FA-ADC5-66C7A9571270}" destId="{83AB33F0-AF5A-664B-AAA5-DA1AEFFC7069}" srcOrd="0" destOrd="0" presId="urn:microsoft.com/office/officeart/2005/8/layout/vList2"/>
    <dgm:cxn modelId="{DC6865D4-0AC3-43DC-97A4-0DFE9E194A0A}" srcId="{2B0FF369-B048-41AF-8279-EE1397452402}" destId="{6D3B3EC5-38EF-40FA-ADC5-66C7A9571270}" srcOrd="0" destOrd="0" parTransId="{8C6B5411-801C-4001-9551-311CF87B5585}" sibTransId="{962C1D0C-0298-4A80-AAFC-155442ED5183}"/>
    <dgm:cxn modelId="{0BDB70DA-EBB2-4650-9A1F-B8F5630524CE}" srcId="{2B0FF369-B048-41AF-8279-EE1397452402}" destId="{2E254F81-4F6A-41A5-8179-FB6E3F4DFFAC}" srcOrd="1" destOrd="0" parTransId="{63E3D2AF-90BD-4188-A621-80C1CFEAAD07}" sibTransId="{44E3A2ED-2C39-4D54-BE96-A79626A1E18F}"/>
    <dgm:cxn modelId="{2A1705F7-F1C5-774E-B59E-ECBAA04DCB30}" type="presOf" srcId="{2B0FF369-B048-41AF-8279-EE1397452402}" destId="{A0681658-E724-6C48-B751-02286DCA6131}" srcOrd="0" destOrd="0" presId="urn:microsoft.com/office/officeart/2005/8/layout/vList2"/>
    <dgm:cxn modelId="{BE9659F6-12CC-6F4D-B3DF-D4C51863B622}" type="presParOf" srcId="{A0681658-E724-6C48-B751-02286DCA6131}" destId="{83AB33F0-AF5A-664B-AAA5-DA1AEFFC7069}" srcOrd="0" destOrd="0" presId="urn:microsoft.com/office/officeart/2005/8/layout/vList2"/>
    <dgm:cxn modelId="{3135EAD1-1B5C-CD40-9F37-6B70FCC2AA93}" type="presParOf" srcId="{A0681658-E724-6C48-B751-02286DCA6131}" destId="{A2E7E01F-0C81-1741-B009-1713DC5C9E3D}" srcOrd="1" destOrd="0" presId="urn:microsoft.com/office/officeart/2005/8/layout/vList2"/>
    <dgm:cxn modelId="{8F13C46E-2002-0643-A860-195BF36B914F}" type="presParOf" srcId="{A0681658-E724-6C48-B751-02286DCA6131}" destId="{76EC9A64-501C-C14C-977B-724F2050A6C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D7F5A5-8728-4D18-8C20-5B41A31C0B3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97382B3-324E-4432-9481-9C202294DDD2}">
      <dgm:prSet/>
      <dgm:spPr/>
      <dgm:t>
        <a:bodyPr/>
        <a:lstStyle/>
        <a:p>
          <a:pPr>
            <a:lnSpc>
              <a:spcPct val="100000"/>
            </a:lnSpc>
          </a:pPr>
          <a:r>
            <a:rPr lang="en-US" dirty="0"/>
            <a:t>formal acceptance of ownership and “holding to account” of the supplying party for the delivery of all safety control measures, documentation and training requirements;</a:t>
          </a:r>
        </a:p>
      </dgm:t>
    </dgm:pt>
    <dgm:pt modelId="{6C0C8686-EB11-4601-8CAD-20159418CE9B}" type="parTrans" cxnId="{898860F9-2933-48E7-8A79-B6235ECB2FC5}">
      <dgm:prSet/>
      <dgm:spPr/>
      <dgm:t>
        <a:bodyPr/>
        <a:lstStyle/>
        <a:p>
          <a:endParaRPr lang="en-US"/>
        </a:p>
      </dgm:t>
    </dgm:pt>
    <dgm:pt modelId="{EDD3F9FC-FC6A-47E2-B5B4-E8AE7BF38D66}" type="sibTrans" cxnId="{898860F9-2933-48E7-8A79-B6235ECB2FC5}">
      <dgm:prSet/>
      <dgm:spPr/>
      <dgm:t>
        <a:bodyPr/>
        <a:lstStyle/>
        <a:p>
          <a:endParaRPr lang="en-US"/>
        </a:p>
      </dgm:t>
    </dgm:pt>
    <dgm:pt modelId="{FD938B75-10FB-4ADC-92E3-A23321903AF9}">
      <dgm:prSet/>
      <dgm:spPr/>
      <dgm:t>
        <a:bodyPr/>
        <a:lstStyle/>
        <a:p>
          <a:pPr>
            <a:lnSpc>
              <a:spcPct val="100000"/>
            </a:lnSpc>
          </a:pPr>
          <a:r>
            <a:rPr lang="en-US"/>
            <a:t>that protective devices and controls, information, instruction and training requirements were received from the delivery organisation and implemented; and</a:t>
          </a:r>
        </a:p>
      </dgm:t>
    </dgm:pt>
    <dgm:pt modelId="{E5FEFB01-8495-4629-A11C-36A09B4EFB15}" type="parTrans" cxnId="{AF8CFAD7-22DF-44E1-97C2-3920E6666D13}">
      <dgm:prSet/>
      <dgm:spPr/>
      <dgm:t>
        <a:bodyPr/>
        <a:lstStyle/>
        <a:p>
          <a:endParaRPr lang="en-US"/>
        </a:p>
      </dgm:t>
    </dgm:pt>
    <dgm:pt modelId="{A235E2BC-8CC2-4C5B-8643-73B703D9E132}" type="sibTrans" cxnId="{AF8CFAD7-22DF-44E1-97C2-3920E6666D13}">
      <dgm:prSet/>
      <dgm:spPr/>
      <dgm:t>
        <a:bodyPr/>
        <a:lstStyle/>
        <a:p>
          <a:endParaRPr lang="en-US"/>
        </a:p>
      </dgm:t>
    </dgm:pt>
    <dgm:pt modelId="{B173CAC5-27AD-4ABE-9907-E391635F2621}">
      <dgm:prSet/>
      <dgm:spPr/>
      <dgm:t>
        <a:bodyPr/>
        <a:lstStyle/>
        <a:p>
          <a:pPr>
            <a:lnSpc>
              <a:spcPct val="100000"/>
            </a:lnSpc>
          </a:pPr>
          <a:r>
            <a:rPr lang="en-US"/>
            <a:t>adequate supervision was provided and risk assessments reviewed prior to the equipment entering service.</a:t>
          </a:r>
        </a:p>
      </dgm:t>
    </dgm:pt>
    <dgm:pt modelId="{6DFA9E40-CF14-4CF6-8E53-867FB9F8C81C}" type="parTrans" cxnId="{AD20054B-7331-4C64-8EDD-E05D3D11B7D9}">
      <dgm:prSet/>
      <dgm:spPr/>
      <dgm:t>
        <a:bodyPr/>
        <a:lstStyle/>
        <a:p>
          <a:endParaRPr lang="en-US"/>
        </a:p>
      </dgm:t>
    </dgm:pt>
    <dgm:pt modelId="{2D472EB2-5573-4BDA-8B5F-4D5D7C0A7CEE}" type="sibTrans" cxnId="{AD20054B-7331-4C64-8EDD-E05D3D11B7D9}">
      <dgm:prSet/>
      <dgm:spPr/>
      <dgm:t>
        <a:bodyPr/>
        <a:lstStyle/>
        <a:p>
          <a:endParaRPr lang="en-US"/>
        </a:p>
      </dgm:t>
    </dgm:pt>
    <dgm:pt modelId="{A0052FD3-AF4E-4580-871F-AEC05FBBDCFC}" type="pres">
      <dgm:prSet presAssocID="{EFD7F5A5-8728-4D18-8C20-5B41A31C0B36}" presName="root" presStyleCnt="0">
        <dgm:presLayoutVars>
          <dgm:dir/>
          <dgm:resizeHandles val="exact"/>
        </dgm:presLayoutVars>
      </dgm:prSet>
      <dgm:spPr/>
    </dgm:pt>
    <dgm:pt modelId="{45EDA8FA-E355-4161-BEA9-7922BED20BBF}" type="pres">
      <dgm:prSet presAssocID="{597382B3-324E-4432-9481-9C202294DDD2}" presName="compNode" presStyleCnt="0"/>
      <dgm:spPr/>
    </dgm:pt>
    <dgm:pt modelId="{48C9923A-08BB-4AB5-B06B-A5C63CDDB3D5}" type="pres">
      <dgm:prSet presAssocID="{597382B3-324E-4432-9481-9C202294DDD2}" presName="bgRect" presStyleLbl="bgShp" presStyleIdx="0" presStyleCnt="3"/>
      <dgm:spPr>
        <a:solidFill>
          <a:srgbClr val="92D050"/>
        </a:solidFill>
      </dgm:spPr>
    </dgm:pt>
    <dgm:pt modelId="{D3EC4E63-AF1D-4175-99B1-D95491795C1C}" type="pres">
      <dgm:prSet presAssocID="{597382B3-324E-4432-9481-9C202294DD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struction Worker"/>
        </a:ext>
      </dgm:extLst>
    </dgm:pt>
    <dgm:pt modelId="{E6488D5B-17CA-488A-9450-C774A318CB30}" type="pres">
      <dgm:prSet presAssocID="{597382B3-324E-4432-9481-9C202294DDD2}" presName="spaceRect" presStyleCnt="0"/>
      <dgm:spPr/>
    </dgm:pt>
    <dgm:pt modelId="{F57A3A13-A226-414A-BE6F-5F1CA6791D1E}" type="pres">
      <dgm:prSet presAssocID="{597382B3-324E-4432-9481-9C202294DDD2}" presName="parTx" presStyleLbl="revTx" presStyleIdx="0" presStyleCnt="3">
        <dgm:presLayoutVars>
          <dgm:chMax val="0"/>
          <dgm:chPref val="0"/>
        </dgm:presLayoutVars>
      </dgm:prSet>
      <dgm:spPr/>
    </dgm:pt>
    <dgm:pt modelId="{87643D43-9668-4606-B4CD-3087314D1A3C}" type="pres">
      <dgm:prSet presAssocID="{EDD3F9FC-FC6A-47E2-B5B4-E8AE7BF38D66}" presName="sibTrans" presStyleCnt="0"/>
      <dgm:spPr/>
    </dgm:pt>
    <dgm:pt modelId="{A8A6D698-E240-411B-896D-3680B2976789}" type="pres">
      <dgm:prSet presAssocID="{FD938B75-10FB-4ADC-92E3-A23321903AF9}" presName="compNode" presStyleCnt="0"/>
      <dgm:spPr/>
    </dgm:pt>
    <dgm:pt modelId="{C7F1FA78-7D40-4F9B-95C0-E55E482E691C}" type="pres">
      <dgm:prSet presAssocID="{FD938B75-10FB-4ADC-92E3-A23321903AF9}" presName="bgRect" presStyleLbl="bgShp" presStyleIdx="1" presStyleCnt="3"/>
      <dgm:spPr>
        <a:solidFill>
          <a:srgbClr val="92D050"/>
        </a:solidFill>
      </dgm:spPr>
    </dgm:pt>
    <dgm:pt modelId="{CE421D92-81C0-444C-B866-840F6AC4F483}" type="pres">
      <dgm:prSet presAssocID="{FD938B75-10FB-4ADC-92E3-A23321903AF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22B00E6A-5C88-4D54-949F-CED65AC93648}" type="pres">
      <dgm:prSet presAssocID="{FD938B75-10FB-4ADC-92E3-A23321903AF9}" presName="spaceRect" presStyleCnt="0"/>
      <dgm:spPr/>
    </dgm:pt>
    <dgm:pt modelId="{D61ECC6E-13E4-4359-A73E-86E9B9845730}" type="pres">
      <dgm:prSet presAssocID="{FD938B75-10FB-4ADC-92E3-A23321903AF9}" presName="parTx" presStyleLbl="revTx" presStyleIdx="1" presStyleCnt="3">
        <dgm:presLayoutVars>
          <dgm:chMax val="0"/>
          <dgm:chPref val="0"/>
        </dgm:presLayoutVars>
      </dgm:prSet>
      <dgm:spPr/>
    </dgm:pt>
    <dgm:pt modelId="{3E60B09B-1A3D-4B93-A285-26F090F32D42}" type="pres">
      <dgm:prSet presAssocID="{A235E2BC-8CC2-4C5B-8643-73B703D9E132}" presName="sibTrans" presStyleCnt="0"/>
      <dgm:spPr/>
    </dgm:pt>
    <dgm:pt modelId="{3E6188AD-FE22-42EC-8BFD-C614F18BCB25}" type="pres">
      <dgm:prSet presAssocID="{B173CAC5-27AD-4ABE-9907-E391635F2621}" presName="compNode" presStyleCnt="0"/>
      <dgm:spPr/>
    </dgm:pt>
    <dgm:pt modelId="{1E563590-1B6E-42EE-8158-A809554C0E7F}" type="pres">
      <dgm:prSet presAssocID="{B173CAC5-27AD-4ABE-9907-E391635F2621}" presName="bgRect" presStyleLbl="bgShp" presStyleIdx="2" presStyleCnt="3"/>
      <dgm:spPr>
        <a:solidFill>
          <a:srgbClr val="92D050"/>
        </a:solidFill>
      </dgm:spPr>
    </dgm:pt>
    <dgm:pt modelId="{85EBE27A-DB7D-440C-B2DB-A19AA52F1241}" type="pres">
      <dgm:prSet presAssocID="{B173CAC5-27AD-4ABE-9907-E391635F262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B9EB6B1A-26F0-442F-9425-A7C918601E90}" type="pres">
      <dgm:prSet presAssocID="{B173CAC5-27AD-4ABE-9907-E391635F2621}" presName="spaceRect" presStyleCnt="0"/>
      <dgm:spPr/>
    </dgm:pt>
    <dgm:pt modelId="{E2BF1F23-1740-4D14-AF3B-B6E83FAE35B2}" type="pres">
      <dgm:prSet presAssocID="{B173CAC5-27AD-4ABE-9907-E391635F2621}" presName="parTx" presStyleLbl="revTx" presStyleIdx="2" presStyleCnt="3">
        <dgm:presLayoutVars>
          <dgm:chMax val="0"/>
          <dgm:chPref val="0"/>
        </dgm:presLayoutVars>
      </dgm:prSet>
      <dgm:spPr/>
    </dgm:pt>
  </dgm:ptLst>
  <dgm:cxnLst>
    <dgm:cxn modelId="{AD20054B-7331-4C64-8EDD-E05D3D11B7D9}" srcId="{EFD7F5A5-8728-4D18-8C20-5B41A31C0B36}" destId="{B173CAC5-27AD-4ABE-9907-E391635F2621}" srcOrd="2" destOrd="0" parTransId="{6DFA9E40-CF14-4CF6-8E53-867FB9F8C81C}" sibTransId="{2D472EB2-5573-4BDA-8B5F-4D5D7C0A7CEE}"/>
    <dgm:cxn modelId="{0620A372-77E0-403B-AE52-BF570A82383D}" type="presOf" srcId="{EFD7F5A5-8728-4D18-8C20-5B41A31C0B36}" destId="{A0052FD3-AF4E-4580-871F-AEC05FBBDCFC}" srcOrd="0" destOrd="0" presId="urn:microsoft.com/office/officeart/2018/2/layout/IconVerticalSolidList"/>
    <dgm:cxn modelId="{FBBE498C-E197-4EFB-9BE3-4A08EBDD50D1}" type="presOf" srcId="{B173CAC5-27AD-4ABE-9907-E391635F2621}" destId="{E2BF1F23-1740-4D14-AF3B-B6E83FAE35B2}" srcOrd="0" destOrd="0" presId="urn:microsoft.com/office/officeart/2018/2/layout/IconVerticalSolidList"/>
    <dgm:cxn modelId="{975B9490-50DB-491D-849A-D609E27D31AF}" type="presOf" srcId="{FD938B75-10FB-4ADC-92E3-A23321903AF9}" destId="{D61ECC6E-13E4-4359-A73E-86E9B9845730}" srcOrd="0" destOrd="0" presId="urn:microsoft.com/office/officeart/2018/2/layout/IconVerticalSolidList"/>
    <dgm:cxn modelId="{AF8CFAD7-22DF-44E1-97C2-3920E6666D13}" srcId="{EFD7F5A5-8728-4D18-8C20-5B41A31C0B36}" destId="{FD938B75-10FB-4ADC-92E3-A23321903AF9}" srcOrd="1" destOrd="0" parTransId="{E5FEFB01-8495-4629-A11C-36A09B4EFB15}" sibTransId="{A235E2BC-8CC2-4C5B-8643-73B703D9E132}"/>
    <dgm:cxn modelId="{898860F9-2933-48E7-8A79-B6235ECB2FC5}" srcId="{EFD7F5A5-8728-4D18-8C20-5B41A31C0B36}" destId="{597382B3-324E-4432-9481-9C202294DDD2}" srcOrd="0" destOrd="0" parTransId="{6C0C8686-EB11-4601-8CAD-20159418CE9B}" sibTransId="{EDD3F9FC-FC6A-47E2-B5B4-E8AE7BF38D66}"/>
    <dgm:cxn modelId="{6AD2ACFE-8E4C-4BF1-83CB-653E478F1865}" type="presOf" srcId="{597382B3-324E-4432-9481-9C202294DDD2}" destId="{F57A3A13-A226-414A-BE6F-5F1CA6791D1E}" srcOrd="0" destOrd="0" presId="urn:microsoft.com/office/officeart/2018/2/layout/IconVerticalSolidList"/>
    <dgm:cxn modelId="{3D031284-8CF7-462D-B862-9959C26D3C4D}" type="presParOf" srcId="{A0052FD3-AF4E-4580-871F-AEC05FBBDCFC}" destId="{45EDA8FA-E355-4161-BEA9-7922BED20BBF}" srcOrd="0" destOrd="0" presId="urn:microsoft.com/office/officeart/2018/2/layout/IconVerticalSolidList"/>
    <dgm:cxn modelId="{EFDE6440-DBFC-40D3-A012-7E2B3DFA2747}" type="presParOf" srcId="{45EDA8FA-E355-4161-BEA9-7922BED20BBF}" destId="{48C9923A-08BB-4AB5-B06B-A5C63CDDB3D5}" srcOrd="0" destOrd="0" presId="urn:microsoft.com/office/officeart/2018/2/layout/IconVerticalSolidList"/>
    <dgm:cxn modelId="{BBDADADD-37C2-44C6-9A37-BD991478E5CC}" type="presParOf" srcId="{45EDA8FA-E355-4161-BEA9-7922BED20BBF}" destId="{D3EC4E63-AF1D-4175-99B1-D95491795C1C}" srcOrd="1" destOrd="0" presId="urn:microsoft.com/office/officeart/2018/2/layout/IconVerticalSolidList"/>
    <dgm:cxn modelId="{9AAE6B5D-3E50-4C6A-A05A-6A8DEB10034C}" type="presParOf" srcId="{45EDA8FA-E355-4161-BEA9-7922BED20BBF}" destId="{E6488D5B-17CA-488A-9450-C774A318CB30}" srcOrd="2" destOrd="0" presId="urn:microsoft.com/office/officeart/2018/2/layout/IconVerticalSolidList"/>
    <dgm:cxn modelId="{63C742B3-152D-4D0F-A3B9-07F4476DB7FF}" type="presParOf" srcId="{45EDA8FA-E355-4161-BEA9-7922BED20BBF}" destId="{F57A3A13-A226-414A-BE6F-5F1CA6791D1E}" srcOrd="3" destOrd="0" presId="urn:microsoft.com/office/officeart/2018/2/layout/IconVerticalSolidList"/>
    <dgm:cxn modelId="{44FB8EB2-C31C-4704-B0EF-36816E47AFB9}" type="presParOf" srcId="{A0052FD3-AF4E-4580-871F-AEC05FBBDCFC}" destId="{87643D43-9668-4606-B4CD-3087314D1A3C}" srcOrd="1" destOrd="0" presId="urn:microsoft.com/office/officeart/2018/2/layout/IconVerticalSolidList"/>
    <dgm:cxn modelId="{333F08D5-3B5B-4D2A-B3C7-2D6091866E4F}" type="presParOf" srcId="{A0052FD3-AF4E-4580-871F-AEC05FBBDCFC}" destId="{A8A6D698-E240-411B-896D-3680B2976789}" srcOrd="2" destOrd="0" presId="urn:microsoft.com/office/officeart/2018/2/layout/IconVerticalSolidList"/>
    <dgm:cxn modelId="{88ABADC3-7DB6-4BCB-B9E9-D0CBD9256A5E}" type="presParOf" srcId="{A8A6D698-E240-411B-896D-3680B2976789}" destId="{C7F1FA78-7D40-4F9B-95C0-E55E482E691C}" srcOrd="0" destOrd="0" presId="urn:microsoft.com/office/officeart/2018/2/layout/IconVerticalSolidList"/>
    <dgm:cxn modelId="{CAF24BD6-923B-4539-BDC4-834AB27510A6}" type="presParOf" srcId="{A8A6D698-E240-411B-896D-3680B2976789}" destId="{CE421D92-81C0-444C-B866-840F6AC4F483}" srcOrd="1" destOrd="0" presId="urn:microsoft.com/office/officeart/2018/2/layout/IconVerticalSolidList"/>
    <dgm:cxn modelId="{C33DA397-DB6B-46B2-8059-B36187A77A18}" type="presParOf" srcId="{A8A6D698-E240-411B-896D-3680B2976789}" destId="{22B00E6A-5C88-4D54-949F-CED65AC93648}" srcOrd="2" destOrd="0" presId="urn:microsoft.com/office/officeart/2018/2/layout/IconVerticalSolidList"/>
    <dgm:cxn modelId="{D4C4E667-54C1-4177-938A-5C6FB2187451}" type="presParOf" srcId="{A8A6D698-E240-411B-896D-3680B2976789}" destId="{D61ECC6E-13E4-4359-A73E-86E9B9845730}" srcOrd="3" destOrd="0" presId="urn:microsoft.com/office/officeart/2018/2/layout/IconVerticalSolidList"/>
    <dgm:cxn modelId="{0D4773B5-1ED2-4006-8C50-8A4EFBA27E14}" type="presParOf" srcId="{A0052FD3-AF4E-4580-871F-AEC05FBBDCFC}" destId="{3E60B09B-1A3D-4B93-A285-26F090F32D42}" srcOrd="3" destOrd="0" presId="urn:microsoft.com/office/officeart/2018/2/layout/IconVerticalSolidList"/>
    <dgm:cxn modelId="{6D57AAC9-CD31-4C01-A093-7420088E0A46}" type="presParOf" srcId="{A0052FD3-AF4E-4580-871F-AEC05FBBDCFC}" destId="{3E6188AD-FE22-42EC-8BFD-C614F18BCB25}" srcOrd="4" destOrd="0" presId="urn:microsoft.com/office/officeart/2018/2/layout/IconVerticalSolidList"/>
    <dgm:cxn modelId="{FD4D2E69-1FAA-4250-B9B9-B94AA6C837B0}" type="presParOf" srcId="{3E6188AD-FE22-42EC-8BFD-C614F18BCB25}" destId="{1E563590-1B6E-42EE-8158-A809554C0E7F}" srcOrd="0" destOrd="0" presId="urn:microsoft.com/office/officeart/2018/2/layout/IconVerticalSolidList"/>
    <dgm:cxn modelId="{800AE6C5-EA20-49AE-BB14-5C6BCE221D0F}" type="presParOf" srcId="{3E6188AD-FE22-42EC-8BFD-C614F18BCB25}" destId="{85EBE27A-DB7D-440C-B2DB-A19AA52F1241}" srcOrd="1" destOrd="0" presId="urn:microsoft.com/office/officeart/2018/2/layout/IconVerticalSolidList"/>
    <dgm:cxn modelId="{D6D8D891-CB25-4E5C-A3FD-3D3F33D42EDF}" type="presParOf" srcId="{3E6188AD-FE22-42EC-8BFD-C614F18BCB25}" destId="{B9EB6B1A-26F0-442F-9425-A7C918601E90}" srcOrd="2" destOrd="0" presId="urn:microsoft.com/office/officeart/2018/2/layout/IconVerticalSolidList"/>
    <dgm:cxn modelId="{C23BBD14-BC46-4F91-BEF0-A83B3271427B}" type="presParOf" srcId="{3E6188AD-FE22-42EC-8BFD-C614F18BCB25}" destId="{E2BF1F23-1740-4D14-AF3B-B6E83FAE35B2}" srcOrd="3" destOrd="0" presId="urn:microsoft.com/office/officeart/2018/2/layout/IconVerticalSolid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6BDACC-1D5E-A94D-8EA5-F8DAD68494C1}">
      <dsp:nvSpPr>
        <dsp:cNvPr id="0" name=""/>
        <dsp:cNvSpPr/>
      </dsp:nvSpPr>
      <dsp:spPr>
        <a:xfrm>
          <a:off x="0" y="4624"/>
          <a:ext cx="7772400"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Is a safety case required – YES/NO (SRO)</a:t>
          </a:r>
        </a:p>
      </dsp:txBody>
      <dsp:txXfrm>
        <a:off x="33412" y="38036"/>
        <a:ext cx="7705576" cy="617626"/>
      </dsp:txXfrm>
    </dsp:sp>
    <dsp:sp modelId="{7081C326-ED19-4947-8514-721834A744E8}">
      <dsp:nvSpPr>
        <dsp:cNvPr id="0" name=""/>
        <dsp:cNvSpPr/>
      </dsp:nvSpPr>
      <dsp:spPr>
        <a:xfrm>
          <a:off x="0" y="740915"/>
          <a:ext cx="7772400" cy="684450"/>
        </a:xfrm>
        <a:prstGeom prst="roundRect">
          <a:avLst/>
        </a:prstGeom>
        <a:solidFill>
          <a:schemeClr val="tx2">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Stand-alone?</a:t>
          </a:r>
        </a:p>
      </dsp:txBody>
      <dsp:txXfrm>
        <a:off x="33412" y="774327"/>
        <a:ext cx="7705576" cy="617626"/>
      </dsp:txXfrm>
    </dsp:sp>
    <dsp:sp modelId="{72B2691B-B163-7246-9E0D-5427B387BE4D}">
      <dsp:nvSpPr>
        <dsp:cNvPr id="0" name=""/>
        <dsp:cNvSpPr/>
      </dsp:nvSpPr>
      <dsp:spPr>
        <a:xfrm>
          <a:off x="0" y="1477205"/>
          <a:ext cx="7772400" cy="684450"/>
        </a:xfrm>
        <a:prstGeom prst="roundRect">
          <a:avLst/>
        </a:prstGeom>
        <a:solidFill>
          <a:schemeClr val="tx2">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Part of a larger system?</a:t>
          </a:r>
        </a:p>
      </dsp:txBody>
      <dsp:txXfrm>
        <a:off x="33412" y="1510617"/>
        <a:ext cx="7705576" cy="617626"/>
      </dsp:txXfrm>
    </dsp:sp>
    <dsp:sp modelId="{AADCA1A2-62CB-C34A-AE0D-4F99ADC10AA6}">
      <dsp:nvSpPr>
        <dsp:cNvPr id="0" name=""/>
        <dsp:cNvSpPr/>
      </dsp:nvSpPr>
      <dsp:spPr>
        <a:xfrm>
          <a:off x="0" y="2213495"/>
          <a:ext cx="7772400" cy="684450"/>
        </a:xfrm>
        <a:prstGeom prst="roundRect">
          <a:avLst/>
        </a:prstGeom>
        <a:solidFill>
          <a:schemeClr val="tx2">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Necessary for different applications such as T&amp;E, breakdown &amp; disposal, training </a:t>
          </a:r>
          <a:r>
            <a:rPr lang="en-US" sz="1800" kern="1200" dirty="0" err="1"/>
            <a:t>etc</a:t>
          </a:r>
          <a:endParaRPr lang="en-US" sz="1800" kern="1200" dirty="0"/>
        </a:p>
      </dsp:txBody>
      <dsp:txXfrm>
        <a:off x="33412" y="2246907"/>
        <a:ext cx="7705576" cy="617626"/>
      </dsp:txXfrm>
    </dsp:sp>
    <dsp:sp modelId="{D8088635-401B-9549-83E9-4DE5D7DB2D5B}">
      <dsp:nvSpPr>
        <dsp:cNvPr id="0" name=""/>
        <dsp:cNvSpPr/>
      </dsp:nvSpPr>
      <dsp:spPr>
        <a:xfrm>
          <a:off x="0" y="2949785"/>
          <a:ext cx="7772400"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Start as early in the CADMID cycle as possible</a:t>
          </a:r>
        </a:p>
      </dsp:txBody>
      <dsp:txXfrm>
        <a:off x="33412" y="2983197"/>
        <a:ext cx="7705576" cy="617626"/>
      </dsp:txXfrm>
    </dsp:sp>
    <dsp:sp modelId="{ABE47150-167C-0640-B10D-8156DA926262}">
      <dsp:nvSpPr>
        <dsp:cNvPr id="0" name=""/>
        <dsp:cNvSpPr/>
      </dsp:nvSpPr>
      <dsp:spPr>
        <a:xfrm>
          <a:off x="0" y="3686075"/>
          <a:ext cx="7772400"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Justification that equipment is (or will be) safe to use throughout its life.</a:t>
          </a:r>
        </a:p>
      </dsp:txBody>
      <dsp:txXfrm>
        <a:off x="33412" y="3719487"/>
        <a:ext cx="7705576" cy="617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8712E-3D39-2A45-9521-9E7790CB01D8}">
      <dsp:nvSpPr>
        <dsp:cNvPr id="0" name=""/>
        <dsp:cNvSpPr/>
      </dsp:nvSpPr>
      <dsp:spPr>
        <a:xfrm>
          <a:off x="0" y="4473396"/>
          <a:ext cx="5000124" cy="97866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Input from Human Factors specialists will be required </a:t>
          </a:r>
        </a:p>
      </dsp:txBody>
      <dsp:txXfrm>
        <a:off x="0" y="4473396"/>
        <a:ext cx="5000124" cy="978669"/>
      </dsp:txXfrm>
    </dsp:sp>
    <dsp:sp modelId="{8FFC7BC1-B0F0-A847-9DAF-D35836C96397}">
      <dsp:nvSpPr>
        <dsp:cNvPr id="0" name=""/>
        <dsp:cNvSpPr/>
      </dsp:nvSpPr>
      <dsp:spPr>
        <a:xfrm rot="10800000">
          <a:off x="0" y="2982882"/>
          <a:ext cx="5000124" cy="1505194"/>
        </a:xfrm>
        <a:prstGeom prst="upArrowCallout">
          <a:avLst/>
        </a:prstGeom>
        <a:gradFill rotWithShape="0">
          <a:gsLst>
            <a:gs pos="0">
              <a:schemeClr val="accent5">
                <a:hueOff val="961040"/>
                <a:satOff val="10000"/>
                <a:lumOff val="-11699"/>
                <a:alphaOff val="0"/>
                <a:satMod val="103000"/>
                <a:lumMod val="102000"/>
                <a:tint val="94000"/>
              </a:schemeClr>
            </a:gs>
            <a:gs pos="50000">
              <a:schemeClr val="accent5">
                <a:hueOff val="961040"/>
                <a:satOff val="10000"/>
                <a:lumOff val="-11699"/>
                <a:alphaOff val="0"/>
                <a:satMod val="110000"/>
                <a:lumMod val="100000"/>
                <a:shade val="100000"/>
              </a:schemeClr>
            </a:gs>
            <a:gs pos="100000">
              <a:schemeClr val="accent5">
                <a:hueOff val="961040"/>
                <a:satOff val="10000"/>
                <a:lumOff val="-1169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Assumptions must be validated by SQEP</a:t>
          </a:r>
        </a:p>
      </dsp:txBody>
      <dsp:txXfrm rot="10800000">
        <a:off x="0" y="2982882"/>
        <a:ext cx="5000124" cy="978030"/>
      </dsp:txXfrm>
    </dsp:sp>
    <dsp:sp modelId="{F8FEF689-32DA-F94E-84CE-E47BD12CEE63}">
      <dsp:nvSpPr>
        <dsp:cNvPr id="0" name=""/>
        <dsp:cNvSpPr/>
      </dsp:nvSpPr>
      <dsp:spPr>
        <a:xfrm rot="10800000">
          <a:off x="0" y="1492368"/>
          <a:ext cx="5000124" cy="1505194"/>
        </a:xfrm>
        <a:prstGeom prst="upArrowCallout">
          <a:avLst/>
        </a:prstGeom>
        <a:gradFill rotWithShape="0">
          <a:gsLst>
            <a:gs pos="0">
              <a:schemeClr val="accent5">
                <a:hueOff val="1922081"/>
                <a:satOff val="20000"/>
                <a:lumOff val="-23399"/>
                <a:alphaOff val="0"/>
                <a:satMod val="103000"/>
                <a:lumMod val="102000"/>
                <a:tint val="94000"/>
              </a:schemeClr>
            </a:gs>
            <a:gs pos="50000">
              <a:schemeClr val="accent5">
                <a:hueOff val="1922081"/>
                <a:satOff val="20000"/>
                <a:lumOff val="-23399"/>
                <a:alphaOff val="0"/>
                <a:satMod val="110000"/>
                <a:lumMod val="100000"/>
                <a:shade val="100000"/>
              </a:schemeClr>
            </a:gs>
            <a:gs pos="100000">
              <a:schemeClr val="accent5">
                <a:hueOff val="1922081"/>
                <a:satOff val="20000"/>
                <a:lumOff val="-2339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Cover all the DLODs </a:t>
          </a:r>
        </a:p>
      </dsp:txBody>
      <dsp:txXfrm rot="10800000">
        <a:off x="0" y="1492368"/>
        <a:ext cx="5000124" cy="978030"/>
      </dsp:txXfrm>
    </dsp:sp>
    <dsp:sp modelId="{D6A9F616-227E-AF43-8BAA-E5E3426CD07E}">
      <dsp:nvSpPr>
        <dsp:cNvPr id="0" name=""/>
        <dsp:cNvSpPr/>
      </dsp:nvSpPr>
      <dsp:spPr>
        <a:xfrm rot="10800000">
          <a:off x="0" y="1854"/>
          <a:ext cx="5000124" cy="1505194"/>
        </a:xfrm>
        <a:prstGeom prst="upArrowCallout">
          <a:avLst/>
        </a:prstGeom>
        <a:gradFill rotWithShape="0">
          <a:gsLst>
            <a:gs pos="0">
              <a:schemeClr val="accent5">
                <a:hueOff val="2883121"/>
                <a:satOff val="30000"/>
                <a:lumOff val="-35098"/>
                <a:alphaOff val="0"/>
                <a:satMod val="103000"/>
                <a:lumMod val="102000"/>
                <a:tint val="94000"/>
              </a:schemeClr>
            </a:gs>
            <a:gs pos="50000">
              <a:schemeClr val="accent5">
                <a:hueOff val="2883121"/>
                <a:satOff val="30000"/>
                <a:lumOff val="-35098"/>
                <a:alphaOff val="0"/>
                <a:satMod val="110000"/>
                <a:lumMod val="100000"/>
                <a:shade val="100000"/>
              </a:schemeClr>
            </a:gs>
            <a:gs pos="100000">
              <a:schemeClr val="accent5">
                <a:hueOff val="2883121"/>
                <a:satOff val="30000"/>
                <a:lumOff val="-350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a:t>Should be forward looking and based on user and system requirements</a:t>
          </a:r>
        </a:p>
      </dsp:txBody>
      <dsp:txXfrm rot="10800000">
        <a:off x="0" y="1854"/>
        <a:ext cx="5000124" cy="9780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AB33F0-AF5A-664B-AAA5-DA1AEFFC7069}">
      <dsp:nvSpPr>
        <dsp:cNvPr id="0" name=""/>
        <dsp:cNvSpPr/>
      </dsp:nvSpPr>
      <dsp:spPr>
        <a:xfrm>
          <a:off x="0" y="30065"/>
          <a:ext cx="5000124" cy="2662334"/>
        </a:xfrm>
        <a:prstGeom prst="roundRect">
          <a:avLst/>
        </a:prstGeom>
        <a:solidFill>
          <a:srgbClr val="0070C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that equipment is safe for use within its specified parameters of application and environment through a documented and structured argument with supporting evidence;</a:t>
          </a:r>
        </a:p>
      </dsp:txBody>
      <dsp:txXfrm>
        <a:off x="129964" y="160029"/>
        <a:ext cx="4740196" cy="2402406"/>
      </dsp:txXfrm>
    </dsp:sp>
    <dsp:sp modelId="{76EC9A64-501C-C14C-977B-724F2050A6C6}">
      <dsp:nvSpPr>
        <dsp:cNvPr id="0" name=""/>
        <dsp:cNvSpPr/>
      </dsp:nvSpPr>
      <dsp:spPr>
        <a:xfrm>
          <a:off x="0" y="2761519"/>
          <a:ext cx="5000124" cy="2662334"/>
        </a:xfrm>
        <a:prstGeom prst="roundRect">
          <a:avLst/>
        </a:prstGeom>
        <a:gradFill rotWithShape="0">
          <a:gsLst>
            <a:gs pos="0">
              <a:schemeClr val="accent2">
                <a:hueOff val="9556143"/>
                <a:satOff val="-92618"/>
                <a:lumOff val="20784"/>
                <a:alphaOff val="0"/>
                <a:satMod val="103000"/>
                <a:lumMod val="102000"/>
                <a:tint val="94000"/>
              </a:schemeClr>
            </a:gs>
            <a:gs pos="50000">
              <a:schemeClr val="accent2">
                <a:hueOff val="9556143"/>
                <a:satOff val="-92618"/>
                <a:lumOff val="20784"/>
                <a:alphaOff val="0"/>
                <a:satMod val="110000"/>
                <a:lumMod val="100000"/>
                <a:shade val="100000"/>
              </a:schemeClr>
            </a:gs>
            <a:gs pos="100000">
              <a:schemeClr val="accent2">
                <a:hueOff val="9556143"/>
                <a:satOff val="-92618"/>
                <a:lumOff val="20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how risks will be managed to levels that are ALARP and tolerable and that the required information, instruction, training and other control measures are proportionate and adequately communicated to the user;</a:t>
          </a:r>
        </a:p>
      </dsp:txBody>
      <dsp:txXfrm>
        <a:off x="129964" y="2891483"/>
        <a:ext cx="4740196" cy="24024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C9923A-08BB-4AB5-B06B-A5C63CDDB3D5}">
      <dsp:nvSpPr>
        <dsp:cNvPr id="0" name=""/>
        <dsp:cNvSpPr/>
      </dsp:nvSpPr>
      <dsp:spPr>
        <a:xfrm>
          <a:off x="0" y="534"/>
          <a:ext cx="8369300" cy="1249737"/>
        </a:xfrm>
        <a:prstGeom prst="roundRect">
          <a:avLst>
            <a:gd name="adj" fmla="val 10000"/>
          </a:avLst>
        </a:prstGeom>
        <a:solidFill>
          <a:srgbClr val="92D050"/>
        </a:solidFill>
        <a:ln>
          <a:noFill/>
        </a:ln>
        <a:effectLst/>
      </dsp:spPr>
      <dsp:style>
        <a:lnRef idx="0">
          <a:scrgbClr r="0" g="0" b="0"/>
        </a:lnRef>
        <a:fillRef idx="1">
          <a:scrgbClr r="0" g="0" b="0"/>
        </a:fillRef>
        <a:effectRef idx="0">
          <a:scrgbClr r="0" g="0" b="0"/>
        </a:effectRef>
        <a:fontRef idx="minor"/>
      </dsp:style>
    </dsp:sp>
    <dsp:sp modelId="{D3EC4E63-AF1D-4175-99B1-D95491795C1C}">
      <dsp:nvSpPr>
        <dsp:cNvPr id="0" name=""/>
        <dsp:cNvSpPr/>
      </dsp:nvSpPr>
      <dsp:spPr>
        <a:xfrm>
          <a:off x="378045" y="281725"/>
          <a:ext cx="687355" cy="6873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7A3A13-A226-414A-BE6F-5F1CA6791D1E}">
      <dsp:nvSpPr>
        <dsp:cNvPr id="0" name=""/>
        <dsp:cNvSpPr/>
      </dsp:nvSpPr>
      <dsp:spPr>
        <a:xfrm>
          <a:off x="1443447" y="534"/>
          <a:ext cx="6925852" cy="124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264" tIns="132264" rIns="132264" bIns="132264" numCol="1" spcCol="1270" anchor="ctr" anchorCtr="0">
          <a:noAutofit/>
        </a:bodyPr>
        <a:lstStyle/>
        <a:p>
          <a:pPr marL="0" lvl="0" indent="0" algn="l" defTabSz="889000">
            <a:lnSpc>
              <a:spcPct val="100000"/>
            </a:lnSpc>
            <a:spcBef>
              <a:spcPct val="0"/>
            </a:spcBef>
            <a:spcAft>
              <a:spcPct val="35000"/>
            </a:spcAft>
            <a:buNone/>
          </a:pPr>
          <a:r>
            <a:rPr lang="en-US" sz="2000" kern="1200" dirty="0"/>
            <a:t>formal acceptance of ownership and “holding to account” of the supplying party for the delivery of all safety control measures, documentation and training requirements;</a:t>
          </a:r>
        </a:p>
      </dsp:txBody>
      <dsp:txXfrm>
        <a:off x="1443447" y="534"/>
        <a:ext cx="6925852" cy="1249737"/>
      </dsp:txXfrm>
    </dsp:sp>
    <dsp:sp modelId="{C7F1FA78-7D40-4F9B-95C0-E55E482E691C}">
      <dsp:nvSpPr>
        <dsp:cNvPr id="0" name=""/>
        <dsp:cNvSpPr/>
      </dsp:nvSpPr>
      <dsp:spPr>
        <a:xfrm>
          <a:off x="0" y="1562706"/>
          <a:ext cx="8369300" cy="1249737"/>
        </a:xfrm>
        <a:prstGeom prst="roundRect">
          <a:avLst>
            <a:gd name="adj" fmla="val 10000"/>
          </a:avLst>
        </a:prstGeom>
        <a:solidFill>
          <a:srgbClr val="92D050"/>
        </a:solidFill>
        <a:ln>
          <a:noFill/>
        </a:ln>
        <a:effectLst/>
      </dsp:spPr>
      <dsp:style>
        <a:lnRef idx="0">
          <a:scrgbClr r="0" g="0" b="0"/>
        </a:lnRef>
        <a:fillRef idx="1">
          <a:scrgbClr r="0" g="0" b="0"/>
        </a:fillRef>
        <a:effectRef idx="0">
          <a:scrgbClr r="0" g="0" b="0"/>
        </a:effectRef>
        <a:fontRef idx="minor"/>
      </dsp:style>
    </dsp:sp>
    <dsp:sp modelId="{CE421D92-81C0-444C-B866-840F6AC4F483}">
      <dsp:nvSpPr>
        <dsp:cNvPr id="0" name=""/>
        <dsp:cNvSpPr/>
      </dsp:nvSpPr>
      <dsp:spPr>
        <a:xfrm>
          <a:off x="378045" y="1843897"/>
          <a:ext cx="687355" cy="6873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1ECC6E-13E4-4359-A73E-86E9B9845730}">
      <dsp:nvSpPr>
        <dsp:cNvPr id="0" name=""/>
        <dsp:cNvSpPr/>
      </dsp:nvSpPr>
      <dsp:spPr>
        <a:xfrm>
          <a:off x="1443447" y="1562706"/>
          <a:ext cx="6925852" cy="124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264" tIns="132264" rIns="132264" bIns="132264" numCol="1" spcCol="1270" anchor="ctr" anchorCtr="0">
          <a:noAutofit/>
        </a:bodyPr>
        <a:lstStyle/>
        <a:p>
          <a:pPr marL="0" lvl="0" indent="0" algn="l" defTabSz="889000">
            <a:lnSpc>
              <a:spcPct val="100000"/>
            </a:lnSpc>
            <a:spcBef>
              <a:spcPct val="0"/>
            </a:spcBef>
            <a:spcAft>
              <a:spcPct val="35000"/>
            </a:spcAft>
            <a:buNone/>
          </a:pPr>
          <a:r>
            <a:rPr lang="en-US" sz="2000" kern="1200"/>
            <a:t>that protective devices and controls, information, instruction and training requirements were received from the delivery organisation and implemented; and</a:t>
          </a:r>
        </a:p>
      </dsp:txBody>
      <dsp:txXfrm>
        <a:off x="1443447" y="1562706"/>
        <a:ext cx="6925852" cy="1249737"/>
      </dsp:txXfrm>
    </dsp:sp>
    <dsp:sp modelId="{1E563590-1B6E-42EE-8158-A809554C0E7F}">
      <dsp:nvSpPr>
        <dsp:cNvPr id="0" name=""/>
        <dsp:cNvSpPr/>
      </dsp:nvSpPr>
      <dsp:spPr>
        <a:xfrm>
          <a:off x="0" y="3124878"/>
          <a:ext cx="8369300" cy="1249737"/>
        </a:xfrm>
        <a:prstGeom prst="roundRect">
          <a:avLst>
            <a:gd name="adj" fmla="val 10000"/>
          </a:avLst>
        </a:prstGeom>
        <a:solidFill>
          <a:srgbClr val="92D050"/>
        </a:solidFill>
        <a:ln>
          <a:noFill/>
        </a:ln>
        <a:effectLst/>
      </dsp:spPr>
      <dsp:style>
        <a:lnRef idx="0">
          <a:scrgbClr r="0" g="0" b="0"/>
        </a:lnRef>
        <a:fillRef idx="1">
          <a:scrgbClr r="0" g="0" b="0"/>
        </a:fillRef>
        <a:effectRef idx="0">
          <a:scrgbClr r="0" g="0" b="0"/>
        </a:effectRef>
        <a:fontRef idx="minor"/>
      </dsp:style>
    </dsp:sp>
    <dsp:sp modelId="{85EBE27A-DB7D-440C-B2DB-A19AA52F1241}">
      <dsp:nvSpPr>
        <dsp:cNvPr id="0" name=""/>
        <dsp:cNvSpPr/>
      </dsp:nvSpPr>
      <dsp:spPr>
        <a:xfrm>
          <a:off x="378045" y="3406069"/>
          <a:ext cx="687355" cy="6873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BF1F23-1740-4D14-AF3B-B6E83FAE35B2}">
      <dsp:nvSpPr>
        <dsp:cNvPr id="0" name=""/>
        <dsp:cNvSpPr/>
      </dsp:nvSpPr>
      <dsp:spPr>
        <a:xfrm>
          <a:off x="1443447" y="3124878"/>
          <a:ext cx="6925852" cy="124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264" tIns="132264" rIns="132264" bIns="132264" numCol="1" spcCol="1270" anchor="ctr" anchorCtr="0">
          <a:noAutofit/>
        </a:bodyPr>
        <a:lstStyle/>
        <a:p>
          <a:pPr marL="0" lvl="0" indent="0" algn="l" defTabSz="889000">
            <a:lnSpc>
              <a:spcPct val="100000"/>
            </a:lnSpc>
            <a:spcBef>
              <a:spcPct val="0"/>
            </a:spcBef>
            <a:spcAft>
              <a:spcPct val="35000"/>
            </a:spcAft>
            <a:buNone/>
          </a:pPr>
          <a:r>
            <a:rPr lang="en-US" sz="2000" kern="1200"/>
            <a:t>adequate supervision was provided and risk assessments reviewed prior to the equipment entering service.</a:t>
          </a:r>
        </a:p>
      </dsp:txBody>
      <dsp:txXfrm>
        <a:off x="1443447" y="3124878"/>
        <a:ext cx="6925852" cy="12497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4A36E485-0DCD-6591-82B0-E1936FF5EF4A}"/>
              </a:ext>
            </a:extLst>
          </p:cNvPr>
          <p:cNvSpPr>
            <a:spLocks noGrp="1" noChangeArrowheads="1"/>
          </p:cNvSpPr>
          <p:nvPr>
            <p:ph type="hdr" sz="quarter"/>
          </p:nvPr>
        </p:nvSpPr>
        <p:spPr bwMode="auto">
          <a:xfrm>
            <a:off x="0" y="0"/>
            <a:ext cx="29718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6D8369B0-42E2-94A3-4260-66DF890AEB9F}"/>
              </a:ext>
            </a:extLst>
          </p:cNvPr>
          <p:cNvSpPr>
            <a:spLocks noGrp="1" noChangeArrowheads="1"/>
          </p:cNvSpPr>
          <p:nvPr>
            <p:ph type="dt" sz="quarter" idx="1"/>
          </p:nvPr>
        </p:nvSpPr>
        <p:spPr bwMode="auto">
          <a:xfrm>
            <a:off x="3886200" y="0"/>
            <a:ext cx="28956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7F96040-E661-3EFD-8EDF-C2A3E9607E5E}"/>
              </a:ext>
            </a:extLst>
          </p:cNvPr>
          <p:cNvSpPr>
            <a:spLocks noGrp="1" noChangeArrowheads="1"/>
          </p:cNvSpPr>
          <p:nvPr>
            <p:ph type="ftr" sz="quarter" idx="2"/>
          </p:nvPr>
        </p:nvSpPr>
        <p:spPr bwMode="auto">
          <a:xfrm>
            <a:off x="0" y="9448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2BF5AC8A-341C-77D1-CD93-3B5A152F50B0}"/>
              </a:ext>
            </a:extLst>
          </p:cNvPr>
          <p:cNvSpPr>
            <a:spLocks noGrp="1" noChangeArrowheads="1"/>
          </p:cNvSpPr>
          <p:nvPr>
            <p:ph type="sldNum" sz="quarter" idx="3"/>
          </p:nvPr>
        </p:nvSpPr>
        <p:spPr bwMode="auto">
          <a:xfrm>
            <a:off x="3886200" y="9448800"/>
            <a:ext cx="28956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000" smtClean="0"/>
            </a:lvl1pPr>
          </a:lstStyle>
          <a:p>
            <a:pPr>
              <a:defRPr/>
            </a:pPr>
            <a:fld id="{6981B5B5-DF55-BE43-9D20-C629C431DC2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7DD12B5-01E5-E5D6-D42D-0D1B50305B3D}"/>
              </a:ext>
            </a:extLst>
          </p:cNvPr>
          <p:cNvSpPr>
            <a:spLocks noGrp="1" noChangeArrowheads="1"/>
          </p:cNvSpPr>
          <p:nvPr>
            <p:ph type="hdr" sz="quarter"/>
          </p:nvPr>
        </p:nvSpPr>
        <p:spPr bwMode="auto">
          <a:xfrm>
            <a:off x="0"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DD487FAA-BC25-51CF-B80E-6786065C6D39}"/>
              </a:ext>
            </a:extLst>
          </p:cNvPr>
          <p:cNvSpPr>
            <a:spLocks noGrp="1" noChangeArrowheads="1"/>
          </p:cNvSpPr>
          <p:nvPr>
            <p:ph type="dt" idx="1"/>
          </p:nvPr>
        </p:nvSpPr>
        <p:spPr bwMode="auto">
          <a:xfrm>
            <a:off x="3851275"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3076" name="Rectangle 4">
            <a:extLst>
              <a:ext uri="{FF2B5EF4-FFF2-40B4-BE49-F238E27FC236}">
                <a16:creationId xmlns:a16="http://schemas.microsoft.com/office/drawing/2014/main" id="{CA1846F1-1A79-979C-F614-48778B244901}"/>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1F0FA37C-6786-327D-1CB2-D8478D2AC736}"/>
              </a:ext>
            </a:extLst>
          </p:cNvPr>
          <p:cNvSpPr>
            <a:spLocks noGrp="1" noChangeArrowheads="1"/>
          </p:cNvSpPr>
          <p:nvPr>
            <p:ph type="body" sz="quarter" idx="3"/>
          </p:nvPr>
        </p:nvSpPr>
        <p:spPr bwMode="auto">
          <a:xfrm>
            <a:off x="906463" y="4714875"/>
            <a:ext cx="4984750" cy="4467225"/>
          </a:xfrm>
          <a:prstGeom prst="rect">
            <a:avLst/>
          </a:prstGeom>
          <a:noFill/>
          <a:ln>
            <a:noFill/>
          </a:ln>
          <a:effec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FA73432C-148F-3321-B999-DCBE69BF2441}"/>
              </a:ext>
            </a:extLst>
          </p:cNvPr>
          <p:cNvSpPr>
            <a:spLocks noGrp="1" noChangeArrowheads="1"/>
          </p:cNvSpPr>
          <p:nvPr>
            <p:ph type="ftr" sz="quarter" idx="4"/>
          </p:nvPr>
        </p:nvSpPr>
        <p:spPr bwMode="auto">
          <a:xfrm>
            <a:off x="0"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EA59C12B-9BA8-7089-87EE-0EA640D810E8}"/>
              </a:ext>
            </a:extLst>
          </p:cNvPr>
          <p:cNvSpPr>
            <a:spLocks noGrp="1" noChangeArrowheads="1"/>
          </p:cNvSpPr>
          <p:nvPr>
            <p:ph type="sldNum" sz="quarter" idx="5"/>
          </p:nvPr>
        </p:nvSpPr>
        <p:spPr bwMode="auto">
          <a:xfrm>
            <a:off x="3851275"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r" defTabSz="928688">
              <a:defRPr sz="1200" smtClean="0">
                <a:solidFill>
                  <a:schemeClr val="tx1"/>
                </a:solidFill>
              </a:defRPr>
            </a:lvl1pPr>
          </a:lstStyle>
          <a:p>
            <a:pPr>
              <a:defRPr/>
            </a:pPr>
            <a:fld id="{A9FE8647-AFEE-4141-BD40-0C81360B3C5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7">
            <a:extLst>
              <a:ext uri="{FF2B5EF4-FFF2-40B4-BE49-F238E27FC236}">
                <a16:creationId xmlns:a16="http://schemas.microsoft.com/office/drawing/2014/main" id="{947F8814-B6AE-78F1-CFA5-BA5F871E618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6E8B0EF-DFEB-D244-9233-2235C28B7C35}" type="slidenum">
              <a:rPr lang="en-GB" altLang="en-US" smtClean="0">
                <a:solidFill>
                  <a:schemeClr val="tx1"/>
                </a:solidFill>
              </a:rPr>
              <a:pPr/>
              <a:t>1</a:t>
            </a:fld>
            <a:endParaRPr lang="en-GB" altLang="en-US" dirty="0">
              <a:solidFill>
                <a:schemeClr val="tx1"/>
              </a:solidFill>
            </a:endParaRPr>
          </a:p>
        </p:txBody>
      </p:sp>
      <p:sp>
        <p:nvSpPr>
          <p:cNvPr id="6146" name="Rectangle 2">
            <a:extLst>
              <a:ext uri="{FF2B5EF4-FFF2-40B4-BE49-F238E27FC236}">
                <a16:creationId xmlns:a16="http://schemas.microsoft.com/office/drawing/2014/main" id="{B47FC20F-EC3B-EDEC-1AFA-38C259D0C292}"/>
              </a:ext>
            </a:extLst>
          </p:cNvPr>
          <p:cNvSpPr>
            <a:spLocks noGrp="1" noRot="1" noChangeAspect="1" noChangeArrowheads="1" noTextEdit="1"/>
          </p:cNvSpPr>
          <p:nvPr>
            <p:ph type="sldImg"/>
          </p:nvPr>
        </p:nvSpPr>
        <p:spPr>
          <a:ln/>
        </p:spPr>
      </p:sp>
      <p:sp>
        <p:nvSpPr>
          <p:cNvPr id="6147" name="Rectangle 3">
            <a:extLst>
              <a:ext uri="{FF2B5EF4-FFF2-40B4-BE49-F238E27FC236}">
                <a16:creationId xmlns:a16="http://schemas.microsoft.com/office/drawing/2014/main" id="{AD5A207E-54CE-C8B7-EF7A-E31029755DE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13D7C18E-E0AD-8CF1-2826-8EDD30C40D8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AE89913-9CE9-7446-B341-22779CAEE5E8}"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3" name="Rectangle 2">
            <a:extLst>
              <a:ext uri="{FF2B5EF4-FFF2-40B4-BE49-F238E27FC236}">
                <a16:creationId xmlns:a16="http://schemas.microsoft.com/office/drawing/2014/main" id="{F318F484-79F2-57AD-3038-A63D4F9F17CE}"/>
              </a:ext>
            </a:extLst>
          </p:cNvPr>
          <p:cNvSpPr>
            <a:spLocks noGrp="1" noRot="1" noChangeAspect="1" noChangeArrowheads="1" noTextEdit="1"/>
          </p:cNvSpPr>
          <p:nvPr>
            <p:ph type="sldImg"/>
          </p:nvPr>
        </p:nvSpPr>
        <p:spPr>
          <a:xfrm>
            <a:off x="898525" y="738188"/>
            <a:ext cx="4929188" cy="3697287"/>
          </a:xfrm>
          <a:ln/>
        </p:spPr>
      </p:sp>
      <p:sp>
        <p:nvSpPr>
          <p:cNvPr id="35844" name="Rectangle 3">
            <a:extLst>
              <a:ext uri="{FF2B5EF4-FFF2-40B4-BE49-F238E27FC236}">
                <a16:creationId xmlns:a16="http://schemas.microsoft.com/office/drawing/2014/main" id="{8E5AB794-D4A8-4CD6-44AA-1352381AD9B0}"/>
              </a:ext>
            </a:extLst>
          </p:cNvPr>
          <p:cNvSpPr>
            <a:spLocks noGrp="1" noChangeArrowheads="1"/>
          </p:cNvSpPr>
          <p:nvPr>
            <p:ph type="body" idx="1"/>
          </p:nvPr>
        </p:nvSpPr>
        <p:spPr>
          <a:xfrm>
            <a:off x="673100" y="4681538"/>
            <a:ext cx="5372100" cy="44354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675" tIns="45837" rIns="91675" bIns="45837"/>
          <a:lstStyle/>
          <a:p>
            <a:pPr marL="228600" indent="-228600"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QMP 1: Customer Focus - The primary focus of QM is to meet customer requirements and to strive to exceed customer expectations.</a:t>
            </a:r>
          </a:p>
          <a:p>
            <a:r>
              <a:rPr lang="en-US" dirty="0"/>
              <a:t>QMP 2: Leadership - Leaders at all levels establish unity of purpose and direction and create conditions in which people are engaged in</a:t>
            </a:r>
          </a:p>
          <a:p>
            <a:r>
              <a:rPr lang="en-US" dirty="0"/>
              <a:t>achieving the </a:t>
            </a:r>
            <a:r>
              <a:rPr lang="en-US" dirty="0" err="1"/>
              <a:t>organisation’s</a:t>
            </a:r>
            <a:r>
              <a:rPr lang="en-US" dirty="0"/>
              <a:t> quality objectives.</a:t>
            </a:r>
          </a:p>
          <a:p>
            <a:r>
              <a:rPr lang="en-US" dirty="0"/>
              <a:t>QMP 3: Engagement of People - Competent, empowered and engaged people at all levels throughout the </a:t>
            </a:r>
            <a:r>
              <a:rPr lang="en-US" dirty="0" err="1"/>
              <a:t>organisation</a:t>
            </a:r>
            <a:r>
              <a:rPr lang="en-US" dirty="0"/>
              <a:t> are essential to enhance its capability to create and deliver value.</a:t>
            </a:r>
          </a:p>
          <a:p>
            <a:r>
              <a:rPr lang="en-US" dirty="0"/>
              <a:t>QMP 4: Process Approach – Consistent and predictable results are achieved more effectively and efficiently when activities are understood and managed as interrelated processes that function as a coherent system.</a:t>
            </a:r>
          </a:p>
          <a:p>
            <a:r>
              <a:rPr lang="en-US" dirty="0"/>
              <a:t>QMP 5: Improvement - Successful </a:t>
            </a:r>
            <a:r>
              <a:rPr lang="en-US" dirty="0" err="1"/>
              <a:t>organisations</a:t>
            </a:r>
            <a:r>
              <a:rPr lang="en-US" dirty="0"/>
              <a:t> have an ongoing focus on improvement.</a:t>
            </a:r>
          </a:p>
          <a:p>
            <a:r>
              <a:rPr lang="en-US" dirty="0"/>
              <a:t>QMP 6: Evidence Based Decision Making - Decisions based on the analysis and evaluation of data and information are more likely to produce desired results.</a:t>
            </a:r>
          </a:p>
          <a:p>
            <a:r>
              <a:rPr lang="en-US" dirty="0"/>
              <a:t>QMP 7: Relationship Management - For sustained success, an </a:t>
            </a:r>
            <a:r>
              <a:rPr lang="en-US" dirty="0" err="1"/>
              <a:t>organisation</a:t>
            </a:r>
            <a:r>
              <a:rPr lang="en-US" dirty="0"/>
              <a:t> manages its relationships with interested parties, such as suppliers.</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18</a:t>
            </a:fld>
            <a:endParaRPr lang="en-GB" altLang="en-US"/>
          </a:p>
        </p:txBody>
      </p:sp>
    </p:spTree>
    <p:extLst>
      <p:ext uri="{BB962C8B-B14F-4D97-AF65-F5344CB8AC3E}">
        <p14:creationId xmlns:p14="http://schemas.microsoft.com/office/powerpoint/2010/main" val="417699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FA0BC306-2C74-9491-F734-DB2E50865F64}"/>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215D2558-36E7-7DCC-D072-655714362CA3}"/>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41194610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70623025"/>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202764900"/>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2577654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5079473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229104067"/>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943064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54352244"/>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51984187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87902152"/>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99195330"/>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15">
            <a:extLst>
              <a:ext uri="{FF2B5EF4-FFF2-40B4-BE49-F238E27FC236}">
                <a16:creationId xmlns:a16="http://schemas.microsoft.com/office/drawing/2014/main" id="{F38C92D0-1025-0AF4-AF2F-264E5CEAFA9B}"/>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34139368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
            <a:extLst>
              <a:ext uri="{FF2B5EF4-FFF2-40B4-BE49-F238E27FC236}">
                <a16:creationId xmlns:a16="http://schemas.microsoft.com/office/drawing/2014/main" id="{CEA957BB-DBA3-788A-6F92-6B858A07AB06}"/>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3516608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5">
            <a:extLst>
              <a:ext uri="{FF2B5EF4-FFF2-40B4-BE49-F238E27FC236}">
                <a16:creationId xmlns:a16="http://schemas.microsoft.com/office/drawing/2014/main" id="{38824DE3-8E98-EF9B-3EA7-9AF0E691BBC8}"/>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722713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19100" y="1870075"/>
            <a:ext cx="4057650" cy="3952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70075"/>
            <a:ext cx="4057650" cy="3952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
            <a:extLst>
              <a:ext uri="{FF2B5EF4-FFF2-40B4-BE49-F238E27FC236}">
                <a16:creationId xmlns:a16="http://schemas.microsoft.com/office/drawing/2014/main" id="{1E3FA612-7F7E-7F01-1AC0-DA491EAA80CB}"/>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2116909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
            <a:extLst>
              <a:ext uri="{FF2B5EF4-FFF2-40B4-BE49-F238E27FC236}">
                <a16:creationId xmlns:a16="http://schemas.microsoft.com/office/drawing/2014/main" id="{A75399F1-77AF-6B54-47CE-2D990AC962E0}"/>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3400168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
            <a:extLst>
              <a:ext uri="{FF2B5EF4-FFF2-40B4-BE49-F238E27FC236}">
                <a16:creationId xmlns:a16="http://schemas.microsoft.com/office/drawing/2014/main" id="{E91401FB-4610-92C3-F612-2EB60D2F6CF5}"/>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28933914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079CBAD4-5A6D-DF38-9BC0-DAA3E2BDC3A9}"/>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7290373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5">
            <a:extLst>
              <a:ext uri="{FF2B5EF4-FFF2-40B4-BE49-F238E27FC236}">
                <a16:creationId xmlns:a16="http://schemas.microsoft.com/office/drawing/2014/main" id="{BC250B02-EE4B-1FF4-1146-15F0A1828318}"/>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1379876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5">
            <a:extLst>
              <a:ext uri="{FF2B5EF4-FFF2-40B4-BE49-F238E27FC236}">
                <a16:creationId xmlns:a16="http://schemas.microsoft.com/office/drawing/2014/main" id="{1663C59F-A7A4-30BA-A4B2-31353FA04F0B}"/>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29361157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
            <a:extLst>
              <a:ext uri="{FF2B5EF4-FFF2-40B4-BE49-F238E27FC236}">
                <a16:creationId xmlns:a16="http://schemas.microsoft.com/office/drawing/2014/main" id="{EBFFD6CC-BEF3-256B-D8BD-4BD51FEAECA3}"/>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31353540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18288" y="347663"/>
            <a:ext cx="2068512" cy="5475287"/>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09575" y="347663"/>
            <a:ext cx="6056313" cy="54752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
            <a:extLst>
              <a:ext uri="{FF2B5EF4-FFF2-40B4-BE49-F238E27FC236}">
                <a16:creationId xmlns:a16="http://schemas.microsoft.com/office/drawing/2014/main" id="{8F7A88BE-7D7B-EDA7-28D7-1CC0A1A81416}"/>
              </a:ext>
            </a:extLst>
          </p:cNvPr>
          <p:cNvSpPr>
            <a:spLocks noGrp="1" noChangeArrowheads="1"/>
          </p:cNvSpPr>
          <p:nvPr>
            <p:ph type="ftr" sz="quarter" idx="10"/>
          </p:nvPr>
        </p:nvSpPr>
        <p:spPr>
          <a:ln/>
        </p:spPr>
        <p:txBody>
          <a:bodyPr/>
          <a:lstStyle>
            <a:lvl1pPr>
              <a:defRPr/>
            </a:lvl1pPr>
          </a:lstStyle>
          <a:p>
            <a:pPr>
              <a:defRPr/>
            </a:pPr>
            <a:r>
              <a:rPr lang="en-US"/>
              <a:t>Defence EOD &amp; Search</a:t>
            </a:r>
          </a:p>
        </p:txBody>
      </p:sp>
    </p:spTree>
    <p:extLst>
      <p:ext uri="{BB962C8B-B14F-4D97-AF65-F5344CB8AC3E}">
        <p14:creationId xmlns:p14="http://schemas.microsoft.com/office/powerpoint/2010/main" val="1459570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EF20D4D-12E3-7D80-8ECB-29B169611429}"/>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D39189F6-B2B8-DE1B-6243-5A527A99C66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62"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4344" name="Line 8">
            <a:extLst>
              <a:ext uri="{FF2B5EF4-FFF2-40B4-BE49-F238E27FC236}">
                <a16:creationId xmlns:a16="http://schemas.microsoft.com/office/drawing/2014/main" id="{683D3102-AD18-378D-8631-419E19BD93D8}"/>
              </a:ext>
            </a:extLst>
          </p:cNvPr>
          <p:cNvSpPr>
            <a:spLocks noChangeShapeType="1"/>
          </p:cNvSpPr>
          <p:nvPr userDrawn="1"/>
        </p:nvSpPr>
        <p:spPr bwMode="auto">
          <a:xfrm>
            <a:off x="7938" y="6088063"/>
            <a:ext cx="9164637" cy="0"/>
          </a:xfrm>
          <a:prstGeom prst="line">
            <a:avLst/>
          </a:prstGeom>
          <a:noFill/>
          <a:ln w="38100">
            <a:solidFill>
              <a:schemeClr val="accent2"/>
            </a:solidFill>
            <a:round/>
            <a:headEnd/>
            <a:tailEnd/>
          </a:ln>
          <a:effectLst/>
        </p:spPr>
        <p:txBody>
          <a:bodyPr anchor="ctr"/>
          <a:lstStyle/>
          <a:p>
            <a:pPr>
              <a:defRPr/>
            </a:pPr>
            <a:endParaRPr lang="en-GB"/>
          </a:p>
        </p:txBody>
      </p:sp>
      <p:sp>
        <p:nvSpPr>
          <p:cNvPr id="14351" name="Rectangle 15">
            <a:extLst>
              <a:ext uri="{FF2B5EF4-FFF2-40B4-BE49-F238E27FC236}">
                <a16:creationId xmlns:a16="http://schemas.microsoft.com/office/drawing/2014/main" id="{4DAABC93-A53B-FB80-612A-D1E6F5154ACE}"/>
              </a:ext>
            </a:extLst>
          </p:cNvPr>
          <p:cNvSpPr>
            <a:spLocks noGrp="1" noChangeArrowheads="1"/>
          </p:cNvSpPr>
          <p:nvPr>
            <p:ph type="ftr" sz="quarter" idx="3"/>
          </p:nvPr>
        </p:nvSpPr>
        <p:spPr bwMode="auto">
          <a:xfrm>
            <a:off x="93663" y="6107113"/>
            <a:ext cx="8424862" cy="3937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1" i="1">
                <a:solidFill>
                  <a:srgbClr val="000099"/>
                </a:solidFill>
              </a:defRPr>
            </a:lvl1pPr>
          </a:lstStyle>
          <a:p>
            <a:pPr>
              <a:defRPr/>
            </a:pPr>
            <a:r>
              <a:rPr lang="en-US"/>
              <a:t>Defence EOD &amp; Search</a:t>
            </a:r>
          </a:p>
        </p:txBody>
      </p:sp>
      <p:sp>
        <p:nvSpPr>
          <p:cNvPr id="14357" name="Freeform 21">
            <a:extLst>
              <a:ext uri="{FF2B5EF4-FFF2-40B4-BE49-F238E27FC236}">
                <a16:creationId xmlns:a16="http://schemas.microsoft.com/office/drawing/2014/main" id="{658D7804-1927-B6CE-85D2-DDC43FF19A25}"/>
              </a:ext>
            </a:extLst>
          </p:cNvPr>
          <p:cNvSpPr>
            <a:spLocks/>
          </p:cNvSpPr>
          <p:nvPr userDrawn="1"/>
        </p:nvSpPr>
        <p:spPr bwMode="auto">
          <a:xfrm>
            <a:off x="6350" y="1128713"/>
            <a:ext cx="9151938" cy="4938712"/>
          </a:xfrm>
          <a:custGeom>
            <a:avLst/>
            <a:gdLst/>
            <a:ahLst/>
            <a:cxnLst>
              <a:cxn ang="0">
                <a:pos x="259" y="295"/>
              </a:cxn>
              <a:cxn ang="0">
                <a:pos x="259" y="3111"/>
              </a:cxn>
              <a:cxn ang="0">
                <a:pos x="5765" y="3111"/>
              </a:cxn>
              <a:cxn ang="0">
                <a:pos x="5765" y="0"/>
              </a:cxn>
              <a:cxn ang="0">
                <a:pos x="4472" y="0"/>
              </a:cxn>
              <a:cxn ang="0">
                <a:pos x="4018" y="290"/>
              </a:cxn>
              <a:cxn ang="0">
                <a:pos x="0" y="290"/>
              </a:cxn>
            </a:cxnLst>
            <a:rect l="0" t="0" r="r" b="b"/>
            <a:pathLst>
              <a:path w="5765" h="3111">
                <a:moveTo>
                  <a:pt x="259" y="295"/>
                </a:moveTo>
                <a:lnTo>
                  <a:pt x="259" y="3111"/>
                </a:lnTo>
                <a:lnTo>
                  <a:pt x="5765" y="3111"/>
                </a:lnTo>
                <a:lnTo>
                  <a:pt x="5765" y="0"/>
                </a:lnTo>
                <a:lnTo>
                  <a:pt x="4472" y="0"/>
                </a:lnTo>
                <a:lnTo>
                  <a:pt x="4018" y="290"/>
                </a:lnTo>
                <a:lnTo>
                  <a:pt x="0" y="290"/>
                </a:lnTo>
              </a:path>
            </a:pathLst>
          </a:custGeom>
          <a:noFill/>
          <a:ln w="9525" cap="flat" cmpd="sng">
            <a:noFill/>
            <a:prstDash val="solid"/>
            <a:round/>
            <a:headEnd/>
            <a:tailEnd/>
          </a:ln>
          <a:effectLst/>
        </p:spPr>
        <p:txBody>
          <a:bodyPr anchor="ctr"/>
          <a:lstStyle/>
          <a:p>
            <a:pPr>
              <a:defRPr/>
            </a:pPr>
            <a:endParaRPr lang="en-GB"/>
          </a:p>
        </p:txBody>
      </p:sp>
      <p:sp>
        <p:nvSpPr>
          <p:cNvPr id="14358" name="Freeform 22">
            <a:extLst>
              <a:ext uri="{FF2B5EF4-FFF2-40B4-BE49-F238E27FC236}">
                <a16:creationId xmlns:a16="http://schemas.microsoft.com/office/drawing/2014/main" id="{77602409-7AE8-74CA-D726-5437C631FE4A}"/>
              </a:ext>
            </a:extLst>
          </p:cNvPr>
          <p:cNvSpPr>
            <a:spLocks/>
          </p:cNvSpPr>
          <p:nvPr userDrawn="1"/>
        </p:nvSpPr>
        <p:spPr bwMode="auto">
          <a:xfrm>
            <a:off x="1588" y="1136650"/>
            <a:ext cx="9158287" cy="4938713"/>
          </a:xfrm>
          <a:custGeom>
            <a:avLst/>
            <a:gdLst/>
            <a:ahLst/>
            <a:cxnLst>
              <a:cxn ang="0">
                <a:pos x="0" y="290"/>
              </a:cxn>
              <a:cxn ang="0">
                <a:pos x="0" y="3111"/>
              </a:cxn>
              <a:cxn ang="0">
                <a:pos x="5769" y="3111"/>
              </a:cxn>
              <a:cxn ang="0">
                <a:pos x="5769" y="0"/>
              </a:cxn>
              <a:cxn ang="0">
                <a:pos x="4476" y="0"/>
              </a:cxn>
              <a:cxn ang="0">
                <a:pos x="4023" y="295"/>
              </a:cxn>
              <a:cxn ang="0">
                <a:pos x="0" y="290"/>
              </a:cxn>
            </a:cxnLst>
            <a:rect l="0" t="0" r="r" b="b"/>
            <a:pathLst>
              <a:path w="5769" h="3111">
                <a:moveTo>
                  <a:pt x="0" y="290"/>
                </a:moveTo>
                <a:lnTo>
                  <a:pt x="0" y="3111"/>
                </a:lnTo>
                <a:lnTo>
                  <a:pt x="5769" y="3111"/>
                </a:lnTo>
                <a:lnTo>
                  <a:pt x="5769" y="0"/>
                </a:lnTo>
                <a:lnTo>
                  <a:pt x="4476" y="0"/>
                </a:lnTo>
                <a:lnTo>
                  <a:pt x="4023" y="295"/>
                </a:lnTo>
                <a:lnTo>
                  <a:pt x="0" y="290"/>
                </a:lnTo>
                <a:close/>
              </a:path>
            </a:pathLst>
          </a:custGeom>
          <a:solidFill>
            <a:srgbClr val="E7D9AC"/>
          </a:solidFill>
          <a:ln w="9525" cap="flat" cmpd="sng">
            <a:noFill/>
            <a:prstDash val="solid"/>
            <a:round/>
            <a:headEnd/>
            <a:tailEnd/>
          </a:ln>
          <a:effectLst/>
        </p:spPr>
        <p:txBody>
          <a:bodyPr anchor="ctr"/>
          <a:lstStyle/>
          <a:p>
            <a:pPr>
              <a:defRPr/>
            </a:pPr>
            <a:endParaRPr lang="en-GB"/>
          </a:p>
        </p:txBody>
      </p:sp>
      <p:sp>
        <p:nvSpPr>
          <p:cNvPr id="14349" name="AutoShape 13">
            <a:hlinkClick r:id="" action="ppaction://hlinkshowjump?jump=nextslide" highlightClick="1"/>
            <a:extLst>
              <a:ext uri="{FF2B5EF4-FFF2-40B4-BE49-F238E27FC236}">
                <a16:creationId xmlns:a16="http://schemas.microsoft.com/office/drawing/2014/main" id="{727BE4FD-8A69-5793-16B2-2F0C602FCC4C}"/>
              </a:ext>
            </a:extLst>
          </p:cNvPr>
          <p:cNvSpPr>
            <a:spLocks noChangeArrowheads="1"/>
          </p:cNvSpPr>
          <p:nvPr userDrawn="1"/>
        </p:nvSpPr>
        <p:spPr bwMode="auto">
          <a:xfrm>
            <a:off x="8312150" y="5730875"/>
            <a:ext cx="406400" cy="260350"/>
          </a:xfrm>
          <a:prstGeom prst="actionButtonForwardNext">
            <a:avLst/>
          </a:prstGeom>
          <a:solidFill>
            <a:srgbClr val="EFE6C9"/>
          </a:solidFill>
          <a:ln w="9525">
            <a:noFill/>
            <a:miter lim="800000"/>
            <a:headEnd/>
            <a:tailEnd/>
          </a:ln>
          <a:effectLst/>
        </p:spPr>
        <p:txBody>
          <a:bodyPr wrap="none" anchor="ctr"/>
          <a:lstStyle/>
          <a:p>
            <a:pPr>
              <a:defRPr/>
            </a:pPr>
            <a:endParaRPr lang="en-GB"/>
          </a:p>
        </p:txBody>
      </p:sp>
      <p:sp>
        <p:nvSpPr>
          <p:cNvPr id="14350" name="AutoShape 14">
            <a:hlinkClick r:id="" action="ppaction://hlinkshowjump?jump=previousslide" highlightClick="1"/>
            <a:extLst>
              <a:ext uri="{FF2B5EF4-FFF2-40B4-BE49-F238E27FC236}">
                <a16:creationId xmlns:a16="http://schemas.microsoft.com/office/drawing/2014/main" id="{2620230C-67AB-4D1D-F712-281B3C3CE1BC}"/>
              </a:ext>
            </a:extLst>
          </p:cNvPr>
          <p:cNvSpPr>
            <a:spLocks noChangeArrowheads="1"/>
          </p:cNvSpPr>
          <p:nvPr userDrawn="1"/>
        </p:nvSpPr>
        <p:spPr bwMode="auto">
          <a:xfrm>
            <a:off x="7773988" y="5730875"/>
            <a:ext cx="409575" cy="261938"/>
          </a:xfrm>
          <a:prstGeom prst="actionButtonBackPrevious">
            <a:avLst/>
          </a:prstGeom>
          <a:solidFill>
            <a:srgbClr val="EFE6C9"/>
          </a:solidFill>
          <a:ln w="9525">
            <a:noFill/>
            <a:miter lim="800000"/>
            <a:headEnd/>
            <a:tailEnd/>
          </a:ln>
          <a:effectLst/>
        </p:spPr>
        <p:txBody>
          <a:bodyPr wrap="none" anchor="ctr"/>
          <a:lstStyle/>
          <a:p>
            <a:pPr>
              <a:defRPr/>
            </a:pPr>
            <a:endParaRPr lang="en-GB"/>
          </a:p>
        </p:txBody>
      </p:sp>
      <p:sp>
        <p:nvSpPr>
          <p:cNvPr id="1032" name="Rectangle 25">
            <a:extLst>
              <a:ext uri="{FF2B5EF4-FFF2-40B4-BE49-F238E27FC236}">
                <a16:creationId xmlns:a16="http://schemas.microsoft.com/office/drawing/2014/main" id="{A28DF466-4F70-9FDE-7D65-845DABB22DF6}"/>
              </a:ext>
            </a:extLst>
          </p:cNvPr>
          <p:cNvSpPr>
            <a:spLocks noGrp="1" noChangeArrowheads="1"/>
          </p:cNvSpPr>
          <p:nvPr>
            <p:ph type="title"/>
          </p:nvPr>
        </p:nvSpPr>
        <p:spPr bwMode="auto">
          <a:xfrm>
            <a:off x="409575" y="347663"/>
            <a:ext cx="6691313" cy="1135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33" name="Rectangle 12">
            <a:extLst>
              <a:ext uri="{FF2B5EF4-FFF2-40B4-BE49-F238E27FC236}">
                <a16:creationId xmlns:a16="http://schemas.microsoft.com/office/drawing/2014/main" id="{D5AA186C-F802-C3CE-54E9-97433171168A}"/>
              </a:ext>
            </a:extLst>
          </p:cNvPr>
          <p:cNvSpPr>
            <a:spLocks noGrp="1" noChangeArrowheads="1"/>
          </p:cNvSpPr>
          <p:nvPr>
            <p:ph type="body" idx="1"/>
          </p:nvPr>
        </p:nvSpPr>
        <p:spPr bwMode="auto">
          <a:xfrm>
            <a:off x="419100" y="1870075"/>
            <a:ext cx="8267700" cy="395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p:txBody>
      </p:sp>
    </p:spTree>
    <p:extLst>
      <p:ext uri="{BB962C8B-B14F-4D97-AF65-F5344CB8AC3E}">
        <p14:creationId xmlns:p14="http://schemas.microsoft.com/office/powerpoint/2010/main" val="2561464532"/>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Lst>
  <p:hf sldNum="0" hdr="0" dt="0"/>
  <p:txStyles>
    <p:titleStyle>
      <a:lvl1pPr algn="l" rtl="0" eaLnBrk="0" fontAlgn="base" hangingPunct="0">
        <a:lnSpc>
          <a:spcPct val="80000"/>
        </a:lnSpc>
        <a:spcBef>
          <a:spcPct val="0"/>
        </a:spcBef>
        <a:spcAft>
          <a:spcPct val="0"/>
        </a:spcAft>
        <a:defRPr sz="4000">
          <a:solidFill>
            <a:schemeClr val="tx2"/>
          </a:solidFill>
          <a:latin typeface="+mj-lt"/>
          <a:ea typeface="+mj-ea"/>
          <a:cs typeface="+mj-cs"/>
        </a:defRPr>
      </a:lvl1pPr>
      <a:lvl2pPr algn="l" rtl="0" eaLnBrk="0" fontAlgn="base" hangingPunct="0">
        <a:lnSpc>
          <a:spcPct val="80000"/>
        </a:lnSpc>
        <a:spcBef>
          <a:spcPct val="0"/>
        </a:spcBef>
        <a:spcAft>
          <a:spcPct val="0"/>
        </a:spcAft>
        <a:defRPr sz="4000">
          <a:solidFill>
            <a:schemeClr val="tx2"/>
          </a:solidFill>
          <a:latin typeface="Arial" pitchFamily="34" charset="0"/>
        </a:defRPr>
      </a:lvl2pPr>
      <a:lvl3pPr algn="l" rtl="0" eaLnBrk="0" fontAlgn="base" hangingPunct="0">
        <a:lnSpc>
          <a:spcPct val="80000"/>
        </a:lnSpc>
        <a:spcBef>
          <a:spcPct val="0"/>
        </a:spcBef>
        <a:spcAft>
          <a:spcPct val="0"/>
        </a:spcAft>
        <a:defRPr sz="4000">
          <a:solidFill>
            <a:schemeClr val="tx2"/>
          </a:solidFill>
          <a:latin typeface="Arial" pitchFamily="34" charset="0"/>
        </a:defRPr>
      </a:lvl3pPr>
      <a:lvl4pPr algn="l" rtl="0" eaLnBrk="0" fontAlgn="base" hangingPunct="0">
        <a:lnSpc>
          <a:spcPct val="80000"/>
        </a:lnSpc>
        <a:spcBef>
          <a:spcPct val="0"/>
        </a:spcBef>
        <a:spcAft>
          <a:spcPct val="0"/>
        </a:spcAft>
        <a:defRPr sz="4000">
          <a:solidFill>
            <a:schemeClr val="tx2"/>
          </a:solidFill>
          <a:latin typeface="Arial" pitchFamily="34" charset="0"/>
        </a:defRPr>
      </a:lvl4pPr>
      <a:lvl5pPr algn="l" rtl="0" eaLnBrk="0" fontAlgn="base" hangingPunct="0">
        <a:lnSpc>
          <a:spcPct val="80000"/>
        </a:lnSpc>
        <a:spcBef>
          <a:spcPct val="0"/>
        </a:spcBef>
        <a:spcAft>
          <a:spcPct val="0"/>
        </a:spcAft>
        <a:defRPr sz="4000">
          <a:solidFill>
            <a:schemeClr val="tx2"/>
          </a:solidFill>
          <a:latin typeface="Arial" pitchFamily="34" charset="0"/>
        </a:defRPr>
      </a:lvl5pPr>
      <a:lvl6pPr marL="457200" algn="l" rtl="0" fontAlgn="base">
        <a:lnSpc>
          <a:spcPct val="80000"/>
        </a:lnSpc>
        <a:spcBef>
          <a:spcPct val="0"/>
        </a:spcBef>
        <a:spcAft>
          <a:spcPct val="0"/>
        </a:spcAft>
        <a:defRPr sz="4000">
          <a:solidFill>
            <a:schemeClr val="tx2"/>
          </a:solidFill>
          <a:latin typeface="Arial" pitchFamily="34" charset="0"/>
        </a:defRPr>
      </a:lvl6pPr>
      <a:lvl7pPr marL="914400" algn="l" rtl="0" fontAlgn="base">
        <a:lnSpc>
          <a:spcPct val="80000"/>
        </a:lnSpc>
        <a:spcBef>
          <a:spcPct val="0"/>
        </a:spcBef>
        <a:spcAft>
          <a:spcPct val="0"/>
        </a:spcAft>
        <a:defRPr sz="4000">
          <a:solidFill>
            <a:schemeClr val="tx2"/>
          </a:solidFill>
          <a:latin typeface="Arial" pitchFamily="34" charset="0"/>
        </a:defRPr>
      </a:lvl7pPr>
      <a:lvl8pPr marL="1371600" algn="l" rtl="0" fontAlgn="base">
        <a:lnSpc>
          <a:spcPct val="80000"/>
        </a:lnSpc>
        <a:spcBef>
          <a:spcPct val="0"/>
        </a:spcBef>
        <a:spcAft>
          <a:spcPct val="0"/>
        </a:spcAft>
        <a:defRPr sz="4000">
          <a:solidFill>
            <a:schemeClr val="tx2"/>
          </a:solidFill>
          <a:latin typeface="Arial" pitchFamily="34" charset="0"/>
        </a:defRPr>
      </a:lvl8pPr>
      <a:lvl9pPr marL="1828800" algn="l" rtl="0" fontAlgn="base">
        <a:lnSpc>
          <a:spcPct val="80000"/>
        </a:lnSpc>
        <a:spcBef>
          <a:spcPct val="0"/>
        </a:spcBef>
        <a:spcAft>
          <a:spcPct val="0"/>
        </a:spcAft>
        <a:defRPr sz="4000">
          <a:solidFill>
            <a:schemeClr val="tx2"/>
          </a:solidFill>
          <a:latin typeface="Arial" pitchFamily="34" charset="0"/>
        </a:defRPr>
      </a:lvl9pPr>
    </p:titleStyle>
    <p:bodyStyle>
      <a:lvl1pPr marL="342900" indent="-342900" algn="l" rtl="0" eaLnBrk="0" fontAlgn="base" hangingPunct="0">
        <a:lnSpc>
          <a:spcPct val="90000"/>
        </a:lnSpc>
        <a:spcBef>
          <a:spcPct val="25000"/>
        </a:spcBef>
        <a:spcAft>
          <a:spcPct val="0"/>
        </a:spcAft>
        <a:buClr>
          <a:srgbClr val="C4281A"/>
        </a:buClr>
        <a:buFont typeface="Arial" panose="020B0604020202020204" pitchFamily="34" charset="0"/>
        <a:buChar char="●"/>
        <a:defRPr sz="3200">
          <a:solidFill>
            <a:schemeClr val="tx1"/>
          </a:solidFill>
          <a:latin typeface="+mn-lt"/>
          <a:ea typeface="+mn-ea"/>
          <a:cs typeface="+mn-cs"/>
        </a:defRPr>
      </a:lvl1pPr>
      <a:lvl2pPr marL="742950" indent="-285750" algn="l" rtl="0" eaLnBrk="0" fontAlgn="base" hangingPunct="0">
        <a:lnSpc>
          <a:spcPct val="90000"/>
        </a:lnSpc>
        <a:spcBef>
          <a:spcPct val="25000"/>
        </a:spcBef>
        <a:spcAft>
          <a:spcPct val="0"/>
        </a:spcAft>
        <a:buClr>
          <a:srgbClr val="C4281A"/>
        </a:buClr>
        <a:buFont typeface="Arial" panose="020B0604020202020204" pitchFamily="34" charset="0"/>
        <a:buChar char="●"/>
        <a:defRPr sz="2800">
          <a:solidFill>
            <a:schemeClr val="tx1"/>
          </a:solidFill>
          <a:latin typeface="+mn-lt"/>
        </a:defRPr>
      </a:lvl2pPr>
      <a:lvl3pPr marL="1143000" indent="-228600" algn="l" rtl="0" eaLnBrk="0" fontAlgn="base" hangingPunct="0">
        <a:lnSpc>
          <a:spcPct val="90000"/>
        </a:lnSpc>
        <a:spcBef>
          <a:spcPct val="25000"/>
        </a:spcBef>
        <a:spcAft>
          <a:spcPct val="0"/>
        </a:spcAft>
        <a:buClr>
          <a:srgbClr val="C4281A"/>
        </a:buClr>
        <a:buFont typeface="Arial" panose="020B0604020202020204" pitchFamily="34" charset="0"/>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a:extLst>
              <a:ext uri="{FF2B5EF4-FFF2-40B4-BE49-F238E27FC236}">
                <a16:creationId xmlns:a16="http://schemas.microsoft.com/office/drawing/2014/main" id="{AE58240C-BC5C-54A7-50B1-B27F57CF7F50}"/>
              </a:ext>
            </a:extLst>
          </p:cNvPr>
          <p:cNvSpPr>
            <a:spLocks noGrp="1" noChangeArrowheads="1"/>
          </p:cNvSpPr>
          <p:nvPr>
            <p:ph type="ctrTitle" sz="quarter"/>
          </p:nvPr>
        </p:nvSpPr>
        <p:spPr>
          <a:xfrm>
            <a:off x="247650" y="2060575"/>
            <a:ext cx="5403850" cy="1143000"/>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eaLnBrk="1" hangingPunct="1"/>
            <a:r>
              <a:rPr lang="en-US" altLang="en-US" dirty="0"/>
              <a:t>Human Factors in High Hazard Environments</a:t>
            </a:r>
            <a:br>
              <a:rPr lang="en-US" altLang="en-US" dirty="0"/>
            </a:br>
            <a:r>
              <a:rPr lang="en-US" altLang="en-US" dirty="0"/>
              <a:t>Level 4</a:t>
            </a:r>
            <a:br>
              <a:rPr lang="en-US" altLang="en-US" dirty="0"/>
            </a:br>
            <a:r>
              <a:rPr lang="en-US" altLang="en-US" dirty="0"/>
              <a:t>ACDA 4020</a:t>
            </a:r>
            <a:br>
              <a:rPr lang="en-US" altLang="en-US" dirty="0"/>
            </a:br>
            <a:br>
              <a:rPr lang="en-US" altLang="en-US" dirty="0"/>
            </a:br>
            <a:r>
              <a:rPr lang="en-US" altLang="en-US" dirty="0"/>
              <a:t>Quality Assurance (Safety)</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oster with a diagram of military equipment&#10;&#10;Description automatically generated with medium confidence">
            <a:extLst>
              <a:ext uri="{FF2B5EF4-FFF2-40B4-BE49-F238E27FC236}">
                <a16:creationId xmlns:a16="http://schemas.microsoft.com/office/drawing/2014/main" id="{0144B891-C505-BC7E-A97D-5FED7E69CAC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79712" y="29279"/>
            <a:ext cx="5184576" cy="6799444"/>
          </a:xfrm>
          <a:prstGeom prst="rect">
            <a:avLst/>
          </a:prstGeom>
        </p:spPr>
      </p:pic>
    </p:spTree>
    <p:extLst>
      <p:ext uri="{BB962C8B-B14F-4D97-AF65-F5344CB8AC3E}">
        <p14:creationId xmlns:p14="http://schemas.microsoft.com/office/powerpoint/2010/main" val="2908387920"/>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B5B9A-4828-B055-F5BE-03154D63A494}"/>
              </a:ext>
            </a:extLst>
          </p:cNvPr>
          <p:cNvSpPr>
            <a:spLocks noGrp="1"/>
          </p:cNvSpPr>
          <p:nvPr>
            <p:ph type="title"/>
          </p:nvPr>
        </p:nvSpPr>
        <p:spPr>
          <a:xfrm>
            <a:off x="395536" y="404664"/>
            <a:ext cx="6435725" cy="522287"/>
          </a:xfrm>
        </p:spPr>
        <p:txBody>
          <a:bodyPr/>
          <a:lstStyle/>
          <a:p>
            <a:r>
              <a:rPr lang="en-US" dirty="0"/>
              <a:t>The CADMID Cycle</a:t>
            </a:r>
          </a:p>
        </p:txBody>
      </p:sp>
      <p:pic>
        <p:nvPicPr>
          <p:cNvPr id="5" name="Content Placeholder 4" descr="A diagram of a process&#10;&#10;Description automatically generated">
            <a:extLst>
              <a:ext uri="{FF2B5EF4-FFF2-40B4-BE49-F238E27FC236}">
                <a16:creationId xmlns:a16="http://schemas.microsoft.com/office/drawing/2014/main" id="{E1A9A0AC-7EA4-5DF2-00AE-754720A35B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512" y="1526036"/>
            <a:ext cx="8746262" cy="4279228"/>
          </a:xfrm>
        </p:spPr>
      </p:pic>
    </p:spTree>
    <p:extLst>
      <p:ext uri="{BB962C8B-B14F-4D97-AF65-F5344CB8AC3E}">
        <p14:creationId xmlns:p14="http://schemas.microsoft.com/office/powerpoint/2010/main" val="2472030003"/>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submarine in the water&#10;&#10;Description automatically generated">
            <a:extLst>
              <a:ext uri="{FF2B5EF4-FFF2-40B4-BE49-F238E27FC236}">
                <a16:creationId xmlns:a16="http://schemas.microsoft.com/office/drawing/2014/main" id="{266265B0-4E73-1B88-C23F-F492C43F0D1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8976" r="2" b="15600"/>
          <a:stretch/>
        </p:blipFill>
        <p:spPr>
          <a:xfrm>
            <a:off x="20" y="1282"/>
            <a:ext cx="9143980" cy="6856718"/>
          </a:xfrm>
          <a:prstGeom prst="rect">
            <a:avLst/>
          </a:prstGeom>
        </p:spPr>
      </p:pic>
    </p:spTree>
    <p:extLst>
      <p:ext uri="{BB962C8B-B14F-4D97-AF65-F5344CB8AC3E}">
        <p14:creationId xmlns:p14="http://schemas.microsoft.com/office/powerpoint/2010/main" val="639585334"/>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26" name="Rectangle 53">
            <a:extLst>
              <a:ext uri="{FF2B5EF4-FFF2-40B4-BE49-F238E27FC236}">
                <a16:creationId xmlns:a16="http://schemas.microsoft.com/office/drawing/2014/main" id="{7BD17B6E-6C7B-619D-5DFE-956CC2881C99}"/>
              </a:ext>
            </a:extLst>
          </p:cNvPr>
          <p:cNvSpPr>
            <a:spLocks noChangeArrowheads="1"/>
          </p:cNvSpPr>
          <p:nvPr/>
        </p:nvSpPr>
        <p:spPr bwMode="auto">
          <a:xfrm rot="5400000">
            <a:off x="1062035" y="3935416"/>
            <a:ext cx="2894013" cy="681034"/>
          </a:xfrm>
          <a:prstGeom prst="rect">
            <a:avLst/>
          </a:prstGeom>
          <a:solidFill>
            <a:srgbClr val="FF99CC"/>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Training</a:t>
            </a:r>
          </a:p>
        </p:txBody>
      </p:sp>
      <p:sp>
        <p:nvSpPr>
          <p:cNvPr id="17411" name="Rectangle 45">
            <a:extLst>
              <a:ext uri="{FF2B5EF4-FFF2-40B4-BE49-F238E27FC236}">
                <a16:creationId xmlns:a16="http://schemas.microsoft.com/office/drawing/2014/main" id="{070863CF-2D8C-1A40-225D-1A7E5787280C}"/>
              </a:ext>
            </a:extLst>
          </p:cNvPr>
          <p:cNvSpPr>
            <a:spLocks noChangeArrowheads="1"/>
          </p:cNvSpPr>
          <p:nvPr/>
        </p:nvSpPr>
        <p:spPr bwMode="auto">
          <a:xfrm>
            <a:off x="80963" y="190500"/>
            <a:ext cx="6691312" cy="1135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l" defTabSz="914400" rtl="0" eaLnBrk="1" fontAlgn="base" latinLnBrk="0" hangingPunct="1">
              <a:lnSpc>
                <a:spcPct val="80000"/>
              </a:lnSpc>
              <a:spcBef>
                <a:spcPct val="0"/>
              </a:spcBef>
              <a:spcAft>
                <a:spcPct val="0"/>
              </a:spcAft>
              <a:buClrTx/>
              <a:buSzTx/>
              <a:buFontTx/>
              <a:buNone/>
              <a:tabLst/>
              <a:defRPr/>
            </a:pPr>
            <a:r>
              <a:rPr lang="en-GB" altLang="en-US" dirty="0">
                <a:solidFill>
                  <a:srgbClr val="000000"/>
                </a:solidFill>
              </a:rPr>
              <a:t>The Defence Lines of Development</a:t>
            </a:r>
            <a:endParaRPr kumimoji="0" lang="en-GB" altLang="en-US" sz="40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417795" name="Line 3">
            <a:extLst>
              <a:ext uri="{FF2B5EF4-FFF2-40B4-BE49-F238E27FC236}">
                <a16:creationId xmlns:a16="http://schemas.microsoft.com/office/drawing/2014/main" id="{96C894A6-E874-D7B4-7E9D-DE136DD0A0D6}"/>
              </a:ext>
            </a:extLst>
          </p:cNvPr>
          <p:cNvSpPr>
            <a:spLocks noChangeShapeType="1"/>
          </p:cNvSpPr>
          <p:nvPr/>
        </p:nvSpPr>
        <p:spPr bwMode="auto">
          <a:xfrm>
            <a:off x="1816100" y="1098550"/>
            <a:ext cx="0" cy="4649788"/>
          </a:xfrm>
          <a:prstGeom prst="line">
            <a:avLst/>
          </a:prstGeom>
          <a:noFill/>
          <a:ln w="76200">
            <a:solidFill>
              <a:srgbClr val="000000"/>
            </a:solidFill>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sp>
        <p:nvSpPr>
          <p:cNvPr id="17414" name="Text Box 5">
            <a:extLst>
              <a:ext uri="{FF2B5EF4-FFF2-40B4-BE49-F238E27FC236}">
                <a16:creationId xmlns:a16="http://schemas.microsoft.com/office/drawing/2014/main" id="{54888A78-BE08-6EFE-41A2-E7F868AE22E5}"/>
              </a:ext>
            </a:extLst>
          </p:cNvPr>
          <p:cNvSpPr txBox="1">
            <a:spLocks noChangeArrowheads="1"/>
          </p:cNvSpPr>
          <p:nvPr/>
        </p:nvSpPr>
        <p:spPr bwMode="auto">
          <a:xfrm rot="16200000">
            <a:off x="-997078" y="3195311"/>
            <a:ext cx="4649788" cy="402291"/>
          </a:xfrm>
          <a:prstGeom prst="rect">
            <a:avLst/>
          </a:prstGeom>
          <a:noFill/>
          <a:ln w="9525" algn="ctr">
            <a:noFill/>
            <a:miter lim="800000"/>
            <a:headEnd/>
            <a:tailEnd/>
          </a:ln>
          <a:extLst>
            <a:ext uri="{909E8E84-426E-40DD-AFC4-6F175D3DCCD1}">
              <a14:hiddenFill xmlns:a14="http://schemas.microsoft.com/office/drawing/2010/main">
                <a:solidFill>
                  <a:srgbClr val="FFFFFF"/>
                </a:solidFill>
              </a14:hiddenFill>
            </a:ext>
          </a:extLst>
        </p:spPr>
        <p:txBody>
          <a:bodyPr lIns="90000" tIns="46800" rIns="90000" bIns="46800">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000" b="1"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Military Capability</a:t>
            </a:r>
          </a:p>
        </p:txBody>
      </p:sp>
      <p:grpSp>
        <p:nvGrpSpPr>
          <p:cNvPr id="17415" name="Group 8">
            <a:extLst>
              <a:ext uri="{FF2B5EF4-FFF2-40B4-BE49-F238E27FC236}">
                <a16:creationId xmlns:a16="http://schemas.microsoft.com/office/drawing/2014/main" id="{37118204-5035-4971-1C73-FB9C9AE3DE61}"/>
              </a:ext>
            </a:extLst>
          </p:cNvPr>
          <p:cNvGrpSpPr>
            <a:grpSpLocks/>
          </p:cNvGrpSpPr>
          <p:nvPr/>
        </p:nvGrpSpPr>
        <p:grpSpPr bwMode="auto">
          <a:xfrm>
            <a:off x="1827213" y="842651"/>
            <a:ext cx="5858378" cy="549588"/>
            <a:chOff x="583" y="631"/>
            <a:chExt cx="3445" cy="313"/>
          </a:xfrm>
        </p:grpSpPr>
        <p:sp>
          <p:nvSpPr>
            <p:cNvPr id="417801" name="Line 9">
              <a:extLst>
                <a:ext uri="{FF2B5EF4-FFF2-40B4-BE49-F238E27FC236}">
                  <a16:creationId xmlns:a16="http://schemas.microsoft.com/office/drawing/2014/main" id="{411C82D9-DD6A-A1BA-1790-EC6B1015CC81}"/>
                </a:ext>
              </a:extLst>
            </p:cNvPr>
            <p:cNvSpPr>
              <a:spLocks noChangeShapeType="1"/>
            </p:cNvSpPr>
            <p:nvPr/>
          </p:nvSpPr>
          <p:spPr bwMode="auto">
            <a:xfrm flipV="1">
              <a:off x="583" y="881"/>
              <a:ext cx="1187" cy="63"/>
            </a:xfrm>
            <a:prstGeom prst="line">
              <a:avLst/>
            </a:prstGeom>
            <a:noFill/>
            <a:ln w="57150">
              <a:solidFill>
                <a:srgbClr val="000000"/>
              </a:solidFill>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sp>
          <p:nvSpPr>
            <p:cNvPr id="417802" name="Line 10">
              <a:extLst>
                <a:ext uri="{FF2B5EF4-FFF2-40B4-BE49-F238E27FC236}">
                  <a16:creationId xmlns:a16="http://schemas.microsoft.com/office/drawing/2014/main" id="{15A26A60-A59A-0B65-E5E6-44DEFBE7BF20}"/>
                </a:ext>
              </a:extLst>
            </p:cNvPr>
            <p:cNvSpPr>
              <a:spLocks noChangeShapeType="1"/>
            </p:cNvSpPr>
            <p:nvPr/>
          </p:nvSpPr>
          <p:spPr bwMode="auto">
            <a:xfrm flipV="1">
              <a:off x="1777" y="770"/>
              <a:ext cx="187" cy="108"/>
            </a:xfrm>
            <a:prstGeom prst="line">
              <a:avLst/>
            </a:prstGeom>
            <a:noFill/>
            <a:ln w="57150">
              <a:solidFill>
                <a:srgbClr val="000000"/>
              </a:solidFill>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sp>
          <p:nvSpPr>
            <p:cNvPr id="417803" name="Line 11">
              <a:extLst>
                <a:ext uri="{FF2B5EF4-FFF2-40B4-BE49-F238E27FC236}">
                  <a16:creationId xmlns:a16="http://schemas.microsoft.com/office/drawing/2014/main" id="{945D7F5E-FC56-2029-ED4D-278029BD92B6}"/>
                </a:ext>
              </a:extLst>
            </p:cNvPr>
            <p:cNvSpPr>
              <a:spLocks noChangeShapeType="1"/>
            </p:cNvSpPr>
            <p:nvPr/>
          </p:nvSpPr>
          <p:spPr bwMode="auto">
            <a:xfrm flipV="1">
              <a:off x="1957" y="631"/>
              <a:ext cx="2071" cy="139"/>
            </a:xfrm>
            <a:prstGeom prst="line">
              <a:avLst/>
            </a:prstGeom>
            <a:noFill/>
            <a:ln w="57150">
              <a:solidFill>
                <a:srgbClr val="000000"/>
              </a:solidFill>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grpSp>
      <p:grpSp>
        <p:nvGrpSpPr>
          <p:cNvPr id="17416" name="Group 20">
            <a:extLst>
              <a:ext uri="{FF2B5EF4-FFF2-40B4-BE49-F238E27FC236}">
                <a16:creationId xmlns:a16="http://schemas.microsoft.com/office/drawing/2014/main" id="{53C79CE2-4211-7AF2-D292-1F82EB63C83F}"/>
              </a:ext>
            </a:extLst>
          </p:cNvPr>
          <p:cNvGrpSpPr>
            <a:grpSpLocks/>
          </p:cNvGrpSpPr>
          <p:nvPr/>
        </p:nvGrpSpPr>
        <p:grpSpPr bwMode="auto">
          <a:xfrm>
            <a:off x="1816100" y="2200275"/>
            <a:ext cx="4994275" cy="623888"/>
            <a:chOff x="576" y="1117"/>
            <a:chExt cx="2894" cy="354"/>
          </a:xfrm>
        </p:grpSpPr>
        <p:sp>
          <p:nvSpPr>
            <p:cNvPr id="417813" name="Line 21">
              <a:extLst>
                <a:ext uri="{FF2B5EF4-FFF2-40B4-BE49-F238E27FC236}">
                  <a16:creationId xmlns:a16="http://schemas.microsoft.com/office/drawing/2014/main" id="{44E9549E-F1C5-C610-AE09-265C64827FB4}"/>
                </a:ext>
              </a:extLst>
            </p:cNvPr>
            <p:cNvSpPr>
              <a:spLocks noChangeShapeType="1"/>
            </p:cNvSpPr>
            <p:nvPr/>
          </p:nvSpPr>
          <p:spPr bwMode="auto">
            <a:xfrm flipV="1">
              <a:off x="576" y="1416"/>
              <a:ext cx="1437" cy="55"/>
            </a:xfrm>
            <a:prstGeom prst="line">
              <a:avLst/>
            </a:prstGeom>
            <a:noFill/>
            <a:ln w="57150">
              <a:solidFill>
                <a:srgbClr val="000000"/>
              </a:solidFill>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sp>
          <p:nvSpPr>
            <p:cNvPr id="417814" name="Line 22">
              <a:extLst>
                <a:ext uri="{FF2B5EF4-FFF2-40B4-BE49-F238E27FC236}">
                  <a16:creationId xmlns:a16="http://schemas.microsoft.com/office/drawing/2014/main" id="{830EF5E4-9286-F89F-CB86-276098C9F37A}"/>
                </a:ext>
              </a:extLst>
            </p:cNvPr>
            <p:cNvSpPr>
              <a:spLocks noChangeShapeType="1"/>
            </p:cNvSpPr>
            <p:nvPr/>
          </p:nvSpPr>
          <p:spPr bwMode="auto">
            <a:xfrm flipV="1">
              <a:off x="2008" y="1235"/>
              <a:ext cx="95" cy="181"/>
            </a:xfrm>
            <a:prstGeom prst="line">
              <a:avLst/>
            </a:prstGeom>
            <a:noFill/>
            <a:ln w="57150">
              <a:solidFill>
                <a:srgbClr val="000000"/>
              </a:solidFill>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sp>
          <p:nvSpPr>
            <p:cNvPr id="417815" name="Line 23">
              <a:extLst>
                <a:ext uri="{FF2B5EF4-FFF2-40B4-BE49-F238E27FC236}">
                  <a16:creationId xmlns:a16="http://schemas.microsoft.com/office/drawing/2014/main" id="{11ADE58F-7BFE-BBB8-3442-FBADD829BAB9}"/>
                </a:ext>
              </a:extLst>
            </p:cNvPr>
            <p:cNvSpPr>
              <a:spLocks noChangeShapeType="1"/>
            </p:cNvSpPr>
            <p:nvPr/>
          </p:nvSpPr>
          <p:spPr bwMode="auto">
            <a:xfrm flipV="1">
              <a:off x="2103" y="1117"/>
              <a:ext cx="1374" cy="118"/>
            </a:xfrm>
            <a:prstGeom prst="line">
              <a:avLst/>
            </a:prstGeom>
            <a:noFill/>
            <a:ln w="57150">
              <a:solidFill>
                <a:srgbClr val="000000"/>
              </a:solidFill>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grpSp>
      <p:sp>
        <p:nvSpPr>
          <p:cNvPr id="17419" name="Text Box 4">
            <a:extLst>
              <a:ext uri="{FF2B5EF4-FFF2-40B4-BE49-F238E27FC236}">
                <a16:creationId xmlns:a16="http://schemas.microsoft.com/office/drawing/2014/main" id="{FA9AA26E-76CE-BA10-52D2-2969276C1C43}"/>
              </a:ext>
            </a:extLst>
          </p:cNvPr>
          <p:cNvSpPr txBox="1">
            <a:spLocks noChangeArrowheads="1"/>
          </p:cNvSpPr>
          <p:nvPr/>
        </p:nvSpPr>
        <p:spPr bwMode="auto">
          <a:xfrm>
            <a:off x="1801813" y="5697786"/>
            <a:ext cx="5259387" cy="463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90000" tIns="46800" rIns="90000" bIns="46800">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time</a:t>
            </a:r>
          </a:p>
        </p:txBody>
      </p:sp>
      <p:sp>
        <p:nvSpPr>
          <p:cNvPr id="417806" name="Line 14">
            <a:extLst>
              <a:ext uri="{FF2B5EF4-FFF2-40B4-BE49-F238E27FC236}">
                <a16:creationId xmlns:a16="http://schemas.microsoft.com/office/drawing/2014/main" id="{EC430854-3E5F-FF34-AF8C-C747C78D2541}"/>
              </a:ext>
            </a:extLst>
          </p:cNvPr>
          <p:cNvSpPr>
            <a:spLocks noChangeShapeType="1"/>
          </p:cNvSpPr>
          <p:nvPr/>
        </p:nvSpPr>
        <p:spPr bwMode="auto">
          <a:xfrm flipV="1">
            <a:off x="1839912" y="1342268"/>
            <a:ext cx="6023688" cy="502556"/>
          </a:xfrm>
          <a:prstGeom prst="line">
            <a:avLst/>
          </a:prstGeom>
          <a:noFill/>
          <a:ln w="57150">
            <a:solidFill>
              <a:srgbClr val="FF0000"/>
            </a:solidFill>
            <a:prstDash val="dash"/>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grpSp>
        <p:nvGrpSpPr>
          <p:cNvPr id="17421" name="Group 32">
            <a:extLst>
              <a:ext uri="{FF2B5EF4-FFF2-40B4-BE49-F238E27FC236}">
                <a16:creationId xmlns:a16="http://schemas.microsoft.com/office/drawing/2014/main" id="{94E59995-C6C1-697A-A4C2-E479518BC2C0}"/>
              </a:ext>
            </a:extLst>
          </p:cNvPr>
          <p:cNvGrpSpPr>
            <a:grpSpLocks/>
          </p:cNvGrpSpPr>
          <p:nvPr/>
        </p:nvGrpSpPr>
        <p:grpSpPr bwMode="auto">
          <a:xfrm>
            <a:off x="1816100" y="2401359"/>
            <a:ext cx="5868869" cy="605367"/>
            <a:chOff x="576" y="1161"/>
            <a:chExt cx="3362" cy="352"/>
          </a:xfrm>
        </p:grpSpPr>
        <p:sp>
          <p:nvSpPr>
            <p:cNvPr id="417826" name="Line 34">
              <a:extLst>
                <a:ext uri="{FF2B5EF4-FFF2-40B4-BE49-F238E27FC236}">
                  <a16:creationId xmlns:a16="http://schemas.microsoft.com/office/drawing/2014/main" id="{EA80D90C-B0CD-B3DA-45AB-BCB3CDF16E78}"/>
                </a:ext>
              </a:extLst>
            </p:cNvPr>
            <p:cNvSpPr>
              <a:spLocks noChangeShapeType="1"/>
            </p:cNvSpPr>
            <p:nvPr/>
          </p:nvSpPr>
          <p:spPr bwMode="auto">
            <a:xfrm flipV="1">
              <a:off x="2248" y="1291"/>
              <a:ext cx="70" cy="146"/>
            </a:xfrm>
            <a:prstGeom prst="line">
              <a:avLst/>
            </a:prstGeom>
            <a:noFill/>
            <a:ln w="57150">
              <a:solidFill>
                <a:srgbClr val="0070C0"/>
              </a:solidFill>
              <a:prstDash val="sysDot"/>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sp>
          <p:nvSpPr>
            <p:cNvPr id="417825" name="Line 33">
              <a:extLst>
                <a:ext uri="{FF2B5EF4-FFF2-40B4-BE49-F238E27FC236}">
                  <a16:creationId xmlns:a16="http://schemas.microsoft.com/office/drawing/2014/main" id="{653C29B8-C041-0709-F506-0BBF9FF62537}"/>
                </a:ext>
              </a:extLst>
            </p:cNvPr>
            <p:cNvSpPr>
              <a:spLocks noChangeShapeType="1"/>
            </p:cNvSpPr>
            <p:nvPr/>
          </p:nvSpPr>
          <p:spPr bwMode="auto">
            <a:xfrm flipV="1">
              <a:off x="576" y="1437"/>
              <a:ext cx="1652" cy="76"/>
            </a:xfrm>
            <a:prstGeom prst="line">
              <a:avLst/>
            </a:prstGeom>
            <a:noFill/>
            <a:ln w="57150">
              <a:solidFill>
                <a:srgbClr val="0070C0"/>
              </a:solidFill>
              <a:prstDash val="sysDot"/>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sp>
          <p:nvSpPr>
            <p:cNvPr id="417827" name="Line 35">
              <a:extLst>
                <a:ext uri="{FF2B5EF4-FFF2-40B4-BE49-F238E27FC236}">
                  <a16:creationId xmlns:a16="http://schemas.microsoft.com/office/drawing/2014/main" id="{6BF39165-4CFF-2AA3-87CA-4A5FA2560436}"/>
                </a:ext>
              </a:extLst>
            </p:cNvPr>
            <p:cNvSpPr>
              <a:spLocks noChangeShapeType="1"/>
            </p:cNvSpPr>
            <p:nvPr/>
          </p:nvSpPr>
          <p:spPr bwMode="auto">
            <a:xfrm flipV="1">
              <a:off x="2329" y="1161"/>
              <a:ext cx="1609" cy="130"/>
            </a:xfrm>
            <a:prstGeom prst="line">
              <a:avLst/>
            </a:prstGeom>
            <a:noFill/>
            <a:ln w="57150">
              <a:solidFill>
                <a:srgbClr val="0070C0"/>
              </a:solidFill>
              <a:prstDash val="sysDot"/>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grpSp>
      <p:sp>
        <p:nvSpPr>
          <p:cNvPr id="417833" name="Line 41">
            <a:extLst>
              <a:ext uri="{FF2B5EF4-FFF2-40B4-BE49-F238E27FC236}">
                <a16:creationId xmlns:a16="http://schemas.microsoft.com/office/drawing/2014/main" id="{D16C6893-732A-A7B2-D4A3-A01776B73874}"/>
              </a:ext>
            </a:extLst>
          </p:cNvPr>
          <p:cNvSpPr>
            <a:spLocks noChangeShapeType="1"/>
          </p:cNvSpPr>
          <p:nvPr/>
        </p:nvSpPr>
        <p:spPr bwMode="auto">
          <a:xfrm flipV="1">
            <a:off x="1806575" y="3171825"/>
            <a:ext cx="3319463" cy="155575"/>
          </a:xfrm>
          <a:prstGeom prst="line">
            <a:avLst/>
          </a:prstGeom>
          <a:noFill/>
          <a:ln w="57150">
            <a:solidFill>
              <a:srgbClr val="00FF00"/>
            </a:solidFill>
            <a:prstDash val="sysDot"/>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sp>
        <p:nvSpPr>
          <p:cNvPr id="417834" name="Line 42">
            <a:extLst>
              <a:ext uri="{FF2B5EF4-FFF2-40B4-BE49-F238E27FC236}">
                <a16:creationId xmlns:a16="http://schemas.microsoft.com/office/drawing/2014/main" id="{0E59696C-96B7-DB19-21AC-87C29BE0FF3C}"/>
              </a:ext>
            </a:extLst>
          </p:cNvPr>
          <p:cNvSpPr>
            <a:spLocks noChangeShapeType="1"/>
          </p:cNvSpPr>
          <p:nvPr/>
        </p:nvSpPr>
        <p:spPr bwMode="auto">
          <a:xfrm flipV="1">
            <a:off x="5126038" y="2908300"/>
            <a:ext cx="119062" cy="252413"/>
          </a:xfrm>
          <a:prstGeom prst="line">
            <a:avLst/>
          </a:prstGeom>
          <a:noFill/>
          <a:ln w="19050">
            <a:solidFill>
              <a:srgbClr val="00FF00"/>
            </a:solidFill>
            <a:prstDash val="sysDot"/>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sp>
        <p:nvSpPr>
          <p:cNvPr id="417842" name="AutoShape 50">
            <a:extLst>
              <a:ext uri="{FF2B5EF4-FFF2-40B4-BE49-F238E27FC236}">
                <a16:creationId xmlns:a16="http://schemas.microsoft.com/office/drawing/2014/main" id="{3AB3B023-AD0B-EA7E-567B-35B0AA87B0DE}"/>
              </a:ext>
            </a:extLst>
          </p:cNvPr>
          <p:cNvSpPr>
            <a:spLocks noChangeArrowheads="1"/>
          </p:cNvSpPr>
          <p:nvPr/>
        </p:nvSpPr>
        <p:spPr bwMode="auto">
          <a:xfrm>
            <a:off x="2605088" y="2763838"/>
            <a:ext cx="117475" cy="957262"/>
          </a:xfrm>
          <a:prstGeom prst="upDownArrow">
            <a:avLst>
              <a:gd name="adj1" fmla="val 50000"/>
              <a:gd name="adj2" fmla="val 123571"/>
            </a:avLst>
          </a:prstGeom>
          <a:solidFill>
            <a:srgbClr val="FF0000"/>
          </a:solidFill>
          <a:ln w="9525" algn="ctr">
            <a:solidFill>
              <a:srgbClr val="000000"/>
            </a:solidFill>
            <a:miter lim="800000"/>
            <a:headEnd/>
            <a:tailEnd/>
          </a:ln>
          <a:effectLst/>
        </p:spPr>
        <p:txBody>
          <a:bodyPr wrap="none" lIns="90000" tIns="46800" rIns="90000" bIns="46800" anchor="ct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sp>
        <p:nvSpPr>
          <p:cNvPr id="17427" name="Rectangle 54">
            <a:extLst>
              <a:ext uri="{FF2B5EF4-FFF2-40B4-BE49-F238E27FC236}">
                <a16:creationId xmlns:a16="http://schemas.microsoft.com/office/drawing/2014/main" id="{B53667E4-547A-DAEF-6853-916C2A73D02F}"/>
              </a:ext>
            </a:extLst>
          </p:cNvPr>
          <p:cNvSpPr>
            <a:spLocks noChangeArrowheads="1"/>
          </p:cNvSpPr>
          <p:nvPr/>
        </p:nvSpPr>
        <p:spPr bwMode="auto">
          <a:xfrm rot="5400000">
            <a:off x="1889127" y="4240211"/>
            <a:ext cx="2471738" cy="550865"/>
          </a:xfrm>
          <a:prstGeom prst="rect">
            <a:avLst/>
          </a:prstGeom>
          <a:solidFill>
            <a:srgbClr val="FFCC99"/>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Equipment</a:t>
            </a:r>
          </a:p>
        </p:txBody>
      </p:sp>
      <p:sp>
        <p:nvSpPr>
          <p:cNvPr id="17428" name="Rectangle 55">
            <a:extLst>
              <a:ext uri="{FF2B5EF4-FFF2-40B4-BE49-F238E27FC236}">
                <a16:creationId xmlns:a16="http://schemas.microsoft.com/office/drawing/2014/main" id="{D7E3AB8B-48E6-005B-F7A4-2A6BE066F96B}"/>
              </a:ext>
            </a:extLst>
          </p:cNvPr>
          <p:cNvSpPr>
            <a:spLocks noChangeArrowheads="1"/>
          </p:cNvSpPr>
          <p:nvPr/>
        </p:nvSpPr>
        <p:spPr bwMode="auto">
          <a:xfrm rot="5400000">
            <a:off x="2504281" y="4236244"/>
            <a:ext cx="2400300" cy="601662"/>
          </a:xfrm>
          <a:prstGeom prst="rect">
            <a:avLst/>
          </a:prstGeom>
          <a:solidFill>
            <a:srgbClr val="FFFF99"/>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Personnel</a:t>
            </a:r>
          </a:p>
        </p:txBody>
      </p:sp>
      <p:sp>
        <p:nvSpPr>
          <p:cNvPr id="17429" name="Rectangle 56">
            <a:extLst>
              <a:ext uri="{FF2B5EF4-FFF2-40B4-BE49-F238E27FC236}">
                <a16:creationId xmlns:a16="http://schemas.microsoft.com/office/drawing/2014/main" id="{257C0415-8EE9-9D2F-D181-A4A99E63AFA4}"/>
              </a:ext>
            </a:extLst>
          </p:cNvPr>
          <p:cNvSpPr>
            <a:spLocks noChangeArrowheads="1"/>
          </p:cNvSpPr>
          <p:nvPr/>
        </p:nvSpPr>
        <p:spPr bwMode="auto">
          <a:xfrm rot="5400000">
            <a:off x="2882901" y="4049712"/>
            <a:ext cx="2795588" cy="550863"/>
          </a:xfrm>
          <a:prstGeom prst="rect">
            <a:avLst/>
          </a:prstGeom>
          <a:solidFill>
            <a:srgbClr val="CCFFCC"/>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Information</a:t>
            </a:r>
          </a:p>
        </p:txBody>
      </p:sp>
      <p:sp>
        <p:nvSpPr>
          <p:cNvPr id="17430" name="Rectangle 57">
            <a:extLst>
              <a:ext uri="{FF2B5EF4-FFF2-40B4-BE49-F238E27FC236}">
                <a16:creationId xmlns:a16="http://schemas.microsoft.com/office/drawing/2014/main" id="{731497C7-1DA9-D403-4AB6-FD22FEB5A9D7}"/>
              </a:ext>
            </a:extLst>
          </p:cNvPr>
          <p:cNvSpPr>
            <a:spLocks noChangeArrowheads="1"/>
          </p:cNvSpPr>
          <p:nvPr/>
        </p:nvSpPr>
        <p:spPr bwMode="auto">
          <a:xfrm rot="5400000">
            <a:off x="3768724" y="4365628"/>
            <a:ext cx="2163763" cy="550862"/>
          </a:xfrm>
          <a:prstGeom prst="rect">
            <a:avLst/>
          </a:prstGeom>
          <a:solidFill>
            <a:srgbClr val="CCFFFF"/>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schemeClr val="tx1"/>
                </a:solidFill>
                <a:effectLst/>
                <a:uLnTx/>
                <a:uFillTx/>
                <a:latin typeface="Arial" panose="020B0604020202020204" pitchFamily="34" charset="0"/>
                <a:ea typeface="ＭＳ Ｐゴシック" panose="020B0600070205080204" pitchFamily="34" charset="-128"/>
                <a:cs typeface="Arial" panose="020B0604020202020204" pitchFamily="34" charset="0"/>
              </a:rPr>
              <a:t>Doctrine &amp; Policy</a:t>
            </a:r>
          </a:p>
        </p:txBody>
      </p:sp>
      <p:sp>
        <p:nvSpPr>
          <p:cNvPr id="17431" name="Rectangle 58">
            <a:extLst>
              <a:ext uri="{FF2B5EF4-FFF2-40B4-BE49-F238E27FC236}">
                <a16:creationId xmlns:a16="http://schemas.microsoft.com/office/drawing/2014/main" id="{B775D21E-C0E5-8297-A449-CCA5D2E8C0F1}"/>
              </a:ext>
            </a:extLst>
          </p:cNvPr>
          <p:cNvSpPr>
            <a:spLocks noChangeArrowheads="1"/>
          </p:cNvSpPr>
          <p:nvPr/>
        </p:nvSpPr>
        <p:spPr bwMode="auto">
          <a:xfrm rot="5400000">
            <a:off x="4089395" y="4054480"/>
            <a:ext cx="2703512" cy="630227"/>
          </a:xfrm>
          <a:prstGeom prst="rect">
            <a:avLst/>
          </a:prstGeom>
          <a:solidFill>
            <a:srgbClr val="99CCFF"/>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chemeClr val="bg1"/>
                </a:solidFill>
                <a:effectLst/>
                <a:uLnTx/>
                <a:uFillTx/>
                <a:latin typeface="Arial" panose="020B0604020202020204" pitchFamily="34" charset="0"/>
                <a:ea typeface="ＭＳ Ｐゴシック" panose="020B0600070205080204" pitchFamily="34" charset="-128"/>
                <a:cs typeface="Arial" panose="020B0604020202020204" pitchFamily="34" charset="0"/>
              </a:rPr>
              <a:t>Organisation</a:t>
            </a:r>
          </a:p>
        </p:txBody>
      </p:sp>
      <p:sp>
        <p:nvSpPr>
          <p:cNvPr id="17432" name="Rectangle 59">
            <a:extLst>
              <a:ext uri="{FF2B5EF4-FFF2-40B4-BE49-F238E27FC236}">
                <a16:creationId xmlns:a16="http://schemas.microsoft.com/office/drawing/2014/main" id="{237FBE59-3807-4C0C-5691-6485F1B132E8}"/>
              </a:ext>
            </a:extLst>
          </p:cNvPr>
          <p:cNvSpPr>
            <a:spLocks noChangeArrowheads="1"/>
          </p:cNvSpPr>
          <p:nvPr/>
        </p:nvSpPr>
        <p:spPr bwMode="auto">
          <a:xfrm rot="5400000">
            <a:off x="5000624" y="3672680"/>
            <a:ext cx="3457575" cy="663576"/>
          </a:xfrm>
          <a:prstGeom prst="rect">
            <a:avLst/>
          </a:prstGeom>
          <a:solidFill>
            <a:srgbClr val="993366"/>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chemeClr val="bg1"/>
                </a:solidFill>
                <a:effectLst/>
                <a:uLnTx/>
                <a:uFillTx/>
                <a:latin typeface="Arial" panose="020B0604020202020204" pitchFamily="34" charset="0"/>
                <a:ea typeface="ＭＳ Ｐゴシック" panose="020B0600070205080204" pitchFamily="34" charset="-128"/>
                <a:cs typeface="Arial" panose="020B0604020202020204" pitchFamily="34" charset="0"/>
              </a:rPr>
              <a:t>Logistics</a:t>
            </a:r>
          </a:p>
        </p:txBody>
      </p:sp>
      <p:sp>
        <p:nvSpPr>
          <p:cNvPr id="17433" name="Rectangle 60">
            <a:extLst>
              <a:ext uri="{FF2B5EF4-FFF2-40B4-BE49-F238E27FC236}">
                <a16:creationId xmlns:a16="http://schemas.microsoft.com/office/drawing/2014/main" id="{BCD27AEE-EA07-58E5-4845-EE62CD9DA9FE}"/>
              </a:ext>
            </a:extLst>
          </p:cNvPr>
          <p:cNvSpPr>
            <a:spLocks noChangeArrowheads="1"/>
          </p:cNvSpPr>
          <p:nvPr/>
        </p:nvSpPr>
        <p:spPr bwMode="auto">
          <a:xfrm rot="5400000">
            <a:off x="4367207" y="3692525"/>
            <a:ext cx="3419475" cy="641352"/>
          </a:xfrm>
          <a:prstGeom prst="rect">
            <a:avLst/>
          </a:prstGeom>
          <a:solidFill>
            <a:srgbClr val="CC99FF"/>
          </a:solidFill>
          <a:ln w="9525" algn="ctr">
            <a:solidFill>
              <a:srgbClr val="000000"/>
            </a:solidFill>
            <a:miter lim="800000"/>
            <a:headEnd/>
            <a:tailEnd/>
          </a:ln>
        </p:spPr>
        <p:txBody>
          <a:bodyPr wrap="none" lIns="90000" tIns="46800" rIns="90000" bIns="46800" anchor="ct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chemeClr val="bg1"/>
                </a:solidFill>
                <a:effectLst/>
                <a:uLnTx/>
                <a:uFillTx/>
                <a:latin typeface="Arial" panose="020B0604020202020204" pitchFamily="34" charset="0"/>
                <a:ea typeface="ＭＳ Ｐゴシック" panose="020B0600070205080204" pitchFamily="34" charset="-128"/>
                <a:cs typeface="Arial" panose="020B0604020202020204" pitchFamily="34" charset="0"/>
              </a:rPr>
              <a:t>Infrastructure</a:t>
            </a:r>
          </a:p>
        </p:txBody>
      </p:sp>
      <p:sp>
        <p:nvSpPr>
          <p:cNvPr id="17434" name="Text Box 106">
            <a:extLst>
              <a:ext uri="{FF2B5EF4-FFF2-40B4-BE49-F238E27FC236}">
                <a16:creationId xmlns:a16="http://schemas.microsoft.com/office/drawing/2014/main" id="{016F465E-241D-9660-42D8-358EF76D68F4}"/>
              </a:ext>
            </a:extLst>
          </p:cNvPr>
          <p:cNvSpPr txBox="1">
            <a:spLocks noChangeArrowheads="1"/>
          </p:cNvSpPr>
          <p:nvPr/>
        </p:nvSpPr>
        <p:spPr bwMode="auto">
          <a:xfrm>
            <a:off x="7863605" y="640990"/>
            <a:ext cx="844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 War</a:t>
            </a:r>
          </a:p>
        </p:txBody>
      </p:sp>
      <p:sp>
        <p:nvSpPr>
          <p:cNvPr id="17435" name="Text Box 107">
            <a:extLst>
              <a:ext uri="{FF2B5EF4-FFF2-40B4-BE49-F238E27FC236}">
                <a16:creationId xmlns:a16="http://schemas.microsoft.com/office/drawing/2014/main" id="{8A476C0D-F2EC-50BC-C3F7-808BD818DE06}"/>
              </a:ext>
            </a:extLst>
          </p:cNvPr>
          <p:cNvSpPr txBox="1">
            <a:spLocks noChangeArrowheads="1"/>
          </p:cNvSpPr>
          <p:nvPr/>
        </p:nvSpPr>
        <p:spPr bwMode="auto">
          <a:xfrm>
            <a:off x="7643893" y="3299142"/>
            <a:ext cx="1085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 War</a:t>
            </a:r>
          </a:p>
        </p:txBody>
      </p:sp>
      <p:sp>
        <p:nvSpPr>
          <p:cNvPr id="17436" name="Text Box 108">
            <a:extLst>
              <a:ext uri="{FF2B5EF4-FFF2-40B4-BE49-F238E27FC236}">
                <a16:creationId xmlns:a16="http://schemas.microsoft.com/office/drawing/2014/main" id="{2C770EE0-3462-6E75-5E6A-81FD333ED34A}"/>
              </a:ext>
            </a:extLst>
          </p:cNvPr>
          <p:cNvSpPr txBox="1">
            <a:spLocks noChangeArrowheads="1"/>
          </p:cNvSpPr>
          <p:nvPr/>
        </p:nvSpPr>
        <p:spPr bwMode="auto">
          <a:xfrm>
            <a:off x="2625725" y="2921000"/>
            <a:ext cx="69762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UOR</a:t>
            </a:r>
          </a:p>
        </p:txBody>
      </p:sp>
      <p:sp>
        <p:nvSpPr>
          <p:cNvPr id="17437" name="Text Box 109">
            <a:extLst>
              <a:ext uri="{FF2B5EF4-FFF2-40B4-BE49-F238E27FC236}">
                <a16:creationId xmlns:a16="http://schemas.microsoft.com/office/drawing/2014/main" id="{5ABF147D-DADC-2A67-7E72-295F97CD8259}"/>
              </a:ext>
            </a:extLst>
          </p:cNvPr>
          <p:cNvSpPr txBox="1">
            <a:spLocks noChangeArrowheads="1"/>
          </p:cNvSpPr>
          <p:nvPr/>
        </p:nvSpPr>
        <p:spPr bwMode="auto">
          <a:xfrm>
            <a:off x="7266252" y="2025104"/>
            <a:ext cx="171072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Prioritised plan</a:t>
            </a:r>
          </a:p>
        </p:txBody>
      </p:sp>
      <p:sp>
        <p:nvSpPr>
          <p:cNvPr id="17438" name="Text Box 110">
            <a:extLst>
              <a:ext uri="{FF2B5EF4-FFF2-40B4-BE49-F238E27FC236}">
                <a16:creationId xmlns:a16="http://schemas.microsoft.com/office/drawing/2014/main" id="{AEA716FB-A846-2CF0-3B01-821E28D3974C}"/>
              </a:ext>
            </a:extLst>
          </p:cNvPr>
          <p:cNvSpPr txBox="1">
            <a:spLocks noChangeArrowheads="1"/>
          </p:cNvSpPr>
          <p:nvPr/>
        </p:nvSpPr>
        <p:spPr bwMode="auto">
          <a:xfrm>
            <a:off x="7228719" y="2785279"/>
            <a:ext cx="190308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Delivery forecast</a:t>
            </a:r>
          </a:p>
        </p:txBody>
      </p:sp>
      <p:sp>
        <p:nvSpPr>
          <p:cNvPr id="417821" name="Line 29">
            <a:extLst>
              <a:ext uri="{FF2B5EF4-FFF2-40B4-BE49-F238E27FC236}">
                <a16:creationId xmlns:a16="http://schemas.microsoft.com/office/drawing/2014/main" id="{4AE43FD2-A48B-D9B9-823B-C032A04CDD21}"/>
              </a:ext>
            </a:extLst>
          </p:cNvPr>
          <p:cNvSpPr>
            <a:spLocks noChangeShapeType="1"/>
          </p:cNvSpPr>
          <p:nvPr/>
        </p:nvSpPr>
        <p:spPr bwMode="auto">
          <a:xfrm flipV="1">
            <a:off x="1816099" y="3471838"/>
            <a:ext cx="5868983" cy="308000"/>
          </a:xfrm>
          <a:prstGeom prst="line">
            <a:avLst/>
          </a:prstGeom>
          <a:noFill/>
          <a:ln w="57150">
            <a:solidFill>
              <a:srgbClr val="000000"/>
            </a:solidFill>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sp>
        <p:nvSpPr>
          <p:cNvPr id="417835" name="Line 43">
            <a:extLst>
              <a:ext uri="{FF2B5EF4-FFF2-40B4-BE49-F238E27FC236}">
                <a16:creationId xmlns:a16="http://schemas.microsoft.com/office/drawing/2014/main" id="{C793840D-C3F2-C609-689D-01825EE699D6}"/>
              </a:ext>
            </a:extLst>
          </p:cNvPr>
          <p:cNvSpPr>
            <a:spLocks noChangeShapeType="1"/>
          </p:cNvSpPr>
          <p:nvPr/>
        </p:nvSpPr>
        <p:spPr bwMode="auto">
          <a:xfrm flipV="1">
            <a:off x="5260975" y="2719362"/>
            <a:ext cx="2423994" cy="188937"/>
          </a:xfrm>
          <a:prstGeom prst="line">
            <a:avLst/>
          </a:prstGeom>
          <a:noFill/>
          <a:ln w="57150">
            <a:solidFill>
              <a:srgbClr val="00FF00"/>
            </a:solidFill>
            <a:prstDash val="sysDot"/>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sp>
        <p:nvSpPr>
          <p:cNvPr id="417853" name="Line 61">
            <a:extLst>
              <a:ext uri="{FF2B5EF4-FFF2-40B4-BE49-F238E27FC236}">
                <a16:creationId xmlns:a16="http://schemas.microsoft.com/office/drawing/2014/main" id="{1405E12B-C204-F279-C5B9-62BF02433ACD}"/>
              </a:ext>
            </a:extLst>
          </p:cNvPr>
          <p:cNvSpPr>
            <a:spLocks noChangeShapeType="1"/>
          </p:cNvSpPr>
          <p:nvPr/>
        </p:nvSpPr>
        <p:spPr bwMode="auto">
          <a:xfrm flipV="1">
            <a:off x="1804987" y="5721350"/>
            <a:ext cx="5674947" cy="20638"/>
          </a:xfrm>
          <a:prstGeom prst="line">
            <a:avLst/>
          </a:prstGeom>
          <a:noFill/>
          <a:ln w="76200">
            <a:solidFill>
              <a:srgbClr val="000000"/>
            </a:solidFill>
            <a:round/>
            <a:headEnd/>
            <a:tailEnd/>
          </a:ln>
          <a:effectLst/>
        </p:spPr>
        <p:txBody>
          <a:bodyPr lIns="90000" tIns="46800" rIns="90000" bIns="4680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3200" b="0" i="0" u="none" strike="noStrike" kern="1200" cap="none" spc="0" normalizeH="0" baseline="0" noProof="0">
              <a:ln>
                <a:noFill/>
              </a:ln>
              <a:solidFill>
                <a:srgbClr val="000000"/>
              </a:solidFill>
              <a:effectLst>
                <a:outerShdw blurRad="38100" dist="38100" dir="2700000" algn="tl">
                  <a:srgbClr val="000000">
                    <a:alpha val="43137"/>
                  </a:srgbClr>
                </a:outerShdw>
              </a:effectLst>
              <a:uLnTx/>
              <a:uFillTx/>
              <a:latin typeface="Arial" charset="0"/>
              <a:ea typeface="ＭＳ Ｐゴシック" pitchFamily="96" charset="-128"/>
              <a:cs typeface="Arial" charset="0"/>
            </a:endParaRPr>
          </a:p>
        </p:txBody>
      </p:sp>
      <p:sp>
        <p:nvSpPr>
          <p:cNvPr id="3" name="Text Box 106">
            <a:extLst>
              <a:ext uri="{FF2B5EF4-FFF2-40B4-BE49-F238E27FC236}">
                <a16:creationId xmlns:a16="http://schemas.microsoft.com/office/drawing/2014/main" id="{2AC4E711-17C9-E116-FF23-28C1FAB16CC1}"/>
              </a:ext>
            </a:extLst>
          </p:cNvPr>
          <p:cNvSpPr txBox="1">
            <a:spLocks noChangeArrowheads="1"/>
          </p:cNvSpPr>
          <p:nvPr/>
        </p:nvSpPr>
        <p:spPr bwMode="auto">
          <a:xfrm>
            <a:off x="7903914" y="1190080"/>
            <a:ext cx="6719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4000">
                <a:solidFill>
                  <a:schemeClr val="tx2"/>
                </a:solidFill>
                <a:latin typeface="Arial" panose="020B0604020202020204" pitchFamily="34" charset="0"/>
              </a:defRPr>
            </a:lvl1pPr>
            <a:lvl2pPr marL="742950" indent="-285750" eaLnBrk="0" hangingPunct="0">
              <a:defRPr sz="4000">
                <a:solidFill>
                  <a:schemeClr val="tx2"/>
                </a:solidFill>
                <a:latin typeface="Arial" panose="020B0604020202020204" pitchFamily="34" charset="0"/>
              </a:defRPr>
            </a:lvl2pPr>
            <a:lvl3pPr marL="1143000" indent="-228600" eaLnBrk="0" hangingPunct="0">
              <a:defRPr sz="4000">
                <a:solidFill>
                  <a:schemeClr val="tx2"/>
                </a:solidFill>
                <a:latin typeface="Arial" panose="020B0604020202020204" pitchFamily="34" charset="0"/>
              </a:defRPr>
            </a:lvl3pPr>
            <a:lvl4pPr marL="1600200" indent="-228600" eaLnBrk="0" hangingPunct="0">
              <a:defRPr sz="4000">
                <a:solidFill>
                  <a:schemeClr val="tx2"/>
                </a:solidFill>
                <a:latin typeface="Arial" panose="020B0604020202020204" pitchFamily="34" charset="0"/>
              </a:defRPr>
            </a:lvl4pPr>
            <a:lvl5pPr marL="2057400" indent="-228600" eaLnBrk="0" hangingPunct="0">
              <a:defRPr sz="4000">
                <a:solidFill>
                  <a:schemeClr val="tx2"/>
                </a:solidFill>
                <a:latin typeface="Arial" panose="020B0604020202020204" pitchFamily="34" charset="0"/>
              </a:defRPr>
            </a:lvl5pPr>
            <a:lvl6pPr marL="2514600" indent="-228600" eaLnBrk="0" fontAlgn="base" hangingPunct="0">
              <a:spcBef>
                <a:spcPct val="0"/>
              </a:spcBef>
              <a:spcAft>
                <a:spcPct val="0"/>
              </a:spcAft>
              <a:defRPr sz="4000">
                <a:solidFill>
                  <a:schemeClr val="tx2"/>
                </a:solidFill>
                <a:latin typeface="Arial" panose="020B0604020202020204" pitchFamily="34" charset="0"/>
              </a:defRPr>
            </a:lvl6pPr>
            <a:lvl7pPr marL="2971800" indent="-228600" eaLnBrk="0" fontAlgn="base" hangingPunct="0">
              <a:spcBef>
                <a:spcPct val="0"/>
              </a:spcBef>
              <a:spcAft>
                <a:spcPct val="0"/>
              </a:spcAft>
              <a:defRPr sz="4000">
                <a:solidFill>
                  <a:schemeClr val="tx2"/>
                </a:solidFill>
                <a:latin typeface="Arial" panose="020B0604020202020204" pitchFamily="34" charset="0"/>
              </a:defRPr>
            </a:lvl7pPr>
            <a:lvl8pPr marL="3429000" indent="-228600" eaLnBrk="0" fontAlgn="base" hangingPunct="0">
              <a:spcBef>
                <a:spcPct val="0"/>
              </a:spcBef>
              <a:spcAft>
                <a:spcPct val="0"/>
              </a:spcAft>
              <a:defRPr sz="4000">
                <a:solidFill>
                  <a:schemeClr val="tx2"/>
                </a:solidFill>
                <a:latin typeface="Arial" panose="020B0604020202020204" pitchFamily="34" charset="0"/>
              </a:defRPr>
            </a:lvl8pPr>
            <a:lvl9pPr marL="3886200" indent="-228600" eaLnBrk="0" fontAlgn="base" hangingPunct="0">
              <a:spcBef>
                <a:spcPct val="0"/>
              </a:spcBef>
              <a:spcAft>
                <a:spcPct val="0"/>
              </a:spcAft>
              <a:defRPr sz="4000">
                <a:solidFill>
                  <a:schemeClr val="tx2"/>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GB" altLang="en-US" sz="1800" b="1" dirty="0">
                <a:solidFill>
                  <a:srgbClr val="000000"/>
                </a:solidFill>
              </a:rPr>
              <a:t>Risk</a:t>
            </a:r>
            <a:endParaRPr kumimoji="0" lang="en-GB" altLang="en-US" sz="18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A8721-CE4B-7AC6-F8C8-B871407A26A0}"/>
              </a:ext>
            </a:extLst>
          </p:cNvPr>
          <p:cNvSpPr>
            <a:spLocks noGrp="1"/>
          </p:cNvSpPr>
          <p:nvPr>
            <p:ph type="title"/>
          </p:nvPr>
        </p:nvSpPr>
        <p:spPr/>
        <p:txBody>
          <a:bodyPr/>
          <a:lstStyle/>
          <a:p>
            <a:r>
              <a:rPr lang="en-US" dirty="0"/>
              <a:t>Quality Management (JSP 940)</a:t>
            </a:r>
          </a:p>
        </p:txBody>
      </p:sp>
      <p:sp>
        <p:nvSpPr>
          <p:cNvPr id="3" name="Content Placeholder 2">
            <a:extLst>
              <a:ext uri="{FF2B5EF4-FFF2-40B4-BE49-F238E27FC236}">
                <a16:creationId xmlns:a16="http://schemas.microsoft.com/office/drawing/2014/main" id="{FD7E5447-C997-0F8E-1CAE-8957D511F604}"/>
              </a:ext>
            </a:extLst>
          </p:cNvPr>
          <p:cNvSpPr>
            <a:spLocks noGrp="1"/>
          </p:cNvSpPr>
          <p:nvPr>
            <p:ph idx="1"/>
          </p:nvPr>
        </p:nvSpPr>
        <p:spPr/>
        <p:txBody>
          <a:bodyPr/>
          <a:lstStyle/>
          <a:p>
            <a:r>
              <a:rPr lang="en-US" b="1" dirty="0"/>
              <a:t>Quality Management </a:t>
            </a:r>
            <a:r>
              <a:rPr lang="en-US" dirty="0"/>
              <a:t>is a key element of Governance, Assurance and Improvement, which provides maintenance and control of the business to raise performance at all levels of the </a:t>
            </a:r>
            <a:r>
              <a:rPr lang="en-US" dirty="0" err="1"/>
              <a:t>organisation</a:t>
            </a:r>
            <a:r>
              <a:rPr lang="en-US" dirty="0"/>
              <a:t>. </a:t>
            </a:r>
          </a:p>
          <a:p>
            <a:r>
              <a:rPr lang="en-US" dirty="0"/>
              <a:t>It ensures controls are effective, including managing any associated risks, and enables consistent delivery of products and services that meet customer requirements and contributes to sustainable improvement.</a:t>
            </a:r>
          </a:p>
        </p:txBody>
      </p:sp>
    </p:spTree>
    <p:extLst>
      <p:ext uri="{BB962C8B-B14F-4D97-AF65-F5344CB8AC3E}">
        <p14:creationId xmlns:p14="http://schemas.microsoft.com/office/powerpoint/2010/main" val="3608941007"/>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0DB28-5C6C-51E5-2C66-652CA5BA9B9F}"/>
              </a:ext>
            </a:extLst>
          </p:cNvPr>
          <p:cNvSpPr>
            <a:spLocks noGrp="1"/>
          </p:cNvSpPr>
          <p:nvPr>
            <p:ph type="title"/>
          </p:nvPr>
        </p:nvSpPr>
        <p:spPr/>
        <p:txBody>
          <a:bodyPr/>
          <a:lstStyle/>
          <a:p>
            <a:r>
              <a:rPr lang="en-US" dirty="0"/>
              <a:t>Definitions</a:t>
            </a:r>
          </a:p>
        </p:txBody>
      </p:sp>
      <p:sp>
        <p:nvSpPr>
          <p:cNvPr id="4" name="Content Placeholder 3">
            <a:extLst>
              <a:ext uri="{FF2B5EF4-FFF2-40B4-BE49-F238E27FC236}">
                <a16:creationId xmlns:a16="http://schemas.microsoft.com/office/drawing/2014/main" id="{48C7B864-A25B-EEBE-B76B-123EA8206565}"/>
              </a:ext>
            </a:extLst>
          </p:cNvPr>
          <p:cNvSpPr>
            <a:spLocks noGrp="1"/>
          </p:cNvSpPr>
          <p:nvPr>
            <p:ph idx="1"/>
          </p:nvPr>
        </p:nvSpPr>
        <p:spPr/>
        <p:txBody>
          <a:bodyPr/>
          <a:lstStyle/>
          <a:p>
            <a:r>
              <a:rPr lang="en-US" b="1" dirty="0"/>
              <a:t>Governance</a:t>
            </a:r>
            <a:r>
              <a:rPr lang="en-US" dirty="0"/>
              <a:t>: ensuring that </a:t>
            </a:r>
            <a:r>
              <a:rPr lang="en-US" dirty="0" err="1"/>
              <a:t>organisation</a:t>
            </a:r>
            <a:r>
              <a:rPr lang="en-US" dirty="0"/>
              <a:t> requirements are reflected in operational frameworks, policies, processes and plans, and that these meet stakeholder requirements</a:t>
            </a:r>
          </a:p>
          <a:p>
            <a:endParaRPr lang="en-US" dirty="0"/>
          </a:p>
          <a:p>
            <a:r>
              <a:rPr lang="en-US" b="1" dirty="0"/>
              <a:t>Assurance</a:t>
            </a:r>
            <a:r>
              <a:rPr lang="en-US" dirty="0"/>
              <a:t>: embedding the principles of assurance to ensure that policies, processes and plans are effectively implemented, and that all outcomes (both internal and deliverable) are consistent with requirements</a:t>
            </a:r>
          </a:p>
        </p:txBody>
      </p:sp>
    </p:spTree>
    <p:extLst>
      <p:ext uri="{BB962C8B-B14F-4D97-AF65-F5344CB8AC3E}">
        <p14:creationId xmlns:p14="http://schemas.microsoft.com/office/powerpoint/2010/main" val="241377900"/>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C2003-B9A9-50AB-5C6A-E4C6251D12AE}"/>
              </a:ext>
            </a:extLst>
          </p:cNvPr>
          <p:cNvSpPr>
            <a:spLocks noGrp="1"/>
          </p:cNvSpPr>
          <p:nvPr>
            <p:ph type="title"/>
          </p:nvPr>
        </p:nvSpPr>
        <p:spPr/>
        <p:txBody>
          <a:bodyPr/>
          <a:lstStyle/>
          <a:p>
            <a:r>
              <a:rPr lang="en-US" dirty="0"/>
              <a:t>Definitions</a:t>
            </a:r>
          </a:p>
        </p:txBody>
      </p:sp>
      <p:sp>
        <p:nvSpPr>
          <p:cNvPr id="3" name="Content Placeholder 2">
            <a:extLst>
              <a:ext uri="{FF2B5EF4-FFF2-40B4-BE49-F238E27FC236}">
                <a16:creationId xmlns:a16="http://schemas.microsoft.com/office/drawing/2014/main" id="{F61FB55C-D472-FC19-67C1-F59053B250E2}"/>
              </a:ext>
            </a:extLst>
          </p:cNvPr>
          <p:cNvSpPr>
            <a:spLocks noGrp="1"/>
          </p:cNvSpPr>
          <p:nvPr>
            <p:ph idx="1"/>
          </p:nvPr>
        </p:nvSpPr>
        <p:spPr/>
        <p:txBody>
          <a:bodyPr/>
          <a:lstStyle/>
          <a:p>
            <a:r>
              <a:rPr lang="en-US" b="1" dirty="0"/>
              <a:t>Improvement</a:t>
            </a:r>
            <a:r>
              <a:rPr lang="en-US" dirty="0"/>
              <a:t>: facilitating the principles of measurement, evaluation, learning from experience and improvement, which drives more effective, efficient and agile ways of working to support business strategy, to enhance reputation and increase value for money and savings.</a:t>
            </a:r>
          </a:p>
        </p:txBody>
      </p:sp>
    </p:spTree>
    <p:extLst>
      <p:ext uri="{BB962C8B-B14F-4D97-AF65-F5344CB8AC3E}">
        <p14:creationId xmlns:p14="http://schemas.microsoft.com/office/powerpoint/2010/main" val="1360722965"/>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B2386-4080-8808-1921-B16BCEA6A0B2}"/>
              </a:ext>
            </a:extLst>
          </p:cNvPr>
          <p:cNvSpPr>
            <a:spLocks noGrp="1"/>
          </p:cNvSpPr>
          <p:nvPr>
            <p:ph type="title"/>
          </p:nvPr>
        </p:nvSpPr>
        <p:spPr/>
        <p:txBody>
          <a:bodyPr/>
          <a:lstStyle/>
          <a:p>
            <a:r>
              <a:rPr lang="en-US" dirty="0"/>
              <a:t>These definitions in pictures</a:t>
            </a:r>
          </a:p>
        </p:txBody>
      </p:sp>
      <p:pic>
        <p:nvPicPr>
          <p:cNvPr id="5" name="Content Placeholder 4" descr="A diagram of a company's components&#10;&#10;Description automatically generated">
            <a:extLst>
              <a:ext uri="{FF2B5EF4-FFF2-40B4-BE49-F238E27FC236}">
                <a16:creationId xmlns:a16="http://schemas.microsoft.com/office/drawing/2014/main" id="{BDE1C0AE-3844-A330-1764-EE4025A00E4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960" y="1052736"/>
            <a:ext cx="9192960" cy="4873762"/>
          </a:xfrm>
        </p:spPr>
      </p:pic>
    </p:spTree>
    <p:extLst>
      <p:ext uri="{BB962C8B-B14F-4D97-AF65-F5344CB8AC3E}">
        <p14:creationId xmlns:p14="http://schemas.microsoft.com/office/powerpoint/2010/main" val="1350671823"/>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F84E2-673C-3C5D-DAF6-8B608F7E9321}"/>
              </a:ext>
            </a:extLst>
          </p:cNvPr>
          <p:cNvSpPr>
            <a:spLocks noGrp="1"/>
          </p:cNvSpPr>
          <p:nvPr>
            <p:ph type="title"/>
          </p:nvPr>
        </p:nvSpPr>
        <p:spPr>
          <a:xfrm>
            <a:off x="395536" y="260648"/>
            <a:ext cx="6435725" cy="522287"/>
          </a:xfrm>
        </p:spPr>
        <p:txBody>
          <a:bodyPr/>
          <a:lstStyle/>
          <a:p>
            <a:r>
              <a:rPr lang="en-US" dirty="0"/>
              <a:t>Definitions</a:t>
            </a:r>
          </a:p>
        </p:txBody>
      </p:sp>
      <p:sp>
        <p:nvSpPr>
          <p:cNvPr id="3" name="Content Placeholder 2">
            <a:extLst>
              <a:ext uri="{FF2B5EF4-FFF2-40B4-BE49-F238E27FC236}">
                <a16:creationId xmlns:a16="http://schemas.microsoft.com/office/drawing/2014/main" id="{70A3E0A3-8F8F-BAC4-4249-99C40F2131F6}"/>
              </a:ext>
            </a:extLst>
          </p:cNvPr>
          <p:cNvSpPr>
            <a:spLocks noGrp="1"/>
          </p:cNvSpPr>
          <p:nvPr>
            <p:ph idx="1"/>
          </p:nvPr>
        </p:nvSpPr>
        <p:spPr/>
        <p:txBody>
          <a:bodyPr/>
          <a:lstStyle/>
          <a:p>
            <a:r>
              <a:rPr lang="en-US" b="1" dirty="0"/>
              <a:t>Quality Assurance</a:t>
            </a:r>
            <a:r>
              <a:rPr lang="en-US" dirty="0"/>
              <a:t>: a wide-ranging concept covering all matters that individually or collectively influence the quality of a product. </a:t>
            </a:r>
          </a:p>
          <a:p>
            <a:pPr marL="0" indent="0">
              <a:buNone/>
            </a:pPr>
            <a:endParaRPr lang="en-US" dirty="0"/>
          </a:p>
          <a:p>
            <a:pPr marL="0" indent="0">
              <a:buNone/>
            </a:pPr>
            <a:endParaRPr lang="en-US" dirty="0"/>
          </a:p>
          <a:p>
            <a:pPr marL="0" indent="0">
              <a:buNone/>
            </a:pPr>
            <a:r>
              <a:rPr lang="en-US" dirty="0"/>
              <a:t>ISO 9000 defines as "part of quality management focused on providing confidence that quality requirements will be fulfilled".</a:t>
            </a:r>
          </a:p>
        </p:txBody>
      </p:sp>
    </p:spTree>
    <p:extLst>
      <p:ext uri="{BB962C8B-B14F-4D97-AF65-F5344CB8AC3E}">
        <p14:creationId xmlns:p14="http://schemas.microsoft.com/office/powerpoint/2010/main" val="2215198066"/>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3CFCF-AB00-2C69-5465-93BF922D0EDC}"/>
              </a:ext>
            </a:extLst>
          </p:cNvPr>
          <p:cNvSpPr>
            <a:spLocks noGrp="1"/>
          </p:cNvSpPr>
          <p:nvPr>
            <p:ph type="title"/>
          </p:nvPr>
        </p:nvSpPr>
        <p:spPr/>
        <p:txBody>
          <a:bodyPr/>
          <a:lstStyle/>
          <a:p>
            <a:r>
              <a:rPr lang="en-US" dirty="0"/>
              <a:t>Definitions</a:t>
            </a:r>
          </a:p>
        </p:txBody>
      </p:sp>
      <p:sp>
        <p:nvSpPr>
          <p:cNvPr id="3" name="Content Placeholder 2">
            <a:extLst>
              <a:ext uri="{FF2B5EF4-FFF2-40B4-BE49-F238E27FC236}">
                <a16:creationId xmlns:a16="http://schemas.microsoft.com/office/drawing/2014/main" id="{E3C29BFB-9FBD-AE82-21E6-7D668893B119}"/>
              </a:ext>
            </a:extLst>
          </p:cNvPr>
          <p:cNvSpPr>
            <a:spLocks noGrp="1"/>
          </p:cNvSpPr>
          <p:nvPr>
            <p:ph idx="1"/>
          </p:nvPr>
        </p:nvSpPr>
        <p:spPr/>
        <p:txBody>
          <a:bodyPr/>
          <a:lstStyle/>
          <a:p>
            <a:r>
              <a:rPr lang="en-US" b="1" dirty="0"/>
              <a:t>Quality Control</a:t>
            </a:r>
            <a:r>
              <a:rPr lang="en-US" dirty="0"/>
              <a:t>: ISO 9000 defines quality control as "A part of quality management focused on fulfilling quality requirements"</a:t>
            </a:r>
          </a:p>
        </p:txBody>
      </p:sp>
    </p:spTree>
    <p:extLst>
      <p:ext uri="{BB962C8B-B14F-4D97-AF65-F5344CB8AC3E}">
        <p14:creationId xmlns:p14="http://schemas.microsoft.com/office/powerpoint/2010/main" val="1525323938"/>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1E71F2D1-28FA-BA68-ACAF-AF9C4F37E40B}"/>
              </a:ext>
            </a:extLst>
          </p:cNvPr>
          <p:cNvSpPr>
            <a:spLocks noGrp="1"/>
          </p:cNvSpPr>
          <p:nvPr>
            <p:ph idx="1"/>
          </p:nvPr>
        </p:nvSpPr>
        <p:spPr>
          <a:xfrm>
            <a:off x="827584" y="775335"/>
            <a:ext cx="7772400" cy="5842635"/>
          </a:xfrm>
        </p:spPr>
        <p:txBody>
          <a:bodyPr/>
          <a:lstStyle/>
          <a:p>
            <a:pPr marL="0" indent="0" algn="ctr">
              <a:buNone/>
            </a:pPr>
            <a:r>
              <a:rPr lang="en-US" sz="4000" dirty="0">
                <a:solidFill>
                  <a:schemeClr val="bg1">
                    <a:lumMod val="50000"/>
                  </a:schemeClr>
                </a:solidFill>
              </a:rPr>
              <a:t>In meeting the MOD policy requirements for Quality Management, all top management within MOD </a:t>
            </a:r>
            <a:r>
              <a:rPr lang="en-US" sz="4000" dirty="0" err="1">
                <a:solidFill>
                  <a:schemeClr val="bg1">
                    <a:lumMod val="50000"/>
                  </a:schemeClr>
                </a:solidFill>
              </a:rPr>
              <a:t>organisations</a:t>
            </a:r>
            <a:r>
              <a:rPr lang="en-US" sz="4000" dirty="0">
                <a:solidFill>
                  <a:schemeClr val="bg1">
                    <a:lumMod val="50000"/>
                  </a:schemeClr>
                </a:solidFill>
              </a:rPr>
              <a:t> shall:</a:t>
            </a:r>
          </a:p>
        </p:txBody>
      </p:sp>
    </p:spTree>
    <p:extLst>
      <p:ext uri="{BB962C8B-B14F-4D97-AF65-F5344CB8AC3E}">
        <p14:creationId xmlns:p14="http://schemas.microsoft.com/office/powerpoint/2010/main" val="1804160485"/>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7117C7-43A5-0B58-B95C-2D6D115D6184}"/>
              </a:ext>
            </a:extLst>
          </p:cNvPr>
          <p:cNvSpPr>
            <a:spLocks noGrp="1"/>
          </p:cNvSpPr>
          <p:nvPr>
            <p:ph idx="1"/>
          </p:nvPr>
        </p:nvSpPr>
        <p:spPr>
          <a:xfrm>
            <a:off x="103919" y="548680"/>
            <a:ext cx="8788561" cy="4375150"/>
          </a:xfrm>
          <a:ln>
            <a:noFill/>
          </a:ln>
        </p:spPr>
        <p:txBody>
          <a:bodyPr/>
          <a:lstStyle/>
          <a:p>
            <a:r>
              <a:rPr lang="en-US" dirty="0"/>
              <a:t>take responsibility for the quality of the products, services, capabilities or information they are managing, and for controlling the internal MOD processes required to deliver them.</a:t>
            </a:r>
          </a:p>
          <a:p>
            <a:r>
              <a:rPr lang="en-US" dirty="0"/>
              <a:t>develop and implement a QMS using the principles defined in the ISO 9000 standard as follows: </a:t>
            </a:r>
            <a:r>
              <a:rPr lang="en-US" b="1" dirty="0">
                <a:solidFill>
                  <a:srgbClr val="FF0000"/>
                </a:solidFill>
              </a:rPr>
              <a:t>Customer Focus; Leadership; Engagement of People; Process Approach; Improvement; Evidence Based Decision Making; and Relationship Management.</a:t>
            </a:r>
          </a:p>
          <a:p>
            <a:r>
              <a:rPr lang="en-US" dirty="0"/>
              <a:t>ensure that SQEP are developed across the department to enable the effective delivery of Quality Management and Quality Assurance.</a:t>
            </a:r>
          </a:p>
          <a:p>
            <a:endParaRPr lang="en-US" sz="3200" dirty="0"/>
          </a:p>
        </p:txBody>
      </p:sp>
    </p:spTree>
    <p:extLst>
      <p:ext uri="{BB962C8B-B14F-4D97-AF65-F5344CB8AC3E}">
        <p14:creationId xmlns:p14="http://schemas.microsoft.com/office/powerpoint/2010/main" val="2779109223"/>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39140-5969-450B-DD17-E67EBE2934F1}"/>
              </a:ext>
            </a:extLst>
          </p:cNvPr>
          <p:cNvSpPr>
            <a:spLocks noGrp="1"/>
          </p:cNvSpPr>
          <p:nvPr>
            <p:ph type="title"/>
          </p:nvPr>
        </p:nvSpPr>
        <p:spPr>
          <a:xfrm>
            <a:off x="395536" y="260648"/>
            <a:ext cx="6435725" cy="522287"/>
          </a:xfrm>
        </p:spPr>
        <p:txBody>
          <a:bodyPr/>
          <a:lstStyle/>
          <a:p>
            <a:r>
              <a:rPr lang="en-US" dirty="0"/>
              <a:t>Difference between QA and QC</a:t>
            </a:r>
          </a:p>
        </p:txBody>
      </p:sp>
      <p:pic>
        <p:nvPicPr>
          <p:cNvPr id="6" name="Picture 5" descr="A close-up of a diagram&#10;&#10;Description automatically generated">
            <a:extLst>
              <a:ext uri="{FF2B5EF4-FFF2-40B4-BE49-F238E27FC236}">
                <a16:creationId xmlns:a16="http://schemas.microsoft.com/office/drawing/2014/main" id="{706962A4-DAF4-C369-1355-6D23F8EC6E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37304"/>
            <a:ext cx="9144000" cy="4423944"/>
          </a:xfrm>
          <a:prstGeom prst="rect">
            <a:avLst/>
          </a:prstGeom>
        </p:spPr>
      </p:pic>
    </p:spTree>
    <p:extLst>
      <p:ext uri="{BB962C8B-B14F-4D97-AF65-F5344CB8AC3E}">
        <p14:creationId xmlns:p14="http://schemas.microsoft.com/office/powerpoint/2010/main" val="1005195808"/>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846D5-3BA7-54A5-9434-DFEB5BE8612A}"/>
              </a:ext>
            </a:extLst>
          </p:cNvPr>
          <p:cNvSpPr>
            <a:spLocks noGrp="1"/>
          </p:cNvSpPr>
          <p:nvPr>
            <p:ph type="title"/>
          </p:nvPr>
        </p:nvSpPr>
        <p:spPr/>
        <p:txBody>
          <a:bodyPr/>
          <a:lstStyle/>
          <a:p>
            <a:endParaRPr lang="en-US"/>
          </a:p>
        </p:txBody>
      </p:sp>
      <p:pic>
        <p:nvPicPr>
          <p:cNvPr id="5" name="Content Placeholder 4" descr="A close-up of a diagram&#10;&#10;Description automatically generated">
            <a:extLst>
              <a:ext uri="{FF2B5EF4-FFF2-40B4-BE49-F238E27FC236}">
                <a16:creationId xmlns:a16="http://schemas.microsoft.com/office/drawing/2014/main" id="{BE3A065E-5EE8-78AB-8613-4CBF24FE26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563" y="1916832"/>
            <a:ext cx="9182763" cy="3024336"/>
          </a:xfrm>
        </p:spPr>
      </p:pic>
      <p:sp>
        <p:nvSpPr>
          <p:cNvPr id="6" name="Title 1">
            <a:extLst>
              <a:ext uri="{FF2B5EF4-FFF2-40B4-BE49-F238E27FC236}">
                <a16:creationId xmlns:a16="http://schemas.microsoft.com/office/drawing/2014/main" id="{05FCE26B-5162-E5CF-B5C8-ADDFE33955BE}"/>
              </a:ext>
            </a:extLst>
          </p:cNvPr>
          <p:cNvSpPr txBox="1">
            <a:spLocks/>
          </p:cNvSpPr>
          <p:nvPr/>
        </p:nvSpPr>
        <p:spPr bwMode="auto">
          <a:xfrm>
            <a:off x="395536" y="260648"/>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a:lstStyle>
          <a:p>
            <a:r>
              <a:rPr lang="en-US"/>
              <a:t>Difference between QA and QC</a:t>
            </a:r>
            <a:endParaRPr lang="en-US" dirty="0"/>
          </a:p>
        </p:txBody>
      </p:sp>
    </p:spTree>
    <p:extLst>
      <p:ext uri="{BB962C8B-B14F-4D97-AF65-F5344CB8AC3E}">
        <p14:creationId xmlns:p14="http://schemas.microsoft.com/office/powerpoint/2010/main" val="1602679991"/>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8B69-2F25-2EB3-38F6-23E601B13EB4}"/>
              </a:ext>
            </a:extLst>
          </p:cNvPr>
          <p:cNvSpPr>
            <a:spLocks noGrp="1"/>
          </p:cNvSpPr>
          <p:nvPr>
            <p:ph type="title"/>
          </p:nvPr>
        </p:nvSpPr>
        <p:spPr/>
        <p:txBody>
          <a:bodyPr/>
          <a:lstStyle/>
          <a:p>
            <a:endParaRPr lang="en-US"/>
          </a:p>
        </p:txBody>
      </p:sp>
      <p:pic>
        <p:nvPicPr>
          <p:cNvPr id="5" name="Content Placeholder 4" descr="A close-up of a diagram&#10;&#10;Description automatically generated">
            <a:extLst>
              <a:ext uri="{FF2B5EF4-FFF2-40B4-BE49-F238E27FC236}">
                <a16:creationId xmlns:a16="http://schemas.microsoft.com/office/drawing/2014/main" id="{A919D391-12A1-2962-684B-7639D52D27E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628800"/>
            <a:ext cx="9176521" cy="3888432"/>
          </a:xfrm>
        </p:spPr>
      </p:pic>
      <p:sp>
        <p:nvSpPr>
          <p:cNvPr id="6" name="Title 1">
            <a:extLst>
              <a:ext uri="{FF2B5EF4-FFF2-40B4-BE49-F238E27FC236}">
                <a16:creationId xmlns:a16="http://schemas.microsoft.com/office/drawing/2014/main" id="{2A4B4A35-174E-6CAC-E8CC-EE79F38493D8}"/>
              </a:ext>
            </a:extLst>
          </p:cNvPr>
          <p:cNvSpPr txBox="1">
            <a:spLocks/>
          </p:cNvSpPr>
          <p:nvPr/>
        </p:nvSpPr>
        <p:spPr bwMode="auto">
          <a:xfrm>
            <a:off x="395536" y="260648"/>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a:lstStyle>
          <a:p>
            <a:r>
              <a:rPr lang="en-US"/>
              <a:t>Difference between QA and QC</a:t>
            </a:r>
            <a:endParaRPr lang="en-US" dirty="0"/>
          </a:p>
        </p:txBody>
      </p:sp>
    </p:spTree>
    <p:extLst>
      <p:ext uri="{BB962C8B-B14F-4D97-AF65-F5344CB8AC3E}">
        <p14:creationId xmlns:p14="http://schemas.microsoft.com/office/powerpoint/2010/main" val="2885710254"/>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38148-8EEA-DEE6-2B24-E769373B7E13}"/>
              </a:ext>
            </a:extLst>
          </p:cNvPr>
          <p:cNvSpPr>
            <a:spLocks noGrp="1"/>
          </p:cNvSpPr>
          <p:nvPr>
            <p:ph type="title"/>
          </p:nvPr>
        </p:nvSpPr>
        <p:spPr>
          <a:xfrm>
            <a:off x="387350" y="314425"/>
            <a:ext cx="6435725" cy="522287"/>
          </a:xfrm>
        </p:spPr>
        <p:txBody>
          <a:bodyPr/>
          <a:lstStyle/>
          <a:p>
            <a:r>
              <a:rPr lang="en-US" dirty="0"/>
              <a:t>Functions of QA</a:t>
            </a:r>
          </a:p>
        </p:txBody>
      </p:sp>
      <p:sp>
        <p:nvSpPr>
          <p:cNvPr id="3" name="Content Placeholder 2">
            <a:extLst>
              <a:ext uri="{FF2B5EF4-FFF2-40B4-BE49-F238E27FC236}">
                <a16:creationId xmlns:a16="http://schemas.microsoft.com/office/drawing/2014/main" id="{DB531D11-C28C-F976-DC63-E8E6ED67BD12}"/>
              </a:ext>
            </a:extLst>
          </p:cNvPr>
          <p:cNvSpPr>
            <a:spLocks noGrp="1"/>
          </p:cNvSpPr>
          <p:nvPr>
            <p:ph idx="1"/>
          </p:nvPr>
        </p:nvSpPr>
        <p:spPr>
          <a:xfrm>
            <a:off x="685800" y="1239838"/>
            <a:ext cx="8134672" cy="4375150"/>
          </a:xfrm>
        </p:spPr>
        <p:txBody>
          <a:bodyPr/>
          <a:lstStyle/>
          <a:p>
            <a:r>
              <a:rPr lang="en-US" dirty="0"/>
              <a:t>Ensuring that the quality policies adopted by </a:t>
            </a:r>
            <a:r>
              <a:rPr lang="en-US" dirty="0" err="1"/>
              <a:t>Defence</a:t>
            </a:r>
            <a:r>
              <a:rPr lang="en-US" dirty="0"/>
              <a:t> are followed.</a:t>
            </a:r>
          </a:p>
          <a:p>
            <a:r>
              <a:rPr lang="en-US" dirty="0"/>
              <a:t>Identify and prepare the necessary SOPs relative to the control of quality. </a:t>
            </a:r>
          </a:p>
          <a:p>
            <a:r>
              <a:rPr lang="en-US" dirty="0"/>
              <a:t>Determine that the product meets all the applicable specifications and that it was manufactured according to the internal standards</a:t>
            </a:r>
          </a:p>
        </p:txBody>
      </p:sp>
    </p:spTree>
    <p:extLst>
      <p:ext uri="{BB962C8B-B14F-4D97-AF65-F5344CB8AC3E}">
        <p14:creationId xmlns:p14="http://schemas.microsoft.com/office/powerpoint/2010/main" val="259942619"/>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8754352-40FD-87A5-C46A-850983FC60DE}"/>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eaLnBrk="1" hangingPunct="1">
              <a:lnSpc>
                <a:spcPct val="90000"/>
              </a:lnSpc>
            </a:pPr>
            <a:r>
              <a:rPr lang="en-US" sz="2500" kern="1200">
                <a:solidFill>
                  <a:srgbClr val="FFFFFF"/>
                </a:solidFill>
                <a:latin typeface="+mj-lt"/>
                <a:ea typeface="+mj-ea"/>
                <a:cs typeface="+mj-cs"/>
              </a:rPr>
              <a:t>Quality Management Principles</a:t>
            </a:r>
          </a:p>
        </p:txBody>
      </p:sp>
      <p:pic>
        <p:nvPicPr>
          <p:cNvPr id="5" name="Content Placeholder 4" descr="A diagram of a business&#10;&#10;Description automatically generated with medium confidence">
            <a:extLst>
              <a:ext uri="{FF2B5EF4-FFF2-40B4-BE49-F238E27FC236}">
                <a16:creationId xmlns:a16="http://schemas.microsoft.com/office/drawing/2014/main" id="{93872D75-0F3A-5A07-3546-176576B4E6F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220548" y="467208"/>
            <a:ext cx="3731856" cy="5923584"/>
          </a:xfrm>
          <a:prstGeom prst="rect">
            <a:avLst/>
          </a:prstGeom>
        </p:spPr>
      </p:pic>
    </p:spTree>
    <p:extLst>
      <p:ext uri="{BB962C8B-B14F-4D97-AF65-F5344CB8AC3E}">
        <p14:creationId xmlns:p14="http://schemas.microsoft.com/office/powerpoint/2010/main" val="2036156350"/>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FDE67-9D5D-4A22-6A0D-1F66BC52BCDA}"/>
              </a:ext>
            </a:extLst>
          </p:cNvPr>
          <p:cNvSpPr>
            <a:spLocks noGrp="1"/>
          </p:cNvSpPr>
          <p:nvPr>
            <p:ph type="title"/>
          </p:nvPr>
        </p:nvSpPr>
        <p:spPr>
          <a:xfrm>
            <a:off x="387350" y="242417"/>
            <a:ext cx="8001074" cy="522287"/>
          </a:xfrm>
        </p:spPr>
        <p:txBody>
          <a:bodyPr/>
          <a:lstStyle/>
          <a:p>
            <a:r>
              <a:rPr lang="en-US" dirty="0"/>
              <a:t>Quality Management Operational Framework</a:t>
            </a:r>
          </a:p>
        </p:txBody>
      </p:sp>
      <p:pic>
        <p:nvPicPr>
          <p:cNvPr id="5" name="Content Placeholder 4" descr="A diagram of a leader's process&#10;&#10;Description automatically generated">
            <a:extLst>
              <a:ext uri="{FF2B5EF4-FFF2-40B4-BE49-F238E27FC236}">
                <a16:creationId xmlns:a16="http://schemas.microsoft.com/office/drawing/2014/main" id="{5AA4F3D3-434F-2F56-2749-161C945D879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7851" y="894962"/>
            <a:ext cx="5700072" cy="5718701"/>
          </a:xfrm>
        </p:spPr>
      </p:pic>
    </p:spTree>
    <p:extLst>
      <p:ext uri="{BB962C8B-B14F-4D97-AF65-F5344CB8AC3E}">
        <p14:creationId xmlns:p14="http://schemas.microsoft.com/office/powerpoint/2010/main" val="2363332118"/>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66C61-6CB4-1C1C-2479-83F952B92011}"/>
              </a:ext>
            </a:extLst>
          </p:cNvPr>
          <p:cNvSpPr>
            <a:spLocks noGrp="1"/>
          </p:cNvSpPr>
          <p:nvPr>
            <p:ph type="title"/>
          </p:nvPr>
        </p:nvSpPr>
        <p:spPr>
          <a:xfrm>
            <a:off x="387350" y="242417"/>
            <a:ext cx="6435725" cy="522287"/>
          </a:xfrm>
        </p:spPr>
        <p:txBody>
          <a:bodyPr/>
          <a:lstStyle/>
          <a:p>
            <a:r>
              <a:rPr lang="en-US" dirty="0"/>
              <a:t>Safety Cases</a:t>
            </a:r>
          </a:p>
        </p:txBody>
      </p:sp>
      <p:pic>
        <p:nvPicPr>
          <p:cNvPr id="5" name="Content Placeholder 4" descr="A helicopter on a flight deck&#10;&#10;Description automatically generated">
            <a:extLst>
              <a:ext uri="{FF2B5EF4-FFF2-40B4-BE49-F238E27FC236}">
                <a16:creationId xmlns:a16="http://schemas.microsoft.com/office/drawing/2014/main" id="{DC65757E-D4EF-962F-C9B9-E40398C0F0C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95390" y="1239838"/>
            <a:ext cx="4353219" cy="4375150"/>
          </a:xfrm>
        </p:spPr>
      </p:pic>
    </p:spTree>
    <p:extLst>
      <p:ext uri="{BB962C8B-B14F-4D97-AF65-F5344CB8AC3E}">
        <p14:creationId xmlns:p14="http://schemas.microsoft.com/office/powerpoint/2010/main" val="1811398771"/>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FDC43-BE4A-6E4D-CEC1-EDC809F436FB}"/>
              </a:ext>
            </a:extLst>
          </p:cNvPr>
          <p:cNvSpPr>
            <a:spLocks noGrp="1"/>
          </p:cNvSpPr>
          <p:nvPr>
            <p:ph type="title"/>
          </p:nvPr>
        </p:nvSpPr>
        <p:spPr>
          <a:xfrm>
            <a:off x="387350" y="242417"/>
            <a:ext cx="6435725" cy="522287"/>
          </a:xfrm>
        </p:spPr>
        <p:txBody>
          <a:bodyPr/>
          <a:lstStyle/>
          <a:p>
            <a:r>
              <a:rPr lang="en-US" dirty="0"/>
              <a:t>Safety Cases</a:t>
            </a:r>
          </a:p>
        </p:txBody>
      </p:sp>
      <p:graphicFrame>
        <p:nvGraphicFramePr>
          <p:cNvPr id="5" name="Content Placeholder 2">
            <a:extLst>
              <a:ext uri="{FF2B5EF4-FFF2-40B4-BE49-F238E27FC236}">
                <a16:creationId xmlns:a16="http://schemas.microsoft.com/office/drawing/2014/main" id="{313C86A5-9674-BC6F-0FEF-4D783DEFFD82}"/>
              </a:ext>
            </a:extLst>
          </p:cNvPr>
          <p:cNvGraphicFramePr>
            <a:graphicFrameLocks noGrp="1"/>
          </p:cNvGraphicFramePr>
          <p:nvPr>
            <p:ph idx="1"/>
            <p:extLst>
              <p:ext uri="{D42A27DB-BD31-4B8C-83A1-F6EECF244321}">
                <p14:modId xmlns:p14="http://schemas.microsoft.com/office/powerpoint/2010/main" val="2718882498"/>
              </p:ext>
            </p:extLst>
          </p:nvPr>
        </p:nvGraphicFramePr>
        <p:xfrm>
          <a:off x="685800" y="1239838"/>
          <a:ext cx="7772400" cy="4375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6411099"/>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EC125-9467-BE1C-14F5-4A106B76A8DC}"/>
              </a:ext>
            </a:extLst>
          </p:cNvPr>
          <p:cNvSpPr>
            <a:spLocks noGrp="1"/>
          </p:cNvSpPr>
          <p:nvPr>
            <p:ph type="title"/>
          </p:nvPr>
        </p:nvSpPr>
        <p:spPr>
          <a:xfrm>
            <a:off x="439858" y="1683756"/>
            <a:ext cx="2336449" cy="2396359"/>
          </a:xfrm>
        </p:spPr>
        <p:txBody>
          <a:bodyPr anchor="b">
            <a:normAutofit/>
          </a:bodyPr>
          <a:lstStyle/>
          <a:p>
            <a:pPr algn="r"/>
            <a:r>
              <a:rPr lang="en-US" sz="3500">
                <a:solidFill>
                  <a:srgbClr val="FFFFFF"/>
                </a:solidFill>
              </a:rPr>
              <a:t>Safety Cases</a:t>
            </a:r>
          </a:p>
        </p:txBody>
      </p:sp>
      <p:graphicFrame>
        <p:nvGraphicFramePr>
          <p:cNvPr id="5" name="Content Placeholder 2">
            <a:extLst>
              <a:ext uri="{FF2B5EF4-FFF2-40B4-BE49-F238E27FC236}">
                <a16:creationId xmlns:a16="http://schemas.microsoft.com/office/drawing/2014/main" id="{C75FB206-42C3-3569-161C-43CFDAA1F42A}"/>
              </a:ext>
            </a:extLst>
          </p:cNvPr>
          <p:cNvGraphicFramePr>
            <a:graphicFrameLocks noGrp="1"/>
          </p:cNvGraphicFramePr>
          <p:nvPr>
            <p:ph idx="1"/>
            <p:extLst>
              <p:ext uri="{D42A27DB-BD31-4B8C-83A1-F6EECF244321}">
                <p14:modId xmlns:p14="http://schemas.microsoft.com/office/powerpoint/2010/main" val="4196688781"/>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703933"/>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EC125-9467-BE1C-14F5-4A106B76A8DC}"/>
              </a:ext>
            </a:extLst>
          </p:cNvPr>
          <p:cNvSpPr>
            <a:spLocks noGrp="1"/>
          </p:cNvSpPr>
          <p:nvPr>
            <p:ph type="title"/>
          </p:nvPr>
        </p:nvSpPr>
        <p:spPr/>
        <p:txBody>
          <a:bodyPr/>
          <a:lstStyle/>
          <a:p>
            <a:r>
              <a:rPr lang="en-US" dirty="0"/>
              <a:t>Safety Cases</a:t>
            </a:r>
          </a:p>
        </p:txBody>
      </p:sp>
      <p:sp>
        <p:nvSpPr>
          <p:cNvPr id="3" name="Content Placeholder 2">
            <a:extLst>
              <a:ext uri="{FF2B5EF4-FFF2-40B4-BE49-F238E27FC236}">
                <a16:creationId xmlns:a16="http://schemas.microsoft.com/office/drawing/2014/main" id="{B01DBDC5-DAC8-A47E-68A5-653C57A15144}"/>
              </a:ext>
            </a:extLst>
          </p:cNvPr>
          <p:cNvSpPr>
            <a:spLocks noGrp="1"/>
          </p:cNvSpPr>
          <p:nvPr>
            <p:ph idx="1"/>
          </p:nvPr>
        </p:nvSpPr>
        <p:spPr>
          <a:xfrm>
            <a:off x="387350" y="908720"/>
            <a:ext cx="8505130" cy="4375150"/>
          </a:xfrm>
        </p:spPr>
        <p:txBody>
          <a:bodyPr/>
          <a:lstStyle/>
          <a:p>
            <a:r>
              <a:rPr lang="en-US" dirty="0"/>
              <a:t>Must be amended when there are material changes to:</a:t>
            </a:r>
          </a:p>
          <a:p>
            <a:pPr lvl="1"/>
            <a:r>
              <a:rPr lang="en-US" dirty="0"/>
              <a:t>understanding, </a:t>
            </a:r>
          </a:p>
          <a:p>
            <a:pPr lvl="1"/>
            <a:r>
              <a:rPr lang="en-US" dirty="0"/>
              <a:t>risk profile, </a:t>
            </a:r>
          </a:p>
          <a:p>
            <a:pPr lvl="1"/>
            <a:r>
              <a:rPr lang="en-US" dirty="0"/>
              <a:t>design or operation of the equipment.</a:t>
            </a:r>
          </a:p>
          <a:p>
            <a:r>
              <a:rPr lang="en-US" dirty="0"/>
              <a:t>Safety Assurance and QA throughout in-service phase should be incorporated</a:t>
            </a:r>
          </a:p>
          <a:p>
            <a:r>
              <a:rPr lang="en-US" dirty="0"/>
              <a:t>Are assumptions many years hence still valid?</a:t>
            </a:r>
          </a:p>
        </p:txBody>
      </p:sp>
    </p:spTree>
    <p:extLst>
      <p:ext uri="{BB962C8B-B14F-4D97-AF65-F5344CB8AC3E}">
        <p14:creationId xmlns:p14="http://schemas.microsoft.com/office/powerpoint/2010/main" val="3882148402"/>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A military tank with flames on top of it&#10;&#10;Description automatically generated">
            <a:extLst>
              <a:ext uri="{FF2B5EF4-FFF2-40B4-BE49-F238E27FC236}">
                <a16:creationId xmlns:a16="http://schemas.microsoft.com/office/drawing/2014/main" id="{3EBAD534-B28E-2D15-D5F2-6D10A63E096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9667" r="-1" b="-1"/>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DE1C5BA2-505B-4BB0-4930-F14C90057765}"/>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eaLnBrk="1" hangingPunct="1">
              <a:lnSpc>
                <a:spcPct val="90000"/>
              </a:lnSpc>
            </a:pPr>
            <a:r>
              <a:rPr lang="en-US" sz="2200">
                <a:solidFill>
                  <a:schemeClr val="tx1">
                    <a:lumMod val="85000"/>
                    <a:lumOff val="15000"/>
                  </a:schemeClr>
                </a:solidFill>
              </a:rPr>
              <a:t>Operational Requirement to use Equipment in line with the Parameters of its safety case</a:t>
            </a:r>
          </a:p>
        </p:txBody>
      </p:sp>
      <p:cxnSp>
        <p:nvCxnSpPr>
          <p:cNvPr id="22" name="Straight Connector 2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5942479"/>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E8A7C-A4C6-1E37-D127-63D2511C2745}"/>
              </a:ext>
            </a:extLst>
          </p:cNvPr>
          <p:cNvSpPr>
            <a:spLocks noGrp="1"/>
          </p:cNvSpPr>
          <p:nvPr>
            <p:ph type="title"/>
          </p:nvPr>
        </p:nvSpPr>
        <p:spPr>
          <a:xfrm>
            <a:off x="439858" y="1683756"/>
            <a:ext cx="2336449" cy="2396359"/>
          </a:xfrm>
        </p:spPr>
        <p:txBody>
          <a:bodyPr anchor="b">
            <a:normAutofit/>
          </a:bodyPr>
          <a:lstStyle/>
          <a:p>
            <a:pPr algn="r">
              <a:lnSpc>
                <a:spcPct val="90000"/>
              </a:lnSpc>
            </a:pPr>
            <a:r>
              <a:rPr lang="en-US" sz="2200" dirty="0">
                <a:solidFill>
                  <a:srgbClr val="FFFFFF"/>
                </a:solidFill>
              </a:rPr>
              <a:t>Operational Requirement to use Equipment in line with the Parameters of its safety case</a:t>
            </a:r>
          </a:p>
        </p:txBody>
      </p:sp>
      <p:graphicFrame>
        <p:nvGraphicFramePr>
          <p:cNvPr id="5" name="Content Placeholder 2">
            <a:extLst>
              <a:ext uri="{FF2B5EF4-FFF2-40B4-BE49-F238E27FC236}">
                <a16:creationId xmlns:a16="http://schemas.microsoft.com/office/drawing/2014/main" id="{CBAC820B-E969-9B36-EB53-47B11EF5F719}"/>
              </a:ext>
            </a:extLst>
          </p:cNvPr>
          <p:cNvGraphicFramePr>
            <a:graphicFrameLocks noGrp="1"/>
          </p:cNvGraphicFramePr>
          <p:nvPr>
            <p:ph idx="1"/>
            <p:extLst>
              <p:ext uri="{D42A27DB-BD31-4B8C-83A1-F6EECF244321}">
                <p14:modId xmlns:p14="http://schemas.microsoft.com/office/powerpoint/2010/main" val="1316642339"/>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836863"/>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0F537D7B-6E8B-69CD-6E58-925911938C8F}"/>
              </a:ext>
            </a:extLst>
          </p:cNvPr>
          <p:cNvSpPr>
            <a:spLocks noGrp="1"/>
          </p:cNvSpPr>
          <p:nvPr>
            <p:ph type="title"/>
          </p:nvPr>
        </p:nvSpPr>
        <p:spPr>
          <a:xfrm>
            <a:off x="628650" y="365125"/>
            <a:ext cx="7886700" cy="1325563"/>
          </a:xfrm>
        </p:spPr>
        <p:txBody>
          <a:bodyPr>
            <a:normAutofit/>
          </a:bodyPr>
          <a:lstStyle/>
          <a:p>
            <a:endParaRPr lang="en-US"/>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30AD252-2226-7F06-5A3D-D259DCDFDE70}"/>
              </a:ext>
            </a:extLst>
          </p:cNvPr>
          <p:cNvSpPr>
            <a:spLocks noGrp="1"/>
          </p:cNvSpPr>
          <p:nvPr>
            <p:ph idx="1"/>
          </p:nvPr>
        </p:nvSpPr>
        <p:spPr>
          <a:xfrm>
            <a:off x="628650" y="1825625"/>
            <a:ext cx="7886700" cy="4351338"/>
          </a:xfrm>
        </p:spPr>
        <p:txBody>
          <a:bodyPr>
            <a:normAutofit/>
          </a:bodyPr>
          <a:lstStyle/>
          <a:p>
            <a:r>
              <a:rPr lang="en-US" dirty="0"/>
              <a:t>that all safety related information has been collated, whether generated by contractors or department stakeholders;</a:t>
            </a:r>
          </a:p>
          <a:p>
            <a:r>
              <a:rPr lang="en-US" dirty="0"/>
              <a:t>that all safety requirements, including relevant process and procedural requirements have been identified and complied with. If safety requirements have not been fully complied with, the residual risk and any further mitigating activity should be clearly set out;</a:t>
            </a:r>
          </a:p>
        </p:txBody>
      </p:sp>
    </p:spTree>
    <p:extLst>
      <p:ext uri="{BB962C8B-B14F-4D97-AF65-F5344CB8AC3E}">
        <p14:creationId xmlns:p14="http://schemas.microsoft.com/office/powerpoint/2010/main" val="466482187"/>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AC2FC1-B189-093D-156C-B93E358E1B3A}"/>
              </a:ext>
            </a:extLst>
          </p:cNvPr>
          <p:cNvSpPr>
            <a:spLocks noGrp="1"/>
          </p:cNvSpPr>
          <p:nvPr>
            <p:ph type="title"/>
          </p:nvPr>
        </p:nvSpPr>
        <p:spPr>
          <a:xfrm>
            <a:off x="628650" y="365125"/>
            <a:ext cx="7886700" cy="1325563"/>
          </a:xfrm>
        </p:spPr>
        <p:txBody>
          <a:bodyPr>
            <a:normAutofit/>
          </a:bodyPr>
          <a:lstStyle/>
          <a:p>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732FDB-4B7D-9894-E2CE-EEEF9DD37D8E}"/>
              </a:ext>
            </a:extLst>
          </p:cNvPr>
          <p:cNvSpPr>
            <a:spLocks noGrp="1"/>
          </p:cNvSpPr>
          <p:nvPr>
            <p:ph idx="1"/>
          </p:nvPr>
        </p:nvSpPr>
        <p:spPr>
          <a:xfrm>
            <a:off x="628650" y="1825625"/>
            <a:ext cx="7886700" cy="4351338"/>
          </a:xfrm>
        </p:spPr>
        <p:txBody>
          <a:bodyPr>
            <a:normAutofit/>
          </a:bodyPr>
          <a:lstStyle/>
          <a:p>
            <a:r>
              <a:rPr lang="en-US" dirty="0"/>
              <a:t>that safety requirements are valid, i.e., they have been derived by thorough analysis of appropriate specifications and artefacts, and that they correspond to the equipment as designed and implemented. Safety requirements should be updated through the equipment lifecycle, to reflect any changes to operating requirements and conditions;</a:t>
            </a:r>
          </a:p>
        </p:txBody>
      </p:sp>
    </p:spTree>
    <p:extLst>
      <p:ext uri="{BB962C8B-B14F-4D97-AF65-F5344CB8AC3E}">
        <p14:creationId xmlns:p14="http://schemas.microsoft.com/office/powerpoint/2010/main" val="1055042019"/>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62193E-9ED1-A39B-D5FF-7F7BDEEF235A}"/>
              </a:ext>
            </a:extLst>
          </p:cNvPr>
          <p:cNvSpPr>
            <a:spLocks noGrp="1"/>
          </p:cNvSpPr>
          <p:nvPr>
            <p:ph type="title"/>
          </p:nvPr>
        </p:nvSpPr>
        <p:spPr>
          <a:xfrm>
            <a:off x="628650" y="365125"/>
            <a:ext cx="7886700" cy="1325563"/>
          </a:xfrm>
        </p:spPr>
        <p:txBody>
          <a:bodyPr>
            <a:normAutofit/>
          </a:bodyPr>
          <a:lstStyle/>
          <a:p>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F7BACEC-90C4-819C-871F-E3017BD09016}"/>
              </a:ext>
            </a:extLst>
          </p:cNvPr>
          <p:cNvSpPr>
            <a:spLocks noGrp="1"/>
          </p:cNvSpPr>
          <p:nvPr>
            <p:ph idx="1"/>
          </p:nvPr>
        </p:nvSpPr>
        <p:spPr>
          <a:xfrm>
            <a:off x="628650" y="1825625"/>
            <a:ext cx="7886700" cy="4351338"/>
          </a:xfrm>
        </p:spPr>
        <p:txBody>
          <a:bodyPr>
            <a:normAutofit/>
          </a:bodyPr>
          <a:lstStyle/>
          <a:p>
            <a:r>
              <a:rPr lang="en-US" dirty="0"/>
              <a:t>that the assessment undertaken of the equipment is proportionate to the level of safety risk;</a:t>
            </a:r>
          </a:p>
          <a:p>
            <a:r>
              <a:rPr lang="en-US" dirty="0"/>
              <a:t>suitable records of the arrangements for effective planning, </a:t>
            </a:r>
            <a:r>
              <a:rPr lang="en-US" dirty="0" err="1"/>
              <a:t>organisation</a:t>
            </a:r>
            <a:r>
              <a:rPr lang="en-US" dirty="0"/>
              <a:t>, control, monitoring and review of preventive and protective measures to maintain risk to ALARP are maintained</a:t>
            </a:r>
          </a:p>
        </p:txBody>
      </p:sp>
    </p:spTree>
    <p:extLst>
      <p:ext uri="{BB962C8B-B14F-4D97-AF65-F5344CB8AC3E}">
        <p14:creationId xmlns:p14="http://schemas.microsoft.com/office/powerpoint/2010/main" val="465598401"/>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635EB76-6FC0-9531-38E3-C31829C05F53}"/>
              </a:ext>
            </a:extLst>
          </p:cNvPr>
          <p:cNvSpPr>
            <a:spLocks noGrp="1"/>
          </p:cNvSpPr>
          <p:nvPr>
            <p:ph type="title"/>
          </p:nvPr>
        </p:nvSpPr>
        <p:spPr>
          <a:xfrm>
            <a:off x="628650" y="365125"/>
            <a:ext cx="7886700" cy="1325563"/>
          </a:xfrm>
        </p:spPr>
        <p:txBody>
          <a:bodyPr>
            <a:normAutofit/>
          </a:bodyPr>
          <a:lstStyle/>
          <a:p>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9C92768-A276-8E69-807F-51AD90BBC9B3}"/>
              </a:ext>
            </a:extLst>
          </p:cNvPr>
          <p:cNvSpPr>
            <a:spLocks noGrp="1"/>
          </p:cNvSpPr>
          <p:nvPr>
            <p:ph idx="1"/>
          </p:nvPr>
        </p:nvSpPr>
        <p:spPr>
          <a:xfrm>
            <a:off x="628650" y="1825625"/>
            <a:ext cx="7886700" cy="4351338"/>
          </a:xfrm>
        </p:spPr>
        <p:txBody>
          <a:bodyPr>
            <a:normAutofit/>
          </a:bodyPr>
          <a:lstStyle/>
          <a:p>
            <a:r>
              <a:rPr lang="en-US" dirty="0"/>
              <a:t>that staff undertaking key roles with defined responsibilities have the appropriate competencies for those roles; and</a:t>
            </a:r>
          </a:p>
          <a:p>
            <a:r>
              <a:rPr lang="en-US" dirty="0"/>
              <a:t>that all contractual safety requirements have been discharged.</a:t>
            </a:r>
          </a:p>
        </p:txBody>
      </p:sp>
    </p:spTree>
    <p:extLst>
      <p:ext uri="{BB962C8B-B14F-4D97-AF65-F5344CB8AC3E}">
        <p14:creationId xmlns:p14="http://schemas.microsoft.com/office/powerpoint/2010/main" val="2285759722"/>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D66CA-57C9-BCBE-A91A-CE30E8769F27}"/>
              </a:ext>
            </a:extLst>
          </p:cNvPr>
          <p:cNvSpPr>
            <a:spLocks noGrp="1"/>
          </p:cNvSpPr>
          <p:nvPr>
            <p:ph type="title"/>
          </p:nvPr>
        </p:nvSpPr>
        <p:spPr>
          <a:xfrm>
            <a:off x="387350" y="404664"/>
            <a:ext cx="8070850" cy="522287"/>
          </a:xfrm>
        </p:spPr>
        <p:txBody>
          <a:bodyPr/>
          <a:lstStyle/>
          <a:p>
            <a:r>
              <a:rPr lang="en-US" dirty="0"/>
              <a:t>What the user must demonstrate</a:t>
            </a:r>
          </a:p>
        </p:txBody>
      </p:sp>
      <p:graphicFrame>
        <p:nvGraphicFramePr>
          <p:cNvPr id="5" name="Content Placeholder 2">
            <a:extLst>
              <a:ext uri="{FF2B5EF4-FFF2-40B4-BE49-F238E27FC236}">
                <a16:creationId xmlns:a16="http://schemas.microsoft.com/office/drawing/2014/main" id="{C73DBC10-8DC0-067D-42B4-97301851B268}"/>
              </a:ext>
            </a:extLst>
          </p:cNvPr>
          <p:cNvGraphicFramePr>
            <a:graphicFrameLocks noGrp="1"/>
          </p:cNvGraphicFramePr>
          <p:nvPr>
            <p:ph idx="1"/>
            <p:extLst>
              <p:ext uri="{D42A27DB-BD31-4B8C-83A1-F6EECF244321}">
                <p14:modId xmlns:p14="http://schemas.microsoft.com/office/powerpoint/2010/main" val="1636574224"/>
              </p:ext>
            </p:extLst>
          </p:nvPr>
        </p:nvGraphicFramePr>
        <p:xfrm>
          <a:off x="387350" y="1239838"/>
          <a:ext cx="8369300" cy="4375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2190525"/>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AD3EF-A6CE-15BE-940E-BBA4548694EF}"/>
              </a:ext>
            </a:extLst>
          </p:cNvPr>
          <p:cNvSpPr>
            <a:spLocks noGrp="1"/>
          </p:cNvSpPr>
          <p:nvPr>
            <p:ph type="title"/>
          </p:nvPr>
        </p:nvSpPr>
        <p:spPr>
          <a:xfrm>
            <a:off x="395536" y="260648"/>
            <a:ext cx="6435725" cy="522287"/>
          </a:xfrm>
        </p:spPr>
        <p:txBody>
          <a:bodyPr/>
          <a:lstStyle/>
          <a:p>
            <a:r>
              <a:rPr lang="en-US" dirty="0"/>
              <a:t>Summary (SROs)</a:t>
            </a:r>
          </a:p>
        </p:txBody>
      </p:sp>
      <p:sp>
        <p:nvSpPr>
          <p:cNvPr id="3" name="Content Placeholder 2">
            <a:extLst>
              <a:ext uri="{FF2B5EF4-FFF2-40B4-BE49-F238E27FC236}">
                <a16:creationId xmlns:a16="http://schemas.microsoft.com/office/drawing/2014/main" id="{1EA79AA4-5182-59B1-9399-C7AE4ECCE133}"/>
              </a:ext>
            </a:extLst>
          </p:cNvPr>
          <p:cNvSpPr>
            <a:spLocks noGrp="1"/>
          </p:cNvSpPr>
          <p:nvPr>
            <p:ph idx="1"/>
          </p:nvPr>
        </p:nvSpPr>
        <p:spPr>
          <a:xfrm>
            <a:off x="395536" y="1239838"/>
            <a:ext cx="8062664" cy="4375150"/>
          </a:xfrm>
        </p:spPr>
        <p:txBody>
          <a:bodyPr/>
          <a:lstStyle/>
          <a:p>
            <a:r>
              <a:rPr lang="en-US" dirty="0"/>
              <a:t>Mechanisms in place to identify and assess safety risks and requirements associated with equipment throughout its CADMID/T lifecycle.</a:t>
            </a:r>
          </a:p>
          <a:p>
            <a:r>
              <a:rPr lang="en-US" dirty="0"/>
              <a:t>Mechanisms in place to ensure risks associated with equipment are adequately controlled and mitigated through its entire lifecycle and where necessary elevated to the appropriate level within the chain of command.</a:t>
            </a:r>
          </a:p>
        </p:txBody>
      </p:sp>
    </p:spTree>
    <p:extLst>
      <p:ext uri="{BB962C8B-B14F-4D97-AF65-F5344CB8AC3E}">
        <p14:creationId xmlns:p14="http://schemas.microsoft.com/office/powerpoint/2010/main" val="402471937"/>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A7C9FF-EE90-AB42-5988-78E81F783926}"/>
              </a:ext>
            </a:extLst>
          </p:cNvPr>
          <p:cNvSpPr>
            <a:spLocks noGrp="1"/>
          </p:cNvSpPr>
          <p:nvPr>
            <p:ph idx="1"/>
          </p:nvPr>
        </p:nvSpPr>
        <p:spPr/>
        <p:txBody>
          <a:bodyPr/>
          <a:lstStyle/>
          <a:p>
            <a:r>
              <a:rPr lang="en-US" dirty="0"/>
              <a:t>Mechanisms in place to ensure equipment is compliant with statute and DED in place where compliance is not achievable.</a:t>
            </a:r>
          </a:p>
          <a:p>
            <a:r>
              <a:rPr lang="en-US" dirty="0"/>
              <a:t>Processes in place to ensure equipment is always maintained and operated within defined design and operating limits and has mechanisms in place to communicate these operating limits to those who operate and maintain equipment.</a:t>
            </a:r>
          </a:p>
          <a:p>
            <a:pPr marL="0" indent="0">
              <a:buNone/>
            </a:pPr>
            <a:endParaRPr lang="en-US" dirty="0"/>
          </a:p>
          <a:p>
            <a:pPr marL="0" indent="0">
              <a:buNone/>
            </a:pPr>
            <a:r>
              <a:rPr lang="en-US" sz="1600" dirty="0"/>
              <a:t>Note: The MOD no longer has immunity from prosecution, and cannot arbitrarily make itself exempt from legislation. However, many pieces of legislation do contain dis-applications, exemptions, or derogations (referred to in policy as ‘DEDs’)</a:t>
            </a:r>
          </a:p>
        </p:txBody>
      </p:sp>
      <p:sp>
        <p:nvSpPr>
          <p:cNvPr id="6" name="Title 1">
            <a:extLst>
              <a:ext uri="{FF2B5EF4-FFF2-40B4-BE49-F238E27FC236}">
                <a16:creationId xmlns:a16="http://schemas.microsoft.com/office/drawing/2014/main" id="{20CBC1E0-98D5-96A2-7B66-2756CA935FBB}"/>
              </a:ext>
            </a:extLst>
          </p:cNvPr>
          <p:cNvSpPr txBox="1">
            <a:spLocks/>
          </p:cNvSpPr>
          <p:nvPr/>
        </p:nvSpPr>
        <p:spPr bwMode="auto">
          <a:xfrm>
            <a:off x="395536" y="260648"/>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a:lstStyle>
          <a:p>
            <a:r>
              <a:rPr lang="en-US"/>
              <a:t>Summary (SROs)</a:t>
            </a:r>
            <a:endParaRPr lang="en-US" dirty="0"/>
          </a:p>
        </p:txBody>
      </p:sp>
    </p:spTree>
    <p:extLst>
      <p:ext uri="{BB962C8B-B14F-4D97-AF65-F5344CB8AC3E}">
        <p14:creationId xmlns:p14="http://schemas.microsoft.com/office/powerpoint/2010/main" val="575455168"/>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75DC4-43B2-7ED1-6BD4-37E0E9327E1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E58AA6A-FFD8-9269-1795-2338EC738881}"/>
              </a:ext>
            </a:extLst>
          </p:cNvPr>
          <p:cNvSpPr>
            <a:spLocks noGrp="1"/>
          </p:cNvSpPr>
          <p:nvPr>
            <p:ph idx="1"/>
          </p:nvPr>
        </p:nvSpPr>
        <p:spPr/>
        <p:txBody>
          <a:bodyPr/>
          <a:lstStyle/>
          <a:p>
            <a:r>
              <a:rPr lang="en-US" dirty="0"/>
              <a:t>Mechanisms in place to ensure physical changes to equipment, (including major software changes), materials and associated specifications are evaluated, risk assessed, approved, and documented.</a:t>
            </a:r>
          </a:p>
          <a:p>
            <a:r>
              <a:rPr lang="en-US" dirty="0"/>
              <a:t>Mechanisms in place to accurately identify and manage the safety risks and dependencies in their equipment supply chain.</a:t>
            </a:r>
          </a:p>
          <a:p>
            <a:endParaRPr lang="en-US" dirty="0"/>
          </a:p>
        </p:txBody>
      </p:sp>
      <p:sp>
        <p:nvSpPr>
          <p:cNvPr id="4" name="Title 1">
            <a:extLst>
              <a:ext uri="{FF2B5EF4-FFF2-40B4-BE49-F238E27FC236}">
                <a16:creationId xmlns:a16="http://schemas.microsoft.com/office/drawing/2014/main" id="{58837358-2EEE-4B61-C795-462645B1683D}"/>
              </a:ext>
            </a:extLst>
          </p:cNvPr>
          <p:cNvSpPr txBox="1">
            <a:spLocks/>
          </p:cNvSpPr>
          <p:nvPr/>
        </p:nvSpPr>
        <p:spPr bwMode="auto">
          <a:xfrm>
            <a:off x="395536" y="260648"/>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a:lstStyle>
          <a:p>
            <a:r>
              <a:rPr lang="en-US"/>
              <a:t>Summary (SROs)</a:t>
            </a:r>
            <a:endParaRPr lang="en-US" dirty="0"/>
          </a:p>
        </p:txBody>
      </p:sp>
    </p:spTree>
    <p:extLst>
      <p:ext uri="{BB962C8B-B14F-4D97-AF65-F5344CB8AC3E}">
        <p14:creationId xmlns:p14="http://schemas.microsoft.com/office/powerpoint/2010/main" val="4104355023"/>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C2B6D-8A96-5035-380B-30A0FD2C169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8B42327-3A06-8EEC-3AE2-046B3A93EA1A}"/>
              </a:ext>
            </a:extLst>
          </p:cNvPr>
          <p:cNvSpPr>
            <a:spLocks noGrp="1"/>
          </p:cNvSpPr>
          <p:nvPr>
            <p:ph idx="1"/>
          </p:nvPr>
        </p:nvSpPr>
        <p:spPr/>
        <p:txBody>
          <a:bodyPr/>
          <a:lstStyle/>
          <a:p>
            <a:r>
              <a:rPr lang="en-US" dirty="0"/>
              <a:t>Processes in place to share lessons learned from previous equipment design, acquisition, manufacture, operation, modification and maintenance activities.</a:t>
            </a:r>
          </a:p>
          <a:p>
            <a:r>
              <a:rPr lang="en-US" dirty="0"/>
              <a:t>Mechanisms in place to assess the risk from system integration into equipment and the effects this has on equipment safety.</a:t>
            </a:r>
          </a:p>
        </p:txBody>
      </p:sp>
      <p:sp>
        <p:nvSpPr>
          <p:cNvPr id="4" name="Title 1">
            <a:extLst>
              <a:ext uri="{FF2B5EF4-FFF2-40B4-BE49-F238E27FC236}">
                <a16:creationId xmlns:a16="http://schemas.microsoft.com/office/drawing/2014/main" id="{22C57C3B-7390-4F6F-B545-9ACC31FBE30A}"/>
              </a:ext>
            </a:extLst>
          </p:cNvPr>
          <p:cNvSpPr txBox="1">
            <a:spLocks/>
          </p:cNvSpPr>
          <p:nvPr/>
        </p:nvSpPr>
        <p:spPr bwMode="auto">
          <a:xfrm>
            <a:off x="395536" y="260648"/>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a:lstStyle>
          <a:p>
            <a:r>
              <a:rPr lang="en-US"/>
              <a:t>Summary (SROs)</a:t>
            </a:r>
            <a:endParaRPr lang="en-US" dirty="0"/>
          </a:p>
        </p:txBody>
      </p:sp>
    </p:spTree>
    <p:extLst>
      <p:ext uri="{BB962C8B-B14F-4D97-AF65-F5344CB8AC3E}">
        <p14:creationId xmlns:p14="http://schemas.microsoft.com/office/powerpoint/2010/main" val="184335699"/>
      </p:ext>
    </p:extLst>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4000" b="0" i="0" u="none" strike="noStrike" cap="none" normalizeH="0" baseline="0" smtClean="0">
            <a:ln>
              <a:noFill/>
            </a:ln>
            <a:solidFill>
              <a:schemeClr val="tx2"/>
            </a:solidFill>
            <a:effectLst/>
            <a:latin typeface="Arial"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4000" b="0" i="0" u="none" strike="noStrike" cap="none" normalizeH="0" baseline="0" smtClean="0">
            <a:ln>
              <a:noFill/>
            </a:ln>
            <a:solidFill>
              <a:schemeClr val="tx2"/>
            </a:solidFill>
            <a:effectLst/>
            <a:latin typeface="Arial" pitchFamily="34" charset="0"/>
          </a:defRPr>
        </a:defPPr>
      </a:lstStyle>
    </a:lnDef>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17345</TotalTime>
  <Words>1385</Words>
  <Application>Microsoft Macintosh PowerPoint</Application>
  <PresentationFormat>On-screen Show (4:3)</PresentationFormat>
  <Paragraphs>109</Paragraphs>
  <Slides>34</Slides>
  <Notes>3</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34</vt:i4>
      </vt:variant>
    </vt:vector>
  </HeadingPairs>
  <TitlesOfParts>
    <vt:vector size="38" baseType="lpstr">
      <vt:lpstr>Arial</vt:lpstr>
      <vt:lpstr>Wingdings</vt:lpstr>
      <vt:lpstr>2008 Background</vt:lpstr>
      <vt:lpstr>Custom Design</vt:lpstr>
      <vt:lpstr>Human Factors in High Hazard Environments Level 4 ACDA 4020  Quality Assurance (Safety)</vt:lpstr>
      <vt:lpstr>PowerPoint Presentation</vt:lpstr>
      <vt:lpstr>The CADMID Cycle</vt:lpstr>
      <vt:lpstr>PowerPoint Presentation</vt:lpstr>
      <vt:lpstr>PowerPoint Presentation</vt:lpstr>
      <vt:lpstr>Quality Management (JSP 940)</vt:lpstr>
      <vt:lpstr>Definitions</vt:lpstr>
      <vt:lpstr>Definitions</vt:lpstr>
      <vt:lpstr>These definitions in pictures</vt:lpstr>
      <vt:lpstr>Definitions</vt:lpstr>
      <vt:lpstr>Definitions</vt:lpstr>
      <vt:lpstr>PowerPoint Presentation</vt:lpstr>
      <vt:lpstr>PowerPoint Presentation</vt:lpstr>
      <vt:lpstr>Difference between QA and QC</vt:lpstr>
      <vt:lpstr>PowerPoint Presentation</vt:lpstr>
      <vt:lpstr>PowerPoint Presentation</vt:lpstr>
      <vt:lpstr>Functions of QA</vt:lpstr>
      <vt:lpstr>Quality Management Principles</vt:lpstr>
      <vt:lpstr>Quality Management Operational Framework</vt:lpstr>
      <vt:lpstr>Safety Cases</vt:lpstr>
      <vt:lpstr>Safety Cases</vt:lpstr>
      <vt:lpstr>Safety Cases</vt:lpstr>
      <vt:lpstr>Safety Cases</vt:lpstr>
      <vt:lpstr>Operational Requirement to use Equipment in line with the Parameters of its safety case</vt:lpstr>
      <vt:lpstr>Operational Requirement to use Equipment in line with the Parameters of its safety case</vt:lpstr>
      <vt:lpstr>PowerPoint Presentation</vt:lpstr>
      <vt:lpstr>PowerPoint Presentation</vt:lpstr>
      <vt:lpstr>PowerPoint Presentation</vt:lpstr>
      <vt:lpstr>PowerPoint Presentation</vt:lpstr>
      <vt:lpstr>What the user must demonstrate</vt:lpstr>
      <vt:lpstr>Summary (SROs)</vt:lpstr>
      <vt:lpstr>PowerPoint Presentation</vt:lpstr>
      <vt:lpstr>PowerPoint Presentation</vt:lpstr>
      <vt:lpstr>PowerPoint Presentation</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845</cp:revision>
  <cp:lastPrinted>2002-11-08T08:36:02Z</cp:lastPrinted>
  <dcterms:created xsi:type="dcterms:W3CDTF">1999-11-24T16:34:17Z</dcterms:created>
  <dcterms:modified xsi:type="dcterms:W3CDTF">2024-06-18T21:31:10Z</dcterms:modified>
</cp:coreProperties>
</file>