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72" r:id="rId4"/>
    <p:sldId id="259" r:id="rId5"/>
    <p:sldId id="260" r:id="rId6"/>
    <p:sldId id="261" r:id="rId7"/>
    <p:sldId id="262" r:id="rId8"/>
    <p:sldId id="263" r:id="rId9"/>
    <p:sldId id="264" r:id="rId10"/>
    <p:sldId id="270" r:id="rId11"/>
    <p:sldId id="271" r:id="rId12"/>
    <p:sldId id="273" r:id="rId13"/>
    <p:sldId id="274" r:id="rId14"/>
    <p:sldId id="275" r:id="rId15"/>
    <p:sldId id="265" r:id="rId16"/>
    <p:sldId id="266" r:id="rId17"/>
    <p:sldId id="267" r:id="rId18"/>
    <p:sldId id="268" r:id="rId19"/>
    <p:sldId id="276" r:id="rId20"/>
    <p:sldId id="277" r:id="rId21"/>
    <p:sldId id="269"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4246226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31556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7697103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93317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47367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5195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91137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52063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66387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86280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8028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3309268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81944" y="6093296"/>
            <a:ext cx="6400800" cy="76470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638357" y="2564904"/>
            <a:ext cx="8064896" cy="1656184"/>
          </a:xfrm>
          <a:prstGeom prst="rect">
            <a:avLst/>
          </a:prstGeom>
        </p:spPr>
        <p:txBody>
          <a:bodyPr vert="horz">
            <a:normAutofit fontScale="700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a:solidFill>
                  <a:prstClr val="black"/>
                </a:solidFill>
              </a:rPr>
              <a:t>Lecture </a:t>
            </a:r>
            <a:r>
              <a:rPr lang="en-GB" sz="3600" dirty="0">
                <a:solidFill>
                  <a:prstClr val="black"/>
                </a:solidFill>
              </a:rPr>
              <a:t>7</a:t>
            </a:r>
            <a:r>
              <a:rPr lang="en-GB" sz="3600" smtClean="0">
                <a:solidFill>
                  <a:prstClr val="black"/>
                </a:solidFill>
              </a:rPr>
              <a:t> </a:t>
            </a:r>
            <a:r>
              <a:rPr lang="en-GB" sz="3600" dirty="0" smtClean="0">
                <a:solidFill>
                  <a:prstClr val="black"/>
                </a:solidFill>
              </a:rPr>
              <a:t>– Knowledge</a:t>
            </a:r>
            <a:r>
              <a:rPr lang="en-GB" sz="3600" dirty="0">
                <a:solidFill>
                  <a:prstClr val="black"/>
                </a:solidFill>
              </a:rPr>
              <a:t>, Science and Technology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1115616" y="3524615"/>
            <a:ext cx="2160713" cy="2556284"/>
          </a:xfrm>
          <a:prstGeom prst="rect">
            <a:avLst/>
          </a:prstGeom>
        </p:spPr>
      </p:pic>
      <p:pic>
        <p:nvPicPr>
          <p:cNvPr id="6" name="Picture 5"/>
          <p:cNvPicPr>
            <a:picLocks noChangeAspect="1"/>
          </p:cNvPicPr>
          <p:nvPr/>
        </p:nvPicPr>
        <p:blipFill>
          <a:blip r:embed="rId3"/>
          <a:stretch>
            <a:fillRect/>
          </a:stretch>
        </p:blipFill>
        <p:spPr>
          <a:xfrm>
            <a:off x="3523986" y="3861049"/>
            <a:ext cx="5173158" cy="2219850"/>
          </a:xfrm>
          <a:prstGeom prst="rect">
            <a:avLst/>
          </a:prstGeom>
        </p:spPr>
      </p:pic>
    </p:spTree>
    <p:extLst>
      <p:ext uri="{BB962C8B-B14F-4D97-AF65-F5344CB8AC3E}">
        <p14:creationId xmlns:p14="http://schemas.microsoft.com/office/powerpoint/2010/main" val="1419911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620688"/>
            <a:ext cx="8568952" cy="5544616"/>
          </a:xfrm>
        </p:spPr>
        <p:txBody>
          <a:bodyPr/>
          <a:lstStyle/>
          <a:p>
            <a:pPr>
              <a:buNone/>
            </a:pPr>
            <a:endParaRPr lang="en-GB" dirty="0" smtClean="0"/>
          </a:p>
          <a:p>
            <a:pPr>
              <a:buNone/>
            </a:pPr>
            <a:endParaRPr lang="en-GB" dirty="0" smtClean="0"/>
          </a:p>
          <a:p>
            <a:pPr algn="ctr">
              <a:buNone/>
            </a:pPr>
            <a:endParaRPr lang="en-GB" dirty="0"/>
          </a:p>
          <a:p>
            <a:pPr algn="ctr">
              <a:buNone/>
            </a:pPr>
            <a:r>
              <a:rPr lang="en-GB" sz="6000" b="1" dirty="0" smtClean="0">
                <a:solidFill>
                  <a:schemeClr val="bg1"/>
                </a:solidFill>
              </a:rPr>
              <a:t>Science and Knowledge</a:t>
            </a:r>
            <a:endParaRPr lang="en-GB" sz="6000" b="1" dirty="0">
              <a:solidFill>
                <a:schemeClr val="bg1"/>
              </a:solidFill>
            </a:endParaRPr>
          </a:p>
        </p:txBody>
      </p:sp>
    </p:spTree>
    <p:extLst>
      <p:ext uri="{BB962C8B-B14F-4D97-AF65-F5344CB8AC3E}">
        <p14:creationId xmlns:p14="http://schemas.microsoft.com/office/powerpoint/2010/main" val="631830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Origins of Scientific Thought</a:t>
            </a:r>
            <a:endParaRPr lang="en-GB" dirty="0">
              <a:solidFill>
                <a:schemeClr val="bg1"/>
              </a:solidFill>
            </a:endParaRPr>
          </a:p>
        </p:txBody>
      </p:sp>
      <p:sp>
        <p:nvSpPr>
          <p:cNvPr id="3" name="Content Placeholder 2"/>
          <p:cNvSpPr>
            <a:spLocks noGrp="1"/>
          </p:cNvSpPr>
          <p:nvPr>
            <p:ph idx="1"/>
          </p:nvPr>
        </p:nvSpPr>
        <p:spPr>
          <a:xfrm>
            <a:off x="107504" y="1600200"/>
            <a:ext cx="8928992" cy="5257800"/>
          </a:xfrm>
        </p:spPr>
        <p:txBody>
          <a:bodyPr>
            <a:normAutofit fontScale="92500" lnSpcReduction="20000"/>
          </a:bodyPr>
          <a:lstStyle/>
          <a:p>
            <a:r>
              <a:rPr lang="en-GB" dirty="0" smtClean="0">
                <a:solidFill>
                  <a:schemeClr val="bg1"/>
                </a:solidFill>
              </a:rPr>
              <a:t>Attempt to explain natural phenomena in natural terms, avoidance of reliance on gods as an explanation.</a:t>
            </a:r>
          </a:p>
          <a:p>
            <a:endParaRPr lang="en-GB" sz="1200" dirty="0" smtClean="0">
              <a:solidFill>
                <a:schemeClr val="bg1"/>
              </a:solidFill>
            </a:endParaRPr>
          </a:p>
          <a:p>
            <a:r>
              <a:rPr lang="en-GB" dirty="0" smtClean="0">
                <a:solidFill>
                  <a:schemeClr val="bg1"/>
                </a:solidFill>
              </a:rPr>
              <a:t>Development often connected to “Pre-Socratic” thinkers.</a:t>
            </a:r>
          </a:p>
          <a:p>
            <a:endParaRPr lang="en-GB" sz="1200" dirty="0" smtClean="0">
              <a:solidFill>
                <a:schemeClr val="bg1"/>
              </a:solidFill>
            </a:endParaRPr>
          </a:p>
          <a:p>
            <a:r>
              <a:rPr lang="en-GB" dirty="0" smtClean="0">
                <a:solidFill>
                  <a:schemeClr val="bg1"/>
                </a:solidFill>
              </a:rPr>
              <a:t>Much ancient “scientific” literature, more accessible than today – less technical terms or specialised notations. </a:t>
            </a:r>
          </a:p>
          <a:p>
            <a:pPr marL="137160" indent="0">
              <a:buNone/>
            </a:pPr>
            <a:endParaRPr lang="en-GB" sz="1200" dirty="0">
              <a:solidFill>
                <a:schemeClr val="bg1"/>
              </a:solidFill>
            </a:endParaRPr>
          </a:p>
          <a:p>
            <a:pPr marL="137160" indent="0">
              <a:buNone/>
            </a:pPr>
            <a:r>
              <a:rPr lang="en-GB" dirty="0" smtClean="0">
                <a:solidFill>
                  <a:schemeClr val="bg1"/>
                </a:solidFill>
              </a:rPr>
              <a:t>“[Socrates] Have </a:t>
            </a:r>
            <a:r>
              <a:rPr lang="en-GB" dirty="0">
                <a:solidFill>
                  <a:schemeClr val="bg1"/>
                </a:solidFill>
              </a:rPr>
              <a:t>you ever seen it raining without clouds? Let Zeus then cause rain with a clear sky and without their presence</a:t>
            </a:r>
            <a:r>
              <a:rPr lang="en-GB" dirty="0" smtClean="0">
                <a:solidFill>
                  <a:schemeClr val="bg1"/>
                </a:solidFill>
              </a:rPr>
              <a:t>!</a:t>
            </a:r>
          </a:p>
          <a:p>
            <a:pPr marL="137160" indent="0">
              <a:buNone/>
            </a:pPr>
            <a:r>
              <a:rPr lang="en-GB" dirty="0" smtClean="0">
                <a:solidFill>
                  <a:schemeClr val="bg1"/>
                </a:solidFill>
              </a:rPr>
              <a:t>[</a:t>
            </a:r>
            <a:r>
              <a:rPr lang="en-GB" dirty="0" err="1" smtClean="0">
                <a:solidFill>
                  <a:schemeClr val="bg1"/>
                </a:solidFill>
              </a:rPr>
              <a:t>Strepsiades</a:t>
            </a:r>
            <a:r>
              <a:rPr lang="en-GB" dirty="0">
                <a:solidFill>
                  <a:schemeClr val="bg1"/>
                </a:solidFill>
              </a:rPr>
              <a:t>] By Apollo! that is powerfully argued! For my own part, I always thought it was Zeus pissing into a sieve</a:t>
            </a:r>
            <a:r>
              <a:rPr lang="en-GB" dirty="0" smtClean="0">
                <a:solidFill>
                  <a:schemeClr val="bg1"/>
                </a:solidFill>
              </a:rPr>
              <a:t>.” – </a:t>
            </a:r>
            <a:r>
              <a:rPr lang="en-GB" b="1" dirty="0" smtClean="0">
                <a:solidFill>
                  <a:schemeClr val="bg1"/>
                </a:solidFill>
              </a:rPr>
              <a:t>Aristophanes </a:t>
            </a:r>
            <a:r>
              <a:rPr lang="en-GB" b="1" i="1" dirty="0" smtClean="0">
                <a:solidFill>
                  <a:schemeClr val="bg1"/>
                </a:solidFill>
              </a:rPr>
              <a:t>Clouds</a:t>
            </a:r>
            <a:r>
              <a:rPr lang="en-GB" i="1" dirty="0" smtClean="0">
                <a:solidFill>
                  <a:schemeClr val="bg1"/>
                </a:solidFill>
              </a:rPr>
              <a:t>. </a:t>
            </a:r>
            <a:endParaRPr lang="en-GB" i="1" dirty="0">
              <a:solidFill>
                <a:schemeClr val="bg1"/>
              </a:solidFill>
            </a:endParaRPr>
          </a:p>
        </p:txBody>
      </p:sp>
    </p:spTree>
    <p:extLst>
      <p:ext uri="{BB962C8B-B14F-4D97-AF65-F5344CB8AC3E}">
        <p14:creationId xmlns:p14="http://schemas.microsoft.com/office/powerpoint/2010/main" val="1506637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a:bodyPr>
          <a:lstStyle/>
          <a:p>
            <a:r>
              <a:rPr lang="en-GB" dirty="0" smtClean="0">
                <a:solidFill>
                  <a:schemeClr val="bg1"/>
                </a:solidFill>
              </a:rPr>
              <a:t>Ancient Notions of Science</a:t>
            </a:r>
            <a:endParaRPr lang="en-GB" dirty="0">
              <a:solidFill>
                <a:schemeClr val="bg1"/>
              </a:solidFill>
            </a:endParaRPr>
          </a:p>
        </p:txBody>
      </p:sp>
      <p:sp>
        <p:nvSpPr>
          <p:cNvPr id="3" name="Content Placeholder 2"/>
          <p:cNvSpPr>
            <a:spLocks noGrp="1"/>
          </p:cNvSpPr>
          <p:nvPr>
            <p:ph idx="1"/>
          </p:nvPr>
        </p:nvSpPr>
        <p:spPr>
          <a:xfrm>
            <a:off x="0" y="1484784"/>
            <a:ext cx="9144000" cy="5373216"/>
          </a:xfrm>
        </p:spPr>
        <p:txBody>
          <a:bodyPr>
            <a:normAutofit fontScale="92500" lnSpcReduction="10000"/>
          </a:bodyPr>
          <a:lstStyle/>
          <a:p>
            <a:r>
              <a:rPr lang="en-GB" dirty="0" smtClean="0">
                <a:solidFill>
                  <a:schemeClr val="bg1"/>
                </a:solidFill>
              </a:rPr>
              <a:t>What is and is not classed as “science” is culturally and chronologically specific.</a:t>
            </a:r>
          </a:p>
          <a:p>
            <a:endParaRPr lang="en-GB" sz="900" dirty="0" smtClean="0">
              <a:solidFill>
                <a:schemeClr val="bg1"/>
              </a:solidFill>
            </a:endParaRPr>
          </a:p>
          <a:p>
            <a:r>
              <a:rPr lang="en-GB" dirty="0" smtClean="0">
                <a:solidFill>
                  <a:schemeClr val="bg1"/>
                </a:solidFill>
              </a:rPr>
              <a:t>Ancient may class both astronomy and astrology both as “science” and overlapping fields – we, in most cases, would not think so of the latter.</a:t>
            </a:r>
          </a:p>
          <a:p>
            <a:endParaRPr lang="en-GB" sz="900" dirty="0" smtClean="0">
              <a:solidFill>
                <a:schemeClr val="bg1"/>
              </a:solidFill>
            </a:endParaRPr>
          </a:p>
          <a:p>
            <a:r>
              <a:rPr lang="en-GB" dirty="0" smtClean="0">
                <a:solidFill>
                  <a:schemeClr val="bg1"/>
                </a:solidFill>
              </a:rPr>
              <a:t>For the Greeks all serious intellectual pursuits could be classed under the term </a:t>
            </a:r>
            <a:r>
              <a:rPr lang="en-GB" i="1" dirty="0" err="1" smtClean="0">
                <a:solidFill>
                  <a:schemeClr val="bg1"/>
                </a:solidFill>
              </a:rPr>
              <a:t>philosophia</a:t>
            </a:r>
            <a:r>
              <a:rPr lang="en-GB" dirty="0" smtClean="0">
                <a:solidFill>
                  <a:schemeClr val="bg1"/>
                </a:solidFill>
              </a:rPr>
              <a:t>. </a:t>
            </a:r>
          </a:p>
          <a:p>
            <a:endParaRPr lang="en-GB" sz="900" dirty="0" smtClean="0">
              <a:solidFill>
                <a:schemeClr val="bg1"/>
              </a:solidFill>
            </a:endParaRPr>
          </a:p>
          <a:p>
            <a:r>
              <a:rPr lang="en-GB" i="1" dirty="0" smtClean="0">
                <a:solidFill>
                  <a:schemeClr val="bg1"/>
                </a:solidFill>
              </a:rPr>
              <a:t>Episteme </a:t>
            </a:r>
            <a:r>
              <a:rPr lang="en-GB" dirty="0" smtClean="0">
                <a:solidFill>
                  <a:schemeClr val="bg1"/>
                </a:solidFill>
              </a:rPr>
              <a:t>– Greek term often translated as science – covers a broad range of topics, including cooking.</a:t>
            </a:r>
          </a:p>
          <a:p>
            <a:endParaRPr lang="en-GB" sz="900" dirty="0">
              <a:solidFill>
                <a:schemeClr val="bg1"/>
              </a:solidFill>
            </a:endParaRPr>
          </a:p>
          <a:p>
            <a:r>
              <a:rPr lang="en-GB" dirty="0" smtClean="0">
                <a:solidFill>
                  <a:schemeClr val="bg1"/>
                </a:solidFill>
              </a:rPr>
              <a:t>Of the following – astronomy, chemistry, (physical) geography, mathematics and physics – only chemistry not practiced by the ancients. </a:t>
            </a:r>
            <a:endParaRPr lang="en-GB" dirty="0">
              <a:solidFill>
                <a:schemeClr val="bg1"/>
              </a:solidFill>
            </a:endParaRPr>
          </a:p>
        </p:txBody>
      </p:sp>
    </p:spTree>
    <p:extLst>
      <p:ext uri="{BB962C8B-B14F-4D97-AF65-F5344CB8AC3E}">
        <p14:creationId xmlns:p14="http://schemas.microsoft.com/office/powerpoint/2010/main" val="8091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0648"/>
            <a:ext cx="8712968" cy="6597352"/>
          </a:xfrm>
        </p:spPr>
        <p:txBody>
          <a:bodyPr/>
          <a:lstStyle/>
          <a:p>
            <a:r>
              <a:rPr lang="en-GB" dirty="0" smtClean="0">
                <a:solidFill>
                  <a:schemeClr val="bg1"/>
                </a:solidFill>
              </a:rPr>
              <a:t>Much individualism in ancient science – we may speak of “philosophical schools” or “medical sects”, but only refers to individuals sharing like-minded concepts, over very dispersed period of time.</a:t>
            </a:r>
          </a:p>
          <a:p>
            <a:endParaRPr lang="en-GB" sz="1200" dirty="0" smtClean="0">
              <a:solidFill>
                <a:schemeClr val="bg1"/>
              </a:solidFill>
            </a:endParaRPr>
          </a:p>
          <a:p>
            <a:r>
              <a:rPr lang="en-GB" dirty="0" smtClean="0">
                <a:solidFill>
                  <a:schemeClr val="bg1"/>
                </a:solidFill>
              </a:rPr>
              <a:t>May be anachronistic to think of “professionals”, individuals undertook study in their own private time – not necessarily just the elite:</a:t>
            </a:r>
          </a:p>
          <a:p>
            <a:pPr lvl="1"/>
            <a:r>
              <a:rPr lang="en-GB" dirty="0" smtClean="0">
                <a:solidFill>
                  <a:schemeClr val="bg1"/>
                </a:solidFill>
              </a:rPr>
              <a:t>Socrates (father a stone-mason)</a:t>
            </a:r>
          </a:p>
          <a:p>
            <a:pPr lvl="1"/>
            <a:r>
              <a:rPr lang="en-GB" dirty="0" smtClean="0">
                <a:solidFill>
                  <a:schemeClr val="bg1"/>
                </a:solidFill>
              </a:rPr>
              <a:t>Aristotle (father a healer)</a:t>
            </a:r>
          </a:p>
          <a:p>
            <a:pPr lvl="1"/>
            <a:r>
              <a:rPr lang="en-GB" dirty="0" smtClean="0">
                <a:solidFill>
                  <a:schemeClr val="bg1"/>
                </a:solidFill>
              </a:rPr>
              <a:t>Theophrastus (father a laundryman)</a:t>
            </a:r>
          </a:p>
          <a:p>
            <a:pPr lvl="1"/>
            <a:r>
              <a:rPr lang="en-GB" dirty="0" err="1" smtClean="0">
                <a:solidFill>
                  <a:schemeClr val="bg1"/>
                </a:solidFill>
              </a:rPr>
              <a:t>Frontius</a:t>
            </a:r>
            <a:r>
              <a:rPr lang="en-GB" dirty="0" smtClean="0">
                <a:solidFill>
                  <a:schemeClr val="bg1"/>
                </a:solidFill>
              </a:rPr>
              <a:t> (Consul and governor of Britain, appointed by </a:t>
            </a:r>
            <a:r>
              <a:rPr lang="en-GB" dirty="0" err="1" smtClean="0">
                <a:solidFill>
                  <a:schemeClr val="bg1"/>
                </a:solidFill>
              </a:rPr>
              <a:t>Nerva</a:t>
            </a:r>
            <a:r>
              <a:rPr lang="en-GB" dirty="0" smtClean="0">
                <a:solidFill>
                  <a:schemeClr val="bg1"/>
                </a:solidFill>
              </a:rPr>
              <a:t> to oversee water supply of Rome)</a:t>
            </a:r>
          </a:p>
          <a:p>
            <a:pPr lvl="1"/>
            <a:r>
              <a:rPr lang="en-GB" dirty="0" smtClean="0">
                <a:solidFill>
                  <a:schemeClr val="bg1"/>
                </a:solidFill>
              </a:rPr>
              <a:t>Pliny the Elder (commander of fleet at </a:t>
            </a:r>
            <a:r>
              <a:rPr lang="en-GB" dirty="0" err="1" smtClean="0">
                <a:solidFill>
                  <a:schemeClr val="bg1"/>
                </a:solidFill>
              </a:rPr>
              <a:t>Misenum</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796958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Empiricism</a:t>
            </a:r>
            <a:endParaRPr lang="en-GB" dirty="0">
              <a:solidFill>
                <a:schemeClr val="bg1"/>
              </a:solidFill>
            </a:endParaRPr>
          </a:p>
        </p:txBody>
      </p:sp>
      <p:sp>
        <p:nvSpPr>
          <p:cNvPr id="3" name="Content Placeholder 2"/>
          <p:cNvSpPr>
            <a:spLocks noGrp="1"/>
          </p:cNvSpPr>
          <p:nvPr>
            <p:ph idx="1"/>
          </p:nvPr>
        </p:nvSpPr>
        <p:spPr>
          <a:xfrm>
            <a:off x="107504" y="1412776"/>
            <a:ext cx="8928992" cy="5445224"/>
          </a:xfrm>
        </p:spPr>
        <p:txBody>
          <a:bodyPr>
            <a:normAutofit/>
          </a:bodyPr>
          <a:lstStyle/>
          <a:p>
            <a:r>
              <a:rPr lang="en-GB" dirty="0" smtClean="0">
                <a:solidFill>
                  <a:schemeClr val="bg1"/>
                </a:solidFill>
              </a:rPr>
              <a:t>Ancient study of the natural world based on observable phenomena.</a:t>
            </a:r>
          </a:p>
          <a:p>
            <a:endParaRPr lang="en-GB" sz="800" dirty="0" smtClean="0">
              <a:solidFill>
                <a:schemeClr val="bg1"/>
              </a:solidFill>
            </a:endParaRPr>
          </a:p>
          <a:p>
            <a:r>
              <a:rPr lang="en-GB" dirty="0" smtClean="0">
                <a:solidFill>
                  <a:schemeClr val="bg1"/>
                </a:solidFill>
              </a:rPr>
              <a:t>General assumption that natural phenomena occur in regular ordered way which can be subject to analysis – e.g. Aristotle’s classification of the animal kingdom into subsets – note, however, peculiarities of the edges of the </a:t>
            </a:r>
            <a:r>
              <a:rPr lang="en-GB" i="1" dirty="0" err="1" smtClean="0">
                <a:solidFill>
                  <a:schemeClr val="bg1"/>
                </a:solidFill>
              </a:rPr>
              <a:t>oikoumene</a:t>
            </a:r>
            <a:r>
              <a:rPr lang="en-GB" dirty="0" smtClean="0">
                <a:solidFill>
                  <a:schemeClr val="bg1"/>
                </a:solidFill>
              </a:rPr>
              <a:t>. </a:t>
            </a:r>
          </a:p>
          <a:p>
            <a:endParaRPr lang="en-GB" sz="800" dirty="0" smtClean="0">
              <a:solidFill>
                <a:schemeClr val="bg1"/>
              </a:solidFill>
            </a:endParaRPr>
          </a:p>
          <a:p>
            <a:r>
              <a:rPr lang="en-GB" dirty="0" smtClean="0">
                <a:solidFill>
                  <a:schemeClr val="bg1"/>
                </a:solidFill>
              </a:rPr>
              <a:t>This “data” or opinions, might be acquired by enquiry rather than direct autopsy – e.g. Theophrastus learning about odours by talking to perfumers etc.</a:t>
            </a:r>
          </a:p>
          <a:p>
            <a:endParaRPr lang="en-GB" sz="1200" dirty="0" smtClean="0">
              <a:solidFill>
                <a:schemeClr val="bg1"/>
              </a:solidFill>
            </a:endParaRPr>
          </a:p>
        </p:txBody>
      </p:sp>
    </p:spTree>
    <p:extLst>
      <p:ext uri="{BB962C8B-B14F-4D97-AF65-F5344CB8AC3E}">
        <p14:creationId xmlns:p14="http://schemas.microsoft.com/office/powerpoint/2010/main" val="4064771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Scholarship</a:t>
            </a:r>
            <a:endParaRPr lang="en-GB" dirty="0">
              <a:solidFill>
                <a:schemeClr val="bg1"/>
              </a:solidFill>
            </a:endParaRPr>
          </a:p>
        </p:txBody>
      </p:sp>
      <p:sp>
        <p:nvSpPr>
          <p:cNvPr id="3" name="Content Placeholder 2"/>
          <p:cNvSpPr>
            <a:spLocks noGrp="1"/>
          </p:cNvSpPr>
          <p:nvPr>
            <p:ph idx="1"/>
          </p:nvPr>
        </p:nvSpPr>
        <p:spPr>
          <a:xfrm>
            <a:off x="0" y="1600200"/>
            <a:ext cx="8964488" cy="5257800"/>
          </a:xfrm>
        </p:spPr>
        <p:txBody>
          <a:bodyPr>
            <a:normAutofit fontScale="92500" lnSpcReduction="10000"/>
          </a:bodyPr>
          <a:lstStyle/>
          <a:p>
            <a:r>
              <a:rPr lang="en-GB" dirty="0" smtClean="0">
                <a:solidFill>
                  <a:schemeClr val="bg1"/>
                </a:solidFill>
              </a:rPr>
              <a:t>Scientific works, may be based partially or primarily on a synthesis of earlier theories or autopsy of many predecessors, cf. Pliny’s </a:t>
            </a:r>
            <a:r>
              <a:rPr lang="en-GB" i="1" dirty="0" smtClean="0">
                <a:solidFill>
                  <a:schemeClr val="bg1"/>
                </a:solidFill>
              </a:rPr>
              <a:t>Natural History </a:t>
            </a:r>
            <a:r>
              <a:rPr lang="en-GB" dirty="0" smtClean="0">
                <a:solidFill>
                  <a:schemeClr val="bg1"/>
                </a:solidFill>
              </a:rPr>
              <a:t>and Strabo’s </a:t>
            </a:r>
            <a:r>
              <a:rPr lang="en-GB" i="1" dirty="0" smtClean="0">
                <a:solidFill>
                  <a:schemeClr val="bg1"/>
                </a:solidFill>
              </a:rPr>
              <a:t>Geography</a:t>
            </a:r>
            <a:r>
              <a:rPr lang="en-GB" dirty="0" smtClean="0">
                <a:solidFill>
                  <a:schemeClr val="bg1"/>
                </a:solidFill>
              </a:rPr>
              <a:t>.</a:t>
            </a:r>
          </a:p>
          <a:p>
            <a:endParaRPr lang="en-GB" sz="1100" dirty="0" smtClean="0">
              <a:solidFill>
                <a:schemeClr val="bg1"/>
              </a:solidFill>
            </a:endParaRPr>
          </a:p>
          <a:p>
            <a:r>
              <a:rPr lang="en-GB" dirty="0" smtClean="0">
                <a:solidFill>
                  <a:schemeClr val="bg1"/>
                </a:solidFill>
              </a:rPr>
              <a:t>Does not mean everything that was written was accepted uncritically – scholars needed to persuade that they were right and their opponents wrong</a:t>
            </a:r>
          </a:p>
          <a:p>
            <a:pPr lvl="1"/>
            <a:r>
              <a:rPr lang="en-GB" dirty="0" smtClean="0">
                <a:solidFill>
                  <a:schemeClr val="bg1"/>
                </a:solidFill>
              </a:rPr>
              <a:t>     “[Mathematics] an art which secures its effects through speech” – </a:t>
            </a:r>
            <a:r>
              <a:rPr lang="en-GB" b="1" dirty="0" smtClean="0">
                <a:solidFill>
                  <a:schemeClr val="bg1"/>
                </a:solidFill>
              </a:rPr>
              <a:t>Plato </a:t>
            </a:r>
            <a:r>
              <a:rPr lang="en-GB" b="1" i="1" dirty="0" err="1" smtClean="0">
                <a:solidFill>
                  <a:schemeClr val="bg1"/>
                </a:solidFill>
              </a:rPr>
              <a:t>Gorgias</a:t>
            </a:r>
            <a:r>
              <a:rPr lang="en-GB" b="1" i="1" dirty="0" smtClean="0">
                <a:solidFill>
                  <a:schemeClr val="bg1"/>
                </a:solidFill>
              </a:rPr>
              <a:t> </a:t>
            </a:r>
            <a:r>
              <a:rPr lang="en-GB" b="1" dirty="0" smtClean="0">
                <a:solidFill>
                  <a:schemeClr val="bg1"/>
                </a:solidFill>
              </a:rPr>
              <a:t>451a-c</a:t>
            </a:r>
            <a:r>
              <a:rPr lang="en-GB" dirty="0" smtClean="0">
                <a:solidFill>
                  <a:schemeClr val="bg1"/>
                </a:solidFill>
              </a:rPr>
              <a:t>.</a:t>
            </a:r>
          </a:p>
          <a:p>
            <a:pPr>
              <a:buNone/>
            </a:pPr>
            <a:endParaRPr lang="en-GB" sz="1100" dirty="0" smtClean="0">
              <a:solidFill>
                <a:schemeClr val="bg1"/>
              </a:solidFill>
            </a:endParaRPr>
          </a:p>
          <a:p>
            <a:r>
              <a:rPr lang="en-GB" dirty="0" smtClean="0">
                <a:solidFill>
                  <a:schemeClr val="bg1"/>
                </a:solidFill>
              </a:rPr>
              <a:t>Collating information must have been extremely complicated, very few “libraries”, information on scrolls that lack content pages or indexes, or even gaps between words!</a:t>
            </a:r>
          </a:p>
          <a:p>
            <a:endParaRPr lang="en-GB" dirty="0"/>
          </a:p>
        </p:txBody>
      </p:sp>
    </p:spTree>
    <p:extLst>
      <p:ext uri="{BB962C8B-B14F-4D97-AF65-F5344CB8AC3E}">
        <p14:creationId xmlns:p14="http://schemas.microsoft.com/office/powerpoint/2010/main" val="742834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Practical vs. Theoretical</a:t>
            </a:r>
            <a:endParaRPr lang="en-GB" dirty="0">
              <a:solidFill>
                <a:schemeClr val="bg1"/>
              </a:solidFill>
            </a:endParaRPr>
          </a:p>
        </p:txBody>
      </p:sp>
      <p:sp>
        <p:nvSpPr>
          <p:cNvPr id="3" name="Content Placeholder 2"/>
          <p:cNvSpPr>
            <a:spLocks noGrp="1"/>
          </p:cNvSpPr>
          <p:nvPr>
            <p:ph idx="1"/>
          </p:nvPr>
        </p:nvSpPr>
        <p:spPr>
          <a:xfrm>
            <a:off x="0" y="1268760"/>
            <a:ext cx="8964488" cy="5589240"/>
          </a:xfrm>
        </p:spPr>
        <p:txBody>
          <a:bodyPr>
            <a:normAutofit fontScale="85000" lnSpcReduction="10000"/>
          </a:bodyPr>
          <a:lstStyle/>
          <a:p>
            <a:r>
              <a:rPr lang="en-GB" dirty="0" smtClean="0">
                <a:solidFill>
                  <a:schemeClr val="bg1"/>
                </a:solidFill>
              </a:rPr>
              <a:t>Aristotle’s division of Knowledge:</a:t>
            </a:r>
          </a:p>
          <a:p>
            <a:pPr lvl="1"/>
            <a:r>
              <a:rPr lang="en-GB" dirty="0" smtClean="0">
                <a:solidFill>
                  <a:schemeClr val="bg1"/>
                </a:solidFill>
              </a:rPr>
              <a:t>Theoretical knowledge, concerned with being and truth, e.g. physics, maths, metaphysics.</a:t>
            </a:r>
          </a:p>
          <a:p>
            <a:pPr lvl="1"/>
            <a:r>
              <a:rPr lang="en-GB" dirty="0" smtClean="0">
                <a:solidFill>
                  <a:schemeClr val="bg1"/>
                </a:solidFill>
              </a:rPr>
              <a:t>Practical knowledge, concerned with human action, e.g. politics, economics, ethics.</a:t>
            </a:r>
          </a:p>
          <a:p>
            <a:pPr lvl="1"/>
            <a:r>
              <a:rPr lang="en-GB" dirty="0" smtClean="0">
                <a:solidFill>
                  <a:schemeClr val="bg1"/>
                </a:solidFill>
              </a:rPr>
              <a:t>Productive knowledge, concerned with making something, e.g. house, poem, shield. </a:t>
            </a:r>
          </a:p>
          <a:p>
            <a:pPr lvl="1"/>
            <a:endParaRPr lang="en-GB" sz="1000" dirty="0" smtClean="0">
              <a:solidFill>
                <a:schemeClr val="bg1"/>
              </a:solidFill>
            </a:endParaRPr>
          </a:p>
          <a:p>
            <a:r>
              <a:rPr lang="en-GB" dirty="0" smtClean="0">
                <a:solidFill>
                  <a:schemeClr val="bg1"/>
                </a:solidFill>
              </a:rPr>
              <a:t>Division between theoretical “pure science” and the vocational, technology, often thought of in a modern sense, should not be automatically applied to ancient thought.</a:t>
            </a:r>
          </a:p>
          <a:p>
            <a:pPr lvl="1"/>
            <a:r>
              <a:rPr lang="en-GB" dirty="0" smtClean="0">
                <a:solidFill>
                  <a:schemeClr val="bg1"/>
                </a:solidFill>
              </a:rPr>
              <a:t>Claudius Ptolemy </a:t>
            </a:r>
            <a:r>
              <a:rPr lang="en-GB" i="1" dirty="0" smtClean="0">
                <a:solidFill>
                  <a:schemeClr val="bg1"/>
                </a:solidFill>
              </a:rPr>
              <a:t>Almagest </a:t>
            </a:r>
            <a:r>
              <a:rPr lang="en-GB" dirty="0" smtClean="0">
                <a:solidFill>
                  <a:schemeClr val="bg1"/>
                </a:solidFill>
              </a:rPr>
              <a:t>– about mathematical astronomy, but also includes a description on how to make pieces of equipment for observing celestial phenomena.</a:t>
            </a:r>
          </a:p>
          <a:p>
            <a:pPr lvl="1"/>
            <a:r>
              <a:rPr lang="en-GB" dirty="0" smtClean="0">
                <a:solidFill>
                  <a:schemeClr val="bg1"/>
                </a:solidFill>
              </a:rPr>
              <a:t>Vitruvius </a:t>
            </a:r>
            <a:r>
              <a:rPr lang="en-GB" i="1" dirty="0" smtClean="0">
                <a:solidFill>
                  <a:schemeClr val="bg1"/>
                </a:solidFill>
              </a:rPr>
              <a:t>De </a:t>
            </a:r>
            <a:r>
              <a:rPr lang="en-GB" i="1" dirty="0" err="1" smtClean="0">
                <a:solidFill>
                  <a:schemeClr val="bg1"/>
                </a:solidFill>
              </a:rPr>
              <a:t>architectura</a:t>
            </a:r>
            <a:r>
              <a:rPr lang="en-GB" i="1" dirty="0" smtClean="0">
                <a:solidFill>
                  <a:schemeClr val="bg1"/>
                </a:solidFill>
              </a:rPr>
              <a:t> </a:t>
            </a:r>
            <a:r>
              <a:rPr lang="en-GB" dirty="0" smtClean="0">
                <a:solidFill>
                  <a:schemeClr val="bg1"/>
                </a:solidFill>
              </a:rPr>
              <a:t>– work about buildings, also includes a discussion of the Archimedean theorem on the sphericity of water to the functioning of a water level used to ensure something is horizontal.</a:t>
            </a:r>
          </a:p>
          <a:p>
            <a:pPr lvl="1"/>
            <a:endParaRPr lang="en-GB" dirty="0" smtClean="0">
              <a:solidFill>
                <a:schemeClr val="bg1"/>
              </a:solidFill>
            </a:endParaRPr>
          </a:p>
        </p:txBody>
      </p:sp>
    </p:spTree>
    <p:extLst>
      <p:ext uri="{BB962C8B-B14F-4D97-AF65-F5344CB8AC3E}">
        <p14:creationId xmlns:p14="http://schemas.microsoft.com/office/powerpoint/2010/main" val="3580919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04664"/>
            <a:ext cx="8712968" cy="6264696"/>
          </a:xfrm>
        </p:spPr>
        <p:txBody>
          <a:bodyPr>
            <a:normAutofit/>
          </a:bodyPr>
          <a:lstStyle/>
          <a:p>
            <a:pPr marL="0">
              <a:buNone/>
            </a:pPr>
            <a:r>
              <a:rPr lang="en-GB" sz="3400" dirty="0" smtClean="0">
                <a:solidFill>
                  <a:schemeClr val="bg1"/>
                </a:solidFill>
              </a:rPr>
              <a:t>“An architect should be ingenious, and apt in the acquisition of knowledge. Deficient in either of these qualities, he cannot be a perfect master. He should be literate, a skilled draughtsman, and good at geometry; to be well-versed in history, a diligent student of philosophy, with a knowledge of music, and not ignorant of medicine, to know law and to have experience in astronomy and astronomical calculations.” – </a:t>
            </a:r>
            <a:r>
              <a:rPr lang="en-GB" sz="3400" b="1" dirty="0" smtClean="0">
                <a:solidFill>
                  <a:schemeClr val="bg1"/>
                </a:solidFill>
              </a:rPr>
              <a:t>Vitruvius </a:t>
            </a:r>
            <a:r>
              <a:rPr lang="en-GB" sz="3600" b="1" i="1" dirty="0" smtClean="0">
                <a:solidFill>
                  <a:schemeClr val="bg1"/>
                </a:solidFill>
              </a:rPr>
              <a:t>De </a:t>
            </a:r>
            <a:r>
              <a:rPr lang="en-GB" sz="3600" b="1" i="1" dirty="0" err="1" smtClean="0">
                <a:solidFill>
                  <a:schemeClr val="bg1"/>
                </a:solidFill>
              </a:rPr>
              <a:t>architectura</a:t>
            </a:r>
            <a:r>
              <a:rPr lang="en-GB" sz="3600" b="1" i="1" dirty="0" smtClean="0">
                <a:solidFill>
                  <a:schemeClr val="bg1"/>
                </a:solidFill>
              </a:rPr>
              <a:t> </a:t>
            </a:r>
            <a:r>
              <a:rPr lang="en-GB" sz="3400" b="1" dirty="0" smtClean="0">
                <a:solidFill>
                  <a:schemeClr val="bg1"/>
                </a:solidFill>
              </a:rPr>
              <a:t>1.3</a:t>
            </a:r>
            <a:r>
              <a:rPr lang="en-GB" sz="3400" dirty="0" smtClean="0">
                <a:solidFill>
                  <a:schemeClr val="bg1"/>
                </a:solidFill>
              </a:rPr>
              <a:t>.</a:t>
            </a:r>
          </a:p>
          <a:p>
            <a:pPr>
              <a:buNone/>
            </a:pPr>
            <a:endParaRPr lang="en-GB" dirty="0"/>
          </a:p>
        </p:txBody>
      </p:sp>
    </p:spTree>
    <p:extLst>
      <p:ext uri="{BB962C8B-B14F-4D97-AF65-F5344CB8AC3E}">
        <p14:creationId xmlns:p14="http://schemas.microsoft.com/office/powerpoint/2010/main" val="2800397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052736"/>
            <a:ext cx="8568952" cy="5112568"/>
          </a:xfrm>
        </p:spPr>
        <p:txBody>
          <a:bodyPr/>
          <a:lstStyle/>
          <a:p>
            <a:pPr>
              <a:buNone/>
            </a:pPr>
            <a:endParaRPr lang="en-GB" dirty="0" smtClean="0"/>
          </a:p>
          <a:p>
            <a:pPr>
              <a:buNone/>
            </a:pPr>
            <a:endParaRPr lang="en-GB" dirty="0" smtClean="0"/>
          </a:p>
          <a:p>
            <a:pPr algn="ctr">
              <a:buNone/>
            </a:pPr>
            <a:endParaRPr lang="en-GB" dirty="0"/>
          </a:p>
          <a:p>
            <a:pPr algn="ctr">
              <a:buNone/>
            </a:pPr>
            <a:r>
              <a:rPr lang="en-GB" sz="6000" b="1" dirty="0" smtClean="0">
                <a:solidFill>
                  <a:schemeClr val="bg1"/>
                </a:solidFill>
              </a:rPr>
              <a:t>Branches of Study</a:t>
            </a:r>
            <a:endParaRPr lang="en-GB" sz="6000" b="1" dirty="0">
              <a:solidFill>
                <a:schemeClr val="bg1"/>
              </a:solidFill>
            </a:endParaRPr>
          </a:p>
        </p:txBody>
      </p:sp>
    </p:spTree>
    <p:extLst>
      <p:ext uri="{BB962C8B-B14F-4D97-AF65-F5344CB8AC3E}">
        <p14:creationId xmlns:p14="http://schemas.microsoft.com/office/powerpoint/2010/main" val="3063117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dirty="0" smtClean="0">
                <a:solidFill>
                  <a:schemeClr val="bg1"/>
                </a:solidFill>
              </a:rPr>
              <a:t>Geography</a:t>
            </a:r>
            <a:endParaRPr lang="en-GB" dirty="0">
              <a:solidFill>
                <a:schemeClr val="bg1"/>
              </a:solidFill>
            </a:endParaRPr>
          </a:p>
        </p:txBody>
      </p:sp>
      <p:sp>
        <p:nvSpPr>
          <p:cNvPr id="3" name="Content Placeholder 2"/>
          <p:cNvSpPr>
            <a:spLocks noGrp="1"/>
          </p:cNvSpPr>
          <p:nvPr>
            <p:ph idx="1"/>
          </p:nvPr>
        </p:nvSpPr>
        <p:spPr>
          <a:xfrm>
            <a:off x="0" y="1124744"/>
            <a:ext cx="9144000" cy="5733256"/>
          </a:xfrm>
        </p:spPr>
        <p:txBody>
          <a:bodyPr>
            <a:normAutofit fontScale="92500"/>
          </a:bodyPr>
          <a:lstStyle/>
          <a:p>
            <a:r>
              <a:rPr lang="en-GB" dirty="0" smtClean="0">
                <a:solidFill>
                  <a:schemeClr val="bg1"/>
                </a:solidFill>
              </a:rPr>
              <a:t>Earliest surviving work (at least partially) concerned with geography is the </a:t>
            </a:r>
            <a:r>
              <a:rPr lang="en-GB" i="1" dirty="0" smtClean="0">
                <a:solidFill>
                  <a:schemeClr val="bg1"/>
                </a:solidFill>
              </a:rPr>
              <a:t>Histories </a:t>
            </a:r>
            <a:r>
              <a:rPr lang="en-GB" dirty="0" smtClean="0">
                <a:solidFill>
                  <a:schemeClr val="bg1"/>
                </a:solidFill>
              </a:rPr>
              <a:t>of Herodotus – see topographic and ethnographic interests – clear appearance of geographic determinism.</a:t>
            </a:r>
          </a:p>
          <a:p>
            <a:endParaRPr lang="en-GB" sz="500" dirty="0" smtClean="0">
              <a:solidFill>
                <a:schemeClr val="bg1"/>
              </a:solidFill>
            </a:endParaRPr>
          </a:p>
          <a:p>
            <a:r>
              <a:rPr lang="en-GB" dirty="0" smtClean="0">
                <a:solidFill>
                  <a:schemeClr val="bg1"/>
                </a:solidFill>
              </a:rPr>
              <a:t>Exploration and politics – journey of Scylax of </a:t>
            </a:r>
            <a:r>
              <a:rPr lang="en-GB" dirty="0" err="1" smtClean="0">
                <a:solidFill>
                  <a:schemeClr val="bg1"/>
                </a:solidFill>
              </a:rPr>
              <a:t>Caryanda</a:t>
            </a:r>
            <a:r>
              <a:rPr lang="en-GB" dirty="0" smtClean="0">
                <a:solidFill>
                  <a:schemeClr val="bg1"/>
                </a:solidFill>
              </a:rPr>
              <a:t>.</a:t>
            </a:r>
          </a:p>
          <a:p>
            <a:endParaRPr lang="en-GB" sz="500" dirty="0">
              <a:solidFill>
                <a:schemeClr val="bg1"/>
              </a:solidFill>
            </a:endParaRPr>
          </a:p>
          <a:p>
            <a:r>
              <a:rPr lang="en-GB" i="1" dirty="0" err="1" smtClean="0">
                <a:solidFill>
                  <a:schemeClr val="bg1"/>
                </a:solidFill>
              </a:rPr>
              <a:t>Periploi</a:t>
            </a:r>
            <a:r>
              <a:rPr lang="en-GB" i="1" dirty="0" smtClean="0">
                <a:solidFill>
                  <a:schemeClr val="bg1"/>
                </a:solidFill>
              </a:rPr>
              <a:t> </a:t>
            </a:r>
            <a:r>
              <a:rPr lang="en-GB" dirty="0" smtClean="0">
                <a:solidFill>
                  <a:schemeClr val="bg1"/>
                </a:solidFill>
              </a:rPr>
              <a:t>– (</a:t>
            </a:r>
            <a:r>
              <a:rPr lang="en-GB" i="1" dirty="0" err="1" smtClean="0">
                <a:solidFill>
                  <a:schemeClr val="bg1"/>
                </a:solidFill>
              </a:rPr>
              <a:t>Periplous</a:t>
            </a:r>
            <a:r>
              <a:rPr lang="en-GB" i="1" dirty="0" smtClean="0">
                <a:solidFill>
                  <a:schemeClr val="bg1"/>
                </a:solidFill>
              </a:rPr>
              <a:t> - </a:t>
            </a:r>
            <a:r>
              <a:rPr lang="en-GB" dirty="0" smtClean="0">
                <a:solidFill>
                  <a:schemeClr val="bg1"/>
                </a:solidFill>
              </a:rPr>
              <a:t>“sailing around”) – Pseudo-Scylax and first extant counter-clockwise description of the Mediterranean, Black Sea and Atlantic coast of Africa.</a:t>
            </a:r>
          </a:p>
          <a:p>
            <a:endParaRPr lang="en-GB" sz="500" i="1" dirty="0">
              <a:solidFill>
                <a:schemeClr val="bg1"/>
              </a:solidFill>
            </a:endParaRPr>
          </a:p>
          <a:p>
            <a:r>
              <a:rPr lang="en-GB" dirty="0" smtClean="0">
                <a:solidFill>
                  <a:schemeClr val="bg1"/>
                </a:solidFill>
              </a:rPr>
              <a:t>Mathematical geography – Eratosthenes and Claudius Ptolemy – size of the earth – latitudes and longitudes etc. </a:t>
            </a:r>
          </a:p>
          <a:p>
            <a:endParaRPr lang="en-GB" sz="500" dirty="0">
              <a:solidFill>
                <a:schemeClr val="bg1"/>
              </a:solidFill>
            </a:endParaRPr>
          </a:p>
          <a:p>
            <a:r>
              <a:rPr lang="en-GB" dirty="0" smtClean="0">
                <a:solidFill>
                  <a:schemeClr val="bg1"/>
                </a:solidFill>
              </a:rPr>
              <a:t>Physical geography – Aristotle and Theophrastus – causes of earthquakes, volcanoes, nature of minerals etc.  </a:t>
            </a:r>
            <a:endParaRPr lang="en-GB" dirty="0">
              <a:solidFill>
                <a:schemeClr val="bg1"/>
              </a:solidFill>
            </a:endParaRPr>
          </a:p>
        </p:txBody>
      </p:sp>
    </p:spTree>
    <p:extLst>
      <p:ext uri="{BB962C8B-B14F-4D97-AF65-F5344CB8AC3E}">
        <p14:creationId xmlns:p14="http://schemas.microsoft.com/office/powerpoint/2010/main" val="1894445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Mathematics and Astronomy</a:t>
            </a:r>
            <a:endParaRPr lang="en-GB" dirty="0">
              <a:solidFill>
                <a:schemeClr val="bg1"/>
              </a:solidFill>
            </a:endParaRPr>
          </a:p>
        </p:txBody>
      </p:sp>
      <p:sp>
        <p:nvSpPr>
          <p:cNvPr id="3" name="Content Placeholder 2"/>
          <p:cNvSpPr>
            <a:spLocks noGrp="1"/>
          </p:cNvSpPr>
          <p:nvPr>
            <p:ph idx="1"/>
          </p:nvPr>
        </p:nvSpPr>
        <p:spPr>
          <a:xfrm>
            <a:off x="0" y="1052736"/>
            <a:ext cx="9144000" cy="5805264"/>
          </a:xfrm>
        </p:spPr>
        <p:txBody>
          <a:bodyPr>
            <a:normAutofit fontScale="85000" lnSpcReduction="20000"/>
          </a:bodyPr>
          <a:lstStyle/>
          <a:p>
            <a:r>
              <a:rPr lang="en-GB" dirty="0" smtClean="0">
                <a:solidFill>
                  <a:schemeClr val="bg1"/>
                </a:solidFill>
              </a:rPr>
              <a:t>Development of the idea that numbers were powerful and held secrets of the universe – cf. Pythagoras.</a:t>
            </a:r>
          </a:p>
          <a:p>
            <a:endParaRPr lang="en-GB" sz="900" dirty="0">
              <a:solidFill>
                <a:schemeClr val="bg1"/>
              </a:solidFill>
            </a:endParaRPr>
          </a:p>
          <a:p>
            <a:pPr marL="137160" indent="0">
              <a:buNone/>
            </a:pPr>
            <a:r>
              <a:rPr lang="en-GB" dirty="0" smtClean="0">
                <a:solidFill>
                  <a:schemeClr val="bg1"/>
                </a:solidFill>
              </a:rPr>
              <a:t>“Knowing that you are anxious my most esteemed </a:t>
            </a:r>
            <a:r>
              <a:rPr lang="en-GB" dirty="0" err="1" smtClean="0">
                <a:solidFill>
                  <a:schemeClr val="bg1"/>
                </a:solidFill>
              </a:rPr>
              <a:t>Dionysios</a:t>
            </a:r>
            <a:r>
              <a:rPr lang="en-GB" dirty="0" smtClean="0">
                <a:solidFill>
                  <a:schemeClr val="bg1"/>
                </a:solidFill>
              </a:rPr>
              <a:t>, to learn how to solve problems in numbers, I have tried, beginning from the foundations on which the subject is built, to set forth the nature and power in numbers.” - </a:t>
            </a:r>
            <a:r>
              <a:rPr lang="en-GB" b="1" dirty="0" err="1" smtClean="0">
                <a:solidFill>
                  <a:schemeClr val="bg1"/>
                </a:solidFill>
              </a:rPr>
              <a:t>Diophantos</a:t>
            </a:r>
            <a:r>
              <a:rPr lang="en-GB" b="1" dirty="0" smtClean="0">
                <a:solidFill>
                  <a:schemeClr val="bg1"/>
                </a:solidFill>
              </a:rPr>
              <a:t> </a:t>
            </a:r>
            <a:r>
              <a:rPr lang="en-GB" b="1" i="1" dirty="0" err="1" smtClean="0">
                <a:solidFill>
                  <a:schemeClr val="bg1"/>
                </a:solidFill>
              </a:rPr>
              <a:t>Arithmetika</a:t>
            </a:r>
            <a:r>
              <a:rPr lang="en-GB" b="1" i="1" dirty="0" smtClean="0">
                <a:solidFill>
                  <a:schemeClr val="bg1"/>
                </a:solidFill>
              </a:rPr>
              <a:t> </a:t>
            </a:r>
            <a:r>
              <a:rPr lang="en-GB" b="1" dirty="0" smtClean="0">
                <a:solidFill>
                  <a:schemeClr val="bg1"/>
                </a:solidFill>
              </a:rPr>
              <a:t>preface</a:t>
            </a:r>
            <a:r>
              <a:rPr lang="en-GB" dirty="0" smtClean="0">
                <a:solidFill>
                  <a:schemeClr val="bg1"/>
                </a:solidFill>
              </a:rPr>
              <a:t>. </a:t>
            </a:r>
          </a:p>
          <a:p>
            <a:pPr marL="137160" indent="0">
              <a:buNone/>
            </a:pPr>
            <a:endParaRPr lang="en-GB" sz="900" dirty="0">
              <a:solidFill>
                <a:schemeClr val="bg1"/>
              </a:solidFill>
            </a:endParaRPr>
          </a:p>
          <a:p>
            <a:r>
              <a:rPr lang="en-GB" dirty="0" smtClean="0">
                <a:solidFill>
                  <a:schemeClr val="bg1"/>
                </a:solidFill>
              </a:rPr>
              <a:t>Astronomy – persistence of certain notions, eternal and geocentric nature of the </a:t>
            </a:r>
            <a:r>
              <a:rPr lang="en-GB" i="1" dirty="0" err="1" smtClean="0">
                <a:solidFill>
                  <a:schemeClr val="bg1"/>
                </a:solidFill>
              </a:rPr>
              <a:t>kosmos</a:t>
            </a:r>
            <a:r>
              <a:rPr lang="en-GB" dirty="0" smtClean="0">
                <a:solidFill>
                  <a:schemeClr val="bg1"/>
                </a:solidFill>
              </a:rPr>
              <a:t>. </a:t>
            </a:r>
          </a:p>
          <a:p>
            <a:endParaRPr lang="en-GB" sz="900" dirty="0">
              <a:solidFill>
                <a:schemeClr val="bg1"/>
              </a:solidFill>
            </a:endParaRPr>
          </a:p>
          <a:p>
            <a:pPr marL="137160" indent="0">
              <a:buNone/>
            </a:pPr>
            <a:r>
              <a:rPr lang="en-GB" dirty="0" smtClean="0">
                <a:solidFill>
                  <a:schemeClr val="bg1"/>
                </a:solidFill>
              </a:rPr>
              <a:t>“The relative arrangement of the spheres has been a subject of some doubt up to this time. The sphere of the Moon is the closest sphere to the earth; the sphere of Mercury closer to the earth than the sphere of Venus… But with respect to the Sun, there are three possibilities, either all five planetary spheres lie above the sphere of the sun… or else all lie below… or some lie above, some lie below… we cannot decide this matter with certainty.” – </a:t>
            </a:r>
            <a:r>
              <a:rPr lang="en-GB" b="1" dirty="0" smtClean="0">
                <a:solidFill>
                  <a:schemeClr val="bg1"/>
                </a:solidFill>
              </a:rPr>
              <a:t>Claudius Ptolemy </a:t>
            </a:r>
            <a:r>
              <a:rPr lang="en-GB" b="1" i="1" dirty="0" smtClean="0">
                <a:solidFill>
                  <a:schemeClr val="bg1"/>
                </a:solidFill>
              </a:rPr>
              <a:t>Almagest </a:t>
            </a:r>
            <a:r>
              <a:rPr lang="en-GB" b="1" dirty="0" smtClean="0">
                <a:solidFill>
                  <a:schemeClr val="bg1"/>
                </a:solidFill>
              </a:rPr>
              <a:t>1.2.2</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587085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solidFill>
                  <a:schemeClr val="bg1"/>
                </a:solidFill>
              </a:rPr>
              <a:t>Biology</a:t>
            </a:r>
            <a:endParaRPr lang="en-GB" dirty="0">
              <a:solidFill>
                <a:schemeClr val="bg1"/>
              </a:solidFill>
            </a:endParaRPr>
          </a:p>
        </p:txBody>
      </p:sp>
      <p:sp>
        <p:nvSpPr>
          <p:cNvPr id="3" name="Content Placeholder 2"/>
          <p:cNvSpPr>
            <a:spLocks noGrp="1"/>
          </p:cNvSpPr>
          <p:nvPr>
            <p:ph idx="1"/>
          </p:nvPr>
        </p:nvSpPr>
        <p:spPr>
          <a:xfrm>
            <a:off x="0" y="980728"/>
            <a:ext cx="9144000" cy="5877272"/>
          </a:xfrm>
        </p:spPr>
        <p:txBody>
          <a:bodyPr>
            <a:normAutofit fontScale="92500" lnSpcReduction="20000"/>
          </a:bodyPr>
          <a:lstStyle/>
          <a:p>
            <a:r>
              <a:rPr lang="en-GB" dirty="0" smtClean="0">
                <a:solidFill>
                  <a:schemeClr val="bg1"/>
                </a:solidFill>
              </a:rPr>
              <a:t>Life spring up from moist fecund earth – Aristotle, increasing </a:t>
            </a:r>
            <a:r>
              <a:rPr lang="en-GB" dirty="0">
                <a:solidFill>
                  <a:schemeClr val="bg1"/>
                </a:solidFill>
              </a:rPr>
              <a:t>hotness leading to </a:t>
            </a:r>
            <a:r>
              <a:rPr lang="en-GB" dirty="0" smtClean="0">
                <a:solidFill>
                  <a:schemeClr val="bg1"/>
                </a:solidFill>
              </a:rPr>
              <a:t>viviparous reproduction.</a:t>
            </a:r>
          </a:p>
          <a:p>
            <a:endParaRPr lang="en-GB" sz="200" dirty="0">
              <a:solidFill>
                <a:schemeClr val="bg1"/>
              </a:solidFill>
            </a:endParaRPr>
          </a:p>
          <a:p>
            <a:r>
              <a:rPr lang="en-GB" dirty="0" smtClean="0">
                <a:solidFill>
                  <a:schemeClr val="bg1"/>
                </a:solidFill>
              </a:rPr>
              <a:t>Development of taxonomies, particularly with Aristotle (esp. zoology) and Theophrastus (botany).</a:t>
            </a:r>
          </a:p>
          <a:p>
            <a:endParaRPr lang="en-GB" sz="200" dirty="0">
              <a:solidFill>
                <a:schemeClr val="bg1"/>
              </a:solidFill>
            </a:endParaRPr>
          </a:p>
          <a:p>
            <a:pPr marL="137160" indent="0">
              <a:buNone/>
            </a:pPr>
            <a:r>
              <a:rPr lang="en-GB" dirty="0" smtClean="0">
                <a:solidFill>
                  <a:schemeClr val="bg1"/>
                </a:solidFill>
              </a:rPr>
              <a:t>“The way in which trees and plants in general originate are these: spontaneous growth, growth from seed, from a root, from a piece torn off, from a branch or twig…” – </a:t>
            </a:r>
            <a:r>
              <a:rPr lang="en-GB" b="1" dirty="0" smtClean="0">
                <a:solidFill>
                  <a:schemeClr val="bg1"/>
                </a:solidFill>
              </a:rPr>
              <a:t>Theophrastus </a:t>
            </a:r>
            <a:r>
              <a:rPr lang="en-GB" b="1" i="1" dirty="0" smtClean="0">
                <a:solidFill>
                  <a:schemeClr val="bg1"/>
                </a:solidFill>
              </a:rPr>
              <a:t>Plant Researches </a:t>
            </a:r>
            <a:r>
              <a:rPr lang="en-GB" b="1" dirty="0" smtClean="0">
                <a:solidFill>
                  <a:schemeClr val="bg1"/>
                </a:solidFill>
              </a:rPr>
              <a:t>2.1.1</a:t>
            </a:r>
            <a:r>
              <a:rPr lang="en-GB" dirty="0" smtClean="0">
                <a:solidFill>
                  <a:schemeClr val="bg1"/>
                </a:solidFill>
              </a:rPr>
              <a:t>. </a:t>
            </a:r>
          </a:p>
          <a:p>
            <a:pPr marL="137160" indent="0">
              <a:buNone/>
            </a:pPr>
            <a:endParaRPr lang="en-GB" sz="500" dirty="0">
              <a:solidFill>
                <a:schemeClr val="bg1"/>
              </a:solidFill>
            </a:endParaRPr>
          </a:p>
          <a:p>
            <a:pPr marL="137160" indent="0">
              <a:buNone/>
            </a:pPr>
            <a:r>
              <a:rPr lang="en-GB" dirty="0" smtClean="0">
                <a:solidFill>
                  <a:schemeClr val="bg1"/>
                </a:solidFill>
              </a:rPr>
              <a:t>“The rhinoceros is similar in strength and courage to the elephant, although it is not as tall… at the end of its nostrils it has a snub horn as hard as iron… if it meets an elephant in battle (with which it always contends over grazing rites) it slips under the elephants belly and tops open the encircling flesh… if the rhinoceros fails to hit the elephant’s belly, the elephant grabs the rhinoceros with its trunk… killed by repeated blows with its trunk…” – </a:t>
            </a:r>
            <a:r>
              <a:rPr lang="en-GB" b="1" dirty="0" smtClean="0">
                <a:solidFill>
                  <a:schemeClr val="bg1"/>
                </a:solidFill>
              </a:rPr>
              <a:t>Agatharchides 5.72 = </a:t>
            </a:r>
            <a:r>
              <a:rPr lang="en-GB" b="1" dirty="0" err="1" smtClean="0">
                <a:solidFill>
                  <a:schemeClr val="bg1"/>
                </a:solidFill>
              </a:rPr>
              <a:t>Diodorus</a:t>
            </a:r>
            <a:r>
              <a:rPr lang="en-GB" b="1" dirty="0" smtClean="0">
                <a:solidFill>
                  <a:schemeClr val="bg1"/>
                </a:solidFill>
              </a:rPr>
              <a:t> 3.35.1-3</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12016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“Mechanics”</a:t>
            </a:r>
            <a:endParaRPr lang="en-GB" dirty="0">
              <a:solidFill>
                <a:schemeClr val="bg1"/>
              </a:solidFill>
            </a:endParaRPr>
          </a:p>
        </p:txBody>
      </p:sp>
      <p:sp>
        <p:nvSpPr>
          <p:cNvPr id="3" name="Content Placeholder 2"/>
          <p:cNvSpPr>
            <a:spLocks noGrp="1"/>
          </p:cNvSpPr>
          <p:nvPr>
            <p:ph idx="1"/>
          </p:nvPr>
        </p:nvSpPr>
        <p:spPr>
          <a:xfrm>
            <a:off x="107504" y="1600200"/>
            <a:ext cx="8928992" cy="5257800"/>
          </a:xfrm>
        </p:spPr>
        <p:txBody>
          <a:bodyPr/>
          <a:lstStyle/>
          <a:p>
            <a:r>
              <a:rPr lang="en-GB" i="1" dirty="0" err="1" smtClean="0">
                <a:solidFill>
                  <a:schemeClr val="bg1"/>
                </a:solidFill>
              </a:rPr>
              <a:t>M</a:t>
            </a:r>
            <a:r>
              <a:rPr lang="en-GB" i="1" dirty="0" err="1" smtClean="0">
                <a:solidFill>
                  <a:schemeClr val="bg1"/>
                </a:solidFill>
                <a:latin typeface="Times New Roman"/>
                <a:cs typeface="Times New Roman"/>
              </a:rPr>
              <a:t>ēkhanē</a:t>
            </a:r>
            <a:r>
              <a:rPr lang="en-GB" i="1" dirty="0" smtClean="0">
                <a:solidFill>
                  <a:schemeClr val="bg1"/>
                </a:solidFill>
                <a:latin typeface="Times New Roman"/>
                <a:cs typeface="Times New Roman"/>
              </a:rPr>
              <a:t> </a:t>
            </a:r>
            <a:r>
              <a:rPr lang="en-GB" dirty="0" smtClean="0">
                <a:solidFill>
                  <a:schemeClr val="bg1"/>
                </a:solidFill>
                <a:latin typeface="Times New Roman"/>
                <a:cs typeface="Times New Roman"/>
              </a:rPr>
              <a:t>(Gk.) / </a:t>
            </a:r>
            <a:r>
              <a:rPr lang="en-GB" i="1" dirty="0" err="1" smtClean="0">
                <a:solidFill>
                  <a:schemeClr val="bg1"/>
                </a:solidFill>
                <a:latin typeface="Times New Roman"/>
                <a:cs typeface="Times New Roman"/>
              </a:rPr>
              <a:t>machina</a:t>
            </a:r>
            <a:r>
              <a:rPr lang="en-GB" i="1" dirty="0" smtClean="0">
                <a:solidFill>
                  <a:schemeClr val="bg1"/>
                </a:solidFill>
                <a:latin typeface="Times New Roman"/>
                <a:cs typeface="Times New Roman"/>
              </a:rPr>
              <a:t> </a:t>
            </a:r>
            <a:r>
              <a:rPr lang="en-GB" dirty="0" smtClean="0">
                <a:solidFill>
                  <a:schemeClr val="bg1"/>
                </a:solidFill>
                <a:latin typeface="Times New Roman"/>
                <a:cs typeface="Times New Roman"/>
              </a:rPr>
              <a:t>(L.) – artificial device for preforming a task. </a:t>
            </a:r>
          </a:p>
          <a:p>
            <a:endParaRPr lang="en-GB" sz="1000" i="1" dirty="0">
              <a:solidFill>
                <a:schemeClr val="bg1"/>
              </a:solidFill>
              <a:latin typeface="Times New Roman"/>
              <a:cs typeface="Times New Roman"/>
            </a:endParaRPr>
          </a:p>
          <a:p>
            <a:r>
              <a:rPr lang="en-GB" dirty="0" smtClean="0">
                <a:solidFill>
                  <a:schemeClr val="bg1"/>
                </a:solidFill>
                <a:latin typeface="Times New Roman"/>
                <a:cs typeface="Times New Roman"/>
              </a:rPr>
              <a:t>Storage and exchange of information probably essential for major projects.</a:t>
            </a:r>
          </a:p>
          <a:p>
            <a:endParaRPr lang="en-GB" sz="1000" dirty="0">
              <a:solidFill>
                <a:schemeClr val="bg1"/>
              </a:solidFill>
              <a:latin typeface="Times New Roman"/>
              <a:cs typeface="Times New Roman"/>
            </a:endParaRPr>
          </a:p>
          <a:p>
            <a:r>
              <a:rPr lang="en-GB" dirty="0" smtClean="0">
                <a:solidFill>
                  <a:schemeClr val="bg1"/>
                </a:solidFill>
                <a:latin typeface="Times New Roman"/>
                <a:cs typeface="Times New Roman"/>
              </a:rPr>
              <a:t>Few ancient literary texts dealing with technology survive – Vitruvius, Heron of Alexandria, Pliny the Elder and </a:t>
            </a:r>
            <a:r>
              <a:rPr lang="en-GB" dirty="0" err="1" smtClean="0">
                <a:solidFill>
                  <a:schemeClr val="bg1"/>
                </a:solidFill>
                <a:latin typeface="Times New Roman"/>
                <a:cs typeface="Times New Roman"/>
              </a:rPr>
              <a:t>Frontinus</a:t>
            </a:r>
            <a:r>
              <a:rPr lang="en-GB" dirty="0" smtClean="0">
                <a:solidFill>
                  <a:schemeClr val="bg1"/>
                </a:solidFill>
                <a:latin typeface="Times New Roman"/>
                <a:cs typeface="Times New Roman"/>
              </a:rPr>
              <a:t>.</a:t>
            </a:r>
          </a:p>
          <a:p>
            <a:endParaRPr lang="en-GB" sz="1000" dirty="0">
              <a:solidFill>
                <a:schemeClr val="bg1"/>
              </a:solidFill>
              <a:latin typeface="Times New Roman"/>
              <a:cs typeface="Times New Roman"/>
            </a:endParaRPr>
          </a:p>
          <a:p>
            <a:r>
              <a:rPr lang="en-GB" i="1" dirty="0" smtClean="0">
                <a:solidFill>
                  <a:schemeClr val="bg1"/>
                </a:solidFill>
                <a:latin typeface="Times New Roman"/>
                <a:cs typeface="Times New Roman"/>
              </a:rPr>
              <a:t>Automata </a:t>
            </a:r>
            <a:r>
              <a:rPr lang="en-GB" dirty="0" smtClean="0">
                <a:solidFill>
                  <a:schemeClr val="bg1"/>
                </a:solidFill>
                <a:latin typeface="Times New Roman"/>
                <a:cs typeface="Times New Roman"/>
              </a:rPr>
              <a:t>– gadgets, e.g. rotating sphere with two angled nozzles propelled by steam – Heron </a:t>
            </a:r>
            <a:r>
              <a:rPr lang="en-GB" i="1" dirty="0" smtClean="0">
                <a:solidFill>
                  <a:schemeClr val="bg1"/>
                </a:solidFill>
                <a:latin typeface="Times New Roman"/>
                <a:cs typeface="Times New Roman"/>
              </a:rPr>
              <a:t>Pneum. </a:t>
            </a:r>
            <a:r>
              <a:rPr lang="en-GB" dirty="0" smtClean="0">
                <a:solidFill>
                  <a:schemeClr val="bg1"/>
                </a:solidFill>
                <a:latin typeface="Times New Roman"/>
                <a:cs typeface="Times New Roman"/>
              </a:rPr>
              <a:t>1.50.  </a:t>
            </a:r>
            <a:endParaRPr lang="en-GB" dirty="0">
              <a:solidFill>
                <a:schemeClr val="bg1"/>
              </a:solidFill>
            </a:endParaRPr>
          </a:p>
        </p:txBody>
      </p:sp>
    </p:spTree>
    <p:extLst>
      <p:ext uri="{BB962C8B-B14F-4D97-AF65-F5344CB8AC3E}">
        <p14:creationId xmlns:p14="http://schemas.microsoft.com/office/powerpoint/2010/main" val="1566917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052736"/>
            <a:ext cx="8568952" cy="5112568"/>
          </a:xfrm>
        </p:spPr>
        <p:txBody>
          <a:bodyPr/>
          <a:lstStyle/>
          <a:p>
            <a:pPr>
              <a:buNone/>
            </a:pPr>
            <a:endParaRPr lang="en-GB" dirty="0" smtClean="0"/>
          </a:p>
          <a:p>
            <a:pPr>
              <a:buNone/>
            </a:pPr>
            <a:endParaRPr lang="en-GB" dirty="0" smtClean="0"/>
          </a:p>
          <a:p>
            <a:pPr algn="ctr">
              <a:buNone/>
            </a:pPr>
            <a:endParaRPr lang="en-GB" dirty="0"/>
          </a:p>
          <a:p>
            <a:pPr algn="ctr">
              <a:buNone/>
            </a:pPr>
            <a:r>
              <a:rPr lang="en-GB" sz="6000" b="1" dirty="0" smtClean="0">
                <a:solidFill>
                  <a:schemeClr val="bg1"/>
                </a:solidFill>
              </a:rPr>
              <a:t>Technology</a:t>
            </a:r>
            <a:endParaRPr lang="en-GB" sz="6000" b="1" dirty="0">
              <a:solidFill>
                <a:schemeClr val="bg1"/>
              </a:solidFill>
            </a:endParaRPr>
          </a:p>
        </p:txBody>
      </p:sp>
    </p:spTree>
    <p:extLst>
      <p:ext uri="{BB962C8B-B14F-4D97-AF65-F5344CB8AC3E}">
        <p14:creationId xmlns:p14="http://schemas.microsoft.com/office/powerpoint/2010/main" val="3470947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Transmission of Technology</a:t>
            </a:r>
            <a:endParaRPr lang="en-GB" dirty="0">
              <a:solidFill>
                <a:schemeClr val="bg1"/>
              </a:solidFill>
            </a:endParaRPr>
          </a:p>
        </p:txBody>
      </p:sp>
      <p:sp>
        <p:nvSpPr>
          <p:cNvPr id="3" name="Content Placeholder 2"/>
          <p:cNvSpPr>
            <a:spLocks noGrp="1"/>
          </p:cNvSpPr>
          <p:nvPr>
            <p:ph idx="1"/>
          </p:nvPr>
        </p:nvSpPr>
        <p:spPr>
          <a:xfrm>
            <a:off x="107504" y="1600200"/>
            <a:ext cx="8640960" cy="2188840"/>
          </a:xfrm>
        </p:spPr>
        <p:txBody>
          <a:bodyPr>
            <a:normAutofit/>
          </a:bodyPr>
          <a:lstStyle/>
          <a:p>
            <a:r>
              <a:rPr lang="en-GB" i="1" dirty="0" err="1">
                <a:solidFill>
                  <a:schemeClr val="bg1"/>
                </a:solidFill>
              </a:rPr>
              <a:t>Tekhnē</a:t>
            </a:r>
            <a:r>
              <a:rPr lang="en-GB" dirty="0">
                <a:solidFill>
                  <a:schemeClr val="bg1"/>
                </a:solidFill>
              </a:rPr>
              <a:t> (Gk.) / </a:t>
            </a:r>
            <a:r>
              <a:rPr lang="en-GB" i="1" dirty="0" err="1">
                <a:solidFill>
                  <a:schemeClr val="bg1"/>
                </a:solidFill>
              </a:rPr>
              <a:t>ars</a:t>
            </a:r>
            <a:r>
              <a:rPr lang="en-GB" dirty="0">
                <a:solidFill>
                  <a:schemeClr val="bg1"/>
                </a:solidFill>
              </a:rPr>
              <a:t> (L.) – “skill” or “craft”. </a:t>
            </a:r>
          </a:p>
          <a:p>
            <a:endParaRPr lang="en-GB" sz="800" dirty="0" smtClean="0">
              <a:solidFill>
                <a:schemeClr val="bg1"/>
              </a:solidFill>
            </a:endParaRPr>
          </a:p>
          <a:p>
            <a:r>
              <a:rPr lang="en-GB" dirty="0" smtClean="0">
                <a:solidFill>
                  <a:schemeClr val="bg1"/>
                </a:solidFill>
              </a:rPr>
              <a:t>Transfer of ideas by migration – itinerant smiths – the “sophists”.</a:t>
            </a:r>
          </a:p>
          <a:p>
            <a:endParaRPr lang="en-GB" sz="1600" dirty="0" smtClean="0">
              <a:solidFill>
                <a:schemeClr val="bg1"/>
              </a:solidFill>
            </a:endParaRPr>
          </a:p>
          <a:p>
            <a:endParaRPr lang="en-GB" dirty="0" smtClean="0">
              <a:solidFill>
                <a:schemeClr val="bg1"/>
              </a:solidFill>
            </a:endParaRPr>
          </a:p>
          <a:p>
            <a:endParaRPr lang="en-GB" sz="1200" dirty="0" smtClean="0">
              <a:solidFill>
                <a:schemeClr val="bg1"/>
              </a:solidFill>
            </a:endParaRPr>
          </a:p>
        </p:txBody>
      </p:sp>
      <p:pic>
        <p:nvPicPr>
          <p:cNvPr id="1026" name="Picture 2" descr="http://www.twmuseums.org.uk/archaeology/Ceramic%20Database/Images/rouletting-full.jpg"/>
          <p:cNvPicPr>
            <a:picLocks noChangeAspect="1" noChangeArrowheads="1"/>
          </p:cNvPicPr>
          <p:nvPr/>
        </p:nvPicPr>
        <p:blipFill>
          <a:blip r:embed="rId2" cstate="print"/>
          <a:srcRect t="9450" r="46001" b="5501"/>
          <a:stretch>
            <a:fillRect/>
          </a:stretch>
        </p:blipFill>
        <p:spPr bwMode="auto">
          <a:xfrm>
            <a:off x="7020272" y="3330881"/>
            <a:ext cx="1944216" cy="3293855"/>
          </a:xfrm>
          <a:prstGeom prst="rect">
            <a:avLst/>
          </a:prstGeom>
          <a:noFill/>
        </p:spPr>
      </p:pic>
      <p:sp>
        <p:nvSpPr>
          <p:cNvPr id="4" name="Rectangle 3"/>
          <p:cNvSpPr/>
          <p:nvPr/>
        </p:nvSpPr>
        <p:spPr>
          <a:xfrm>
            <a:off x="107504" y="3330881"/>
            <a:ext cx="6768752" cy="3379387"/>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Transmission by war and conquest – Skilled Greek slaves brought to Rome after eastern conquests.</a:t>
            </a:r>
          </a:p>
          <a:p>
            <a:pPr marL="548640" lvl="0" indent="-411480">
              <a:spcBef>
                <a:spcPct val="20000"/>
              </a:spcBef>
              <a:buClr>
                <a:prstClr val="white">
                  <a:shade val="95000"/>
                </a:prstClr>
              </a:buClr>
              <a:buSzPct val="65000"/>
              <a:buFont typeface="Wingdings 2"/>
              <a:buChar char=""/>
            </a:pPr>
            <a:endParaRPr lang="en-GB" sz="800" dirty="0">
              <a:solidFill>
                <a:prstClr val="black"/>
              </a:solidFill>
            </a:endParaRPr>
          </a:p>
          <a:p>
            <a:pPr marL="548640" lvl="0" indent="-411480">
              <a:spcBef>
                <a:spcPct val="20000"/>
              </a:spcBef>
              <a:buClr>
                <a:prstClr val="white">
                  <a:shade val="95000"/>
                </a:prstClr>
              </a:buClr>
              <a:buSzPct val="65000"/>
              <a:buFont typeface="Wingdings 2"/>
              <a:buChar char=""/>
            </a:pPr>
            <a:r>
              <a:rPr lang="en-GB" sz="2800" dirty="0">
                <a:solidFill>
                  <a:prstClr val="black"/>
                </a:solidFill>
              </a:rPr>
              <a:t>Transmission of techniques through </a:t>
            </a:r>
          </a:p>
          <a:p>
            <a:pPr marL="548640" lvl="0" indent="-411480">
              <a:spcBef>
                <a:spcPct val="20000"/>
              </a:spcBef>
              <a:buClr>
                <a:prstClr val="white">
                  <a:shade val="95000"/>
                </a:prstClr>
              </a:buClr>
              <a:buSzPct val="65000"/>
            </a:pPr>
            <a:r>
              <a:rPr lang="en-GB" sz="2800" dirty="0">
                <a:solidFill>
                  <a:prstClr val="black"/>
                </a:solidFill>
              </a:rPr>
              <a:t>     trade - spread of pottery techniques? </a:t>
            </a:r>
          </a:p>
          <a:p>
            <a:pPr marL="868680" lvl="1" indent="-283464">
              <a:spcBef>
                <a:spcPct val="20000"/>
              </a:spcBef>
              <a:buClr>
                <a:prstClr val="white"/>
              </a:buClr>
              <a:buSzPct val="80000"/>
              <a:buFont typeface="Wingdings 2"/>
              <a:buChar char=""/>
            </a:pPr>
            <a:r>
              <a:rPr lang="en-GB" sz="2400" dirty="0">
                <a:solidFill>
                  <a:prstClr val="black"/>
                </a:solidFill>
              </a:rPr>
              <a:t>Rouletted Ware found in India / Sri Lanka </a:t>
            </a:r>
          </a:p>
        </p:txBody>
      </p:sp>
    </p:spTree>
    <p:extLst>
      <p:ext uri="{BB962C8B-B14F-4D97-AF65-F5344CB8AC3E}">
        <p14:creationId xmlns:p14="http://schemas.microsoft.com/office/powerpoint/2010/main" val="2967036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Creativity and Stagnation?</a:t>
            </a:r>
            <a:endParaRPr lang="en-GB" dirty="0">
              <a:solidFill>
                <a:schemeClr val="bg1"/>
              </a:solidFill>
            </a:endParaRPr>
          </a:p>
        </p:txBody>
      </p:sp>
      <p:sp>
        <p:nvSpPr>
          <p:cNvPr id="3" name="Content Placeholder 2"/>
          <p:cNvSpPr>
            <a:spLocks noGrp="1"/>
          </p:cNvSpPr>
          <p:nvPr>
            <p:ph idx="1"/>
          </p:nvPr>
        </p:nvSpPr>
        <p:spPr>
          <a:xfrm>
            <a:off x="179512" y="1484784"/>
            <a:ext cx="8856984" cy="5373216"/>
          </a:xfrm>
        </p:spPr>
        <p:txBody>
          <a:bodyPr>
            <a:normAutofit/>
          </a:bodyPr>
          <a:lstStyle/>
          <a:p>
            <a:pPr marL="0">
              <a:buNone/>
            </a:pPr>
            <a:r>
              <a:rPr lang="en-GB" dirty="0" smtClean="0">
                <a:solidFill>
                  <a:schemeClr val="bg1"/>
                </a:solidFill>
              </a:rPr>
              <a:t>“Whereas, at this day, in the blessed peace which we enjoy, under a prince who so greatly encourages the advancement of the arts, no new inquiries are set on foot, nor do we even make ourselves thoroughly masters of the discoveries of the ancients. Not that there were greater rewards held out, from the advantages being distributed to a greater number of persons, but that there were more individuals who diligently scrutinized these matters, with no other prospect but that of benefiting posterity. It is that the manners of men are degenerated, not that the advantages are diminished.” – </a:t>
            </a:r>
            <a:r>
              <a:rPr lang="en-GB" b="1" dirty="0" smtClean="0">
                <a:solidFill>
                  <a:schemeClr val="bg1"/>
                </a:solidFill>
              </a:rPr>
              <a:t>Pliny </a:t>
            </a:r>
            <a:r>
              <a:rPr lang="en-GB" b="1" i="1" dirty="0" smtClean="0">
                <a:solidFill>
                  <a:schemeClr val="bg1"/>
                </a:solidFill>
              </a:rPr>
              <a:t>NH </a:t>
            </a:r>
            <a:r>
              <a:rPr lang="en-GB" b="1" dirty="0" smtClean="0">
                <a:solidFill>
                  <a:schemeClr val="bg1"/>
                </a:solidFill>
              </a:rPr>
              <a:t>2.46.117-118</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605635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675"/>
            <a:ext cx="8229600" cy="1202085"/>
          </a:xfrm>
        </p:spPr>
        <p:txBody>
          <a:bodyPr/>
          <a:lstStyle/>
          <a:p>
            <a:r>
              <a:rPr lang="en-GB" dirty="0" smtClean="0">
                <a:solidFill>
                  <a:schemeClr val="bg1"/>
                </a:solidFill>
              </a:rPr>
              <a:t>Practical Application</a:t>
            </a:r>
            <a:endParaRPr lang="en-GB" dirty="0">
              <a:solidFill>
                <a:schemeClr val="bg1"/>
              </a:solidFill>
            </a:endParaRPr>
          </a:p>
        </p:txBody>
      </p:sp>
      <p:sp>
        <p:nvSpPr>
          <p:cNvPr id="3" name="Content Placeholder 2"/>
          <p:cNvSpPr>
            <a:spLocks noGrp="1"/>
          </p:cNvSpPr>
          <p:nvPr>
            <p:ph idx="1"/>
          </p:nvPr>
        </p:nvSpPr>
        <p:spPr>
          <a:xfrm>
            <a:off x="0" y="1124744"/>
            <a:ext cx="9144000" cy="1462063"/>
          </a:xfrm>
        </p:spPr>
        <p:txBody>
          <a:bodyPr/>
          <a:lstStyle/>
          <a:p>
            <a:r>
              <a:rPr lang="en-GB" sz="2400" dirty="0" smtClean="0">
                <a:solidFill>
                  <a:schemeClr val="bg1"/>
                </a:solidFill>
              </a:rPr>
              <a:t>Ideas and techniques developed overtime in one area, may not necessarily become widespread, or adopted very rapidly.</a:t>
            </a:r>
          </a:p>
          <a:p>
            <a:endParaRPr lang="en-GB" sz="1400" dirty="0" smtClean="0">
              <a:solidFill>
                <a:schemeClr val="bg1"/>
              </a:solidFill>
            </a:endParaRPr>
          </a:p>
        </p:txBody>
      </p:sp>
      <p:sp>
        <p:nvSpPr>
          <p:cNvPr id="4" name="Rectangle 3"/>
          <p:cNvSpPr/>
          <p:nvPr/>
        </p:nvSpPr>
        <p:spPr>
          <a:xfrm>
            <a:off x="0" y="1988840"/>
            <a:ext cx="4932040" cy="4893647"/>
          </a:xfrm>
          <a:prstGeom prst="rect">
            <a:avLst/>
          </a:prstGeom>
        </p:spPr>
        <p:txBody>
          <a:bodyPr wrap="square">
            <a:spAutoFit/>
          </a:bodyPr>
          <a:lstStyle/>
          <a:p>
            <a:pPr marL="548640" indent="-411480">
              <a:spcBef>
                <a:spcPct val="20000"/>
              </a:spcBef>
              <a:buClr>
                <a:prstClr val="white">
                  <a:shade val="95000"/>
                </a:prstClr>
              </a:buClr>
              <a:buSzPct val="65000"/>
              <a:buFont typeface="Wingdings 2"/>
              <a:buChar char=""/>
            </a:pPr>
            <a:r>
              <a:rPr lang="en-GB" sz="2400" dirty="0">
                <a:solidFill>
                  <a:prstClr val="black"/>
                </a:solidFill>
              </a:rPr>
              <a:t>Can we judge how rapidly “technological developments</a:t>
            </a:r>
            <a:r>
              <a:rPr lang="en-GB" sz="2400" dirty="0" smtClean="0">
                <a:solidFill>
                  <a:prstClr val="black"/>
                </a:solidFill>
              </a:rPr>
              <a:t>” spread? </a:t>
            </a:r>
            <a:r>
              <a:rPr lang="en-GB" sz="2400" dirty="0">
                <a:solidFill>
                  <a:prstClr val="black"/>
                </a:solidFill>
              </a:rPr>
              <a:t>– dependence on archaeological evidence, and limited literary references, sometimes pictorial evidence. </a:t>
            </a:r>
            <a:endParaRPr lang="en-GB" sz="2400" dirty="0" smtClean="0">
              <a:solidFill>
                <a:prstClr val="black"/>
              </a:solidFill>
            </a:endParaRPr>
          </a:p>
          <a:p>
            <a:pPr marL="548640" indent="-411480">
              <a:spcBef>
                <a:spcPct val="20000"/>
              </a:spcBef>
              <a:buClr>
                <a:prstClr val="white">
                  <a:shade val="95000"/>
                </a:prstClr>
              </a:buClr>
              <a:buSzPct val="65000"/>
              <a:buFont typeface="Wingdings 2"/>
              <a:buChar char=""/>
            </a:pPr>
            <a:endParaRPr lang="en-GB" sz="500" dirty="0">
              <a:solidFill>
                <a:prstClr val="black"/>
              </a:solidFill>
            </a:endParaRPr>
          </a:p>
          <a:p>
            <a:pPr marL="548640" indent="-411480">
              <a:spcBef>
                <a:spcPct val="20000"/>
              </a:spcBef>
              <a:buClr>
                <a:prstClr val="white">
                  <a:shade val="95000"/>
                </a:prstClr>
              </a:buClr>
              <a:buSzPct val="65000"/>
              <a:buFont typeface="Wingdings 2"/>
              <a:buChar char=""/>
            </a:pPr>
            <a:r>
              <a:rPr lang="en-GB" sz="2400" dirty="0" smtClean="0">
                <a:solidFill>
                  <a:prstClr val="black"/>
                </a:solidFill>
              </a:rPr>
              <a:t>Idea of Roman technological stagnation compared to Medieval period? – few treaties on applied technology. </a:t>
            </a:r>
          </a:p>
          <a:p>
            <a:pPr marL="548640" indent="-411480">
              <a:spcBef>
                <a:spcPct val="20000"/>
              </a:spcBef>
              <a:buClr>
                <a:prstClr val="white">
                  <a:shade val="95000"/>
                </a:prstClr>
              </a:buClr>
              <a:buSzPct val="65000"/>
              <a:buFont typeface="Wingdings 2"/>
              <a:buChar char=""/>
            </a:pPr>
            <a:endParaRPr lang="en-GB" sz="500" dirty="0">
              <a:solidFill>
                <a:prstClr val="black"/>
              </a:solidFill>
            </a:endParaRPr>
          </a:p>
          <a:p>
            <a:pPr marL="548640" indent="-411480">
              <a:spcBef>
                <a:spcPct val="20000"/>
              </a:spcBef>
              <a:buClr>
                <a:prstClr val="white">
                  <a:shade val="95000"/>
                </a:prstClr>
              </a:buClr>
              <a:buSzPct val="65000"/>
              <a:buFont typeface="Wingdings 2"/>
              <a:buChar char=""/>
            </a:pPr>
            <a:r>
              <a:rPr lang="en-GB" sz="2400" dirty="0" smtClean="0">
                <a:solidFill>
                  <a:prstClr val="black"/>
                </a:solidFill>
              </a:rPr>
              <a:t>Motive energy based on humans and animals.  </a:t>
            </a:r>
            <a:endParaRPr lang="en-GB" sz="2400" dirty="0">
              <a:solidFill>
                <a:prstClr val="black"/>
              </a:solidFill>
            </a:endParaRPr>
          </a:p>
        </p:txBody>
      </p:sp>
      <p:sp>
        <p:nvSpPr>
          <p:cNvPr id="44034" name="AutoShape 2" descr="data:image/jpeg;base64,/9j/4AAQSkZJRgABAQAAAQABAAD/2wCEAAkGBhQSERUUExQWFRUWGR4aGBgYGRsbHBwgHyAcHx8eIh0cHCYgIiElGhsZIC8gJCcpLC0sIB8xNTAqNiYtLCkBCQoKDgwOGg8PGiwcHBwpKSwsLCkpKSwpLCwpKSwsLCkpLCkpLCwsLCksLCwpKSwsKSwsLCksKSwpKSksLCwpKf/AABEIAP0AxwMBIgACEQEDEQH/xAAcAAACAwADAQAAAAAAAAAAAAAFBgMEBwABAgj/xABNEAACAQIEAwUEBgIQBQMFAAABAhEDIQAEEjEFQVEGEyJhcQcygZEUI0KhscFS8BUWJCUzQ2JjcpKissLR4eJzgrPD8TWDozRTVJPS/8QAFwEBAQEBAAAAAAAAAAAAAAAAAAEDAv/EABwRAQEBAAMBAQEAAAAAAAAAAAABEQISMSFBUf/aAAwDAQACEQMRAD8ATct7PfpRas9cUQ7nQNBckA6ZPiECQRz29MWanshCgH6YIPWlH/cw1cNcU8rSdueoAdTreB8Y+44uZSnN3Gpjuf15WxleV1Z4RV9lyTfNtEbil/vxPV9lVLT4c3UnzpW+58aFRyituDGLFHLCTaQZB9CIPxw7VWb0/ZMFGps21iv8XG+32yLnEj+zimCV+k1LWPgFpHk3QzHnhvzpamaQqLK1EdWK795TVnFv5aISNoNudhHFc9mTUrLlUZhUamtEgDSqAgu5Ybd67ETvpBiYEu3JMgKPZhRG+brfCnP+LFbOezdF0kZyoF1AOxpk6QYGr3hYE38r8saTT4YYloH3T1+/HirkFlUn3qlObbgOGM+RVWF98ScquEyv7I6a1Gp/TKspZjpt1/S6csVR7M6cr+7K8fa+r5eR12j0OH9axepqAG5LT5zI/wBcWaOQBJ6GIkdRBB9D9xGHamEAey2l/wDm14HPQdvnvY46q+zzLKsnPZgKCJOg/rzj1IxoHajLslBUp2YS+o6bkKfDczqMMQQLcwMB6dRa+TFYARZwDvqW8WtOpfww7UyFFOwGXIEZvNtJ5JA8veIvilmuxGlGK18yzAMVFhJGw97njSQgHKZJg9R89+o/HHr6Apkkn0CsT8AFvflOHanxlvCuxD16aVFzlRQ5tqRhzsR4wTa8xfB7PeyU0qJqDiFRyBsFKz5XqHlhzp5UIohSrDxQQBpmTJ1EwQpLEudKi4V9se81SZggkkAKeY97vgLG4gBCAb7TfDtTGVZHsLXqMYzTKijxM2oEGYAA1XJg8+Xnixl+wbsxBz7BQTeGFhzu9ret8P1XLwSGiZuJgm07+Y5xy2xV7gaS0aRMFiy2tMX3It0335YvamFap2JQaR9NzDW+yD18zE+mODsIswc3mV8iL9OTdbXw6Ki0/dEMbc9RA6bHn9mBt4lxDVyrA05EHQGI6AmpbbfxIOQEcrDE7VMKD9iUmPp2YHqrf54qt2RW/wC7q0xZYafjBjrtjUBwVEpGrWMCJjnHkNyT0GFLjfEqWXrqhHhZgpPNSwBBMmSASQfu2xe1ML2V7G2IfO1mY7KisPWdR2mBOLua9nNTuWelmswWAsrkiSQSBIPUYd8rlwDJgL1O0+WD2dogZcW+0PwOHamPmNuJ1gYNSoDzGo45iTjg/dVcfztT+8ccxomNdC/uTLRfxm3/AO38JwQyWZNum+B+Wqxl8qOrVDbyLf54IZanOwxmomc44UEifIb/AJyfKR+Ix2mbDdRB54iRWG1/9fTHunWDGGETYED8+fwxFD+0VdioI9wEGoLSgW3erO+n7Q6T8anC+E5g0Uy1J1Sgt6lYCGgtIRNzJAUcvDpO1iaz+WY0WQQGEmm8e6wvPoYuuxuMV8lxOooKFRS0jXXYQQpYQiqeZCI7eQWnyJwFziOfAaArOxMAKBvJkAkgQNiethtOKaoTXy0vqY1HBUAaATQrFRO5PeAXxzhmTZvEF0uwvN+7X7KTMSBAOnnPS/XaMmkcmUHiXNUwLxMhgb+hOJPQYymVj3jykA/fPLri5lRDibj5DyFsdZ+pLMwtaPL1j1/LHFqyCTv8h1t6bYAd7RuINl8urhJaoxSdWwKsTYiNrRGFb2eqwylRSsIHYqTaVgajI6Fmvhk9rNN3yNMhkWG1HVIAGlvtSY+XUb4n4fk1p0ERYgIAI6eC/wAd58sUeqWUmdjYT5n9dvlyxP3LQFBqaTvDqonoD70RznEqVQFE8uX5emLOTp6mFwCdzpib+6DJ6cumIA9DISstASfcSSGaftM3icyB4R4eZwToNLrabLMXg3v8jgfTVlFSora6bEsqkadKwgKiOWosY9emCKEjV3sLtpAEAHnz8rYUZL7TO0YOY0J9XWpVRp0AbDvAQepnuyAerYOdluJ1atEPU1I1hqOgT5yVkfHbBTtGwrtWNJAa2WGoVCATBB/SkGSAIPVdrQQzS1MuNbrOkDYzJIhoJ6EmJ3tzOH5gJ9neGKtFmjxdbliAN5PiPlYD8cZl2s7T1crm3H6GkPT6zLAGSTsQQbbQZxqHZ7OU2yzVaJDIQWJkzzksWvqGxBiOg2xmma4Lls9nnArgVC092YVZjUCGUHVyJBvJOLBomUriqjVWJVmVRa7ICYYCdj92MzcitxLunpsEd3UgsSTRBJWx/R90N0Y3MmTlLt5l6Vbu9bTpEEQVJNoDDy69Rvi/wXg9FqrVKYdHqwHcy4MbXYmwtsZi3LAEO2TpSoGoukGFXT5OwWdjZRDEnzGJOE0HbhSktJJJBFwBLgATyG4wu57tlQascnXDXgWaBqNtBIYEG23mMNtPPsyVqGiFo6PHp0qZMBQNo09DiQr5s4irDMVA4htbah5yZx3i52kUDP1wIP1jbfHHMbuWm0X8GSX/AIp/tkYaKeX07XOFfhsFcm0AnTmABN/DVI225Yb8tTZoAF4xkqTIUAxOptIAuTgLl+0VFs6co8htQCtcBpVW8oMNN7EXwX4jnFy6soqqKpTUlOAWYieW+67iLdZjGQZevXzOd75Qe8RgSovEWgnrFp+7Ei42mjRFUELtsx8rGRtuDaQMAeK8SVM4uX0ju3qNLTHjinE8iAIQdI88OPB8oUpID72kavWMZn2gZqldaiAlu/cqOZ8S6R8YwVouXy4SmzbKsT8ef+mM8znHhns7lMuYApZnvQ6NIZEUuAeU6lC7xJ+Tvl6orpmE70qQTcFdSEGVswIkKym43vjIa1HLUc/SdatQ00qeNiQQIkWIG2r3j0nCDX888ExMCbQbmAQLi8RuLXxLlqes+EWPM+eK2cVai2OoEciRYX3B6X9Bi3wWhJVQTpB1Wi9rTPKb/wClsSgf7QOG99l1otYTeZ8QWCRYggFbTynFjL1VdRoGkR7psR5H9YxT9plIhaGl3U/WGxF7KL+H+UcUezeRK0qbF2ZwzLeLBgGi3KbifyxAZooTna+XAISmiENvOtSdM2v5dOlsW+A5s1KWtqbIwJhZmGFrNtci423vipnSyGpVBH1ugtci4VVJLAfoKDG+K30qpAVHpKLkAExf4dTgCFUQzgUToOot47HVJIgG0lmNupxCatR9K1VJFryo2/SMzq2mBB8uVR6uY5V6d/Jz9wHltiIZauTfMr5/Vvy+Iw1FrIZApXqHwrSZg2hL6ogaTIGkagW5m++OuI8WL1gKgUIAzBZktpVnIgW2SPlgeOH1mYkZiDziixjnzePPAyvw2k3iFeq7qr0lcITpZwUJVUtqCFxF9yeQxQH9mfGqtbN1ae9CrRdnAXwrAGn0kSsc7dMePZ7k6NbO1m7gj649y7MQquCWKwIkhYaB92+Gr2a8DGWouSHFSorM2tdMQCoAXkIAIBvfAP2bUvqqRtH0qq3STGn4nT92KE7tnTUZ9x3ZP1sMEJJdJEADkwTwkjc3tjUuxGR0ZjM0KVLRl6ejudWuTM6yCxJMW2MA2thC7X01XjXiLAd8plIBB8MN4gQYiSDuMaV2Sq/ul1AZvq1cvJ0LPhVAT7xaC8i3h3uML4FfJZPXxuszJTKowpFzJYlhqUgTbSEY6h1i84b5YpnZaQtRFAtt4Dc3nf7z5YBZNQOK5wTbv6XqSUqdeUAn4YOUH1JnZ51VJHwQfgMSj577RUNOfrgf/cY/OT+eO8TdqQP2RrxtrP4Y5jZy0Xg7aVyamzRmSPRqzEH5YfMvxKnQy7u0Bi2mTMdYmLT54ShCpkiOaVJ/rz+cYIdoKmrIvTnx127ukLklipkwNgFvPkemMqsJXaetnWqAmtTYK6qpRgpBOmDfeSALk+7sAcEv2Kz6U+8Q0e8IZTppKDDCPeF+hkc8G6fYam1N6VLwmqgVrSDpmN9rkz/oMEOH5I5XLCk9UVHpUyTU0OQOkgElo2sb/wAnbDXQo/Fai5QMquDpHvQDaJsGMTcTEXEYQ6/aSuagTL0nSrrhGKAkEmJusRe50yBN8MmS7QPmKUUKffKGINR/q01DcKpliFtvHxuAv9hKlSoM3XCUxUaqVpMSdKkABoAOmPENhe8EYmAtxRjpzFPJ1aP0gaaVUrlx3lRoW4ZWE+9aVaL3tOMu4jwxqbd3UYEiQdJJEx6D8MP2RziV6NdBSZFoVGUvT6jV4xFyWIBOonnLYFcK7LpndFRA9OKlRapYsRChSpXVzaZjyPTFnwaPwPKF8imoWZAsC3IdLxafhg9w0BPIDyP5DyGI0oAIiLZVEAeQi33Yq9oVP0d6eoKag0rJAk3GmTzJIxxQN9o3E1C0nJWPEsHUN9J3I6LtHPywA7I8catWNIKNOgsCGJAKkD9EAkhzz5WxD7UMo30LL93SikrAnQIhmsZUD7RKjnJN8GuwPAmSjlTUU0e7Vg2s+J3eSd9l9TJjYRe/gu9uuE1K+VFCihaoRqAnSJmQZi5BCxcfeMRcDrVlorRrvTOapR3yhhLAzBmwBiDq2kEHqGTj1RVhdBL6SUaQArAeHc7loG3PGEZB83nc8zQ1PMFx3p0FRS2WSBBCi1sBpfbXtO+T0FKFSp4dVWzwotfUFKrF7kwYPWcF+zXEUzdAVqYJDWI5i4+REfrFx1btAmZy7Zfvu9Co6VSLLU+rcQCbETaQT4lPTAj2HZ9noVqRIZFFMgxEO2vUk87Af1sXPg8cI7Rr9Oq0mqHW5qILyBo1AKF0i8aj5aQZM47yGQnKaO909y1ao9RQyw9RgVAZh4tILsYke6NmwPy2Rb9mAWUhVrZjU1gviZyrb8xHr4Tbm/ZyqDlXVSNTAkX5gGDvtPzkdRggZ2U4v9IyrsWU1EpvTqaY99bE+QYeIeRwtezW2Xokz/8AU1Qp5Bov8dM78jgz2M4caGWzSNCs9dwCYBZTGloN4gR6+UYqdiuHdzTWnU8Jp5ioASCPtsA4BMQVO/Tnihf7YIqce+s90OW+SOV+8DDz7NnL09Z3NHLD/wCME/3/AMMAu0/AUzHFFrvLoysltgyyFJIOxDOQeoAnDHwKotBlRTCeFSDeygKDtMwo+WFATJuRxPNE869IT/7dS1/x8gMMOSWBngf0kP3LhaySaeJV6lQQlY03DEWBGpSOgIBJm3vHB3I54a81eVqqGUxzUgR8Vg/A4n6ML7VJ++dcfzjfhjvHO1A/fOv/AMRvwx3jZy0NhqXIgEnwVT/bFvy+GD2tAyapZkSERbkFmOo2sCVCX3ALcjhf1Hu8rvdKgAXmO8bmfTYKTPnglTptdfdHMLdj/SJP98/8uMnQgeItsJLmy0qZEf8AM8GfPSDHlOAlXsdVrM3f5qpUHJFASmYAkQCdTEA9Y9RGD2UFKkD3rInhLaS12CxJJNyLjkBcCLiQvEO2ZrVTSyX1lSwBChkpgT4yTAUDcmTEDbEWC/HeEjLZGpSoQipRcKZI8TAy0i5MmZHO2FD2aZorkagp0nqOHZyBHMDSLnonLFr2hPTp5XSR3tWoQi1XJLCLtU6AkDkABqEWwI9mea0d+SfAoViL/YDMT6RizwO3s64O9LKzVXS9So7NPMg6PjZeW+GN6OgEKoE3jl5x0Jx4yautNAziVpqNvtADUSTJj/U+WPYrNPpfEotZWkVkaSZMAEkX6kgiBzJHyJiUjtp21pU8wtFqdOroM3rVVWkQLX7sybEW2+ONBnSRLaSeu4FyW+6PljFO0lWpm6xzCUxWUypIpsFaDcHcgzBUnabeck+g0nb85ilV72hT0KIYNWc6tXhAAFPno35QDi92f7V18zop0qKCmZWp4qjU6cAtdjv4VJ0gcx64F8O7PqtBW/Y41VHiKmoogw0yCd1ECANuuLNEZrLK1c0foyU1YU8vRKnUz2LaRIVQDJa5AhZM4Kg4l7QA9dqOgVwBpVjlySxtpGh6oIW5uelgZxUyPb6tUrfWLQptENNJtRgeFdRM7QRINuWKnaLs3nK1Q5gU6jcxtq07/pWgk287YZaHZ2toRmVGdjTLh94UEaRHuyDc7bWtioX8r7QK7VQgdPEYhaQYgX2VTqNo579ORPK8YztSuaAp1BrplqRZKVIrpBkss1FjVEEsOkGbXMzwviNhRpZelJ0lkYhgCCCdQWV3sVOr0AvZyfZ/M0VUURRUsoWrUcOzsZ3EiAq/ZQcrm9wCQvbXiQZ6buVdYBK06J0k7SChkGREEdfLFzNdrc6MrqOaqrVBUBFQ6mmNTH6sKoAIIEzsOd/ed9meb759FWkyPbWxhtt9JUwQSSDMjcRgtnOxNdpLZpVJDK3dUgs6wqsCQQTZV3nYY62AN2e4lVzWZHeZuooCFzTNQmoxUhQpKp4SxK7DaSIicU6/H86+ZdKT6mNkopWqtyklXZgZUA3a1tsM9HsElNO7XMVU8WssCqsxAgAkKZUbgbXPWRXz/YPKMFZK5pOFCs2pTqjcmwMnny3EDE2ABksxnMygp6quqS6VVqglhLLBLOISUYghZ2MQQcUsnnK1MLUzNc01ZQVBZmZgykqwVXDETadgcN1Ls9SUAU8/WBQKfA5hdPunRsNJJg8ix64X+M9mKOVNJ+9quHcU2Z190EEyDHIRKjzxdgmzvBa4y1J6lQ0qi+Igu2sqTp8Y1EBtm32PUwHvsZwFUy4r1DUaq9BX0uTFPWxsFPOFFzyPKcWOH9gaNYIa7VKoVYEt4W53A3HIA2A5HfDPxrszl3yrF6NMMq2cKuoAQI1RJEACNoA6CJ6j5x7Ur++lf+mf7uOYr8TyQp8QqIDqCuQDe/hnmSfvx1jVxWkUqZ05WOdNxIMEg1SYkXja03wcVBTGkQXHIwAI3J5W+Q53tgPSzUZXKuGAb61SxB8CrVZSfD9osFC31G8DYqXytERJ8KxN97bTFp5ACwsB1OVdpKiLoZGkipCsQDrqT9m9wtzJ3gnaSTHwjglGKgp0VpUmBVgBDVIMEEzIWbR9r0jHo1CXtaRH9FT/AImt6L01DBmvmFpUqQEFnJGkD3QoJk8otHqwxyrMfahU+uo0/wBGmzEf0io/wnBnsbklXh+qBqqKxnn44QX+OFDtnnDVz2YJYtBCAnyUSNgIBmBGHvslUV8pSRZj6tDbpUp2/qnHV8Dq4gwOePOcrCkjWGoCSTOlSfdFt3bkBt7xgRMfEc8tLV4tMe++/dg+6APtVGnwoPIm0BlXMcT1VVpgMCgLssz3KDxMztea7qJJvpJHPHIPniq5ygaYqJ3tPToCmGBKDSrTYkkHUNl57Y9dnkWlT+jd3pqUgC1EFIGoe9LGKmoz4731DkcUOO9qUo08t3CrTFVabqFIjxg6QYMsCw0sSCbk2N8FSozdClXonu3jUjHdeqsOaE+Ej4iLETVwWoa3bSaeg8pdfPksx/rgVRq1ampRSphlYqQ1QyseQQ7iCL7EYmyPEdeqVKOphlJ91uUHmNiDz+eJ+IU2MV6Yl0EVFAkug5+q3I/5hztUVzlqppVHCU2ZRIVXJkeukYq0srWbTUFSkFaPcRyYBHVhf4YLcKzOkKykQfKxHz6YhzmSNNjUS9Jruqj3DM6gOhMyPj1kB+fyVSnWWaxFFx4GVROroSZ39OXpizleHqSRUq1Gn3dRWAesKo++cW6NQMppsdVN7naw31DpfmPhinm6LUWVHuJ+rc/aFrHz29fnigaciKbmnULyLq2txqHXwkXkiR/ni1muEh6Y0LLUiW06j9avOSTOoC4k8o64u1ssMwvdkkOL02nYjb16ehwOo5pw2m4qp7yg+cSPIkSJ69cQUXy9FjIpruIJW+/PVeZsQdiIxNnMjSpVFrinTNOtAYlUPd1NoBIkK0gRtMdTixnKCrFYEKHkVFJvqAnWJ3ke96A7i8mR7upTCPpelVHqL7Efrtio7yyrqKPApOpVhyvsfhgFx7hzV6VTLO311Mgq9jLLOh+l9MHzDdcXcnm1Z3yxqB6tKxuDqAi/SRKho5kG2oY98VzA7jvWdVbL7sSAGpkxpnrMR5x54Al2G4+uZoK5lXHgqL+i62YfPDB2hf8AclUSRIUfNgMZSvGaeSz9PMK/1OcA7xbwrWAeOUiJ+/Gm8erg5N/+WPmMKr5v7QJHFKo/lH+5jmPfaJY4rUj9KfnTBxzG08Z00FtVHh6/y8y3xFZgLbbFr+Z88NZrKqLzn3Z5m4Ln+QDZRzM8pIVKdOl9HyhJqNWZswFpq2kR383KgMFBUEwZMx6M3DcyiS5CtojUzFUpIAALnaQoEKPynGVdwUyFE6S1T6sG4LmC3OYFxzuwG1htixm+MUzli9ENUZPsgAr5kGRIBET57HGdcT7Z5jMMBRBU1CFBKyRqJAhesMNyduWGnjgOSyFQB9TU6cFiLPUmWJBPOoWMdI6Y5VlGazveuahH8I2o7cz5AD7h6Y2fhHDe5y9EUkbWV1F9MhBaWA+05iFW8G5sIOHZemToAPIffjfeFuyZbUYbu0UDU5lnIk7CygR1JvjvkBtXI5h2UU0ZGuULe7RB3qMWtUrG97xPPBnhnZWnlcuaYBqPWMOwk+8QGYm+2rV4jJJJ54ny7ux0nQDpVphoII3B17Ag78oxFWzoFCrWKkU6YkMfDrg+IhSxMRtMTbGaqfFexGW00GKuoyarphjDBJKg7kkGG5bi+4wW4HrJIZQmpFqotoXV7ySByIn1JxTrZ5VDHXq01BThVeS7RpAHOQwadovNsWGzJFSonjC0gJZjAYkt7qi8ALOo78sBaz3D2RxUUeICPJl30sR57Hkfvg/ZdkuF0mIuDIkegEi3XfniHMM1OXZwEES0tzgAAKCWLEgBRckwMCOJHMrXYUik9z3mmqKhHgdBDaKliS2k7mGMAwcBPwmo1HUGqNVLNqEhQFkXAuNzLfE4tZ7ixem6HUoYboVU2I2IeR/rhfq1s+Kmnv8AL/wwpA9zmSCoVSXP1hgeEjoxJuJtFQObcprzICmoysBla0hVFmu32mUACI8RvyxcQQ4eppUxTprUCjYEljc9TUJi8i8Y64hNQq1VGcpZdSg6QYmAWMAmPunyGDKVmNMGo11c1CMugggnQo1NuRBJuN9sVP2LqkJqquJRi8UssIe4CiSdwzSb/ZiMUGjn6gkq7giP0RY7702IAB/DAdeGqrl1aGMliHpyx33NDmZ+PyxBT4Y40FsxUH1bM8DKrFXVKgeE+HxOSb8toxxMk2g6sxX1dyu1Sio70hQ1lpTpBVSBJNhPQ0WmcGQ1QWMDxqZtc/wIMbjbkSbXMRqEkEMed5FgNUbARtHz6Yhr5NJeK2YaVQLqzdUXlu8J0p9oEgWi7WE4gqZClrbVrZDW1Cc1XkUtIJU+eou0zs243w+CUUTpYgMCbnS1cdT/ABbg8jf1x0Qg98/1lzETfkW6BsectkqC6ddNHgVJBNRp1MdJIZr6QwEEGd7Tjxk8pTp9zpo0iaaMjMaMl3YR3hJazC55/AREC921zSELTQeIAkkKVsREQTMz/wCcbjn0/e4CCIppY7/Z+/GNdnOHU24tSpVACAdSiyjUAGUQPwxtfHQWy9Qc7Ef1hiXxXz1x3/1R/X/tjHMc40v76OPMf9MY5jeeMqYqOY00MufE0tXUKtp+uY3aDpXxcpPTbDFkMpq0GppYgnSoEKh2lVJN/wCUSTc35YB5wqaGQ0KVBOYMEhjIq6SZgWJkxFtptdj4R73XGVdwey+Zp0EqZioJ7pC9l1Hw35CeonCF7Ru0q5jh6PT2zDjwzJESSPg4Axp+V8CVGF/DA6XsfljIvafnJbL0QFCyzkAXk6QPuGHH0pc4Zk+8rKn62BONpzvEzSVqSU1cBEC6WGoB/ee5ABCixO5MCbjGXdjaGrMk9P8AUfnjWeJ0R+x+oBJWWEjmtwZUgyJMHDkrxwriwqZtsqilVo0x4yshl8IB1BtjcAx9k4E8UrJmqzUqtKrUVg2oCopp0VRWCkKp+0FeNUmb8rG+xHZ1MrlkcIq1qtNXqsJ8TEaud7aj9+B3tC4YopropWYzpTSGl9OogFY1mwnrF8cqvdieJjNoa6roC1GBRkYPqCBQdReJ0lRtYgjEuUaitdQq1WqmjNZtBawJZSzqsarMAoJ94254ucEp08tTWlQpOiISFGpTzJ3Lkm5JnATtn2dpKid3SFNajiVQhTNQqrHSFgtA96ZxBd4V2gXM5WtVpoy9zqVFiWUiNLQRpkKwPQGb2M1M3nqVNszWbvKemnTVqtQE+Mvr0JeCQQgiJkrO2Gbg/Z+llqBo0Qy0pJu7FjJk+IHVeOvlhC9peVXLotGgNCk3C3mSW23uWkxud5nFBHgyU81lhmC1UDUVKuylvDO5Fogzin2pz1LJrTlajGo4QeLSFkCSTG0EHbBnhHZunleHmmQKjawWdpWSWtsCRAIERyxm/tPpHvaEqFBR2IUkkww5sAZnb7sJPqHWhk2adIpkC862axJEklkAhPESeoiTsTzHDaIZFZQQ1PVrCsFJ2IWZnwgkb2HzWeKZtsnRytR67vrVXqKtKmKQWFJ0nu9RgERJJPlOHHtS9RcvT7vu9RqrBfVBVwxLAqQZsTzm2AR+P8ep5XKioFpCrUqFUUguCgN35E+Eek9RBwSy9U1FDLWpBWAYHu6YG6zct1JM7G2FHtxTPfZQ1SjIlNnIp6gCA6rpXWx5qokQI6xi7X4ow4dSzQqKNVUoMutOl3YVSw0yVL6tAmWO4G8zjrA4QpOVdCj5eoStWpAVibhCixcExEC4MiZwv9oeOHL5PM1NAV/pBpUJ0mVsSSASJBDfDTIHNlpMHyZKMCr9zVSrpFwzRJDAwwIg2tbGae02kR3JJ1SapuqjbQB7qjf8sOM+lGuBZ1XoLVzGZqiVlgmljMHYLT3LbAztHM4Zc7UJyoZEZS4YeFgShADRL7tpG8EHCZ2gyhyeXy1UNW1lQ76qjww0qSkatIEMACB+GNAz6KMqgDMULh0OoqYdLatJuRf7umJRn+Xz0cay7mmGJCqQtt1jvN4nf4fLGx8T/gHJ6fmMYo1IvxugJ+1T5k7KxNyZ5Y2Ti1QDLvO0D8VwowbtGB+zFSPL/pDHMd9o1/fipFrjlH8UMcxtPGVGMxV/c+QHnmv+uf8AX5nphr4BOtSAb4S6r/VZIQLfSD53rt/kMaB2Uy5qG3ur7zGwjnjLk1g/mWAy4B3ZuXMC3yxiPbet3nEmXlTCqPgNR/vY1w8YXMPppCaasFpvaG5NEHYP4R8cZBx7KuufzTVV0GSQCRsTANjayzGHEHewWSnU5+0SB6KaQ/F8aVn60cN8irfnhP7IZTRlqJ5tP9urlx+WGjjLgcPQH9C4+f6+eJy9IZaNXwqI2Qc+g228sAu3D2p+T0uXMMsD8MF6YAjcmI22ty+/5+gALtxWAAgkHUhWNp1C5+MY5DAtLxhRMnnY/o8o8j8zip2sYAUhuRUpj5Ou/wB/zOLYQBwoZhIn3mPTz/U33wF7aSK1AXg1qY/tiBihooVhqCmx1Hc+ZtGM69qtWGpX/jl3M/aUcuX54eckWLjlLG4k/rsfmMZ77V75jLp1qr/fQfngNA4tXjLtPJ6fQ/aE7/rfGT+0Og1bNZGmC31isJIGoBqkkxtZT8wd5vpfFKf7kqTIBqL5W13ufK9/SwFlbNUEeojBO8dKU0wpViCarLOpiR9kGB1HQ4sordp+xymglPvawTLU2XwgMWHQAjeygAfyY3w19pc6BlqML7jUlC2PiCvI3i3XafQ4GVKbOtRvfOgnSVUlj0LBDz3ifjy8Z+qTQmo4Y97SNxCgeKIhQSYBG18QJPtIyjtXy1MeKp9GYAWliHMgDawBgbwL3wa4zwei3D6CplSpCqwprq1amsQCpvJ0+J+VzzwRfKK2aps6B3pZVWXwR4pqWAMFZMethzxzLOTTHeVaYgA1KhKqhtJIkTpO4JuRyHK2ghkaS08jTojejSoUn6d5ql1BgTBYX6yNxjO/anLfRuZPeKPOO6A38x+sYe6lWVqKpYqgoEAgggkloKn3bAeAiRN4kjADPU1OZyiuoqQKpCiLse5IAJ206tRbeFMdDZfqVX4t2Upvl0RqlRmpgKSXtBgFiSDZCDI/kwBNsOfEaofLjSLKyqFO4Cq0T0J39IwGyjsQy1SRUBlgiEhFmQoAkE6f0jPMwMT5at9TUDkFhVCtBkCzaQDHNIY+bHkMcqTabRxzL+qT8VcY2HPQcvVk2Cz8iD+WMaqsP2by39Kn/ixs2ZP1FUfyD+B/PF5fgwPjZni7+v8A2hjrEnaAfvy//L/0RjmNfxly9FKlFjRyIVSTU75FEbt9JqAefMYK9uO0RpUhkMm20d66keNjynoWIO+8cgAffDqKHLcPNQimEesS5gGDUrtBZtlJHLe2CGSbhKVO8D5bvNWqWrFvEDIPicjcDGd9azxNVDZHLAqYFBPD601mSIgy0n44yatnalYtWqmWqC5gCYtsLf8AnG09pAM7ryyOFXuZZlCkSxIX1BhmmRMb74Scr7PqiVaFNyrUVks45mWMQbifDcSLHaRhMDJwHMrUoUoiFCfdVB/w4LdqUK5ZFj7C7czb/PFLhvCFoEBdjB+Zrn/CMF+2g+rjpp5xzX/x8cQG6beH5flha7ckyABJ7xPSzifyt+GGOm3j9TH34Ae0GnKmDcMunfckR69cQMcMHX3Wa+wI6cpP6+eAvbBj9Iy/XvUiOXiUzb7zyEYOI47wEkiFtP8Al8MLva5ozFBebVqXh5WdZJ8xYxsLWPMG3heXhASBub+jHGZ+0JC+eyqqP42n1/TQnc9Acadl3uq9S33Nt6HGbdrVJ4nlQD/GD7iLT6fHF/SGvi9CMu5AvqSPXWsb236+WE+txY085SQUzVatl9KQdFtT6h4r9ByNjYYduLT9FeJmViAT9sWsCenzxn+ZpoOJZZ3fu0pUKtRjUOkkamAAmI8TACLwvMzhAQr8QegBljl6hcjWVWrRLMARYyBCglbCLDHPpTvQINJ6E1lOqoyGSVqagNDcrtFt9+kJzmVrcTZ5dWpLqbXKJBEFgGAY+7cnckR0BbiDs+XB0uuqsDBENp0ORzsYIHle2AXuI9pe7zlBQrVWrUk0gMFAOt2kkzYG+8W+GJsvxGaJr/RaapTJ0d5VBZiCfCiimzHmNsCePZDvM/TZmCd1ly7Asin3mGiZIt7p0zHxw05Puq+SqKqFkdVarqbUNVU94aYM6/dKt4Ys45bWpFHgWfevQaqaPdpUqK2s1NZZ2qEnkCCdR9LDpgN2l4qKFTJ1AhZi1dVvHi1UlBkg/ZEeQjmMGuzcpkqtLSqMlcOqAkkAl2BM3vpmOhGF32gJ9ZkVHKrV+ZNFj8yx+eE9WivEM/Wo0KmYqU6SamEhqzFmCiwtT2OqInn8cWeH5Z0yrBkpIgakFFNmOwqSTKryi/M+mDmYol8s+gILQrOJ1NpJLQAYVdXrY7XkPwTia5jJVSra+7qoNURNjBg3+1E84BxEKFa3GssTaTT/AMQxtNcfVPf7MzjFeIqf2XyvWaX95sbPnge5qgA+4w87j/PDl+Kwrj//AKy/wHyojHeIOI/+rGxG2/8AwhjmNfxlyM2dyi1OBgyS6hnuSRC160COVlYW+WOdiOxdDM0TUe/hMgmOfX4HBPg9DXwxAdmp1l9SK1Yg/wBUMP8ALbHj2W5qcpUnZWBMf0dX5/eMZ2+tYSu2GdcZ+oUZqZp6UQqSDAAO48yThh7F9sq9auuXrDvQwJNSPEsc2iARYCbGSN7YSaldq9XWQS9RphdyWgADz5Y0LhOTo5JBTA73MVXCEKdYqMDGkAGRRpEkOSFLspGwx1fAYzXHvrNQpH6OjBTVHi1QKijbcBnNxa5F4wT7Z5xHoq4aRZrAm2/KxPQn/PADK8fQ518roHdkaSSZJfcsRsA07DoNsFuHjw16OYYpSQStUi2kg2mCNSxHPlbGamvJ1A2hlIIMEeYNwflGBvbUyUuoHeoW1HlrUnf0+AnEHBOM0kpp3bMURQFkajAECYJMwOeO+O5mjmqTozhHYSrMjeHodNptNpGIGijSBqT6fnhb7UUx9JoNPhFZJ8vGDMn7ItA8p6Ys0ON01ImtSmAbsFknyZuvK+KfGeEUs2pRmGpwdOnu590mdQEgRz+/FQ08ORiQSI0s0k+p+7Gf9qmJ4rkwFMayZg9GP+H78PXDM83dKKihTpUMdVi0cjHUc/zwndrMkwrJWp5ga6TBhSJWWg3UaioBIkSTtOKGPjcfRKkgX0A3iZYeR5eXzwgVV0cW4eYQAK0qoGkAEyLgX+0T1w75ri1Fk0hkIaD/AAi2KmQdz5H5fAE+Qy5r067OmqmpVR3iBVkkkwDeSTzt8cBHn84ozoJ8RL1KNViD4SCKlMyRaV6YKZ86qKxc94YtMfVueY8vv54i+mZYMzTRDPpkggk6RANpvbfFXM8ey6AKHWJmAGN7DpcxiBT7QZiqc3SoU2FP6Tl1BbR4gB3hEQRFmJkxeMHO7bI5BlNUVcxXzKQTCSSFU2vCrTFlGwHQXhq8YyRqioY7wDSCVIIFzA1bbnaMW24/SNlDPG0aD0P6fljqij2VyOnLVKzHVUq1hJvGnVUAtzEyZ5iMBO1zsMxkCqyRUd9MHYVEiRyGlQeX54aBx0QAKVXkPd5f8ura+PLcUc7ZdzGxOsf9rn64gs6nSkim4UuSLSVNIqAFncwTHkMD+yXDmo5CpRqhRUDAWI8QVzeRY22xzMcYqIGZqSKBeTUiOszHliGrxlwYc0aY/lukfGayxgBI4ZUbi+WcqdAAOqLeHWYnabg41zMv+56v9AnGYZztBSpqSa+XeLwhpkn0HeOCflgn7MO0mYzVDOd8QaafwdrqSCWW0SBY+RPytgz3iob9l31CDO3/ALQjfyxzHrixb9mGLgAzy6d3A/DHMaMuTROyVAfQqEzoCNzvJq1SRtYeM3/HBPI8CSjSejRphFbUTBJaTadRG45TtbFHshTjhtAi+oOP/kf/ACv5jDFVZaSqWJE6RtzaABYzJJX4nGV9asvHA04axrIxq1WIpUdQVQmoxOv9KDEwI8R9Lj5WsQ1PLKWqN4a+cI0U1XbRTYxCqJEKZkdcNXa5NGWquFXVRXvFkAiUhhbnfCtUbNPlKtfMpUru40pRqKU7tjcuioTIBjSSFIuZtiy/0e8hUyuQemB9ZVc++F8I3vJkwTzAufiR67bvmTlalR6gjUn1SrsJi7ajJBIMLA335LPDzm8zqoCmtEHxOopLT1eZLDUTbeZw28Y4K1HhdZHbUSjPJM3EHf8A5cTMqp/ZxxJMzkxSq06DGj4BrVdtwZN9jhpXhdEbUKJPLTH5HCJ7I6i6K3g1sGGq5FuQsD+ow61czTUlqiaEWJhid2CgABZJLFRbrhZ9R1muDUgC1SiFVVJLa2AAF7k2GKdTsdRVZWhVSeaOZPx039JjBr9l0FN3KtSpIQD3i6BJMDfe/wDrGKWS4vRzR+qcaFuWAYLvG8ANciCN8MTQkcACFdFXMLzCsQRA+MC8C++3pFxVMyhUqKTB76ialiolgYbymfPDH9Gi4kg/pGSd7n8umKPFjNOnF2DMF2O6i0EG18RSv9NzJ0hadFy4YqA9UWRtJJJMe9YdcQZinmywTustqaTHeuxiQCdtgSASJwZy2QJqzrkJSVAIUKZquTEKsnUk9J2iMEBwz6xmA1OTpLsT7jwXCxYTb0geWLoV8xkcytOo7vlUWmJaEDkC3WnJt+WJE4E4KqczTVmg6lytlDBjqLKqiFCmTP44Mdr6y0snVDd2SRoRNJc1GIOkk2kkxAAtBN5xBnMjVORFJZNT+BBgEQdiZHugCTP53soX1p1GovWXPHSlQU2HdVFuQDJHeCBBGDWW7Muyu1TNVgELSyq41BYBKKWLN4iQCAJgkSNzHDODLToGmKauAoZWqJqdnOrxQwkkDTeBeYGLGQLldLnUyqDOkoGbxQGaSSomygdZnBASn2aUnSa9YkbhmSxtA8KkbMvM8/PFap2UoNUampZyurUwJAlYkCAP0hf88MQygQqKdNVGka2EyXhQIEXUKumTEAL0OKufphWqoCaTVoYMia2ERJMea8yPjgA9PsplqdNnajrBWaauzMWYEWCs4FzaSRGB3DOzdM5XLvUoqztVBq1G8Xh7uoB70+HWB6m/LB3jFOrX7xForQovpDVqjg1CBM6EvyJiSPEScVaNJSDqlmDINEylOEc6AFFwGL9JJN+WCkrtDlKS/R6SDSzAzpQAlncwCYAhVKCBONb7K8Lp5bKPSpgwFY+bGLn9dsIfGWRs/wAPAAChnm15sdv6pGNDoPpptBtpO/p/kcTl+DJ+0w/fanYD6vl/RcGfOQR8Mcx32nA/ZamRzpg7z9l8cxrPGVOnYuuz5HLID+nvzIq1ABa0C1/KcMH0Wm9VpUfVlWDEkktdl5wCPCQYkW9Qv9jq6U+FUKjiIWvDTDQatSSDysCPORhe4P2tzNbLOyvSpTmFTU6azFQ7kiASq6VA03jGefWn4Y/aLxYmj9Fo+OvmhpVAROi5LGTawgSeuFbhnEYoVkqrmqWZoUSQBVcA6RGuC0TO4iN4mMRtTpU271gc3maLFKzVPCAXJ0VCGmQggDkN/s4tVu1C0P3PVb6Uz6xV00ye7UiIDsAagAJBYASLzyNz58HOD1c22TfN981YAgJTimDIMNIK+Ly0mcWv2cqjJvXIAUgjunUyblb3AEnkR+OIstToVOHijl9VT6wuGDEaZMgkEi6zzF7b4rdv+IDTToLcG566VgLPmW1H4Y59rpJ7LsyFqVULsuqCoE35GYIi8Y0Eai0NUbkxLMrRBmBqLQbLcC02M4SvZ1wBO5qZl0OpSRTmDMbwCetsOvcK41aRJMRA39AByPyGLy9cuu0+Wp18otEsra61IsLwFDl3mATt4fOBteLDKjIqIAFMGNB+y4MkEACACR6CASRgNxPKJ3aOdi4iAeh635/difK8NQjrBGoTe8GDcxIIxNKNVLqPQHz9DgPxg+BIJEFySLmBoJA8yLTyBO2DOYoIo00xpUWt6z984FcQpErSi/jb9Eb6QLMfOOd+VsKQMoM3erSpsFHdKwAQNPiqAWYg3nfrOK/HuJ5parpSps6qq6SyJBYzMsWRQoi5E8r74kzCGnnFSmwg0CGqklu6Vaj6wv6TwYB+yRzmMRfQ9ddazrWpCupp06QJKrpgprAkTUCmQ3UA7kYivPD8rm6jKf3KgNy/dwQDzBJB/CY8seOHZ7MtWel39FqiRKqjQC2oi+sj3VDfEDcGCGep93OqmaiG8CmTa9tJlt53EXJwPocUpZcMKGWKO99KU3kkbSRYWJ54sBkfSfCalZArMBIUCesaje0nntgBU4hmqj1tD1Ep0mgM4pkkH3YUKCbAsTYAfMewKukZvOJJpiaVBRqJdo0iBI8yT05QRi9wThBTT3yAVa/1lSwhDzQRO0z64qKS8HYkvmc7X0ASFQhQZE/YEmPy33xT4RwoVi9RDmNI1ATXclo2N7CTv8gBEklxHM5lWbuUSqP0dSo0nVIMmPgp5ct8Ds/xTPle7pUUy6zJJamzfcxUfGTiifh2Sywza0UD1mUNUZ3GtBpEBfHJI1GZJ3AGKXAmZKVR5DKazeO6rpFO7eXvNt5YnpcIrZfJtTouO/rMC9V3uqjoPWwH9I4vjhiih3YI098SgBJIXuxybnrDRM8t9sRQXiNENnMibn6x/TdVkk7bY0b6BpouQJhCfu/8YznjWdJznDQPCuskC4tKRN/153xrWWKtRcA70z6G2FmowjjTMeLAsI8Ai8yNBv5emOsS8foMvFhqie7Bt/RIv8p9CMd40njO+i/DaxqcOyWVEn6Q7KwET3QrVGqkMbC34jFfiWRpZXKVGagy0/pSutItJhVUBSbmCxvsYmMTdmMu1PKUq9JFrVqlNqSUzAgd9XLsWJsNMSY5KJuMUeIdlMx9CcGhoepXDJTVg3RQJ1X8M79Jtjn9aDWbbvmQrSSll3pa6qytNNDje7XfUQb7ARvOF/O16qHL050tRqrSGlSNSDu9BYD3p6czPngplex2bY5fXVVKdOmEenrdvCB4hABXUdTCQYA08xAscU4pRyWaChHf6rSWDKxsbKx6i8nnPO+Iq8eGZbK03qN7yT4l5DVIgQJP2VXxec3xnWbzxzOYDTBYqoHQbAeZvPx9MEc3mcxxOstOmosRpRbIk2knqNp9YAuMP/ZPsfQywIeXrCJbTZeYC2MT88J8BfgXBky1FaYlyoiTG53m33b4KI+ldUG2poBgmALW6xjihDF4x776IgIQDYG5i/pjmoD8YyzFKaBr62k3ufESesSbfDHMtUcsxmxKkC1gQpAsPXrfnj1xqoS9MaAZ1EwYPlfVt5Y909UQEA6wRI528RPywBmnAsZ38sA+MllekF06vrCrHZb0wWPoCbemCuUqzPUbjnygfHAbtUpapQGkQ1OqLiTcpt08Ia82xakVMxUWj/GwopUwXJYmNdUmBcs7EQqjqOmPS5ssCAHVg66laoGZVOwbSSqsynUAZOwJviN2epmQqjuyMul7TZ6gtBG+pdjEDzxdp5SqKmk1r2LQDPS/iubR5fLEVR4t2qp0czUQgsUMQG8VwCLRFwQdouMQZ3tzlwt0bUeWq/zjBnjHDF7wIyqSTSSSoYjUAImBIvPxwPfstllgHu0LGISipYb+8wJiY+eO5E1Rr+0ChILIy8vEx+4KpnAji3a0PTfRSJLqVUlo3FrGJjf4Yr8Oy5qZuvRo5emwpNpLuFBvYSItsdicMnEOEUqeVrnwF4jVoAga1BgdIHxwyGr/AGazeXrUQRpkEK6wPC0bEn3mY/dGChyCa2hRKwCBBgm4QecEE4C8Iyophvo6CFYgSQJI3ayNzkfDHWYXMpSqMTTSNTuZL+FRJ8OhRJiJJNsMNVc/nWqEKh00g8O4Vi7tyCAAwoiS5tA87w5qo9R6em6hgwgQCCpEieVz/wCMXaHCswEGutciYhbf2I8se87SamGJd3cKIdzMSJsNrCfjHwmBY7UKq53JlplawGlSIUzTtPoAfn1jGp0QO6qHY920DlscZFx5R3mS3n6QJkyZLKT8TY42ClT+pYfyWt8DiLWJ8cn9lQTzpiDETY/nI+GOY5xofvmn/Cv/AGscx3PGfL1NwXIZp6WTejVCBqTpI3RVrPNiCGk6dt4FvDiz2i4xnEUUamiu6RU7xBdVmBK7ciNsF+wOWX6FRdmMujIFMQNNWs1uZJLEn0xJ2dzC1c1nH3CMKXXwpqJJ8iWPyxzfWkKHEKGbqJQJzWs5j+L1FQupdQDEQCdIFo5jfBns37O9VQHMEMinxILBiOR5xIPrHnjvjvaCp9IaqmS7zuLU6pk6SRbwgSL3ieW/PDHlM02WyCGqfr6mom0Q1RyQBvOktBPIAk4aIsswouyCkKNIVFCR4QzyZAAMkAaYJ6+eKfDu0Doc0EUkUNLOSQPeVQoUSCTIO8DnIxQ4Xw7N1s2tSqyaKLtI1AkbsbARyB87YuNTAo8VcRJrU0n+iEj+8cSRavft3qr9H1I37pGqkqqCxE6VJ8cCTe/Lpib9uza66FGmgC1YxZAJkzcG4ItOAy0Ca/BBaFoUf7Utilk1JXjf8oEemrMVfxxciDtT2ggUhXgCmWKBijQWAkiO7mwBk7YsJ2sd6q0Y0VGXUBocEAqSCdVMActzzHXC79H/AHHwpQJ1ZhmgzsXaTbpqn4Xthmow3E85H2aaz1kp/kRiKU6/aipR4mWeoWVgqONvSw2jV95w9capoe5qNDgFhAElgTTAAG0loHSCcZT2xUnP1ANxpEfAY1OhTYUKYnZHBHmdMbXixn0+GFFaGXNh2MVGoKiizDVUqtAhRGlACxIsIuTj1lCqvVqhKahd6jN7zajIVRNgh8RgCX547FQ0821VgW7vLSd7tqeF3PMR8RHOKVDhx+jpRYMW8HfMo97m4kjYuZPpaLYIYONZgnOooWfHRIn0HPb9RiXI8R0BWaf4RyFVWMkqVgANsLTI5E85wJ4z/wDUg39+iDp22Fuu0fLHjJquqk+ioNAqaCCAni1d4Y8hcEjnbnjqVzYAdj6rDiGZQgKKtZxLN4iQzMABv7snDP2wyKDJ1wb+EmD/AEwfj0wj9g8qa3EKjBm00qj1D4/tMWE77lZGo8ibTs78dd+6IKhhIWB07xQfUROCiPCgO6sIGpo9NR/0xDx1f3NWE70mX+sVX8WxVbja05sQN4tHxkjniLN8eVlYQLi/itEzyM8pw1MXa2ZAlpETfATjeb7wiBbSAASV1EoY5G0+R2mMQnibvBYpB5CI/HritTzlSpmxBUqlMh2A8IaTpFjcwZImwjreaoP2gpkPkFUe7WUC8zGgz167+eNZpVJQzzDT8jjMuNZOpUq5Y76a2pjyUQI5neDz3ONAydYFGvaD+B/0xzVZDnj++K/8L/PbHMdZ2mRxEAx/BDb0x1jSeRny9GOyHFaa5Okv0hKbguCjVlSPEzTDU2EQw6c8U+D1KFBczU7ynUeqX0o9SmQIPhc7SSTMgYCnsWP/ALp/q/7sdftK/nf7H+7FyOtMXCKmXy6hcxn+9LBvAhUqGYQWLHcgAiSfQXwT4/xTLZ80KP0gLSDFnI95mgqFnYTJueR58kn9pf8APf2P92Oj2N/nf7H+7DrDWs5WiiPUfvkhgqKqup0qoIkktJZiSZ9Byk+E4NRXL5imawK1qveltSWNo+EKPjjKP2m/zv8AY/3Y6/af/O/2P92J1hrWshk6Bq5Z1qa/oqU0UAgyKYIGojrPltyxT/a/QAzNLv4bNOGO1tNTvIsbgkkG+2Mx/ad/O/2P92Oj2Q/nf7H+7DDWsv2XUpk1DsRlg2mRAckqZY8vd/HFxOF6czmK0z3xEjpChY3ve/LGRUeB1UACZl1A2C6gPufriX6JmV2ztYejP/8A3h1NNeZ7GauI99UqBaR+siLnRpGlbmSbH0w25niC+9cAzH1dSDy+0nW3xGMcrcCqOQXzDMRsWBJHzbHa8HqrEZhxG0SI9PFh1NbJKvYKeU/VsL8pkb8xzx6WlBEswi3uTPpjFxwmqDq+kPO83naN9XS2LRrZrRo+mVdI5SZvIN9U7eeJ1NajRbxF2PuVgBI/RYQPXTb5Y8ZXM0ySyAu1MVZYObSSOoF5b0+OMjejW2OYc3nnv1nVjqnTqLP1p2IECImOh8hi4a1fsbwVsuC7sCWLNC7Qx1b8zECfL4k+KevSp8iR08SkfhjC0r5hds1VFoszCB0ENYRaBi1luPZ1D4c5VmIuS1htuTh101qVahEktHWR59PhiDVTG70+sSOUef62xmFbtFnWktmqhmZxWHF8yJ/dD3EXuIsNjtbpidF1rlemg2gdIKg/Od8RVaQ90uoAB6W2H6WMzftlnoj6U8CeS/5YjPbHOzP0l/kv+WHQ1pDUwDaoszaw6T1xc4VmdBZQZDKxWOUg2tsOhPp0xk57X5wkfuhpBJmF9OnTEVbtXm2MtXckQBtaNrRGJ0XRzOuDxMiZIpgHyMbfKMcwE7MknMSTJIYknc+eOY7zGd9f/9k="/>
          <p:cNvSpPr>
            <a:spLocks noChangeAspect="1" noChangeArrowheads="1"/>
          </p:cNvSpPr>
          <p:nvPr/>
        </p:nvSpPr>
        <p:spPr bwMode="auto">
          <a:xfrm>
            <a:off x="155575" y="-1600200"/>
            <a:ext cx="2628900" cy="3333750"/>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44036" name="Picture 4" descr="http://wwwdelivery.superstock.com/WI/223/1899/PreviewComp/SuperStock_1899-42654.jpg"/>
          <p:cNvPicPr>
            <a:picLocks noChangeAspect="1" noChangeArrowheads="1"/>
          </p:cNvPicPr>
          <p:nvPr/>
        </p:nvPicPr>
        <p:blipFill>
          <a:blip r:embed="rId2" cstate="print"/>
          <a:srcRect/>
          <a:stretch>
            <a:fillRect/>
          </a:stretch>
        </p:blipFill>
        <p:spPr bwMode="auto">
          <a:xfrm>
            <a:off x="5148064" y="2204865"/>
            <a:ext cx="3528392" cy="4176464"/>
          </a:xfrm>
          <a:prstGeom prst="rect">
            <a:avLst/>
          </a:prstGeom>
          <a:noFill/>
        </p:spPr>
      </p:pic>
      <p:sp>
        <p:nvSpPr>
          <p:cNvPr id="7" name="Content Placeholder 2"/>
          <p:cNvSpPr txBox="1">
            <a:spLocks/>
          </p:cNvSpPr>
          <p:nvPr/>
        </p:nvSpPr>
        <p:spPr>
          <a:xfrm>
            <a:off x="4644008" y="6497960"/>
            <a:ext cx="4392488" cy="360040"/>
          </a:xfrm>
          <a:prstGeom prst="rect">
            <a:avLst/>
          </a:prstGeom>
        </p:spPr>
        <p:txBody>
          <a:bodyPr vert="horz">
            <a:normAutofit fontScale="40000" lnSpcReduction="20000"/>
          </a:bodyPr>
          <a:lstStyle/>
          <a:p>
            <a:pPr marL="548640" indent="-411480">
              <a:spcBef>
                <a:spcPct val="20000"/>
              </a:spcBef>
              <a:buClr>
                <a:prstClr val="white">
                  <a:shade val="95000"/>
                </a:prstClr>
              </a:buClr>
              <a:buSzPct val="65000"/>
              <a:defRPr/>
            </a:pPr>
            <a:r>
              <a:rPr lang="en-GB" sz="2800" dirty="0">
                <a:solidFill>
                  <a:prstClr val="black"/>
                </a:solidFill>
              </a:rPr>
              <a:t>Monument of the </a:t>
            </a:r>
            <a:r>
              <a:rPr lang="en-GB" sz="2800" dirty="0" err="1">
                <a:solidFill>
                  <a:prstClr val="black"/>
                </a:solidFill>
              </a:rPr>
              <a:t>Haterii</a:t>
            </a:r>
            <a:r>
              <a:rPr lang="en-GB" sz="2800" dirty="0">
                <a:solidFill>
                  <a:prstClr val="black"/>
                </a:solidFill>
              </a:rPr>
              <a:t>, Tread-Wheel crane. C. 2</a:t>
            </a:r>
            <a:r>
              <a:rPr lang="en-GB" sz="2800" baseline="30000" dirty="0">
                <a:solidFill>
                  <a:prstClr val="black"/>
                </a:solidFill>
              </a:rPr>
              <a:t>nd</a:t>
            </a:r>
            <a:r>
              <a:rPr lang="en-GB" sz="2800" dirty="0">
                <a:solidFill>
                  <a:prstClr val="black"/>
                </a:solidFill>
              </a:rPr>
              <a:t> century AD</a:t>
            </a:r>
          </a:p>
        </p:txBody>
      </p:sp>
    </p:spTree>
    <p:extLst>
      <p:ext uri="{BB962C8B-B14F-4D97-AF65-F5344CB8AC3E}">
        <p14:creationId xmlns:p14="http://schemas.microsoft.com/office/powerpoint/2010/main" val="3050140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66662"/>
          </a:xfrm>
        </p:spPr>
        <p:txBody>
          <a:bodyPr/>
          <a:lstStyle/>
          <a:p>
            <a:r>
              <a:rPr lang="en-GB" dirty="0" smtClean="0">
                <a:solidFill>
                  <a:schemeClr val="bg1"/>
                </a:solidFill>
              </a:rPr>
              <a:t>Roman Civil Engineering</a:t>
            </a:r>
            <a:endParaRPr lang="en-GB" dirty="0">
              <a:solidFill>
                <a:schemeClr val="bg1"/>
              </a:solidFill>
            </a:endParaRPr>
          </a:p>
        </p:txBody>
      </p:sp>
      <p:sp>
        <p:nvSpPr>
          <p:cNvPr id="5" name="Text Placeholder 4"/>
          <p:cNvSpPr>
            <a:spLocks noGrp="1"/>
          </p:cNvSpPr>
          <p:nvPr>
            <p:ph type="body" idx="1"/>
          </p:nvPr>
        </p:nvSpPr>
        <p:spPr>
          <a:xfrm>
            <a:off x="702277" y="4780484"/>
            <a:ext cx="3287399" cy="750887"/>
          </a:xfrm>
        </p:spPr>
        <p:txBody>
          <a:bodyPr/>
          <a:lstStyle/>
          <a:p>
            <a:r>
              <a:rPr lang="en-GB" b="1" dirty="0" smtClean="0">
                <a:solidFill>
                  <a:schemeClr val="bg1"/>
                </a:solidFill>
              </a:rPr>
              <a:t>Bridges</a:t>
            </a:r>
            <a:endParaRPr lang="en-GB" b="1" dirty="0">
              <a:solidFill>
                <a:schemeClr val="bg1"/>
              </a:solidFill>
            </a:endParaRPr>
          </a:p>
        </p:txBody>
      </p:sp>
      <p:sp>
        <p:nvSpPr>
          <p:cNvPr id="7" name="Text Placeholder 6"/>
          <p:cNvSpPr>
            <a:spLocks noGrp="1"/>
          </p:cNvSpPr>
          <p:nvPr>
            <p:ph type="body" sz="half" idx="3"/>
          </p:nvPr>
        </p:nvSpPr>
        <p:spPr>
          <a:xfrm>
            <a:off x="683567" y="868041"/>
            <a:ext cx="3503423" cy="750887"/>
          </a:xfrm>
        </p:spPr>
        <p:txBody>
          <a:bodyPr/>
          <a:lstStyle/>
          <a:p>
            <a:r>
              <a:rPr lang="en-GB" b="1" dirty="0" smtClean="0">
                <a:solidFill>
                  <a:schemeClr val="bg1"/>
                </a:solidFill>
              </a:rPr>
              <a:t>Water Supply</a:t>
            </a:r>
            <a:endParaRPr lang="en-GB" b="1" dirty="0">
              <a:solidFill>
                <a:schemeClr val="bg1"/>
              </a:solidFill>
            </a:endParaRPr>
          </a:p>
        </p:txBody>
      </p:sp>
      <p:sp>
        <p:nvSpPr>
          <p:cNvPr id="6" name="Content Placeholder 5"/>
          <p:cNvSpPr>
            <a:spLocks noGrp="1"/>
          </p:cNvSpPr>
          <p:nvPr>
            <p:ph sz="quarter" idx="2"/>
          </p:nvPr>
        </p:nvSpPr>
        <p:spPr>
          <a:xfrm>
            <a:off x="4728758" y="1412777"/>
            <a:ext cx="4389884" cy="3368972"/>
          </a:xfrm>
        </p:spPr>
        <p:txBody>
          <a:bodyPr>
            <a:normAutofit fontScale="92500" lnSpcReduction="20000"/>
          </a:bodyPr>
          <a:lstStyle/>
          <a:p>
            <a:r>
              <a:rPr lang="en-GB" dirty="0" smtClean="0">
                <a:solidFill>
                  <a:schemeClr val="bg1"/>
                </a:solidFill>
              </a:rPr>
              <a:t>Span </a:t>
            </a:r>
            <a:r>
              <a:rPr lang="en-GB" dirty="0">
                <a:solidFill>
                  <a:schemeClr val="bg1"/>
                </a:solidFill>
              </a:rPr>
              <a:t>some 120,000 </a:t>
            </a:r>
            <a:r>
              <a:rPr lang="en-GB" dirty="0" smtClean="0">
                <a:solidFill>
                  <a:schemeClr val="bg1"/>
                </a:solidFill>
              </a:rPr>
              <a:t>km </a:t>
            </a:r>
            <a:r>
              <a:rPr lang="en-GB" dirty="0">
                <a:solidFill>
                  <a:schemeClr val="bg1"/>
                </a:solidFill>
              </a:rPr>
              <a:t>throughout the Empire.</a:t>
            </a:r>
          </a:p>
          <a:p>
            <a:endParaRPr lang="en-GB" sz="600" dirty="0">
              <a:solidFill>
                <a:schemeClr val="bg1"/>
              </a:solidFill>
            </a:endParaRPr>
          </a:p>
          <a:p>
            <a:r>
              <a:rPr lang="en-GB" dirty="0">
                <a:solidFill>
                  <a:schemeClr val="bg1"/>
                </a:solidFill>
              </a:rPr>
              <a:t>Roads needed to be </a:t>
            </a:r>
            <a:r>
              <a:rPr lang="en-GB" dirty="0" smtClean="0">
                <a:solidFill>
                  <a:schemeClr val="bg1"/>
                </a:solidFill>
              </a:rPr>
              <a:t>stable, </a:t>
            </a:r>
            <a:r>
              <a:rPr lang="en-GB" dirty="0">
                <a:solidFill>
                  <a:schemeClr val="bg1"/>
                </a:solidFill>
              </a:rPr>
              <a:t>avoid </a:t>
            </a:r>
            <a:r>
              <a:rPr lang="en-GB" dirty="0" smtClean="0">
                <a:solidFill>
                  <a:schemeClr val="bg1"/>
                </a:solidFill>
              </a:rPr>
              <a:t>excessive </a:t>
            </a:r>
            <a:r>
              <a:rPr lang="en-GB" dirty="0">
                <a:solidFill>
                  <a:schemeClr val="bg1"/>
                </a:solidFill>
              </a:rPr>
              <a:t>gradients, and take shortest </a:t>
            </a:r>
            <a:r>
              <a:rPr lang="en-GB" dirty="0" smtClean="0">
                <a:solidFill>
                  <a:schemeClr val="bg1"/>
                </a:solidFill>
              </a:rPr>
              <a:t>route.</a:t>
            </a:r>
            <a:endParaRPr lang="en-GB" dirty="0">
              <a:solidFill>
                <a:schemeClr val="bg1"/>
              </a:solidFill>
            </a:endParaRPr>
          </a:p>
          <a:p>
            <a:endParaRPr lang="en-GB" sz="500" dirty="0">
              <a:solidFill>
                <a:schemeClr val="bg1"/>
              </a:solidFill>
            </a:endParaRPr>
          </a:p>
          <a:p>
            <a:r>
              <a:rPr lang="en-GB" dirty="0" smtClean="0">
                <a:solidFill>
                  <a:schemeClr val="bg1"/>
                </a:solidFill>
              </a:rPr>
              <a:t>Trench </a:t>
            </a:r>
            <a:r>
              <a:rPr lang="en-GB" dirty="0">
                <a:solidFill>
                  <a:schemeClr val="bg1"/>
                </a:solidFill>
              </a:rPr>
              <a:t>or bed, its edges lined with upright stones forming a </a:t>
            </a:r>
            <a:r>
              <a:rPr lang="en-GB" dirty="0" smtClean="0">
                <a:solidFill>
                  <a:schemeClr val="bg1"/>
                </a:solidFill>
              </a:rPr>
              <a:t>curb – c. 1</a:t>
            </a:r>
            <a:r>
              <a:rPr lang="en-GB" baseline="30000" dirty="0" smtClean="0">
                <a:solidFill>
                  <a:schemeClr val="bg1"/>
                </a:solidFill>
              </a:rPr>
              <a:t>st</a:t>
            </a:r>
            <a:r>
              <a:rPr lang="en-GB" dirty="0" smtClean="0">
                <a:solidFill>
                  <a:schemeClr val="bg1"/>
                </a:solidFill>
              </a:rPr>
              <a:t> C BC </a:t>
            </a:r>
            <a:r>
              <a:rPr lang="en-GB" dirty="0">
                <a:solidFill>
                  <a:schemeClr val="bg1"/>
                </a:solidFill>
              </a:rPr>
              <a:t>polygonal slabs resting on layered bed of sand. </a:t>
            </a:r>
          </a:p>
        </p:txBody>
      </p:sp>
      <p:sp>
        <p:nvSpPr>
          <p:cNvPr id="8" name="Content Placeholder 7"/>
          <p:cNvSpPr>
            <a:spLocks noGrp="1"/>
          </p:cNvSpPr>
          <p:nvPr>
            <p:ph sz="quarter" idx="4"/>
          </p:nvPr>
        </p:nvSpPr>
        <p:spPr>
          <a:xfrm>
            <a:off x="116323" y="5373216"/>
            <a:ext cx="4041775" cy="1477455"/>
          </a:xfrm>
        </p:spPr>
        <p:txBody>
          <a:bodyPr>
            <a:normAutofit fontScale="85000" lnSpcReduction="20000"/>
          </a:bodyPr>
          <a:lstStyle/>
          <a:p>
            <a:r>
              <a:rPr lang="en-GB" dirty="0">
                <a:solidFill>
                  <a:schemeClr val="bg1"/>
                </a:solidFill>
              </a:rPr>
              <a:t>Piers in running water – diverting river or cofferdams. </a:t>
            </a:r>
          </a:p>
          <a:p>
            <a:r>
              <a:rPr lang="en-GB" dirty="0" smtClean="0">
                <a:solidFill>
                  <a:schemeClr val="bg1"/>
                </a:solidFill>
              </a:rPr>
              <a:t>Piers vs. gradient </a:t>
            </a:r>
            <a:r>
              <a:rPr lang="en-GB" dirty="0">
                <a:solidFill>
                  <a:schemeClr val="bg1"/>
                </a:solidFill>
              </a:rPr>
              <a:t>of </a:t>
            </a:r>
            <a:r>
              <a:rPr lang="en-GB" dirty="0" smtClean="0">
                <a:solidFill>
                  <a:schemeClr val="bg1"/>
                </a:solidFill>
              </a:rPr>
              <a:t>the ramps</a:t>
            </a:r>
            <a:r>
              <a:rPr lang="en-GB" dirty="0">
                <a:solidFill>
                  <a:schemeClr val="bg1"/>
                </a:solidFill>
              </a:rPr>
              <a:t>. </a:t>
            </a:r>
          </a:p>
          <a:p>
            <a:endParaRPr lang="en-GB" dirty="0">
              <a:solidFill>
                <a:schemeClr val="bg1"/>
              </a:solidFill>
            </a:endParaRPr>
          </a:p>
        </p:txBody>
      </p:sp>
      <p:sp>
        <p:nvSpPr>
          <p:cNvPr id="9" name="Text Placeholder 4"/>
          <p:cNvSpPr txBox="1">
            <a:spLocks/>
          </p:cNvSpPr>
          <p:nvPr/>
        </p:nvSpPr>
        <p:spPr>
          <a:xfrm>
            <a:off x="6228184" y="834774"/>
            <a:ext cx="2890458" cy="750887"/>
          </a:xfrm>
          <a:prstGeom prst="rect">
            <a:avLst/>
          </a:prstGeom>
        </p:spPr>
        <p:txBody>
          <a:bodyPr vert="horz" anchor="ctr">
            <a:normAutofit/>
          </a:bodyPr>
          <a:lstStyle>
            <a:lvl1pPr marL="0" indent="0" algn="l" rtl="0" eaLnBrk="1" latinLnBrk="0" hangingPunct="1">
              <a:spcBef>
                <a:spcPct val="20000"/>
              </a:spcBef>
              <a:buClr>
                <a:schemeClr val="tx1">
                  <a:shade val="95000"/>
                </a:schemeClr>
              </a:buClr>
              <a:buSzPct val="65000"/>
              <a:buFont typeface="Wingdings 2"/>
              <a:buNone/>
              <a:defRPr kumimoji="0" sz="2400" b="0" kern="1200" cap="all" baseline="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None/>
              <a:defRPr kumimoji="0" sz="2000" b="1"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None/>
              <a:defRPr kumimoji="0" sz="1800" b="1"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None/>
              <a:defRPr kumimoji="0" sz="1600" b="1"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None/>
              <a:defRPr kumimoji="0" sz="1600" b="1"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solidFill>
                  <a:schemeClr val="bg1"/>
                </a:solidFill>
              </a:rPr>
              <a:t>Roads</a:t>
            </a:r>
            <a:endParaRPr lang="en-GB" b="1" dirty="0">
              <a:solidFill>
                <a:schemeClr val="bg1"/>
              </a:solidFill>
            </a:endParaRPr>
          </a:p>
        </p:txBody>
      </p:sp>
      <p:pic>
        <p:nvPicPr>
          <p:cNvPr id="1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58098" y="4581128"/>
            <a:ext cx="4860209" cy="2080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16323" y="1412777"/>
            <a:ext cx="4712967" cy="3834896"/>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000" dirty="0">
                <a:solidFill>
                  <a:prstClr val="black"/>
                </a:solidFill>
              </a:rPr>
              <a:t>Aqueducts – all utilising gravity </a:t>
            </a:r>
            <a:r>
              <a:rPr lang="en-GB" sz="2000" dirty="0" smtClean="0">
                <a:solidFill>
                  <a:prstClr val="black"/>
                </a:solidFill>
              </a:rPr>
              <a:t>hence continuous </a:t>
            </a:r>
            <a:r>
              <a:rPr lang="en-GB" sz="2000" dirty="0">
                <a:solidFill>
                  <a:prstClr val="black"/>
                </a:solidFill>
              </a:rPr>
              <a:t>and usually </a:t>
            </a:r>
            <a:r>
              <a:rPr lang="en-GB" sz="2000" dirty="0" smtClean="0">
                <a:solidFill>
                  <a:prstClr val="black"/>
                </a:solidFill>
              </a:rPr>
              <a:t>no </a:t>
            </a:r>
            <a:r>
              <a:rPr lang="en-GB" sz="2000" dirty="0">
                <a:solidFill>
                  <a:prstClr val="black"/>
                </a:solidFill>
              </a:rPr>
              <a:t>shut-off mechanisms.</a:t>
            </a:r>
          </a:p>
          <a:p>
            <a:pPr marL="548640" lvl="0" indent="-411480">
              <a:spcBef>
                <a:spcPct val="20000"/>
              </a:spcBef>
              <a:buClr>
                <a:prstClr val="white">
                  <a:shade val="95000"/>
                </a:prstClr>
              </a:buClr>
              <a:buSzPct val="65000"/>
              <a:buFont typeface="Wingdings 2"/>
              <a:buChar char=""/>
            </a:pPr>
            <a:endParaRPr lang="en-GB" sz="200" dirty="0" smtClean="0">
              <a:solidFill>
                <a:prstClr val="black"/>
              </a:solidFill>
            </a:endParaRPr>
          </a:p>
          <a:p>
            <a:pPr marL="548640" lvl="0" indent="-411480">
              <a:spcBef>
                <a:spcPct val="20000"/>
              </a:spcBef>
              <a:buClr>
                <a:prstClr val="white">
                  <a:shade val="95000"/>
                </a:prstClr>
              </a:buClr>
              <a:buSzPct val="65000"/>
              <a:buFont typeface="Wingdings 2"/>
              <a:buChar char=""/>
            </a:pPr>
            <a:r>
              <a:rPr lang="en-GB" sz="2000" dirty="0">
                <a:solidFill>
                  <a:prstClr val="black"/>
                </a:solidFill>
              </a:rPr>
              <a:t>Build up of calcium deposits – constant cleaning</a:t>
            </a:r>
            <a:r>
              <a:rPr lang="en-GB" sz="2000" dirty="0" smtClean="0">
                <a:solidFill>
                  <a:prstClr val="black"/>
                </a:solidFill>
              </a:rPr>
              <a:t>.</a:t>
            </a:r>
          </a:p>
          <a:p>
            <a:pPr marL="548640" lvl="0" indent="-411480">
              <a:spcBef>
                <a:spcPct val="20000"/>
              </a:spcBef>
              <a:buClr>
                <a:prstClr val="white">
                  <a:shade val="95000"/>
                </a:prstClr>
              </a:buClr>
              <a:buSzPct val="65000"/>
              <a:buFont typeface="Wingdings 2"/>
              <a:buChar char=""/>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dirty="0">
                <a:solidFill>
                  <a:prstClr val="black"/>
                </a:solidFill>
              </a:rPr>
              <a:t>90% of aqueducts ran at or below ground level. </a:t>
            </a:r>
            <a:endParaRPr lang="en-GB" sz="2000" dirty="0" smtClean="0">
              <a:solidFill>
                <a:prstClr val="black"/>
              </a:solidFill>
            </a:endParaRPr>
          </a:p>
          <a:p>
            <a:pPr marL="548640" lvl="0" indent="-411480">
              <a:spcBef>
                <a:spcPct val="20000"/>
              </a:spcBef>
              <a:buClr>
                <a:prstClr val="white">
                  <a:shade val="95000"/>
                </a:prstClr>
              </a:buClr>
              <a:buSzPct val="65000"/>
              <a:buFont typeface="Wingdings 2"/>
              <a:buChar char=""/>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dirty="0">
                <a:solidFill>
                  <a:prstClr val="black"/>
                </a:solidFill>
              </a:rPr>
              <a:t>A number of Imperial </a:t>
            </a:r>
            <a:r>
              <a:rPr lang="en-GB" sz="2000" dirty="0" smtClean="0">
                <a:solidFill>
                  <a:prstClr val="black"/>
                </a:solidFill>
              </a:rPr>
              <a:t>aqueducts lengthy (e.g. Aqua </a:t>
            </a:r>
            <a:r>
              <a:rPr lang="en-GB" sz="2000" dirty="0">
                <a:solidFill>
                  <a:prstClr val="black"/>
                </a:solidFill>
              </a:rPr>
              <a:t>Marcia – 91km; </a:t>
            </a:r>
            <a:r>
              <a:rPr lang="en-GB" sz="2000" dirty="0" smtClean="0">
                <a:solidFill>
                  <a:prstClr val="black"/>
                </a:solidFill>
              </a:rPr>
              <a:t>Carthage </a:t>
            </a:r>
            <a:r>
              <a:rPr lang="en-GB" sz="2000" dirty="0">
                <a:solidFill>
                  <a:prstClr val="black"/>
                </a:solidFill>
              </a:rPr>
              <a:t>132km). </a:t>
            </a:r>
          </a:p>
          <a:p>
            <a:pPr marL="548640" lvl="0" indent="-411480">
              <a:spcBef>
                <a:spcPct val="20000"/>
              </a:spcBef>
              <a:buClr>
                <a:prstClr val="white">
                  <a:shade val="95000"/>
                </a:prstClr>
              </a:buClr>
              <a:buSzPct val="65000"/>
              <a:buFont typeface="Wingdings 2"/>
              <a:buChar char=""/>
            </a:pPr>
            <a:endParaRPr lang="en-GB" sz="2000" dirty="0">
              <a:solidFill>
                <a:prstClr val="black"/>
              </a:solidFill>
            </a:endParaRPr>
          </a:p>
        </p:txBody>
      </p:sp>
    </p:spTree>
    <p:extLst>
      <p:ext uri="{BB962C8B-B14F-4D97-AF65-F5344CB8AC3E}">
        <p14:creationId xmlns:p14="http://schemas.microsoft.com/office/powerpoint/2010/main" val="3344370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6050"/>
          </a:xfrm>
        </p:spPr>
        <p:txBody>
          <a:bodyPr/>
          <a:lstStyle/>
          <a:p>
            <a:r>
              <a:rPr lang="en-GB" dirty="0" smtClean="0">
                <a:solidFill>
                  <a:schemeClr val="bg1"/>
                </a:solidFill>
              </a:rPr>
              <a:t>Materials and Energy</a:t>
            </a:r>
            <a:endParaRPr lang="en-GB" dirty="0">
              <a:solidFill>
                <a:schemeClr val="bg1"/>
              </a:solidFill>
            </a:endParaRPr>
          </a:p>
        </p:txBody>
      </p:sp>
      <p:sp>
        <p:nvSpPr>
          <p:cNvPr id="4" name="Text Placeholder 3"/>
          <p:cNvSpPr>
            <a:spLocks noGrp="1"/>
          </p:cNvSpPr>
          <p:nvPr>
            <p:ph type="body" idx="1"/>
          </p:nvPr>
        </p:nvSpPr>
        <p:spPr>
          <a:xfrm>
            <a:off x="436155" y="1268760"/>
            <a:ext cx="4040188" cy="750887"/>
          </a:xfrm>
        </p:spPr>
        <p:txBody>
          <a:bodyPr/>
          <a:lstStyle/>
          <a:p>
            <a:r>
              <a:rPr lang="en-GB" b="1" dirty="0" smtClean="0">
                <a:solidFill>
                  <a:schemeClr val="bg1"/>
                </a:solidFill>
              </a:rPr>
              <a:t>Concrete and Brick</a:t>
            </a:r>
            <a:endParaRPr lang="en-GB" b="1" dirty="0">
              <a:solidFill>
                <a:schemeClr val="bg1"/>
              </a:solidFill>
            </a:endParaRPr>
          </a:p>
        </p:txBody>
      </p:sp>
      <p:sp>
        <p:nvSpPr>
          <p:cNvPr id="6" name="Text Placeholder 5"/>
          <p:cNvSpPr>
            <a:spLocks noGrp="1"/>
          </p:cNvSpPr>
          <p:nvPr>
            <p:ph type="body" sz="half" idx="3"/>
          </p:nvPr>
        </p:nvSpPr>
        <p:spPr>
          <a:xfrm>
            <a:off x="4932040" y="1283191"/>
            <a:ext cx="3754760" cy="750887"/>
          </a:xfrm>
        </p:spPr>
        <p:txBody>
          <a:bodyPr/>
          <a:lstStyle/>
          <a:p>
            <a:r>
              <a:rPr lang="en-GB" b="1" dirty="0" smtClean="0">
                <a:solidFill>
                  <a:schemeClr val="bg1"/>
                </a:solidFill>
              </a:rPr>
              <a:t>Kinetic Energy</a:t>
            </a:r>
            <a:endParaRPr lang="en-GB" b="1" dirty="0">
              <a:solidFill>
                <a:schemeClr val="bg1"/>
              </a:solidFill>
            </a:endParaRPr>
          </a:p>
        </p:txBody>
      </p:sp>
      <p:sp>
        <p:nvSpPr>
          <p:cNvPr id="7" name="Content Placeholder 6"/>
          <p:cNvSpPr>
            <a:spLocks noGrp="1"/>
          </p:cNvSpPr>
          <p:nvPr>
            <p:ph sz="quarter" idx="4"/>
          </p:nvPr>
        </p:nvSpPr>
        <p:spPr>
          <a:xfrm>
            <a:off x="4283968" y="2034078"/>
            <a:ext cx="4752529" cy="4823922"/>
          </a:xfrm>
        </p:spPr>
        <p:txBody>
          <a:bodyPr>
            <a:normAutofit fontScale="85000" lnSpcReduction="20000"/>
          </a:bodyPr>
          <a:lstStyle/>
          <a:p>
            <a:r>
              <a:rPr lang="en-GB" dirty="0">
                <a:solidFill>
                  <a:schemeClr val="bg1"/>
                </a:solidFill>
              </a:rPr>
              <a:t>Human and animal power, water power, passive solar energy, biomass (e.g. wood), wind energy and gravitational energy. </a:t>
            </a:r>
          </a:p>
          <a:p>
            <a:endParaRPr lang="en-GB" sz="800" dirty="0">
              <a:solidFill>
                <a:schemeClr val="bg1"/>
              </a:solidFill>
            </a:endParaRPr>
          </a:p>
          <a:p>
            <a:r>
              <a:rPr lang="en-GB" dirty="0">
                <a:solidFill>
                  <a:schemeClr val="bg1"/>
                </a:solidFill>
              </a:rPr>
              <a:t>Little mechanisation, use of hand tools, some tool for amplifying kinetic power (levers, gears, screws, block and tackle).</a:t>
            </a:r>
          </a:p>
          <a:p>
            <a:endParaRPr lang="en-GB" sz="800" dirty="0">
              <a:solidFill>
                <a:schemeClr val="bg1"/>
              </a:solidFill>
            </a:endParaRPr>
          </a:p>
          <a:p>
            <a:r>
              <a:rPr lang="en-GB" dirty="0">
                <a:solidFill>
                  <a:schemeClr val="bg1"/>
                </a:solidFill>
              </a:rPr>
              <a:t>Biomass for “industrial” and domestic heat.</a:t>
            </a:r>
          </a:p>
          <a:p>
            <a:endParaRPr lang="en-GB" sz="800" dirty="0">
              <a:solidFill>
                <a:schemeClr val="bg1"/>
              </a:solidFill>
            </a:endParaRPr>
          </a:p>
          <a:p>
            <a:r>
              <a:rPr lang="en-GB" dirty="0">
                <a:solidFill>
                  <a:schemeClr val="bg1"/>
                </a:solidFill>
              </a:rPr>
              <a:t>Wind harnessed largely for sail ships, not mills.</a:t>
            </a:r>
          </a:p>
          <a:p>
            <a:endParaRPr lang="en-GB" sz="800" dirty="0">
              <a:solidFill>
                <a:schemeClr val="bg1"/>
              </a:solidFill>
            </a:endParaRPr>
          </a:p>
          <a:p>
            <a:r>
              <a:rPr lang="en-GB" dirty="0">
                <a:solidFill>
                  <a:schemeClr val="bg1"/>
                </a:solidFill>
              </a:rPr>
              <a:t>Piston pumps for fire extinguishers and bilge pumps. </a:t>
            </a:r>
          </a:p>
          <a:p>
            <a:endParaRPr lang="en-GB" sz="700" dirty="0">
              <a:solidFill>
                <a:schemeClr val="bg1"/>
              </a:solidFill>
            </a:endParaRPr>
          </a:p>
          <a:p>
            <a:r>
              <a:rPr lang="en-GB" dirty="0">
                <a:solidFill>
                  <a:schemeClr val="bg1"/>
                </a:solidFill>
              </a:rPr>
              <a:t>Levers and screws of wine and olive presses. </a:t>
            </a:r>
          </a:p>
        </p:txBody>
      </p:sp>
      <p:sp>
        <p:nvSpPr>
          <p:cNvPr id="8" name="Content Placeholder 2"/>
          <p:cNvSpPr>
            <a:spLocks noGrp="1"/>
          </p:cNvSpPr>
          <p:nvPr>
            <p:ph sz="quarter" idx="2"/>
          </p:nvPr>
        </p:nvSpPr>
        <p:spPr>
          <a:xfrm>
            <a:off x="0" y="2034078"/>
            <a:ext cx="4283968" cy="4707290"/>
          </a:xfrm>
        </p:spPr>
        <p:txBody>
          <a:bodyPr>
            <a:normAutofit fontScale="85000" lnSpcReduction="10000"/>
          </a:bodyPr>
          <a:lstStyle/>
          <a:p>
            <a:r>
              <a:rPr lang="en-GB" dirty="0" smtClean="0">
                <a:solidFill>
                  <a:schemeClr val="bg1"/>
                </a:solidFill>
              </a:rPr>
              <a:t>Roman start using concrete in third century BC – walls built with core of mortar and aggregate small stones (</a:t>
            </a:r>
            <a:r>
              <a:rPr lang="en-GB" i="1" dirty="0" smtClean="0">
                <a:solidFill>
                  <a:schemeClr val="bg1"/>
                </a:solidFill>
              </a:rPr>
              <a:t>opus </a:t>
            </a:r>
            <a:r>
              <a:rPr lang="en-GB" i="1" dirty="0" err="1" smtClean="0">
                <a:solidFill>
                  <a:schemeClr val="bg1"/>
                </a:solidFill>
              </a:rPr>
              <a:t>caementicium</a:t>
            </a:r>
            <a:r>
              <a:rPr lang="en-GB" dirty="0" smtClean="0">
                <a:solidFill>
                  <a:schemeClr val="bg1"/>
                </a:solidFill>
              </a:rPr>
              <a:t>).</a:t>
            </a:r>
          </a:p>
          <a:p>
            <a:endParaRPr lang="en-GB" sz="1000" dirty="0">
              <a:solidFill>
                <a:schemeClr val="bg1"/>
              </a:solidFill>
            </a:endParaRPr>
          </a:p>
          <a:p>
            <a:r>
              <a:rPr lang="en-GB" dirty="0" smtClean="0">
                <a:solidFill>
                  <a:schemeClr val="bg1"/>
                </a:solidFill>
              </a:rPr>
              <a:t>Development of </a:t>
            </a:r>
            <a:r>
              <a:rPr lang="en-GB" i="1" dirty="0" smtClean="0">
                <a:solidFill>
                  <a:schemeClr val="bg1"/>
                </a:solidFill>
              </a:rPr>
              <a:t>opus </a:t>
            </a:r>
            <a:r>
              <a:rPr lang="en-GB" i="1" dirty="0" err="1" smtClean="0">
                <a:solidFill>
                  <a:schemeClr val="bg1"/>
                </a:solidFill>
              </a:rPr>
              <a:t>reticulatum</a:t>
            </a:r>
            <a:r>
              <a:rPr lang="en-GB" i="1" dirty="0" smtClean="0">
                <a:solidFill>
                  <a:schemeClr val="bg1"/>
                </a:solidFill>
              </a:rPr>
              <a:t> </a:t>
            </a:r>
            <a:r>
              <a:rPr lang="en-GB" dirty="0" smtClean="0">
                <a:solidFill>
                  <a:schemeClr val="bg1"/>
                </a:solidFill>
              </a:rPr>
              <a:t>in late Republic – increase in construction speed.</a:t>
            </a:r>
          </a:p>
          <a:p>
            <a:endParaRPr lang="en-GB" sz="1000" dirty="0">
              <a:solidFill>
                <a:schemeClr val="bg1"/>
              </a:solidFill>
            </a:endParaRPr>
          </a:p>
          <a:p>
            <a:r>
              <a:rPr lang="en-GB" dirty="0" smtClean="0">
                <a:solidFill>
                  <a:schemeClr val="bg1"/>
                </a:solidFill>
              </a:rPr>
              <a:t>Development of </a:t>
            </a:r>
            <a:r>
              <a:rPr lang="en-GB" i="1" dirty="0" smtClean="0">
                <a:solidFill>
                  <a:schemeClr val="bg1"/>
                </a:solidFill>
              </a:rPr>
              <a:t>opus </a:t>
            </a:r>
            <a:r>
              <a:rPr lang="en-GB" i="1" dirty="0" err="1" smtClean="0">
                <a:solidFill>
                  <a:schemeClr val="bg1"/>
                </a:solidFill>
              </a:rPr>
              <a:t>testaceum</a:t>
            </a:r>
            <a:r>
              <a:rPr lang="en-GB" i="1" dirty="0" smtClean="0">
                <a:solidFill>
                  <a:schemeClr val="bg1"/>
                </a:solidFill>
              </a:rPr>
              <a:t> </a:t>
            </a:r>
            <a:r>
              <a:rPr lang="en-GB" dirty="0" smtClean="0">
                <a:solidFill>
                  <a:schemeClr val="bg1"/>
                </a:solidFill>
              </a:rPr>
              <a:t>in early Imperial period.</a:t>
            </a:r>
          </a:p>
          <a:p>
            <a:endParaRPr lang="en-GB" sz="1000" dirty="0">
              <a:solidFill>
                <a:schemeClr val="bg1"/>
              </a:solidFill>
            </a:endParaRPr>
          </a:p>
          <a:p>
            <a:r>
              <a:rPr lang="en-GB" i="1" dirty="0" err="1" smtClean="0">
                <a:solidFill>
                  <a:schemeClr val="bg1"/>
                </a:solidFill>
              </a:rPr>
              <a:t>Pozzolana</a:t>
            </a:r>
            <a:r>
              <a:rPr lang="en-GB" i="1" dirty="0" smtClean="0">
                <a:solidFill>
                  <a:schemeClr val="bg1"/>
                </a:solidFill>
              </a:rPr>
              <a:t> </a:t>
            </a:r>
            <a:r>
              <a:rPr lang="en-GB" dirty="0" smtClean="0">
                <a:solidFill>
                  <a:schemeClr val="bg1"/>
                </a:solidFill>
              </a:rPr>
              <a:t>–volcanic ash used for making concrete – Vitruvius </a:t>
            </a:r>
            <a:r>
              <a:rPr lang="en-GB" i="1" dirty="0" smtClean="0">
                <a:solidFill>
                  <a:schemeClr val="bg1"/>
                </a:solidFill>
              </a:rPr>
              <a:t>De arch. </a:t>
            </a:r>
            <a:r>
              <a:rPr lang="en-GB" dirty="0" smtClean="0">
                <a:solidFill>
                  <a:schemeClr val="bg1"/>
                </a:solidFill>
              </a:rPr>
              <a:t>2.6.1.</a:t>
            </a:r>
            <a:endParaRPr lang="en-GB" i="1" dirty="0">
              <a:solidFill>
                <a:schemeClr val="bg1"/>
              </a:solidFill>
            </a:endParaRPr>
          </a:p>
        </p:txBody>
      </p:sp>
    </p:spTree>
    <p:extLst>
      <p:ext uri="{BB962C8B-B14F-4D97-AF65-F5344CB8AC3E}">
        <p14:creationId xmlns:p14="http://schemas.microsoft.com/office/powerpoint/2010/main" val="3085571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07504" y="1196752"/>
            <a:ext cx="8928992" cy="5661248"/>
          </a:xfrm>
        </p:spPr>
        <p:txBody>
          <a:bodyPr>
            <a:normAutofit fontScale="92500" lnSpcReduction="10000"/>
          </a:bodyPr>
          <a:lstStyle/>
          <a:p>
            <a:r>
              <a:rPr lang="en-GB" dirty="0" err="1">
                <a:solidFill>
                  <a:schemeClr val="bg1"/>
                </a:solidFill>
              </a:rPr>
              <a:t>DeLaine</a:t>
            </a:r>
            <a:r>
              <a:rPr lang="en-GB" dirty="0">
                <a:solidFill>
                  <a:schemeClr val="bg1"/>
                </a:solidFill>
              </a:rPr>
              <a:t> J. </a:t>
            </a:r>
            <a:r>
              <a:rPr lang="en-GB" dirty="0" smtClean="0">
                <a:solidFill>
                  <a:schemeClr val="bg1"/>
                </a:solidFill>
              </a:rPr>
              <a:t>2000. </a:t>
            </a:r>
            <a:r>
              <a:rPr lang="en-GB" dirty="0">
                <a:solidFill>
                  <a:schemeClr val="bg1"/>
                </a:solidFill>
              </a:rPr>
              <a:t>‘Building the Eternal City: The Construction Industry of Imperial Rome’. In </a:t>
            </a:r>
            <a:r>
              <a:rPr lang="en-GB" i="1" dirty="0" smtClean="0">
                <a:solidFill>
                  <a:schemeClr val="bg1"/>
                </a:solidFill>
              </a:rPr>
              <a:t>Ancient </a:t>
            </a:r>
            <a:r>
              <a:rPr lang="en-GB" i="1" dirty="0">
                <a:solidFill>
                  <a:schemeClr val="bg1"/>
                </a:solidFill>
              </a:rPr>
              <a:t>Rome: The Archaeology of the Eternal </a:t>
            </a:r>
            <a:r>
              <a:rPr lang="en-GB" i="1" dirty="0" smtClean="0">
                <a:solidFill>
                  <a:schemeClr val="bg1"/>
                </a:solidFill>
              </a:rPr>
              <a:t>City</a:t>
            </a:r>
            <a:r>
              <a:rPr lang="en-GB" dirty="0">
                <a:solidFill>
                  <a:schemeClr val="bg1"/>
                </a:solidFill>
              </a:rPr>
              <a:t>, </a:t>
            </a:r>
            <a:r>
              <a:rPr lang="en-GB" dirty="0" err="1">
                <a:solidFill>
                  <a:schemeClr val="bg1"/>
                </a:solidFill>
              </a:rPr>
              <a:t>Coulston</a:t>
            </a:r>
            <a:r>
              <a:rPr lang="en-GB" dirty="0">
                <a:solidFill>
                  <a:schemeClr val="bg1"/>
                </a:solidFill>
              </a:rPr>
              <a:t>, J., and Dodge, H. (eds.),  </a:t>
            </a:r>
            <a:r>
              <a:rPr lang="en-GB" dirty="0" smtClean="0">
                <a:solidFill>
                  <a:schemeClr val="bg1"/>
                </a:solidFill>
              </a:rPr>
              <a:t>Oxford</a:t>
            </a:r>
            <a:r>
              <a:rPr lang="en-GB" dirty="0">
                <a:solidFill>
                  <a:schemeClr val="bg1"/>
                </a:solidFill>
              </a:rPr>
              <a:t>: Oxford University School of </a:t>
            </a:r>
            <a:r>
              <a:rPr lang="en-GB" dirty="0" smtClean="0">
                <a:solidFill>
                  <a:schemeClr val="bg1"/>
                </a:solidFill>
              </a:rPr>
              <a:t>Archaeology: </a:t>
            </a:r>
            <a:r>
              <a:rPr lang="en-GB" dirty="0">
                <a:solidFill>
                  <a:schemeClr val="bg1"/>
                </a:solidFill>
              </a:rPr>
              <a:t>119-141.</a:t>
            </a:r>
          </a:p>
          <a:p>
            <a:endParaRPr lang="en-GB" sz="900" dirty="0" smtClean="0">
              <a:solidFill>
                <a:schemeClr val="bg1"/>
              </a:solidFill>
            </a:endParaRPr>
          </a:p>
          <a:p>
            <a:r>
              <a:rPr lang="en-GB" dirty="0" smtClean="0">
                <a:solidFill>
                  <a:schemeClr val="bg1"/>
                </a:solidFill>
              </a:rPr>
              <a:t>Irby-Massie, G. L. and Keyser, P. T. 2002: </a:t>
            </a:r>
            <a:r>
              <a:rPr lang="en-GB" i="1" dirty="0" smtClean="0">
                <a:solidFill>
                  <a:schemeClr val="bg1"/>
                </a:solidFill>
              </a:rPr>
              <a:t>Greek Science of the Hellenistic Era: A Source Book</a:t>
            </a:r>
            <a:r>
              <a:rPr lang="en-GB" dirty="0" smtClean="0">
                <a:solidFill>
                  <a:schemeClr val="bg1"/>
                </a:solidFill>
              </a:rPr>
              <a:t>. London: Routledge.</a:t>
            </a:r>
          </a:p>
          <a:p>
            <a:endParaRPr lang="en-GB" sz="900" dirty="0">
              <a:solidFill>
                <a:schemeClr val="bg1"/>
              </a:solidFill>
            </a:endParaRPr>
          </a:p>
          <a:p>
            <a:r>
              <a:rPr lang="en-GB" dirty="0" err="1" smtClean="0">
                <a:solidFill>
                  <a:schemeClr val="bg1"/>
                </a:solidFill>
              </a:rPr>
              <a:t>Nikolic</a:t>
            </a:r>
            <a:r>
              <a:rPr lang="en-GB" dirty="0" smtClean="0">
                <a:solidFill>
                  <a:schemeClr val="bg1"/>
                </a:solidFill>
              </a:rPr>
              <a:t>, M. 2014. ‘Roman Technology and Engineering’, </a:t>
            </a:r>
            <a:r>
              <a:rPr lang="en-GB" i="1" dirty="0" smtClean="0">
                <a:solidFill>
                  <a:schemeClr val="bg1"/>
                </a:solidFill>
              </a:rPr>
              <a:t>Themes in Roman Society and Culture</a:t>
            </a:r>
            <a:r>
              <a:rPr lang="en-GB" dirty="0" smtClean="0">
                <a:solidFill>
                  <a:schemeClr val="bg1"/>
                </a:solidFill>
              </a:rPr>
              <a:t>, Gibbs, M., </a:t>
            </a:r>
            <a:r>
              <a:rPr lang="en-GB" dirty="0" err="1" smtClean="0">
                <a:solidFill>
                  <a:schemeClr val="bg1"/>
                </a:solidFill>
              </a:rPr>
              <a:t>Nikolic</a:t>
            </a:r>
            <a:r>
              <a:rPr lang="en-GB" dirty="0" smtClean="0">
                <a:solidFill>
                  <a:schemeClr val="bg1"/>
                </a:solidFill>
              </a:rPr>
              <a:t>, M. and </a:t>
            </a:r>
            <a:r>
              <a:rPr lang="en-GB" dirty="0" err="1" smtClean="0">
                <a:solidFill>
                  <a:schemeClr val="bg1"/>
                </a:solidFill>
              </a:rPr>
              <a:t>Ripat</a:t>
            </a:r>
            <a:r>
              <a:rPr lang="en-GB" dirty="0" smtClean="0">
                <a:solidFill>
                  <a:schemeClr val="bg1"/>
                </a:solidFill>
              </a:rPr>
              <a:t>, P. (eds.), Oxford: Oxford University press: 355-377. </a:t>
            </a:r>
          </a:p>
          <a:p>
            <a:endParaRPr lang="en-GB" sz="900" dirty="0" smtClean="0">
              <a:solidFill>
                <a:schemeClr val="bg1"/>
              </a:solidFill>
            </a:endParaRPr>
          </a:p>
          <a:p>
            <a:r>
              <a:rPr lang="en-GB" dirty="0" err="1" smtClean="0">
                <a:solidFill>
                  <a:schemeClr val="bg1"/>
                </a:solidFill>
              </a:rPr>
              <a:t>Rihill</a:t>
            </a:r>
            <a:r>
              <a:rPr lang="en-GB" dirty="0" smtClean="0">
                <a:solidFill>
                  <a:schemeClr val="bg1"/>
                </a:solidFill>
              </a:rPr>
              <a:t>, T. E. 1999: </a:t>
            </a:r>
            <a:r>
              <a:rPr lang="en-GB" i="1" dirty="0" smtClean="0">
                <a:solidFill>
                  <a:schemeClr val="bg1"/>
                </a:solidFill>
              </a:rPr>
              <a:t>Greek Science</a:t>
            </a:r>
            <a:r>
              <a:rPr lang="en-GB" dirty="0" smtClean="0">
                <a:solidFill>
                  <a:schemeClr val="bg1"/>
                </a:solidFill>
              </a:rPr>
              <a:t>. Oxford.</a:t>
            </a:r>
          </a:p>
          <a:p>
            <a:endParaRPr lang="en-GB" sz="900" dirty="0" smtClean="0">
              <a:solidFill>
                <a:schemeClr val="bg1"/>
              </a:solidFill>
            </a:endParaRPr>
          </a:p>
          <a:p>
            <a:r>
              <a:rPr lang="en-GB" dirty="0" smtClean="0">
                <a:solidFill>
                  <a:schemeClr val="bg1"/>
                </a:solidFill>
              </a:rPr>
              <a:t>White, K. D. 1984: </a:t>
            </a:r>
            <a:r>
              <a:rPr lang="en-GB" i="1" dirty="0" smtClean="0">
                <a:solidFill>
                  <a:schemeClr val="bg1"/>
                </a:solidFill>
              </a:rPr>
              <a:t>Greek and Roman Technology</a:t>
            </a:r>
            <a:r>
              <a:rPr lang="en-GB" dirty="0" smtClean="0">
                <a:solidFill>
                  <a:schemeClr val="bg1"/>
                </a:solidFill>
              </a:rPr>
              <a:t>. London.</a:t>
            </a:r>
            <a:endParaRPr lang="en-GB" dirty="0">
              <a:solidFill>
                <a:schemeClr val="bg1"/>
              </a:solidFill>
            </a:endParaRPr>
          </a:p>
        </p:txBody>
      </p:sp>
    </p:spTree>
    <p:extLst>
      <p:ext uri="{BB962C8B-B14F-4D97-AF65-F5344CB8AC3E}">
        <p14:creationId xmlns:p14="http://schemas.microsoft.com/office/powerpoint/2010/main" val="10613789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404</TotalTime>
  <Words>2013</Words>
  <Application>Microsoft Office PowerPoint</Application>
  <PresentationFormat>On-screen Show (4:3)</PresentationFormat>
  <Paragraphs>171</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Book Antiqua</vt:lpstr>
      <vt:lpstr>Lucida Sans</vt:lpstr>
      <vt:lpstr>Times New Roman</vt:lpstr>
      <vt:lpstr>Wingdings</vt:lpstr>
      <vt:lpstr>Wingdings 2</vt:lpstr>
      <vt:lpstr>Wingdings 3</vt:lpstr>
      <vt:lpstr>Apex</vt:lpstr>
      <vt:lpstr>Athens and Rome: Life and Culture in Classical Antiquity</vt:lpstr>
      <vt:lpstr>PowerPoint Presentation</vt:lpstr>
      <vt:lpstr>Origins of Scientific Thought</vt:lpstr>
      <vt:lpstr>Ancient Notions of Science</vt:lpstr>
      <vt:lpstr>PowerPoint Presentation</vt:lpstr>
      <vt:lpstr>Empiricism</vt:lpstr>
      <vt:lpstr>Scholarship</vt:lpstr>
      <vt:lpstr>Practical vs. Theoretical</vt:lpstr>
      <vt:lpstr>PowerPoint Presentation</vt:lpstr>
      <vt:lpstr>PowerPoint Presentation</vt:lpstr>
      <vt:lpstr>Geography</vt:lpstr>
      <vt:lpstr>Mathematics and Astronomy</vt:lpstr>
      <vt:lpstr>Biology</vt:lpstr>
      <vt:lpstr>“Mechanics”</vt:lpstr>
      <vt:lpstr>PowerPoint Presentation</vt:lpstr>
      <vt:lpstr>Transmission of Technology</vt:lpstr>
      <vt:lpstr>Creativity and Stagnation?</vt:lpstr>
      <vt:lpstr>Practical Application</vt:lpstr>
      <vt:lpstr>Roman Civil Engineering</vt:lpstr>
      <vt:lpstr>Materials and Energy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cp:lastModifiedBy>
  <cp:revision>111</cp:revision>
  <cp:lastPrinted>2015-10-15T13:50:58Z</cp:lastPrinted>
  <dcterms:created xsi:type="dcterms:W3CDTF">2014-11-07T17:07:32Z</dcterms:created>
  <dcterms:modified xsi:type="dcterms:W3CDTF">2017-11-01T18:20:01Z</dcterms:modified>
</cp:coreProperties>
</file>