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  <p:sldMasterId id="2147483666" r:id="rId5"/>
  </p:sldMasterIdLst>
  <p:notesMasterIdLst>
    <p:notesMasterId r:id="rId73"/>
  </p:notesMasterIdLst>
  <p:sldIdLst>
    <p:sldId id="258" r:id="rId6"/>
    <p:sldId id="273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363" r:id="rId16"/>
    <p:sldId id="364" r:id="rId17"/>
    <p:sldId id="365" r:id="rId18"/>
    <p:sldId id="366" r:id="rId19"/>
    <p:sldId id="367" r:id="rId20"/>
    <p:sldId id="368" r:id="rId21"/>
    <p:sldId id="369" r:id="rId22"/>
    <p:sldId id="370" r:id="rId23"/>
    <p:sldId id="269" r:id="rId24"/>
    <p:sldId id="371" r:id="rId25"/>
    <p:sldId id="270" r:id="rId26"/>
    <p:sldId id="271" r:id="rId27"/>
    <p:sldId id="356" r:id="rId28"/>
    <p:sldId id="357" r:id="rId29"/>
    <p:sldId id="358" r:id="rId30"/>
    <p:sldId id="359" r:id="rId31"/>
    <p:sldId id="360" r:id="rId32"/>
    <p:sldId id="284" r:id="rId33"/>
    <p:sldId id="345" r:id="rId34"/>
    <p:sldId id="348" r:id="rId35"/>
    <p:sldId id="279" r:id="rId36"/>
    <p:sldId id="351" r:id="rId37"/>
    <p:sldId id="353" r:id="rId38"/>
    <p:sldId id="354" r:id="rId39"/>
    <p:sldId id="272" r:id="rId40"/>
    <p:sldId id="355" r:id="rId41"/>
    <p:sldId id="379" r:id="rId42"/>
    <p:sldId id="267" r:id="rId43"/>
    <p:sldId id="372" r:id="rId44"/>
    <p:sldId id="373" r:id="rId45"/>
    <p:sldId id="362" r:id="rId46"/>
    <p:sldId id="374" r:id="rId47"/>
    <p:sldId id="375" r:id="rId48"/>
    <p:sldId id="376" r:id="rId49"/>
    <p:sldId id="377" r:id="rId50"/>
    <p:sldId id="361" r:id="rId51"/>
    <p:sldId id="330" r:id="rId52"/>
    <p:sldId id="327" r:id="rId53"/>
    <p:sldId id="275" r:id="rId54"/>
    <p:sldId id="286" r:id="rId55"/>
    <p:sldId id="287" r:id="rId56"/>
    <p:sldId id="288" r:id="rId57"/>
    <p:sldId id="289" r:id="rId58"/>
    <p:sldId id="290" r:id="rId59"/>
    <p:sldId id="292" r:id="rId60"/>
    <p:sldId id="291" r:id="rId61"/>
    <p:sldId id="293" r:id="rId62"/>
    <p:sldId id="285" r:id="rId63"/>
    <p:sldId id="274" r:id="rId64"/>
    <p:sldId id="276" r:id="rId65"/>
    <p:sldId id="277" r:id="rId66"/>
    <p:sldId id="283" r:id="rId67"/>
    <p:sldId id="278" r:id="rId68"/>
    <p:sldId id="280" r:id="rId69"/>
    <p:sldId id="281" r:id="rId70"/>
    <p:sldId id="346" r:id="rId71"/>
    <p:sldId id="378" r:id="rId7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3AE869-1138-4061-A5E1-692715AC0595}" v="34" dt="2026-10-14T08:35:20.2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20736"/>
    <p:restoredTop sz="96327"/>
  </p:normalViewPr>
  <p:slideViewPr>
    <p:cSldViewPr snapToGrid="0" snapToObjects="1">
      <p:cViewPr varScale="1">
        <p:scale>
          <a:sx n="90" d="100"/>
          <a:sy n="90" d="100"/>
        </p:scale>
        <p:origin x="76" y="3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328"/>
    </p:cViewPr>
  </p:sorterViewPr>
  <p:notesViewPr>
    <p:cSldViewPr snapToGrid="0" snapToObjects="1">
      <p:cViewPr varScale="1">
        <p:scale>
          <a:sx n="85" d="100"/>
          <a:sy n="85" d="100"/>
        </p:scale>
        <p:origin x="388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slide" Target="slides/slide63.xml"/><Relationship Id="rId16" Type="http://schemas.openxmlformats.org/officeDocument/2006/relationships/slide" Target="slides/slide1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slide" Target="slides/slide61.xml"/><Relationship Id="rId7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6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slide" Target="slides/slide59.xml"/><Relationship Id="rId69" Type="http://schemas.openxmlformats.org/officeDocument/2006/relationships/slide" Target="slides/slide64.xml"/><Relationship Id="rId77" Type="http://schemas.openxmlformats.org/officeDocument/2006/relationships/tableStyles" Target="tableStyle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slide" Target="slides/slide67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slide" Target="slides/slide62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slide" Target="slides/slide65.xml"/><Relationship Id="rId75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openxmlformats.org/officeDocument/2006/relationships/notesMaster" Target="notesMasters/notesMaster1.xml"/><Relationship Id="rId78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6" Type="http://schemas.openxmlformats.org/officeDocument/2006/relationships/theme" Target="theme/theme1.xml"/><Relationship Id="rId7" Type="http://schemas.openxmlformats.org/officeDocument/2006/relationships/slide" Target="slides/slide2.xml"/><Relationship Id="rId71" Type="http://schemas.openxmlformats.org/officeDocument/2006/relationships/slide" Target="slides/slide66.xml"/><Relationship Id="rId2" Type="http://schemas.openxmlformats.org/officeDocument/2006/relationships/customXml" Target="../customXml/item2.xml"/><Relationship Id="rId29" Type="http://schemas.openxmlformats.org/officeDocument/2006/relationships/slide" Target="slides/slide24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2336F3-2964-40E9-9994-907DE3B48171}" type="doc">
      <dgm:prSet loTypeId="urn:microsoft.com/office/officeart/2005/8/layout/matrix3" loCatId="matrix" qsTypeId="urn:microsoft.com/office/officeart/2005/8/quickstyle/simple1#2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E92CF7D0-E24B-4F9B-8F39-E461477FF7F9}">
      <dgm:prSet/>
      <dgm:spPr/>
      <dgm:t>
        <a:bodyPr/>
        <a:lstStyle/>
        <a:p>
          <a:r>
            <a:rPr lang="en-GB" b="0" i="0"/>
            <a:t>Respect</a:t>
          </a:r>
          <a:endParaRPr lang="en-US"/>
        </a:p>
      </dgm:t>
    </dgm:pt>
    <dgm:pt modelId="{B2E7D66E-9169-40A0-A7AB-936DB2453369}" type="parTrans" cxnId="{6BA1D1EA-6F59-4A7D-B68A-6537D0B794C9}">
      <dgm:prSet/>
      <dgm:spPr/>
      <dgm:t>
        <a:bodyPr/>
        <a:lstStyle/>
        <a:p>
          <a:endParaRPr lang="en-US"/>
        </a:p>
      </dgm:t>
    </dgm:pt>
    <dgm:pt modelId="{73C2A3C3-A598-46AE-953B-E40A387224B9}" type="sibTrans" cxnId="{6BA1D1EA-6F59-4A7D-B68A-6537D0B794C9}">
      <dgm:prSet/>
      <dgm:spPr/>
      <dgm:t>
        <a:bodyPr/>
        <a:lstStyle/>
        <a:p>
          <a:endParaRPr lang="en-US"/>
        </a:p>
      </dgm:t>
    </dgm:pt>
    <dgm:pt modelId="{758846E2-3B58-4CEC-82F9-EB3735325EC3}">
      <dgm:prSet/>
      <dgm:spPr/>
      <dgm:t>
        <a:bodyPr/>
        <a:lstStyle/>
        <a:p>
          <a:r>
            <a:rPr lang="en-GB" b="0" i="0"/>
            <a:t>Competence</a:t>
          </a:r>
          <a:endParaRPr lang="en-US"/>
        </a:p>
      </dgm:t>
    </dgm:pt>
    <dgm:pt modelId="{E65FA82E-765E-4F42-B0E8-8E10B8E08B03}" type="parTrans" cxnId="{E8BFA8FB-4431-4BC0-8AFF-EB95BE2DEFC5}">
      <dgm:prSet/>
      <dgm:spPr/>
      <dgm:t>
        <a:bodyPr/>
        <a:lstStyle/>
        <a:p>
          <a:endParaRPr lang="en-US"/>
        </a:p>
      </dgm:t>
    </dgm:pt>
    <dgm:pt modelId="{A74B8B9E-DF39-4AEB-B5E3-878C9FF18786}" type="sibTrans" cxnId="{E8BFA8FB-4431-4BC0-8AFF-EB95BE2DEFC5}">
      <dgm:prSet/>
      <dgm:spPr/>
      <dgm:t>
        <a:bodyPr/>
        <a:lstStyle/>
        <a:p>
          <a:endParaRPr lang="en-US"/>
        </a:p>
      </dgm:t>
    </dgm:pt>
    <dgm:pt modelId="{79251DB1-F3C9-468C-88FD-7F299E961D93}">
      <dgm:prSet/>
      <dgm:spPr/>
      <dgm:t>
        <a:bodyPr/>
        <a:lstStyle/>
        <a:p>
          <a:r>
            <a:rPr lang="en-GB" b="0" i="0"/>
            <a:t>Responsibility</a:t>
          </a:r>
          <a:endParaRPr lang="en-US"/>
        </a:p>
      </dgm:t>
    </dgm:pt>
    <dgm:pt modelId="{5B800429-7B53-4F23-A9D5-832FEEBAA2DA}" type="parTrans" cxnId="{16A9BFA1-3B83-4DC7-8AFF-1A3F47CCA644}">
      <dgm:prSet/>
      <dgm:spPr/>
      <dgm:t>
        <a:bodyPr/>
        <a:lstStyle/>
        <a:p>
          <a:endParaRPr lang="en-US"/>
        </a:p>
      </dgm:t>
    </dgm:pt>
    <dgm:pt modelId="{E4B5B547-65F3-41E0-88C0-B59912399B72}" type="sibTrans" cxnId="{16A9BFA1-3B83-4DC7-8AFF-1A3F47CCA644}">
      <dgm:prSet/>
      <dgm:spPr/>
      <dgm:t>
        <a:bodyPr/>
        <a:lstStyle/>
        <a:p>
          <a:endParaRPr lang="en-US"/>
        </a:p>
      </dgm:t>
    </dgm:pt>
    <dgm:pt modelId="{FED18105-6393-427B-BAE7-A5B1D137BB79}">
      <dgm:prSet/>
      <dgm:spPr/>
      <dgm:t>
        <a:bodyPr/>
        <a:lstStyle/>
        <a:p>
          <a:r>
            <a:rPr lang="en-GB"/>
            <a:t>I</a:t>
          </a:r>
          <a:r>
            <a:rPr lang="en-GB" b="0" i="0"/>
            <a:t>ntegrity</a:t>
          </a:r>
          <a:endParaRPr lang="en-US"/>
        </a:p>
      </dgm:t>
    </dgm:pt>
    <dgm:pt modelId="{9BB94E98-1531-431B-99BD-68FD9E8572F1}" type="parTrans" cxnId="{B24F569D-140C-4E5B-97E6-4F269198CFD7}">
      <dgm:prSet/>
      <dgm:spPr/>
      <dgm:t>
        <a:bodyPr/>
        <a:lstStyle/>
        <a:p>
          <a:endParaRPr lang="en-US"/>
        </a:p>
      </dgm:t>
    </dgm:pt>
    <dgm:pt modelId="{DC4F88B1-59EF-45BF-8AE2-547F058CD99D}" type="sibTrans" cxnId="{B24F569D-140C-4E5B-97E6-4F269198CFD7}">
      <dgm:prSet/>
      <dgm:spPr/>
      <dgm:t>
        <a:bodyPr/>
        <a:lstStyle/>
        <a:p>
          <a:endParaRPr lang="en-US"/>
        </a:p>
      </dgm:t>
    </dgm:pt>
    <dgm:pt modelId="{C1AF0F04-1BBB-487B-922E-6BE05E98D0FB}" type="pres">
      <dgm:prSet presAssocID="{052336F3-2964-40E9-9994-907DE3B48171}" presName="matrix" presStyleCnt="0">
        <dgm:presLayoutVars>
          <dgm:chMax val="1"/>
          <dgm:dir/>
          <dgm:resizeHandles val="exact"/>
        </dgm:presLayoutVars>
      </dgm:prSet>
      <dgm:spPr/>
    </dgm:pt>
    <dgm:pt modelId="{47E13070-6AD4-49DF-AF11-E20460A213A7}" type="pres">
      <dgm:prSet presAssocID="{052336F3-2964-40E9-9994-907DE3B48171}" presName="diamond" presStyleLbl="bgShp" presStyleIdx="0" presStyleCnt="1"/>
      <dgm:spPr/>
    </dgm:pt>
    <dgm:pt modelId="{61A32A15-CC1E-40BF-80F8-B6673A65D206}" type="pres">
      <dgm:prSet presAssocID="{052336F3-2964-40E9-9994-907DE3B4817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98A60F4-FBD6-4EC3-985C-E6573035760C}" type="pres">
      <dgm:prSet presAssocID="{052336F3-2964-40E9-9994-907DE3B4817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856CAC2-6D61-4EAC-9BAD-A7A2580722DF}" type="pres">
      <dgm:prSet presAssocID="{052336F3-2964-40E9-9994-907DE3B4817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F57B491-E24E-456E-A17B-35D8BF80687D}" type="pres">
      <dgm:prSet presAssocID="{052336F3-2964-40E9-9994-907DE3B4817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2E08E42-00E2-4422-ABE1-D6FA16EAFD8F}" type="presOf" srcId="{E92CF7D0-E24B-4F9B-8F39-E461477FF7F9}" destId="{61A32A15-CC1E-40BF-80F8-B6673A65D206}" srcOrd="0" destOrd="0" presId="urn:microsoft.com/office/officeart/2005/8/layout/matrix3"/>
    <dgm:cxn modelId="{D3771C72-FF87-4F3C-B088-41197D1D4098}" type="presOf" srcId="{758846E2-3B58-4CEC-82F9-EB3735325EC3}" destId="{A98A60F4-FBD6-4EC3-985C-E6573035760C}" srcOrd="0" destOrd="0" presId="urn:microsoft.com/office/officeart/2005/8/layout/matrix3"/>
    <dgm:cxn modelId="{6216F47D-D640-4B39-8CDF-13BB3EFCB978}" type="presOf" srcId="{FED18105-6393-427B-BAE7-A5B1D137BB79}" destId="{BF57B491-E24E-456E-A17B-35D8BF80687D}" srcOrd="0" destOrd="0" presId="urn:microsoft.com/office/officeart/2005/8/layout/matrix3"/>
    <dgm:cxn modelId="{09E6DA7F-8AE6-416C-AD5E-0EB7866C5FEC}" type="presOf" srcId="{052336F3-2964-40E9-9994-907DE3B48171}" destId="{C1AF0F04-1BBB-487B-922E-6BE05E98D0FB}" srcOrd="0" destOrd="0" presId="urn:microsoft.com/office/officeart/2005/8/layout/matrix3"/>
    <dgm:cxn modelId="{B24F569D-140C-4E5B-97E6-4F269198CFD7}" srcId="{052336F3-2964-40E9-9994-907DE3B48171}" destId="{FED18105-6393-427B-BAE7-A5B1D137BB79}" srcOrd="3" destOrd="0" parTransId="{9BB94E98-1531-431B-99BD-68FD9E8572F1}" sibTransId="{DC4F88B1-59EF-45BF-8AE2-547F058CD99D}"/>
    <dgm:cxn modelId="{16A9BFA1-3B83-4DC7-8AFF-1A3F47CCA644}" srcId="{052336F3-2964-40E9-9994-907DE3B48171}" destId="{79251DB1-F3C9-468C-88FD-7F299E961D93}" srcOrd="2" destOrd="0" parTransId="{5B800429-7B53-4F23-A9D5-832FEEBAA2DA}" sibTransId="{E4B5B547-65F3-41E0-88C0-B59912399B72}"/>
    <dgm:cxn modelId="{6BA1D1EA-6F59-4A7D-B68A-6537D0B794C9}" srcId="{052336F3-2964-40E9-9994-907DE3B48171}" destId="{E92CF7D0-E24B-4F9B-8F39-E461477FF7F9}" srcOrd="0" destOrd="0" parTransId="{B2E7D66E-9169-40A0-A7AB-936DB2453369}" sibTransId="{73C2A3C3-A598-46AE-953B-E40A387224B9}"/>
    <dgm:cxn modelId="{4D2DDBF7-4A5D-4B3B-9E5B-8650B86021FD}" type="presOf" srcId="{79251DB1-F3C9-468C-88FD-7F299E961D93}" destId="{C856CAC2-6D61-4EAC-9BAD-A7A2580722DF}" srcOrd="0" destOrd="0" presId="urn:microsoft.com/office/officeart/2005/8/layout/matrix3"/>
    <dgm:cxn modelId="{E8BFA8FB-4431-4BC0-8AFF-EB95BE2DEFC5}" srcId="{052336F3-2964-40E9-9994-907DE3B48171}" destId="{758846E2-3B58-4CEC-82F9-EB3735325EC3}" srcOrd="1" destOrd="0" parTransId="{E65FA82E-765E-4F42-B0E8-8E10B8E08B03}" sibTransId="{A74B8B9E-DF39-4AEB-B5E3-878C9FF18786}"/>
    <dgm:cxn modelId="{0B729EC1-BC5E-4D78-88EF-022F256916A4}" type="presParOf" srcId="{C1AF0F04-1BBB-487B-922E-6BE05E98D0FB}" destId="{47E13070-6AD4-49DF-AF11-E20460A213A7}" srcOrd="0" destOrd="0" presId="urn:microsoft.com/office/officeart/2005/8/layout/matrix3"/>
    <dgm:cxn modelId="{4D8F0431-A39C-4934-A5A4-CC2C70875031}" type="presParOf" srcId="{C1AF0F04-1BBB-487B-922E-6BE05E98D0FB}" destId="{61A32A15-CC1E-40BF-80F8-B6673A65D206}" srcOrd="1" destOrd="0" presId="urn:microsoft.com/office/officeart/2005/8/layout/matrix3"/>
    <dgm:cxn modelId="{BCD56695-8293-4EF9-A0D1-3868964D6547}" type="presParOf" srcId="{C1AF0F04-1BBB-487B-922E-6BE05E98D0FB}" destId="{A98A60F4-FBD6-4EC3-985C-E6573035760C}" srcOrd="2" destOrd="0" presId="urn:microsoft.com/office/officeart/2005/8/layout/matrix3"/>
    <dgm:cxn modelId="{0AD0A3E1-A5DC-406E-A95A-14ED86190F48}" type="presParOf" srcId="{C1AF0F04-1BBB-487B-922E-6BE05E98D0FB}" destId="{C856CAC2-6D61-4EAC-9BAD-A7A2580722DF}" srcOrd="3" destOrd="0" presId="urn:microsoft.com/office/officeart/2005/8/layout/matrix3"/>
    <dgm:cxn modelId="{D055F266-6907-412C-AE3C-1B369ABBA6AC}" type="presParOf" srcId="{C1AF0F04-1BBB-487B-922E-6BE05E98D0FB}" destId="{BF57B491-E24E-456E-A17B-35D8BF80687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E0F6A4-E012-4E6E-93D2-906B7B55F94E}" type="doc">
      <dgm:prSet loTypeId="urn:microsoft.com/office/officeart/2018/2/layout/IconVerticalSolidList" loCatId="icon" qsTypeId="urn:microsoft.com/office/officeart/2005/8/quickstyle/simple1#3" qsCatId="simple" csTypeId="urn:microsoft.com/office/officeart/2005/8/colors/accent1_2#2" csCatId="accent1" phldr="1"/>
      <dgm:spPr/>
      <dgm:t>
        <a:bodyPr/>
        <a:lstStyle/>
        <a:p>
          <a:endParaRPr lang="en-US"/>
        </a:p>
      </dgm:t>
    </dgm:pt>
    <dgm:pt modelId="{7C0607F6-196A-43FB-B6B8-7B1B9EDED2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Psychologists must be able to  work in partnership with others (including  professional colleagues, research participants, and other persons; </a:t>
          </a:r>
          <a:endParaRPr lang="en-US" dirty="0"/>
        </a:p>
      </dgm:t>
    </dgm:pt>
    <dgm:pt modelId="{A944DFB8-CB78-4550-B872-A5AFD94B343F}" type="parTrans" cxnId="{EC2DCE70-9FA0-484B-9AD2-4C887DCEC211}">
      <dgm:prSet/>
      <dgm:spPr/>
      <dgm:t>
        <a:bodyPr/>
        <a:lstStyle/>
        <a:p>
          <a:endParaRPr lang="en-US"/>
        </a:p>
      </dgm:t>
    </dgm:pt>
    <dgm:pt modelId="{DF6B6DAB-C54C-4B1A-8201-D833D8E56F9E}" type="sibTrans" cxnId="{EC2DCE70-9FA0-484B-9AD2-4C887DCEC211}">
      <dgm:prSet/>
      <dgm:spPr/>
      <dgm:t>
        <a:bodyPr/>
        <a:lstStyle/>
        <a:p>
          <a:endParaRPr lang="en-US"/>
        </a:p>
      </dgm:t>
    </dgm:pt>
    <dgm:pt modelId="{09C60977-8958-4CD0-A201-6E6A9D7B46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self-reflective; </a:t>
          </a:r>
          <a:endParaRPr lang="en-US"/>
        </a:p>
      </dgm:t>
    </dgm:pt>
    <dgm:pt modelId="{D89E3B69-CC4D-4BA6-BDE9-B1704FC48181}" type="parTrans" cxnId="{D478C65D-E2ED-459B-A031-301BF1A396F1}">
      <dgm:prSet/>
      <dgm:spPr/>
      <dgm:t>
        <a:bodyPr/>
        <a:lstStyle/>
        <a:p>
          <a:endParaRPr lang="en-US"/>
        </a:p>
      </dgm:t>
    </dgm:pt>
    <dgm:pt modelId="{C224B578-3CC4-470F-AF4D-CBBE9F7C2EE5}" type="sibTrans" cxnId="{D478C65D-E2ED-459B-A031-301BF1A396F1}">
      <dgm:prSet/>
      <dgm:spPr/>
      <dgm:t>
        <a:bodyPr/>
        <a:lstStyle/>
        <a:p>
          <a:endParaRPr lang="en-US"/>
        </a:p>
      </dgm:t>
    </dgm:pt>
    <dgm:pt modelId="{335B7AFA-A9FB-4AA7-8773-C51EC324D8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open to challenges that question the contributions of psychological knowledge to society. </a:t>
          </a:r>
          <a:endParaRPr lang="en-US"/>
        </a:p>
      </dgm:t>
    </dgm:pt>
    <dgm:pt modelId="{5B0519EC-7BA1-42D7-93C6-AD1557413BFE}" type="parTrans" cxnId="{1A39F493-7FA5-492D-80F9-97FED818D9B2}">
      <dgm:prSet/>
      <dgm:spPr/>
      <dgm:t>
        <a:bodyPr/>
        <a:lstStyle/>
        <a:p>
          <a:endParaRPr lang="en-US"/>
        </a:p>
      </dgm:t>
    </dgm:pt>
    <dgm:pt modelId="{3A4F12F9-1102-4E2D-8F21-40174BBA3272}" type="sibTrans" cxnId="{1A39F493-7FA5-492D-80F9-97FED818D9B2}">
      <dgm:prSet/>
      <dgm:spPr/>
      <dgm:t>
        <a:bodyPr/>
        <a:lstStyle/>
        <a:p>
          <a:endParaRPr lang="en-US"/>
        </a:p>
      </dgm:t>
    </dgm:pt>
    <dgm:pt modelId="{0A8FC240-910D-41E0-B7C4-6F45018742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Psychology researchers need to be aware of their personal and professional responsibilities, </a:t>
          </a:r>
          <a:endParaRPr lang="en-US"/>
        </a:p>
      </dgm:t>
    </dgm:pt>
    <dgm:pt modelId="{378B80E5-8A29-4BFD-9DC8-F693C1EC0767}" type="parTrans" cxnId="{237B6431-B34D-4B73-A08D-CAB6823B6533}">
      <dgm:prSet/>
      <dgm:spPr/>
      <dgm:t>
        <a:bodyPr/>
        <a:lstStyle/>
        <a:p>
          <a:endParaRPr lang="en-US"/>
        </a:p>
      </dgm:t>
    </dgm:pt>
    <dgm:pt modelId="{71623B4A-58F0-43EB-A0C3-781F0D77DD49}" type="sibTrans" cxnId="{237B6431-B34D-4B73-A08D-CAB6823B6533}">
      <dgm:prSet/>
      <dgm:spPr/>
      <dgm:t>
        <a:bodyPr/>
        <a:lstStyle/>
        <a:p>
          <a:endParaRPr lang="en-US"/>
        </a:p>
      </dgm:t>
    </dgm:pt>
    <dgm:pt modelId="{7B088B13-E45E-4E8C-954F-C48189FDBC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alert to the possible consequences of unexpected as well as predicted outcomes of their work, and to acknowledge the often problematic nature of  the interpretation of research findings. </a:t>
          </a:r>
          <a:endParaRPr lang="en-US"/>
        </a:p>
      </dgm:t>
    </dgm:pt>
    <dgm:pt modelId="{5D401FC2-0EC2-4314-B75C-8CCF5F4FC030}" type="parTrans" cxnId="{F6FEB4D4-A028-4310-B126-58FFC38A1280}">
      <dgm:prSet/>
      <dgm:spPr/>
      <dgm:t>
        <a:bodyPr/>
        <a:lstStyle/>
        <a:p>
          <a:endParaRPr lang="en-US"/>
        </a:p>
      </dgm:t>
    </dgm:pt>
    <dgm:pt modelId="{EED894B7-D7E2-441C-9852-39B2B1A2F8E4}" type="sibTrans" cxnId="{F6FEB4D4-A028-4310-B126-58FFC38A1280}">
      <dgm:prSet/>
      <dgm:spPr/>
      <dgm:t>
        <a:bodyPr/>
        <a:lstStyle/>
        <a:p>
          <a:endParaRPr lang="en-US"/>
        </a:p>
      </dgm:t>
    </dgm:pt>
    <dgm:pt modelId="{E3CB239C-4F4F-42CC-B63C-E998B85F5D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u="sng"/>
            <a:t>They should always work within the limits of their professional competence</a:t>
          </a:r>
          <a:endParaRPr lang="en-US"/>
        </a:p>
      </dgm:t>
    </dgm:pt>
    <dgm:pt modelId="{F350EAD7-1B62-4663-9484-7BDCA0461E01}" type="parTrans" cxnId="{FEB2418C-7377-44CF-9B5E-AE5B0DCD04BB}">
      <dgm:prSet/>
      <dgm:spPr/>
      <dgm:t>
        <a:bodyPr/>
        <a:lstStyle/>
        <a:p>
          <a:endParaRPr lang="en-US"/>
        </a:p>
      </dgm:t>
    </dgm:pt>
    <dgm:pt modelId="{7E6A5F78-2B19-4760-9279-090CB9145A8C}" type="sibTrans" cxnId="{FEB2418C-7377-44CF-9B5E-AE5B0DCD04BB}">
      <dgm:prSet/>
      <dgm:spPr/>
      <dgm:t>
        <a:bodyPr/>
        <a:lstStyle/>
        <a:p>
          <a:endParaRPr lang="en-US"/>
        </a:p>
      </dgm:t>
    </dgm:pt>
    <dgm:pt modelId="{D3F62E34-90FA-4175-8543-C34EA8D16427}" type="pres">
      <dgm:prSet presAssocID="{1EE0F6A4-E012-4E6E-93D2-906B7B55F94E}" presName="root" presStyleCnt="0">
        <dgm:presLayoutVars>
          <dgm:dir/>
          <dgm:resizeHandles val="exact"/>
        </dgm:presLayoutVars>
      </dgm:prSet>
      <dgm:spPr/>
    </dgm:pt>
    <dgm:pt modelId="{15AA7B16-4D39-4DED-AD65-77A518005FFF}" type="pres">
      <dgm:prSet presAssocID="{7C0607F6-196A-43FB-B6B8-7B1B9EDED2F5}" presName="compNode" presStyleCnt="0"/>
      <dgm:spPr/>
    </dgm:pt>
    <dgm:pt modelId="{ED08C193-910A-4A3F-8948-1F9BCB54B803}" type="pres">
      <dgm:prSet presAssocID="{7C0607F6-196A-43FB-B6B8-7B1B9EDED2F5}" presName="bgRect" presStyleLbl="bgShp" presStyleIdx="0" presStyleCnt="6"/>
      <dgm:spPr/>
    </dgm:pt>
    <dgm:pt modelId="{479D1D86-73C3-4A5A-B337-202C718726E7}" type="pres">
      <dgm:prSet presAssocID="{7C0607F6-196A-43FB-B6B8-7B1B9EDED2F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8FE17B0F-3831-48C1-A3EF-70697F17A3E5}" type="pres">
      <dgm:prSet presAssocID="{7C0607F6-196A-43FB-B6B8-7B1B9EDED2F5}" presName="spaceRect" presStyleCnt="0"/>
      <dgm:spPr/>
    </dgm:pt>
    <dgm:pt modelId="{44BD3A0D-817B-4C28-8397-58070E451705}" type="pres">
      <dgm:prSet presAssocID="{7C0607F6-196A-43FB-B6B8-7B1B9EDED2F5}" presName="parTx" presStyleLbl="revTx" presStyleIdx="0" presStyleCnt="6">
        <dgm:presLayoutVars>
          <dgm:chMax val="0"/>
          <dgm:chPref val="0"/>
        </dgm:presLayoutVars>
      </dgm:prSet>
      <dgm:spPr/>
    </dgm:pt>
    <dgm:pt modelId="{D7427E4C-0211-4190-9749-69C7994B769C}" type="pres">
      <dgm:prSet presAssocID="{DF6B6DAB-C54C-4B1A-8201-D833D8E56F9E}" presName="sibTrans" presStyleCnt="0"/>
      <dgm:spPr/>
    </dgm:pt>
    <dgm:pt modelId="{315B261E-4552-4AFB-8DBF-DB18A83ED415}" type="pres">
      <dgm:prSet presAssocID="{09C60977-8958-4CD0-A201-6E6A9D7B46AD}" presName="compNode" presStyleCnt="0"/>
      <dgm:spPr/>
    </dgm:pt>
    <dgm:pt modelId="{8A127815-360E-4E16-A977-E5FED9A6E38D}" type="pres">
      <dgm:prSet presAssocID="{09C60977-8958-4CD0-A201-6E6A9D7B46AD}" presName="bgRect" presStyleLbl="bgShp" presStyleIdx="1" presStyleCnt="6"/>
      <dgm:spPr/>
    </dgm:pt>
    <dgm:pt modelId="{B84C03E2-9856-455F-9B51-23D100DE015F}" type="pres">
      <dgm:prSet presAssocID="{09C60977-8958-4CD0-A201-6E6A9D7B46AD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702505F8-A310-4F0D-9C9C-BCC6D0D254E6}" type="pres">
      <dgm:prSet presAssocID="{09C60977-8958-4CD0-A201-6E6A9D7B46AD}" presName="spaceRect" presStyleCnt="0"/>
      <dgm:spPr/>
    </dgm:pt>
    <dgm:pt modelId="{5D1ED801-6142-43DD-8334-12E4233FB5F1}" type="pres">
      <dgm:prSet presAssocID="{09C60977-8958-4CD0-A201-6E6A9D7B46AD}" presName="parTx" presStyleLbl="revTx" presStyleIdx="1" presStyleCnt="6">
        <dgm:presLayoutVars>
          <dgm:chMax val="0"/>
          <dgm:chPref val="0"/>
        </dgm:presLayoutVars>
      </dgm:prSet>
      <dgm:spPr/>
    </dgm:pt>
    <dgm:pt modelId="{30A7EF51-464C-4F12-B2CF-F7CBE68CA0F9}" type="pres">
      <dgm:prSet presAssocID="{C224B578-3CC4-470F-AF4D-CBBE9F7C2EE5}" presName="sibTrans" presStyleCnt="0"/>
      <dgm:spPr/>
    </dgm:pt>
    <dgm:pt modelId="{E104C8D8-ECF6-4C50-95B0-BC3875CFF815}" type="pres">
      <dgm:prSet presAssocID="{335B7AFA-A9FB-4AA7-8773-C51EC324D88F}" presName="compNode" presStyleCnt="0"/>
      <dgm:spPr/>
    </dgm:pt>
    <dgm:pt modelId="{2EEB118D-6CF1-4A75-94B2-C76B8732CA01}" type="pres">
      <dgm:prSet presAssocID="{335B7AFA-A9FB-4AA7-8773-C51EC324D88F}" presName="bgRect" presStyleLbl="bgShp" presStyleIdx="2" presStyleCnt="6"/>
      <dgm:spPr/>
    </dgm:pt>
    <dgm:pt modelId="{7EB07461-BE1A-4B1C-97A7-F1CBC9401AAE}" type="pres">
      <dgm:prSet presAssocID="{335B7AFA-A9FB-4AA7-8773-C51EC324D88F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A717841-C5E2-4814-9B74-B840673687CD}" type="pres">
      <dgm:prSet presAssocID="{335B7AFA-A9FB-4AA7-8773-C51EC324D88F}" presName="spaceRect" presStyleCnt="0"/>
      <dgm:spPr/>
    </dgm:pt>
    <dgm:pt modelId="{4C3955FF-A5A4-4802-8881-CA411238002F}" type="pres">
      <dgm:prSet presAssocID="{335B7AFA-A9FB-4AA7-8773-C51EC324D88F}" presName="parTx" presStyleLbl="revTx" presStyleIdx="2" presStyleCnt="6">
        <dgm:presLayoutVars>
          <dgm:chMax val="0"/>
          <dgm:chPref val="0"/>
        </dgm:presLayoutVars>
      </dgm:prSet>
      <dgm:spPr/>
    </dgm:pt>
    <dgm:pt modelId="{9A6AAFDF-F5BD-4965-BAF1-270658D72058}" type="pres">
      <dgm:prSet presAssocID="{3A4F12F9-1102-4E2D-8F21-40174BBA3272}" presName="sibTrans" presStyleCnt="0"/>
      <dgm:spPr/>
    </dgm:pt>
    <dgm:pt modelId="{807DFE8A-9AEB-4D92-906A-A2EFBFC9B6D2}" type="pres">
      <dgm:prSet presAssocID="{0A8FC240-910D-41E0-B7C4-6F45018742EF}" presName="compNode" presStyleCnt="0"/>
      <dgm:spPr/>
    </dgm:pt>
    <dgm:pt modelId="{CFEB68C6-3FEA-47F5-BC43-C7CDB413B5EA}" type="pres">
      <dgm:prSet presAssocID="{0A8FC240-910D-41E0-B7C4-6F45018742EF}" presName="bgRect" presStyleLbl="bgShp" presStyleIdx="3" presStyleCnt="6"/>
      <dgm:spPr/>
    </dgm:pt>
    <dgm:pt modelId="{AD384CB1-2E6E-486D-827A-99A3B2976194}" type="pres">
      <dgm:prSet presAssocID="{0A8FC240-910D-41E0-B7C4-6F45018742EF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1F337CE-53D3-4946-9AE9-C2BBC34FBFF2}" type="pres">
      <dgm:prSet presAssocID="{0A8FC240-910D-41E0-B7C4-6F45018742EF}" presName="spaceRect" presStyleCnt="0"/>
      <dgm:spPr/>
    </dgm:pt>
    <dgm:pt modelId="{4A1962DC-3094-4480-B390-4607989D5CA6}" type="pres">
      <dgm:prSet presAssocID="{0A8FC240-910D-41E0-B7C4-6F45018742EF}" presName="parTx" presStyleLbl="revTx" presStyleIdx="3" presStyleCnt="6">
        <dgm:presLayoutVars>
          <dgm:chMax val="0"/>
          <dgm:chPref val="0"/>
        </dgm:presLayoutVars>
      </dgm:prSet>
      <dgm:spPr/>
    </dgm:pt>
    <dgm:pt modelId="{BF91DC18-FFD7-48DA-B1E8-ACB7E3761603}" type="pres">
      <dgm:prSet presAssocID="{71623B4A-58F0-43EB-A0C3-781F0D77DD49}" presName="sibTrans" presStyleCnt="0"/>
      <dgm:spPr/>
    </dgm:pt>
    <dgm:pt modelId="{0F203E67-4B7F-47C5-877B-77685ECB5A33}" type="pres">
      <dgm:prSet presAssocID="{7B088B13-E45E-4E8C-954F-C48189FDBC3C}" presName="compNode" presStyleCnt="0"/>
      <dgm:spPr/>
    </dgm:pt>
    <dgm:pt modelId="{CE9AA91A-D34E-4987-ABA6-EC68BBE47539}" type="pres">
      <dgm:prSet presAssocID="{7B088B13-E45E-4E8C-954F-C48189FDBC3C}" presName="bgRect" presStyleLbl="bgShp" presStyleIdx="4" presStyleCnt="6"/>
      <dgm:spPr/>
    </dgm:pt>
    <dgm:pt modelId="{10F00A72-F17D-4EEC-A216-422E7EFCF203}" type="pres">
      <dgm:prSet presAssocID="{7B088B13-E45E-4E8C-954F-C48189FDBC3C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9903EA9C-5D00-4DAD-9B17-6173231F9DE8}" type="pres">
      <dgm:prSet presAssocID="{7B088B13-E45E-4E8C-954F-C48189FDBC3C}" presName="spaceRect" presStyleCnt="0"/>
      <dgm:spPr/>
    </dgm:pt>
    <dgm:pt modelId="{F975E2F8-43BE-4880-ABAE-90DA5ACA809F}" type="pres">
      <dgm:prSet presAssocID="{7B088B13-E45E-4E8C-954F-C48189FDBC3C}" presName="parTx" presStyleLbl="revTx" presStyleIdx="4" presStyleCnt="6">
        <dgm:presLayoutVars>
          <dgm:chMax val="0"/>
          <dgm:chPref val="0"/>
        </dgm:presLayoutVars>
      </dgm:prSet>
      <dgm:spPr/>
    </dgm:pt>
    <dgm:pt modelId="{EE58DE7D-7BA4-4C3E-A57C-02C140E99CD0}" type="pres">
      <dgm:prSet presAssocID="{EED894B7-D7E2-441C-9852-39B2B1A2F8E4}" presName="sibTrans" presStyleCnt="0"/>
      <dgm:spPr/>
    </dgm:pt>
    <dgm:pt modelId="{45C450BF-4B5E-40EB-B42B-CE401707058E}" type="pres">
      <dgm:prSet presAssocID="{E3CB239C-4F4F-42CC-B63C-E998B85F5D49}" presName="compNode" presStyleCnt="0"/>
      <dgm:spPr/>
    </dgm:pt>
    <dgm:pt modelId="{18FB961A-DBC1-4A63-87B9-9EEF71731861}" type="pres">
      <dgm:prSet presAssocID="{E3CB239C-4F4F-42CC-B63C-E998B85F5D49}" presName="bgRect" presStyleLbl="bgShp" presStyleIdx="5" presStyleCnt="6"/>
      <dgm:spPr/>
    </dgm:pt>
    <dgm:pt modelId="{5C9F52B1-16B8-44FA-A85F-440AB69B0598}" type="pres">
      <dgm:prSet presAssocID="{E3CB239C-4F4F-42CC-B63C-E998B85F5D49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DD9AEDF-50DD-4928-BB25-ABD1DB5AEC25}" type="pres">
      <dgm:prSet presAssocID="{E3CB239C-4F4F-42CC-B63C-E998B85F5D49}" presName="spaceRect" presStyleCnt="0"/>
      <dgm:spPr/>
    </dgm:pt>
    <dgm:pt modelId="{3C452CF7-2074-4257-BE41-548DEBA3142E}" type="pres">
      <dgm:prSet presAssocID="{E3CB239C-4F4F-42CC-B63C-E998B85F5D4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1B4190B-1426-4405-879F-24FC69F4F902}" type="presOf" srcId="{7B088B13-E45E-4E8C-954F-C48189FDBC3C}" destId="{F975E2F8-43BE-4880-ABAE-90DA5ACA809F}" srcOrd="0" destOrd="0" presId="urn:microsoft.com/office/officeart/2018/2/layout/IconVerticalSolidList"/>
    <dgm:cxn modelId="{1785EE22-00F1-405E-A17B-167233C4F570}" type="presOf" srcId="{0A8FC240-910D-41E0-B7C4-6F45018742EF}" destId="{4A1962DC-3094-4480-B390-4607989D5CA6}" srcOrd="0" destOrd="0" presId="urn:microsoft.com/office/officeart/2018/2/layout/IconVerticalSolidList"/>
    <dgm:cxn modelId="{237B6431-B34D-4B73-A08D-CAB6823B6533}" srcId="{1EE0F6A4-E012-4E6E-93D2-906B7B55F94E}" destId="{0A8FC240-910D-41E0-B7C4-6F45018742EF}" srcOrd="3" destOrd="0" parTransId="{378B80E5-8A29-4BFD-9DC8-F693C1EC0767}" sibTransId="{71623B4A-58F0-43EB-A0C3-781F0D77DD49}"/>
    <dgm:cxn modelId="{D478C65D-E2ED-459B-A031-301BF1A396F1}" srcId="{1EE0F6A4-E012-4E6E-93D2-906B7B55F94E}" destId="{09C60977-8958-4CD0-A201-6E6A9D7B46AD}" srcOrd="1" destOrd="0" parTransId="{D89E3B69-CC4D-4BA6-BDE9-B1704FC48181}" sibTransId="{C224B578-3CC4-470F-AF4D-CBBE9F7C2EE5}"/>
    <dgm:cxn modelId="{23A47062-A482-47DF-AE01-FAC386357B59}" type="presOf" srcId="{7C0607F6-196A-43FB-B6B8-7B1B9EDED2F5}" destId="{44BD3A0D-817B-4C28-8397-58070E451705}" srcOrd="0" destOrd="0" presId="urn:microsoft.com/office/officeart/2018/2/layout/IconVerticalSolidList"/>
    <dgm:cxn modelId="{738B8366-7423-4D82-AE2B-DB55A30EFCA9}" type="presOf" srcId="{E3CB239C-4F4F-42CC-B63C-E998B85F5D49}" destId="{3C452CF7-2074-4257-BE41-548DEBA3142E}" srcOrd="0" destOrd="0" presId="urn:microsoft.com/office/officeart/2018/2/layout/IconVerticalSolidList"/>
    <dgm:cxn modelId="{EC2DCE70-9FA0-484B-9AD2-4C887DCEC211}" srcId="{1EE0F6A4-E012-4E6E-93D2-906B7B55F94E}" destId="{7C0607F6-196A-43FB-B6B8-7B1B9EDED2F5}" srcOrd="0" destOrd="0" parTransId="{A944DFB8-CB78-4550-B872-A5AFD94B343F}" sibTransId="{DF6B6DAB-C54C-4B1A-8201-D833D8E56F9E}"/>
    <dgm:cxn modelId="{9DB5B073-2014-4B43-8F8C-6F5A4598BC08}" type="presOf" srcId="{335B7AFA-A9FB-4AA7-8773-C51EC324D88F}" destId="{4C3955FF-A5A4-4802-8881-CA411238002F}" srcOrd="0" destOrd="0" presId="urn:microsoft.com/office/officeart/2018/2/layout/IconVerticalSolidList"/>
    <dgm:cxn modelId="{FEB2418C-7377-44CF-9B5E-AE5B0DCD04BB}" srcId="{1EE0F6A4-E012-4E6E-93D2-906B7B55F94E}" destId="{E3CB239C-4F4F-42CC-B63C-E998B85F5D49}" srcOrd="5" destOrd="0" parTransId="{F350EAD7-1B62-4663-9484-7BDCA0461E01}" sibTransId="{7E6A5F78-2B19-4760-9279-090CB9145A8C}"/>
    <dgm:cxn modelId="{1A39F493-7FA5-492D-80F9-97FED818D9B2}" srcId="{1EE0F6A4-E012-4E6E-93D2-906B7B55F94E}" destId="{335B7AFA-A9FB-4AA7-8773-C51EC324D88F}" srcOrd="2" destOrd="0" parTransId="{5B0519EC-7BA1-42D7-93C6-AD1557413BFE}" sibTransId="{3A4F12F9-1102-4E2D-8F21-40174BBA3272}"/>
    <dgm:cxn modelId="{8CE062A0-D176-4E08-9B70-B3362E781894}" type="presOf" srcId="{09C60977-8958-4CD0-A201-6E6A9D7B46AD}" destId="{5D1ED801-6142-43DD-8334-12E4233FB5F1}" srcOrd="0" destOrd="0" presId="urn:microsoft.com/office/officeart/2018/2/layout/IconVerticalSolidList"/>
    <dgm:cxn modelId="{B92C8FC7-14A2-4E41-9A5B-0B7404EE0F60}" type="presOf" srcId="{1EE0F6A4-E012-4E6E-93D2-906B7B55F94E}" destId="{D3F62E34-90FA-4175-8543-C34EA8D16427}" srcOrd="0" destOrd="0" presId="urn:microsoft.com/office/officeart/2018/2/layout/IconVerticalSolidList"/>
    <dgm:cxn modelId="{F6FEB4D4-A028-4310-B126-58FFC38A1280}" srcId="{1EE0F6A4-E012-4E6E-93D2-906B7B55F94E}" destId="{7B088B13-E45E-4E8C-954F-C48189FDBC3C}" srcOrd="4" destOrd="0" parTransId="{5D401FC2-0EC2-4314-B75C-8CCF5F4FC030}" sibTransId="{EED894B7-D7E2-441C-9852-39B2B1A2F8E4}"/>
    <dgm:cxn modelId="{479868FF-D2BA-404C-A616-0BD091FDB6F7}" type="presParOf" srcId="{D3F62E34-90FA-4175-8543-C34EA8D16427}" destId="{15AA7B16-4D39-4DED-AD65-77A518005FFF}" srcOrd="0" destOrd="0" presId="urn:microsoft.com/office/officeart/2018/2/layout/IconVerticalSolidList"/>
    <dgm:cxn modelId="{131DC10C-26E1-4857-A59B-7027B7041873}" type="presParOf" srcId="{15AA7B16-4D39-4DED-AD65-77A518005FFF}" destId="{ED08C193-910A-4A3F-8948-1F9BCB54B803}" srcOrd="0" destOrd="0" presId="urn:microsoft.com/office/officeart/2018/2/layout/IconVerticalSolidList"/>
    <dgm:cxn modelId="{3A513581-0D14-4A98-8E14-46B0CE800FF3}" type="presParOf" srcId="{15AA7B16-4D39-4DED-AD65-77A518005FFF}" destId="{479D1D86-73C3-4A5A-B337-202C718726E7}" srcOrd="1" destOrd="0" presId="urn:microsoft.com/office/officeart/2018/2/layout/IconVerticalSolidList"/>
    <dgm:cxn modelId="{89B83C18-F5B2-4503-B104-F4EB73C2AFFC}" type="presParOf" srcId="{15AA7B16-4D39-4DED-AD65-77A518005FFF}" destId="{8FE17B0F-3831-48C1-A3EF-70697F17A3E5}" srcOrd="2" destOrd="0" presId="urn:microsoft.com/office/officeart/2018/2/layout/IconVerticalSolidList"/>
    <dgm:cxn modelId="{9297F1D7-562E-4F54-9C12-579B6B25CAB9}" type="presParOf" srcId="{15AA7B16-4D39-4DED-AD65-77A518005FFF}" destId="{44BD3A0D-817B-4C28-8397-58070E451705}" srcOrd="3" destOrd="0" presId="urn:microsoft.com/office/officeart/2018/2/layout/IconVerticalSolidList"/>
    <dgm:cxn modelId="{EFF6A6D0-D5A0-40BE-B4AA-9625DFB1EE0D}" type="presParOf" srcId="{D3F62E34-90FA-4175-8543-C34EA8D16427}" destId="{D7427E4C-0211-4190-9749-69C7994B769C}" srcOrd="1" destOrd="0" presId="urn:microsoft.com/office/officeart/2018/2/layout/IconVerticalSolidList"/>
    <dgm:cxn modelId="{89F541F8-D25A-4245-9DAE-6674F1F80F5D}" type="presParOf" srcId="{D3F62E34-90FA-4175-8543-C34EA8D16427}" destId="{315B261E-4552-4AFB-8DBF-DB18A83ED415}" srcOrd="2" destOrd="0" presId="urn:microsoft.com/office/officeart/2018/2/layout/IconVerticalSolidList"/>
    <dgm:cxn modelId="{73E18A14-0586-4893-896C-4FC5D020921E}" type="presParOf" srcId="{315B261E-4552-4AFB-8DBF-DB18A83ED415}" destId="{8A127815-360E-4E16-A977-E5FED9A6E38D}" srcOrd="0" destOrd="0" presId="urn:microsoft.com/office/officeart/2018/2/layout/IconVerticalSolidList"/>
    <dgm:cxn modelId="{D979BABD-73C5-4E95-A5FC-1D00FA536979}" type="presParOf" srcId="{315B261E-4552-4AFB-8DBF-DB18A83ED415}" destId="{B84C03E2-9856-455F-9B51-23D100DE015F}" srcOrd="1" destOrd="0" presId="urn:microsoft.com/office/officeart/2018/2/layout/IconVerticalSolidList"/>
    <dgm:cxn modelId="{2EF153A3-FF56-4B66-B221-6B6D6809B151}" type="presParOf" srcId="{315B261E-4552-4AFB-8DBF-DB18A83ED415}" destId="{702505F8-A310-4F0D-9C9C-BCC6D0D254E6}" srcOrd="2" destOrd="0" presId="urn:microsoft.com/office/officeart/2018/2/layout/IconVerticalSolidList"/>
    <dgm:cxn modelId="{B3266BDB-49E8-4F6A-BA87-5F6619674BE3}" type="presParOf" srcId="{315B261E-4552-4AFB-8DBF-DB18A83ED415}" destId="{5D1ED801-6142-43DD-8334-12E4233FB5F1}" srcOrd="3" destOrd="0" presId="urn:microsoft.com/office/officeart/2018/2/layout/IconVerticalSolidList"/>
    <dgm:cxn modelId="{4F12B263-55DD-4768-8278-437566E78D75}" type="presParOf" srcId="{D3F62E34-90FA-4175-8543-C34EA8D16427}" destId="{30A7EF51-464C-4F12-B2CF-F7CBE68CA0F9}" srcOrd="3" destOrd="0" presId="urn:microsoft.com/office/officeart/2018/2/layout/IconVerticalSolidList"/>
    <dgm:cxn modelId="{71F0C822-0A15-4677-BF3E-6D65F67AC719}" type="presParOf" srcId="{D3F62E34-90FA-4175-8543-C34EA8D16427}" destId="{E104C8D8-ECF6-4C50-95B0-BC3875CFF815}" srcOrd="4" destOrd="0" presId="urn:microsoft.com/office/officeart/2018/2/layout/IconVerticalSolidList"/>
    <dgm:cxn modelId="{C8D33EFA-9677-4B31-B96E-24DCEB9FBE94}" type="presParOf" srcId="{E104C8D8-ECF6-4C50-95B0-BC3875CFF815}" destId="{2EEB118D-6CF1-4A75-94B2-C76B8732CA01}" srcOrd="0" destOrd="0" presId="urn:microsoft.com/office/officeart/2018/2/layout/IconVerticalSolidList"/>
    <dgm:cxn modelId="{51C0D97D-348B-4081-9244-5646894D9248}" type="presParOf" srcId="{E104C8D8-ECF6-4C50-95B0-BC3875CFF815}" destId="{7EB07461-BE1A-4B1C-97A7-F1CBC9401AAE}" srcOrd="1" destOrd="0" presId="urn:microsoft.com/office/officeart/2018/2/layout/IconVerticalSolidList"/>
    <dgm:cxn modelId="{3ED44921-2FAA-4594-81B5-8632BD5A3663}" type="presParOf" srcId="{E104C8D8-ECF6-4C50-95B0-BC3875CFF815}" destId="{BA717841-C5E2-4814-9B74-B840673687CD}" srcOrd="2" destOrd="0" presId="urn:microsoft.com/office/officeart/2018/2/layout/IconVerticalSolidList"/>
    <dgm:cxn modelId="{607AF488-9315-420C-B93A-7227306C5D54}" type="presParOf" srcId="{E104C8D8-ECF6-4C50-95B0-BC3875CFF815}" destId="{4C3955FF-A5A4-4802-8881-CA411238002F}" srcOrd="3" destOrd="0" presId="urn:microsoft.com/office/officeart/2018/2/layout/IconVerticalSolidList"/>
    <dgm:cxn modelId="{EB32CA56-7E15-4218-ACD1-F007BDDCE303}" type="presParOf" srcId="{D3F62E34-90FA-4175-8543-C34EA8D16427}" destId="{9A6AAFDF-F5BD-4965-BAF1-270658D72058}" srcOrd="5" destOrd="0" presId="urn:microsoft.com/office/officeart/2018/2/layout/IconVerticalSolidList"/>
    <dgm:cxn modelId="{AEEE448A-83E9-4BB8-8B66-AD5617A10174}" type="presParOf" srcId="{D3F62E34-90FA-4175-8543-C34EA8D16427}" destId="{807DFE8A-9AEB-4D92-906A-A2EFBFC9B6D2}" srcOrd="6" destOrd="0" presId="urn:microsoft.com/office/officeart/2018/2/layout/IconVerticalSolidList"/>
    <dgm:cxn modelId="{78B8772F-E458-4103-898C-EDE368AB2276}" type="presParOf" srcId="{807DFE8A-9AEB-4D92-906A-A2EFBFC9B6D2}" destId="{CFEB68C6-3FEA-47F5-BC43-C7CDB413B5EA}" srcOrd="0" destOrd="0" presId="urn:microsoft.com/office/officeart/2018/2/layout/IconVerticalSolidList"/>
    <dgm:cxn modelId="{FFE2027B-81F4-420A-8C79-3BBB9911740E}" type="presParOf" srcId="{807DFE8A-9AEB-4D92-906A-A2EFBFC9B6D2}" destId="{AD384CB1-2E6E-486D-827A-99A3B2976194}" srcOrd="1" destOrd="0" presId="urn:microsoft.com/office/officeart/2018/2/layout/IconVerticalSolidList"/>
    <dgm:cxn modelId="{FC027D77-B379-4656-A983-7D38757126A5}" type="presParOf" srcId="{807DFE8A-9AEB-4D92-906A-A2EFBFC9B6D2}" destId="{E1F337CE-53D3-4946-9AE9-C2BBC34FBFF2}" srcOrd="2" destOrd="0" presId="urn:microsoft.com/office/officeart/2018/2/layout/IconVerticalSolidList"/>
    <dgm:cxn modelId="{21C4771F-0D1D-421A-B3EC-A0D172F75C43}" type="presParOf" srcId="{807DFE8A-9AEB-4D92-906A-A2EFBFC9B6D2}" destId="{4A1962DC-3094-4480-B390-4607989D5CA6}" srcOrd="3" destOrd="0" presId="urn:microsoft.com/office/officeart/2018/2/layout/IconVerticalSolidList"/>
    <dgm:cxn modelId="{F2C98FA3-B5D8-48B2-B683-7FDAD0ACA61B}" type="presParOf" srcId="{D3F62E34-90FA-4175-8543-C34EA8D16427}" destId="{BF91DC18-FFD7-48DA-B1E8-ACB7E3761603}" srcOrd="7" destOrd="0" presId="urn:microsoft.com/office/officeart/2018/2/layout/IconVerticalSolidList"/>
    <dgm:cxn modelId="{424AB6C0-9172-422D-9C0D-1F2E4326F3B3}" type="presParOf" srcId="{D3F62E34-90FA-4175-8543-C34EA8D16427}" destId="{0F203E67-4B7F-47C5-877B-77685ECB5A33}" srcOrd="8" destOrd="0" presId="urn:microsoft.com/office/officeart/2018/2/layout/IconVerticalSolidList"/>
    <dgm:cxn modelId="{2E7E1750-0C88-43EC-BB6E-718565F74D0A}" type="presParOf" srcId="{0F203E67-4B7F-47C5-877B-77685ECB5A33}" destId="{CE9AA91A-D34E-4987-ABA6-EC68BBE47539}" srcOrd="0" destOrd="0" presId="urn:microsoft.com/office/officeart/2018/2/layout/IconVerticalSolidList"/>
    <dgm:cxn modelId="{DE139F36-504F-451F-8651-48361FC4344E}" type="presParOf" srcId="{0F203E67-4B7F-47C5-877B-77685ECB5A33}" destId="{10F00A72-F17D-4EEC-A216-422E7EFCF203}" srcOrd="1" destOrd="0" presId="urn:microsoft.com/office/officeart/2018/2/layout/IconVerticalSolidList"/>
    <dgm:cxn modelId="{745B2300-BC4D-4A64-8AAE-14DB62E1907A}" type="presParOf" srcId="{0F203E67-4B7F-47C5-877B-77685ECB5A33}" destId="{9903EA9C-5D00-4DAD-9B17-6173231F9DE8}" srcOrd="2" destOrd="0" presId="urn:microsoft.com/office/officeart/2018/2/layout/IconVerticalSolidList"/>
    <dgm:cxn modelId="{8A9101E0-AF2F-44C1-9779-5AA53055B2B3}" type="presParOf" srcId="{0F203E67-4B7F-47C5-877B-77685ECB5A33}" destId="{F975E2F8-43BE-4880-ABAE-90DA5ACA809F}" srcOrd="3" destOrd="0" presId="urn:microsoft.com/office/officeart/2018/2/layout/IconVerticalSolidList"/>
    <dgm:cxn modelId="{861DC0D5-2FBC-4E17-82BA-A4ED0FE8C148}" type="presParOf" srcId="{D3F62E34-90FA-4175-8543-C34EA8D16427}" destId="{EE58DE7D-7BA4-4C3E-A57C-02C140E99CD0}" srcOrd="9" destOrd="0" presId="urn:microsoft.com/office/officeart/2018/2/layout/IconVerticalSolidList"/>
    <dgm:cxn modelId="{BBC7F79C-DEEB-431D-8C41-CDA9507FC6F7}" type="presParOf" srcId="{D3F62E34-90FA-4175-8543-C34EA8D16427}" destId="{45C450BF-4B5E-40EB-B42B-CE401707058E}" srcOrd="10" destOrd="0" presId="urn:microsoft.com/office/officeart/2018/2/layout/IconVerticalSolidList"/>
    <dgm:cxn modelId="{2660C918-546C-4A04-AF63-2112CE3AFE51}" type="presParOf" srcId="{45C450BF-4B5E-40EB-B42B-CE401707058E}" destId="{18FB961A-DBC1-4A63-87B9-9EEF71731861}" srcOrd="0" destOrd="0" presId="urn:microsoft.com/office/officeart/2018/2/layout/IconVerticalSolidList"/>
    <dgm:cxn modelId="{1D3C534B-75E2-4B3F-BAB5-01F37F415DB9}" type="presParOf" srcId="{45C450BF-4B5E-40EB-B42B-CE401707058E}" destId="{5C9F52B1-16B8-44FA-A85F-440AB69B0598}" srcOrd="1" destOrd="0" presId="urn:microsoft.com/office/officeart/2018/2/layout/IconVerticalSolidList"/>
    <dgm:cxn modelId="{0494657C-7FB5-422A-B3E9-71FB23CB1DE0}" type="presParOf" srcId="{45C450BF-4B5E-40EB-B42B-CE401707058E}" destId="{FDD9AEDF-50DD-4928-BB25-ABD1DB5AEC25}" srcOrd="2" destOrd="0" presId="urn:microsoft.com/office/officeart/2018/2/layout/IconVerticalSolidList"/>
    <dgm:cxn modelId="{6947139D-396F-4F99-AAFE-156706D0BB41}" type="presParOf" srcId="{45C450BF-4B5E-40EB-B42B-CE401707058E}" destId="{3C452CF7-2074-4257-BE41-548DEBA3142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E13070-6AD4-49DF-AF11-E20460A213A7}">
      <dsp:nvSpPr>
        <dsp:cNvPr id="0" name=""/>
        <dsp:cNvSpPr/>
      </dsp:nvSpPr>
      <dsp:spPr>
        <a:xfrm>
          <a:off x="379377" y="0"/>
          <a:ext cx="5503254" cy="5503254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A32A15-CC1E-40BF-80F8-B6673A65D206}">
      <dsp:nvSpPr>
        <dsp:cNvPr id="0" name=""/>
        <dsp:cNvSpPr/>
      </dsp:nvSpPr>
      <dsp:spPr>
        <a:xfrm>
          <a:off x="902186" y="522809"/>
          <a:ext cx="2146269" cy="21462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Respect</a:t>
          </a:r>
          <a:endParaRPr lang="en-US" sz="2400" kern="1200"/>
        </a:p>
      </dsp:txBody>
      <dsp:txXfrm>
        <a:off x="1006958" y="627581"/>
        <a:ext cx="1936725" cy="1936725"/>
      </dsp:txXfrm>
    </dsp:sp>
    <dsp:sp modelId="{A98A60F4-FBD6-4EC3-985C-E6573035760C}">
      <dsp:nvSpPr>
        <dsp:cNvPr id="0" name=""/>
        <dsp:cNvSpPr/>
      </dsp:nvSpPr>
      <dsp:spPr>
        <a:xfrm>
          <a:off x="3213553" y="522809"/>
          <a:ext cx="2146269" cy="21462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Competence</a:t>
          </a:r>
          <a:endParaRPr lang="en-US" sz="2400" kern="1200"/>
        </a:p>
      </dsp:txBody>
      <dsp:txXfrm>
        <a:off x="3318325" y="627581"/>
        <a:ext cx="1936725" cy="1936725"/>
      </dsp:txXfrm>
    </dsp:sp>
    <dsp:sp modelId="{C856CAC2-6D61-4EAC-9BAD-A7A2580722DF}">
      <dsp:nvSpPr>
        <dsp:cNvPr id="0" name=""/>
        <dsp:cNvSpPr/>
      </dsp:nvSpPr>
      <dsp:spPr>
        <a:xfrm>
          <a:off x="902186" y="2834175"/>
          <a:ext cx="2146269" cy="21462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Responsibility</a:t>
          </a:r>
          <a:endParaRPr lang="en-US" sz="2400" kern="1200"/>
        </a:p>
      </dsp:txBody>
      <dsp:txXfrm>
        <a:off x="1006958" y="2938947"/>
        <a:ext cx="1936725" cy="1936725"/>
      </dsp:txXfrm>
    </dsp:sp>
    <dsp:sp modelId="{BF57B491-E24E-456E-A17B-35D8BF80687D}">
      <dsp:nvSpPr>
        <dsp:cNvPr id="0" name=""/>
        <dsp:cNvSpPr/>
      </dsp:nvSpPr>
      <dsp:spPr>
        <a:xfrm>
          <a:off x="3213553" y="2834175"/>
          <a:ext cx="2146269" cy="21462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</a:t>
          </a:r>
          <a:r>
            <a:rPr lang="en-GB" sz="2400" b="0" i="0" kern="1200"/>
            <a:t>ntegrity</a:t>
          </a:r>
          <a:endParaRPr lang="en-US" sz="2400" kern="1200"/>
        </a:p>
      </dsp:txBody>
      <dsp:txXfrm>
        <a:off x="3318325" y="2938947"/>
        <a:ext cx="1936725" cy="19367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08C193-910A-4A3F-8948-1F9BCB54B803}">
      <dsp:nvSpPr>
        <dsp:cNvPr id="0" name=""/>
        <dsp:cNvSpPr/>
      </dsp:nvSpPr>
      <dsp:spPr>
        <a:xfrm>
          <a:off x="0" y="1407"/>
          <a:ext cx="10450331" cy="5996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9D1D86-73C3-4A5A-B337-202C718726E7}">
      <dsp:nvSpPr>
        <dsp:cNvPr id="0" name=""/>
        <dsp:cNvSpPr/>
      </dsp:nvSpPr>
      <dsp:spPr>
        <a:xfrm>
          <a:off x="181391" y="136326"/>
          <a:ext cx="329802" cy="3298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BD3A0D-817B-4C28-8397-58070E451705}">
      <dsp:nvSpPr>
        <dsp:cNvPr id="0" name=""/>
        <dsp:cNvSpPr/>
      </dsp:nvSpPr>
      <dsp:spPr>
        <a:xfrm>
          <a:off x="692584" y="1407"/>
          <a:ext cx="9757746" cy="599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62" tIns="63462" rIns="63462" bIns="634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Psychologists must be able to  work in partnership with others (including  professional colleagues, research participants, and other persons; </a:t>
          </a:r>
          <a:endParaRPr lang="en-US" sz="1500" kern="1200" dirty="0"/>
        </a:p>
      </dsp:txBody>
      <dsp:txXfrm>
        <a:off x="692584" y="1407"/>
        <a:ext cx="9757746" cy="599640"/>
      </dsp:txXfrm>
    </dsp:sp>
    <dsp:sp modelId="{8A127815-360E-4E16-A977-E5FED9A6E38D}">
      <dsp:nvSpPr>
        <dsp:cNvPr id="0" name=""/>
        <dsp:cNvSpPr/>
      </dsp:nvSpPr>
      <dsp:spPr>
        <a:xfrm>
          <a:off x="0" y="750957"/>
          <a:ext cx="10450331" cy="5996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4C03E2-9856-455F-9B51-23D100DE015F}">
      <dsp:nvSpPr>
        <dsp:cNvPr id="0" name=""/>
        <dsp:cNvSpPr/>
      </dsp:nvSpPr>
      <dsp:spPr>
        <a:xfrm>
          <a:off x="181391" y="885876"/>
          <a:ext cx="329802" cy="3298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ED801-6142-43DD-8334-12E4233FB5F1}">
      <dsp:nvSpPr>
        <dsp:cNvPr id="0" name=""/>
        <dsp:cNvSpPr/>
      </dsp:nvSpPr>
      <dsp:spPr>
        <a:xfrm>
          <a:off x="692584" y="750957"/>
          <a:ext cx="9757746" cy="599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62" tIns="63462" rIns="63462" bIns="634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 self-reflective; </a:t>
          </a:r>
          <a:endParaRPr lang="en-US" sz="1500" kern="1200"/>
        </a:p>
      </dsp:txBody>
      <dsp:txXfrm>
        <a:off x="692584" y="750957"/>
        <a:ext cx="9757746" cy="599640"/>
      </dsp:txXfrm>
    </dsp:sp>
    <dsp:sp modelId="{2EEB118D-6CF1-4A75-94B2-C76B8732CA01}">
      <dsp:nvSpPr>
        <dsp:cNvPr id="0" name=""/>
        <dsp:cNvSpPr/>
      </dsp:nvSpPr>
      <dsp:spPr>
        <a:xfrm>
          <a:off x="0" y="1500507"/>
          <a:ext cx="10450331" cy="5996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B07461-BE1A-4B1C-97A7-F1CBC9401AAE}">
      <dsp:nvSpPr>
        <dsp:cNvPr id="0" name=""/>
        <dsp:cNvSpPr/>
      </dsp:nvSpPr>
      <dsp:spPr>
        <a:xfrm>
          <a:off x="181391" y="1635426"/>
          <a:ext cx="329802" cy="3298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955FF-A5A4-4802-8881-CA411238002F}">
      <dsp:nvSpPr>
        <dsp:cNvPr id="0" name=""/>
        <dsp:cNvSpPr/>
      </dsp:nvSpPr>
      <dsp:spPr>
        <a:xfrm>
          <a:off x="692584" y="1500507"/>
          <a:ext cx="9757746" cy="599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62" tIns="63462" rIns="63462" bIns="634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 open to challenges that question the contributions of psychological knowledge to society. </a:t>
          </a:r>
          <a:endParaRPr lang="en-US" sz="1500" kern="1200"/>
        </a:p>
      </dsp:txBody>
      <dsp:txXfrm>
        <a:off x="692584" y="1500507"/>
        <a:ext cx="9757746" cy="599640"/>
      </dsp:txXfrm>
    </dsp:sp>
    <dsp:sp modelId="{CFEB68C6-3FEA-47F5-BC43-C7CDB413B5EA}">
      <dsp:nvSpPr>
        <dsp:cNvPr id="0" name=""/>
        <dsp:cNvSpPr/>
      </dsp:nvSpPr>
      <dsp:spPr>
        <a:xfrm>
          <a:off x="0" y="2250057"/>
          <a:ext cx="10450331" cy="5996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384CB1-2E6E-486D-827A-99A3B2976194}">
      <dsp:nvSpPr>
        <dsp:cNvPr id="0" name=""/>
        <dsp:cNvSpPr/>
      </dsp:nvSpPr>
      <dsp:spPr>
        <a:xfrm>
          <a:off x="181391" y="2384976"/>
          <a:ext cx="329802" cy="3298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962DC-3094-4480-B390-4607989D5CA6}">
      <dsp:nvSpPr>
        <dsp:cNvPr id="0" name=""/>
        <dsp:cNvSpPr/>
      </dsp:nvSpPr>
      <dsp:spPr>
        <a:xfrm>
          <a:off x="692584" y="2250057"/>
          <a:ext cx="9757746" cy="599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62" tIns="63462" rIns="63462" bIns="634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Psychology researchers need to be aware of their personal and professional responsibilities, </a:t>
          </a:r>
          <a:endParaRPr lang="en-US" sz="1500" kern="1200"/>
        </a:p>
      </dsp:txBody>
      <dsp:txXfrm>
        <a:off x="692584" y="2250057"/>
        <a:ext cx="9757746" cy="599640"/>
      </dsp:txXfrm>
    </dsp:sp>
    <dsp:sp modelId="{CE9AA91A-D34E-4987-ABA6-EC68BBE47539}">
      <dsp:nvSpPr>
        <dsp:cNvPr id="0" name=""/>
        <dsp:cNvSpPr/>
      </dsp:nvSpPr>
      <dsp:spPr>
        <a:xfrm>
          <a:off x="0" y="2999607"/>
          <a:ext cx="10450331" cy="5996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F00A72-F17D-4EEC-A216-422E7EFCF203}">
      <dsp:nvSpPr>
        <dsp:cNvPr id="0" name=""/>
        <dsp:cNvSpPr/>
      </dsp:nvSpPr>
      <dsp:spPr>
        <a:xfrm>
          <a:off x="181391" y="3134526"/>
          <a:ext cx="329802" cy="3298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5E2F8-43BE-4880-ABAE-90DA5ACA809F}">
      <dsp:nvSpPr>
        <dsp:cNvPr id="0" name=""/>
        <dsp:cNvSpPr/>
      </dsp:nvSpPr>
      <dsp:spPr>
        <a:xfrm>
          <a:off x="692584" y="2999607"/>
          <a:ext cx="9757746" cy="599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62" tIns="63462" rIns="63462" bIns="634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 alert to the possible consequences of unexpected as well as predicted outcomes of their work, and to acknowledge the often problematic nature of  the interpretation of research findings. </a:t>
          </a:r>
          <a:endParaRPr lang="en-US" sz="1500" kern="1200"/>
        </a:p>
      </dsp:txBody>
      <dsp:txXfrm>
        <a:off x="692584" y="2999607"/>
        <a:ext cx="9757746" cy="599640"/>
      </dsp:txXfrm>
    </dsp:sp>
    <dsp:sp modelId="{18FB961A-DBC1-4A63-87B9-9EEF71731861}">
      <dsp:nvSpPr>
        <dsp:cNvPr id="0" name=""/>
        <dsp:cNvSpPr/>
      </dsp:nvSpPr>
      <dsp:spPr>
        <a:xfrm>
          <a:off x="0" y="3749157"/>
          <a:ext cx="10450331" cy="5996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F52B1-16B8-44FA-A85F-440AB69B0598}">
      <dsp:nvSpPr>
        <dsp:cNvPr id="0" name=""/>
        <dsp:cNvSpPr/>
      </dsp:nvSpPr>
      <dsp:spPr>
        <a:xfrm>
          <a:off x="181391" y="3884076"/>
          <a:ext cx="329802" cy="3298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452CF7-2074-4257-BE41-548DEBA3142E}">
      <dsp:nvSpPr>
        <dsp:cNvPr id="0" name=""/>
        <dsp:cNvSpPr/>
      </dsp:nvSpPr>
      <dsp:spPr>
        <a:xfrm>
          <a:off x="692584" y="3749157"/>
          <a:ext cx="9757746" cy="599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62" tIns="63462" rIns="63462" bIns="634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u="sng" kern="1200"/>
            <a:t>They should always work within the limits of their professional competence</a:t>
          </a:r>
          <a:endParaRPr lang="en-US" sz="1500" kern="1200"/>
        </a:p>
      </dsp:txBody>
      <dsp:txXfrm>
        <a:off x="692584" y="3749157"/>
        <a:ext cx="9757746" cy="5996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BAD76E-7764-4164-98A5-5753DF59FDA5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9E5863-BBCB-45C6-84EC-3BB8C5E25B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5384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" name="Google Shape;183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g258528f4471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" name="Google Shape;203;g258528f4471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258528f4471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Google Shape;230;g258528f4471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>
          <a:extLst>
            <a:ext uri="{FF2B5EF4-FFF2-40B4-BE49-F238E27FC236}">
              <a16:creationId xmlns:a16="http://schemas.microsoft.com/office/drawing/2014/main" id="{8DEC794D-99DE-A041-43B5-181B825448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258528f4471_0_7:notes">
            <a:extLst>
              <a:ext uri="{FF2B5EF4-FFF2-40B4-BE49-F238E27FC236}">
                <a16:creationId xmlns:a16="http://schemas.microsoft.com/office/drawing/2014/main" id="{1D3CACDF-5531-1D5D-42E8-B832EC82A4F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Google Shape;230;g258528f4471_0_7:notes">
            <a:extLst>
              <a:ext uri="{FF2B5EF4-FFF2-40B4-BE49-F238E27FC236}">
                <a16:creationId xmlns:a16="http://schemas.microsoft.com/office/drawing/2014/main" id="{6D47A4DA-4127-8681-5D8E-8A2F4422B02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018238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" name="Google Shape;244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>
          <a:extLst>
            <a:ext uri="{FF2B5EF4-FFF2-40B4-BE49-F238E27FC236}">
              <a16:creationId xmlns:a16="http://schemas.microsoft.com/office/drawing/2014/main" id="{E02D302E-0494-219E-B758-B073EFC599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247f6425dde_0_17:notes">
            <a:extLst>
              <a:ext uri="{FF2B5EF4-FFF2-40B4-BE49-F238E27FC236}">
                <a16:creationId xmlns:a16="http://schemas.microsoft.com/office/drawing/2014/main" id="{526A793A-872B-21B8-6F8B-AB000860B28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76" name="Google Shape;176;g247f6425dde_0_17:notes">
            <a:extLst>
              <a:ext uri="{FF2B5EF4-FFF2-40B4-BE49-F238E27FC236}">
                <a16:creationId xmlns:a16="http://schemas.microsoft.com/office/drawing/2014/main" id="{98F57B8B-9622-9A51-5015-7F6D91BCDEC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5739200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>
          <a:extLst>
            <a:ext uri="{FF2B5EF4-FFF2-40B4-BE49-F238E27FC236}">
              <a16:creationId xmlns:a16="http://schemas.microsoft.com/office/drawing/2014/main" id="{17538B51-D61F-37F6-1833-4864F4D0A2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g247f6425dde_0_71:notes">
            <a:extLst>
              <a:ext uri="{FF2B5EF4-FFF2-40B4-BE49-F238E27FC236}">
                <a16:creationId xmlns:a16="http://schemas.microsoft.com/office/drawing/2014/main" id="{F3E5373B-68C1-F079-4948-68D18E92F00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15" name="Google Shape;215;g247f6425dde_0_71:notes">
            <a:extLst>
              <a:ext uri="{FF2B5EF4-FFF2-40B4-BE49-F238E27FC236}">
                <a16:creationId xmlns:a16="http://schemas.microsoft.com/office/drawing/2014/main" id="{0B41A11E-7276-011B-951C-EE350F193DA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4535238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4">
          <a:extLst>
            <a:ext uri="{FF2B5EF4-FFF2-40B4-BE49-F238E27FC236}">
              <a16:creationId xmlns:a16="http://schemas.microsoft.com/office/drawing/2014/main" id="{0214182B-1855-EB0A-5C83-BECABA7AA0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g247f6425dde_0_95:notes">
            <a:extLst>
              <a:ext uri="{FF2B5EF4-FFF2-40B4-BE49-F238E27FC236}">
                <a16:creationId xmlns:a16="http://schemas.microsoft.com/office/drawing/2014/main" id="{76CC91CD-F4FE-FD18-5CA0-5E2BDDC5777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36" name="Google Shape;236;g247f6425dde_0_95:notes">
            <a:extLst>
              <a:ext uri="{FF2B5EF4-FFF2-40B4-BE49-F238E27FC236}">
                <a16:creationId xmlns:a16="http://schemas.microsoft.com/office/drawing/2014/main" id="{5E5E8280-97D2-4293-8730-956DE2094BD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0200658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2">
          <a:extLst>
            <a:ext uri="{FF2B5EF4-FFF2-40B4-BE49-F238E27FC236}">
              <a16:creationId xmlns:a16="http://schemas.microsoft.com/office/drawing/2014/main" id="{49EE27A1-F336-E3C9-5206-56E6AB5455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247f6425dde_0_106:notes">
            <a:extLst>
              <a:ext uri="{FF2B5EF4-FFF2-40B4-BE49-F238E27FC236}">
                <a16:creationId xmlns:a16="http://schemas.microsoft.com/office/drawing/2014/main" id="{F557DACF-112D-D9B2-5767-332B6283459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44" name="Google Shape;244;g247f6425dde_0_106:notes">
            <a:extLst>
              <a:ext uri="{FF2B5EF4-FFF2-40B4-BE49-F238E27FC236}">
                <a16:creationId xmlns:a16="http://schemas.microsoft.com/office/drawing/2014/main" id="{D967E363-28F2-F174-224C-A57E6331D03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8682912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8">
          <a:extLst>
            <a:ext uri="{FF2B5EF4-FFF2-40B4-BE49-F238E27FC236}">
              <a16:creationId xmlns:a16="http://schemas.microsoft.com/office/drawing/2014/main" id="{BA88E538-2B06-7722-261D-23DF574A5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g247f6425dde_0_122:notes">
            <a:extLst>
              <a:ext uri="{FF2B5EF4-FFF2-40B4-BE49-F238E27FC236}">
                <a16:creationId xmlns:a16="http://schemas.microsoft.com/office/drawing/2014/main" id="{FDF31781-5F54-25D9-281F-09F0E73D926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60" name="Google Shape;260;g247f6425dde_0_122:notes">
            <a:extLst>
              <a:ext uri="{FF2B5EF4-FFF2-40B4-BE49-F238E27FC236}">
                <a16:creationId xmlns:a16="http://schemas.microsoft.com/office/drawing/2014/main" id="{D73826F5-F2F0-DC61-EF8C-8FE2F4E40E3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415058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247f6425dde_0_1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68" name="Google Shape;268;g247f6425dde_0_1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Google Shape;258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247f6425dde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76" name="Google Shape;176;g247f6425dde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g247f6425dde_0_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15" name="Google Shape;215;g247f6425dde_0_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g247f6425dde_0_1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74" name="Google Shape;274;g247f6425dde_0_1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g247f6425dde_0_1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90" name="Google Shape;290;g247f6425dde_0_1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g247f6425dde_0_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30" name="Google Shape;330;g247f6425dde_0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1" name="Google Shape;251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6432273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5" name="Google Shape;265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">
          <a:extLst>
            <a:ext uri="{FF2B5EF4-FFF2-40B4-BE49-F238E27FC236}">
              <a16:creationId xmlns:a16="http://schemas.microsoft.com/office/drawing/2014/main" id="{4EBB446C-E324-5792-994E-3CBBDF9B1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18:notes">
            <a:extLst>
              <a:ext uri="{FF2B5EF4-FFF2-40B4-BE49-F238E27FC236}">
                <a16:creationId xmlns:a16="http://schemas.microsoft.com/office/drawing/2014/main" id="{2D4B48E5-98C1-94DC-CA83-E8F5C027807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5" name="Google Shape;265;p18:notes">
            <a:extLst>
              <a:ext uri="{FF2B5EF4-FFF2-40B4-BE49-F238E27FC236}">
                <a16:creationId xmlns:a16="http://schemas.microsoft.com/office/drawing/2014/main" id="{1C35C733-CF82-4749-3625-A4D1DFCD826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22698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78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EE899-2ACE-5AA3-B1D8-341ECEA18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DA816-936B-A4D5-FD5D-119E7D9489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F37D84-B395-7884-28D4-7795F1C901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88EA31-B012-03FA-CC52-F7CBE27B0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598B9-8DF6-4F43-A93D-FB712451045F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7CB423-D848-2861-4A97-A0F28F55D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77695D-E4F1-A580-D71E-4B2E2DE36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71D36-E65E-4409-B61A-52D311261A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809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6" r:id="rId5"/>
    <p:sldLayoutId id="214748370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hyperlink" Target="https://www.bps.org.uk/guideline/code-ethics-and-conduct" TargetMode="Externa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2D424-00E1-6BFE-76FB-AA87EDA4C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830" y="1601576"/>
            <a:ext cx="11594969" cy="365484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PSYCHOLOGY IN PRACTICE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ECPS4024 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Week Four: Clinical Psychology </a:t>
            </a:r>
          </a:p>
        </p:txBody>
      </p:sp>
    </p:spTree>
    <p:extLst>
      <p:ext uri="{BB962C8B-B14F-4D97-AF65-F5344CB8AC3E}">
        <p14:creationId xmlns:p14="http://schemas.microsoft.com/office/powerpoint/2010/main" val="2469224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0E93E-994C-BA7E-53EC-46454C315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0194" y="1706814"/>
            <a:ext cx="8511611" cy="1325563"/>
          </a:xfrm>
        </p:spPr>
        <p:txBody>
          <a:bodyPr>
            <a:normAutofit/>
          </a:bodyPr>
          <a:lstStyle/>
          <a:p>
            <a:r>
              <a:rPr lang="en-GB" dirty="0"/>
              <a:t>Activity One: Myth vs Fact Quiz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76612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5"/>
          <p:cNvSpPr txBox="1">
            <a:spLocks noGrp="1"/>
          </p:cNvSpPr>
          <p:nvPr>
            <p:ph type="body" idx="1"/>
          </p:nvPr>
        </p:nvSpPr>
        <p:spPr>
          <a:xfrm>
            <a:off x="1121713" y="1365546"/>
            <a:ext cx="8893957" cy="33327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/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Everyone experiences feeling stressed, distressed, or overwhelmed sometimes.</a:t>
            </a:r>
          </a:p>
          <a:p>
            <a:pPr marL="457200" indent="-393700">
              <a:spcBef>
                <a:spcPts val="0"/>
              </a:spcBef>
              <a:buSzPts val="2600"/>
            </a:pPr>
            <a:endParaRPr sz="2600" dirty="0"/>
          </a:p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These feelings can last for prolonged amounts of time and cause problems in functioning. </a:t>
            </a:r>
          </a:p>
          <a:p>
            <a:pPr marL="457200" indent="-393700">
              <a:spcBef>
                <a:spcPts val="0"/>
              </a:spcBef>
              <a:buSzPts val="2600"/>
            </a:pPr>
            <a:endParaRPr sz="2600" dirty="0"/>
          </a:p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Clinical Psychologists work to help alleviate these symptoms by getting people to understand their thoughts and behaviours.</a:t>
            </a:r>
          </a:p>
          <a:p>
            <a:pPr marL="457200" indent="-393700">
              <a:spcBef>
                <a:spcPts val="0"/>
              </a:spcBef>
              <a:buSzPts val="2600"/>
            </a:pPr>
            <a:endParaRPr sz="2600" dirty="0"/>
          </a:p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They often work as part of multidisciplinary teams (MDTs) which involve a range of professionals with differing skills and roles.</a:t>
            </a:r>
            <a:endParaRPr sz="2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6"/>
          <p:cNvSpPr txBox="1">
            <a:spLocks noGrp="1"/>
          </p:cNvSpPr>
          <p:nvPr>
            <p:ph type="title"/>
          </p:nvPr>
        </p:nvSpPr>
        <p:spPr>
          <a:xfrm>
            <a:off x="1110954" y="85457"/>
            <a:ext cx="8877589" cy="1461332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sz="3200" dirty="0"/>
              <a:t>The Economic Cost of Mental Health Problems</a:t>
            </a:r>
            <a:endParaRPr sz="3200" dirty="0"/>
          </a:p>
        </p:txBody>
      </p:sp>
      <p:sp>
        <p:nvSpPr>
          <p:cNvPr id="172" name="Google Shape;172;p6"/>
          <p:cNvSpPr txBox="1">
            <a:spLocks noGrp="1"/>
          </p:cNvSpPr>
          <p:nvPr>
            <p:ph type="body" idx="1"/>
          </p:nvPr>
        </p:nvSpPr>
        <p:spPr>
          <a:xfrm>
            <a:off x="949261" y="1103626"/>
            <a:ext cx="9645353" cy="43431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Mental health problems are the single largest cause of disability in the UK (World Health Organisation, 2008).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Around one in six  adults met criteria for a common mental health problem (CMHP) in 2014 (NHS Digital, 2014).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The number of people accessing mental health services has risen from one in four in 2007 to one in three in 2014 (NHS Digital, 2014).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In the UK, the cost of mental health problems has been estimated at £35 billion each year (Centre for Mental Health, 2017).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7"/>
          <p:cNvSpPr txBox="1">
            <a:spLocks noGrp="1"/>
          </p:cNvSpPr>
          <p:nvPr>
            <p:ph type="title"/>
          </p:nvPr>
        </p:nvSpPr>
        <p:spPr>
          <a:xfrm>
            <a:off x="999858" y="-218575"/>
            <a:ext cx="9655256" cy="1981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dirty="0"/>
              <a:t>Who Are Mental Health Professionals?</a:t>
            </a:r>
            <a:endParaRPr dirty="0"/>
          </a:p>
        </p:txBody>
      </p:sp>
      <p:sp>
        <p:nvSpPr>
          <p:cNvPr id="179" name="Google Shape;179;p7"/>
          <p:cNvSpPr txBox="1">
            <a:spLocks noGrp="1"/>
          </p:cNvSpPr>
          <p:nvPr>
            <p:ph type="body" idx="1"/>
          </p:nvPr>
        </p:nvSpPr>
        <p:spPr>
          <a:xfrm>
            <a:off x="1085315" y="1092891"/>
            <a:ext cx="9161092" cy="44547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 fontScale="92500"/>
          </a:bodyPr>
          <a:lstStyle/>
          <a:p>
            <a:pPr marL="457200" indent="-394335">
              <a:spcBef>
                <a:spcPts val="0"/>
              </a:spcBef>
              <a:buSzPts val="2610"/>
            </a:pPr>
            <a:r>
              <a:rPr lang="en-GB" b="1" dirty="0"/>
              <a:t>GPs</a:t>
            </a:r>
            <a:r>
              <a:rPr lang="en-GB" dirty="0"/>
              <a:t> are usually the first point of contact with mental health care services and only a small percentage is referred on to specialist services.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b="1" dirty="0"/>
              <a:t>Community mental health nurses</a:t>
            </a:r>
            <a:r>
              <a:rPr lang="en-GB" dirty="0"/>
              <a:t> are registered nurses with specialist training in mental health – they can offer counselling and psychotherapy and prescribe medication.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b="1" dirty="0"/>
              <a:t>Psychiatrists</a:t>
            </a:r>
            <a:r>
              <a:rPr lang="en-GB" dirty="0"/>
              <a:t> are qualified medical doctors with further training in mental health problems – they provide initial assessments and can prescribe medication.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b="1" dirty="0"/>
              <a:t>Clinical psychologists</a:t>
            </a:r>
            <a:r>
              <a:rPr lang="en-GB" dirty="0"/>
              <a:t> are psychology graduates with three years of intensive postgraduate training – they assess and treat mental health problems but cannot prescribe medication.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8"/>
          <p:cNvSpPr txBox="1">
            <a:spLocks noGrp="1"/>
          </p:cNvSpPr>
          <p:nvPr>
            <p:ph type="title"/>
          </p:nvPr>
        </p:nvSpPr>
        <p:spPr>
          <a:xfrm>
            <a:off x="333286" y="-228599"/>
            <a:ext cx="10699335" cy="1981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dirty="0"/>
              <a:t>Who Are Mental Health Professionals?</a:t>
            </a:r>
            <a:endParaRPr dirty="0"/>
          </a:p>
        </p:txBody>
      </p:sp>
      <p:sp>
        <p:nvSpPr>
          <p:cNvPr id="186" name="Google Shape;186;p8"/>
          <p:cNvSpPr txBox="1">
            <a:spLocks noGrp="1"/>
          </p:cNvSpPr>
          <p:nvPr>
            <p:ph type="body" idx="1"/>
          </p:nvPr>
        </p:nvSpPr>
        <p:spPr>
          <a:xfrm>
            <a:off x="888763" y="1298601"/>
            <a:ext cx="9059537" cy="44196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 lnSpcReduction="10000"/>
          </a:bodyPr>
          <a:lstStyle/>
          <a:p>
            <a:pPr marL="457200" indent="-394335">
              <a:spcBef>
                <a:spcPts val="0"/>
              </a:spcBef>
              <a:buSzPts val="2610"/>
            </a:pPr>
            <a:r>
              <a:rPr lang="en-GB" b="1" dirty="0"/>
              <a:t>Counsellors </a:t>
            </a:r>
            <a:r>
              <a:rPr lang="en-GB" dirty="0"/>
              <a:t>offer talking therapies to support people with mental health problems.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b="1" dirty="0"/>
              <a:t>Psychotherapists </a:t>
            </a:r>
            <a:r>
              <a:rPr lang="en-GB" dirty="0"/>
              <a:t>often specialise in a particular therapeutic approach and may provide long-term support.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b="1" dirty="0"/>
              <a:t>Occupational therapists</a:t>
            </a:r>
            <a:r>
              <a:rPr lang="en-GB" dirty="0"/>
              <a:t> help people with mental health problems adjust to day-to-day living.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b="1" dirty="0"/>
              <a:t>Social workers </a:t>
            </a:r>
            <a:r>
              <a:rPr lang="en-GB" dirty="0"/>
              <a:t>provide a link between mental health services and broader social service provision.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b="1" dirty="0"/>
              <a:t>Approved mental health practitioners</a:t>
            </a:r>
            <a:r>
              <a:rPr lang="en-GB" dirty="0"/>
              <a:t> have a professional clinical qualification and special training to assess and support people who may need to be compulsorily detained due to their mental health problems.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9"/>
          <p:cNvSpPr txBox="1">
            <a:spLocks noGrp="1"/>
          </p:cNvSpPr>
          <p:nvPr>
            <p:ph type="body" idx="1"/>
          </p:nvPr>
        </p:nvSpPr>
        <p:spPr>
          <a:xfrm>
            <a:off x="846034" y="786213"/>
            <a:ext cx="9481879" cy="482364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Mental health professionals often work in MDTs to provide clients with a holistic approach to care.</a:t>
            </a:r>
          </a:p>
          <a:p>
            <a:pPr marL="457200" indent="-394335">
              <a:spcBef>
                <a:spcPts val="0"/>
              </a:spcBef>
              <a:buSzPts val="2610"/>
            </a:pP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In MDTs, clinical psychologists offer a perspective based on their professional skills, such as providing assessment, evaluating client needs, determining causes and creating interventions.</a:t>
            </a:r>
            <a:endParaRPr dirty="0"/>
          </a:p>
          <a:p>
            <a:pPr marL="285750" indent="-64770">
              <a:spcBef>
                <a:spcPts val="1080"/>
              </a:spcBef>
              <a:buSzPts val="3480"/>
              <a:buNone/>
            </a:pP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0"/>
          <p:cNvSpPr txBox="1">
            <a:spLocks noGrp="1"/>
          </p:cNvSpPr>
          <p:nvPr>
            <p:ph type="title"/>
          </p:nvPr>
        </p:nvSpPr>
        <p:spPr>
          <a:xfrm>
            <a:off x="2164301" y="1485545"/>
            <a:ext cx="7704600" cy="1981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dirty="0"/>
              <a:t>Providing Mental Health Services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g258528f4471_0_0"/>
          <p:cNvSpPr txBox="1">
            <a:spLocks noGrp="1"/>
          </p:cNvSpPr>
          <p:nvPr>
            <p:ph type="body" idx="1"/>
          </p:nvPr>
        </p:nvSpPr>
        <p:spPr>
          <a:xfrm>
            <a:off x="854579" y="594955"/>
            <a:ext cx="9605473" cy="46383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8938">
              <a:spcBef>
                <a:spcPts val="0"/>
              </a:spcBef>
              <a:buSzPct val="100000"/>
            </a:pPr>
            <a:r>
              <a:rPr lang="en-GB" sz="2900" dirty="0"/>
              <a:t>Most people are treated on an </a:t>
            </a:r>
            <a:r>
              <a:rPr lang="en-GB" sz="2900" b="1" dirty="0"/>
              <a:t>outpatient basis</a:t>
            </a:r>
            <a:r>
              <a:rPr lang="en-GB" sz="2900" dirty="0"/>
              <a:t> – they are able to live in the community and get treatment at dedicated mental health centres or GP surgeries.</a:t>
            </a:r>
          </a:p>
          <a:p>
            <a:pPr marL="457200" indent="-398938">
              <a:spcBef>
                <a:spcPts val="0"/>
              </a:spcBef>
              <a:buSzPct val="100000"/>
            </a:pPr>
            <a:endParaRPr sz="2900" dirty="0"/>
          </a:p>
          <a:p>
            <a:pPr marL="457200" indent="-398938">
              <a:spcBef>
                <a:spcPts val="0"/>
              </a:spcBef>
              <a:buSzPct val="100000"/>
            </a:pPr>
            <a:r>
              <a:rPr lang="en-GB" sz="2900" dirty="0"/>
              <a:t>Some people voluntarily admit themselves to </a:t>
            </a:r>
            <a:r>
              <a:rPr lang="en-GB" sz="2900" b="1" dirty="0"/>
              <a:t>inpatient hospital care</a:t>
            </a:r>
            <a:r>
              <a:rPr lang="en-GB" sz="2900" dirty="0"/>
              <a:t>.</a:t>
            </a:r>
          </a:p>
          <a:p>
            <a:pPr marL="457200" indent="-398938">
              <a:spcBef>
                <a:spcPts val="0"/>
              </a:spcBef>
              <a:buSzPct val="100000"/>
            </a:pPr>
            <a:endParaRPr sz="2900" dirty="0"/>
          </a:p>
          <a:p>
            <a:pPr marL="457200" indent="-398938">
              <a:spcBef>
                <a:spcPts val="0"/>
              </a:spcBef>
              <a:buSzPct val="100000"/>
            </a:pPr>
            <a:r>
              <a:rPr lang="en-GB" sz="2900" dirty="0"/>
              <a:t>Some people can be compulsorily detained under the </a:t>
            </a:r>
            <a:r>
              <a:rPr lang="en-GB" sz="2900" b="1" dirty="0"/>
              <a:t>Mental Health Act</a:t>
            </a:r>
            <a:r>
              <a:rPr lang="en-GB" sz="2900" dirty="0"/>
              <a:t> if they are a risk to themselves or others. </a:t>
            </a:r>
            <a:endParaRPr sz="2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11"/>
          <p:cNvSpPr txBox="1">
            <a:spLocks noGrp="1"/>
          </p:cNvSpPr>
          <p:nvPr>
            <p:ph type="body" idx="1"/>
          </p:nvPr>
        </p:nvSpPr>
        <p:spPr>
          <a:xfrm>
            <a:off x="837488" y="796208"/>
            <a:ext cx="10178041" cy="39291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Services in the NHS are </a:t>
            </a:r>
            <a:r>
              <a:rPr lang="en-GB" b="1" dirty="0"/>
              <a:t>structured around client groups</a:t>
            </a:r>
            <a:r>
              <a:rPr lang="en-GB" dirty="0"/>
              <a:t>, such as: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  <a:buChar char="-"/>
            </a:pPr>
            <a:r>
              <a:rPr lang="en-GB" dirty="0"/>
              <a:t>Children and young people (CAHMS)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  <a:buChar char="-"/>
            </a:pPr>
            <a:r>
              <a:rPr lang="en-GB" dirty="0"/>
              <a:t>Working age adults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  <a:buChar char="-"/>
            </a:pPr>
            <a:r>
              <a:rPr lang="en-GB" dirty="0"/>
              <a:t>Older adults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  <a:buChar char="-"/>
            </a:pPr>
            <a:r>
              <a:rPr lang="en-GB" dirty="0"/>
              <a:t>Children and adults with learning disabilities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  <a:buChar char="-"/>
            </a:pPr>
            <a:r>
              <a:rPr lang="en-GB" dirty="0"/>
              <a:t>People with substance misuse problems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  <a:buChar char="-"/>
            </a:pPr>
            <a:r>
              <a:rPr lang="en-GB" dirty="0"/>
              <a:t>People with brain injuries and neurological deficits.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2AE17-B64F-A219-87E7-EB1BE6B6A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Clinical Psychology in the UK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478E9-BC25-F3DA-E000-0009DBA5B2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t">
              <a:buNone/>
            </a:pPr>
            <a:r>
              <a:rPr lang="en-GB" b="1" dirty="0"/>
              <a:t>What do Clinical Psychologists do?</a:t>
            </a:r>
            <a:endParaRPr lang="en-GB" dirty="0"/>
          </a:p>
          <a:p>
            <a:pPr marL="342900" lvl="0" indent="-342900" fontAlgn="t"/>
            <a:r>
              <a:rPr lang="en-GB" dirty="0"/>
              <a:t>Assess, diagnose and treat a wide range of mental health, behavioural and neuropsychological difficulties.</a:t>
            </a:r>
          </a:p>
          <a:p>
            <a:pPr marL="342900" lvl="0" indent="-342900" fontAlgn="t"/>
            <a:r>
              <a:rPr lang="en-GB" dirty="0"/>
              <a:t>Work with individuals, families, groups and organisations.</a:t>
            </a:r>
          </a:p>
          <a:p>
            <a:pPr marL="342900" lvl="0" indent="-342900" fontAlgn="t"/>
            <a:r>
              <a:rPr lang="en-GB" dirty="0"/>
              <a:t>Use evidence-based psychological therapies and interventions.</a:t>
            </a:r>
          </a:p>
          <a:p>
            <a:pPr marL="342900" lvl="0" indent="-342900" fontAlgn="t"/>
            <a:r>
              <a:rPr lang="en-GB" dirty="0"/>
              <a:t>Work across the lifespan, from children to older adults.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2120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EAE00-0084-E263-40D0-DAC7103D0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Adult Mental Health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5EBB5-19DE-785A-58B6-2038ED5FE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32614"/>
            <a:ext cx="11481847" cy="4068945"/>
          </a:xfrm>
        </p:spPr>
        <p:txBody>
          <a:bodyPr>
            <a:normAutofit fontScale="77500" lnSpcReduction="20000"/>
          </a:bodyPr>
          <a:lstStyle/>
          <a:p>
            <a:pPr fontAlgn="t">
              <a:buNone/>
            </a:pPr>
            <a:r>
              <a:rPr lang="en-GB" b="1" dirty="0"/>
              <a:t>Common conditions</a:t>
            </a:r>
            <a:endParaRPr lang="en-GB" dirty="0"/>
          </a:p>
          <a:p>
            <a:pPr marL="342900" lvl="0" indent="-342900" fontAlgn="t"/>
            <a:r>
              <a:rPr lang="en-GB" dirty="0"/>
              <a:t>Depression</a:t>
            </a:r>
          </a:p>
          <a:p>
            <a:pPr marL="342900" lvl="0" indent="-342900" fontAlgn="t"/>
            <a:r>
              <a:rPr lang="en-GB" dirty="0"/>
              <a:t>Anxiety disorders</a:t>
            </a:r>
          </a:p>
          <a:p>
            <a:pPr marL="342900" lvl="0" indent="-342900" fontAlgn="t"/>
            <a:r>
              <a:rPr lang="en-GB" dirty="0"/>
              <a:t>Obsessive-Compulsive Disorder (OCD)</a:t>
            </a:r>
          </a:p>
          <a:p>
            <a:pPr marL="342900" lvl="0" indent="-342900" fontAlgn="t"/>
            <a:r>
              <a:rPr lang="en-GB" dirty="0"/>
              <a:t>Post-Traumatic Stress Disorder (PTSD)</a:t>
            </a:r>
          </a:p>
          <a:p>
            <a:pPr marL="342900" lvl="0" indent="-342900" fontAlgn="t"/>
            <a:r>
              <a:rPr lang="en-GB" dirty="0"/>
              <a:t>Bipolar disorder</a:t>
            </a:r>
          </a:p>
          <a:p>
            <a:pPr marL="342900" lvl="0" indent="-342900" fontAlgn="t"/>
            <a:r>
              <a:rPr lang="en-GB" dirty="0"/>
              <a:t>Psychosis and schizophrenia</a:t>
            </a:r>
          </a:p>
          <a:p>
            <a:pPr fontAlgn="t">
              <a:buNone/>
            </a:pPr>
            <a:r>
              <a:rPr lang="en-GB" b="1" dirty="0"/>
              <a:t>Typical settings</a:t>
            </a:r>
            <a:endParaRPr lang="en-GB" dirty="0"/>
          </a:p>
          <a:p>
            <a:pPr marL="342900" lvl="0" indent="-342900" fontAlgn="t"/>
            <a:r>
              <a:rPr lang="en-GB" dirty="0"/>
              <a:t>Community Mental Health Teams (CMHTs)</a:t>
            </a:r>
          </a:p>
          <a:p>
            <a:pPr marL="342900" lvl="0" indent="-342900" fontAlgn="t"/>
            <a:r>
              <a:rPr lang="en-GB" dirty="0"/>
              <a:t>NHS hospitals</a:t>
            </a:r>
          </a:p>
          <a:p>
            <a:pPr marL="342900" lvl="0" indent="-342900" fontAlgn="t"/>
            <a:r>
              <a:rPr lang="en-GB" dirty="0"/>
              <a:t>Psychological therapy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266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E3106-52CD-D992-9276-CDC7F84AB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 &amp; Adolescent Psychology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CADBB-67DA-9CF8-7330-16F479D33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97172"/>
            <a:ext cx="11481847" cy="4104387"/>
          </a:xfrm>
        </p:spPr>
        <p:txBody>
          <a:bodyPr>
            <a:normAutofit fontScale="85000" lnSpcReduction="20000"/>
          </a:bodyPr>
          <a:lstStyle/>
          <a:p>
            <a:pPr fontAlgn="t">
              <a:buNone/>
            </a:pPr>
            <a:r>
              <a:rPr lang="en-GB" b="1" dirty="0"/>
              <a:t>Common presentations</a:t>
            </a:r>
            <a:endParaRPr lang="en-GB" dirty="0"/>
          </a:p>
          <a:p>
            <a:pPr marL="342900" lvl="0" indent="-342900" fontAlgn="t"/>
            <a:r>
              <a:rPr lang="en-GB" dirty="0"/>
              <a:t>Anxiety and depression</a:t>
            </a:r>
          </a:p>
          <a:p>
            <a:pPr marL="342900" lvl="0" indent="-342900" fontAlgn="t"/>
            <a:r>
              <a:rPr lang="en-GB" dirty="0"/>
              <a:t>Behavioural difficulties</a:t>
            </a:r>
          </a:p>
          <a:p>
            <a:pPr marL="342900" lvl="0" indent="-342900" fontAlgn="t"/>
            <a:r>
              <a:rPr lang="en-GB" dirty="0"/>
              <a:t>Autism spectrum conditions</a:t>
            </a:r>
          </a:p>
          <a:p>
            <a:pPr marL="342900" lvl="0" indent="-342900" fontAlgn="t"/>
            <a:r>
              <a:rPr lang="en-GB" dirty="0"/>
              <a:t>Attention Deficit Hyperactivity Disorder (ADHD)</a:t>
            </a:r>
          </a:p>
          <a:p>
            <a:pPr marL="342900" lvl="0" indent="-342900" fontAlgn="t"/>
            <a:r>
              <a:rPr lang="en-GB" dirty="0"/>
              <a:t>Self-harm and emotional regulation difficulties</a:t>
            </a:r>
          </a:p>
          <a:p>
            <a:pPr fontAlgn="t">
              <a:buNone/>
            </a:pPr>
            <a:r>
              <a:rPr lang="en-GB" b="1" dirty="0"/>
              <a:t>Typical settings</a:t>
            </a:r>
            <a:endParaRPr lang="en-GB" dirty="0"/>
          </a:p>
          <a:p>
            <a:pPr marL="342900" lvl="0" indent="-342900" fontAlgn="t"/>
            <a:r>
              <a:rPr lang="en-GB" dirty="0"/>
              <a:t>Child and Adolescent Mental Health Services (CAMHS)</a:t>
            </a:r>
          </a:p>
          <a:p>
            <a:pPr marL="342900" lvl="0" indent="-342900" fontAlgn="t"/>
            <a:r>
              <a:rPr lang="en-GB" dirty="0"/>
              <a:t>Schools and educational settings</a:t>
            </a:r>
          </a:p>
          <a:p>
            <a:pPr marL="342900" lvl="0" indent="-342900" fontAlgn="t"/>
            <a:r>
              <a:rPr lang="en-GB" dirty="0"/>
              <a:t>Community clinics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5943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6E1EB-04DA-EABC-343F-4783F2163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Learning Disabilities &amp; Neurodevelopmental Services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2FCAA-23B9-B6F4-E702-71D789A8F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10586"/>
            <a:ext cx="11481847" cy="3990973"/>
          </a:xfrm>
        </p:spPr>
        <p:txBody>
          <a:bodyPr>
            <a:normAutofit fontScale="92500" lnSpcReduction="10000"/>
          </a:bodyPr>
          <a:lstStyle/>
          <a:p>
            <a:pPr fontAlgn="t">
              <a:buNone/>
            </a:pPr>
            <a:r>
              <a:rPr lang="en-GB" b="1" dirty="0"/>
              <a:t>Areas of work</a:t>
            </a:r>
            <a:endParaRPr lang="en-GB" dirty="0"/>
          </a:p>
          <a:p>
            <a:pPr marL="342900" lvl="0" indent="-342900" fontAlgn="t"/>
            <a:r>
              <a:rPr lang="en-GB" dirty="0"/>
              <a:t>Intellectual/Learning Disabilities</a:t>
            </a:r>
          </a:p>
          <a:p>
            <a:pPr marL="342900" lvl="0" indent="-342900" fontAlgn="t"/>
            <a:r>
              <a:rPr lang="en-GB" dirty="0"/>
              <a:t>Autism assessments and support</a:t>
            </a:r>
          </a:p>
          <a:p>
            <a:pPr marL="342900" lvl="0" indent="-342900" fontAlgn="t"/>
            <a:r>
              <a:rPr lang="en-GB" dirty="0"/>
              <a:t>Behavioural support and intervention</a:t>
            </a:r>
          </a:p>
          <a:p>
            <a:pPr marL="342900" lvl="0" indent="-342900" fontAlgn="t"/>
            <a:r>
              <a:rPr lang="en-GB" dirty="0"/>
              <a:t>Family and carer support</a:t>
            </a:r>
          </a:p>
          <a:p>
            <a:pPr fontAlgn="t">
              <a:buNone/>
            </a:pPr>
            <a:r>
              <a:rPr lang="en-GB" b="1" dirty="0"/>
              <a:t>Goals</a:t>
            </a:r>
            <a:endParaRPr lang="en-GB" dirty="0"/>
          </a:p>
          <a:p>
            <a:pPr marL="342900" lvl="0" indent="-342900" fontAlgn="t"/>
            <a:r>
              <a:rPr lang="en-GB" dirty="0"/>
              <a:t>Improve quality of life</a:t>
            </a:r>
          </a:p>
          <a:p>
            <a:pPr marL="342900" lvl="0" indent="-342900" fontAlgn="t"/>
            <a:r>
              <a:rPr lang="en-GB" dirty="0"/>
              <a:t>Enhance independence</a:t>
            </a:r>
          </a:p>
          <a:p>
            <a:pPr marL="342900" lvl="0" indent="-342900" fontAlgn="t"/>
            <a:r>
              <a:rPr lang="en-GB" dirty="0"/>
              <a:t>Reduce challenging behaviour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109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EAB9E-4A08-5FA7-50DA-4681DA8BE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and Physical Conditions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4CBFA-2216-97D0-EBF4-F2A5AA0D6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75144"/>
            <a:ext cx="11481847" cy="4026415"/>
          </a:xfrm>
        </p:spPr>
        <p:txBody>
          <a:bodyPr>
            <a:normAutofit fontScale="85000" lnSpcReduction="20000"/>
          </a:bodyPr>
          <a:lstStyle/>
          <a:p>
            <a:pPr fontAlgn="t">
              <a:buNone/>
            </a:pPr>
            <a:r>
              <a:rPr lang="en-GB" b="1" dirty="0"/>
              <a:t>Psychological support for</a:t>
            </a:r>
            <a:endParaRPr lang="en-GB" dirty="0"/>
          </a:p>
          <a:p>
            <a:pPr marL="342900" lvl="0" indent="-342900" fontAlgn="t"/>
            <a:r>
              <a:rPr lang="en-GB" dirty="0"/>
              <a:t>Chronic pain</a:t>
            </a:r>
          </a:p>
          <a:p>
            <a:pPr marL="342900" lvl="0" indent="-342900" fontAlgn="t"/>
            <a:r>
              <a:rPr lang="en-GB" dirty="0"/>
              <a:t>Cancer</a:t>
            </a:r>
          </a:p>
          <a:p>
            <a:pPr marL="342900" lvl="0" indent="-342900" fontAlgn="t"/>
            <a:r>
              <a:rPr lang="en-GB" dirty="0"/>
              <a:t>Diabetes</a:t>
            </a:r>
          </a:p>
          <a:p>
            <a:pPr marL="342900" lvl="0" indent="-342900" fontAlgn="t"/>
            <a:r>
              <a:rPr lang="en-GB" dirty="0"/>
              <a:t>Cardiac conditions</a:t>
            </a:r>
          </a:p>
          <a:p>
            <a:pPr marL="342900" lvl="0" indent="-342900" fontAlgn="t"/>
            <a:r>
              <a:rPr lang="en-GB" dirty="0"/>
              <a:t>Neurological disorders</a:t>
            </a:r>
          </a:p>
          <a:p>
            <a:pPr fontAlgn="t">
              <a:buNone/>
            </a:pPr>
            <a:r>
              <a:rPr lang="en-GB" b="1" dirty="0"/>
              <a:t>Role of the psychologist</a:t>
            </a:r>
            <a:endParaRPr lang="en-GB" dirty="0"/>
          </a:p>
          <a:p>
            <a:pPr marL="342900" lvl="0" indent="-342900" fontAlgn="t"/>
            <a:r>
              <a:rPr lang="en-GB" dirty="0"/>
              <a:t>Adjustment to illness</a:t>
            </a:r>
          </a:p>
          <a:p>
            <a:pPr marL="342900" lvl="0" indent="-342900" fontAlgn="t"/>
            <a:r>
              <a:rPr lang="en-GB" dirty="0"/>
              <a:t>Coping strategies</a:t>
            </a:r>
          </a:p>
          <a:p>
            <a:pPr marL="342900" lvl="0" indent="-342900" fontAlgn="t"/>
            <a:r>
              <a:rPr lang="en-GB" dirty="0"/>
              <a:t>Behaviour change and treatment adherence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829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CED47-0FF5-A52F-2F42-475EE1B14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Neuropsychology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CCE31-0912-1CE0-978C-24E0BFC6F3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25526"/>
            <a:ext cx="11481847" cy="4076033"/>
          </a:xfrm>
        </p:spPr>
        <p:txBody>
          <a:bodyPr>
            <a:normAutofit fontScale="85000" lnSpcReduction="20000"/>
          </a:bodyPr>
          <a:lstStyle/>
          <a:p>
            <a:pPr fontAlgn="t">
              <a:buNone/>
            </a:pPr>
            <a:r>
              <a:rPr lang="en-GB" b="1" dirty="0"/>
              <a:t>Conditions</a:t>
            </a:r>
            <a:endParaRPr lang="en-GB" dirty="0"/>
          </a:p>
          <a:p>
            <a:pPr marL="342900" lvl="0" indent="-342900" fontAlgn="t"/>
            <a:r>
              <a:rPr lang="en-GB" dirty="0"/>
              <a:t>Traumatic Brain Injury (TBI)</a:t>
            </a:r>
          </a:p>
          <a:p>
            <a:pPr marL="342900" lvl="0" indent="-342900" fontAlgn="t"/>
            <a:r>
              <a:rPr lang="en-GB" dirty="0"/>
              <a:t>Stroke</a:t>
            </a:r>
          </a:p>
          <a:p>
            <a:pPr marL="342900" lvl="0" indent="-342900" fontAlgn="t"/>
            <a:r>
              <a:rPr lang="en-GB" dirty="0"/>
              <a:t>Dementia</a:t>
            </a:r>
          </a:p>
          <a:p>
            <a:pPr marL="342900" lvl="0" indent="-342900" fontAlgn="t"/>
            <a:r>
              <a:rPr lang="en-GB" dirty="0"/>
              <a:t>Multiple Sclerosis (MS)</a:t>
            </a:r>
          </a:p>
          <a:p>
            <a:pPr marL="342900" lvl="0" indent="-342900" fontAlgn="t"/>
            <a:r>
              <a:rPr lang="en-GB" dirty="0"/>
              <a:t>Epilepsy</a:t>
            </a:r>
          </a:p>
          <a:p>
            <a:pPr fontAlgn="t">
              <a:buNone/>
            </a:pPr>
            <a:r>
              <a:rPr lang="en-GB" b="1" dirty="0"/>
              <a:t>Key activities</a:t>
            </a:r>
            <a:endParaRPr lang="en-GB" dirty="0"/>
          </a:p>
          <a:p>
            <a:pPr marL="342900" lvl="0" indent="-342900" fontAlgn="t"/>
            <a:r>
              <a:rPr lang="en-GB" dirty="0"/>
              <a:t>Cognitive assessment</a:t>
            </a:r>
          </a:p>
          <a:p>
            <a:pPr marL="342900" lvl="0" indent="-342900" fontAlgn="t"/>
            <a:r>
              <a:rPr lang="en-GB" dirty="0"/>
              <a:t>Rehabilitation</a:t>
            </a:r>
          </a:p>
          <a:p>
            <a:pPr marL="342900" lvl="0" indent="-342900" fontAlgn="t"/>
            <a:r>
              <a:rPr lang="en-GB" dirty="0"/>
              <a:t>Memory and executive functioning support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658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35173-3541-5394-264C-4C0EE99AB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Older Adult Services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37073-7352-777E-A22E-4764C8C5F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76670"/>
            <a:ext cx="11481847" cy="4224889"/>
          </a:xfrm>
        </p:spPr>
        <p:txBody>
          <a:bodyPr>
            <a:normAutofit fontScale="92500" lnSpcReduction="20000"/>
          </a:bodyPr>
          <a:lstStyle/>
          <a:p>
            <a:pPr fontAlgn="t">
              <a:buNone/>
            </a:pPr>
            <a:r>
              <a:rPr lang="en-GB" b="1" dirty="0"/>
              <a:t>Common issues</a:t>
            </a:r>
            <a:endParaRPr lang="en-GB" dirty="0"/>
          </a:p>
          <a:p>
            <a:pPr marL="342900" lvl="0" indent="-342900" fontAlgn="t"/>
            <a:r>
              <a:rPr lang="en-GB" dirty="0"/>
              <a:t>Dementia</a:t>
            </a:r>
          </a:p>
          <a:p>
            <a:pPr marL="342900" lvl="0" indent="-342900" fontAlgn="t"/>
            <a:r>
              <a:rPr lang="en-GB" dirty="0"/>
              <a:t>Depression in later life</a:t>
            </a:r>
          </a:p>
          <a:p>
            <a:pPr marL="342900" lvl="0" indent="-342900" fontAlgn="t"/>
            <a:r>
              <a:rPr lang="en-GB" dirty="0"/>
              <a:t>Anxiety</a:t>
            </a:r>
          </a:p>
          <a:p>
            <a:pPr marL="342900" lvl="0" indent="-342900" fontAlgn="t"/>
            <a:r>
              <a:rPr lang="en-GB" dirty="0"/>
              <a:t>Adjustment to loss and illness</a:t>
            </a:r>
          </a:p>
          <a:p>
            <a:pPr fontAlgn="t">
              <a:buNone/>
            </a:pPr>
            <a:r>
              <a:rPr lang="en-GB" b="1" dirty="0"/>
              <a:t>Work includes</a:t>
            </a:r>
            <a:endParaRPr lang="en-GB" dirty="0"/>
          </a:p>
          <a:p>
            <a:pPr marL="342900" lvl="0" indent="-342900" fontAlgn="t"/>
            <a:r>
              <a:rPr lang="en-GB" dirty="0"/>
              <a:t>Cognitive assessments</a:t>
            </a:r>
          </a:p>
          <a:p>
            <a:pPr marL="342900" lvl="0" indent="-342900" fontAlgn="t"/>
            <a:r>
              <a:rPr lang="en-GB" dirty="0"/>
              <a:t>Family support</a:t>
            </a:r>
          </a:p>
          <a:p>
            <a:pPr marL="342900" lvl="0" indent="-342900" fontAlgn="t"/>
            <a:r>
              <a:rPr lang="en-GB" dirty="0"/>
              <a:t>Psychological therapies</a:t>
            </a:r>
          </a:p>
          <a:p>
            <a:pPr marL="342900" lvl="0" indent="-342900" fontAlgn="t"/>
            <a:r>
              <a:rPr lang="en-GB" dirty="0"/>
              <a:t>Capacity assessments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0586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5CD87-84B8-5BEE-D464-08B4EB2E5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Forensic and Specialist Services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18E24-D757-0ACF-A4E6-4C7091154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09823"/>
            <a:ext cx="11481847" cy="3891736"/>
          </a:xfrm>
        </p:spPr>
        <p:txBody>
          <a:bodyPr>
            <a:normAutofit lnSpcReduction="10000"/>
          </a:bodyPr>
          <a:lstStyle/>
          <a:p>
            <a:pPr fontAlgn="t">
              <a:buNone/>
            </a:pPr>
            <a:r>
              <a:rPr lang="en-GB" b="1" dirty="0" err="1"/>
              <a:t>linical</a:t>
            </a:r>
            <a:r>
              <a:rPr lang="en-GB" b="1" dirty="0"/>
              <a:t> psychologists may also work with</a:t>
            </a:r>
            <a:endParaRPr lang="en-GB" dirty="0"/>
          </a:p>
          <a:p>
            <a:pPr marL="342900" lvl="0" indent="-342900" fontAlgn="t"/>
            <a:r>
              <a:rPr lang="en-GB" dirty="0"/>
              <a:t>Offenders and secure services</a:t>
            </a:r>
          </a:p>
          <a:p>
            <a:pPr marL="342900" lvl="0" indent="-342900" fontAlgn="t"/>
            <a:r>
              <a:rPr lang="en-GB" dirty="0"/>
              <a:t>Substance misuse services</a:t>
            </a:r>
          </a:p>
          <a:p>
            <a:pPr marL="342900" lvl="0" indent="-342900" fontAlgn="t"/>
            <a:r>
              <a:rPr lang="en-GB" dirty="0"/>
              <a:t>Eating disorders</a:t>
            </a:r>
          </a:p>
          <a:p>
            <a:pPr marL="342900" lvl="0" indent="-342900" fontAlgn="t"/>
            <a:r>
              <a:rPr lang="en-GB" dirty="0"/>
              <a:t>Personality disorders</a:t>
            </a:r>
          </a:p>
          <a:p>
            <a:pPr marL="342900" lvl="0" indent="-342900" fontAlgn="t"/>
            <a:r>
              <a:rPr lang="en-GB" dirty="0"/>
              <a:t>Crisis and inpatient services</a:t>
            </a:r>
          </a:p>
          <a:p>
            <a:pPr fontAlgn="t">
              <a:buNone/>
            </a:pPr>
            <a:r>
              <a:rPr lang="en-GB" b="1" dirty="0"/>
              <a:t>Main aim</a:t>
            </a:r>
            <a:endParaRPr lang="en-GB" dirty="0"/>
          </a:p>
          <a:p>
            <a:pPr marL="342900" lvl="0" indent="-342900" fontAlgn="t"/>
            <a:r>
              <a:rPr lang="en-GB" dirty="0"/>
              <a:t>Reduce risk, improve wellbeing, and support recovery.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8019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258528f4471_0_7"/>
          <p:cNvSpPr txBox="1">
            <a:spLocks noGrp="1"/>
          </p:cNvSpPr>
          <p:nvPr>
            <p:ph type="title"/>
          </p:nvPr>
        </p:nvSpPr>
        <p:spPr>
          <a:xfrm>
            <a:off x="-111095" y="-228599"/>
            <a:ext cx="11194990" cy="1981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dirty="0"/>
              <a:t>Key Capabilities and Competencies</a:t>
            </a:r>
            <a:endParaRPr dirty="0"/>
          </a:p>
        </p:txBody>
      </p:sp>
      <p:sp>
        <p:nvSpPr>
          <p:cNvPr id="233" name="Google Shape;233;g258528f4471_0_7"/>
          <p:cNvSpPr txBox="1">
            <a:spLocks noGrp="1"/>
          </p:cNvSpPr>
          <p:nvPr>
            <p:ph type="body" idx="1"/>
          </p:nvPr>
        </p:nvSpPr>
        <p:spPr>
          <a:xfrm>
            <a:off x="540895" y="989100"/>
            <a:ext cx="9891010" cy="48798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4335">
              <a:spcBef>
                <a:spcPts val="0"/>
              </a:spcBef>
              <a:buSzPts val="2610"/>
            </a:pPr>
            <a:r>
              <a:rPr lang="en-GB" sz="3200" dirty="0"/>
              <a:t>Clinical psychologists receive training in many approaches (e.g. cognitive behavioural, psychodynamic, and systemic).</a:t>
            </a:r>
          </a:p>
          <a:p>
            <a:pPr marL="457200" indent="-394335">
              <a:spcBef>
                <a:spcPts val="0"/>
              </a:spcBef>
              <a:buSzPts val="2610"/>
            </a:pPr>
            <a:endParaRPr sz="3200"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sz="3200" dirty="0"/>
              <a:t>Their skills are used in a wider framework including </a:t>
            </a:r>
            <a:r>
              <a:rPr lang="en-GB" sz="3200" b="1" dirty="0"/>
              <a:t>four stages</a:t>
            </a:r>
            <a:r>
              <a:rPr lang="en-GB" sz="3200" dirty="0"/>
              <a:t>:</a:t>
            </a:r>
          </a:p>
          <a:p>
            <a:pPr marL="914400" lvl="1" indent="-394335">
              <a:spcBef>
                <a:spcPts val="0"/>
              </a:spcBef>
              <a:buSzPts val="2610"/>
            </a:pPr>
            <a:r>
              <a:rPr lang="en-GB" sz="2800" dirty="0"/>
              <a:t>assessment, </a:t>
            </a:r>
          </a:p>
          <a:p>
            <a:pPr marL="914400" lvl="1" indent="-394335">
              <a:spcBef>
                <a:spcPts val="0"/>
              </a:spcBef>
              <a:buSzPts val="2610"/>
            </a:pPr>
            <a:r>
              <a:rPr lang="en-GB" sz="2800" dirty="0"/>
              <a:t>formulation, </a:t>
            </a:r>
          </a:p>
          <a:p>
            <a:pPr marL="914400" lvl="1" indent="-394335">
              <a:spcBef>
                <a:spcPts val="0"/>
              </a:spcBef>
              <a:buSzPts val="2610"/>
            </a:pPr>
            <a:r>
              <a:rPr lang="en-GB" sz="2800" dirty="0"/>
              <a:t>intervention</a:t>
            </a:r>
          </a:p>
          <a:p>
            <a:pPr marL="914400" lvl="1" indent="-394335">
              <a:spcBef>
                <a:spcPts val="0"/>
              </a:spcBef>
              <a:buSzPts val="2610"/>
            </a:pPr>
            <a:r>
              <a:rPr lang="en-GB" sz="2800" dirty="0"/>
              <a:t>evaluation.</a:t>
            </a:r>
            <a:endParaRPr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>
          <a:extLst>
            <a:ext uri="{FF2B5EF4-FFF2-40B4-BE49-F238E27FC236}">
              <a16:creationId xmlns:a16="http://schemas.microsoft.com/office/drawing/2014/main" id="{957A0C44-BE3C-F0BB-531E-FB8313574F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258528f4471_0_7">
            <a:extLst>
              <a:ext uri="{FF2B5EF4-FFF2-40B4-BE49-F238E27FC236}">
                <a16:creationId xmlns:a16="http://schemas.microsoft.com/office/drawing/2014/main" id="{70C08F69-E6DA-13EB-A8E1-DA87CC0611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111095" y="-228599"/>
            <a:ext cx="11194990" cy="1981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dirty="0"/>
              <a:t>Key Capabilities and Competencies</a:t>
            </a:r>
            <a:endParaRPr dirty="0"/>
          </a:p>
        </p:txBody>
      </p:sp>
      <p:sp>
        <p:nvSpPr>
          <p:cNvPr id="233" name="Google Shape;233;g258528f4471_0_7">
            <a:extLst>
              <a:ext uri="{FF2B5EF4-FFF2-40B4-BE49-F238E27FC236}">
                <a16:creationId xmlns:a16="http://schemas.microsoft.com/office/drawing/2014/main" id="{4E6ACB4F-1E1F-B87A-0AF2-FA966F24CD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40895" y="989100"/>
            <a:ext cx="9891010" cy="48798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4335">
              <a:spcBef>
                <a:spcPts val="0"/>
              </a:spcBef>
              <a:buSzPts val="2610"/>
            </a:pPr>
            <a:r>
              <a:rPr lang="en-GB" b="1" dirty="0"/>
              <a:t>Assessment </a:t>
            </a:r>
            <a:r>
              <a:rPr lang="en-GB" dirty="0"/>
              <a:t>includes understanding the client’s problems and how they would like to change; it can include classifying the client’s symptoms according to a set of diagnostic criteria (</a:t>
            </a:r>
            <a:r>
              <a:rPr lang="en-GB" b="1" dirty="0"/>
              <a:t>diagnosis</a:t>
            </a:r>
            <a:r>
              <a:rPr lang="en-GB" dirty="0"/>
              <a:t>).</a:t>
            </a:r>
          </a:p>
          <a:p>
            <a:pPr marL="457200" indent="-394335">
              <a:spcBef>
                <a:spcPts val="0"/>
              </a:spcBef>
              <a:buSzPts val="2610"/>
            </a:pP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Information can be collected through several sources, including clinical interviews and cognitive ability tests. </a:t>
            </a:r>
          </a:p>
          <a:p>
            <a:pPr marL="457200" indent="-394335">
              <a:spcBef>
                <a:spcPts val="0"/>
              </a:spcBef>
              <a:buSzPts val="2610"/>
            </a:pP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From the beginning, it is important for the client and the clinical psychologist to </a:t>
            </a:r>
            <a:r>
              <a:rPr lang="en-GB" b="1" dirty="0"/>
              <a:t>build a good working relationship</a:t>
            </a:r>
            <a:r>
              <a:rPr lang="en-GB" dirty="0"/>
              <a:t>. 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65872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14"/>
          <p:cNvSpPr txBox="1">
            <a:spLocks noGrp="1"/>
          </p:cNvSpPr>
          <p:nvPr>
            <p:ph type="body" idx="1"/>
          </p:nvPr>
        </p:nvSpPr>
        <p:spPr>
          <a:xfrm>
            <a:off x="760576" y="1158300"/>
            <a:ext cx="9694457" cy="45414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The </a:t>
            </a:r>
            <a:r>
              <a:rPr lang="en-GB" b="1" dirty="0"/>
              <a:t>formulation </a:t>
            </a:r>
            <a:r>
              <a:rPr lang="en-GB" dirty="0"/>
              <a:t>stage combines psychological theory and information from the assessment to determine how the client’s problems came about and what interventions might be useful.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In the intervention stage, </a:t>
            </a:r>
            <a:r>
              <a:rPr lang="en-GB" b="1" dirty="0"/>
              <a:t>hypotheses </a:t>
            </a:r>
            <a:r>
              <a:rPr lang="en-GB" dirty="0"/>
              <a:t>that the clinical psychologist has made during the formulation stage </a:t>
            </a:r>
            <a:r>
              <a:rPr lang="en-GB" b="1" dirty="0"/>
              <a:t>are tested out</a:t>
            </a:r>
            <a:r>
              <a:rPr lang="en-GB" dirty="0"/>
              <a:t>. 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b="1" dirty="0"/>
              <a:t>Interventions </a:t>
            </a:r>
            <a:r>
              <a:rPr lang="en-GB" dirty="0"/>
              <a:t>might be based on a specific psychological approach (e.g. CBT) or may integrate several. 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The client is often involved in the intervention planning and their family might be part of the intervention itself. </a:t>
            </a:r>
            <a:endParaRPr dirty="0"/>
          </a:p>
        </p:txBody>
      </p:sp>
      <p:sp>
        <p:nvSpPr>
          <p:cNvPr id="240" name="Google Shape;240;p14"/>
          <p:cNvSpPr txBox="1">
            <a:spLocks noGrp="1"/>
          </p:cNvSpPr>
          <p:nvPr>
            <p:ph type="title"/>
          </p:nvPr>
        </p:nvSpPr>
        <p:spPr>
          <a:xfrm>
            <a:off x="654498" y="-391681"/>
            <a:ext cx="9791989" cy="1981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dirty="0"/>
              <a:t>Key Capabilities and Competencies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15"/>
          <p:cNvSpPr txBox="1">
            <a:spLocks noGrp="1"/>
          </p:cNvSpPr>
          <p:nvPr>
            <p:ph type="body" idx="1"/>
          </p:nvPr>
        </p:nvSpPr>
        <p:spPr>
          <a:xfrm>
            <a:off x="1014102" y="1728750"/>
            <a:ext cx="9609008" cy="34005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Outcomes of the intervention are </a:t>
            </a:r>
            <a:r>
              <a:rPr lang="en-GB" b="1" dirty="0"/>
              <a:t>evaluated </a:t>
            </a:r>
            <a:r>
              <a:rPr lang="en-GB" dirty="0"/>
              <a:t>through many qualitative and quantitative sources, like discussions with the client and validated questionnaires. </a:t>
            </a:r>
          </a:p>
          <a:p>
            <a:pPr marL="457200" indent="-394335">
              <a:spcBef>
                <a:spcPts val="0"/>
              </a:spcBef>
              <a:buSzPts val="2610"/>
            </a:pP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While questionnaires provide objective measures of change, the client and family should be consulted to see whether there are subjective changes.</a:t>
            </a:r>
            <a:endParaRPr dirty="0"/>
          </a:p>
        </p:txBody>
      </p:sp>
      <p:sp>
        <p:nvSpPr>
          <p:cNvPr id="247" name="Google Shape;247;p15"/>
          <p:cNvSpPr txBox="1">
            <a:spLocks noGrp="1"/>
          </p:cNvSpPr>
          <p:nvPr>
            <p:ph type="title"/>
          </p:nvPr>
        </p:nvSpPr>
        <p:spPr>
          <a:xfrm>
            <a:off x="273465" y="142863"/>
            <a:ext cx="10904433" cy="1981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dirty="0"/>
              <a:t>Key Capabilities and Competencies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>
          <a:extLst>
            <a:ext uri="{FF2B5EF4-FFF2-40B4-BE49-F238E27FC236}">
              <a16:creationId xmlns:a16="http://schemas.microsoft.com/office/drawing/2014/main" id="{6127EE75-DDFC-4062-5E72-0B9480897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AA931BE-6785-8DAB-9AC8-2D0AD67E4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091316"/>
          </a:xfrm>
        </p:spPr>
        <p:txBody>
          <a:bodyPr/>
          <a:lstStyle/>
          <a:p>
            <a:pPr algn="ctr"/>
            <a:r>
              <a:rPr lang="en-GB" dirty="0"/>
              <a:t>Counselling Psychology </a:t>
            </a:r>
          </a:p>
        </p:txBody>
      </p:sp>
      <p:sp>
        <p:nvSpPr>
          <p:cNvPr id="180" name="Google Shape;180;g247f6425dde_0_17">
            <a:extLst>
              <a:ext uri="{FF2B5EF4-FFF2-40B4-BE49-F238E27FC236}">
                <a16:creationId xmlns:a16="http://schemas.microsoft.com/office/drawing/2014/main" id="{0AC330DF-737F-D1A9-B557-BE85CCD1767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8219" y="1641033"/>
            <a:ext cx="11481847" cy="3575934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81314">
              <a:lnSpc>
                <a:spcPct val="100000"/>
              </a:lnSpc>
              <a:spcBef>
                <a:spcPts val="0"/>
              </a:spcBef>
              <a:buSzPct val="100000"/>
            </a:pPr>
            <a:r>
              <a:rPr lang="en-GB" sz="2600" dirty="0"/>
              <a:t>Counselling psychologists are regulated by the HCPC and can be chartered by the BPS.</a:t>
            </a:r>
          </a:p>
          <a:p>
            <a:pPr marL="457200" indent="-381314">
              <a:lnSpc>
                <a:spcPct val="100000"/>
              </a:lnSpc>
              <a:spcBef>
                <a:spcPts val="0"/>
              </a:spcBef>
              <a:buSzPct val="100000"/>
            </a:pPr>
            <a:endParaRPr sz="2600" dirty="0"/>
          </a:p>
          <a:p>
            <a:pPr marL="457200" indent="-381314">
              <a:lnSpc>
                <a:spcPct val="100000"/>
              </a:lnSpc>
              <a:spcBef>
                <a:spcPts val="0"/>
              </a:spcBef>
              <a:buSzPct val="100000"/>
            </a:pPr>
            <a:r>
              <a:rPr lang="en-GB" sz="2600" dirty="0"/>
              <a:t>Regulation and monitoring means that research by counselling psychologists should have a high level of scientific rigour.</a:t>
            </a:r>
          </a:p>
          <a:p>
            <a:pPr marL="457200" indent="-381314">
              <a:lnSpc>
                <a:spcPct val="100000"/>
              </a:lnSpc>
              <a:spcBef>
                <a:spcPts val="0"/>
              </a:spcBef>
              <a:buSzPct val="100000"/>
            </a:pPr>
            <a:endParaRPr sz="2600" dirty="0"/>
          </a:p>
          <a:p>
            <a:pPr marL="457200" indent="-381314">
              <a:lnSpc>
                <a:spcPct val="100000"/>
              </a:lnSpc>
              <a:spcBef>
                <a:spcPts val="0"/>
              </a:spcBef>
              <a:buSzPct val="100000"/>
            </a:pPr>
            <a:r>
              <a:rPr lang="en-GB" sz="2600" dirty="0"/>
              <a:t>NICE provides guidance on carrying out good quality research that can be used in the NHS.</a:t>
            </a:r>
            <a:endParaRPr sz="2600" dirty="0"/>
          </a:p>
        </p:txBody>
      </p:sp>
    </p:spTree>
    <p:extLst>
      <p:ext uri="{BB962C8B-B14F-4D97-AF65-F5344CB8AC3E}">
        <p14:creationId xmlns:p14="http://schemas.microsoft.com/office/powerpoint/2010/main" val="13533485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>
          <a:extLst>
            <a:ext uri="{FF2B5EF4-FFF2-40B4-BE49-F238E27FC236}">
              <a16:creationId xmlns:a16="http://schemas.microsoft.com/office/drawing/2014/main" id="{3FBB163E-64E5-B70F-D3E2-BEACCBBEF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g247f6425dde_0_71">
            <a:extLst>
              <a:ext uri="{FF2B5EF4-FFF2-40B4-BE49-F238E27FC236}">
                <a16:creationId xmlns:a16="http://schemas.microsoft.com/office/drawing/2014/main" id="{5019A7D8-49CA-EF6C-E8CE-1F5BABB380C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88763" y="555477"/>
            <a:ext cx="10066945" cy="4743526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3697">
              <a:lnSpc>
                <a:spcPct val="100000"/>
              </a:lnSpc>
              <a:spcBef>
                <a:spcPts val="0"/>
              </a:spcBef>
              <a:buSzPts val="2600"/>
            </a:pPr>
            <a:r>
              <a:rPr lang="en-GB" sz="2600" dirty="0"/>
              <a:t>Counselling psychologists are required to draw on research in their practice.</a:t>
            </a:r>
          </a:p>
          <a:p>
            <a:pPr marL="457200" indent="-393697">
              <a:lnSpc>
                <a:spcPct val="100000"/>
              </a:lnSpc>
              <a:spcBef>
                <a:spcPts val="0"/>
              </a:spcBef>
              <a:buSzPts val="2600"/>
            </a:pPr>
            <a:endParaRPr sz="2600" dirty="0"/>
          </a:p>
          <a:p>
            <a:pPr marL="457200" indent="-393697">
              <a:lnSpc>
                <a:spcPct val="100000"/>
              </a:lnSpc>
              <a:spcBef>
                <a:spcPts val="0"/>
              </a:spcBef>
              <a:buSzPts val="2600"/>
            </a:pPr>
            <a:r>
              <a:rPr lang="en-GB" sz="2600" dirty="0"/>
              <a:t>The HCPC’s standard of proficiency states that a counselling psychologist must:</a:t>
            </a:r>
          </a:p>
          <a:p>
            <a:pPr marL="457200" indent="-393697">
              <a:lnSpc>
                <a:spcPct val="100000"/>
              </a:lnSpc>
              <a:spcBef>
                <a:spcPts val="0"/>
              </a:spcBef>
              <a:buSzPts val="2600"/>
            </a:pPr>
            <a:endParaRPr sz="2600" dirty="0"/>
          </a:p>
          <a:p>
            <a:pPr marL="45720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i="1" dirty="0"/>
              <a:t>‘be able to use professional and research skills in work with  service users based on a scientist-practitioner and reflective-practitioner model that incorporates a cycle of assessment, formulation, intervention and evaluation’ (HCPC, 2015, p.122).</a:t>
            </a:r>
            <a:endParaRPr sz="2600" i="1" dirty="0"/>
          </a:p>
        </p:txBody>
      </p:sp>
    </p:spTree>
    <p:extLst>
      <p:ext uri="{BB962C8B-B14F-4D97-AF65-F5344CB8AC3E}">
        <p14:creationId xmlns:p14="http://schemas.microsoft.com/office/powerpoint/2010/main" val="3301259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7">
          <a:extLst>
            <a:ext uri="{FF2B5EF4-FFF2-40B4-BE49-F238E27FC236}">
              <a16:creationId xmlns:a16="http://schemas.microsoft.com/office/drawing/2014/main" id="{CD77A3CB-E94F-69DF-74B7-0763BD5E1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g247f6425dde_0_95">
            <a:extLst>
              <a:ext uri="{FF2B5EF4-FFF2-40B4-BE49-F238E27FC236}">
                <a16:creationId xmlns:a16="http://schemas.microsoft.com/office/drawing/2014/main" id="{52678B97-016F-239D-8F76-B5B6A41745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089" y="170917"/>
            <a:ext cx="10861705" cy="1981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b="1" dirty="0"/>
              <a:t>Empirically Supported Treatments</a:t>
            </a:r>
            <a:br>
              <a:rPr lang="en-GB" b="1" i="1" dirty="0"/>
            </a:br>
            <a:endParaRPr dirty="0"/>
          </a:p>
        </p:txBody>
      </p:sp>
      <p:sp>
        <p:nvSpPr>
          <p:cNvPr id="240" name="Google Shape;240;g247f6425dde_0_95">
            <a:extLst>
              <a:ext uri="{FF2B5EF4-FFF2-40B4-BE49-F238E27FC236}">
                <a16:creationId xmlns:a16="http://schemas.microsoft.com/office/drawing/2014/main" id="{9E2CAFEE-B4EB-56B2-3976-8F50C493341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40935" y="1237374"/>
            <a:ext cx="9568366" cy="41541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Practice should be fundamentally directed by the evidence base.</a:t>
            </a:r>
          </a:p>
          <a:p>
            <a:pPr marL="457200" indent="-393700">
              <a:spcBef>
                <a:spcPts val="0"/>
              </a:spcBef>
              <a:buSzPts val="2600"/>
            </a:pPr>
            <a:endParaRPr sz="2600" dirty="0"/>
          </a:p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The therapeutic approach one uses with a particular client should have empirical research supporting its efficacy with clients who present in therapy with a similar problem.</a:t>
            </a:r>
          </a:p>
          <a:p>
            <a:pPr marL="457200" indent="-393700">
              <a:spcBef>
                <a:spcPts val="0"/>
              </a:spcBef>
              <a:buSzPts val="2600"/>
            </a:pPr>
            <a:endParaRPr sz="2600" dirty="0"/>
          </a:p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This is the foundation of </a:t>
            </a:r>
            <a:r>
              <a:rPr lang="en-GB" sz="2600" b="1" dirty="0"/>
              <a:t>empirically supported treatments (ESTs)</a:t>
            </a:r>
            <a:r>
              <a:rPr lang="en-GB" sz="2600" dirty="0"/>
              <a:t>.</a:t>
            </a:r>
            <a:endParaRPr sz="2600" dirty="0"/>
          </a:p>
        </p:txBody>
      </p:sp>
    </p:spTree>
    <p:extLst>
      <p:ext uri="{BB962C8B-B14F-4D97-AF65-F5344CB8AC3E}">
        <p14:creationId xmlns:p14="http://schemas.microsoft.com/office/powerpoint/2010/main" val="3822623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5">
          <a:extLst>
            <a:ext uri="{FF2B5EF4-FFF2-40B4-BE49-F238E27FC236}">
              <a16:creationId xmlns:a16="http://schemas.microsoft.com/office/drawing/2014/main" id="{6B7A2FC0-B81F-084D-3E20-44C70DB336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g247f6425dde_0_106">
            <a:extLst>
              <a:ext uri="{FF2B5EF4-FFF2-40B4-BE49-F238E27FC236}">
                <a16:creationId xmlns:a16="http://schemas.microsoft.com/office/drawing/2014/main" id="{BDF0B104-52A8-95D9-2D40-E12C56B9796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21522" y="1282159"/>
            <a:ext cx="10348956" cy="38493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Some treatments are more efficacious than others for some conditions and, on the basis of a client’s diagnosis, the therapist should therefore provide a given intervention (Wilson et al., 2009).</a:t>
            </a:r>
          </a:p>
          <a:p>
            <a:pPr marL="457200" indent="-393700">
              <a:spcBef>
                <a:spcPts val="0"/>
              </a:spcBef>
              <a:buSzPts val="2600"/>
            </a:pPr>
            <a:endParaRPr sz="2600" dirty="0"/>
          </a:p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Clinicians cannot always keep up to date with recent research findings and would benefit from summaries of evidence provided by expert reviews (Chambless &amp; Ollendick, 2001) - </a:t>
            </a:r>
            <a:r>
              <a:rPr lang="en-GB" sz="2600" b="1" dirty="0"/>
              <a:t>NICE guidelines</a:t>
            </a:r>
            <a:r>
              <a:rPr lang="en-GB" sz="2600" dirty="0"/>
              <a:t>.</a:t>
            </a:r>
            <a:endParaRPr sz="2600" dirty="0"/>
          </a:p>
        </p:txBody>
      </p:sp>
      <p:sp>
        <p:nvSpPr>
          <p:cNvPr id="249" name="Google Shape;249;g247f6425dde_0_106">
            <a:extLst>
              <a:ext uri="{FF2B5EF4-FFF2-40B4-BE49-F238E27FC236}">
                <a16:creationId xmlns:a16="http://schemas.microsoft.com/office/drawing/2014/main" id="{9DAB7E66-998A-6765-42EB-01979FB9173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49838" y="616042"/>
            <a:ext cx="7704600" cy="574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3200" b="1" dirty="0"/>
              <a:t>Empirically Supported Treatments</a:t>
            </a:r>
            <a:endParaRPr sz="3200" b="1" i="1" dirty="0"/>
          </a:p>
        </p:txBody>
      </p:sp>
    </p:spTree>
    <p:extLst>
      <p:ext uri="{BB962C8B-B14F-4D97-AF65-F5344CB8AC3E}">
        <p14:creationId xmlns:p14="http://schemas.microsoft.com/office/powerpoint/2010/main" val="3383977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1">
          <a:extLst>
            <a:ext uri="{FF2B5EF4-FFF2-40B4-BE49-F238E27FC236}">
              <a16:creationId xmlns:a16="http://schemas.microsoft.com/office/drawing/2014/main" id="{659DE66B-BB66-9C7C-5DDC-098EDB6D5E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247f6425dde_0_122">
            <a:extLst>
              <a:ext uri="{FF2B5EF4-FFF2-40B4-BE49-F238E27FC236}">
                <a16:creationId xmlns:a16="http://schemas.microsoft.com/office/drawing/2014/main" id="{1AEBD05A-7E61-CCA3-5BD6-7A6E34C29FA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28639" y="1415100"/>
            <a:ext cx="8921026" cy="40278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‘Practice should be </a:t>
            </a:r>
            <a:r>
              <a:rPr lang="en-GB" sz="2600" b="1" dirty="0"/>
              <a:t>evidence informed</a:t>
            </a:r>
            <a:r>
              <a:rPr lang="en-GB" sz="2600" dirty="0"/>
              <a:t> but not evidence-driven. This is a key distinction. It suggests that the practitioner needs to take evidence into account in making his or her decisions, but evidence does not dictate the decision’ (Bohart, 2005, p. 40).</a:t>
            </a:r>
          </a:p>
          <a:p>
            <a:pPr marL="457200" indent="-393700">
              <a:spcBef>
                <a:spcPts val="0"/>
              </a:spcBef>
              <a:buSzPts val="2600"/>
            </a:pPr>
            <a:endParaRPr sz="2600" dirty="0"/>
          </a:p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This is completely consistent with the American Psychological Association definition of Evidence-Based Practice in Psychology (EBPP).</a:t>
            </a:r>
            <a:endParaRPr sz="2600" dirty="0"/>
          </a:p>
        </p:txBody>
      </p:sp>
      <p:sp>
        <p:nvSpPr>
          <p:cNvPr id="265" name="Google Shape;265;g247f6425dde_0_122">
            <a:extLst>
              <a:ext uri="{FF2B5EF4-FFF2-40B4-BE49-F238E27FC236}">
                <a16:creationId xmlns:a16="http://schemas.microsoft.com/office/drawing/2014/main" id="{D79849CC-1BC1-FDD1-F696-7C949AE672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393036" y="772531"/>
            <a:ext cx="7704600" cy="574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3600" b="1" dirty="0"/>
              <a:t>A Research-Informed Approach</a:t>
            </a:r>
            <a:endParaRPr sz="3600" b="1" i="1" dirty="0"/>
          </a:p>
        </p:txBody>
      </p:sp>
    </p:spTree>
    <p:extLst>
      <p:ext uri="{BB962C8B-B14F-4D97-AF65-F5344CB8AC3E}">
        <p14:creationId xmlns:p14="http://schemas.microsoft.com/office/powerpoint/2010/main" val="183549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4885" y="136727"/>
            <a:ext cx="7822868" cy="540342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17"/>
          <p:cNvSpPr txBox="1">
            <a:spLocks noGrp="1"/>
          </p:cNvSpPr>
          <p:nvPr>
            <p:ph type="title"/>
          </p:nvPr>
        </p:nvSpPr>
        <p:spPr>
          <a:xfrm>
            <a:off x="239282" y="76201"/>
            <a:ext cx="11477002" cy="1981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dirty="0"/>
              <a:t>Regulation and Continuing Professional </a:t>
            </a:r>
            <a:endParaRPr dirty="0"/>
          </a:p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dirty="0"/>
              <a:t>Development</a:t>
            </a:r>
            <a:endParaRPr dirty="0"/>
          </a:p>
        </p:txBody>
      </p:sp>
      <p:sp>
        <p:nvSpPr>
          <p:cNvPr id="261" name="Google Shape;261;p17"/>
          <p:cNvSpPr txBox="1">
            <a:spLocks noGrp="1"/>
          </p:cNvSpPr>
          <p:nvPr>
            <p:ph type="body" idx="1"/>
          </p:nvPr>
        </p:nvSpPr>
        <p:spPr>
          <a:xfrm>
            <a:off x="679390" y="1578836"/>
            <a:ext cx="10596785" cy="43434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Clinical psychologists are regulated by the Health and Care Professions Council (HCPC).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Clinical psychologist is a </a:t>
            </a:r>
            <a:r>
              <a:rPr lang="en-GB" b="1" dirty="0"/>
              <a:t>protected title</a:t>
            </a:r>
            <a:r>
              <a:rPr lang="en-GB" dirty="0"/>
              <a:t> that can only be used with appropriate training and registration with the HCPC.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The HCPC can take actions against clinical psychologists who do not meet their standards.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Clinical psychologists are expected to undertake </a:t>
            </a:r>
            <a:r>
              <a:rPr lang="en-GB" b="1" dirty="0"/>
              <a:t>continual professional development</a:t>
            </a:r>
            <a:r>
              <a:rPr lang="en-GB" dirty="0"/>
              <a:t> to stay up to date with the newest research and practice.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g247f6425dde_0_17"/>
          <p:cNvSpPr txBox="1">
            <a:spLocks noGrp="1"/>
          </p:cNvSpPr>
          <p:nvPr>
            <p:ph type="body" idx="1"/>
          </p:nvPr>
        </p:nvSpPr>
        <p:spPr>
          <a:xfrm>
            <a:off x="2685158" y="433388"/>
            <a:ext cx="7704600" cy="48618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81314">
              <a:lnSpc>
                <a:spcPct val="100000"/>
              </a:lnSpc>
              <a:spcBef>
                <a:spcPts val="0"/>
              </a:spcBef>
              <a:buSzPct val="100000"/>
            </a:pPr>
            <a:r>
              <a:rPr lang="en-GB" sz="2600" dirty="0"/>
              <a:t>Counselling psychologists are regulated by the HCPC and can be chartered by the BPS.</a:t>
            </a:r>
          </a:p>
          <a:p>
            <a:pPr marL="457200" indent="-381314">
              <a:lnSpc>
                <a:spcPct val="100000"/>
              </a:lnSpc>
              <a:spcBef>
                <a:spcPts val="0"/>
              </a:spcBef>
              <a:buSzPct val="100000"/>
            </a:pPr>
            <a:endParaRPr sz="2600" dirty="0"/>
          </a:p>
          <a:p>
            <a:pPr marL="457200" indent="-381314">
              <a:lnSpc>
                <a:spcPct val="100000"/>
              </a:lnSpc>
              <a:spcBef>
                <a:spcPts val="0"/>
              </a:spcBef>
              <a:buSzPct val="100000"/>
            </a:pPr>
            <a:r>
              <a:rPr lang="en-GB" sz="2600" dirty="0"/>
              <a:t>Regulation and monitoring means that research by counselling psychologists should have a high level of scientific rigour.</a:t>
            </a:r>
          </a:p>
          <a:p>
            <a:pPr marL="457200" indent="-381314">
              <a:lnSpc>
                <a:spcPct val="100000"/>
              </a:lnSpc>
              <a:spcBef>
                <a:spcPts val="0"/>
              </a:spcBef>
              <a:buSzPct val="100000"/>
            </a:pPr>
            <a:endParaRPr sz="2600" dirty="0"/>
          </a:p>
          <a:p>
            <a:pPr marL="457200" indent="-381314">
              <a:lnSpc>
                <a:spcPct val="100000"/>
              </a:lnSpc>
              <a:spcBef>
                <a:spcPts val="0"/>
              </a:spcBef>
              <a:buSzPct val="100000"/>
            </a:pPr>
            <a:r>
              <a:rPr lang="en-GB" sz="2600" dirty="0"/>
              <a:t>NICE provides guidance on carrying out good quality research that can be used in the NHS.</a:t>
            </a:r>
            <a:endParaRPr sz="2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g247f6425dde_0_71"/>
          <p:cNvSpPr txBox="1">
            <a:spLocks noGrp="1"/>
          </p:cNvSpPr>
          <p:nvPr>
            <p:ph type="body" idx="1"/>
          </p:nvPr>
        </p:nvSpPr>
        <p:spPr>
          <a:xfrm>
            <a:off x="2516482" y="900403"/>
            <a:ext cx="7704600" cy="43986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 lnSpcReduction="10000"/>
          </a:bodyPr>
          <a:lstStyle/>
          <a:p>
            <a:pPr marL="457200" indent="-393697">
              <a:lnSpc>
                <a:spcPct val="100000"/>
              </a:lnSpc>
              <a:spcBef>
                <a:spcPts val="0"/>
              </a:spcBef>
              <a:buSzPts val="2600"/>
            </a:pPr>
            <a:r>
              <a:rPr lang="en-GB" sz="2600" dirty="0"/>
              <a:t>Counselling psychologists are required to draw on research in their practice.</a:t>
            </a:r>
          </a:p>
          <a:p>
            <a:pPr marL="457200" indent="-393697">
              <a:lnSpc>
                <a:spcPct val="100000"/>
              </a:lnSpc>
              <a:spcBef>
                <a:spcPts val="0"/>
              </a:spcBef>
              <a:buSzPts val="2600"/>
            </a:pPr>
            <a:endParaRPr sz="2600" dirty="0"/>
          </a:p>
          <a:p>
            <a:pPr marL="457200" indent="-393697">
              <a:lnSpc>
                <a:spcPct val="100000"/>
              </a:lnSpc>
              <a:spcBef>
                <a:spcPts val="0"/>
              </a:spcBef>
              <a:buSzPts val="2600"/>
            </a:pPr>
            <a:r>
              <a:rPr lang="en-GB" sz="2600" dirty="0"/>
              <a:t>The HCPC’s standard of proficiency states that a counselling psychologist must:</a:t>
            </a:r>
          </a:p>
          <a:p>
            <a:pPr marL="457200" indent="-393697">
              <a:lnSpc>
                <a:spcPct val="100000"/>
              </a:lnSpc>
              <a:spcBef>
                <a:spcPts val="0"/>
              </a:spcBef>
              <a:buSzPts val="2600"/>
            </a:pPr>
            <a:endParaRPr sz="2600" dirty="0"/>
          </a:p>
          <a:p>
            <a:pPr marL="45720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i="1" dirty="0"/>
              <a:t>‘be able to use professional and research skills in work with  service users based on a scientist-practitioner and reflective-practitioner model that incorporates a cycle of assessment, formulation, intervention and evaluation’ (HCPC, 2015, p.122).</a:t>
            </a:r>
            <a:endParaRPr sz="2600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g247f6425dde_0_138"/>
          <p:cNvSpPr txBox="1">
            <a:spLocks noGrp="1"/>
          </p:cNvSpPr>
          <p:nvPr>
            <p:ph type="title"/>
          </p:nvPr>
        </p:nvSpPr>
        <p:spPr>
          <a:xfrm>
            <a:off x="1264778" y="152401"/>
            <a:ext cx="9545652" cy="1981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100000"/>
            </a:pPr>
            <a:r>
              <a:rPr lang="en-GB" sz="2800" dirty="0"/>
              <a:t>How Do Counselling Psychologists Make Decisions About Their Therapeutic Work?</a:t>
            </a:r>
            <a:endParaRPr sz="2800" dirty="0"/>
          </a:p>
        </p:txBody>
      </p:sp>
      <p:sp>
        <p:nvSpPr>
          <p:cNvPr id="278" name="Google Shape;278;g247f6425dde_0_138"/>
          <p:cNvSpPr txBox="1">
            <a:spLocks noGrp="1"/>
          </p:cNvSpPr>
          <p:nvPr>
            <p:ph type="body" idx="1"/>
          </p:nvPr>
        </p:nvSpPr>
        <p:spPr>
          <a:xfrm>
            <a:off x="1761217" y="1872037"/>
            <a:ext cx="7704600" cy="40278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We come into our therapeutic work with a personal history - our own understanding of the world based on experience.</a:t>
            </a:r>
          </a:p>
          <a:p>
            <a:pPr marL="457200" indent="-393700">
              <a:spcBef>
                <a:spcPts val="0"/>
              </a:spcBef>
              <a:buSzPts val="2600"/>
            </a:pPr>
            <a:endParaRPr sz="2600" dirty="0"/>
          </a:p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Psychologists need to be particularly mindful of how our power and  privilege, or experiences of discrimination and  marginalisation, may impact on how they perceive themselves and relate to others (Watkins &amp; Shulman, 2008).</a:t>
            </a:r>
            <a:endParaRPr sz="2600" dirty="0"/>
          </a:p>
        </p:txBody>
      </p:sp>
      <p:sp>
        <p:nvSpPr>
          <p:cNvPr id="279" name="Google Shape;279;g247f6425dde_0_138"/>
          <p:cNvSpPr txBox="1">
            <a:spLocks noGrp="1"/>
          </p:cNvSpPr>
          <p:nvPr>
            <p:ph type="body" idx="1"/>
          </p:nvPr>
        </p:nvSpPr>
        <p:spPr>
          <a:xfrm>
            <a:off x="2102336" y="1732069"/>
            <a:ext cx="7704600" cy="574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500" b="1" dirty="0"/>
              <a:t>The Therapist and Their Personal History</a:t>
            </a:r>
            <a:endParaRPr sz="2500" b="1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247f6425dde_0_159"/>
          <p:cNvSpPr txBox="1">
            <a:spLocks noGrp="1"/>
          </p:cNvSpPr>
          <p:nvPr>
            <p:ph type="body" idx="1"/>
          </p:nvPr>
        </p:nvSpPr>
        <p:spPr>
          <a:xfrm>
            <a:off x="1846675" y="1577009"/>
            <a:ext cx="7704600" cy="35187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A counselling psychologist may have trained in a number of therapeutic approaches.</a:t>
            </a:r>
          </a:p>
          <a:p>
            <a:pPr marL="457200" indent="-393700">
              <a:spcBef>
                <a:spcPts val="0"/>
              </a:spcBef>
              <a:buSzPts val="2600"/>
            </a:pPr>
            <a:endParaRPr sz="2600" dirty="0"/>
          </a:p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Training will influence the decision they make with a particular client.</a:t>
            </a:r>
          </a:p>
          <a:p>
            <a:pPr marL="457200" indent="-393700">
              <a:spcBef>
                <a:spcPts val="0"/>
              </a:spcBef>
              <a:buSzPts val="2600"/>
            </a:pPr>
            <a:endParaRPr sz="2600" dirty="0"/>
          </a:p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Where it is judged that something may be useful to a client that we are not competent to offer, this is a matter for discussion and a potential referral.</a:t>
            </a:r>
            <a:endParaRPr sz="2600" dirty="0"/>
          </a:p>
        </p:txBody>
      </p:sp>
      <p:sp>
        <p:nvSpPr>
          <p:cNvPr id="295" name="Google Shape;295;g247f6425dde_0_159"/>
          <p:cNvSpPr txBox="1">
            <a:spLocks noGrp="1"/>
          </p:cNvSpPr>
          <p:nvPr>
            <p:ph type="body" idx="1"/>
          </p:nvPr>
        </p:nvSpPr>
        <p:spPr>
          <a:xfrm>
            <a:off x="2589447" y="844773"/>
            <a:ext cx="7704600" cy="574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500" b="1" dirty="0"/>
              <a:t>The Therapist and Their Training</a:t>
            </a:r>
            <a:endParaRPr sz="2500" b="1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g247f6425dde_0_208"/>
          <p:cNvSpPr txBox="1">
            <a:spLocks noGrp="1"/>
          </p:cNvSpPr>
          <p:nvPr>
            <p:ph type="title"/>
          </p:nvPr>
        </p:nvSpPr>
        <p:spPr>
          <a:xfrm>
            <a:off x="700754" y="-228599"/>
            <a:ext cx="10272045" cy="1981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sz="4000" dirty="0"/>
              <a:t>Pluralism, Research, and Counselling Psychology</a:t>
            </a:r>
            <a:endParaRPr sz="4000" dirty="0"/>
          </a:p>
        </p:txBody>
      </p:sp>
      <p:sp>
        <p:nvSpPr>
          <p:cNvPr id="334" name="Google Shape;334;g247f6425dde_0_208"/>
          <p:cNvSpPr txBox="1">
            <a:spLocks noGrp="1"/>
          </p:cNvSpPr>
          <p:nvPr>
            <p:ph type="body" idx="1"/>
          </p:nvPr>
        </p:nvSpPr>
        <p:spPr>
          <a:xfrm>
            <a:off x="760576" y="1155900"/>
            <a:ext cx="9400374" cy="4546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81317">
              <a:spcBef>
                <a:spcPts val="0"/>
              </a:spcBef>
              <a:buSzPct val="100000"/>
            </a:pPr>
            <a:r>
              <a:rPr lang="en-GB" sz="2600" dirty="0"/>
              <a:t>Pluralism argues that any important question has a number of different but possible answers (</a:t>
            </a:r>
            <a:r>
              <a:rPr lang="en-GB" sz="2600" dirty="0" err="1"/>
              <a:t>Rescher</a:t>
            </a:r>
            <a:r>
              <a:rPr lang="en-GB" sz="2600" dirty="0"/>
              <a:t>, 1993).</a:t>
            </a:r>
            <a:endParaRPr sz="2600" dirty="0"/>
          </a:p>
          <a:p>
            <a:pPr marL="457200" indent="-381317">
              <a:spcBef>
                <a:spcPts val="0"/>
              </a:spcBef>
              <a:buSzPct val="100000"/>
            </a:pPr>
            <a:r>
              <a:rPr lang="en-GB" sz="2600" dirty="0"/>
              <a:t>Every individual has their own understanding of the world, and that this ‘otherness’ should be respected.</a:t>
            </a:r>
            <a:endParaRPr sz="2600" dirty="0"/>
          </a:p>
          <a:p>
            <a:pPr marL="457200" indent="-381317">
              <a:spcBef>
                <a:spcPts val="0"/>
              </a:spcBef>
              <a:buSzPct val="100000"/>
            </a:pPr>
            <a:r>
              <a:rPr lang="en-GB" sz="2600" dirty="0"/>
              <a:t>The same client would potentially benefit from different approaches at different times throughout their life and, therefore, the therapeutic work.</a:t>
            </a:r>
            <a:endParaRPr sz="2600" dirty="0"/>
          </a:p>
          <a:p>
            <a:pPr marL="457200" indent="-381317">
              <a:spcBef>
                <a:spcPts val="0"/>
              </a:spcBef>
              <a:buSzPct val="100000"/>
            </a:pPr>
            <a:r>
              <a:rPr lang="en-GB" sz="2600" dirty="0"/>
              <a:t>Counselling psychologists must: ‘understand the philosophy, theory and practice of more than one evidence-based model of formal psychological therapy’ (HCPC, 2015, p.28).</a:t>
            </a:r>
            <a:endParaRPr sz="2600" dirty="0"/>
          </a:p>
          <a:p>
            <a:pPr marL="457200" indent="-381317">
              <a:spcBef>
                <a:spcPts val="0"/>
              </a:spcBef>
              <a:buSzPct val="100000"/>
            </a:pPr>
            <a:r>
              <a:rPr lang="en-GB" sz="2600" dirty="0"/>
              <a:t>Being responsive and being integrative in our practice is one way to do this.</a:t>
            </a:r>
            <a:endParaRPr sz="2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16"/>
          <p:cNvSpPr txBox="1">
            <a:spLocks noGrp="1"/>
          </p:cNvSpPr>
          <p:nvPr>
            <p:ph type="title"/>
          </p:nvPr>
        </p:nvSpPr>
        <p:spPr>
          <a:xfrm>
            <a:off x="2506133" y="457201"/>
            <a:ext cx="7704600" cy="19812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dirty="0"/>
              <a:t>The Reflective Practitioner Model</a:t>
            </a:r>
            <a:endParaRPr dirty="0"/>
          </a:p>
        </p:txBody>
      </p:sp>
      <p:sp>
        <p:nvSpPr>
          <p:cNvPr id="254" name="Google Shape;254;p16"/>
          <p:cNvSpPr txBox="1">
            <a:spLocks noGrp="1"/>
          </p:cNvSpPr>
          <p:nvPr>
            <p:ph type="body" idx="1"/>
          </p:nvPr>
        </p:nvSpPr>
        <p:spPr>
          <a:xfrm>
            <a:off x="734937" y="1487250"/>
            <a:ext cx="10109675" cy="38835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Clinical psychologists and Counselling Psychologist should adopt a </a:t>
            </a:r>
            <a:r>
              <a:rPr lang="en-GB" sz="2600" b="1" dirty="0"/>
              <a:t>reflective practitioner approach</a:t>
            </a:r>
            <a:r>
              <a:rPr lang="en-GB" sz="2600" dirty="0"/>
              <a:t> – they should reflect on their own experience when working with clients (Schön,  1983).</a:t>
            </a:r>
          </a:p>
          <a:p>
            <a:pPr marL="457200" indent="-393700">
              <a:spcBef>
                <a:spcPts val="0"/>
              </a:spcBef>
              <a:buSzPts val="2600"/>
            </a:pPr>
            <a:endParaRPr sz="2600" dirty="0"/>
          </a:p>
          <a:p>
            <a:pPr marL="457200" indent="-393700">
              <a:spcBef>
                <a:spcPts val="0"/>
              </a:spcBef>
              <a:buSzPts val="2600"/>
            </a:pPr>
            <a:r>
              <a:rPr lang="en-GB" sz="2600" dirty="0"/>
              <a:t>Reflective practice can be achieved through attending reflective practice groups or through psychotherapy.</a:t>
            </a:r>
            <a:endParaRPr sz="2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8D371-27B6-3483-AEAD-84B6EA4DC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7777" y="130878"/>
            <a:ext cx="7084067" cy="1325563"/>
          </a:xfrm>
        </p:spPr>
        <p:txBody>
          <a:bodyPr/>
          <a:lstStyle/>
          <a:p>
            <a:r>
              <a:rPr lang="en-GB" dirty="0"/>
              <a:t>The Diagnostic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CEA6A-ECB2-5B75-8EB2-A5EC43A95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0353"/>
            <a:ext cx="11481847" cy="4089841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dirty="0"/>
              <a:t>The </a:t>
            </a:r>
            <a:r>
              <a:rPr lang="en-GB" b="1" dirty="0"/>
              <a:t>diagnostic model</a:t>
            </a:r>
            <a:r>
              <a:rPr lang="en-GB" dirty="0"/>
              <a:t> is an approach that identifies and classifies mental health difficulties into recognised disorders based on clusters of symptoms.</a:t>
            </a:r>
          </a:p>
          <a:p>
            <a:pPr marL="342900" lvl="0" indent="-342900" fontAlgn="t"/>
            <a:endParaRPr lang="en-GB" dirty="0"/>
          </a:p>
          <a:p>
            <a:pPr marL="342900" lvl="0" indent="-342900" fontAlgn="t"/>
            <a:r>
              <a:rPr lang="en-GB" dirty="0"/>
              <a:t>A person's symptoms are assessed and compared with diagnostic criteria.</a:t>
            </a:r>
          </a:p>
          <a:p>
            <a:pPr marL="342900" lvl="0" indent="-342900" fontAlgn="t"/>
            <a:endParaRPr lang="en-GB" dirty="0"/>
          </a:p>
          <a:p>
            <a:pPr marL="342900" lvl="0" indent="-342900" fontAlgn="t"/>
            <a:r>
              <a:rPr lang="en-GB" dirty="0"/>
              <a:t>Diagnoses are based on classification systems such as: </a:t>
            </a:r>
          </a:p>
          <a:p>
            <a:pPr marL="742950" lvl="1" indent="-285750" fontAlgn="t"/>
            <a:r>
              <a:rPr lang="en-GB" b="1" dirty="0"/>
              <a:t>DSM-5-TR</a:t>
            </a:r>
            <a:r>
              <a:rPr lang="en-GB" dirty="0"/>
              <a:t> (Diagnostic and Statistical Manual of Mental Disorders)</a:t>
            </a:r>
          </a:p>
          <a:p>
            <a:pPr marL="742950" lvl="1" indent="-285750" fontAlgn="t"/>
            <a:r>
              <a:rPr lang="en-GB" b="1" dirty="0"/>
              <a:t>ICD-11</a:t>
            </a:r>
            <a:r>
              <a:rPr lang="en-GB" dirty="0"/>
              <a:t> (International Classification of Diseases)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463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B5A2D0-F32D-3D6A-C31A-580950F746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60A3C-17B7-6635-27C7-826DDD7D7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7777" y="130878"/>
            <a:ext cx="7084067" cy="1325563"/>
          </a:xfrm>
        </p:spPr>
        <p:txBody>
          <a:bodyPr/>
          <a:lstStyle/>
          <a:p>
            <a:r>
              <a:rPr lang="en-GB" dirty="0"/>
              <a:t>The Diagnostic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99B37-6276-390C-2FDD-D5CFCEFB5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247" y="1332762"/>
            <a:ext cx="11481847" cy="4089841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b="1" dirty="0"/>
              <a:t>Examples</a:t>
            </a:r>
          </a:p>
          <a:p>
            <a:pPr fontAlgn="t">
              <a:buNone/>
            </a:pPr>
            <a:endParaRPr lang="en-GB" b="1" dirty="0"/>
          </a:p>
          <a:p>
            <a:pPr marL="342900" lvl="0" indent="-342900" fontAlgn="t"/>
            <a:r>
              <a:rPr lang="en-GB" dirty="0"/>
              <a:t>Persistent low mood, loss of interest, and fatigue → </a:t>
            </a:r>
            <a:r>
              <a:rPr lang="en-GB" b="1" dirty="0"/>
              <a:t>Depression</a:t>
            </a:r>
          </a:p>
          <a:p>
            <a:pPr marL="342900" lvl="0" indent="-342900" fontAlgn="t"/>
            <a:endParaRPr lang="en-GB" dirty="0"/>
          </a:p>
          <a:p>
            <a:pPr marL="342900" lvl="0" indent="-342900" fontAlgn="t"/>
            <a:r>
              <a:rPr lang="en-GB" dirty="0"/>
              <a:t>Excessive worry and physical symptoms of anxiety → </a:t>
            </a:r>
            <a:r>
              <a:rPr lang="en-GB" b="1" dirty="0"/>
              <a:t>Generalised Anxiety Disorder</a:t>
            </a:r>
          </a:p>
          <a:p>
            <a:pPr marL="342900" lvl="0" indent="-342900" fontAlgn="t"/>
            <a:endParaRPr lang="en-GB" dirty="0"/>
          </a:p>
          <a:p>
            <a:pPr marL="342900" lvl="0" indent="-342900" fontAlgn="t"/>
            <a:r>
              <a:rPr lang="en-GB" dirty="0"/>
              <a:t>Hallucinations and delusional beliefs → </a:t>
            </a:r>
            <a:r>
              <a:rPr lang="en-GB" b="1" dirty="0"/>
              <a:t>Schizophrenia</a:t>
            </a:r>
            <a:endParaRPr lang="en-GB" dirty="0"/>
          </a:p>
          <a:p>
            <a:pPr fontAlgn="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979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12"/>
          <p:cNvSpPr txBox="1">
            <a:spLocks noGrp="1"/>
          </p:cNvSpPr>
          <p:nvPr>
            <p:ph type="title"/>
          </p:nvPr>
        </p:nvSpPr>
        <p:spPr>
          <a:xfrm>
            <a:off x="589660" y="-76199"/>
            <a:ext cx="10451506" cy="1640079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dirty="0"/>
              <a:t>The Recovery Model</a:t>
            </a:r>
            <a:endParaRPr dirty="0"/>
          </a:p>
        </p:txBody>
      </p:sp>
      <p:sp>
        <p:nvSpPr>
          <p:cNvPr id="220" name="Google Shape;220;p12"/>
          <p:cNvSpPr txBox="1">
            <a:spLocks noGrp="1"/>
          </p:cNvSpPr>
          <p:nvPr>
            <p:ph type="body" idx="1"/>
          </p:nvPr>
        </p:nvSpPr>
        <p:spPr>
          <a:xfrm>
            <a:off x="837488" y="1302311"/>
            <a:ext cx="9699476" cy="44127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 lnSpcReduction="10000"/>
          </a:bodyPr>
          <a:lstStyle/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In the Recovery Model, recovery is viewed as an individual journey rather than a set outcome (Repper &amp; Perkins, 2006).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It is a holistic model that is </a:t>
            </a:r>
            <a:r>
              <a:rPr lang="en-GB" b="1" dirty="0"/>
              <a:t>more than the treatment of symptoms</a:t>
            </a:r>
            <a:r>
              <a:rPr lang="en-GB" dirty="0"/>
              <a:t> but rather the development of a person in their environment (Repper &amp; Perkins, 2006). 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Important features include: hope, a secure base, a strong sense of self, supportive relationships, empowerment and inclusion, coping strategies, and meaning (Repper &amp; Perkins, 2006). 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The Recovery Model is at odds with the </a:t>
            </a:r>
            <a:r>
              <a:rPr lang="en-GB" b="1" dirty="0"/>
              <a:t>Diagnostic Model</a:t>
            </a:r>
            <a:r>
              <a:rPr lang="en-GB" dirty="0"/>
              <a:t>, which does not generally consider the causes of mental problems (Compton, 2007).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1913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D7D85-27EE-8127-E928-C5E33BCE9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Formulation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2D8E7-8468-65F4-C719-91D44CC951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75144"/>
            <a:ext cx="11481847" cy="4026415"/>
          </a:xfrm>
        </p:spPr>
        <p:txBody>
          <a:bodyPr>
            <a:normAutofit fontScale="92500" lnSpcReduction="10000"/>
          </a:bodyPr>
          <a:lstStyle/>
          <a:p>
            <a:pPr fontAlgn="t">
              <a:buNone/>
            </a:pPr>
            <a:r>
              <a:rPr lang="en-GB" b="1" dirty="0"/>
              <a:t>Case formulation = a psychological explanation of a person's difficulties.</a:t>
            </a:r>
            <a:endParaRPr lang="en-GB" dirty="0"/>
          </a:p>
          <a:p>
            <a:pPr fontAlgn="t">
              <a:buNone/>
            </a:pPr>
            <a:r>
              <a:rPr lang="en-GB" dirty="0"/>
              <a:t>It helps psychologists answer:</a:t>
            </a:r>
          </a:p>
          <a:p>
            <a:pPr marL="342900" lvl="0" indent="-342900" fontAlgn="t"/>
            <a:r>
              <a:rPr lang="en-GB" dirty="0"/>
              <a:t>What difficulties is the person experiencing?</a:t>
            </a:r>
          </a:p>
          <a:p>
            <a:pPr marL="342900" lvl="0" indent="-342900" fontAlgn="t"/>
            <a:r>
              <a:rPr lang="en-GB" dirty="0"/>
              <a:t>What factors may have contributed to these difficulties?</a:t>
            </a:r>
          </a:p>
          <a:p>
            <a:pPr marL="342900" lvl="0" indent="-342900" fontAlgn="t"/>
            <a:r>
              <a:rPr lang="en-GB" dirty="0"/>
              <a:t>What keeps the difficulties going?</a:t>
            </a:r>
          </a:p>
          <a:p>
            <a:pPr marL="342900" lvl="0" indent="-342900" fontAlgn="t"/>
            <a:r>
              <a:rPr lang="en-GB" dirty="0"/>
              <a:t>What strengths and resources does the person have?</a:t>
            </a:r>
          </a:p>
          <a:p>
            <a:pPr fontAlgn="t">
              <a:buNone/>
            </a:pPr>
            <a:r>
              <a:rPr lang="en-GB" b="1" dirty="0"/>
              <a:t>A formulation is different from a diagnosis.</a:t>
            </a:r>
            <a:endParaRPr lang="en-GB" dirty="0"/>
          </a:p>
          <a:p>
            <a:pPr marL="342900" lvl="0" indent="-342900" fontAlgn="t"/>
            <a:r>
              <a:rPr lang="en-GB" dirty="0"/>
              <a:t>Diagnosis labels a condition.</a:t>
            </a:r>
          </a:p>
          <a:p>
            <a:pPr marL="342900" lvl="0" indent="-342900" fontAlgn="t"/>
            <a:r>
              <a:rPr lang="en-GB" dirty="0"/>
              <a:t>Formulation explains an individual's experience.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58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516BA-1774-D966-6181-5FC9F52D8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"5 Ps" Framework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3970F-0847-533A-DB3F-F8D5C173EF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9321"/>
            <a:ext cx="11481847" cy="4012238"/>
          </a:xfrm>
        </p:spPr>
        <p:txBody>
          <a:bodyPr>
            <a:normAutofit fontScale="85000" lnSpcReduction="20000"/>
          </a:bodyPr>
          <a:lstStyle/>
          <a:p>
            <a:pPr fontAlgn="t">
              <a:buNone/>
            </a:pPr>
            <a:r>
              <a:rPr lang="en-GB" b="1" dirty="0"/>
              <a:t>Presenting Problem</a:t>
            </a:r>
          </a:p>
          <a:p>
            <a:pPr fontAlgn="t">
              <a:buNone/>
            </a:pPr>
            <a:r>
              <a:rPr lang="en-GB" dirty="0"/>
              <a:t>What is happening now?</a:t>
            </a:r>
          </a:p>
          <a:p>
            <a:pPr fontAlgn="t">
              <a:buNone/>
            </a:pPr>
            <a:r>
              <a:rPr lang="en-GB" b="1" dirty="0"/>
              <a:t>Predisposing Factors</a:t>
            </a:r>
          </a:p>
          <a:p>
            <a:pPr fontAlgn="t">
              <a:buNone/>
            </a:pPr>
            <a:r>
              <a:rPr lang="en-GB" dirty="0"/>
              <a:t>What may have made the person vulnerable?</a:t>
            </a:r>
          </a:p>
          <a:p>
            <a:pPr fontAlgn="t">
              <a:buNone/>
            </a:pPr>
            <a:r>
              <a:rPr lang="en-GB" b="1" dirty="0"/>
              <a:t>Precipitating Factors</a:t>
            </a:r>
          </a:p>
          <a:p>
            <a:pPr fontAlgn="t">
              <a:buNone/>
            </a:pPr>
            <a:r>
              <a:rPr lang="en-GB" dirty="0"/>
              <a:t>What triggered the current difficulties?</a:t>
            </a:r>
          </a:p>
          <a:p>
            <a:pPr fontAlgn="t">
              <a:buNone/>
            </a:pPr>
            <a:r>
              <a:rPr lang="en-GB" b="1" dirty="0"/>
              <a:t>Perpetuating Factors</a:t>
            </a:r>
          </a:p>
          <a:p>
            <a:pPr fontAlgn="t">
              <a:buNone/>
            </a:pPr>
            <a:r>
              <a:rPr lang="en-GB" dirty="0"/>
              <a:t>What keeps the problem going?</a:t>
            </a:r>
          </a:p>
          <a:p>
            <a:pPr fontAlgn="t">
              <a:buNone/>
            </a:pPr>
            <a:r>
              <a:rPr lang="en-GB" b="1" dirty="0"/>
              <a:t>Protective Factors</a:t>
            </a:r>
          </a:p>
          <a:p>
            <a:pPr fontAlgn="t">
              <a:buNone/>
            </a:pPr>
            <a:r>
              <a:rPr lang="en-GB" dirty="0"/>
              <a:t>What strengths, supports, or resources help?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194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4C77F-AF60-DE5B-4117-6FD1C9318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677" y="1688344"/>
            <a:ext cx="11481847" cy="1325563"/>
          </a:xfrm>
        </p:spPr>
        <p:txBody>
          <a:bodyPr/>
          <a:lstStyle/>
          <a:p>
            <a:r>
              <a:rPr lang="en-GB" dirty="0"/>
              <a:t>Activity Two: Clinical Psychology Case Formulation </a:t>
            </a:r>
          </a:p>
        </p:txBody>
      </p:sp>
    </p:spTree>
    <p:extLst>
      <p:ext uri="{BB962C8B-B14F-4D97-AF65-F5344CB8AC3E}">
        <p14:creationId xmlns:p14="http://schemas.microsoft.com/office/powerpoint/2010/main" val="3880576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57481-0D14-A55D-7E05-B5CD6BDF3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Small Group Task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F8855-3992-4E98-42AC-6B5DFD245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108863"/>
            <a:ext cx="11481847" cy="3934266"/>
          </a:xfrm>
        </p:spPr>
        <p:txBody>
          <a:bodyPr/>
          <a:lstStyle/>
          <a:p>
            <a:r>
              <a:rPr lang="en-GB" sz="4000" dirty="0"/>
              <a:t>Use the 5 Ps framework to identify possible factors for the two provided scenarios (also on Moodle)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37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5EB98-1E24-FFDF-2365-44E98C304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E995C-4A66-B81C-EBC2-32757A5EAD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fontAlgn="t"/>
            <a:r>
              <a:rPr lang="en-GB" dirty="0"/>
              <a:t>Which factors are unique to each case?</a:t>
            </a:r>
          </a:p>
          <a:p>
            <a:pPr marL="342900" lvl="0" indent="-342900" fontAlgn="t"/>
            <a:r>
              <a:rPr lang="en-GB" dirty="0"/>
              <a:t>Which factors appear in both cases?</a:t>
            </a:r>
          </a:p>
          <a:p>
            <a:pPr marL="342900" lvl="0" indent="-342900" fontAlgn="t"/>
            <a:r>
              <a:rPr lang="en-GB" dirty="0"/>
              <a:t>How do social relationships influence mental health in both examples?</a:t>
            </a:r>
          </a:p>
          <a:p>
            <a:pPr marL="342900" lvl="0" indent="-342900" fontAlgn="t"/>
            <a:r>
              <a:rPr lang="en-GB" dirty="0"/>
              <a:t>Why is formulation often more useful than focusing solely on diagnosis?</a:t>
            </a:r>
          </a:p>
          <a:p>
            <a:pPr marL="342900" lvl="0" indent="-342900" fontAlgn="t"/>
            <a:r>
              <a:rPr lang="en-GB" dirty="0"/>
              <a:t>What further information would you want before planning intervention?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97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70755-5D06-9B08-F0CB-77D11E007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Formulation V Diagnosis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898D7-DBA1-F220-8310-BB54AA9B2C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41033"/>
            <a:ext cx="11481847" cy="3575934"/>
          </a:xfrm>
        </p:spPr>
        <p:txBody>
          <a:bodyPr>
            <a:normAutofit fontScale="62500" lnSpcReduction="20000"/>
          </a:bodyPr>
          <a:lstStyle/>
          <a:p>
            <a:pPr fontAlgn="t">
              <a:buNone/>
            </a:pPr>
            <a:r>
              <a:rPr lang="en-GB" b="1" dirty="0"/>
              <a:t>Reasons Diagnosis Can Be Helpful</a:t>
            </a:r>
          </a:p>
          <a:p>
            <a:pPr fontAlgn="t">
              <a:buNone/>
            </a:pPr>
            <a:r>
              <a:rPr lang="en-GB" dirty="0"/>
              <a:t>✅ </a:t>
            </a:r>
            <a:r>
              <a:rPr lang="en-GB" b="1" dirty="0"/>
              <a:t>Guides treatment</a:t>
            </a:r>
            <a:endParaRPr lang="en-GB" dirty="0"/>
          </a:p>
          <a:p>
            <a:pPr marL="342900" lvl="0" indent="-342900" fontAlgn="t"/>
            <a:r>
              <a:rPr lang="en-GB" dirty="0"/>
              <a:t>Helps professionals identify interventions that have been shown to be effective for particular conditions.</a:t>
            </a:r>
          </a:p>
          <a:p>
            <a:pPr fontAlgn="t">
              <a:buNone/>
            </a:pPr>
            <a:r>
              <a:rPr lang="en-GB" dirty="0"/>
              <a:t>✅ </a:t>
            </a:r>
            <a:r>
              <a:rPr lang="en-GB" b="1" dirty="0"/>
              <a:t>Supports communication</a:t>
            </a:r>
            <a:endParaRPr lang="en-GB" dirty="0"/>
          </a:p>
          <a:p>
            <a:pPr marL="342900" lvl="0" indent="-342900" fontAlgn="t"/>
            <a:r>
              <a:rPr lang="en-GB" dirty="0"/>
              <a:t>Provides a shared language between healthcare professionals and services.</a:t>
            </a:r>
          </a:p>
          <a:p>
            <a:pPr fontAlgn="t">
              <a:buNone/>
            </a:pPr>
            <a:r>
              <a:rPr lang="en-GB" dirty="0"/>
              <a:t>✅ </a:t>
            </a:r>
            <a:r>
              <a:rPr lang="en-GB" b="1" dirty="0"/>
              <a:t>Access to services</a:t>
            </a:r>
            <a:endParaRPr lang="en-GB" dirty="0"/>
          </a:p>
          <a:p>
            <a:pPr marL="342900" lvl="0" indent="-342900" fontAlgn="t"/>
            <a:r>
              <a:rPr lang="en-GB" dirty="0"/>
              <a:t>Some NHS and specialist services require a diagnosis for referral or eligibility.</a:t>
            </a:r>
          </a:p>
          <a:p>
            <a:pPr fontAlgn="t">
              <a:buNone/>
            </a:pPr>
            <a:r>
              <a:rPr lang="en-GB" dirty="0"/>
              <a:t>✅ </a:t>
            </a:r>
            <a:r>
              <a:rPr lang="en-GB" b="1" dirty="0"/>
              <a:t>Research and evidence</a:t>
            </a:r>
            <a:endParaRPr lang="en-GB" dirty="0"/>
          </a:p>
          <a:p>
            <a:pPr marL="342900" lvl="0" indent="-342900" fontAlgn="t"/>
            <a:r>
              <a:rPr lang="en-GB" dirty="0"/>
              <a:t>Diagnoses help researchers study conditions and evaluate treatments.</a:t>
            </a:r>
          </a:p>
          <a:p>
            <a:pPr fontAlgn="t">
              <a:buNone/>
            </a:pPr>
            <a:r>
              <a:rPr lang="en-GB" dirty="0"/>
              <a:t>✅ </a:t>
            </a:r>
            <a:r>
              <a:rPr lang="en-GB" b="1" dirty="0"/>
              <a:t>Validation for some individuals</a:t>
            </a:r>
            <a:endParaRPr lang="en-GB" dirty="0"/>
          </a:p>
          <a:p>
            <a:pPr marL="342900" lvl="0" indent="-342900" fontAlgn="t"/>
            <a:r>
              <a:rPr lang="en-GB" dirty="0"/>
              <a:t>Receiving a diagnosis may help people understand their experiences and access support.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6509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948608-7B32-E8B8-DB64-F2EB43BBE4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6E557-76A6-28B2-07BC-2C98C0C7D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Formulation V Diagnosis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C8221-7C3F-17CD-F2D2-3038ECF694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41033"/>
            <a:ext cx="11481847" cy="3575934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dirty="0"/>
              <a:t> </a:t>
            </a:r>
            <a:r>
              <a:rPr lang="en-GB" b="1" dirty="0"/>
              <a:t>Limitations of Diagnosis</a:t>
            </a:r>
          </a:p>
          <a:p>
            <a:pPr fontAlgn="t">
              <a:buNone/>
            </a:pPr>
            <a:r>
              <a:rPr lang="en-GB" dirty="0"/>
              <a:t>⚠️ People with the same diagnosis can have very different experiences.</a:t>
            </a:r>
          </a:p>
          <a:p>
            <a:pPr fontAlgn="t">
              <a:buNone/>
            </a:pPr>
            <a:r>
              <a:rPr lang="en-GB" dirty="0"/>
              <a:t>⚠️ Diagnoses may not explain </a:t>
            </a:r>
            <a:r>
              <a:rPr lang="en-GB" i="1" dirty="0"/>
              <a:t>why</a:t>
            </a:r>
            <a:r>
              <a:rPr lang="en-GB" dirty="0"/>
              <a:t> difficulties have developed.</a:t>
            </a:r>
          </a:p>
          <a:p>
            <a:pPr fontAlgn="t">
              <a:buNone/>
            </a:pPr>
            <a:r>
              <a:rPr lang="en-GB" dirty="0"/>
              <a:t>⚠️ Labels can sometimes contribute to stigma or stereotypes.</a:t>
            </a:r>
          </a:p>
          <a:p>
            <a:pPr fontAlgn="t">
              <a:buNone/>
            </a:pPr>
            <a:r>
              <a:rPr lang="en-GB" dirty="0"/>
              <a:t>⚠️ Many difficulties are influenced by social, psychological, and environmental factors that diagnoses may not fully capture.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870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74A54-84F9-1FF8-E10E-C3641CAD1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15 minute  break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C473ED5-30D0-4A6A-AD7D-C20863BACD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819" r="-1" b="22197"/>
          <a:stretch>
            <a:fillRect/>
          </a:stretch>
        </p:blipFill>
        <p:spPr>
          <a:xfrm>
            <a:off x="301657" y="2881426"/>
            <a:ext cx="11594969" cy="36513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9138322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8B811-9F21-4FAA-A6DC-AC5D9CDEE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45" y="443606"/>
            <a:ext cx="3807276" cy="5503254"/>
          </a:xfrm>
        </p:spPr>
        <p:txBody>
          <a:bodyPr vert="horz" lIns="91416" tIns="45708" rIns="91416" bIns="45708" rtlCol="0" anchor="ctr">
            <a:normAutofit/>
          </a:bodyPr>
          <a:lstStyle/>
          <a:p>
            <a:r>
              <a:rPr lang="en-US" sz="5998" b="1" dirty="0">
                <a:solidFill>
                  <a:schemeClr val="tx2"/>
                </a:solidFill>
              </a:rPr>
              <a:t>BPS Code of Ethics and Conduct</a:t>
            </a:r>
            <a:br>
              <a:rPr lang="en-US" sz="5998" b="1" dirty="0">
                <a:solidFill>
                  <a:schemeClr val="bg1"/>
                </a:solidFill>
              </a:rPr>
            </a:br>
            <a:r>
              <a:rPr lang="en-GB" sz="2800" dirty="0">
                <a:hlinkClick r:id="rId2"/>
              </a:rPr>
              <a:t>Code of Ethics and Conduct | BPS</a:t>
            </a:r>
            <a:endParaRPr lang="en-US" sz="5998" dirty="0">
              <a:solidFill>
                <a:schemeClr val="bg1"/>
              </a:solidFill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10B76B54-55A9-449C-9EF8-70C38B47884F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4670921" y="330567"/>
          <a:ext cx="6262009" cy="5503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02521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D4921-7156-4E57-ADE2-7D1721EF0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448" y="-81727"/>
            <a:ext cx="9601200" cy="1143000"/>
          </a:xfrm>
        </p:spPr>
        <p:txBody>
          <a:bodyPr/>
          <a:lstStyle/>
          <a:p>
            <a:r>
              <a:rPr lang="en-GB" dirty="0"/>
              <a:t>BPS Code of Human Research Ethics 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9798CB5E-E99E-462E-8139-F082553938E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0320" y="1446820"/>
          <a:ext cx="10450331" cy="4350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9A6F04-E683-48F8-9785-85C4B8D554C4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573649" y="868755"/>
            <a:ext cx="5181837" cy="484061"/>
          </a:xfrm>
        </p:spPr>
        <p:txBody>
          <a:bodyPr>
            <a:normAutofit/>
          </a:bodyPr>
          <a:lstStyle/>
          <a:p>
            <a:r>
              <a:rPr lang="en-GB" dirty="0"/>
              <a:t>SOCIAL RESPONSIBILITY </a:t>
            </a:r>
          </a:p>
        </p:txBody>
      </p:sp>
    </p:spTree>
    <p:extLst>
      <p:ext uri="{BB962C8B-B14F-4D97-AF65-F5344CB8AC3E}">
        <p14:creationId xmlns:p14="http://schemas.microsoft.com/office/powerpoint/2010/main" val="4233152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846EB-1870-9A69-4182-5A6874BA0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Dilemmas in Mental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C6569-9D46-6FDF-1931-9256EB725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Ethical dilemmas in clinical and counselling psychology often involve balancing several competing responsibilities, such as client autonomy, confidentiality, safety, and professional integrity. </a:t>
            </a:r>
          </a:p>
          <a:p>
            <a:endParaRPr lang="en-GB" dirty="0"/>
          </a:p>
          <a:p>
            <a:r>
              <a:rPr lang="en-GB" dirty="0"/>
              <a:t>There is rarely one perfect answer, but psychologists use ethical principles, supervision, and professional guidance to make informed decisions.</a:t>
            </a:r>
          </a:p>
        </p:txBody>
      </p:sp>
    </p:spTree>
    <p:extLst>
      <p:ext uri="{BB962C8B-B14F-4D97-AF65-F5344CB8AC3E}">
        <p14:creationId xmlns:p14="http://schemas.microsoft.com/office/powerpoint/2010/main" val="115835895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AC47BF-CCF4-9AD8-4D07-8F57C5AF13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641C5-EF31-FC6E-E0FF-DEB4CDDF7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We Mean by Ethics?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8C76A-7C53-96C2-CB1B-5F2CDC934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670" y="1458155"/>
            <a:ext cx="11481847" cy="357593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Ethics are the principles and standards that guide psychologists' professional behaviour and decision-making.</a:t>
            </a:r>
          </a:p>
          <a:p>
            <a:r>
              <a:rPr lang="en-GB" dirty="0"/>
              <a:t>Clinical and counselling psychologists often work with people experiencing distress, vulnerability, or risk. </a:t>
            </a:r>
          </a:p>
          <a:p>
            <a:r>
              <a:rPr lang="en-GB" dirty="0"/>
              <a:t>As a result, ethical decisions are a central part of practice.</a:t>
            </a:r>
          </a:p>
          <a:p>
            <a:endParaRPr lang="en-GB" dirty="0"/>
          </a:p>
          <a:p>
            <a:r>
              <a:rPr lang="en-GB" i="1" dirty="0"/>
              <a:t>Ethical dilemmas rarely have a simple "right" answer. Psychologists often need to balance competing responsibilities.</a:t>
            </a:r>
          </a:p>
        </p:txBody>
      </p:sp>
    </p:spTree>
    <p:extLst>
      <p:ext uri="{BB962C8B-B14F-4D97-AF65-F5344CB8AC3E}">
        <p14:creationId xmlns:p14="http://schemas.microsoft.com/office/powerpoint/2010/main" val="215556758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2D9181-BD87-FD9C-1776-4FAEC6127A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58375-DA7F-EE14-8D50-783902252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We Mean by Ethics?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607F1-09E6-4AA5-CA63-763D34437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670" y="1458155"/>
            <a:ext cx="11481847" cy="3575934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Core Ethical Principles</a:t>
            </a:r>
          </a:p>
          <a:p>
            <a:r>
              <a:rPr lang="en-GB" dirty="0"/>
              <a:t>Respect for autonomy (supporting client choice)</a:t>
            </a:r>
          </a:p>
          <a:p>
            <a:r>
              <a:rPr lang="en-GB" dirty="0"/>
              <a:t>Beneficence (doing good)</a:t>
            </a:r>
          </a:p>
          <a:p>
            <a:r>
              <a:rPr lang="en-GB" dirty="0"/>
              <a:t>Non-maleficence (avoiding harm)</a:t>
            </a:r>
          </a:p>
          <a:p>
            <a:r>
              <a:rPr lang="en-GB" dirty="0"/>
              <a:t>Confidentiality and privacy</a:t>
            </a:r>
          </a:p>
          <a:p>
            <a:r>
              <a:rPr lang="en-GB" dirty="0"/>
              <a:t>Professional integrity</a:t>
            </a:r>
          </a:p>
        </p:txBody>
      </p:sp>
    </p:spTree>
    <p:extLst>
      <p:ext uri="{BB962C8B-B14F-4D97-AF65-F5344CB8AC3E}">
        <p14:creationId xmlns:p14="http://schemas.microsoft.com/office/powerpoint/2010/main" val="297702919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04A81-BDD6-5740-0FBC-CC30125C7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Confidentiality, Privacy &amp; 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8F091-699A-1374-9A3D-04A4C6E2F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Clients need to feel safe sharing personal information. </a:t>
            </a:r>
          </a:p>
          <a:p>
            <a:r>
              <a:rPr lang="en-GB" dirty="0"/>
              <a:t>Psychologists therefore have a duty to protect confidentiality.</a:t>
            </a:r>
          </a:p>
          <a:p>
            <a:r>
              <a:rPr lang="en-GB" dirty="0"/>
              <a:t>However, Confidentiality Has Limits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When should confidentiality be broken?</a:t>
            </a:r>
          </a:p>
          <a:p>
            <a:pPr marL="0" indent="0">
              <a:buNone/>
            </a:pPr>
            <a:r>
              <a:rPr lang="en-GB" i="1" dirty="0"/>
              <a:t>Who should information be shared with?</a:t>
            </a:r>
          </a:p>
          <a:p>
            <a:pPr marL="0" indent="0">
              <a:buNone/>
            </a:pPr>
            <a:r>
              <a:rPr lang="en-GB" i="1" dirty="0"/>
              <a:t>How much information is necessary to share?</a:t>
            </a:r>
          </a:p>
        </p:txBody>
      </p:sp>
    </p:spTree>
    <p:extLst>
      <p:ext uri="{BB962C8B-B14F-4D97-AF65-F5344CB8AC3E}">
        <p14:creationId xmlns:p14="http://schemas.microsoft.com/office/powerpoint/2010/main" val="228653240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925692-4957-F1D2-E767-3AEDFCE503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22FFC-A0B4-73C7-AF16-2064F44AE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Confidentiality, Privacy &amp; 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FE42A-AECF-1AD3-2806-1B17A7B28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Information may need to be shared if:</a:t>
            </a:r>
          </a:p>
          <a:p>
            <a:endParaRPr lang="en-GB" dirty="0"/>
          </a:p>
          <a:p>
            <a:pPr lvl="1"/>
            <a:r>
              <a:rPr lang="en-GB" dirty="0"/>
              <a:t>There is a serious risk of harm to the client</a:t>
            </a:r>
          </a:p>
          <a:p>
            <a:pPr lvl="1"/>
            <a:r>
              <a:rPr lang="en-GB" dirty="0"/>
              <a:t>There is a risk of harm to others</a:t>
            </a:r>
          </a:p>
          <a:p>
            <a:pPr lvl="1"/>
            <a:r>
              <a:rPr lang="en-GB" dirty="0"/>
              <a:t>A child or vulnerable person may be at risk</a:t>
            </a:r>
          </a:p>
          <a:p>
            <a:pPr lvl="1"/>
            <a:r>
              <a:rPr lang="en-GB" dirty="0"/>
              <a:t>Legal or safeguarding requirements apply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64594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79661-E2DC-932C-FBDC-DF0E2BD62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Boundaries &amp;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931C9-828F-DEEF-4024-9858D4540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Psychologists must maintain clear professional boundaries with clients.</a:t>
            </a:r>
          </a:p>
          <a:p>
            <a:r>
              <a:rPr lang="en-GB" dirty="0"/>
              <a:t>Ethical Risks</a:t>
            </a:r>
          </a:p>
          <a:p>
            <a:pPr lvl="1"/>
            <a:r>
              <a:rPr lang="en-GB" dirty="0"/>
              <a:t>Becoming friends with clients</a:t>
            </a:r>
          </a:p>
          <a:p>
            <a:pPr lvl="1"/>
            <a:r>
              <a:rPr lang="en-GB" dirty="0"/>
              <a:t>Social media contact</a:t>
            </a:r>
          </a:p>
          <a:p>
            <a:pPr lvl="1"/>
            <a:r>
              <a:rPr lang="en-GB" dirty="0"/>
              <a:t>Accepting expensive gifts</a:t>
            </a:r>
          </a:p>
          <a:p>
            <a:pPr lvl="1"/>
            <a:r>
              <a:rPr lang="en-GB" dirty="0"/>
              <a:t>Working with someone you already know</a:t>
            </a:r>
          </a:p>
          <a:p>
            <a:pPr lvl="1"/>
            <a:r>
              <a:rPr lang="en-GB" dirty="0"/>
              <a:t>Developing multiple roles with the same person</a:t>
            </a:r>
          </a:p>
          <a:p>
            <a:pPr marL="457200" lvl="1" indent="0">
              <a:buNone/>
            </a:pPr>
            <a:endParaRPr lang="en-GB" i="1" dirty="0"/>
          </a:p>
          <a:p>
            <a:pPr marL="457200" lvl="1" indent="0">
              <a:buNone/>
            </a:pPr>
            <a:r>
              <a:rPr lang="en-GB" i="1" dirty="0"/>
              <a:t>Why does this matter?</a:t>
            </a:r>
          </a:p>
        </p:txBody>
      </p:sp>
    </p:spTree>
    <p:extLst>
      <p:ext uri="{BB962C8B-B14F-4D97-AF65-F5344CB8AC3E}">
        <p14:creationId xmlns:p14="http://schemas.microsoft.com/office/powerpoint/2010/main" val="206884472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641B3B-927A-AECD-BFF1-83419557A1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DEBCC-2F12-91DC-6922-608C0BE9C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Boundaries &amp;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D86BD-D4FA-EDC7-F8C7-9A383FB9C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Poor boundaries can:</a:t>
            </a:r>
          </a:p>
          <a:p>
            <a:endParaRPr lang="en-GB" dirty="0"/>
          </a:p>
          <a:p>
            <a:pPr lvl="1"/>
            <a:r>
              <a:rPr lang="en-GB" dirty="0"/>
              <a:t>Affect objectivity</a:t>
            </a:r>
          </a:p>
          <a:p>
            <a:pPr lvl="1"/>
            <a:r>
              <a:rPr lang="en-GB" dirty="0"/>
              <a:t>Create conflicts of interest</a:t>
            </a:r>
          </a:p>
          <a:p>
            <a:pPr lvl="1"/>
            <a:r>
              <a:rPr lang="en-GB" dirty="0"/>
              <a:t>Harm the therapeutic relationship</a:t>
            </a:r>
          </a:p>
          <a:p>
            <a:pPr lvl="1"/>
            <a:r>
              <a:rPr lang="en-GB" dirty="0"/>
              <a:t>Reduce trust in professional services</a:t>
            </a:r>
          </a:p>
        </p:txBody>
      </p:sp>
    </p:spTree>
    <p:extLst>
      <p:ext uri="{BB962C8B-B14F-4D97-AF65-F5344CB8AC3E}">
        <p14:creationId xmlns:p14="http://schemas.microsoft.com/office/powerpoint/2010/main" val="85177909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B648A-419E-8703-98D9-82CDB37C6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Challenges in Online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75808-AE75-BFED-2F62-296671E43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New Technologies, New Ethical Questions?</a:t>
            </a:r>
          </a:p>
          <a:p>
            <a:r>
              <a:rPr lang="en-GB" dirty="0"/>
              <a:t>Many psychological services now take place online through video calls, messaging, and digital platforms.</a:t>
            </a:r>
          </a:p>
          <a:p>
            <a:pPr lvl="1"/>
            <a:r>
              <a:rPr lang="en-GB" dirty="0"/>
              <a:t>Potential Challenges: </a:t>
            </a:r>
          </a:p>
          <a:p>
            <a:pPr lvl="1"/>
            <a:r>
              <a:rPr lang="en-GB" dirty="0"/>
              <a:t>Maintaining confidentiality at home</a:t>
            </a:r>
          </a:p>
          <a:p>
            <a:pPr lvl="1"/>
            <a:r>
              <a:rPr lang="en-GB" dirty="0"/>
              <a:t>Managing risk during remote sessions</a:t>
            </a:r>
          </a:p>
          <a:p>
            <a:pPr lvl="1"/>
            <a:r>
              <a:rPr lang="en-GB" dirty="0"/>
              <a:t>Session recording without consent</a:t>
            </a:r>
          </a:p>
          <a:p>
            <a:pPr lvl="1"/>
            <a:r>
              <a:rPr lang="en-GB" dirty="0"/>
              <a:t>Data security and privacy</a:t>
            </a:r>
          </a:p>
          <a:p>
            <a:pPr lvl="1"/>
            <a:r>
              <a:rPr lang="en-GB" dirty="0"/>
              <a:t>Social media and online boundaries</a:t>
            </a:r>
          </a:p>
          <a:p>
            <a:pPr lvl="1"/>
            <a:r>
              <a:rPr lang="en-GB" dirty="0"/>
              <a:t>Using AI and digital tools</a:t>
            </a:r>
          </a:p>
        </p:txBody>
      </p:sp>
    </p:spTree>
    <p:extLst>
      <p:ext uri="{BB962C8B-B14F-4D97-AF65-F5344CB8AC3E}">
        <p14:creationId xmlns:p14="http://schemas.microsoft.com/office/powerpoint/2010/main" val="84426254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BC6CF-FE9D-6038-BB11-5DF08291D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C91D7-5CBE-1B46-B61C-E9341BE3B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Challenges in Online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BB3C2-209E-A8BB-A04C-7EABB6564B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happens if a client disconnects during a crisis?</a:t>
            </a:r>
          </a:p>
          <a:p>
            <a:endParaRPr lang="en-GB" dirty="0"/>
          </a:p>
          <a:p>
            <a:r>
              <a:rPr lang="en-GB" dirty="0"/>
              <a:t>How can privacy be ensured during online sessions?</a:t>
            </a:r>
          </a:p>
          <a:p>
            <a:endParaRPr lang="en-GB" dirty="0"/>
          </a:p>
          <a:p>
            <a:r>
              <a:rPr lang="en-GB" dirty="0"/>
              <a:t>Who has access to digital therapy records?</a:t>
            </a:r>
          </a:p>
        </p:txBody>
      </p:sp>
    </p:spTree>
    <p:extLst>
      <p:ext uri="{BB962C8B-B14F-4D97-AF65-F5344CB8AC3E}">
        <p14:creationId xmlns:p14="http://schemas.microsoft.com/office/powerpoint/2010/main" val="21848717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DDC255-9F27-18B2-19F5-D90DC1E42A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2C12F-D4A2-2CE8-72EE-1DB4ED0EC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291" y="1638448"/>
            <a:ext cx="10707880" cy="1325563"/>
          </a:xfrm>
        </p:spPr>
        <p:txBody>
          <a:bodyPr>
            <a:noAutofit/>
          </a:bodyPr>
          <a:lstStyle/>
          <a:p>
            <a:pPr algn="ctr"/>
            <a:r>
              <a:rPr lang="en-GB" sz="3600" dirty="0"/>
              <a:t>Activity Three: Ethical Dilemmas in Mental Health (40mins)</a:t>
            </a:r>
            <a:br>
              <a:rPr lang="en-GB" sz="3600" dirty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71161985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D8D97A-EF71-2FB9-8DD1-4512202C41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AA5F8-2605-4477-7BEB-4B24D889F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860" y="396964"/>
            <a:ext cx="11481847" cy="1325563"/>
          </a:xfrm>
        </p:spPr>
        <p:txBody>
          <a:bodyPr>
            <a:normAutofit/>
          </a:bodyPr>
          <a:lstStyle/>
          <a:p>
            <a:r>
              <a:rPr lang="en-GB" dirty="0"/>
              <a:t>Activity Three: Ethical Dilemmas Workshop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E478703-DA6F-0B9B-DB28-733FD5D37A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70589" y="1888112"/>
            <a:ext cx="6619895" cy="3412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29550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8731F-81FD-1BA9-767B-43C726639E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717847"/>
            <a:ext cx="11481847" cy="435897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Dr Evans is a clinical psychologist working in a hospital. During lunch in a busy café, she discusses a particularly challenging client with a colleague. She does not mention the client's name, but describes their age, occupation, and a highly unusual medical condition.</a:t>
            </a:r>
          </a:p>
          <a:p>
            <a:r>
              <a:rPr lang="en-GB" dirty="0"/>
              <a:t>A person sitting nearby overhears the conversation and realises the client is their neighbour.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Discussion Questions</a:t>
            </a:r>
            <a:endParaRPr lang="en-GB" dirty="0"/>
          </a:p>
          <a:p>
            <a:pPr lvl="0"/>
            <a:r>
              <a:rPr lang="en-GB" dirty="0"/>
              <a:t>Has confidentiality been breached?</a:t>
            </a:r>
          </a:p>
          <a:p>
            <a:pPr lvl="0"/>
            <a:r>
              <a:rPr lang="en-GB" dirty="0"/>
              <a:t>Could the client be identified even without their name being used?</a:t>
            </a:r>
          </a:p>
          <a:p>
            <a:pPr lvl="0"/>
            <a:r>
              <a:rPr lang="en-GB" dirty="0"/>
              <a:t>What harm might result?</a:t>
            </a:r>
          </a:p>
          <a:p>
            <a:pPr lvl="0"/>
            <a:r>
              <a:rPr lang="en-GB" dirty="0"/>
              <a:t>How should psychologists discuss cases safely?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14126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228531-9319-7668-5476-7207ED06D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747BD-9456-9748-56C6-32DCF85EE3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40" y="777667"/>
            <a:ext cx="11481847" cy="435897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Mia, aged 15, is attending counselling for anxiety. During a session she tells the psychologist:</a:t>
            </a:r>
          </a:p>
          <a:p>
            <a:r>
              <a:rPr lang="en-GB" dirty="0"/>
              <a:t>"Sometimes my mum's boyfriend gets really angry and pushes me when nobody is around."</a:t>
            </a:r>
          </a:p>
          <a:p>
            <a:r>
              <a:rPr lang="en-GB" dirty="0"/>
              <a:t>Mia becomes upset and says:</a:t>
            </a:r>
          </a:p>
          <a:p>
            <a:r>
              <a:rPr lang="en-GB" dirty="0"/>
              <a:t>"You can't tell anyone. If you do, my family will be angry with me."</a:t>
            </a:r>
          </a:p>
          <a:p>
            <a:r>
              <a:rPr lang="en-GB" dirty="0"/>
              <a:t>The psychologist wants to respect Mia's wishes but is worried about her safety.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Discussion Questions</a:t>
            </a:r>
            <a:endParaRPr lang="en-GB" dirty="0"/>
          </a:p>
          <a:p>
            <a:pPr lvl="0"/>
            <a:r>
              <a:rPr lang="en-GB" dirty="0"/>
              <a:t>What concerns does this disclosure raise?</a:t>
            </a:r>
          </a:p>
          <a:p>
            <a:pPr lvl="0"/>
            <a:r>
              <a:rPr lang="en-GB" dirty="0"/>
              <a:t>Does confidentiality still apply?</a:t>
            </a:r>
          </a:p>
          <a:p>
            <a:pPr lvl="0"/>
            <a:r>
              <a:rPr lang="en-GB" dirty="0"/>
              <a:t>When should safeguarding procedures be followed?</a:t>
            </a:r>
          </a:p>
          <a:p>
            <a:pPr lvl="0"/>
            <a:r>
              <a:rPr lang="en-GB" dirty="0"/>
              <a:t>How could the psychologist involve Mia in any next steps?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895791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B0AE66-E308-0060-570C-5734BC0EA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0F773-C02C-B42B-2CF0-BAE2F43E4E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40" y="777667"/>
            <a:ext cx="11481847" cy="435897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A long-term client who is ending therapy brings their clinical psychologist an expensive watch as a thank-you gift.</a:t>
            </a:r>
          </a:p>
          <a:p>
            <a:r>
              <a:rPr lang="en-GB" dirty="0"/>
              <a:t>The client appears genuinely grateful and says refusing the gift would upset them.</a:t>
            </a:r>
          </a:p>
          <a:p>
            <a:endParaRPr lang="en-GB" dirty="0"/>
          </a:p>
          <a:p>
            <a:r>
              <a:rPr lang="en-GB" b="1" dirty="0"/>
              <a:t>Discussion Questions</a:t>
            </a:r>
            <a:endParaRPr lang="en-GB" dirty="0"/>
          </a:p>
          <a:p>
            <a:pPr lvl="0"/>
            <a:r>
              <a:rPr lang="en-GB" dirty="0"/>
              <a:t>Should the psychologist accept the gift?</a:t>
            </a:r>
          </a:p>
          <a:p>
            <a:pPr lvl="0"/>
            <a:r>
              <a:rPr lang="en-GB" dirty="0"/>
              <a:t>How might accepting or refusing affect the relationship?</a:t>
            </a:r>
          </a:p>
          <a:p>
            <a:pPr lvl="0"/>
            <a:r>
              <a:rPr lang="en-GB" dirty="0"/>
              <a:t>Could accepting create ethical concerns?</a:t>
            </a:r>
          </a:p>
          <a:p>
            <a:pPr lvl="0"/>
            <a:r>
              <a:rPr lang="en-GB" dirty="0"/>
              <a:t>What factors should influence the decision?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905935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53AEBB-FE35-4AEC-6B94-4CA1A2AABE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2DF0B-68A2-5E5C-F775-92C2869914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40" y="777667"/>
            <a:ext cx="11481847" cy="43589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Tom is a counselling psychologist in a small rural community. A new client, Sarah, contacts the service and is assigned to him.</a:t>
            </a:r>
          </a:p>
          <a:p>
            <a:r>
              <a:rPr lang="en-GB" dirty="0"/>
              <a:t>At their first appointment, Tom realises Sarah is the captain of the local football team that he plays for every weekend.</a:t>
            </a:r>
          </a:p>
          <a:p>
            <a:r>
              <a:rPr lang="en-GB" dirty="0"/>
              <a:t>Tom worries that refusing the client could delay support, but continuing the therapeutic relationship may create complications outside therapy.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Discussion Questions</a:t>
            </a:r>
            <a:endParaRPr lang="en-GB" dirty="0"/>
          </a:p>
          <a:p>
            <a:pPr lvl="0"/>
            <a:r>
              <a:rPr lang="en-GB" dirty="0"/>
              <a:t>What problems might arise from this dual relationship?</a:t>
            </a:r>
          </a:p>
          <a:p>
            <a:pPr lvl="0"/>
            <a:r>
              <a:rPr lang="en-GB" dirty="0"/>
              <a:t>Could objectivity be affected?</a:t>
            </a:r>
          </a:p>
          <a:p>
            <a:pPr lvl="0"/>
            <a:r>
              <a:rPr lang="en-GB" dirty="0"/>
              <a:t>What boundaries would be difficult to maintain?</a:t>
            </a:r>
          </a:p>
          <a:p>
            <a:pPr lvl="0"/>
            <a:r>
              <a:rPr lang="en-GB" dirty="0"/>
              <a:t>Should Tom continue seeing Sarah?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17406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755534-F1A9-B01C-63C3-F81A249671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09DD9-323C-0F0C-452E-A9F8239565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40" y="777667"/>
            <a:ext cx="11481847" cy="435897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After several counselling sessions, a client sends their psychologist a friend request on social media along with a message saying:</a:t>
            </a:r>
          </a:p>
          <a:p>
            <a:r>
              <a:rPr lang="en-GB" dirty="0"/>
              <a:t>"You've helped me so much. I feel like we're friends now."</a:t>
            </a:r>
          </a:p>
          <a:p>
            <a:r>
              <a:rPr lang="en-GB" dirty="0"/>
              <a:t>The psychologist wants to be supportive but is unsure how to respond.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Discussion Questions</a:t>
            </a:r>
            <a:endParaRPr lang="en-GB" dirty="0"/>
          </a:p>
          <a:p>
            <a:pPr lvl="0"/>
            <a:r>
              <a:rPr lang="en-GB" dirty="0"/>
              <a:t>Should the psychologist accept the request?</a:t>
            </a:r>
          </a:p>
          <a:p>
            <a:pPr lvl="0"/>
            <a:r>
              <a:rPr lang="en-GB" dirty="0"/>
              <a:t>What boundary issues could arise?</a:t>
            </a:r>
          </a:p>
          <a:p>
            <a:pPr lvl="0"/>
            <a:r>
              <a:rPr lang="en-GB" dirty="0"/>
              <a:t>How could they decline professionally?</a:t>
            </a:r>
          </a:p>
          <a:p>
            <a:pPr lvl="0"/>
            <a:r>
              <a:rPr lang="en-GB" dirty="0"/>
              <a:t>How might social media affect the therapeutic relationship?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64514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9DEB49-BD5F-C3E9-8A95-3EFA3434B8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D24AC-C150-D39B-E25E-00B793853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931491"/>
            <a:ext cx="11481847" cy="435897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Leah, a counselling psychology client, attends online therapy sessions from her bedroom. During several sessions, she keeps her camera turned off and gives very short answers.</a:t>
            </a:r>
          </a:p>
          <a:p>
            <a:r>
              <a:rPr lang="en-GB" dirty="0"/>
              <a:t>One day she says:</a:t>
            </a:r>
          </a:p>
          <a:p>
            <a:r>
              <a:rPr lang="en-GB" dirty="0"/>
              <a:t>"I'm fine, honestly."</a:t>
            </a:r>
          </a:p>
          <a:p>
            <a:r>
              <a:rPr lang="en-GB" dirty="0"/>
              <a:t>However, her voice sounds shaky and upset. The psychologist cannot see her facial expressions or surroundings and is concerned that important signs of distress may be missed.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Discussion Questions</a:t>
            </a:r>
            <a:endParaRPr lang="en-GB" dirty="0"/>
          </a:p>
          <a:p>
            <a:pPr lvl="0"/>
            <a:r>
              <a:rPr lang="en-GB" dirty="0"/>
              <a:t>What challenges does online therapy create in assessing risk?</a:t>
            </a:r>
          </a:p>
          <a:p>
            <a:pPr lvl="0"/>
            <a:r>
              <a:rPr lang="en-GB" dirty="0"/>
              <a:t>Should clients be required to use their cameras?</a:t>
            </a:r>
          </a:p>
          <a:p>
            <a:pPr lvl="0"/>
            <a:r>
              <a:rPr lang="en-GB" dirty="0"/>
              <a:t>How might the psychologist explore concerns appropriately?</a:t>
            </a:r>
          </a:p>
          <a:p>
            <a:pPr lvl="0"/>
            <a:r>
              <a:rPr lang="en-GB" dirty="0"/>
              <a:t>What professional responsibilities exist when information is limited?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88772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18"/>
          <p:cNvSpPr txBox="1">
            <a:spLocks noGrp="1"/>
          </p:cNvSpPr>
          <p:nvPr>
            <p:ph type="title"/>
          </p:nvPr>
        </p:nvSpPr>
        <p:spPr>
          <a:xfrm>
            <a:off x="401652" y="-152399"/>
            <a:ext cx="11209235" cy="1740049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dirty="0"/>
              <a:t>Session Summary</a:t>
            </a:r>
            <a:endParaRPr dirty="0"/>
          </a:p>
        </p:txBody>
      </p:sp>
      <p:sp>
        <p:nvSpPr>
          <p:cNvPr id="268" name="Google Shape;268;p18"/>
          <p:cNvSpPr txBox="1">
            <a:spLocks noGrp="1"/>
          </p:cNvSpPr>
          <p:nvPr>
            <p:ph type="body" idx="1"/>
          </p:nvPr>
        </p:nvSpPr>
        <p:spPr>
          <a:xfrm>
            <a:off x="581113" y="1057810"/>
            <a:ext cx="10596785" cy="45801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The high prevalence rates of mental health problems have implications for both personal suffering and economic cost.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Mental health services are relatively underfunded.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Mental health problems require a range of professionals with a variety of skills.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Clinical psychologists and Counselling Psychologists work around a framework which includes assessment, formulation, intervention and evaluation. </a:t>
            </a:r>
            <a:endParaRPr dirty="0"/>
          </a:p>
          <a:p>
            <a:pPr marL="457200" indent="-394335">
              <a:spcBef>
                <a:spcPts val="0"/>
              </a:spcBef>
              <a:buSzPts val="2610"/>
            </a:pPr>
            <a:r>
              <a:rPr lang="en-GB" dirty="0"/>
              <a:t>They are expected to reflect on their own experiences, engage in continuous professional development, and need to be registered with the HCPC.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6">
          <a:extLst>
            <a:ext uri="{FF2B5EF4-FFF2-40B4-BE49-F238E27FC236}">
              <a16:creationId xmlns:a16="http://schemas.microsoft.com/office/drawing/2014/main" id="{AED9A7C6-DA17-9890-3268-22EF62E49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18">
            <a:extLst>
              <a:ext uri="{FF2B5EF4-FFF2-40B4-BE49-F238E27FC236}">
                <a16:creationId xmlns:a16="http://schemas.microsoft.com/office/drawing/2014/main" id="{D5A92F05-9A3F-8832-CD10-C62880ABE0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01652" y="-152399"/>
            <a:ext cx="11209235" cy="1740049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dirty="0"/>
              <a:t>Session Summary</a:t>
            </a:r>
            <a:endParaRPr dirty="0"/>
          </a:p>
        </p:txBody>
      </p:sp>
      <p:sp>
        <p:nvSpPr>
          <p:cNvPr id="268" name="Google Shape;268;p18">
            <a:extLst>
              <a:ext uri="{FF2B5EF4-FFF2-40B4-BE49-F238E27FC236}">
                <a16:creationId xmlns:a16="http://schemas.microsoft.com/office/drawing/2014/main" id="{1DFAE684-A648-C625-E2D0-4116918CAA4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81113" y="1057810"/>
            <a:ext cx="10596785" cy="45801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rmAutofit/>
          </a:bodyPr>
          <a:lstStyle/>
          <a:p>
            <a:pPr fontAlgn="t"/>
            <a:r>
              <a:rPr lang="en-GB" dirty="0"/>
              <a:t>Diagnosis identifies what difficulties a person may be experiencing.</a:t>
            </a:r>
          </a:p>
          <a:p>
            <a:pPr fontAlgn="t"/>
            <a:endParaRPr lang="en-GB" dirty="0"/>
          </a:p>
          <a:p>
            <a:pPr fontAlgn="t"/>
            <a:r>
              <a:rPr lang="en-GB" dirty="0"/>
              <a:t>Formulation helps explain how and why those difficulties developed and are maintained for that individual.</a:t>
            </a:r>
          </a:p>
          <a:p>
            <a:pPr fontAlgn="t"/>
            <a:endParaRPr lang="en-GB" dirty="0"/>
          </a:p>
          <a:p>
            <a:pPr fontAlgn="t"/>
            <a:r>
              <a:rPr lang="en-GB" dirty="0"/>
              <a:t>Clinical psychologists often use both diagnosis and formulation to develop a holistic understanding of a person's needs.</a:t>
            </a:r>
          </a:p>
          <a:p>
            <a:pPr marL="457200" indent="-394335">
              <a:spcBef>
                <a:spcPts val="0"/>
              </a:spcBef>
              <a:buSzPts val="2610"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10955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ab2a199a1a827bb2a776a2aab96a8706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8f65977e4c16e8d6e64cbf3bcd3168e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purl.org/dc/dcmitype/"/>
    <ds:schemaRef ds:uri="http://schemas.microsoft.com/office/2006/metadata/properties"/>
    <ds:schemaRef ds:uri="http://purl.org/dc/terms/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980E6990-2BAD-4C9B-94C1-F2D088B167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364</TotalTime>
  <Words>3692</Words>
  <Application>Microsoft Office PowerPoint</Application>
  <PresentationFormat>Widescreen</PresentationFormat>
  <Paragraphs>429</Paragraphs>
  <Slides>67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67</vt:i4>
      </vt:variant>
    </vt:vector>
  </HeadingPairs>
  <TitlesOfParts>
    <vt:vector size="73" baseType="lpstr">
      <vt:lpstr>Aptos</vt:lpstr>
      <vt:lpstr>Arial</vt:lpstr>
      <vt:lpstr>Calibri</vt:lpstr>
      <vt:lpstr>Calibri Light</vt:lpstr>
      <vt:lpstr>UWTSD Text 2</vt:lpstr>
      <vt:lpstr>UWTSD Logo Variations place image in Background</vt:lpstr>
      <vt:lpstr>PowerPoint Presentation</vt:lpstr>
      <vt:lpstr>Activity One: Myth vs Fact Quiz  </vt:lpstr>
      <vt:lpstr>PowerPoint Presentation</vt:lpstr>
      <vt:lpstr>The Economic Cost of Mental Health Problems</vt:lpstr>
      <vt:lpstr>Who Are Mental Health Professionals?</vt:lpstr>
      <vt:lpstr>Who Are Mental Health Professionals?</vt:lpstr>
      <vt:lpstr>PowerPoint Presentation</vt:lpstr>
      <vt:lpstr>Providing Mental Health Services</vt:lpstr>
      <vt:lpstr>PowerPoint Presentation</vt:lpstr>
      <vt:lpstr>PowerPoint Presentation</vt:lpstr>
      <vt:lpstr>Clinical Psychology in the UK </vt:lpstr>
      <vt:lpstr>Adult Mental Health </vt:lpstr>
      <vt:lpstr>Child &amp; Adolescent Psychology </vt:lpstr>
      <vt:lpstr>Learning Disabilities &amp; Neurodevelopmental Services </vt:lpstr>
      <vt:lpstr>Health and Physical Conditions </vt:lpstr>
      <vt:lpstr>Neuropsychology </vt:lpstr>
      <vt:lpstr>Older Adult Services </vt:lpstr>
      <vt:lpstr>Forensic and Specialist Services </vt:lpstr>
      <vt:lpstr>Key Capabilities and Competencies</vt:lpstr>
      <vt:lpstr>Key Capabilities and Competencies</vt:lpstr>
      <vt:lpstr>Key Capabilities and Competencies</vt:lpstr>
      <vt:lpstr>Key Capabilities and Competencies</vt:lpstr>
      <vt:lpstr>Counselling Psychology </vt:lpstr>
      <vt:lpstr>PowerPoint Presentation</vt:lpstr>
      <vt:lpstr>Empirically Supported Treatments </vt:lpstr>
      <vt:lpstr>PowerPoint Presentation</vt:lpstr>
      <vt:lpstr>PowerPoint Presentation</vt:lpstr>
      <vt:lpstr>PowerPoint Presentation</vt:lpstr>
      <vt:lpstr>Regulation and Continuing Professional  Development</vt:lpstr>
      <vt:lpstr>PowerPoint Presentation</vt:lpstr>
      <vt:lpstr>PowerPoint Presentation</vt:lpstr>
      <vt:lpstr>How Do Counselling Psychologists Make Decisions About Their Therapeutic Work?</vt:lpstr>
      <vt:lpstr>PowerPoint Presentation</vt:lpstr>
      <vt:lpstr>Pluralism, Research, and Counselling Psychology</vt:lpstr>
      <vt:lpstr>The Reflective Practitioner Model</vt:lpstr>
      <vt:lpstr>The Diagnostic Model</vt:lpstr>
      <vt:lpstr>The Diagnostic Model</vt:lpstr>
      <vt:lpstr>The Recovery Model</vt:lpstr>
      <vt:lpstr>Case Formulation </vt:lpstr>
      <vt:lpstr>The "5 Ps" Framework </vt:lpstr>
      <vt:lpstr>Activity Two: Clinical Psychology Case Formulation </vt:lpstr>
      <vt:lpstr>Small Group Task </vt:lpstr>
      <vt:lpstr>Discussion </vt:lpstr>
      <vt:lpstr>Case Formulation V Diagnosis </vt:lpstr>
      <vt:lpstr>Case Formulation V Diagnosis </vt:lpstr>
      <vt:lpstr>15 minute  break </vt:lpstr>
      <vt:lpstr>BPS Code of Ethics and Conduct Code of Ethics and Conduct | BPS</vt:lpstr>
      <vt:lpstr>BPS Code of Human Research Ethics </vt:lpstr>
      <vt:lpstr>Ethical Dilemmas in Mental Health </vt:lpstr>
      <vt:lpstr>What Do We Mean by Ethics? </vt:lpstr>
      <vt:lpstr>What Do We Mean by Ethics? </vt:lpstr>
      <vt:lpstr>Confidentiality, Privacy &amp; Safeguarding</vt:lpstr>
      <vt:lpstr>Confidentiality, Privacy &amp; Safeguarding</vt:lpstr>
      <vt:lpstr>Professional Boundaries &amp; Relationships</vt:lpstr>
      <vt:lpstr>Professional Boundaries &amp; Relationships</vt:lpstr>
      <vt:lpstr>Ethical Challenges in Online Therapy</vt:lpstr>
      <vt:lpstr>Ethical Challenges in Online Therapy</vt:lpstr>
      <vt:lpstr>Activity Three: Ethical Dilemmas in Mental Health (40mins) </vt:lpstr>
      <vt:lpstr>Activity Three: Ethical Dilemmas Workshop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Session Summary</vt:lpstr>
      <vt:lpstr>Session 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Ceri Phelps</cp:lastModifiedBy>
  <cp:revision>22</cp:revision>
  <dcterms:created xsi:type="dcterms:W3CDTF">2021-03-09T15:35:42Z</dcterms:created>
  <dcterms:modified xsi:type="dcterms:W3CDTF">2026-10-14T08:37:21Z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