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65" r:id="rId4"/>
    <p:sldId id="380" r:id="rId5"/>
    <p:sldId id="381" r:id="rId6"/>
    <p:sldId id="378" r:id="rId7"/>
    <p:sldId id="384" r:id="rId8"/>
    <p:sldId id="385" r:id="rId9"/>
    <p:sldId id="379" r:id="rId10"/>
    <p:sldId id="38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63CE17-EA7E-4EF5-B071-D83EE03CCB1B}" v="5" dt="2025-11-07T20:34:52.7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70" d="100"/>
          <a:sy n="70" d="100"/>
        </p:scale>
        <p:origin x="512"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versitty diversitty" userId="224b2b5a167cff85" providerId="LiveId" clId="{8B420AA1-BB9D-4499-AD56-E94D19D5E4B6}"/>
    <pc:docChg chg="modSld">
      <pc:chgData name="diversitty diversitty" userId="224b2b5a167cff85" providerId="LiveId" clId="{8B420AA1-BB9D-4499-AD56-E94D19D5E4B6}" dt="2025-11-07T20:35:15.527" v="129" actId="5793"/>
      <pc:docMkLst>
        <pc:docMk/>
      </pc:docMkLst>
      <pc:sldChg chg="modSp mod">
        <pc:chgData name="diversitty diversitty" userId="224b2b5a167cff85" providerId="LiveId" clId="{8B420AA1-BB9D-4499-AD56-E94D19D5E4B6}" dt="2025-11-05T21:00:45.295" v="122" actId="12"/>
        <pc:sldMkLst>
          <pc:docMk/>
          <pc:sldMk cId="0" sldId="365"/>
        </pc:sldMkLst>
        <pc:spChg chg="mod">
          <ac:chgData name="diversitty diversitty" userId="224b2b5a167cff85" providerId="LiveId" clId="{8B420AA1-BB9D-4499-AD56-E94D19D5E4B6}" dt="2025-11-05T21:00:45.295" v="122" actId="12"/>
          <ac:spMkLst>
            <pc:docMk/>
            <pc:sldMk cId="0" sldId="365"/>
            <ac:spMk id="2" creationId="{F7D47917-3C8A-D3F7-6E1D-4C05B41225B1}"/>
          </ac:spMkLst>
        </pc:spChg>
      </pc:sldChg>
      <pc:sldChg chg="modSp mod">
        <pc:chgData name="diversitty diversitty" userId="224b2b5a167cff85" providerId="LiveId" clId="{8B420AA1-BB9D-4499-AD56-E94D19D5E4B6}" dt="2025-11-07T20:35:15.527" v="129" actId="5793"/>
        <pc:sldMkLst>
          <pc:docMk/>
          <pc:sldMk cId="0" sldId="382"/>
        </pc:sldMkLst>
        <pc:spChg chg="mod">
          <ac:chgData name="diversitty diversitty" userId="224b2b5a167cff85" providerId="LiveId" clId="{8B420AA1-BB9D-4499-AD56-E94D19D5E4B6}" dt="2025-11-07T20:35:15.527" v="129" actId="5793"/>
          <ac:spMkLst>
            <pc:docMk/>
            <pc:sldMk cId="0" sldId="382"/>
            <ac:spMk id="3" creationId="{E2A51BC6-B6B2-07F2-93A1-3BC64BC8154F}"/>
          </ac:spMkLst>
        </pc:spChg>
      </pc:sldChg>
      <pc:sldChg chg="modSp mod">
        <pc:chgData name="diversitty diversitty" userId="224b2b5a167cff85" providerId="LiveId" clId="{8B420AA1-BB9D-4499-AD56-E94D19D5E4B6}" dt="2025-11-06T21:20:36.476" v="123" actId="20577"/>
        <pc:sldMkLst>
          <pc:docMk/>
          <pc:sldMk cId="1557286457" sldId="385"/>
        </pc:sldMkLst>
        <pc:spChg chg="mod">
          <ac:chgData name="diversitty diversitty" userId="224b2b5a167cff85" providerId="LiveId" clId="{8B420AA1-BB9D-4499-AD56-E94D19D5E4B6}" dt="2025-11-06T21:20:36.476" v="123" actId="20577"/>
          <ac:spMkLst>
            <pc:docMk/>
            <pc:sldMk cId="1557286457" sldId="385"/>
            <ac:spMk id="2" creationId="{25EE121D-E96D-F9ED-D95E-AA9830E1FB8E}"/>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07/11/2025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07/11/2025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07/11/2025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07/11/2025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07/11/2025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07/11/2025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07/11/2025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07/11/2025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07/11/2025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07/11/2025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07/11/2025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07/11/2025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715056"/>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ALBERT BUXTON</a:t>
            </a:r>
          </a:p>
          <a:p>
            <a:r>
              <a:rPr lang="en-GB" altLang="en-US" u="sng" dirty="0"/>
              <a:t>Student ID:             </a:t>
            </a:r>
            <a:r>
              <a:rPr lang="en-GB" altLang="en-US" b="1" dirty="0"/>
              <a:t>2427263</a:t>
            </a:r>
            <a:endParaRPr lang="en-GB" altLang="en-US" b="1" i="1" dirty="0"/>
          </a:p>
          <a:p>
            <a:r>
              <a:rPr lang="en-GB" altLang="en-US" u="sng" dirty="0"/>
              <a:t>Lecturer’s Name</a:t>
            </a:r>
            <a:r>
              <a:rPr lang="en-GB" altLang="en-US" b="1" i="1" dirty="0"/>
              <a:t>:    ARIF AHMED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 confirm that I have used AI tools to source images and/or for proofreading this work (</a:t>
            </a:r>
            <a:r>
              <a:rPr kumimoji="0" lang="en-GB"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STATE AI TOOL USED HERE, SUCH AS GRAMMARLY AND DATE OF USE</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 confirm that I have not presented any AI generated materials as my own work. </a:t>
            </a: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 confirm I have copies of my drafts, notes, and other resources I used, which I may be asked to provide in evidence.</a:t>
            </a:r>
          </a:p>
          <a:p>
            <a:pPr marL="0" indent="0" algn="ctr">
              <a:buNone/>
            </a:pP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3</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1981200" y="1325880"/>
            <a:ext cx="8229600" cy="4190683"/>
          </a:xfrm>
        </p:spPr>
        <p:txBody>
          <a:bodyPr/>
          <a:lstStyle/>
          <a:p>
            <a:pPr marL="0" indent="0" algn="ctr">
              <a:buNone/>
              <a:defRPr/>
            </a:pPr>
            <a:endParaRPr lang="en-GB" dirty="0"/>
          </a:p>
          <a:p>
            <a:pPr>
              <a:defRPr/>
            </a:pPr>
            <a:r>
              <a:rPr lang="en-GB" dirty="0"/>
              <a:t>My name is Albert Buxton</a:t>
            </a:r>
          </a:p>
          <a:p>
            <a:pPr>
              <a:defRPr/>
            </a:pPr>
            <a:r>
              <a:rPr lang="en-GB" dirty="0"/>
              <a:t>I am a Physiotherapy Assistant</a:t>
            </a:r>
          </a:p>
          <a:p>
            <a:pPr>
              <a:defRPr/>
            </a:pPr>
            <a:r>
              <a:rPr lang="en-GB" dirty="0"/>
              <a:t>I want to be a Social Worker in future</a:t>
            </a:r>
          </a:p>
          <a:p>
            <a:pPr marL="0" indent="0">
              <a:buNone/>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p:txBody>
          <a:bodyPr/>
          <a:lstStyle/>
          <a:p>
            <a:r>
              <a:rPr lang="en-GB" altLang="en-US" b="1"/>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1981200" y="1600201"/>
            <a:ext cx="8229600" cy="4060825"/>
          </a:xfrm>
        </p:spPr>
        <p:txBody>
          <a:bodyPr/>
          <a:lstStyle/>
          <a:p>
            <a:pPr marL="0" indent="0">
              <a:buNone/>
              <a:defRPr/>
            </a:pPr>
            <a:endParaRPr lang="en-GB" altLang="en-US" dirty="0"/>
          </a:p>
          <a:p>
            <a:pPr marL="0" indent="0">
              <a:buNone/>
              <a:defRPr/>
            </a:pPr>
            <a:r>
              <a:rPr lang="en-GB" altLang="en-US" i="1" dirty="0"/>
              <a:t>My personal SWOT to conduct analysis to support strategic planning of my professional development within the Uk health and social care sector.  </a:t>
            </a:r>
          </a:p>
          <a:p>
            <a:pPr marL="0" indent="0">
              <a:buNone/>
              <a:defRPr/>
            </a:pPr>
            <a:endParaRPr lang="en-GB" altLang="en-US" dirty="0"/>
          </a:p>
          <a:p>
            <a:pPr marL="0" indent="0">
              <a:buNone/>
              <a:defRPr/>
            </a:pPr>
            <a:r>
              <a:rPr lang="en-GB" altLang="en-US" dirty="0"/>
              <a:t> </a:t>
            </a:r>
          </a:p>
          <a:p>
            <a:pPr marL="0" indent="0">
              <a:buNone/>
              <a:defRPr/>
            </a:pPr>
            <a:endParaRPr lang="en-GB" altLang="en-US" dirty="0"/>
          </a:p>
          <a:p>
            <a:pPr>
              <a:defRPr/>
            </a:pPr>
            <a:endParaRPr lang="en-GB" altLang="en-US"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07/11/2025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1732747" y="431766"/>
            <a:ext cx="8875986" cy="2010102"/>
          </a:xfrm>
        </p:spPr>
        <p:txBody>
          <a:bodyPr/>
          <a:lstStyle/>
          <a:p>
            <a:pPr algn="ctr">
              <a:defRPr/>
            </a:pPr>
            <a:r>
              <a:rPr lang="en-GB" altLang="en-US" sz="2000" dirty="0">
                <a:solidFill>
                  <a:srgbClr val="000000"/>
                </a:solidFill>
              </a:rPr>
              <a:t>A SWOT analysis is a strategic tool that is used to determine and assess the Strengths, Weaknesses, Opportunities, and Threats of a person or organisation (Gurel &amp; Tat, 2017). </a:t>
            </a:r>
          </a:p>
          <a:p>
            <a:pPr algn="ctr">
              <a:defRPr/>
            </a:pPr>
            <a:endParaRPr lang="en-GB" altLang="en-US" sz="2000" dirty="0">
              <a:solidFill>
                <a:srgbClr val="000000"/>
              </a:solidFill>
            </a:endParaRPr>
          </a:p>
          <a:p>
            <a:pPr algn="ctr">
              <a:defRPr/>
            </a:pPr>
            <a:r>
              <a:rPr lang="en-GB" altLang="en-US" sz="2000" dirty="0">
                <a:solidFill>
                  <a:srgbClr val="000000"/>
                </a:solidFill>
              </a:rPr>
              <a:t> In the health and social care sector of the United Kingdom, it allows professionals to evaluate both their internal capabilities and external issues that could affect their performance and quality of their service delivery (Gurel &amp; Tat, 2017).</a:t>
            </a:r>
          </a:p>
          <a:p>
            <a:pPr algn="ctr">
              <a:defRPr/>
            </a:pPr>
            <a:endParaRPr lang="en-GB" altLang="en-US" sz="2000" dirty="0">
              <a:solidFill>
                <a:srgbClr val="000000"/>
              </a:solidFill>
            </a:endParaRPr>
          </a:p>
          <a:p>
            <a:pPr algn="ctr">
              <a:defRPr/>
            </a:pPr>
            <a:r>
              <a:rPr lang="en-GB" altLang="en-US" sz="2000" dirty="0">
                <a:solidFill>
                  <a:srgbClr val="000000"/>
                </a:solidFill>
              </a:rPr>
              <a:t> It promotes self-reflection and assists practitioners in identifying their primary strengths and areas for development in accordance with professional standards. It is crucial for both professional and personal growth. </a:t>
            </a:r>
            <a:r>
              <a:rPr lang="en-GB" sz="1800" dirty="0"/>
              <a:t>(NHS England, 2023).</a:t>
            </a:r>
            <a:endParaRPr lang="en-GB" altLang="en-US" sz="1800" dirty="0">
              <a:solidFill>
                <a:srgbClr val="000000"/>
              </a:solidFill>
            </a:endParaRPr>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56438" y="1442788"/>
            <a:ext cx="5445879" cy="1883296"/>
          </a:xfrm>
          <a:prstGeom prst="rect">
            <a:avLst/>
          </a:prstGeom>
          <a:solidFill>
            <a:schemeClr val="accent5">
              <a:lumMod val="20000"/>
              <a:lumOff val="80000"/>
            </a:schemeClr>
          </a:solidFill>
          <a:ln w="19050">
            <a:solidFill>
              <a:srgbClr val="4BACC6"/>
            </a:solidFill>
          </a:ln>
        </p:spPr>
        <p:txBody>
          <a:bodyPr wrap="square" rtlCol="0">
            <a:noAutofit/>
          </a:bodyPr>
          <a:lstStyle/>
          <a:p>
            <a:r>
              <a:rPr lang="en-GB" b="1" dirty="0"/>
              <a:t>STRENGTHS</a:t>
            </a:r>
          </a:p>
          <a:p>
            <a:pPr marL="171450" indent="-171450">
              <a:buFont typeface="Arial" panose="020B0604020202020204" pitchFamily="34" charset="0"/>
              <a:buChar char="•"/>
            </a:pPr>
            <a:r>
              <a:rPr lang="en-GB" sz="1200" dirty="0"/>
              <a:t>Excellent communication and interpersonal abilities</a:t>
            </a:r>
            <a:br>
              <a:rPr lang="en-GB" sz="1200" dirty="0"/>
            </a:br>
            <a:endParaRPr lang="en-GB" sz="1200" dirty="0"/>
          </a:p>
          <a:p>
            <a:pPr marL="171450" indent="-171450">
              <a:buFont typeface="Arial" panose="020B0604020202020204" pitchFamily="34" charset="0"/>
              <a:buChar char="•"/>
            </a:pPr>
            <a:r>
              <a:rPr lang="en-GB" sz="1200" dirty="0"/>
              <a:t>A patient-</a:t>
            </a:r>
            <a:r>
              <a:rPr lang="en-GB" sz="1200" dirty="0" err="1"/>
              <a:t>centered</a:t>
            </a:r>
            <a:r>
              <a:rPr lang="en-GB" sz="1200" dirty="0"/>
              <a:t> and sympathetic approach (Skills for Care, 2024).</a:t>
            </a:r>
            <a:br>
              <a:rPr lang="en-GB" sz="1200" dirty="0"/>
            </a:br>
            <a:endParaRPr lang="en-GB" sz="1200" dirty="0"/>
          </a:p>
          <a:p>
            <a:pPr marL="171450" indent="-171450">
              <a:buFont typeface="Arial" panose="020B0604020202020204" pitchFamily="34" charset="0"/>
              <a:buChar char="•"/>
            </a:pPr>
            <a:r>
              <a:rPr lang="en-GB" sz="1200" dirty="0"/>
              <a:t>Collaboration and teamwork abilities</a:t>
            </a:r>
            <a:br>
              <a:rPr lang="en-GB" sz="1200" dirty="0"/>
            </a:br>
            <a:endParaRPr lang="en-GB" sz="1200" dirty="0"/>
          </a:p>
          <a:p>
            <a:pPr marL="171450" indent="-171450">
              <a:buFont typeface="Arial" panose="020B0604020202020204" pitchFamily="34" charset="0"/>
              <a:buChar char="•"/>
            </a:pPr>
            <a:r>
              <a:rPr lang="en-GB" sz="1200" dirty="0"/>
              <a:t>Dependability and effective time manager</a:t>
            </a:r>
          </a:p>
          <a:p>
            <a:pPr marL="171450" indent="-171450">
              <a:buFont typeface="Arial" panose="020B0604020202020204" pitchFamily="34" charset="0"/>
              <a:buChar char="•"/>
            </a:pPr>
            <a:endParaRPr lang="en-GB" sz="1200" b="1" dirty="0"/>
          </a:p>
          <a:p>
            <a:br>
              <a:rPr lang="en-GB" sz="1200" b="1" dirty="0"/>
            </a:br>
            <a:br>
              <a:rPr lang="en-GB" sz="1200" b="1" dirty="0"/>
            </a:br>
            <a:r>
              <a:rPr lang="en-GB" sz="1200" b="1" dirty="0"/>
              <a:t>I constantly establish trusting relationships with both coworkers and service users. During my employment as a care assistant, for instance, I introduced brief morning handover notes to help residents and staff communicate better.</a:t>
            </a:r>
            <a:br>
              <a:rPr lang="en-GB" sz="1200" b="1" dirty="0"/>
            </a:br>
            <a:endParaRPr lang="en-GB" sz="1200" b="1" dirty="0"/>
          </a:p>
          <a:p>
            <a:endParaRPr lang="en-GB" sz="1200" b="1" dirty="0"/>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1374927"/>
            <a:ext cx="5246910" cy="1951157"/>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p>
          <a:p>
            <a:pPr marL="171450" indent="-171450">
              <a:buFont typeface="Arial" panose="020B0604020202020204" pitchFamily="34" charset="0"/>
              <a:buChar char="•"/>
            </a:pPr>
            <a:r>
              <a:rPr lang="en-GB" sz="1200" dirty="0"/>
              <a:t>Data recording and digital documenting abilities need to be strengthened.</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Sometimes, I find it difficult to be confident during group discussions</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Lack of experience in leadership roles</a:t>
            </a:r>
          </a:p>
        </p:txBody>
      </p:sp>
      <p:sp>
        <p:nvSpPr>
          <p:cNvPr id="6" name="TextBox 5">
            <a:extLst>
              <a:ext uri="{FF2B5EF4-FFF2-40B4-BE49-F238E27FC236}">
                <a16:creationId xmlns:a16="http://schemas.microsoft.com/office/drawing/2014/main" id="{509BE14E-9AAE-B0FA-CAEF-F687324E6BA7}"/>
              </a:ext>
            </a:extLst>
          </p:cNvPr>
          <p:cNvSpPr txBox="1"/>
          <p:nvPr/>
        </p:nvSpPr>
        <p:spPr>
          <a:xfrm>
            <a:off x="242258" y="3544389"/>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pPr marL="171450" indent="-171450">
              <a:buFont typeface="Arial" panose="020B0604020202020204" pitchFamily="34" charset="0"/>
              <a:buChar char="•"/>
            </a:pPr>
            <a:r>
              <a:rPr lang="en-GB" sz="1200" dirty="0"/>
              <a:t>Prospects for development and progress</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Access training programs offered by the NHS</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Study for a degree course at a University</a:t>
            </a:r>
          </a:p>
        </p:txBody>
      </p:sp>
      <p:sp>
        <p:nvSpPr>
          <p:cNvPr id="8" name="TextBox 7">
            <a:extLst>
              <a:ext uri="{FF2B5EF4-FFF2-40B4-BE49-F238E27FC236}">
                <a16:creationId xmlns:a16="http://schemas.microsoft.com/office/drawing/2014/main" id="{0AE4A104-A4EE-B803-A9E6-7110FFC0A54D}"/>
              </a:ext>
            </a:extLst>
          </p:cNvPr>
          <p:cNvSpPr txBox="1"/>
          <p:nvPr/>
        </p:nvSpPr>
        <p:spPr>
          <a:xfrm>
            <a:off x="6389684" y="3388756"/>
            <a:ext cx="5246909" cy="1883296"/>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pPr marL="171450" indent="-171450">
              <a:buFont typeface="Arial" panose="020B0604020202020204" pitchFamily="34" charset="0"/>
              <a:buChar char="•"/>
            </a:pPr>
            <a:r>
              <a:rPr lang="en-GB" sz="1200" dirty="0"/>
              <a:t>High levels of stress due to workload</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 Burnout and a lack of employees</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 Changes in policy that impact job security</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 Rivalry for senior positions</a:t>
            </a:r>
          </a:p>
          <a:p>
            <a:endParaRPr lang="en-GB" sz="1200" b="1" dirty="0"/>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3" name="Content Placeholder 2">
            <a:extLst>
              <a:ext uri="{FF2B5EF4-FFF2-40B4-BE49-F238E27FC236}">
                <a16:creationId xmlns:a16="http://schemas.microsoft.com/office/drawing/2014/main" id="{D64B3D1B-315C-7D89-AFF2-5D68720226FB}"/>
              </a:ext>
            </a:extLst>
          </p:cNvPr>
          <p:cNvSpPr>
            <a:spLocks noGrp="1"/>
          </p:cNvSpPr>
          <p:nvPr>
            <p:ph idx="1"/>
          </p:nvPr>
        </p:nvSpPr>
        <p:spPr/>
        <p:txBody>
          <a:bodyPr/>
          <a:lstStyle/>
          <a:p>
            <a:pPr marL="0" indent="0">
              <a:buNone/>
            </a:pPr>
            <a:r>
              <a:rPr lang="en-GB" sz="2000" b="1" dirty="0"/>
              <a:t>STRATEGIC PLAN: Connecting SWOT</a:t>
            </a:r>
          </a:p>
          <a:p>
            <a:pPr marL="0" indent="0">
              <a:buNone/>
            </a:pPr>
            <a:r>
              <a:rPr lang="en-GB" sz="2000" dirty="0"/>
              <a:t>I will make use of my opportunities and strength to overcome my weaknesses</a:t>
            </a:r>
          </a:p>
          <a:p>
            <a:pPr marL="0" indent="0">
              <a:buNone/>
            </a:pPr>
            <a:endParaRPr lang="en-GB" sz="2000" dirty="0"/>
          </a:p>
          <a:p>
            <a:pPr marL="0" indent="0">
              <a:buNone/>
            </a:pPr>
            <a:r>
              <a:rPr lang="en-GB" sz="2000" b="1" dirty="0"/>
              <a:t>Local Action Plan</a:t>
            </a:r>
          </a:p>
          <a:p>
            <a:r>
              <a:rPr lang="en-GB" sz="2000" dirty="0"/>
              <a:t>I will use the empathy and communication skills I posses to develop my leadership skills</a:t>
            </a:r>
          </a:p>
          <a:p>
            <a:r>
              <a:rPr lang="en-GB" sz="2000" dirty="0"/>
              <a:t>I will attend training on assertiveness and IT and ask my boss for criticisms.</a:t>
            </a:r>
          </a:p>
          <a:p>
            <a:r>
              <a:rPr lang="en-GB" sz="2000" dirty="0"/>
              <a:t>Prospects (training, CPD), I will successfully complete the Level 5 Health and social Care</a:t>
            </a:r>
          </a:p>
          <a:p>
            <a:r>
              <a:rPr lang="en-GB" sz="2000" dirty="0"/>
              <a:t>Risks (Burn out, Regulation changes) Attend policy update sessions, take care of myself, and make reasonable goals</a:t>
            </a:r>
          </a:p>
        </p:txBody>
      </p:sp>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
        <p:nvSpPr>
          <p:cNvPr id="2" name="Content Placeholder 1">
            <a:extLst>
              <a:ext uri="{FF2B5EF4-FFF2-40B4-BE49-F238E27FC236}">
                <a16:creationId xmlns:a16="http://schemas.microsoft.com/office/drawing/2014/main" id="{25EE121D-E96D-F9ED-D95E-AA9830E1FB8E}"/>
              </a:ext>
            </a:extLst>
          </p:cNvPr>
          <p:cNvSpPr>
            <a:spLocks noGrp="1"/>
          </p:cNvSpPr>
          <p:nvPr>
            <p:ph idx="1"/>
          </p:nvPr>
        </p:nvSpPr>
        <p:spPr/>
        <p:txBody>
          <a:bodyPr/>
          <a:lstStyle/>
          <a:p>
            <a:pPr marL="0" indent="0">
              <a:buNone/>
            </a:pPr>
            <a:r>
              <a:rPr lang="en-GB" sz="2000" b="1" dirty="0"/>
              <a:t>Opportunities</a:t>
            </a:r>
          </a:p>
          <a:p>
            <a:r>
              <a:rPr lang="en-GB" sz="2000" dirty="0"/>
              <a:t>Prospects for Development and Progress</a:t>
            </a:r>
          </a:p>
          <a:p>
            <a:r>
              <a:rPr lang="en-GB" sz="2000" dirty="0"/>
              <a:t>Access to training programs offered by the NHS and local authorities</a:t>
            </a:r>
          </a:p>
          <a:p>
            <a:r>
              <a:rPr lang="en-GB" sz="2000" dirty="0"/>
              <a:t>Routes for continuing professional development (CPD), such as the Health and Social Care  Level 5 and 6 pathways</a:t>
            </a:r>
          </a:p>
          <a:p>
            <a:r>
              <a:rPr lang="en-GB" sz="2000" dirty="0"/>
              <a:t>In the UK, there is an increasing need for qualified care providers (Skills for Care, 2024)</a:t>
            </a:r>
          </a:p>
          <a:p>
            <a:r>
              <a:rPr lang="en-GB" sz="2000" dirty="0"/>
              <a:t>Making connections through associations such as Skills for Care or Royal College of Nursing (RCN)</a:t>
            </a:r>
          </a:p>
          <a:p>
            <a:r>
              <a:rPr lang="en-GB" sz="2000" dirty="0"/>
              <a:t>As an example, I can sign up for workshops on communication and leadership to increase my expertise and confidence</a:t>
            </a:r>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981200" y="1244601"/>
            <a:ext cx="8229600" cy="3916363"/>
          </a:xfrm>
        </p:spPr>
        <p:txBody>
          <a:bodyPr/>
          <a:lstStyle/>
          <a:p>
            <a:pPr marL="0" indent="0" algn="ctr">
              <a:buNone/>
            </a:pPr>
            <a:r>
              <a:rPr lang="en-GB" altLang="en-US" dirty="0"/>
              <a:t>SWOT analysis promotes efficient career planning.</a:t>
            </a:r>
          </a:p>
          <a:p>
            <a:pPr marL="0" indent="0" algn="ctr">
              <a:buNone/>
            </a:pPr>
            <a:r>
              <a:rPr lang="en-GB" altLang="en-US" dirty="0"/>
              <a:t>With SWOT Analysis I can use strengths to overcome obstacles and shortcomings.</a:t>
            </a:r>
          </a:p>
          <a:p>
            <a:pPr marL="0" indent="0" algn="ctr">
              <a:buNone/>
            </a:pPr>
            <a:endParaRPr lang="en-GB" altLang="en-US" dirty="0"/>
          </a:p>
          <a:p>
            <a:pPr marL="0" indent="0" algn="ctr">
              <a:buNone/>
            </a:pPr>
            <a:r>
              <a:rPr lang="en-GB" altLang="en-US" dirty="0"/>
              <a:t> Opportunities in the UK's health and social care sector fit my development plans.</a:t>
            </a:r>
          </a:p>
          <a:p>
            <a:pPr marL="0" indent="0" algn="ctr">
              <a:buNone/>
            </a:pPr>
            <a:endParaRPr lang="en-GB" altLang="en-US" dirty="0"/>
          </a:p>
          <a:p>
            <a:pPr marL="0" indent="0" algn="ctr">
              <a:buNone/>
            </a:pPr>
            <a:r>
              <a:rPr lang="en-GB" altLang="en-US" dirty="0"/>
              <a:t> </a:t>
            </a:r>
          </a:p>
          <a:p>
            <a:pPr marL="0" indent="0" algn="ctr">
              <a:buNone/>
            </a:pPr>
            <a:endParaRPr lang="en-GB" altLang="en-US" dirty="0"/>
          </a:p>
          <a:p>
            <a:pPr marL="0" indent="0" algn="ctr">
              <a:buNone/>
            </a:pPr>
            <a:r>
              <a:rPr lang="en-GB" altLang="en-US" dirty="0"/>
              <a:t> </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
        <p:nvSpPr>
          <p:cNvPr id="3" name="Content Placeholder 2">
            <a:extLst>
              <a:ext uri="{FF2B5EF4-FFF2-40B4-BE49-F238E27FC236}">
                <a16:creationId xmlns:a16="http://schemas.microsoft.com/office/drawing/2014/main" id="{E2A51BC6-B6B2-07F2-93A1-3BC64BC8154F}"/>
              </a:ext>
            </a:extLst>
          </p:cNvPr>
          <p:cNvSpPr>
            <a:spLocks noGrp="1"/>
          </p:cNvSpPr>
          <p:nvPr>
            <p:ph idx="1"/>
          </p:nvPr>
        </p:nvSpPr>
        <p:spPr>
          <a:xfrm>
            <a:off x="876300" y="1031132"/>
            <a:ext cx="11315700" cy="5350619"/>
          </a:xfrm>
        </p:spPr>
        <p:txBody>
          <a:bodyPr/>
          <a:lstStyle/>
          <a:p>
            <a:r>
              <a:rPr lang="en-GB" sz="2400" dirty="0"/>
              <a:t>Gürel, E. and Tat, M., 2017. SWOT Analysis: A Theoretical Review. </a:t>
            </a:r>
            <a:r>
              <a:rPr lang="en-GB" sz="2400" i="1" dirty="0"/>
              <a:t>Journal of International Social Research</a:t>
            </a:r>
            <a:r>
              <a:rPr lang="en-GB" sz="2400" dirty="0"/>
              <a:t>, 10(51), pp.994–1006.</a:t>
            </a:r>
          </a:p>
          <a:p>
            <a:pPr marL="0" indent="0">
              <a:buNone/>
            </a:pPr>
            <a:endParaRPr lang="en-GB" sz="2400" dirty="0"/>
          </a:p>
          <a:p>
            <a:r>
              <a:rPr lang="en-GB" sz="2400" dirty="0"/>
              <a:t>NHS England (2023) NHS Long Term Workforce Plan. [online] Available at: https://www.england.nhs.uk/long-term-workforce-plan/ (Accessed 24 Oct 2025).</a:t>
            </a:r>
          </a:p>
          <a:p>
            <a:pPr marL="0" indent="0">
              <a:buNone/>
            </a:pPr>
            <a:endParaRPr lang="en-GB" sz="2400" dirty="0"/>
          </a:p>
          <a:p>
            <a:r>
              <a:rPr lang="en-GB" sz="2400" dirty="0"/>
              <a:t>Skills for Care (2024) The State of the Adult Social Care Sector and Workforce in England 2024. [online] Available at: https://www.skillsforcare.org.uk (Accessed 24 Oct 2025).</a:t>
            </a:r>
          </a:p>
          <a:p>
            <a:r>
              <a:rPr lang="en-GB" sz="2400" dirty="0"/>
              <a:t>Care Quality Commission (CQC) (2023) The State of Health Care and Adult Social Care in England 2023/24. [online] Available at: https://www.cqc.org.uk (Accessed 24 Oct 2025).</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687</TotalTime>
  <Words>819</Words>
  <Application>Microsoft Office PowerPoint</Application>
  <PresentationFormat>Widescreen</PresentationFormat>
  <Paragraphs>101</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Myriad Pro</vt:lpstr>
      <vt:lpstr>20140311PresentationUWTSDTemplate</vt:lpstr>
      <vt:lpstr>PowerPoint Presentation</vt:lpstr>
      <vt:lpstr>Acknowledge use of AI</vt:lpstr>
      <vt:lpstr>PowerPoint Presentation</vt:lpstr>
      <vt:lpstr>Overview</vt:lpstr>
      <vt:lpstr>PowerPoint Presentation</vt:lpstr>
      <vt:lpstr>PowerPoint Presentation</vt:lpstr>
      <vt:lpstr>PowerPoint Presentation</vt:lpstr>
      <vt:lpstr>PowerPoint Presentation</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diversitty diversitty</cp:lastModifiedBy>
  <cp:revision>46</cp:revision>
  <dcterms:created xsi:type="dcterms:W3CDTF">2025-02-21T18:28:54Z</dcterms:created>
  <dcterms:modified xsi:type="dcterms:W3CDTF">2025-11-07T20:35:24Z</dcterms:modified>
</cp:coreProperties>
</file>