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50" r:id="rId2"/>
    <p:sldId id="356" r:id="rId3"/>
    <p:sldId id="359" r:id="rId4"/>
    <p:sldId id="397" r:id="rId5"/>
    <p:sldId id="361" r:id="rId6"/>
    <p:sldId id="363" r:id="rId7"/>
    <p:sldId id="399" r:id="rId8"/>
    <p:sldId id="364" r:id="rId9"/>
    <p:sldId id="257" r:id="rId10"/>
    <p:sldId id="362" r:id="rId11"/>
    <p:sldId id="368" r:id="rId12"/>
    <p:sldId id="366" r:id="rId13"/>
    <p:sldId id="369" r:id="rId14"/>
    <p:sldId id="371" r:id="rId15"/>
    <p:sldId id="380" r:id="rId16"/>
    <p:sldId id="374" r:id="rId17"/>
    <p:sldId id="375" r:id="rId18"/>
    <p:sldId id="377" r:id="rId19"/>
    <p:sldId id="378" r:id="rId20"/>
    <p:sldId id="379" r:id="rId21"/>
    <p:sldId id="370" r:id="rId22"/>
    <p:sldId id="381" r:id="rId23"/>
    <p:sldId id="372" r:id="rId24"/>
    <p:sldId id="382" r:id="rId25"/>
    <p:sldId id="373" r:id="rId26"/>
    <p:sldId id="383" r:id="rId27"/>
    <p:sldId id="384" r:id="rId28"/>
    <p:sldId id="385" r:id="rId29"/>
    <p:sldId id="398" r:id="rId30"/>
    <p:sldId id="365" r:id="rId31"/>
    <p:sldId id="386" r:id="rId32"/>
    <p:sldId id="367" r:id="rId33"/>
    <p:sldId id="360" r:id="rId34"/>
    <p:sldId id="358" r:id="rId35"/>
    <p:sldId id="387" r:id="rId36"/>
    <p:sldId id="388" r:id="rId37"/>
    <p:sldId id="389" r:id="rId38"/>
    <p:sldId id="390" r:id="rId39"/>
    <p:sldId id="391" r:id="rId40"/>
    <p:sldId id="392" r:id="rId41"/>
    <p:sldId id="393" r:id="rId42"/>
    <p:sldId id="394" r:id="rId43"/>
    <p:sldId id="395" r:id="rId44"/>
    <p:sldId id="396"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116" d="100"/>
          <a:sy n="116" d="100"/>
        </p:scale>
        <p:origin x="10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B9895-9687-7635-5BC7-426279D3E2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6EB921-CD19-B00B-EE11-EAB304B66A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F0D83A-4B2A-1342-0ECF-1473F49B5A2E}"/>
              </a:ext>
            </a:extLst>
          </p:cNvPr>
          <p:cNvSpPr>
            <a:spLocks noGrp="1"/>
          </p:cNvSpPr>
          <p:nvPr>
            <p:ph type="dt" sz="half" idx="10"/>
          </p:nvPr>
        </p:nvSpPr>
        <p:spPr/>
        <p:txBody>
          <a:bodyPr/>
          <a:lstStyle/>
          <a:p>
            <a:fld id="{C1DD4EBB-F848-4976-879B-E2CAA3F4DCF0}" type="datetimeFigureOut">
              <a:rPr lang="en-GB" smtClean="0"/>
              <a:t>09/10/2024</a:t>
            </a:fld>
            <a:endParaRPr lang="en-GB"/>
          </a:p>
        </p:txBody>
      </p:sp>
      <p:sp>
        <p:nvSpPr>
          <p:cNvPr id="5" name="Footer Placeholder 4">
            <a:extLst>
              <a:ext uri="{FF2B5EF4-FFF2-40B4-BE49-F238E27FC236}">
                <a16:creationId xmlns:a16="http://schemas.microsoft.com/office/drawing/2014/main" id="{437ABF1F-A5A3-0B62-3439-424BE6B712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D972A7-21C9-C151-9260-A04D63BCD39F}"/>
              </a:ext>
            </a:extLst>
          </p:cNvPr>
          <p:cNvSpPr>
            <a:spLocks noGrp="1"/>
          </p:cNvSpPr>
          <p:nvPr>
            <p:ph type="sldNum" sz="quarter" idx="12"/>
          </p:nvPr>
        </p:nvSpPr>
        <p:spPr/>
        <p:txBody>
          <a:bodyPr/>
          <a:lstStyle/>
          <a:p>
            <a:fld id="{55EDB4EC-7C35-4C36-849F-4CB4D74C5963}" type="slidenum">
              <a:rPr lang="en-GB" smtClean="0"/>
              <a:t>‹#›</a:t>
            </a:fld>
            <a:endParaRPr lang="en-GB"/>
          </a:p>
        </p:txBody>
      </p:sp>
    </p:spTree>
    <p:extLst>
      <p:ext uri="{BB962C8B-B14F-4D97-AF65-F5344CB8AC3E}">
        <p14:creationId xmlns:p14="http://schemas.microsoft.com/office/powerpoint/2010/main" val="583244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418E5-177B-F4F7-3C63-A27AFB95FF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DB71C3-0E09-0C37-E4DB-D27B3B0F8F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4972E6-58B8-6813-E695-3C36EC808C09}"/>
              </a:ext>
            </a:extLst>
          </p:cNvPr>
          <p:cNvSpPr>
            <a:spLocks noGrp="1"/>
          </p:cNvSpPr>
          <p:nvPr>
            <p:ph type="dt" sz="half" idx="10"/>
          </p:nvPr>
        </p:nvSpPr>
        <p:spPr/>
        <p:txBody>
          <a:bodyPr/>
          <a:lstStyle/>
          <a:p>
            <a:fld id="{C1DD4EBB-F848-4976-879B-E2CAA3F4DCF0}" type="datetimeFigureOut">
              <a:rPr lang="en-GB" smtClean="0"/>
              <a:t>09/10/2024</a:t>
            </a:fld>
            <a:endParaRPr lang="en-GB"/>
          </a:p>
        </p:txBody>
      </p:sp>
      <p:sp>
        <p:nvSpPr>
          <p:cNvPr id="5" name="Footer Placeholder 4">
            <a:extLst>
              <a:ext uri="{FF2B5EF4-FFF2-40B4-BE49-F238E27FC236}">
                <a16:creationId xmlns:a16="http://schemas.microsoft.com/office/drawing/2014/main" id="{5A6F096A-6CA0-DC43-E325-6C58578782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489362-32C9-BF41-E61D-723A768B11DD}"/>
              </a:ext>
            </a:extLst>
          </p:cNvPr>
          <p:cNvSpPr>
            <a:spLocks noGrp="1"/>
          </p:cNvSpPr>
          <p:nvPr>
            <p:ph type="sldNum" sz="quarter" idx="12"/>
          </p:nvPr>
        </p:nvSpPr>
        <p:spPr/>
        <p:txBody>
          <a:bodyPr/>
          <a:lstStyle/>
          <a:p>
            <a:fld id="{55EDB4EC-7C35-4C36-849F-4CB4D74C5963}" type="slidenum">
              <a:rPr lang="en-GB" smtClean="0"/>
              <a:t>‹#›</a:t>
            </a:fld>
            <a:endParaRPr lang="en-GB"/>
          </a:p>
        </p:txBody>
      </p:sp>
    </p:spTree>
    <p:extLst>
      <p:ext uri="{BB962C8B-B14F-4D97-AF65-F5344CB8AC3E}">
        <p14:creationId xmlns:p14="http://schemas.microsoft.com/office/powerpoint/2010/main" val="1606360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5E695-1566-1157-AEE2-99F4DE8E4E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0A2317-3D45-3A6F-FA2B-579363A94C3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0EE69BA-B203-C68D-C197-876F8E43DBAC}"/>
              </a:ext>
            </a:extLst>
          </p:cNvPr>
          <p:cNvSpPr>
            <a:spLocks noGrp="1"/>
          </p:cNvSpPr>
          <p:nvPr>
            <p:ph type="dt" sz="half" idx="10"/>
          </p:nvPr>
        </p:nvSpPr>
        <p:spPr/>
        <p:txBody>
          <a:bodyPr/>
          <a:lstStyle/>
          <a:p>
            <a:fld id="{C1DD4EBB-F848-4976-879B-E2CAA3F4DCF0}" type="datetimeFigureOut">
              <a:rPr lang="en-GB" smtClean="0"/>
              <a:t>09/10/2024</a:t>
            </a:fld>
            <a:endParaRPr lang="en-GB"/>
          </a:p>
        </p:txBody>
      </p:sp>
      <p:sp>
        <p:nvSpPr>
          <p:cNvPr id="5" name="Footer Placeholder 4">
            <a:extLst>
              <a:ext uri="{FF2B5EF4-FFF2-40B4-BE49-F238E27FC236}">
                <a16:creationId xmlns:a16="http://schemas.microsoft.com/office/drawing/2014/main" id="{EF2A68EF-0300-50BF-C04B-816A0BFDF3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E9D48C-AB88-089F-FC86-836B121E45EF}"/>
              </a:ext>
            </a:extLst>
          </p:cNvPr>
          <p:cNvSpPr>
            <a:spLocks noGrp="1"/>
          </p:cNvSpPr>
          <p:nvPr>
            <p:ph type="sldNum" sz="quarter" idx="12"/>
          </p:nvPr>
        </p:nvSpPr>
        <p:spPr/>
        <p:txBody>
          <a:bodyPr/>
          <a:lstStyle/>
          <a:p>
            <a:fld id="{55EDB4EC-7C35-4C36-849F-4CB4D74C5963}" type="slidenum">
              <a:rPr lang="en-GB" smtClean="0"/>
              <a:t>‹#›</a:t>
            </a:fld>
            <a:endParaRPr lang="en-GB"/>
          </a:p>
        </p:txBody>
      </p:sp>
    </p:spTree>
    <p:extLst>
      <p:ext uri="{BB962C8B-B14F-4D97-AF65-F5344CB8AC3E}">
        <p14:creationId xmlns:p14="http://schemas.microsoft.com/office/powerpoint/2010/main" val="3101864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044EE-8900-8766-A7E9-48E2560A84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7A6D2D-31BE-FFB5-0C25-8C56F1A1E6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29A825-28C3-7024-1523-4DDDA663AF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AAA96C-ADD7-53FD-F900-3156899BEBD1}"/>
              </a:ext>
            </a:extLst>
          </p:cNvPr>
          <p:cNvSpPr>
            <a:spLocks noGrp="1"/>
          </p:cNvSpPr>
          <p:nvPr>
            <p:ph type="dt" sz="half" idx="10"/>
          </p:nvPr>
        </p:nvSpPr>
        <p:spPr/>
        <p:txBody>
          <a:bodyPr/>
          <a:lstStyle/>
          <a:p>
            <a:fld id="{C1DD4EBB-F848-4976-879B-E2CAA3F4DCF0}" type="datetimeFigureOut">
              <a:rPr lang="en-GB" smtClean="0"/>
              <a:t>09/10/2024</a:t>
            </a:fld>
            <a:endParaRPr lang="en-GB"/>
          </a:p>
        </p:txBody>
      </p:sp>
      <p:sp>
        <p:nvSpPr>
          <p:cNvPr id="6" name="Footer Placeholder 5">
            <a:extLst>
              <a:ext uri="{FF2B5EF4-FFF2-40B4-BE49-F238E27FC236}">
                <a16:creationId xmlns:a16="http://schemas.microsoft.com/office/drawing/2014/main" id="{CA25A483-771B-2A3D-1428-00E86F5DCC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4A919C-10D0-5967-18F7-B48DD6F09902}"/>
              </a:ext>
            </a:extLst>
          </p:cNvPr>
          <p:cNvSpPr>
            <a:spLocks noGrp="1"/>
          </p:cNvSpPr>
          <p:nvPr>
            <p:ph type="sldNum" sz="quarter" idx="12"/>
          </p:nvPr>
        </p:nvSpPr>
        <p:spPr/>
        <p:txBody>
          <a:bodyPr/>
          <a:lstStyle/>
          <a:p>
            <a:fld id="{55EDB4EC-7C35-4C36-849F-4CB4D74C5963}" type="slidenum">
              <a:rPr lang="en-GB" smtClean="0"/>
              <a:t>‹#›</a:t>
            </a:fld>
            <a:endParaRPr lang="en-GB"/>
          </a:p>
        </p:txBody>
      </p:sp>
    </p:spTree>
    <p:extLst>
      <p:ext uri="{BB962C8B-B14F-4D97-AF65-F5344CB8AC3E}">
        <p14:creationId xmlns:p14="http://schemas.microsoft.com/office/powerpoint/2010/main" val="998459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C944D-0E1B-DEA2-EF1A-E29D77090D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B61236-68D7-F4F0-C400-BAC9CEF525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7ACA42-60DF-6F5B-82E0-1ED1F679D2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C8E8BB-E1AD-95B6-FF39-927582B48E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C6B76D-CDCA-A8CE-34BC-50870B86AA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9EE8ED-9F81-8135-BCA7-5F354B3B76B0}"/>
              </a:ext>
            </a:extLst>
          </p:cNvPr>
          <p:cNvSpPr>
            <a:spLocks noGrp="1"/>
          </p:cNvSpPr>
          <p:nvPr>
            <p:ph type="dt" sz="half" idx="10"/>
          </p:nvPr>
        </p:nvSpPr>
        <p:spPr/>
        <p:txBody>
          <a:bodyPr/>
          <a:lstStyle/>
          <a:p>
            <a:fld id="{C1DD4EBB-F848-4976-879B-E2CAA3F4DCF0}" type="datetimeFigureOut">
              <a:rPr lang="en-GB" smtClean="0"/>
              <a:t>09/10/2024</a:t>
            </a:fld>
            <a:endParaRPr lang="en-GB"/>
          </a:p>
        </p:txBody>
      </p:sp>
      <p:sp>
        <p:nvSpPr>
          <p:cNvPr id="8" name="Footer Placeholder 7">
            <a:extLst>
              <a:ext uri="{FF2B5EF4-FFF2-40B4-BE49-F238E27FC236}">
                <a16:creationId xmlns:a16="http://schemas.microsoft.com/office/drawing/2014/main" id="{384C0663-7E45-5696-9792-A4BADD00B6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8C34323-3EA8-66C9-9852-C71C3E070CF2}"/>
              </a:ext>
            </a:extLst>
          </p:cNvPr>
          <p:cNvSpPr>
            <a:spLocks noGrp="1"/>
          </p:cNvSpPr>
          <p:nvPr>
            <p:ph type="sldNum" sz="quarter" idx="12"/>
          </p:nvPr>
        </p:nvSpPr>
        <p:spPr/>
        <p:txBody>
          <a:bodyPr/>
          <a:lstStyle/>
          <a:p>
            <a:fld id="{55EDB4EC-7C35-4C36-849F-4CB4D74C5963}" type="slidenum">
              <a:rPr lang="en-GB" smtClean="0"/>
              <a:t>‹#›</a:t>
            </a:fld>
            <a:endParaRPr lang="en-GB"/>
          </a:p>
        </p:txBody>
      </p:sp>
    </p:spTree>
    <p:extLst>
      <p:ext uri="{BB962C8B-B14F-4D97-AF65-F5344CB8AC3E}">
        <p14:creationId xmlns:p14="http://schemas.microsoft.com/office/powerpoint/2010/main" val="482534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ED5B8-B9A0-376D-5604-5D9ECEAB71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F66851-BE41-F537-CAE8-2DE9C0F8305A}"/>
              </a:ext>
            </a:extLst>
          </p:cNvPr>
          <p:cNvSpPr>
            <a:spLocks noGrp="1"/>
          </p:cNvSpPr>
          <p:nvPr>
            <p:ph type="dt" sz="half" idx="10"/>
          </p:nvPr>
        </p:nvSpPr>
        <p:spPr/>
        <p:txBody>
          <a:bodyPr/>
          <a:lstStyle/>
          <a:p>
            <a:fld id="{C1DD4EBB-F848-4976-879B-E2CAA3F4DCF0}" type="datetimeFigureOut">
              <a:rPr lang="en-GB" smtClean="0"/>
              <a:t>09/10/2024</a:t>
            </a:fld>
            <a:endParaRPr lang="en-GB"/>
          </a:p>
        </p:txBody>
      </p:sp>
      <p:sp>
        <p:nvSpPr>
          <p:cNvPr id="4" name="Footer Placeholder 3">
            <a:extLst>
              <a:ext uri="{FF2B5EF4-FFF2-40B4-BE49-F238E27FC236}">
                <a16:creationId xmlns:a16="http://schemas.microsoft.com/office/drawing/2014/main" id="{1A0042FE-89CE-1591-EFA3-55DE69FCCA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AA55D5-608D-1087-09FD-B41C4351EF10}"/>
              </a:ext>
            </a:extLst>
          </p:cNvPr>
          <p:cNvSpPr>
            <a:spLocks noGrp="1"/>
          </p:cNvSpPr>
          <p:nvPr>
            <p:ph type="sldNum" sz="quarter" idx="12"/>
          </p:nvPr>
        </p:nvSpPr>
        <p:spPr/>
        <p:txBody>
          <a:bodyPr/>
          <a:lstStyle/>
          <a:p>
            <a:fld id="{55EDB4EC-7C35-4C36-849F-4CB4D74C5963}" type="slidenum">
              <a:rPr lang="en-GB" smtClean="0"/>
              <a:t>‹#›</a:t>
            </a:fld>
            <a:endParaRPr lang="en-GB"/>
          </a:p>
        </p:txBody>
      </p:sp>
    </p:spTree>
    <p:extLst>
      <p:ext uri="{BB962C8B-B14F-4D97-AF65-F5344CB8AC3E}">
        <p14:creationId xmlns:p14="http://schemas.microsoft.com/office/powerpoint/2010/main" val="3207300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F9983A-3BD5-1069-377E-4F2AC8112D3A}"/>
              </a:ext>
            </a:extLst>
          </p:cNvPr>
          <p:cNvSpPr>
            <a:spLocks noGrp="1"/>
          </p:cNvSpPr>
          <p:nvPr>
            <p:ph type="dt" sz="half" idx="10"/>
          </p:nvPr>
        </p:nvSpPr>
        <p:spPr/>
        <p:txBody>
          <a:bodyPr/>
          <a:lstStyle/>
          <a:p>
            <a:fld id="{C1DD4EBB-F848-4976-879B-E2CAA3F4DCF0}" type="datetimeFigureOut">
              <a:rPr lang="en-GB" smtClean="0"/>
              <a:t>09/10/2024</a:t>
            </a:fld>
            <a:endParaRPr lang="en-GB"/>
          </a:p>
        </p:txBody>
      </p:sp>
      <p:sp>
        <p:nvSpPr>
          <p:cNvPr id="3" name="Footer Placeholder 2">
            <a:extLst>
              <a:ext uri="{FF2B5EF4-FFF2-40B4-BE49-F238E27FC236}">
                <a16:creationId xmlns:a16="http://schemas.microsoft.com/office/drawing/2014/main" id="{C606D8D5-B3B8-07D7-1FC2-C7F70A57E6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CA79BAD-FEE1-94D5-628E-080DF237C61B}"/>
              </a:ext>
            </a:extLst>
          </p:cNvPr>
          <p:cNvSpPr>
            <a:spLocks noGrp="1"/>
          </p:cNvSpPr>
          <p:nvPr>
            <p:ph type="sldNum" sz="quarter" idx="12"/>
          </p:nvPr>
        </p:nvSpPr>
        <p:spPr/>
        <p:txBody>
          <a:bodyPr/>
          <a:lstStyle/>
          <a:p>
            <a:fld id="{55EDB4EC-7C35-4C36-849F-4CB4D74C5963}" type="slidenum">
              <a:rPr lang="en-GB" smtClean="0"/>
              <a:t>‹#›</a:t>
            </a:fld>
            <a:endParaRPr lang="en-GB"/>
          </a:p>
        </p:txBody>
      </p:sp>
    </p:spTree>
    <p:extLst>
      <p:ext uri="{BB962C8B-B14F-4D97-AF65-F5344CB8AC3E}">
        <p14:creationId xmlns:p14="http://schemas.microsoft.com/office/powerpoint/2010/main" val="958363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4697E-DBE7-B250-C6F5-34BA47C62C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A336CF-2CB1-CA18-67F6-B9F09D01E9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11EA78-79B8-0167-2374-075415296F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4A9B6A-C4CF-D2A3-AACE-5843B87A5568}"/>
              </a:ext>
            </a:extLst>
          </p:cNvPr>
          <p:cNvSpPr>
            <a:spLocks noGrp="1"/>
          </p:cNvSpPr>
          <p:nvPr>
            <p:ph type="dt" sz="half" idx="10"/>
          </p:nvPr>
        </p:nvSpPr>
        <p:spPr/>
        <p:txBody>
          <a:bodyPr/>
          <a:lstStyle/>
          <a:p>
            <a:fld id="{C1DD4EBB-F848-4976-879B-E2CAA3F4DCF0}" type="datetimeFigureOut">
              <a:rPr lang="en-GB" smtClean="0"/>
              <a:t>09/10/2024</a:t>
            </a:fld>
            <a:endParaRPr lang="en-GB"/>
          </a:p>
        </p:txBody>
      </p:sp>
      <p:sp>
        <p:nvSpPr>
          <p:cNvPr id="6" name="Footer Placeholder 5">
            <a:extLst>
              <a:ext uri="{FF2B5EF4-FFF2-40B4-BE49-F238E27FC236}">
                <a16:creationId xmlns:a16="http://schemas.microsoft.com/office/drawing/2014/main" id="{FC7996AC-75BF-CECC-EB61-6988B6A62B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D6BD90-172E-1773-5A18-9CDD10E3E085}"/>
              </a:ext>
            </a:extLst>
          </p:cNvPr>
          <p:cNvSpPr>
            <a:spLocks noGrp="1"/>
          </p:cNvSpPr>
          <p:nvPr>
            <p:ph type="sldNum" sz="quarter" idx="12"/>
          </p:nvPr>
        </p:nvSpPr>
        <p:spPr/>
        <p:txBody>
          <a:bodyPr/>
          <a:lstStyle/>
          <a:p>
            <a:fld id="{55EDB4EC-7C35-4C36-849F-4CB4D74C5963}" type="slidenum">
              <a:rPr lang="en-GB" smtClean="0"/>
              <a:t>‹#›</a:t>
            </a:fld>
            <a:endParaRPr lang="en-GB"/>
          </a:p>
        </p:txBody>
      </p:sp>
    </p:spTree>
    <p:extLst>
      <p:ext uri="{BB962C8B-B14F-4D97-AF65-F5344CB8AC3E}">
        <p14:creationId xmlns:p14="http://schemas.microsoft.com/office/powerpoint/2010/main" val="3997731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FC22D-5F10-5CAF-A860-C8B58B0303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C38C999-16C5-4754-1AAC-6D5ABEB217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77E80D-7FF3-775F-ED60-9D2F252182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564AA6-B4FC-75F6-19DC-9823EA69B17A}"/>
              </a:ext>
            </a:extLst>
          </p:cNvPr>
          <p:cNvSpPr>
            <a:spLocks noGrp="1"/>
          </p:cNvSpPr>
          <p:nvPr>
            <p:ph type="dt" sz="half" idx="10"/>
          </p:nvPr>
        </p:nvSpPr>
        <p:spPr/>
        <p:txBody>
          <a:bodyPr/>
          <a:lstStyle/>
          <a:p>
            <a:fld id="{C1DD4EBB-F848-4976-879B-E2CAA3F4DCF0}" type="datetimeFigureOut">
              <a:rPr lang="en-GB" smtClean="0"/>
              <a:t>09/10/2024</a:t>
            </a:fld>
            <a:endParaRPr lang="en-GB"/>
          </a:p>
        </p:txBody>
      </p:sp>
      <p:sp>
        <p:nvSpPr>
          <p:cNvPr id="6" name="Footer Placeholder 5">
            <a:extLst>
              <a:ext uri="{FF2B5EF4-FFF2-40B4-BE49-F238E27FC236}">
                <a16:creationId xmlns:a16="http://schemas.microsoft.com/office/drawing/2014/main" id="{DB5DD30A-2156-2B3B-A1D6-5E498191D3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044D59-AF8F-FC2B-A69E-8553F6275AAD}"/>
              </a:ext>
            </a:extLst>
          </p:cNvPr>
          <p:cNvSpPr>
            <a:spLocks noGrp="1"/>
          </p:cNvSpPr>
          <p:nvPr>
            <p:ph type="sldNum" sz="quarter" idx="12"/>
          </p:nvPr>
        </p:nvSpPr>
        <p:spPr/>
        <p:txBody>
          <a:bodyPr/>
          <a:lstStyle/>
          <a:p>
            <a:fld id="{55EDB4EC-7C35-4C36-849F-4CB4D74C5963}" type="slidenum">
              <a:rPr lang="en-GB" smtClean="0"/>
              <a:t>‹#›</a:t>
            </a:fld>
            <a:endParaRPr lang="en-GB"/>
          </a:p>
        </p:txBody>
      </p:sp>
    </p:spTree>
    <p:extLst>
      <p:ext uri="{BB962C8B-B14F-4D97-AF65-F5344CB8AC3E}">
        <p14:creationId xmlns:p14="http://schemas.microsoft.com/office/powerpoint/2010/main" val="2093729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38311-D716-3F46-778B-EECE76D573A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9BC693-9008-9518-FF67-DC62B2D14C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A1A07F-D111-AFB5-FD4B-00C12538E3AB}"/>
              </a:ext>
            </a:extLst>
          </p:cNvPr>
          <p:cNvSpPr>
            <a:spLocks noGrp="1"/>
          </p:cNvSpPr>
          <p:nvPr>
            <p:ph type="dt" sz="half" idx="10"/>
          </p:nvPr>
        </p:nvSpPr>
        <p:spPr/>
        <p:txBody>
          <a:bodyPr/>
          <a:lstStyle/>
          <a:p>
            <a:fld id="{C1DD4EBB-F848-4976-879B-E2CAA3F4DCF0}" type="datetimeFigureOut">
              <a:rPr lang="en-GB" smtClean="0"/>
              <a:t>09/10/2024</a:t>
            </a:fld>
            <a:endParaRPr lang="en-GB"/>
          </a:p>
        </p:txBody>
      </p:sp>
      <p:sp>
        <p:nvSpPr>
          <p:cNvPr id="5" name="Footer Placeholder 4">
            <a:extLst>
              <a:ext uri="{FF2B5EF4-FFF2-40B4-BE49-F238E27FC236}">
                <a16:creationId xmlns:a16="http://schemas.microsoft.com/office/drawing/2014/main" id="{D56CF0D6-0291-8FBD-B900-ABEA6E3226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0D2615-381C-05FC-BCF0-0D9885A09B20}"/>
              </a:ext>
            </a:extLst>
          </p:cNvPr>
          <p:cNvSpPr>
            <a:spLocks noGrp="1"/>
          </p:cNvSpPr>
          <p:nvPr>
            <p:ph type="sldNum" sz="quarter" idx="12"/>
          </p:nvPr>
        </p:nvSpPr>
        <p:spPr/>
        <p:txBody>
          <a:bodyPr/>
          <a:lstStyle/>
          <a:p>
            <a:fld id="{55EDB4EC-7C35-4C36-849F-4CB4D74C5963}" type="slidenum">
              <a:rPr lang="en-GB" smtClean="0"/>
              <a:t>‹#›</a:t>
            </a:fld>
            <a:endParaRPr lang="en-GB"/>
          </a:p>
        </p:txBody>
      </p:sp>
    </p:spTree>
    <p:extLst>
      <p:ext uri="{BB962C8B-B14F-4D97-AF65-F5344CB8AC3E}">
        <p14:creationId xmlns:p14="http://schemas.microsoft.com/office/powerpoint/2010/main" val="244987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DC7A38-1DFB-C9FD-2444-97D52EC266C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F3DE17-EC11-1A41-CD45-4744B1790FC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BE1C3F-6B06-64DD-7DEC-6CACD427E386}"/>
              </a:ext>
            </a:extLst>
          </p:cNvPr>
          <p:cNvSpPr>
            <a:spLocks noGrp="1"/>
          </p:cNvSpPr>
          <p:nvPr>
            <p:ph type="dt" sz="half" idx="10"/>
          </p:nvPr>
        </p:nvSpPr>
        <p:spPr/>
        <p:txBody>
          <a:bodyPr/>
          <a:lstStyle/>
          <a:p>
            <a:fld id="{C1DD4EBB-F848-4976-879B-E2CAA3F4DCF0}" type="datetimeFigureOut">
              <a:rPr lang="en-GB" smtClean="0"/>
              <a:t>09/10/2024</a:t>
            </a:fld>
            <a:endParaRPr lang="en-GB"/>
          </a:p>
        </p:txBody>
      </p:sp>
      <p:sp>
        <p:nvSpPr>
          <p:cNvPr id="5" name="Footer Placeholder 4">
            <a:extLst>
              <a:ext uri="{FF2B5EF4-FFF2-40B4-BE49-F238E27FC236}">
                <a16:creationId xmlns:a16="http://schemas.microsoft.com/office/drawing/2014/main" id="{83D3C682-F2DB-DED4-DC2D-178605D9F1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8F8560-ABEF-490C-89C3-8E88A524CD20}"/>
              </a:ext>
            </a:extLst>
          </p:cNvPr>
          <p:cNvSpPr>
            <a:spLocks noGrp="1"/>
          </p:cNvSpPr>
          <p:nvPr>
            <p:ph type="sldNum" sz="quarter" idx="12"/>
          </p:nvPr>
        </p:nvSpPr>
        <p:spPr/>
        <p:txBody>
          <a:bodyPr/>
          <a:lstStyle/>
          <a:p>
            <a:fld id="{55EDB4EC-7C35-4C36-849F-4CB4D74C5963}" type="slidenum">
              <a:rPr lang="en-GB" smtClean="0"/>
              <a:t>‹#›</a:t>
            </a:fld>
            <a:endParaRPr lang="en-GB"/>
          </a:p>
        </p:txBody>
      </p:sp>
    </p:spTree>
    <p:extLst>
      <p:ext uri="{BB962C8B-B14F-4D97-AF65-F5344CB8AC3E}">
        <p14:creationId xmlns:p14="http://schemas.microsoft.com/office/powerpoint/2010/main" val="628452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E48E41-07C0-78F6-902C-5D3CB74727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B1BD82-E268-CD90-C428-E17EE4C062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EB3FB4-5E70-0AAB-943C-84B9DA9B44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1DD4EBB-F848-4976-879B-E2CAA3F4DCF0}" type="datetimeFigureOut">
              <a:rPr lang="en-GB" smtClean="0"/>
              <a:t>09/10/2024</a:t>
            </a:fld>
            <a:endParaRPr lang="en-GB"/>
          </a:p>
        </p:txBody>
      </p:sp>
      <p:sp>
        <p:nvSpPr>
          <p:cNvPr id="5" name="Footer Placeholder 4">
            <a:extLst>
              <a:ext uri="{FF2B5EF4-FFF2-40B4-BE49-F238E27FC236}">
                <a16:creationId xmlns:a16="http://schemas.microsoft.com/office/drawing/2014/main" id="{1DBE676C-6718-611C-3265-63BE7519BD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8128DDE-1C2D-4524-E101-2B8BB9983F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5EDB4EC-7C35-4C36-849F-4CB4D74C5963}" type="slidenum">
              <a:rPr lang="en-GB" smtClean="0"/>
              <a:t>‹#›</a:t>
            </a:fld>
            <a:endParaRPr lang="en-GB"/>
          </a:p>
        </p:txBody>
      </p:sp>
    </p:spTree>
    <p:extLst>
      <p:ext uri="{BB962C8B-B14F-4D97-AF65-F5344CB8AC3E}">
        <p14:creationId xmlns:p14="http://schemas.microsoft.com/office/powerpoint/2010/main" val="7363402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legislation.gov.uk/ukpga/1988/52/section/5"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www.legislation.gov.uk/ukpga/1988/52/section/11" TargetMode="External"/><Relationship Id="rId2" Type="http://schemas.openxmlformats.org/officeDocument/2006/relationships/hyperlink" Target="http://www.legislation.gov.uk/ukpga/1988/52/section/5A" TargetMode="External"/><Relationship Id="rId1" Type="http://schemas.openxmlformats.org/officeDocument/2006/relationships/slideLayout" Target="../slideLayouts/slideLayout4.xml"/><Relationship Id="rId4" Type="http://schemas.openxmlformats.org/officeDocument/2006/relationships/hyperlink" Target="http://www.legislation.gov.uk/ukpga/1971/38/schedule/2"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legislation.gov.uk/ukpga/1988/52/section/4"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www.legislation.gov.uk/ukpga/1988/52/section/4" TargetMode="Externa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www.legislation.gov.uk/ukpga/1988/52/section/4" TargetMode="Externa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assets.publishing.service.gov.uk/media/5a81c768ed915d74e340002f/Fit_Code_of_Practice_1st_April_2017.pdf" TargetMode="External"/><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assets.publishing.service.gov.uk/media/5a81c768ed915d74e340002f/Fit_Code_of_Practice_1st_April_2017.pdf" TargetMode="External"/><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HfFkkDdGxUU" TargetMode="External"/><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hyperlink" Target="https://www.cheshire.police.uk/SysSiteAssets/media/downloads/cheshire/foi/our-policies-and-procedures/hr/substance-misuse-procedure.pdf"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7935402" y="743447"/>
            <a:ext cx="3445765" cy="1485319"/>
          </a:xfrm>
          <a:noFill/>
        </p:spPr>
        <p:txBody>
          <a:bodyPr>
            <a:normAutofit fontScale="90000"/>
          </a:bodyPr>
          <a:lstStyle/>
          <a:p>
            <a:pPr algn="l"/>
            <a:r>
              <a:rPr lang="en-GB" sz="5200" dirty="0"/>
              <a:t>Roads Policing.</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7935403" y="4629234"/>
            <a:ext cx="3445766" cy="1485319"/>
          </a:xfrm>
          <a:noFill/>
        </p:spPr>
        <p:txBody>
          <a:bodyPr>
            <a:normAutofit fontScale="92500"/>
          </a:bodyPr>
          <a:lstStyle/>
          <a:p>
            <a:pPr algn="l"/>
            <a:r>
              <a:rPr lang="en-GB" b="1" dirty="0"/>
              <a:t>14.10.24</a:t>
            </a:r>
          </a:p>
          <a:p>
            <a:pPr algn="l"/>
            <a:r>
              <a:rPr lang="en-GB" b="1" dirty="0"/>
              <a:t>8</a:t>
            </a:r>
          </a:p>
          <a:p>
            <a:pPr algn="l"/>
            <a:r>
              <a:rPr lang="en-GB" b="1" dirty="0"/>
              <a:t>Drink and drugs offences</a:t>
            </a:r>
          </a:p>
        </p:txBody>
      </p:sp>
    </p:spTree>
    <p:extLst>
      <p:ext uri="{BB962C8B-B14F-4D97-AF65-F5344CB8AC3E}">
        <p14:creationId xmlns:p14="http://schemas.microsoft.com/office/powerpoint/2010/main" val="377079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1" y="10"/>
            <a:ext cx="494571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5573864" y="743447"/>
            <a:ext cx="5807303" cy="1485319"/>
          </a:xfrm>
          <a:noFill/>
        </p:spPr>
        <p:txBody>
          <a:bodyPr>
            <a:normAutofit/>
          </a:bodyPr>
          <a:lstStyle/>
          <a:p>
            <a:pPr algn="l"/>
            <a:r>
              <a:rPr lang="en-GB" sz="3600" dirty="0"/>
              <a:t>By the end of the session, students will be able to:</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5669281" y="2663688"/>
            <a:ext cx="5597718" cy="3450866"/>
          </a:xfrm>
          <a:noFill/>
        </p:spPr>
        <p:txBody>
          <a:bodyPr>
            <a:normAutofit fontScale="92500" lnSpcReduction="20000"/>
          </a:bodyPr>
          <a:lstStyle/>
          <a:p>
            <a:pPr algn="l"/>
            <a:r>
              <a:rPr lang="en-GB" dirty="0"/>
              <a:t>Identify the offences of:</a:t>
            </a:r>
          </a:p>
          <a:p>
            <a:pPr algn="l"/>
            <a:r>
              <a:rPr lang="en-GB" dirty="0"/>
              <a:t>Driving whilst being over the limit for drink or drugs.</a:t>
            </a:r>
          </a:p>
          <a:p>
            <a:pPr algn="l"/>
            <a:r>
              <a:rPr lang="en-GB" dirty="0"/>
              <a:t>Driving whilst under the influence of drink or drugs.</a:t>
            </a:r>
          </a:p>
          <a:p>
            <a:pPr algn="l"/>
            <a:r>
              <a:rPr lang="en-GB" dirty="0"/>
              <a:t>Being found in charge of a motor vehicle whilst under the influence of drink or drugs.</a:t>
            </a:r>
          </a:p>
          <a:p>
            <a:pPr algn="l"/>
            <a:r>
              <a:rPr lang="en-GB" dirty="0"/>
              <a:t>Have an awareness of: </a:t>
            </a:r>
          </a:p>
          <a:p>
            <a:pPr algn="l"/>
            <a:r>
              <a:rPr lang="en-GB" dirty="0"/>
              <a:t>The Statutory limits for alcohol and drugs, and the Dept of Transport.  Field impairment test.</a:t>
            </a:r>
          </a:p>
        </p:txBody>
      </p:sp>
    </p:spTree>
    <p:extLst>
      <p:ext uri="{BB962C8B-B14F-4D97-AF65-F5344CB8AC3E}">
        <p14:creationId xmlns:p14="http://schemas.microsoft.com/office/powerpoint/2010/main" val="2149836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4041B-2F15-D37B-DECD-A0A5DC5E0C62}"/>
              </a:ext>
            </a:extLst>
          </p:cNvPr>
          <p:cNvSpPr>
            <a:spLocks noGrp="1"/>
          </p:cNvSpPr>
          <p:nvPr>
            <p:ph type="title"/>
          </p:nvPr>
        </p:nvSpPr>
        <p:spPr/>
        <p:txBody>
          <a:bodyPr/>
          <a:lstStyle/>
          <a:p>
            <a:r>
              <a:rPr lang="en-GB" dirty="0"/>
              <a:t>Excess alcohol</a:t>
            </a:r>
          </a:p>
        </p:txBody>
      </p:sp>
      <p:sp>
        <p:nvSpPr>
          <p:cNvPr id="3" name="Content Placeholder 2">
            <a:extLst>
              <a:ext uri="{FF2B5EF4-FFF2-40B4-BE49-F238E27FC236}">
                <a16:creationId xmlns:a16="http://schemas.microsoft.com/office/drawing/2014/main" id="{F468E58F-AC35-E0FA-78A8-E8DD663A6AB2}"/>
              </a:ext>
            </a:extLst>
          </p:cNvPr>
          <p:cNvSpPr>
            <a:spLocks noGrp="1"/>
          </p:cNvSpPr>
          <p:nvPr>
            <p:ph sz="half" idx="1"/>
          </p:nvPr>
        </p:nvSpPr>
        <p:spPr/>
        <p:txBody>
          <a:bodyPr>
            <a:normAutofit/>
          </a:bodyPr>
          <a:lstStyle/>
          <a:p>
            <a:pPr algn="l"/>
            <a:r>
              <a:rPr lang="en-GB" b="1" i="0" dirty="0">
                <a:solidFill>
                  <a:srgbClr val="002554"/>
                </a:solidFill>
                <a:effectLst/>
                <a:highlight>
                  <a:srgbClr val="FFFFFF"/>
                </a:highlight>
                <a:latin typeface="Lato" panose="020F0502020204030203" pitchFamily="34" charset="0"/>
              </a:rPr>
              <a:t>Section 5 Road Traffic Act 1988 [‘RTA 1988’]</a:t>
            </a:r>
          </a:p>
          <a:p>
            <a:pPr algn="l"/>
            <a:r>
              <a:rPr lang="en-GB" b="1" i="0" dirty="0">
                <a:solidFill>
                  <a:srgbClr val="002554"/>
                </a:solidFill>
                <a:effectLst/>
                <a:highlight>
                  <a:srgbClr val="FFFFFF"/>
                </a:highlight>
                <a:latin typeface="Lato" panose="020F0502020204030203" pitchFamily="34" charset="0"/>
              </a:rPr>
              <a:t>Driving or being in charge with alcohol concentration above prescribed limit</a:t>
            </a:r>
          </a:p>
          <a:p>
            <a:pPr algn="l"/>
            <a:r>
              <a:rPr lang="en-GB" b="0" i="0" dirty="0">
                <a:solidFill>
                  <a:srgbClr val="444444"/>
                </a:solidFill>
                <a:effectLst/>
                <a:highlight>
                  <a:srgbClr val="FFFFFF"/>
                </a:highlight>
                <a:latin typeface="Lato" panose="020F0502020204030203" pitchFamily="34" charset="0"/>
              </a:rPr>
              <a:t>Section </a:t>
            </a:r>
            <a:r>
              <a:rPr lang="en-GB" b="0" i="0" u="none" strike="noStrike" dirty="0">
                <a:solidFill>
                  <a:srgbClr val="005DAA"/>
                </a:solidFill>
                <a:effectLst/>
                <a:highlight>
                  <a:srgbClr val="FFFFFF"/>
                </a:highlight>
                <a:latin typeface="Lato" panose="020F0502020204030203" pitchFamily="34" charset="0"/>
                <a:hlinkClick r:id="rId2"/>
              </a:rPr>
              <a:t>5 RTA 1988</a:t>
            </a:r>
            <a:r>
              <a:rPr lang="en-GB" b="0" i="0" dirty="0">
                <a:solidFill>
                  <a:srgbClr val="444444"/>
                </a:solidFill>
                <a:effectLst/>
                <a:highlight>
                  <a:srgbClr val="FFFFFF"/>
                </a:highlight>
                <a:latin typeface="Lato" panose="020F0502020204030203" pitchFamily="34" charset="0"/>
              </a:rPr>
              <a:t> sets out this offence and provides a defence.</a:t>
            </a:r>
          </a:p>
          <a:p>
            <a:endParaRPr lang="en-GB" dirty="0"/>
          </a:p>
        </p:txBody>
      </p:sp>
      <p:pic>
        <p:nvPicPr>
          <p:cNvPr id="8" name="Content Placeholder 7">
            <a:extLst>
              <a:ext uri="{FF2B5EF4-FFF2-40B4-BE49-F238E27FC236}">
                <a16:creationId xmlns:a16="http://schemas.microsoft.com/office/drawing/2014/main" id="{9E98CC8B-140D-7C98-E781-7058988EFE1C}"/>
              </a:ext>
            </a:extLst>
          </p:cNvPr>
          <p:cNvPicPr>
            <a:picLocks noGrp="1" noChangeAspect="1"/>
          </p:cNvPicPr>
          <p:nvPr>
            <p:ph sz="half" idx="2"/>
          </p:nvPr>
        </p:nvPicPr>
        <p:blipFill>
          <a:blip r:embed="rId3"/>
          <a:stretch>
            <a:fillRect/>
          </a:stretch>
        </p:blipFill>
        <p:spPr>
          <a:xfrm>
            <a:off x="7463730" y="1690688"/>
            <a:ext cx="3238213" cy="2312060"/>
          </a:xfrm>
          <a:prstGeom prst="rect">
            <a:avLst/>
          </a:prstGeom>
        </p:spPr>
      </p:pic>
    </p:spTree>
    <p:extLst>
      <p:ext uri="{BB962C8B-B14F-4D97-AF65-F5344CB8AC3E}">
        <p14:creationId xmlns:p14="http://schemas.microsoft.com/office/powerpoint/2010/main" val="2211811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B609AB-A0A0-5FAB-B52E-891CF3B7724D}"/>
              </a:ext>
            </a:extLst>
          </p:cNvPr>
          <p:cNvSpPr>
            <a:spLocks noGrp="1"/>
          </p:cNvSpPr>
          <p:nvPr>
            <p:ph sz="half" idx="1"/>
          </p:nvPr>
        </p:nvSpPr>
        <p:spPr/>
        <p:txBody>
          <a:bodyPr/>
          <a:lstStyle/>
          <a:p>
            <a:r>
              <a:rPr lang="en-GB" b="0" i="0" dirty="0">
                <a:solidFill>
                  <a:srgbClr val="444444"/>
                </a:solidFill>
                <a:effectLst/>
                <a:highlight>
                  <a:srgbClr val="FFFFFF"/>
                </a:highlight>
                <a:latin typeface="Lato" panose="020F0502020204030203" pitchFamily="34" charset="0"/>
              </a:rPr>
              <a:t>A person who drives or attempts to drive a motor vehicle on a </a:t>
            </a:r>
            <a:r>
              <a:rPr lang="en-GB" b="1" i="0" dirty="0">
                <a:solidFill>
                  <a:srgbClr val="444444"/>
                </a:solidFill>
                <a:effectLst/>
                <a:highlight>
                  <a:srgbClr val="FFFFFF"/>
                </a:highlight>
                <a:latin typeface="Lato" panose="020F0502020204030203" pitchFamily="34" charset="0"/>
              </a:rPr>
              <a:t>road</a:t>
            </a:r>
            <a:r>
              <a:rPr lang="en-GB" b="0" i="0" dirty="0">
                <a:solidFill>
                  <a:srgbClr val="444444"/>
                </a:solidFill>
                <a:effectLst/>
                <a:highlight>
                  <a:srgbClr val="FFFFFF"/>
                </a:highlight>
                <a:latin typeface="Lato" panose="020F0502020204030203" pitchFamily="34" charset="0"/>
              </a:rPr>
              <a:t> or </a:t>
            </a:r>
            <a:r>
              <a:rPr lang="en-GB" b="1" i="0" dirty="0">
                <a:solidFill>
                  <a:srgbClr val="444444"/>
                </a:solidFill>
                <a:effectLst/>
                <a:highlight>
                  <a:srgbClr val="FFFFFF"/>
                </a:highlight>
                <a:latin typeface="Lato" panose="020F0502020204030203" pitchFamily="34" charset="0"/>
              </a:rPr>
              <a:t>other public place</a:t>
            </a:r>
            <a:r>
              <a:rPr lang="en-GB" b="0" i="0" dirty="0">
                <a:solidFill>
                  <a:srgbClr val="444444"/>
                </a:solidFill>
                <a:effectLst/>
                <a:highlight>
                  <a:srgbClr val="FFFFFF"/>
                </a:highlight>
                <a:latin typeface="Lato" panose="020F0502020204030203" pitchFamily="34" charset="0"/>
              </a:rPr>
              <a:t> or is in charge of a motor vehicle on a road or other public place, after consuming so much alcohol that the proportion of it in  their breath, blood or urine exceeds the prescribed limit, is guilty of an offence.</a:t>
            </a:r>
          </a:p>
          <a:p>
            <a:endParaRPr lang="en-GB" dirty="0"/>
          </a:p>
        </p:txBody>
      </p:sp>
      <p:pic>
        <p:nvPicPr>
          <p:cNvPr id="5" name="Content Placeholder 7">
            <a:extLst>
              <a:ext uri="{FF2B5EF4-FFF2-40B4-BE49-F238E27FC236}">
                <a16:creationId xmlns:a16="http://schemas.microsoft.com/office/drawing/2014/main" id="{E60FE74E-9A09-3584-0955-65548E41D01D}"/>
              </a:ext>
            </a:extLst>
          </p:cNvPr>
          <p:cNvPicPr>
            <a:picLocks noGrp="1" noChangeAspect="1"/>
          </p:cNvPicPr>
          <p:nvPr>
            <p:ph sz="half" idx="2"/>
          </p:nvPr>
        </p:nvPicPr>
        <p:blipFill>
          <a:blip r:embed="rId2"/>
          <a:stretch>
            <a:fillRect/>
          </a:stretch>
        </p:blipFill>
        <p:spPr>
          <a:xfrm>
            <a:off x="7844589" y="388709"/>
            <a:ext cx="3469771" cy="1362419"/>
          </a:xfrm>
          <a:prstGeom prst="rect">
            <a:avLst/>
          </a:prstGeom>
        </p:spPr>
      </p:pic>
      <p:pic>
        <p:nvPicPr>
          <p:cNvPr id="7" name="Picture 6">
            <a:extLst>
              <a:ext uri="{FF2B5EF4-FFF2-40B4-BE49-F238E27FC236}">
                <a16:creationId xmlns:a16="http://schemas.microsoft.com/office/drawing/2014/main" id="{D4112835-3D30-3D72-F146-62BAC4873183}"/>
              </a:ext>
            </a:extLst>
          </p:cNvPr>
          <p:cNvPicPr>
            <a:picLocks noChangeAspect="1"/>
          </p:cNvPicPr>
          <p:nvPr/>
        </p:nvPicPr>
        <p:blipFill>
          <a:blip r:embed="rId3"/>
          <a:stretch>
            <a:fillRect/>
          </a:stretch>
        </p:blipFill>
        <p:spPr>
          <a:xfrm>
            <a:off x="7789618" y="2067388"/>
            <a:ext cx="3524742" cy="1552792"/>
          </a:xfrm>
          <a:prstGeom prst="rect">
            <a:avLst/>
          </a:prstGeom>
        </p:spPr>
      </p:pic>
      <p:pic>
        <p:nvPicPr>
          <p:cNvPr id="9" name="Picture 8">
            <a:extLst>
              <a:ext uri="{FF2B5EF4-FFF2-40B4-BE49-F238E27FC236}">
                <a16:creationId xmlns:a16="http://schemas.microsoft.com/office/drawing/2014/main" id="{5A78460C-6F19-F2BB-0930-67E1637B8330}"/>
              </a:ext>
            </a:extLst>
          </p:cNvPr>
          <p:cNvPicPr>
            <a:picLocks noChangeAspect="1"/>
          </p:cNvPicPr>
          <p:nvPr/>
        </p:nvPicPr>
        <p:blipFill>
          <a:blip r:embed="rId4"/>
          <a:stretch>
            <a:fillRect/>
          </a:stretch>
        </p:blipFill>
        <p:spPr>
          <a:xfrm>
            <a:off x="7789618" y="3861824"/>
            <a:ext cx="3524742" cy="1349567"/>
          </a:xfrm>
          <a:prstGeom prst="rect">
            <a:avLst/>
          </a:prstGeom>
        </p:spPr>
      </p:pic>
      <p:pic>
        <p:nvPicPr>
          <p:cNvPr id="11" name="Picture 10">
            <a:extLst>
              <a:ext uri="{FF2B5EF4-FFF2-40B4-BE49-F238E27FC236}">
                <a16:creationId xmlns:a16="http://schemas.microsoft.com/office/drawing/2014/main" id="{B0D1C3FB-7950-198C-7E48-8586B73AF77B}"/>
              </a:ext>
            </a:extLst>
          </p:cNvPr>
          <p:cNvPicPr>
            <a:picLocks noChangeAspect="1"/>
          </p:cNvPicPr>
          <p:nvPr/>
        </p:nvPicPr>
        <p:blipFill>
          <a:blip r:embed="rId5"/>
          <a:stretch>
            <a:fillRect/>
          </a:stretch>
        </p:blipFill>
        <p:spPr>
          <a:xfrm>
            <a:off x="7789618" y="5275780"/>
            <a:ext cx="3524742" cy="1476581"/>
          </a:xfrm>
          <a:prstGeom prst="rect">
            <a:avLst/>
          </a:prstGeom>
        </p:spPr>
      </p:pic>
    </p:spTree>
    <p:extLst>
      <p:ext uri="{BB962C8B-B14F-4D97-AF65-F5344CB8AC3E}">
        <p14:creationId xmlns:p14="http://schemas.microsoft.com/office/powerpoint/2010/main" val="2188772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62FD8-D9B9-B1C6-2B4A-CD79501A686A}"/>
              </a:ext>
            </a:extLst>
          </p:cNvPr>
          <p:cNvSpPr>
            <a:spLocks noGrp="1"/>
          </p:cNvSpPr>
          <p:nvPr>
            <p:ph type="title"/>
          </p:nvPr>
        </p:nvSpPr>
        <p:spPr/>
        <p:txBody>
          <a:bodyPr/>
          <a:lstStyle/>
          <a:p>
            <a:r>
              <a:rPr lang="en-GB" dirty="0"/>
              <a:t>Levels of Alcohol in breath, blood and urine.</a:t>
            </a:r>
          </a:p>
        </p:txBody>
      </p:sp>
      <p:pic>
        <p:nvPicPr>
          <p:cNvPr id="5" name="Content Placeholder 5">
            <a:extLst>
              <a:ext uri="{FF2B5EF4-FFF2-40B4-BE49-F238E27FC236}">
                <a16:creationId xmlns:a16="http://schemas.microsoft.com/office/drawing/2014/main" id="{2EDE18A5-8DF4-B1A9-5177-A754C4CE61B0}"/>
              </a:ext>
            </a:extLst>
          </p:cNvPr>
          <p:cNvPicPr>
            <a:picLocks noGrp="1" noChangeAspect="1"/>
          </p:cNvPicPr>
          <p:nvPr>
            <p:ph sz="half" idx="1"/>
          </p:nvPr>
        </p:nvPicPr>
        <p:blipFill>
          <a:blip r:embed="rId2"/>
          <a:stretch>
            <a:fillRect/>
          </a:stretch>
        </p:blipFill>
        <p:spPr>
          <a:xfrm>
            <a:off x="1152207" y="2681897"/>
            <a:ext cx="4553585" cy="2638793"/>
          </a:xfrm>
        </p:spPr>
      </p:pic>
    </p:spTree>
    <p:extLst>
      <p:ext uri="{BB962C8B-B14F-4D97-AF65-F5344CB8AC3E}">
        <p14:creationId xmlns:p14="http://schemas.microsoft.com/office/powerpoint/2010/main" val="1881498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FA386-0891-B4D3-9694-616439EC125C}"/>
              </a:ext>
            </a:extLst>
          </p:cNvPr>
          <p:cNvSpPr>
            <a:spLocks noGrp="1"/>
          </p:cNvSpPr>
          <p:nvPr>
            <p:ph type="title"/>
          </p:nvPr>
        </p:nvSpPr>
        <p:spPr/>
        <p:txBody>
          <a:bodyPr>
            <a:normAutofit/>
          </a:bodyPr>
          <a:lstStyle/>
          <a:p>
            <a:r>
              <a:rPr lang="en-GB" sz="3600" dirty="0"/>
              <a:t>Driving or found in charge, over the legal limit, controlled or </a:t>
            </a:r>
            <a:r>
              <a:rPr lang="en-GB" sz="3600" dirty="0" err="1"/>
              <a:t>ilicit</a:t>
            </a:r>
            <a:r>
              <a:rPr lang="en-GB" sz="3600" dirty="0"/>
              <a:t> drugs.</a:t>
            </a:r>
          </a:p>
        </p:txBody>
      </p:sp>
      <p:sp>
        <p:nvSpPr>
          <p:cNvPr id="3" name="Content Placeholder 2">
            <a:extLst>
              <a:ext uri="{FF2B5EF4-FFF2-40B4-BE49-F238E27FC236}">
                <a16:creationId xmlns:a16="http://schemas.microsoft.com/office/drawing/2014/main" id="{E474C750-C698-6CC3-4A21-5C5FD9DA862A}"/>
              </a:ext>
            </a:extLst>
          </p:cNvPr>
          <p:cNvSpPr>
            <a:spLocks noGrp="1"/>
          </p:cNvSpPr>
          <p:nvPr>
            <p:ph sz="half" idx="1"/>
          </p:nvPr>
        </p:nvSpPr>
        <p:spPr>
          <a:xfrm>
            <a:off x="838200" y="1825625"/>
            <a:ext cx="9864306" cy="4351338"/>
          </a:xfrm>
        </p:spPr>
        <p:txBody>
          <a:bodyPr>
            <a:normAutofit fontScale="32500" lnSpcReduction="20000"/>
          </a:bodyPr>
          <a:lstStyle/>
          <a:p>
            <a:pPr algn="l"/>
            <a:r>
              <a:rPr lang="en-GB" sz="7200" b="1" i="0" dirty="0">
                <a:solidFill>
                  <a:srgbClr val="002554"/>
                </a:solidFill>
                <a:effectLst/>
                <a:highlight>
                  <a:srgbClr val="FFFFFF"/>
                </a:highlight>
                <a:latin typeface="Lato" panose="020F0502020204030203" pitchFamily="34" charset="0"/>
              </a:rPr>
              <a:t>Section 5A RTA 1988 - Driving or being in charge with concentration of specified controlled drug above specified limit</a:t>
            </a:r>
          </a:p>
          <a:p>
            <a:pPr algn="l"/>
            <a:r>
              <a:rPr lang="en-GB" sz="7200" b="0" i="0" dirty="0">
                <a:solidFill>
                  <a:srgbClr val="444444"/>
                </a:solidFill>
                <a:effectLst/>
                <a:highlight>
                  <a:srgbClr val="FFFFFF"/>
                </a:highlight>
                <a:latin typeface="Lato" panose="020F0502020204030203" pitchFamily="34" charset="0"/>
              </a:rPr>
              <a:t>The offence at </a:t>
            </a:r>
            <a:r>
              <a:rPr lang="en-GB" sz="7200" b="0" i="0" u="none" strike="noStrike" dirty="0">
                <a:solidFill>
                  <a:srgbClr val="005DAA"/>
                </a:solidFill>
                <a:effectLst/>
                <a:highlight>
                  <a:srgbClr val="FFFFFF"/>
                </a:highlight>
                <a:latin typeface="Lato" panose="020F0502020204030203" pitchFamily="34" charset="0"/>
                <a:hlinkClick r:id="rId2"/>
              </a:rPr>
              <a:t>section 5A RTA 1988</a:t>
            </a:r>
            <a:r>
              <a:rPr lang="en-GB" sz="7200" b="0" i="0" dirty="0">
                <a:solidFill>
                  <a:srgbClr val="444444"/>
                </a:solidFill>
                <a:effectLst/>
                <a:highlight>
                  <a:srgbClr val="FFFFFF"/>
                </a:highlight>
                <a:latin typeface="Lato" panose="020F0502020204030203" pitchFamily="34" charset="0"/>
              </a:rPr>
              <a:t> is driving, attempting to drive or being in charge of a motor vehicle with a specified controlled drug in the blood or urine in excess of the specified limit for that drug. It brings enforcement of drug driving into line with that of drink driving, by introducing a strict liability offence to avoid the need to prove impairment. It seeks to enable more effective law enforcement to take place, with the aim of improving road safety by deterring potential drug drivers and bringing more drug drivers to justice.</a:t>
            </a:r>
          </a:p>
          <a:p>
            <a:pPr algn="l"/>
            <a:r>
              <a:rPr lang="en-GB" sz="7200" b="0" i="0" dirty="0">
                <a:solidFill>
                  <a:srgbClr val="444444"/>
                </a:solidFill>
                <a:effectLst/>
                <a:highlight>
                  <a:srgbClr val="FFFFFF"/>
                </a:highlight>
                <a:latin typeface="Lato" panose="020F0502020204030203" pitchFamily="34" charset="0"/>
              </a:rPr>
              <a:t>A 'controlled drug' is stated at </a:t>
            </a:r>
            <a:r>
              <a:rPr lang="en-GB" sz="7200" b="0" i="0" u="none" strike="noStrike" dirty="0">
                <a:solidFill>
                  <a:srgbClr val="005DAA"/>
                </a:solidFill>
                <a:effectLst/>
                <a:highlight>
                  <a:srgbClr val="FFFFFF"/>
                </a:highlight>
                <a:latin typeface="Lato" panose="020F0502020204030203" pitchFamily="34" charset="0"/>
                <a:hlinkClick r:id="rId3"/>
              </a:rPr>
              <a:t>section 11 RTA 1988</a:t>
            </a:r>
            <a:r>
              <a:rPr lang="en-GB" sz="7200" b="0" i="0" dirty="0">
                <a:solidFill>
                  <a:srgbClr val="444444"/>
                </a:solidFill>
                <a:effectLst/>
                <a:highlight>
                  <a:srgbClr val="FFFFFF"/>
                </a:highlight>
                <a:latin typeface="Lato" panose="020F0502020204030203" pitchFamily="34" charset="0"/>
              </a:rPr>
              <a:t> to have the meaning given by section 2 Misuse of Drugs Act 1971. A "controlled drug" is any substance or product for the time being specified in Part I, II or III of </a:t>
            </a:r>
            <a:r>
              <a:rPr lang="en-GB" sz="7200" b="0" i="0" u="none" strike="noStrike" dirty="0">
                <a:solidFill>
                  <a:srgbClr val="005DAA"/>
                </a:solidFill>
                <a:effectLst/>
                <a:highlight>
                  <a:srgbClr val="FFFFFF"/>
                </a:highlight>
                <a:latin typeface="Lato" panose="020F0502020204030203" pitchFamily="34" charset="0"/>
                <a:hlinkClick r:id="rId4"/>
              </a:rPr>
              <a:t>schedule 2</a:t>
            </a:r>
            <a:r>
              <a:rPr lang="en-GB" sz="7200" b="0" i="0" dirty="0">
                <a:solidFill>
                  <a:srgbClr val="444444"/>
                </a:solidFill>
                <a:effectLst/>
                <a:highlight>
                  <a:srgbClr val="FFFFFF"/>
                </a:highlight>
                <a:latin typeface="Lato" panose="020F0502020204030203" pitchFamily="34" charset="0"/>
              </a:rPr>
              <a:t> of the Misuse of Drugs Act 1971.</a:t>
            </a:r>
          </a:p>
          <a:p>
            <a:endParaRPr lang="en-GB" dirty="0"/>
          </a:p>
        </p:txBody>
      </p:sp>
    </p:spTree>
    <p:extLst>
      <p:ext uri="{BB962C8B-B14F-4D97-AF65-F5344CB8AC3E}">
        <p14:creationId xmlns:p14="http://schemas.microsoft.com/office/powerpoint/2010/main" val="3998354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11779D7-AA63-2401-7DFC-6C7745737409}"/>
              </a:ext>
            </a:extLst>
          </p:cNvPr>
          <p:cNvSpPr>
            <a:spLocks noGrp="1"/>
          </p:cNvSpPr>
          <p:nvPr>
            <p:ph sz="half" idx="2"/>
          </p:nvPr>
        </p:nvSpPr>
        <p:spPr/>
        <p:txBody>
          <a:bodyPr/>
          <a:lstStyle/>
          <a:p>
            <a:endParaRPr lang="en-GB"/>
          </a:p>
        </p:txBody>
      </p:sp>
      <p:pic>
        <p:nvPicPr>
          <p:cNvPr id="5" name="Content Placeholder 5">
            <a:extLst>
              <a:ext uri="{FF2B5EF4-FFF2-40B4-BE49-F238E27FC236}">
                <a16:creationId xmlns:a16="http://schemas.microsoft.com/office/drawing/2014/main" id="{7DED892F-58EA-0C4E-DAFF-D67DA42D7D9C}"/>
              </a:ext>
            </a:extLst>
          </p:cNvPr>
          <p:cNvPicPr>
            <a:picLocks noChangeAspect="1"/>
          </p:cNvPicPr>
          <p:nvPr/>
        </p:nvPicPr>
        <p:blipFill>
          <a:blip r:embed="rId2"/>
          <a:stretch>
            <a:fillRect/>
          </a:stretch>
        </p:blipFill>
        <p:spPr>
          <a:xfrm>
            <a:off x="6326038" y="1333786"/>
            <a:ext cx="4055496" cy="4843177"/>
          </a:xfrm>
          <a:prstGeom prst="rect">
            <a:avLst/>
          </a:prstGeom>
        </p:spPr>
      </p:pic>
      <p:pic>
        <p:nvPicPr>
          <p:cNvPr id="7" name="Picture 6">
            <a:extLst>
              <a:ext uri="{FF2B5EF4-FFF2-40B4-BE49-F238E27FC236}">
                <a16:creationId xmlns:a16="http://schemas.microsoft.com/office/drawing/2014/main" id="{4642F7D1-BC73-CA66-05A7-DC48FF50C994}"/>
              </a:ext>
            </a:extLst>
          </p:cNvPr>
          <p:cNvPicPr>
            <a:picLocks noChangeAspect="1"/>
          </p:cNvPicPr>
          <p:nvPr/>
        </p:nvPicPr>
        <p:blipFill>
          <a:blip r:embed="rId3"/>
          <a:stretch>
            <a:fillRect/>
          </a:stretch>
        </p:blipFill>
        <p:spPr>
          <a:xfrm>
            <a:off x="1137249" y="1333786"/>
            <a:ext cx="3716547" cy="4351338"/>
          </a:xfrm>
          <a:prstGeom prst="rect">
            <a:avLst/>
          </a:prstGeom>
        </p:spPr>
      </p:pic>
    </p:spTree>
    <p:extLst>
      <p:ext uri="{BB962C8B-B14F-4D97-AF65-F5344CB8AC3E}">
        <p14:creationId xmlns:p14="http://schemas.microsoft.com/office/powerpoint/2010/main" val="939843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9AED-99D7-BA32-6EBC-DF4AD285D13C}"/>
              </a:ext>
            </a:extLst>
          </p:cNvPr>
          <p:cNvSpPr>
            <a:spLocks noGrp="1"/>
          </p:cNvSpPr>
          <p:nvPr>
            <p:ph type="title"/>
          </p:nvPr>
        </p:nvSpPr>
        <p:spPr/>
        <p:txBody>
          <a:bodyPr/>
          <a:lstStyle/>
          <a:p>
            <a:r>
              <a:rPr lang="en-GB" sz="4400" dirty="0"/>
              <a:t>Driving or in charge, prescribed substances limit.</a:t>
            </a:r>
            <a:endParaRPr lang="en-GB" dirty="0"/>
          </a:p>
        </p:txBody>
      </p:sp>
      <p:sp>
        <p:nvSpPr>
          <p:cNvPr id="3" name="Content Placeholder 2">
            <a:extLst>
              <a:ext uri="{FF2B5EF4-FFF2-40B4-BE49-F238E27FC236}">
                <a16:creationId xmlns:a16="http://schemas.microsoft.com/office/drawing/2014/main" id="{478A3E97-F7DF-E256-B3F9-D27DC64DAFA7}"/>
              </a:ext>
            </a:extLst>
          </p:cNvPr>
          <p:cNvSpPr>
            <a:spLocks noGrp="1"/>
          </p:cNvSpPr>
          <p:nvPr>
            <p:ph sz="half" idx="1"/>
          </p:nvPr>
        </p:nvSpPr>
        <p:spPr/>
        <p:txBody>
          <a:bodyPr/>
          <a:lstStyle/>
          <a:p>
            <a:r>
              <a:rPr lang="en-GB" dirty="0"/>
              <a:t>These limits apply to prescription drugs.</a:t>
            </a:r>
          </a:p>
        </p:txBody>
      </p:sp>
      <p:pic>
        <p:nvPicPr>
          <p:cNvPr id="6" name="Content Placeholder 5">
            <a:extLst>
              <a:ext uri="{FF2B5EF4-FFF2-40B4-BE49-F238E27FC236}">
                <a16:creationId xmlns:a16="http://schemas.microsoft.com/office/drawing/2014/main" id="{55A48097-5216-458F-A673-BE0252F10BCF}"/>
              </a:ext>
            </a:extLst>
          </p:cNvPr>
          <p:cNvPicPr>
            <a:picLocks noGrp="1" noChangeAspect="1"/>
          </p:cNvPicPr>
          <p:nvPr>
            <p:ph sz="half" idx="2"/>
          </p:nvPr>
        </p:nvPicPr>
        <p:blipFill>
          <a:blip r:embed="rId2"/>
          <a:stretch>
            <a:fillRect/>
          </a:stretch>
        </p:blipFill>
        <p:spPr>
          <a:xfrm>
            <a:off x="4888303" y="1825625"/>
            <a:ext cx="5883214" cy="4351338"/>
          </a:xfrm>
        </p:spPr>
      </p:pic>
      <p:pic>
        <p:nvPicPr>
          <p:cNvPr id="5" name="Picture 4">
            <a:extLst>
              <a:ext uri="{FF2B5EF4-FFF2-40B4-BE49-F238E27FC236}">
                <a16:creationId xmlns:a16="http://schemas.microsoft.com/office/drawing/2014/main" id="{FF374009-360F-E830-26AE-E52083A0F2C2}"/>
              </a:ext>
            </a:extLst>
          </p:cNvPr>
          <p:cNvPicPr>
            <a:picLocks noChangeAspect="1"/>
          </p:cNvPicPr>
          <p:nvPr/>
        </p:nvPicPr>
        <p:blipFill>
          <a:blip r:embed="rId3"/>
          <a:stretch>
            <a:fillRect/>
          </a:stretch>
        </p:blipFill>
        <p:spPr>
          <a:xfrm>
            <a:off x="1159544" y="3042249"/>
            <a:ext cx="2419688" cy="2932981"/>
          </a:xfrm>
          <a:prstGeom prst="rect">
            <a:avLst/>
          </a:prstGeom>
        </p:spPr>
      </p:pic>
    </p:spTree>
    <p:extLst>
      <p:ext uri="{BB962C8B-B14F-4D97-AF65-F5344CB8AC3E}">
        <p14:creationId xmlns:p14="http://schemas.microsoft.com/office/powerpoint/2010/main" val="499893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9E47A-8BEB-C05C-5289-2183BFE1F618}"/>
              </a:ext>
            </a:extLst>
          </p:cNvPr>
          <p:cNvSpPr>
            <a:spLocks noGrp="1"/>
          </p:cNvSpPr>
          <p:nvPr>
            <p:ph type="title"/>
          </p:nvPr>
        </p:nvSpPr>
        <p:spPr/>
        <p:txBody>
          <a:bodyPr/>
          <a:lstStyle/>
          <a:p>
            <a:r>
              <a:rPr lang="en-GB" dirty="0"/>
              <a:t>Unfit through drink or drugs.</a:t>
            </a:r>
          </a:p>
        </p:txBody>
      </p:sp>
      <p:sp>
        <p:nvSpPr>
          <p:cNvPr id="3" name="Content Placeholder 2">
            <a:extLst>
              <a:ext uri="{FF2B5EF4-FFF2-40B4-BE49-F238E27FC236}">
                <a16:creationId xmlns:a16="http://schemas.microsoft.com/office/drawing/2014/main" id="{D5BABBC2-F631-CFAB-9BD5-3EE5798BA8B3}"/>
              </a:ext>
            </a:extLst>
          </p:cNvPr>
          <p:cNvSpPr>
            <a:spLocks noGrp="1"/>
          </p:cNvSpPr>
          <p:nvPr>
            <p:ph sz="half" idx="1"/>
          </p:nvPr>
        </p:nvSpPr>
        <p:spPr/>
        <p:txBody>
          <a:bodyPr>
            <a:normAutofit/>
          </a:bodyPr>
          <a:lstStyle/>
          <a:p>
            <a:r>
              <a:rPr lang="en-GB" b="0" i="0" dirty="0">
                <a:solidFill>
                  <a:srgbClr val="444444"/>
                </a:solidFill>
                <a:effectLst/>
                <a:highlight>
                  <a:srgbClr val="FFFFFF"/>
                </a:highlight>
                <a:latin typeface="Lato" panose="020F0502020204030203" pitchFamily="34" charset="0"/>
              </a:rPr>
              <a:t>Under </a:t>
            </a:r>
            <a:r>
              <a:rPr lang="en-GB" b="0" i="0" u="none" strike="noStrike" dirty="0">
                <a:solidFill>
                  <a:srgbClr val="005DAA"/>
                </a:solidFill>
                <a:effectLst/>
                <a:highlight>
                  <a:srgbClr val="FFFFFF"/>
                </a:highlight>
                <a:latin typeface="Lato" panose="020F0502020204030203" pitchFamily="34" charset="0"/>
                <a:hlinkClick r:id="rId2"/>
              </a:rPr>
              <a:t>section 4(1) RTA 1988</a:t>
            </a:r>
            <a:r>
              <a:rPr lang="en-GB" b="0" i="0" dirty="0">
                <a:solidFill>
                  <a:srgbClr val="444444"/>
                </a:solidFill>
                <a:effectLst/>
                <a:highlight>
                  <a:srgbClr val="FFFFFF"/>
                </a:highlight>
                <a:latin typeface="Lato" panose="020F0502020204030203" pitchFamily="34" charset="0"/>
              </a:rPr>
              <a:t>, it is an offence if a person drives or attempts to drive a motor vehicle on a road or other public place whilst unfit through drink or drugs.</a:t>
            </a:r>
          </a:p>
        </p:txBody>
      </p:sp>
      <p:pic>
        <p:nvPicPr>
          <p:cNvPr id="8" name="Content Placeholder 7">
            <a:extLst>
              <a:ext uri="{FF2B5EF4-FFF2-40B4-BE49-F238E27FC236}">
                <a16:creationId xmlns:a16="http://schemas.microsoft.com/office/drawing/2014/main" id="{200B8E7A-2937-F278-9700-31C2D449E2D1}"/>
              </a:ext>
            </a:extLst>
          </p:cNvPr>
          <p:cNvPicPr>
            <a:picLocks noGrp="1" noChangeAspect="1"/>
          </p:cNvPicPr>
          <p:nvPr>
            <p:ph sz="half" idx="2"/>
          </p:nvPr>
        </p:nvPicPr>
        <p:blipFill>
          <a:blip r:embed="rId3"/>
          <a:stretch>
            <a:fillRect/>
          </a:stretch>
        </p:blipFill>
        <p:spPr>
          <a:xfrm>
            <a:off x="7081444" y="2101664"/>
            <a:ext cx="3852537" cy="3419112"/>
          </a:xfrm>
        </p:spPr>
      </p:pic>
    </p:spTree>
    <p:extLst>
      <p:ext uri="{BB962C8B-B14F-4D97-AF65-F5344CB8AC3E}">
        <p14:creationId xmlns:p14="http://schemas.microsoft.com/office/powerpoint/2010/main" val="3982665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EEDEF-C4F2-4AD9-B844-C1A237F8F5E3}"/>
              </a:ext>
            </a:extLst>
          </p:cNvPr>
          <p:cNvSpPr>
            <a:spLocks noGrp="1"/>
          </p:cNvSpPr>
          <p:nvPr>
            <p:ph type="title"/>
          </p:nvPr>
        </p:nvSpPr>
        <p:spPr/>
        <p:txBody>
          <a:bodyPr/>
          <a:lstStyle/>
          <a:p>
            <a:r>
              <a:rPr lang="en-GB" dirty="0"/>
              <a:t>In charge, unfit through drink or drugs.</a:t>
            </a:r>
          </a:p>
        </p:txBody>
      </p:sp>
      <p:sp>
        <p:nvSpPr>
          <p:cNvPr id="3" name="Content Placeholder 2">
            <a:extLst>
              <a:ext uri="{FF2B5EF4-FFF2-40B4-BE49-F238E27FC236}">
                <a16:creationId xmlns:a16="http://schemas.microsoft.com/office/drawing/2014/main" id="{407B79FB-1A0D-D62B-9250-8D3D670E11F8}"/>
              </a:ext>
            </a:extLst>
          </p:cNvPr>
          <p:cNvSpPr>
            <a:spLocks noGrp="1"/>
          </p:cNvSpPr>
          <p:nvPr>
            <p:ph sz="half" idx="1"/>
          </p:nvPr>
        </p:nvSpPr>
        <p:spPr/>
        <p:txBody>
          <a:bodyPr/>
          <a:lstStyle/>
          <a:p>
            <a:r>
              <a:rPr lang="en-GB" b="0" i="0" dirty="0">
                <a:solidFill>
                  <a:srgbClr val="444444"/>
                </a:solidFill>
                <a:effectLst/>
                <a:highlight>
                  <a:srgbClr val="FFFFFF"/>
                </a:highlight>
                <a:latin typeface="Lato" panose="020F0502020204030203" pitchFamily="34" charset="0"/>
              </a:rPr>
              <a:t>Similarly, </a:t>
            </a:r>
            <a:r>
              <a:rPr lang="en-GB" b="0" i="0" u="none" strike="noStrike" dirty="0">
                <a:solidFill>
                  <a:srgbClr val="005DAA"/>
                </a:solidFill>
                <a:effectLst/>
                <a:highlight>
                  <a:srgbClr val="FFFFFF"/>
                </a:highlight>
                <a:latin typeface="Lato" panose="020F0502020204030203" pitchFamily="34" charset="0"/>
                <a:hlinkClick r:id="rId2"/>
              </a:rPr>
              <a:t>section 4(2) RTA 1988</a:t>
            </a:r>
            <a:r>
              <a:rPr lang="en-GB" b="0" i="0" dirty="0">
                <a:solidFill>
                  <a:srgbClr val="444444"/>
                </a:solidFill>
                <a:effectLst/>
                <a:highlight>
                  <a:srgbClr val="FFFFFF"/>
                </a:highlight>
                <a:latin typeface="Lato" panose="020F0502020204030203" pitchFamily="34" charset="0"/>
              </a:rPr>
              <a:t> makes it an offence if the person is in charge of a motor vehicle when under the influence of drink or drugs.</a:t>
            </a:r>
            <a:endParaRPr lang="en-GB" dirty="0"/>
          </a:p>
        </p:txBody>
      </p:sp>
      <p:pic>
        <p:nvPicPr>
          <p:cNvPr id="6" name="Content Placeholder 5">
            <a:extLst>
              <a:ext uri="{FF2B5EF4-FFF2-40B4-BE49-F238E27FC236}">
                <a16:creationId xmlns:a16="http://schemas.microsoft.com/office/drawing/2014/main" id="{74320E26-6EEF-579A-E9C0-798DB9A472B4}"/>
              </a:ext>
            </a:extLst>
          </p:cNvPr>
          <p:cNvPicPr>
            <a:picLocks noGrp="1" noChangeAspect="1"/>
          </p:cNvPicPr>
          <p:nvPr>
            <p:ph sz="half" idx="2"/>
          </p:nvPr>
        </p:nvPicPr>
        <p:blipFill>
          <a:blip r:embed="rId3"/>
          <a:stretch>
            <a:fillRect/>
          </a:stretch>
        </p:blipFill>
        <p:spPr>
          <a:xfrm>
            <a:off x="7087591" y="2029865"/>
            <a:ext cx="2514951" cy="1619476"/>
          </a:xfrm>
        </p:spPr>
      </p:pic>
      <p:pic>
        <p:nvPicPr>
          <p:cNvPr id="8" name="Picture 7">
            <a:extLst>
              <a:ext uri="{FF2B5EF4-FFF2-40B4-BE49-F238E27FC236}">
                <a16:creationId xmlns:a16="http://schemas.microsoft.com/office/drawing/2014/main" id="{A882D058-B010-36E4-B830-80857157B85B}"/>
              </a:ext>
            </a:extLst>
          </p:cNvPr>
          <p:cNvPicPr>
            <a:picLocks noChangeAspect="1"/>
          </p:cNvPicPr>
          <p:nvPr/>
        </p:nvPicPr>
        <p:blipFill>
          <a:blip r:embed="rId4"/>
          <a:stretch>
            <a:fillRect/>
          </a:stretch>
        </p:blipFill>
        <p:spPr>
          <a:xfrm>
            <a:off x="7087591" y="4117931"/>
            <a:ext cx="2514951" cy="1486107"/>
          </a:xfrm>
          <a:prstGeom prst="rect">
            <a:avLst/>
          </a:prstGeom>
        </p:spPr>
      </p:pic>
    </p:spTree>
    <p:extLst>
      <p:ext uri="{BB962C8B-B14F-4D97-AF65-F5344CB8AC3E}">
        <p14:creationId xmlns:p14="http://schemas.microsoft.com/office/powerpoint/2010/main" val="669425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A29E4C-EAFA-3E8B-46C0-01746D3725F1}"/>
              </a:ext>
            </a:extLst>
          </p:cNvPr>
          <p:cNvSpPr>
            <a:spLocks noGrp="1"/>
          </p:cNvSpPr>
          <p:nvPr>
            <p:ph sz="half" idx="1"/>
          </p:nvPr>
        </p:nvSpPr>
        <p:spPr>
          <a:xfrm>
            <a:off x="838200" y="1825625"/>
            <a:ext cx="5181600" cy="2533591"/>
          </a:xfrm>
        </p:spPr>
        <p:txBody>
          <a:bodyPr/>
          <a:lstStyle/>
          <a:p>
            <a:r>
              <a:rPr lang="en-GB" b="0" i="0" dirty="0">
                <a:solidFill>
                  <a:srgbClr val="444444"/>
                </a:solidFill>
                <a:effectLst/>
                <a:highlight>
                  <a:srgbClr val="FFFFFF"/>
                </a:highlight>
                <a:latin typeface="Lato" panose="020F0502020204030203" pitchFamily="34" charset="0"/>
              </a:rPr>
              <a:t>Under </a:t>
            </a:r>
            <a:r>
              <a:rPr lang="en-GB" b="0" i="0" u="none" strike="noStrike" dirty="0">
                <a:solidFill>
                  <a:srgbClr val="005DAA"/>
                </a:solidFill>
                <a:effectLst/>
                <a:highlight>
                  <a:srgbClr val="FFFFFF"/>
                </a:highlight>
                <a:latin typeface="Lato" panose="020F0502020204030203" pitchFamily="34" charset="0"/>
                <a:hlinkClick r:id="rId2"/>
              </a:rPr>
              <a:t>section 4(1) RTA 1988</a:t>
            </a:r>
            <a:r>
              <a:rPr lang="en-GB" b="0" i="0" dirty="0">
                <a:solidFill>
                  <a:srgbClr val="444444"/>
                </a:solidFill>
                <a:effectLst/>
                <a:highlight>
                  <a:srgbClr val="FFFFFF"/>
                </a:highlight>
                <a:latin typeface="Lato" panose="020F0502020204030203" pitchFamily="34" charset="0"/>
              </a:rPr>
              <a:t>, it is an offence if a person drives or attempts to drive a motor vehicle on a road or other public place whilst unfit through drink or drugs</a:t>
            </a:r>
            <a:endParaRPr lang="en-GB" dirty="0"/>
          </a:p>
        </p:txBody>
      </p:sp>
      <p:pic>
        <p:nvPicPr>
          <p:cNvPr id="6" name="Content Placeholder 5">
            <a:extLst>
              <a:ext uri="{FF2B5EF4-FFF2-40B4-BE49-F238E27FC236}">
                <a16:creationId xmlns:a16="http://schemas.microsoft.com/office/drawing/2014/main" id="{26F842E4-265D-0570-287B-F029F9E2B941}"/>
              </a:ext>
            </a:extLst>
          </p:cNvPr>
          <p:cNvPicPr>
            <a:picLocks noGrp="1" noChangeAspect="1"/>
          </p:cNvPicPr>
          <p:nvPr>
            <p:ph sz="half" idx="2"/>
          </p:nvPr>
        </p:nvPicPr>
        <p:blipFill>
          <a:blip r:embed="rId3"/>
          <a:stretch>
            <a:fillRect/>
          </a:stretch>
        </p:blipFill>
        <p:spPr>
          <a:xfrm>
            <a:off x="6868818" y="1825625"/>
            <a:ext cx="3362794" cy="2276793"/>
          </a:xfrm>
        </p:spPr>
      </p:pic>
      <p:pic>
        <p:nvPicPr>
          <p:cNvPr id="8" name="Picture 7">
            <a:extLst>
              <a:ext uri="{FF2B5EF4-FFF2-40B4-BE49-F238E27FC236}">
                <a16:creationId xmlns:a16="http://schemas.microsoft.com/office/drawing/2014/main" id="{3628757C-1EFD-B737-E4CF-44E40EFF1D94}"/>
              </a:ext>
            </a:extLst>
          </p:cNvPr>
          <p:cNvPicPr>
            <a:picLocks noChangeAspect="1"/>
          </p:cNvPicPr>
          <p:nvPr/>
        </p:nvPicPr>
        <p:blipFill>
          <a:blip r:embed="rId4"/>
          <a:stretch>
            <a:fillRect/>
          </a:stretch>
        </p:blipFill>
        <p:spPr>
          <a:xfrm>
            <a:off x="6868818" y="4359216"/>
            <a:ext cx="3362794" cy="1774722"/>
          </a:xfrm>
          <a:prstGeom prst="rect">
            <a:avLst/>
          </a:prstGeom>
        </p:spPr>
      </p:pic>
    </p:spTree>
    <p:extLst>
      <p:ext uri="{BB962C8B-B14F-4D97-AF65-F5344CB8AC3E}">
        <p14:creationId xmlns:p14="http://schemas.microsoft.com/office/powerpoint/2010/main" val="3137140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729B1-8FB2-344A-D709-3AC13BEACE34}"/>
              </a:ext>
            </a:extLst>
          </p:cNvPr>
          <p:cNvSpPr>
            <a:spLocks noGrp="1"/>
          </p:cNvSpPr>
          <p:nvPr>
            <p:ph type="title"/>
          </p:nvPr>
        </p:nvSpPr>
        <p:spPr/>
        <p:txBody>
          <a:bodyPr/>
          <a:lstStyle/>
          <a:p>
            <a:r>
              <a:rPr lang="en-GB" dirty="0"/>
              <a:t>Attempting to drive vs being in charge…</a:t>
            </a:r>
          </a:p>
        </p:txBody>
      </p:sp>
      <p:sp>
        <p:nvSpPr>
          <p:cNvPr id="3" name="Content Placeholder 2">
            <a:extLst>
              <a:ext uri="{FF2B5EF4-FFF2-40B4-BE49-F238E27FC236}">
                <a16:creationId xmlns:a16="http://schemas.microsoft.com/office/drawing/2014/main" id="{0690A49F-49E6-0636-3A3D-208426789448}"/>
              </a:ext>
            </a:extLst>
          </p:cNvPr>
          <p:cNvSpPr>
            <a:spLocks noGrp="1"/>
          </p:cNvSpPr>
          <p:nvPr>
            <p:ph sz="half" idx="1"/>
          </p:nvPr>
        </p:nvSpPr>
        <p:spPr>
          <a:xfrm>
            <a:off x="838200" y="1945678"/>
            <a:ext cx="7454660" cy="4231285"/>
          </a:xfrm>
        </p:spPr>
        <p:txBody>
          <a:bodyPr>
            <a:normAutofit/>
          </a:bodyPr>
          <a:lstStyle/>
          <a:p>
            <a:r>
              <a:rPr lang="en-GB" sz="4000" b="0" i="0" dirty="0">
                <a:solidFill>
                  <a:srgbClr val="444444"/>
                </a:solidFill>
                <a:effectLst/>
                <a:highlight>
                  <a:srgbClr val="FFFFFF"/>
                </a:highlight>
                <a:latin typeface="Lato" panose="020F0502020204030203" pitchFamily="34" charset="0"/>
              </a:rPr>
              <a:t>There is a need to distinguish between "</a:t>
            </a:r>
            <a:r>
              <a:rPr lang="en-GB" sz="4000" b="1" i="0" dirty="0">
                <a:solidFill>
                  <a:srgbClr val="444444"/>
                </a:solidFill>
                <a:effectLst/>
                <a:highlight>
                  <a:srgbClr val="FFFFFF"/>
                </a:highlight>
                <a:latin typeface="Lato" panose="020F0502020204030203" pitchFamily="34" charset="0"/>
              </a:rPr>
              <a:t>attempting to drive</a:t>
            </a:r>
            <a:r>
              <a:rPr lang="en-GB" sz="4000" b="0" i="0" dirty="0">
                <a:solidFill>
                  <a:srgbClr val="444444"/>
                </a:solidFill>
                <a:effectLst/>
                <a:highlight>
                  <a:srgbClr val="FFFFFF"/>
                </a:highlight>
                <a:latin typeface="Lato" panose="020F0502020204030203" pitchFamily="34" charset="0"/>
              </a:rPr>
              <a:t>" and being "</a:t>
            </a:r>
            <a:r>
              <a:rPr lang="en-GB" sz="4000" b="1" i="0" dirty="0">
                <a:solidFill>
                  <a:srgbClr val="444444"/>
                </a:solidFill>
                <a:effectLst/>
                <a:highlight>
                  <a:srgbClr val="FFFFFF"/>
                </a:highlight>
                <a:latin typeface="Lato" panose="020F0502020204030203" pitchFamily="34" charset="0"/>
              </a:rPr>
              <a:t>in charge</a:t>
            </a:r>
            <a:r>
              <a:rPr lang="en-GB" sz="4000" b="0" i="0" dirty="0">
                <a:solidFill>
                  <a:srgbClr val="444444"/>
                </a:solidFill>
                <a:effectLst/>
                <a:highlight>
                  <a:srgbClr val="FFFFFF"/>
                </a:highlight>
                <a:latin typeface="Lato" panose="020F0502020204030203" pitchFamily="34" charset="0"/>
              </a:rPr>
              <a:t>". An attempt must be "</a:t>
            </a:r>
            <a:r>
              <a:rPr lang="en-GB" sz="4000" b="1" i="0" dirty="0">
                <a:solidFill>
                  <a:srgbClr val="444444"/>
                </a:solidFill>
                <a:effectLst/>
                <a:highlight>
                  <a:srgbClr val="FFFFFF"/>
                </a:highlight>
                <a:latin typeface="Lato" panose="020F0502020204030203" pitchFamily="34" charset="0"/>
              </a:rPr>
              <a:t>more than merely preparatory</a:t>
            </a:r>
            <a:r>
              <a:rPr lang="en-GB" sz="4000" b="0" i="0" dirty="0">
                <a:solidFill>
                  <a:srgbClr val="444444"/>
                </a:solidFill>
                <a:effectLst/>
                <a:highlight>
                  <a:srgbClr val="FFFFFF"/>
                </a:highlight>
                <a:latin typeface="Lato" panose="020F0502020204030203" pitchFamily="34" charset="0"/>
              </a:rPr>
              <a:t>" to the act of driving.</a:t>
            </a:r>
            <a:endParaRPr lang="en-GB" sz="4000" dirty="0"/>
          </a:p>
        </p:txBody>
      </p:sp>
      <p:pic>
        <p:nvPicPr>
          <p:cNvPr id="5" name="Picture 4">
            <a:extLst>
              <a:ext uri="{FF2B5EF4-FFF2-40B4-BE49-F238E27FC236}">
                <a16:creationId xmlns:a16="http://schemas.microsoft.com/office/drawing/2014/main" id="{1548348B-23AF-E750-2061-F23F16E03C52}"/>
              </a:ext>
            </a:extLst>
          </p:cNvPr>
          <p:cNvPicPr>
            <a:picLocks noChangeAspect="1"/>
          </p:cNvPicPr>
          <p:nvPr/>
        </p:nvPicPr>
        <p:blipFill>
          <a:blip r:embed="rId2"/>
          <a:stretch>
            <a:fillRect/>
          </a:stretch>
        </p:blipFill>
        <p:spPr>
          <a:xfrm>
            <a:off x="9109227" y="1606586"/>
            <a:ext cx="2681719" cy="1913510"/>
          </a:xfrm>
          <a:prstGeom prst="rect">
            <a:avLst/>
          </a:prstGeom>
        </p:spPr>
      </p:pic>
      <p:pic>
        <p:nvPicPr>
          <p:cNvPr id="7" name="Picture 6">
            <a:extLst>
              <a:ext uri="{FF2B5EF4-FFF2-40B4-BE49-F238E27FC236}">
                <a16:creationId xmlns:a16="http://schemas.microsoft.com/office/drawing/2014/main" id="{4E3EEEBF-5D2E-42B4-7E4A-2B962D381152}"/>
              </a:ext>
            </a:extLst>
          </p:cNvPr>
          <p:cNvPicPr>
            <a:picLocks noChangeAspect="1"/>
          </p:cNvPicPr>
          <p:nvPr/>
        </p:nvPicPr>
        <p:blipFill>
          <a:blip r:embed="rId3"/>
          <a:stretch>
            <a:fillRect/>
          </a:stretch>
        </p:blipFill>
        <p:spPr>
          <a:xfrm>
            <a:off x="9229429" y="4184781"/>
            <a:ext cx="2561517" cy="1817258"/>
          </a:xfrm>
          <a:prstGeom prst="rect">
            <a:avLst/>
          </a:prstGeom>
        </p:spPr>
      </p:pic>
    </p:spTree>
    <p:extLst>
      <p:ext uri="{BB962C8B-B14F-4D97-AF65-F5344CB8AC3E}">
        <p14:creationId xmlns:p14="http://schemas.microsoft.com/office/powerpoint/2010/main" val="3570714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C5677-E448-76DC-843B-72F2BE049A6F}"/>
              </a:ext>
            </a:extLst>
          </p:cNvPr>
          <p:cNvSpPr>
            <a:spLocks noGrp="1"/>
          </p:cNvSpPr>
          <p:nvPr>
            <p:ph type="title"/>
          </p:nvPr>
        </p:nvSpPr>
        <p:spPr/>
        <p:txBody>
          <a:bodyPr>
            <a:normAutofit/>
          </a:bodyPr>
          <a:lstStyle/>
          <a:p>
            <a:r>
              <a:rPr lang="en-GB" sz="4000" b="0" i="0" dirty="0">
                <a:solidFill>
                  <a:srgbClr val="444444"/>
                </a:solidFill>
                <a:effectLst/>
                <a:highlight>
                  <a:srgbClr val="FFFFFF"/>
                </a:highlight>
                <a:latin typeface="Lato" panose="020F0502020204030203" pitchFamily="34" charset="0"/>
              </a:rPr>
              <a:t>Mason v DPP [2009] EWHC 2198 (Admin),</a:t>
            </a:r>
            <a:endParaRPr lang="en-GB" sz="4000" dirty="0"/>
          </a:p>
        </p:txBody>
      </p:sp>
      <p:sp>
        <p:nvSpPr>
          <p:cNvPr id="3" name="Content Placeholder 2">
            <a:extLst>
              <a:ext uri="{FF2B5EF4-FFF2-40B4-BE49-F238E27FC236}">
                <a16:creationId xmlns:a16="http://schemas.microsoft.com/office/drawing/2014/main" id="{C81988CC-831D-459F-263C-64CFFFB5D404}"/>
              </a:ext>
            </a:extLst>
          </p:cNvPr>
          <p:cNvSpPr>
            <a:spLocks noGrp="1"/>
          </p:cNvSpPr>
          <p:nvPr>
            <p:ph sz="half" idx="1"/>
          </p:nvPr>
        </p:nvSpPr>
        <p:spPr>
          <a:xfrm>
            <a:off x="838200" y="1825625"/>
            <a:ext cx="6523008" cy="4351338"/>
          </a:xfrm>
        </p:spPr>
        <p:txBody>
          <a:bodyPr>
            <a:normAutofit fontScale="92500" lnSpcReduction="10000"/>
          </a:bodyPr>
          <a:lstStyle/>
          <a:p>
            <a:r>
              <a:rPr lang="en-GB" b="0" i="0" dirty="0">
                <a:solidFill>
                  <a:srgbClr val="444444"/>
                </a:solidFill>
                <a:effectLst/>
                <a:highlight>
                  <a:srgbClr val="FFFFFF"/>
                </a:highlight>
                <a:latin typeface="Lato" panose="020F0502020204030203" pitchFamily="34" charset="0"/>
              </a:rPr>
              <a:t>A car owner had been robbed at knifepoint as he opened his car door. The robber drove off in the car. The car owner phoned the police who told him to come to the station and make a report. When he did, the officer smelt alcohol on his breath and arrested him for attempting to drive whilst over the limit. He later blew 68ug in breath. The Court held that opening a car door was merely preparatory to the act of driving, and not an actual attempt to drive.</a:t>
            </a:r>
            <a:endParaRPr lang="en-GB" dirty="0"/>
          </a:p>
          <a:p>
            <a:endParaRPr lang="en-GB" dirty="0"/>
          </a:p>
        </p:txBody>
      </p:sp>
      <p:pic>
        <p:nvPicPr>
          <p:cNvPr id="6" name="Content Placeholder 5">
            <a:extLst>
              <a:ext uri="{FF2B5EF4-FFF2-40B4-BE49-F238E27FC236}">
                <a16:creationId xmlns:a16="http://schemas.microsoft.com/office/drawing/2014/main" id="{B6AE2E4A-EA25-6B54-4C18-50B8AF78E3A7}"/>
              </a:ext>
            </a:extLst>
          </p:cNvPr>
          <p:cNvPicPr>
            <a:picLocks noGrp="1" noChangeAspect="1"/>
          </p:cNvPicPr>
          <p:nvPr>
            <p:ph sz="half" idx="2"/>
          </p:nvPr>
        </p:nvPicPr>
        <p:blipFill>
          <a:blip r:embed="rId2"/>
          <a:stretch>
            <a:fillRect/>
          </a:stretch>
        </p:blipFill>
        <p:spPr>
          <a:xfrm>
            <a:off x="7896104" y="2892725"/>
            <a:ext cx="2444092" cy="1799228"/>
          </a:xfrm>
        </p:spPr>
      </p:pic>
    </p:spTree>
    <p:extLst>
      <p:ext uri="{BB962C8B-B14F-4D97-AF65-F5344CB8AC3E}">
        <p14:creationId xmlns:p14="http://schemas.microsoft.com/office/powerpoint/2010/main" val="2170677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AD8C46-9F11-DB12-B78B-81169AAD81F5}"/>
              </a:ext>
            </a:extLst>
          </p:cNvPr>
          <p:cNvSpPr>
            <a:spLocks noGrp="1"/>
          </p:cNvSpPr>
          <p:nvPr>
            <p:ph sz="half" idx="1"/>
          </p:nvPr>
        </p:nvSpPr>
        <p:spPr>
          <a:xfrm>
            <a:off x="838200" y="615351"/>
            <a:ext cx="10515600" cy="5561612"/>
          </a:xfrm>
        </p:spPr>
        <p:txBody>
          <a:bodyPr>
            <a:normAutofit/>
          </a:bodyPr>
          <a:lstStyle/>
          <a:p>
            <a:pPr algn="l"/>
            <a:r>
              <a:rPr lang="en-GB" b="1" i="0" dirty="0">
                <a:solidFill>
                  <a:srgbClr val="000000"/>
                </a:solidFill>
                <a:effectLst/>
                <a:highlight>
                  <a:srgbClr val="FFFFFF"/>
                </a:highlight>
                <a:latin typeface="arial" panose="020B0604020202020204" pitchFamily="34" charset="0"/>
              </a:rPr>
              <a:t>S.6 RTA 1988</a:t>
            </a:r>
          </a:p>
          <a:p>
            <a:pPr algn="l"/>
            <a:endParaRPr lang="en-GB" b="1" i="0" dirty="0">
              <a:solidFill>
                <a:srgbClr val="000000"/>
              </a:solidFill>
              <a:effectLst/>
              <a:highlight>
                <a:srgbClr val="FFFFFF"/>
              </a:highlight>
              <a:latin typeface="arial" panose="020B0604020202020204" pitchFamily="34" charset="0"/>
            </a:endParaRPr>
          </a:p>
          <a:p>
            <a:pPr algn="l"/>
            <a:r>
              <a:rPr lang="en-GB" b="1" i="0" dirty="0">
                <a:solidFill>
                  <a:srgbClr val="000000"/>
                </a:solidFill>
                <a:effectLst/>
                <a:highlight>
                  <a:srgbClr val="FFFFFF"/>
                </a:highlight>
                <a:latin typeface="arial" panose="020B0604020202020204" pitchFamily="34" charset="0"/>
              </a:rPr>
              <a:t>Power to administer preliminary tests</a:t>
            </a:r>
          </a:p>
          <a:p>
            <a:pPr algn="l"/>
            <a:endParaRPr lang="en-GB" b="1" i="0" dirty="0">
              <a:solidFill>
                <a:srgbClr val="000000"/>
              </a:solidFill>
              <a:effectLst/>
              <a:highlight>
                <a:srgbClr val="FFFFFF"/>
              </a:highlight>
              <a:latin typeface="arial" panose="020B0604020202020204" pitchFamily="34" charset="0"/>
            </a:endParaRPr>
          </a:p>
          <a:p>
            <a:pPr algn="l"/>
            <a:r>
              <a:rPr lang="en-GB" b="0" i="0" dirty="0">
                <a:solidFill>
                  <a:srgbClr val="1E1E1E"/>
                </a:solidFill>
                <a:effectLst/>
                <a:highlight>
                  <a:srgbClr val="FFFFFF"/>
                </a:highlight>
                <a:latin typeface="arial" panose="020B0604020202020204" pitchFamily="34" charset="0"/>
              </a:rPr>
              <a:t>(1)If any of subsections (2) to (5) applies a constable may require a person to co-operate with any one or more preliminary tests administered to the person by that constable or another constable.</a:t>
            </a:r>
          </a:p>
          <a:p>
            <a:endParaRPr lang="en-GB" dirty="0"/>
          </a:p>
        </p:txBody>
      </p:sp>
      <p:pic>
        <p:nvPicPr>
          <p:cNvPr id="4" name="Picture 3">
            <a:extLst>
              <a:ext uri="{FF2B5EF4-FFF2-40B4-BE49-F238E27FC236}">
                <a16:creationId xmlns:a16="http://schemas.microsoft.com/office/drawing/2014/main" id="{16109571-17D0-5DC3-289A-B0662CF54BB5}"/>
              </a:ext>
            </a:extLst>
          </p:cNvPr>
          <p:cNvPicPr>
            <a:picLocks noChangeAspect="1"/>
          </p:cNvPicPr>
          <p:nvPr/>
        </p:nvPicPr>
        <p:blipFill>
          <a:blip r:embed="rId2"/>
          <a:stretch>
            <a:fillRect/>
          </a:stretch>
        </p:blipFill>
        <p:spPr>
          <a:xfrm>
            <a:off x="9147465" y="4937542"/>
            <a:ext cx="2423475" cy="1305107"/>
          </a:xfrm>
          <a:prstGeom prst="rect">
            <a:avLst/>
          </a:prstGeom>
        </p:spPr>
      </p:pic>
    </p:spTree>
    <p:extLst>
      <p:ext uri="{BB962C8B-B14F-4D97-AF65-F5344CB8AC3E}">
        <p14:creationId xmlns:p14="http://schemas.microsoft.com/office/powerpoint/2010/main" val="7836747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91D271E-9AD6-852A-80C2-1AB4FFC7B628}"/>
              </a:ext>
            </a:extLst>
          </p:cNvPr>
          <p:cNvSpPr txBox="1"/>
          <p:nvPr/>
        </p:nvSpPr>
        <p:spPr>
          <a:xfrm>
            <a:off x="655608" y="1121434"/>
            <a:ext cx="9805358" cy="2677656"/>
          </a:xfrm>
          <a:prstGeom prst="rect">
            <a:avLst/>
          </a:prstGeom>
          <a:noFill/>
        </p:spPr>
        <p:txBody>
          <a:bodyPr wrap="square">
            <a:spAutoFit/>
          </a:bodyPr>
          <a:lstStyle/>
          <a:p>
            <a:pPr algn="l"/>
            <a:r>
              <a:rPr lang="en-GB" sz="2800" b="0" i="0" dirty="0">
                <a:solidFill>
                  <a:srgbClr val="1E1E1E"/>
                </a:solidFill>
                <a:effectLst/>
                <a:highlight>
                  <a:srgbClr val="FFFFFF"/>
                </a:highlight>
                <a:latin typeface="arial" panose="020B0604020202020204" pitchFamily="34" charset="0"/>
              </a:rPr>
              <a:t>(2)This subsection applies if a constable reasonably suspects that the person—</a:t>
            </a:r>
          </a:p>
          <a:p>
            <a:pPr algn="l"/>
            <a:r>
              <a:rPr lang="en-GB" sz="2800" b="0" i="0" dirty="0">
                <a:solidFill>
                  <a:srgbClr val="1E1E1E"/>
                </a:solidFill>
                <a:effectLst/>
                <a:highlight>
                  <a:srgbClr val="FFFFFF"/>
                </a:highlight>
                <a:latin typeface="arial" panose="020B0604020202020204" pitchFamily="34" charset="0"/>
              </a:rPr>
              <a:t>(a)is driving, is attempting to drive or is in charge of a motor vehicle on a road or other public place, and</a:t>
            </a:r>
          </a:p>
          <a:p>
            <a:pPr algn="l"/>
            <a:r>
              <a:rPr lang="en-GB" sz="2800" b="0" i="0" dirty="0">
                <a:solidFill>
                  <a:srgbClr val="1E1E1E"/>
                </a:solidFill>
                <a:effectLst/>
                <a:highlight>
                  <a:srgbClr val="FFFFFF"/>
                </a:highlight>
                <a:latin typeface="arial" panose="020B0604020202020204" pitchFamily="34" charset="0"/>
              </a:rPr>
              <a:t>(b)has alcohol or a drug in his body or is under the influence of a drug.</a:t>
            </a:r>
          </a:p>
        </p:txBody>
      </p:sp>
      <p:pic>
        <p:nvPicPr>
          <p:cNvPr id="8" name="Picture 7">
            <a:extLst>
              <a:ext uri="{FF2B5EF4-FFF2-40B4-BE49-F238E27FC236}">
                <a16:creationId xmlns:a16="http://schemas.microsoft.com/office/drawing/2014/main" id="{E3ECD9CA-4787-D08E-D91C-D644C6144380}"/>
              </a:ext>
            </a:extLst>
          </p:cNvPr>
          <p:cNvPicPr>
            <a:picLocks noChangeAspect="1"/>
          </p:cNvPicPr>
          <p:nvPr/>
        </p:nvPicPr>
        <p:blipFill>
          <a:blip r:embed="rId2"/>
          <a:stretch>
            <a:fillRect/>
          </a:stretch>
        </p:blipFill>
        <p:spPr>
          <a:xfrm>
            <a:off x="7696313" y="3837452"/>
            <a:ext cx="3000794" cy="2162477"/>
          </a:xfrm>
          <a:prstGeom prst="rect">
            <a:avLst/>
          </a:prstGeom>
        </p:spPr>
      </p:pic>
    </p:spTree>
    <p:extLst>
      <p:ext uri="{BB962C8B-B14F-4D97-AF65-F5344CB8AC3E}">
        <p14:creationId xmlns:p14="http://schemas.microsoft.com/office/powerpoint/2010/main" val="18265798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3553310-6839-0A51-7E83-907BF4EC2AA1}"/>
              </a:ext>
            </a:extLst>
          </p:cNvPr>
          <p:cNvSpPr txBox="1"/>
          <p:nvPr/>
        </p:nvSpPr>
        <p:spPr>
          <a:xfrm>
            <a:off x="638355" y="1955320"/>
            <a:ext cx="10863532" cy="3108543"/>
          </a:xfrm>
          <a:prstGeom prst="rect">
            <a:avLst/>
          </a:prstGeom>
          <a:noFill/>
        </p:spPr>
        <p:txBody>
          <a:bodyPr wrap="square">
            <a:spAutoFit/>
          </a:bodyPr>
          <a:lstStyle/>
          <a:p>
            <a:pPr algn="l"/>
            <a:r>
              <a:rPr lang="en-GB" sz="2800" b="0" i="0" dirty="0">
                <a:solidFill>
                  <a:srgbClr val="1E1E1E"/>
                </a:solidFill>
                <a:effectLst/>
                <a:highlight>
                  <a:srgbClr val="FFFFFF"/>
                </a:highlight>
                <a:latin typeface="arial" panose="020B0604020202020204" pitchFamily="34" charset="0"/>
              </a:rPr>
              <a:t>(3)This subsection applies if a constable reasonably suspects that the person—</a:t>
            </a:r>
          </a:p>
          <a:p>
            <a:pPr algn="l"/>
            <a:r>
              <a:rPr lang="en-GB" sz="2800" b="0" i="0" dirty="0">
                <a:solidFill>
                  <a:srgbClr val="1E1E1E"/>
                </a:solidFill>
                <a:effectLst/>
                <a:highlight>
                  <a:srgbClr val="FFFFFF"/>
                </a:highlight>
                <a:latin typeface="arial" panose="020B0604020202020204" pitchFamily="34" charset="0"/>
              </a:rPr>
              <a:t>(a)has been driving, attempting to drive or in charge of a motor vehicle on a road or other public place while having alcohol or a drug in his body or while unfit to drive because of a drug, and</a:t>
            </a:r>
          </a:p>
          <a:p>
            <a:pPr algn="l"/>
            <a:r>
              <a:rPr lang="en-GB" sz="2800" b="0" i="0" dirty="0">
                <a:solidFill>
                  <a:srgbClr val="1E1E1E"/>
                </a:solidFill>
                <a:effectLst/>
                <a:highlight>
                  <a:srgbClr val="FFFFFF"/>
                </a:highlight>
                <a:latin typeface="arial" panose="020B0604020202020204" pitchFamily="34" charset="0"/>
              </a:rPr>
              <a:t>(b)still has alcohol or a drug in his body or is still under the influence of a drug.</a:t>
            </a:r>
          </a:p>
        </p:txBody>
      </p:sp>
      <p:pic>
        <p:nvPicPr>
          <p:cNvPr id="8" name="Picture 7">
            <a:extLst>
              <a:ext uri="{FF2B5EF4-FFF2-40B4-BE49-F238E27FC236}">
                <a16:creationId xmlns:a16="http://schemas.microsoft.com/office/drawing/2014/main" id="{E8BAF6B6-7C85-A78A-CC08-622EB7292D43}"/>
              </a:ext>
            </a:extLst>
          </p:cNvPr>
          <p:cNvPicPr>
            <a:picLocks noChangeAspect="1"/>
          </p:cNvPicPr>
          <p:nvPr/>
        </p:nvPicPr>
        <p:blipFill>
          <a:blip r:embed="rId2"/>
          <a:stretch>
            <a:fillRect/>
          </a:stretch>
        </p:blipFill>
        <p:spPr>
          <a:xfrm>
            <a:off x="7973654" y="4995020"/>
            <a:ext cx="3734791" cy="1570785"/>
          </a:xfrm>
          <a:prstGeom prst="rect">
            <a:avLst/>
          </a:prstGeom>
        </p:spPr>
      </p:pic>
    </p:spTree>
    <p:extLst>
      <p:ext uri="{BB962C8B-B14F-4D97-AF65-F5344CB8AC3E}">
        <p14:creationId xmlns:p14="http://schemas.microsoft.com/office/powerpoint/2010/main" val="3425339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33CDC1-33D7-6DD7-CC8A-FE93DEB48FC9}"/>
              </a:ext>
            </a:extLst>
          </p:cNvPr>
          <p:cNvSpPr>
            <a:spLocks noGrp="1"/>
          </p:cNvSpPr>
          <p:nvPr>
            <p:ph sz="half" idx="1"/>
          </p:nvPr>
        </p:nvSpPr>
        <p:spPr>
          <a:xfrm>
            <a:off x="838200" y="1293962"/>
            <a:ext cx="10600426" cy="4883001"/>
          </a:xfrm>
        </p:spPr>
        <p:txBody>
          <a:bodyPr>
            <a:normAutofit/>
          </a:bodyPr>
          <a:lstStyle/>
          <a:p>
            <a:pPr algn="l"/>
            <a:r>
              <a:rPr lang="en-GB" b="0" i="0" dirty="0">
                <a:solidFill>
                  <a:srgbClr val="1E1E1E"/>
                </a:solidFill>
                <a:effectLst/>
                <a:highlight>
                  <a:srgbClr val="FFFFFF"/>
                </a:highlight>
                <a:latin typeface="arial" panose="020B0604020202020204" pitchFamily="34" charset="0"/>
              </a:rPr>
              <a:t>(4)This subsection applies if a constable reasonably suspects that the person—</a:t>
            </a:r>
          </a:p>
          <a:p>
            <a:pPr algn="l"/>
            <a:r>
              <a:rPr lang="en-GB" b="0" i="0" dirty="0">
                <a:solidFill>
                  <a:srgbClr val="1E1E1E"/>
                </a:solidFill>
                <a:effectLst/>
                <a:highlight>
                  <a:srgbClr val="FFFFFF"/>
                </a:highlight>
                <a:latin typeface="arial" panose="020B0604020202020204" pitchFamily="34" charset="0"/>
              </a:rPr>
              <a:t>(a)is or has been driving, attempting to drive or in charge of a motor vehicle on a road or other public place, </a:t>
            </a:r>
            <a:r>
              <a:rPr lang="en-GB" b="1" i="0" dirty="0">
                <a:solidFill>
                  <a:srgbClr val="1E1E1E"/>
                </a:solidFill>
                <a:effectLst/>
                <a:highlight>
                  <a:srgbClr val="FFFFFF"/>
                </a:highlight>
                <a:latin typeface="arial" panose="020B0604020202020204" pitchFamily="34" charset="0"/>
              </a:rPr>
              <a:t>and</a:t>
            </a:r>
          </a:p>
          <a:p>
            <a:pPr algn="l"/>
            <a:r>
              <a:rPr lang="en-GB" b="0" i="0" dirty="0">
                <a:solidFill>
                  <a:srgbClr val="1E1E1E"/>
                </a:solidFill>
                <a:effectLst/>
                <a:highlight>
                  <a:srgbClr val="FFFFFF"/>
                </a:highlight>
                <a:latin typeface="arial" panose="020B0604020202020204" pitchFamily="34" charset="0"/>
              </a:rPr>
              <a:t>(b)has committed a traffic offence while the vehicle was in motion.</a:t>
            </a:r>
          </a:p>
          <a:p>
            <a:endParaRPr lang="en-GB" dirty="0"/>
          </a:p>
        </p:txBody>
      </p:sp>
      <p:pic>
        <p:nvPicPr>
          <p:cNvPr id="6" name="Picture 5">
            <a:extLst>
              <a:ext uri="{FF2B5EF4-FFF2-40B4-BE49-F238E27FC236}">
                <a16:creationId xmlns:a16="http://schemas.microsoft.com/office/drawing/2014/main" id="{9151570A-E531-59B0-0161-A39695B9728E}"/>
              </a:ext>
            </a:extLst>
          </p:cNvPr>
          <p:cNvPicPr>
            <a:picLocks noChangeAspect="1"/>
          </p:cNvPicPr>
          <p:nvPr/>
        </p:nvPicPr>
        <p:blipFill>
          <a:blip r:embed="rId2"/>
          <a:stretch>
            <a:fillRect/>
          </a:stretch>
        </p:blipFill>
        <p:spPr>
          <a:xfrm>
            <a:off x="8107923" y="4077931"/>
            <a:ext cx="3245877" cy="2027236"/>
          </a:xfrm>
          <a:prstGeom prst="rect">
            <a:avLst/>
          </a:prstGeom>
        </p:spPr>
      </p:pic>
    </p:spTree>
    <p:extLst>
      <p:ext uri="{BB962C8B-B14F-4D97-AF65-F5344CB8AC3E}">
        <p14:creationId xmlns:p14="http://schemas.microsoft.com/office/powerpoint/2010/main" val="41677484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B31405-CEBC-05E0-18FA-324A23A07B84}"/>
              </a:ext>
            </a:extLst>
          </p:cNvPr>
          <p:cNvSpPr>
            <a:spLocks noGrp="1"/>
          </p:cNvSpPr>
          <p:nvPr>
            <p:ph sz="half" idx="1"/>
          </p:nvPr>
        </p:nvSpPr>
        <p:spPr>
          <a:xfrm>
            <a:off x="838200" y="1825625"/>
            <a:ext cx="10692442" cy="4351338"/>
          </a:xfrm>
        </p:spPr>
        <p:txBody>
          <a:bodyPr>
            <a:normAutofit/>
          </a:bodyPr>
          <a:lstStyle/>
          <a:p>
            <a:pPr algn="l"/>
            <a:r>
              <a:rPr lang="en-GB" b="0" i="0" dirty="0">
                <a:solidFill>
                  <a:srgbClr val="1E1E1E"/>
                </a:solidFill>
                <a:effectLst/>
                <a:highlight>
                  <a:srgbClr val="FFFFFF"/>
                </a:highlight>
                <a:latin typeface="arial" panose="020B0604020202020204" pitchFamily="34" charset="0"/>
              </a:rPr>
              <a:t>(5)This subsection applies if—</a:t>
            </a:r>
          </a:p>
          <a:p>
            <a:pPr algn="l"/>
            <a:r>
              <a:rPr lang="en-GB" b="0" i="0" dirty="0">
                <a:solidFill>
                  <a:srgbClr val="1E1E1E"/>
                </a:solidFill>
                <a:effectLst/>
                <a:highlight>
                  <a:srgbClr val="FFFFFF"/>
                </a:highlight>
                <a:latin typeface="arial" panose="020B0604020202020204" pitchFamily="34" charset="0"/>
              </a:rPr>
              <a:t>(a)an accident occurs owing to the presence of a motor vehicle on a road or other public place, </a:t>
            </a:r>
            <a:r>
              <a:rPr lang="en-GB" b="1" i="0" dirty="0">
                <a:solidFill>
                  <a:srgbClr val="1E1E1E"/>
                </a:solidFill>
                <a:effectLst/>
                <a:highlight>
                  <a:srgbClr val="FFFFFF"/>
                </a:highlight>
                <a:latin typeface="arial" panose="020B0604020202020204" pitchFamily="34" charset="0"/>
              </a:rPr>
              <a:t>and</a:t>
            </a:r>
          </a:p>
          <a:p>
            <a:pPr algn="l"/>
            <a:r>
              <a:rPr lang="en-GB" b="0" i="0" dirty="0">
                <a:solidFill>
                  <a:srgbClr val="1E1E1E"/>
                </a:solidFill>
                <a:effectLst/>
                <a:highlight>
                  <a:srgbClr val="FFFFFF"/>
                </a:highlight>
                <a:latin typeface="arial" panose="020B0604020202020204" pitchFamily="34" charset="0"/>
              </a:rPr>
              <a:t>(b)a constable reasonably believes that the person was driving, attempting to drive or in charge of the vehicle at the time of the accident.</a:t>
            </a:r>
          </a:p>
          <a:p>
            <a:endParaRPr lang="en-GB" dirty="0"/>
          </a:p>
        </p:txBody>
      </p:sp>
      <p:pic>
        <p:nvPicPr>
          <p:cNvPr id="6" name="Picture 5">
            <a:extLst>
              <a:ext uri="{FF2B5EF4-FFF2-40B4-BE49-F238E27FC236}">
                <a16:creationId xmlns:a16="http://schemas.microsoft.com/office/drawing/2014/main" id="{12416A0C-A1C8-10EB-12A0-E2ECFCF6CA3F}"/>
              </a:ext>
            </a:extLst>
          </p:cNvPr>
          <p:cNvPicPr>
            <a:picLocks noChangeAspect="1"/>
          </p:cNvPicPr>
          <p:nvPr/>
        </p:nvPicPr>
        <p:blipFill>
          <a:blip r:embed="rId2"/>
          <a:stretch>
            <a:fillRect/>
          </a:stretch>
        </p:blipFill>
        <p:spPr>
          <a:xfrm>
            <a:off x="8091700" y="4464508"/>
            <a:ext cx="3183608" cy="2115047"/>
          </a:xfrm>
          <a:prstGeom prst="rect">
            <a:avLst/>
          </a:prstGeom>
        </p:spPr>
      </p:pic>
    </p:spTree>
    <p:extLst>
      <p:ext uri="{BB962C8B-B14F-4D97-AF65-F5344CB8AC3E}">
        <p14:creationId xmlns:p14="http://schemas.microsoft.com/office/powerpoint/2010/main" val="1907742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235594-B64D-1AB1-1C0B-78A05C5BD97D}"/>
              </a:ext>
            </a:extLst>
          </p:cNvPr>
          <p:cNvSpPr>
            <a:spLocks noGrp="1"/>
          </p:cNvSpPr>
          <p:nvPr>
            <p:ph sz="half" idx="1"/>
          </p:nvPr>
        </p:nvSpPr>
        <p:spPr>
          <a:xfrm>
            <a:off x="838200" y="1753173"/>
            <a:ext cx="10623430" cy="4423790"/>
          </a:xfrm>
        </p:spPr>
        <p:txBody>
          <a:bodyPr>
            <a:normAutofit/>
          </a:bodyPr>
          <a:lstStyle/>
          <a:p>
            <a:pPr algn="l"/>
            <a:r>
              <a:rPr lang="en-GB" b="0" i="0" dirty="0">
                <a:solidFill>
                  <a:srgbClr val="1E1E1E"/>
                </a:solidFill>
                <a:effectLst/>
                <a:highlight>
                  <a:srgbClr val="FFFFFF"/>
                </a:highlight>
                <a:latin typeface="arial" panose="020B0604020202020204" pitchFamily="34" charset="0"/>
              </a:rPr>
              <a:t>(6)A person commits an offence if without reasonable excuse he fails to co-operate with a preliminary test in pursuance of a requirement imposed under this section.</a:t>
            </a:r>
          </a:p>
          <a:p>
            <a:endParaRPr lang="en-GB" dirty="0"/>
          </a:p>
        </p:txBody>
      </p:sp>
    </p:spTree>
    <p:extLst>
      <p:ext uri="{BB962C8B-B14F-4D97-AF65-F5344CB8AC3E}">
        <p14:creationId xmlns:p14="http://schemas.microsoft.com/office/powerpoint/2010/main" val="23095659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9EAF42-6262-C5C3-29E3-38AFE3FE01BE}"/>
              </a:ext>
            </a:extLst>
          </p:cNvPr>
          <p:cNvSpPr>
            <a:spLocks noGrp="1"/>
          </p:cNvSpPr>
          <p:nvPr>
            <p:ph sz="half" idx="1"/>
          </p:nvPr>
        </p:nvSpPr>
        <p:spPr>
          <a:xfrm>
            <a:off x="838199" y="1825625"/>
            <a:ext cx="10479657" cy="4351338"/>
          </a:xfrm>
        </p:spPr>
        <p:txBody>
          <a:bodyPr/>
          <a:lstStyle/>
          <a:p>
            <a:r>
              <a:rPr lang="en-GB" b="0" i="0" dirty="0">
                <a:solidFill>
                  <a:srgbClr val="1E1E1E"/>
                </a:solidFill>
                <a:effectLst/>
                <a:highlight>
                  <a:srgbClr val="FFFFFF"/>
                </a:highlight>
                <a:latin typeface="arial" panose="020B0604020202020204" pitchFamily="34" charset="0"/>
              </a:rPr>
              <a:t>(7)A constable may administer a preliminary test by virtue of any of subsections (2) to (4) only if he is in uniform.</a:t>
            </a:r>
          </a:p>
          <a:p>
            <a:endParaRPr lang="en-GB" dirty="0"/>
          </a:p>
        </p:txBody>
      </p:sp>
      <p:pic>
        <p:nvPicPr>
          <p:cNvPr id="6" name="Picture 5">
            <a:extLst>
              <a:ext uri="{FF2B5EF4-FFF2-40B4-BE49-F238E27FC236}">
                <a16:creationId xmlns:a16="http://schemas.microsoft.com/office/drawing/2014/main" id="{4E738105-7951-1C4E-F1A3-2001C6A45299}"/>
              </a:ext>
            </a:extLst>
          </p:cNvPr>
          <p:cNvPicPr>
            <a:picLocks noChangeAspect="1"/>
          </p:cNvPicPr>
          <p:nvPr/>
        </p:nvPicPr>
        <p:blipFill>
          <a:blip r:embed="rId2"/>
          <a:stretch>
            <a:fillRect/>
          </a:stretch>
        </p:blipFill>
        <p:spPr>
          <a:xfrm>
            <a:off x="7579744" y="3646099"/>
            <a:ext cx="2661500" cy="1986301"/>
          </a:xfrm>
          <a:prstGeom prst="rect">
            <a:avLst/>
          </a:prstGeom>
        </p:spPr>
      </p:pic>
    </p:spTree>
    <p:extLst>
      <p:ext uri="{BB962C8B-B14F-4D97-AF65-F5344CB8AC3E}">
        <p14:creationId xmlns:p14="http://schemas.microsoft.com/office/powerpoint/2010/main" val="13492132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CC6F5D-3768-519D-D60A-6289A132FEFC}"/>
              </a:ext>
            </a:extLst>
          </p:cNvPr>
          <p:cNvSpPr>
            <a:spLocks noGrp="1"/>
          </p:cNvSpPr>
          <p:nvPr>
            <p:ph sz="half" idx="1"/>
          </p:nvPr>
        </p:nvSpPr>
        <p:spPr>
          <a:xfrm>
            <a:off x="838200" y="805132"/>
            <a:ext cx="6120442" cy="5371831"/>
          </a:xfrm>
        </p:spPr>
        <p:txBody>
          <a:bodyPr>
            <a:normAutofit/>
          </a:bodyPr>
          <a:lstStyle/>
          <a:p>
            <a:pPr algn="l"/>
            <a:r>
              <a:rPr lang="en-GB" b="1" i="0" dirty="0">
                <a:solidFill>
                  <a:srgbClr val="000000"/>
                </a:solidFill>
                <a:effectLst/>
                <a:highlight>
                  <a:srgbClr val="FFFFFF"/>
                </a:highlight>
                <a:latin typeface="arial" panose="020B0604020202020204" pitchFamily="34" charset="0"/>
              </a:rPr>
              <a:t>S.6(a) RTA 1988</a:t>
            </a:r>
          </a:p>
          <a:p>
            <a:pPr algn="l"/>
            <a:r>
              <a:rPr lang="en-GB" b="1" i="0" dirty="0">
                <a:solidFill>
                  <a:srgbClr val="000000"/>
                </a:solidFill>
                <a:effectLst/>
                <a:highlight>
                  <a:srgbClr val="FFFFFF"/>
                </a:highlight>
                <a:latin typeface="arial" panose="020B0604020202020204" pitchFamily="34" charset="0"/>
              </a:rPr>
              <a:t>Preliminary breath test</a:t>
            </a:r>
          </a:p>
          <a:p>
            <a:pPr algn="l"/>
            <a:r>
              <a:rPr lang="en-GB" b="0" i="0" dirty="0">
                <a:solidFill>
                  <a:srgbClr val="1E1E1E"/>
                </a:solidFill>
                <a:effectLst/>
                <a:highlight>
                  <a:srgbClr val="FFFFFF"/>
                </a:highlight>
                <a:latin typeface="arial" panose="020B0604020202020204" pitchFamily="34" charset="0"/>
              </a:rPr>
              <a:t>(1)A preliminary breath test is a procedure whereby the person to whom the test is administered provides a specimen of breath to be used for the purpose of obtaining, by means of a device of a type approved by the Secretary of State, an indication whether the proportion of alcohol in the person’s breath or blood is likely to exceed the prescribed limit.</a:t>
            </a:r>
          </a:p>
          <a:p>
            <a:endParaRPr lang="en-GB" dirty="0"/>
          </a:p>
        </p:txBody>
      </p:sp>
      <p:pic>
        <p:nvPicPr>
          <p:cNvPr id="6" name="Content Placeholder 5">
            <a:extLst>
              <a:ext uri="{FF2B5EF4-FFF2-40B4-BE49-F238E27FC236}">
                <a16:creationId xmlns:a16="http://schemas.microsoft.com/office/drawing/2014/main" id="{1EEEFB53-3008-4895-0337-37299D6D3AFF}"/>
              </a:ext>
            </a:extLst>
          </p:cNvPr>
          <p:cNvPicPr>
            <a:picLocks noGrp="1" noChangeAspect="1"/>
          </p:cNvPicPr>
          <p:nvPr>
            <p:ph sz="half" idx="2"/>
          </p:nvPr>
        </p:nvPicPr>
        <p:blipFill>
          <a:blip r:embed="rId2"/>
          <a:stretch>
            <a:fillRect/>
          </a:stretch>
        </p:blipFill>
        <p:spPr>
          <a:xfrm>
            <a:off x="7573437" y="1168308"/>
            <a:ext cx="3249837" cy="1948703"/>
          </a:xfrm>
        </p:spPr>
      </p:pic>
    </p:spTree>
    <p:extLst>
      <p:ext uri="{BB962C8B-B14F-4D97-AF65-F5344CB8AC3E}">
        <p14:creationId xmlns:p14="http://schemas.microsoft.com/office/powerpoint/2010/main" val="3211151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EC8E39-C457-CBC1-AEA3-745627D8A828}"/>
              </a:ext>
            </a:extLst>
          </p:cNvPr>
          <p:cNvSpPr>
            <a:spLocks noGrp="1"/>
          </p:cNvSpPr>
          <p:nvPr>
            <p:ph sz="half" idx="1"/>
          </p:nvPr>
        </p:nvSpPr>
        <p:spPr>
          <a:xfrm>
            <a:off x="838199" y="955651"/>
            <a:ext cx="6284495" cy="5221312"/>
          </a:xfrm>
        </p:spPr>
        <p:txBody>
          <a:bodyPr>
            <a:normAutofit fontScale="92500" lnSpcReduction="10000"/>
          </a:bodyPr>
          <a:lstStyle/>
          <a:p>
            <a:pPr algn="l"/>
            <a:r>
              <a:rPr lang="en-GB" b="0" i="0" dirty="0">
                <a:solidFill>
                  <a:srgbClr val="1E1E1E"/>
                </a:solidFill>
                <a:effectLst/>
                <a:highlight>
                  <a:srgbClr val="FFFFFF"/>
                </a:highlight>
                <a:latin typeface="arial" panose="020B0604020202020204" pitchFamily="34" charset="0"/>
              </a:rPr>
              <a:t>(2)A preliminary breath test administered in reliance on section 6(2) to (4) may be administered only at or near the place where the requirement to co-operate with the test is imposed.</a:t>
            </a:r>
          </a:p>
          <a:p>
            <a:pPr algn="l"/>
            <a:r>
              <a:rPr lang="en-GB" b="0" i="0" dirty="0">
                <a:solidFill>
                  <a:srgbClr val="1E1E1E"/>
                </a:solidFill>
                <a:effectLst/>
                <a:highlight>
                  <a:srgbClr val="FFFFFF"/>
                </a:highlight>
                <a:latin typeface="arial" panose="020B0604020202020204" pitchFamily="34" charset="0"/>
              </a:rPr>
              <a:t>(3)A preliminary breath test administered in reliance on section 6(5) may be administered—</a:t>
            </a:r>
          </a:p>
          <a:p>
            <a:pPr algn="l"/>
            <a:r>
              <a:rPr lang="en-GB" b="0" i="0" dirty="0">
                <a:solidFill>
                  <a:srgbClr val="1E1E1E"/>
                </a:solidFill>
                <a:effectLst/>
                <a:highlight>
                  <a:srgbClr val="FFFFFF"/>
                </a:highlight>
                <a:latin typeface="arial" panose="020B0604020202020204" pitchFamily="34" charset="0"/>
              </a:rPr>
              <a:t>(a)at or near the place where the requirement to co-operate with the test is imposed, or</a:t>
            </a:r>
          </a:p>
          <a:p>
            <a:pPr algn="l"/>
            <a:r>
              <a:rPr lang="en-GB" b="0" i="0" dirty="0">
                <a:solidFill>
                  <a:srgbClr val="1E1E1E"/>
                </a:solidFill>
                <a:effectLst/>
                <a:highlight>
                  <a:srgbClr val="FFFFFF"/>
                </a:highlight>
                <a:latin typeface="arial" panose="020B0604020202020204" pitchFamily="34" charset="0"/>
              </a:rPr>
              <a:t>(b)if the constable who imposes the requirement thinks it expedient, at a police station specified by him.</a:t>
            </a:r>
          </a:p>
          <a:p>
            <a:endParaRPr lang="en-GB" dirty="0"/>
          </a:p>
        </p:txBody>
      </p:sp>
      <p:pic>
        <p:nvPicPr>
          <p:cNvPr id="5" name="Content Placeholder 5">
            <a:extLst>
              <a:ext uri="{FF2B5EF4-FFF2-40B4-BE49-F238E27FC236}">
                <a16:creationId xmlns:a16="http://schemas.microsoft.com/office/drawing/2014/main" id="{F6669EC1-A098-866B-2672-E8B845D2FD68}"/>
              </a:ext>
            </a:extLst>
          </p:cNvPr>
          <p:cNvPicPr>
            <a:picLocks noGrp="1" noChangeAspect="1"/>
          </p:cNvPicPr>
          <p:nvPr>
            <p:ph sz="half" idx="2"/>
          </p:nvPr>
        </p:nvPicPr>
        <p:blipFill>
          <a:blip r:embed="rId2"/>
          <a:stretch>
            <a:fillRect/>
          </a:stretch>
        </p:blipFill>
        <p:spPr>
          <a:xfrm>
            <a:off x="7372156" y="2399441"/>
            <a:ext cx="2781688" cy="2259169"/>
          </a:xfrm>
        </p:spPr>
      </p:pic>
    </p:spTree>
    <p:extLst>
      <p:ext uri="{BB962C8B-B14F-4D97-AF65-F5344CB8AC3E}">
        <p14:creationId xmlns:p14="http://schemas.microsoft.com/office/powerpoint/2010/main" val="1979321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ED94B4-CF4B-B632-6484-34E5754A9FAE}"/>
              </a:ext>
            </a:extLst>
          </p:cNvPr>
          <p:cNvSpPr>
            <a:spLocks noGrp="1"/>
          </p:cNvSpPr>
          <p:nvPr>
            <p:ph sz="half" idx="1"/>
          </p:nvPr>
        </p:nvSpPr>
        <p:spPr>
          <a:xfrm>
            <a:off x="838200" y="845389"/>
            <a:ext cx="6223958" cy="5331574"/>
          </a:xfrm>
        </p:spPr>
        <p:txBody>
          <a:bodyPr>
            <a:normAutofit fontScale="85000" lnSpcReduction="20000"/>
          </a:bodyPr>
          <a:lstStyle/>
          <a:p>
            <a:pPr algn="l"/>
            <a:r>
              <a:rPr lang="en-GB" b="1" i="0" dirty="0">
                <a:solidFill>
                  <a:srgbClr val="000000"/>
                </a:solidFill>
                <a:effectLst/>
                <a:highlight>
                  <a:srgbClr val="FFFFFF"/>
                </a:highlight>
                <a:latin typeface="arial" panose="020B0604020202020204" pitchFamily="34" charset="0"/>
              </a:rPr>
              <a:t>S 6(c)0 RTA 1988</a:t>
            </a:r>
          </a:p>
          <a:p>
            <a:pPr algn="l"/>
            <a:r>
              <a:rPr lang="en-GB" b="1" i="0" dirty="0">
                <a:solidFill>
                  <a:srgbClr val="000000"/>
                </a:solidFill>
                <a:effectLst/>
                <a:highlight>
                  <a:srgbClr val="FFFFFF"/>
                </a:highlight>
                <a:latin typeface="arial" panose="020B0604020202020204" pitchFamily="34" charset="0"/>
              </a:rPr>
              <a:t>Preliminary drug test</a:t>
            </a:r>
          </a:p>
          <a:p>
            <a:pPr algn="l"/>
            <a:r>
              <a:rPr lang="en-GB" b="0" i="0" dirty="0">
                <a:solidFill>
                  <a:srgbClr val="1E1E1E"/>
                </a:solidFill>
                <a:effectLst/>
                <a:highlight>
                  <a:srgbClr val="FFFFFF"/>
                </a:highlight>
                <a:latin typeface="arial" panose="020B0604020202020204" pitchFamily="34" charset="0"/>
              </a:rPr>
              <a:t>(1)A preliminary drug test is a procedure by which a specimen of sweat or saliva is—</a:t>
            </a:r>
          </a:p>
          <a:p>
            <a:pPr algn="l"/>
            <a:r>
              <a:rPr lang="en-GB" b="0" i="0" dirty="0">
                <a:solidFill>
                  <a:srgbClr val="1E1E1E"/>
                </a:solidFill>
                <a:effectLst/>
                <a:highlight>
                  <a:srgbClr val="FFFFFF"/>
                </a:highlight>
                <a:latin typeface="arial" panose="020B0604020202020204" pitchFamily="34" charset="0"/>
              </a:rPr>
              <a:t>(a)obtained, and</a:t>
            </a:r>
          </a:p>
          <a:p>
            <a:pPr algn="l"/>
            <a:r>
              <a:rPr lang="en-GB" b="0" i="0" dirty="0">
                <a:solidFill>
                  <a:srgbClr val="1E1E1E"/>
                </a:solidFill>
                <a:effectLst/>
                <a:highlight>
                  <a:srgbClr val="FFFFFF"/>
                </a:highlight>
                <a:latin typeface="arial" panose="020B0604020202020204" pitchFamily="34" charset="0"/>
              </a:rPr>
              <a:t>(b)used for the purpose of obtaining, by means of a device of a type approved by the Secretary of State, an indication whether the person to whom the test is administered has a drug in his body and if so—</a:t>
            </a:r>
          </a:p>
          <a:p>
            <a:pPr algn="l"/>
            <a:r>
              <a:rPr lang="en-GB" b="0" i="0" dirty="0">
                <a:solidFill>
                  <a:srgbClr val="1E1E1E"/>
                </a:solidFill>
                <a:effectLst/>
                <a:highlight>
                  <a:srgbClr val="FFFFFF"/>
                </a:highlight>
                <a:latin typeface="arial" panose="020B0604020202020204" pitchFamily="34" charset="0"/>
              </a:rPr>
              <a:t>(</a:t>
            </a:r>
            <a:r>
              <a:rPr lang="en-GB" b="0" i="0" dirty="0" err="1">
                <a:solidFill>
                  <a:srgbClr val="1E1E1E"/>
                </a:solidFill>
                <a:effectLst/>
                <a:highlight>
                  <a:srgbClr val="FFFFFF"/>
                </a:highlight>
                <a:latin typeface="arial" panose="020B0604020202020204" pitchFamily="34" charset="0"/>
              </a:rPr>
              <a:t>i</a:t>
            </a:r>
            <a:r>
              <a:rPr lang="en-GB" b="0" i="0" dirty="0">
                <a:solidFill>
                  <a:srgbClr val="1E1E1E"/>
                </a:solidFill>
                <a:effectLst/>
                <a:highlight>
                  <a:srgbClr val="FFFFFF"/>
                </a:highlight>
                <a:latin typeface="arial" panose="020B0604020202020204" pitchFamily="34" charset="0"/>
              </a:rPr>
              <a:t>)whether it is a specified controlled drug;</a:t>
            </a:r>
          </a:p>
          <a:p>
            <a:pPr algn="l"/>
            <a:r>
              <a:rPr lang="en-GB" b="0" i="0" dirty="0">
                <a:solidFill>
                  <a:srgbClr val="1E1E1E"/>
                </a:solidFill>
                <a:effectLst/>
                <a:highlight>
                  <a:srgbClr val="FFFFFF"/>
                </a:highlight>
                <a:latin typeface="arial" panose="020B0604020202020204" pitchFamily="34" charset="0"/>
              </a:rPr>
              <a:t>(ii)if it is, whether the proportion of it in the person's blood or urine is likely to exceed the specified limit for that drug.</a:t>
            </a:r>
          </a:p>
          <a:p>
            <a:endParaRPr lang="en-GB" dirty="0"/>
          </a:p>
        </p:txBody>
      </p:sp>
      <p:pic>
        <p:nvPicPr>
          <p:cNvPr id="6" name="Picture 5">
            <a:extLst>
              <a:ext uri="{FF2B5EF4-FFF2-40B4-BE49-F238E27FC236}">
                <a16:creationId xmlns:a16="http://schemas.microsoft.com/office/drawing/2014/main" id="{578E62C9-9120-51A5-D986-F1FD2BF4AE46}"/>
              </a:ext>
            </a:extLst>
          </p:cNvPr>
          <p:cNvPicPr>
            <a:picLocks noChangeAspect="1"/>
          </p:cNvPicPr>
          <p:nvPr/>
        </p:nvPicPr>
        <p:blipFill>
          <a:blip r:embed="rId2"/>
          <a:stretch>
            <a:fillRect/>
          </a:stretch>
        </p:blipFill>
        <p:spPr>
          <a:xfrm>
            <a:off x="8752936" y="2200715"/>
            <a:ext cx="2600863" cy="1409897"/>
          </a:xfrm>
          <a:prstGeom prst="rect">
            <a:avLst/>
          </a:prstGeom>
        </p:spPr>
      </p:pic>
    </p:spTree>
    <p:extLst>
      <p:ext uri="{BB962C8B-B14F-4D97-AF65-F5344CB8AC3E}">
        <p14:creationId xmlns:p14="http://schemas.microsoft.com/office/powerpoint/2010/main" val="36187741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E4E331-2137-4094-E0D1-EA688083D4BC}"/>
              </a:ext>
            </a:extLst>
          </p:cNvPr>
          <p:cNvSpPr>
            <a:spLocks noGrp="1"/>
          </p:cNvSpPr>
          <p:nvPr>
            <p:ph sz="half" idx="1"/>
          </p:nvPr>
        </p:nvSpPr>
        <p:spPr/>
        <p:txBody>
          <a:bodyPr>
            <a:normAutofit fontScale="92500" lnSpcReduction="10000"/>
          </a:bodyPr>
          <a:lstStyle/>
          <a:p>
            <a:pPr algn="l"/>
            <a:r>
              <a:rPr lang="en-GB" b="0" i="0" dirty="0">
                <a:solidFill>
                  <a:srgbClr val="1E1E1E"/>
                </a:solidFill>
                <a:effectLst/>
                <a:highlight>
                  <a:srgbClr val="FFFFFF"/>
                </a:highlight>
                <a:latin typeface="arial" panose="020B0604020202020204" pitchFamily="34" charset="0"/>
              </a:rPr>
              <a:t>(2)A preliminary drug test may be administered—</a:t>
            </a:r>
          </a:p>
          <a:p>
            <a:pPr algn="l"/>
            <a:r>
              <a:rPr lang="en-GB" b="0" i="0" dirty="0">
                <a:solidFill>
                  <a:srgbClr val="1E1E1E"/>
                </a:solidFill>
                <a:effectLst/>
                <a:highlight>
                  <a:srgbClr val="FFFFFF"/>
                </a:highlight>
                <a:latin typeface="arial" panose="020B0604020202020204" pitchFamily="34" charset="0"/>
              </a:rPr>
              <a:t>(a)at or near the place where the requirement to co-operate with the test is imposed, or</a:t>
            </a:r>
          </a:p>
          <a:p>
            <a:pPr algn="l"/>
            <a:r>
              <a:rPr lang="en-GB" b="0" i="0" dirty="0">
                <a:solidFill>
                  <a:srgbClr val="1E1E1E"/>
                </a:solidFill>
                <a:effectLst/>
                <a:highlight>
                  <a:srgbClr val="FFFFFF"/>
                </a:highlight>
                <a:latin typeface="arial" panose="020B0604020202020204" pitchFamily="34" charset="0"/>
              </a:rPr>
              <a:t>(b)if the constable who imposes the requirement thinks it expedient, at a police station specified by him.</a:t>
            </a:r>
          </a:p>
          <a:p>
            <a:pPr algn="l"/>
            <a:r>
              <a:rPr lang="en-GB" b="0" i="0" dirty="0">
                <a:solidFill>
                  <a:srgbClr val="1E1E1E"/>
                </a:solidFill>
                <a:effectLst/>
                <a:highlight>
                  <a:srgbClr val="FFFFFF"/>
                </a:highlight>
                <a:latin typeface="arial" panose="020B0604020202020204" pitchFamily="34" charset="0"/>
              </a:rPr>
              <a:t>(3)Up to three preliminary drug tests may be administered.</a:t>
            </a:r>
          </a:p>
          <a:p>
            <a:endParaRPr lang="en-GB" dirty="0"/>
          </a:p>
        </p:txBody>
      </p:sp>
      <p:pic>
        <p:nvPicPr>
          <p:cNvPr id="5" name="Content Placeholder 4">
            <a:extLst>
              <a:ext uri="{FF2B5EF4-FFF2-40B4-BE49-F238E27FC236}">
                <a16:creationId xmlns:a16="http://schemas.microsoft.com/office/drawing/2014/main" id="{D7D04695-3EAF-E3B5-AEA3-CD41FE5287FE}"/>
              </a:ext>
            </a:extLst>
          </p:cNvPr>
          <p:cNvPicPr>
            <a:picLocks noGrp="1" noChangeAspect="1"/>
          </p:cNvPicPr>
          <p:nvPr>
            <p:ph sz="half" idx="2"/>
          </p:nvPr>
        </p:nvPicPr>
        <p:blipFill>
          <a:blip r:embed="rId2"/>
          <a:stretch>
            <a:fillRect/>
          </a:stretch>
        </p:blipFill>
        <p:spPr>
          <a:xfrm>
            <a:off x="7543630" y="3296345"/>
            <a:ext cx="2438740" cy="1409897"/>
          </a:xfrm>
          <a:prstGeom prst="rect">
            <a:avLst/>
          </a:prstGeom>
        </p:spPr>
      </p:pic>
    </p:spTree>
    <p:extLst>
      <p:ext uri="{BB962C8B-B14F-4D97-AF65-F5344CB8AC3E}">
        <p14:creationId xmlns:p14="http://schemas.microsoft.com/office/powerpoint/2010/main" val="2140356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C2C563-F9CA-CE85-8782-E1E01CD26F64}"/>
              </a:ext>
            </a:extLst>
          </p:cNvPr>
          <p:cNvSpPr>
            <a:spLocks noGrp="1"/>
          </p:cNvSpPr>
          <p:nvPr>
            <p:ph sz="half" idx="1"/>
          </p:nvPr>
        </p:nvSpPr>
        <p:spPr>
          <a:xfrm>
            <a:off x="838199" y="615351"/>
            <a:ext cx="10726947" cy="5561612"/>
          </a:xfrm>
        </p:spPr>
        <p:txBody>
          <a:bodyPr>
            <a:normAutofit/>
          </a:bodyPr>
          <a:lstStyle/>
          <a:p>
            <a:pPr algn="l"/>
            <a:r>
              <a:rPr lang="en-GB" b="1" i="0" dirty="0">
                <a:solidFill>
                  <a:srgbClr val="000000"/>
                </a:solidFill>
                <a:effectLst/>
                <a:highlight>
                  <a:srgbClr val="FFFFFF"/>
                </a:highlight>
                <a:latin typeface="arial" panose="020B0604020202020204" pitchFamily="34" charset="0"/>
              </a:rPr>
              <a:t>6(B) RTA 1988</a:t>
            </a:r>
          </a:p>
          <a:p>
            <a:pPr algn="l"/>
            <a:r>
              <a:rPr lang="en-GB" b="1" i="0" dirty="0">
                <a:solidFill>
                  <a:srgbClr val="000000"/>
                </a:solidFill>
                <a:effectLst/>
                <a:highlight>
                  <a:srgbClr val="FFFFFF"/>
                </a:highlight>
                <a:latin typeface="arial" panose="020B0604020202020204" pitchFamily="34" charset="0"/>
              </a:rPr>
              <a:t>Preliminary impairment test</a:t>
            </a:r>
          </a:p>
          <a:p>
            <a:pPr algn="l"/>
            <a:r>
              <a:rPr lang="en-GB" b="0" i="0" dirty="0">
                <a:solidFill>
                  <a:srgbClr val="1E1E1E"/>
                </a:solidFill>
                <a:effectLst/>
                <a:highlight>
                  <a:srgbClr val="FFFFFF"/>
                </a:highlight>
                <a:latin typeface="arial" panose="020B0604020202020204" pitchFamily="34" charset="0"/>
              </a:rPr>
              <a:t>(1)A preliminary impairment test is a procedure whereby the constable administering the test—</a:t>
            </a:r>
          </a:p>
          <a:p>
            <a:pPr algn="l"/>
            <a:r>
              <a:rPr lang="en-GB" b="0" i="0" dirty="0">
                <a:solidFill>
                  <a:srgbClr val="1E1E1E"/>
                </a:solidFill>
                <a:effectLst/>
                <a:highlight>
                  <a:srgbClr val="FFFFFF"/>
                </a:highlight>
                <a:latin typeface="arial" panose="020B0604020202020204" pitchFamily="34" charset="0"/>
              </a:rPr>
              <a:t>(a)observes the person to whom the test is administered in his performance of tasks specified by the constable, and</a:t>
            </a:r>
          </a:p>
          <a:p>
            <a:pPr algn="l"/>
            <a:r>
              <a:rPr lang="en-GB" b="0" i="0" dirty="0">
                <a:solidFill>
                  <a:srgbClr val="1E1E1E"/>
                </a:solidFill>
                <a:effectLst/>
                <a:highlight>
                  <a:srgbClr val="FFFFFF"/>
                </a:highlight>
                <a:latin typeface="arial" panose="020B0604020202020204" pitchFamily="34" charset="0"/>
              </a:rPr>
              <a:t>(b)makes such other observations of the person’s physical state as the constable thinks expedient.</a:t>
            </a:r>
          </a:p>
          <a:p>
            <a:endParaRPr lang="en-GB" dirty="0"/>
          </a:p>
        </p:txBody>
      </p:sp>
    </p:spTree>
    <p:extLst>
      <p:ext uri="{BB962C8B-B14F-4D97-AF65-F5344CB8AC3E}">
        <p14:creationId xmlns:p14="http://schemas.microsoft.com/office/powerpoint/2010/main" val="24287540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3EA0A0-92D5-0192-883E-B10823023C6B}"/>
              </a:ext>
            </a:extLst>
          </p:cNvPr>
          <p:cNvSpPr>
            <a:spLocks noGrp="1"/>
          </p:cNvSpPr>
          <p:nvPr>
            <p:ph sz="half" idx="1"/>
          </p:nvPr>
        </p:nvSpPr>
        <p:spPr>
          <a:xfrm>
            <a:off x="838199" y="948906"/>
            <a:ext cx="10175851" cy="5228057"/>
          </a:xfrm>
        </p:spPr>
        <p:txBody>
          <a:bodyPr>
            <a:normAutofit fontScale="85000" lnSpcReduction="20000"/>
          </a:bodyPr>
          <a:lstStyle/>
          <a:p>
            <a:pPr algn="l"/>
            <a:r>
              <a:rPr lang="en-GB" b="0" i="0" dirty="0">
                <a:solidFill>
                  <a:srgbClr val="1E1E1E"/>
                </a:solidFill>
                <a:effectLst/>
                <a:highlight>
                  <a:srgbClr val="FFFFFF"/>
                </a:highlight>
                <a:latin typeface="arial" panose="020B0604020202020204" pitchFamily="34" charset="0"/>
              </a:rPr>
              <a:t>(2)The Secretary of State shall issue (and may from time to time revise) a code of practice about—</a:t>
            </a:r>
          </a:p>
          <a:p>
            <a:pPr algn="l"/>
            <a:r>
              <a:rPr lang="en-GB" b="0" i="0" dirty="0">
                <a:solidFill>
                  <a:srgbClr val="1E1E1E"/>
                </a:solidFill>
                <a:effectLst/>
                <a:highlight>
                  <a:srgbClr val="FFFFFF"/>
                </a:highlight>
                <a:latin typeface="arial" panose="020B0604020202020204" pitchFamily="34" charset="0"/>
              </a:rPr>
              <a:t>(a)the kind of task that may be specified for the purpose of a preliminary impairment test,</a:t>
            </a:r>
          </a:p>
          <a:p>
            <a:pPr algn="l"/>
            <a:r>
              <a:rPr lang="en-GB" b="0" i="0" dirty="0">
                <a:solidFill>
                  <a:srgbClr val="1E1E1E"/>
                </a:solidFill>
                <a:effectLst/>
                <a:highlight>
                  <a:srgbClr val="FFFFFF"/>
                </a:highlight>
                <a:latin typeface="arial" panose="020B0604020202020204" pitchFamily="34" charset="0"/>
              </a:rPr>
              <a:t>(b)the kind of observation of physical state that may be made in the course of a preliminary impairment test,</a:t>
            </a:r>
          </a:p>
          <a:p>
            <a:pPr algn="l"/>
            <a:r>
              <a:rPr lang="en-GB" b="0" i="0" dirty="0">
                <a:solidFill>
                  <a:srgbClr val="1E1E1E"/>
                </a:solidFill>
                <a:effectLst/>
                <a:highlight>
                  <a:srgbClr val="FFFFFF"/>
                </a:highlight>
                <a:latin typeface="arial" panose="020B0604020202020204" pitchFamily="34" charset="0"/>
              </a:rPr>
              <a:t>(c)the manner in which a preliminary impairment test should be administered, and</a:t>
            </a:r>
          </a:p>
          <a:p>
            <a:pPr algn="l"/>
            <a:r>
              <a:rPr lang="en-GB" b="0" i="0" dirty="0">
                <a:solidFill>
                  <a:srgbClr val="1E1E1E"/>
                </a:solidFill>
                <a:effectLst/>
                <a:highlight>
                  <a:srgbClr val="FFFFFF"/>
                </a:highlight>
                <a:latin typeface="arial" panose="020B0604020202020204" pitchFamily="34" charset="0"/>
              </a:rPr>
              <a:t>(d)the inferences that may be drawn from observations made in the course of a preliminary impairment test.</a:t>
            </a:r>
          </a:p>
          <a:p>
            <a:pPr algn="l"/>
            <a:r>
              <a:rPr lang="en-GB" b="0" i="0" dirty="0">
                <a:solidFill>
                  <a:srgbClr val="1E1E1E"/>
                </a:solidFill>
                <a:effectLst/>
                <a:highlight>
                  <a:srgbClr val="FFFFFF"/>
                </a:highlight>
                <a:latin typeface="arial" panose="020B0604020202020204" pitchFamily="34" charset="0"/>
              </a:rPr>
              <a:t>(3)In issuing or revising the code of practice the Secretary of State shall aim to ensure that a preliminary impairment test is designed to indicate—</a:t>
            </a:r>
          </a:p>
          <a:p>
            <a:pPr algn="l"/>
            <a:r>
              <a:rPr lang="en-GB" b="0" i="0" dirty="0">
                <a:solidFill>
                  <a:srgbClr val="1E1E1E"/>
                </a:solidFill>
                <a:effectLst/>
                <a:highlight>
                  <a:srgbClr val="FFFFFF"/>
                </a:highlight>
                <a:latin typeface="arial" panose="020B0604020202020204" pitchFamily="34" charset="0"/>
              </a:rPr>
              <a:t>(a)whether a person is unfit to drive, and</a:t>
            </a:r>
          </a:p>
          <a:p>
            <a:pPr algn="l"/>
            <a:r>
              <a:rPr lang="en-GB" b="0" i="0" dirty="0">
                <a:solidFill>
                  <a:srgbClr val="1E1E1E"/>
                </a:solidFill>
                <a:effectLst/>
                <a:highlight>
                  <a:srgbClr val="FFFFFF"/>
                </a:highlight>
                <a:latin typeface="arial" panose="020B0604020202020204" pitchFamily="34" charset="0"/>
              </a:rPr>
              <a:t>(b)if he is, whether or not his unfitness is likely to be due to drink or drugs.</a:t>
            </a:r>
          </a:p>
          <a:p>
            <a:endParaRPr lang="en-GB" dirty="0"/>
          </a:p>
        </p:txBody>
      </p:sp>
    </p:spTree>
    <p:extLst>
      <p:ext uri="{BB962C8B-B14F-4D97-AF65-F5344CB8AC3E}">
        <p14:creationId xmlns:p14="http://schemas.microsoft.com/office/powerpoint/2010/main" val="31207681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FB41D1-FCFB-FF9F-0547-12C4170EB9E2}"/>
              </a:ext>
            </a:extLst>
          </p:cNvPr>
          <p:cNvSpPr>
            <a:spLocks noGrp="1"/>
          </p:cNvSpPr>
          <p:nvPr>
            <p:ph sz="half" idx="1"/>
          </p:nvPr>
        </p:nvSpPr>
        <p:spPr>
          <a:xfrm>
            <a:off x="838199" y="1046672"/>
            <a:ext cx="9838968" cy="5130291"/>
          </a:xfrm>
        </p:spPr>
        <p:txBody>
          <a:bodyPr>
            <a:normAutofit/>
          </a:bodyPr>
          <a:lstStyle/>
          <a:p>
            <a:pPr algn="l"/>
            <a:r>
              <a:rPr lang="en-GB" b="0" i="0" dirty="0">
                <a:solidFill>
                  <a:srgbClr val="1E1E1E"/>
                </a:solidFill>
                <a:effectLst/>
                <a:highlight>
                  <a:srgbClr val="FFFFFF"/>
                </a:highlight>
                <a:latin typeface="arial" panose="020B0604020202020204" pitchFamily="34" charset="0"/>
              </a:rPr>
              <a:t>(4)A preliminary impairment test may be administered—</a:t>
            </a:r>
          </a:p>
          <a:p>
            <a:pPr algn="l"/>
            <a:r>
              <a:rPr lang="en-GB" b="0" i="0" dirty="0">
                <a:solidFill>
                  <a:srgbClr val="1E1E1E"/>
                </a:solidFill>
                <a:effectLst/>
                <a:highlight>
                  <a:srgbClr val="FFFFFF"/>
                </a:highlight>
                <a:latin typeface="arial" panose="020B0604020202020204" pitchFamily="34" charset="0"/>
              </a:rPr>
              <a:t>(a)at or near the place where the requirement to co-operate with the test is imposed, or</a:t>
            </a:r>
          </a:p>
          <a:p>
            <a:pPr algn="l"/>
            <a:r>
              <a:rPr lang="en-GB" b="0" i="0" dirty="0">
                <a:solidFill>
                  <a:srgbClr val="1E1E1E"/>
                </a:solidFill>
                <a:effectLst/>
                <a:highlight>
                  <a:srgbClr val="FFFFFF"/>
                </a:highlight>
                <a:latin typeface="arial" panose="020B0604020202020204" pitchFamily="34" charset="0"/>
              </a:rPr>
              <a:t>(b)if the constable who imposes the requirement thinks it expedient, at a police station specified by him.</a:t>
            </a:r>
          </a:p>
          <a:p>
            <a:pPr algn="l"/>
            <a:r>
              <a:rPr lang="en-GB" b="0" i="0" dirty="0">
                <a:solidFill>
                  <a:srgbClr val="1E1E1E"/>
                </a:solidFill>
                <a:effectLst/>
                <a:highlight>
                  <a:srgbClr val="FFFFFF"/>
                </a:highlight>
                <a:latin typeface="arial" panose="020B0604020202020204" pitchFamily="34" charset="0"/>
              </a:rPr>
              <a:t>(5)A constable administering a preliminary impairment test shall have regard to the code of practice under this section.</a:t>
            </a:r>
          </a:p>
        </p:txBody>
      </p:sp>
    </p:spTree>
    <p:extLst>
      <p:ext uri="{BB962C8B-B14F-4D97-AF65-F5344CB8AC3E}">
        <p14:creationId xmlns:p14="http://schemas.microsoft.com/office/powerpoint/2010/main" val="15919471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703DE8-DE25-90DB-D2C5-85106F40D4B7}"/>
              </a:ext>
            </a:extLst>
          </p:cNvPr>
          <p:cNvSpPr>
            <a:spLocks noGrp="1"/>
          </p:cNvSpPr>
          <p:nvPr>
            <p:ph sz="half" idx="1"/>
          </p:nvPr>
        </p:nvSpPr>
        <p:spPr>
          <a:xfrm>
            <a:off x="838200" y="1213449"/>
            <a:ext cx="8546432" cy="4963514"/>
          </a:xfrm>
        </p:spPr>
        <p:txBody>
          <a:bodyPr>
            <a:normAutofit/>
          </a:bodyPr>
          <a:lstStyle/>
          <a:p>
            <a:r>
              <a:rPr lang="en-GB" b="0" i="0" dirty="0">
                <a:solidFill>
                  <a:srgbClr val="1E1E1E"/>
                </a:solidFill>
                <a:effectLst/>
                <a:highlight>
                  <a:srgbClr val="FFFFFF"/>
                </a:highlight>
                <a:latin typeface="arial" panose="020B0604020202020204" pitchFamily="34" charset="0"/>
              </a:rPr>
              <a:t>(6)A constable may administer a preliminary impairment test only if he is approved for that purpose by the chief officer of the police force to which he belongs.</a:t>
            </a:r>
          </a:p>
          <a:p>
            <a:pPr algn="l"/>
            <a:r>
              <a:rPr lang="en-GB" b="0" i="0" dirty="0">
                <a:solidFill>
                  <a:srgbClr val="1E1E1E"/>
                </a:solidFill>
                <a:effectLst/>
                <a:highlight>
                  <a:srgbClr val="FFFFFF"/>
                </a:highlight>
                <a:latin typeface="arial" panose="020B0604020202020204" pitchFamily="34" charset="0"/>
              </a:rPr>
              <a:t>(7)A code of practice under this section may include provision about—</a:t>
            </a:r>
          </a:p>
          <a:p>
            <a:pPr algn="l"/>
            <a:r>
              <a:rPr lang="en-GB" b="0" i="0" dirty="0">
                <a:solidFill>
                  <a:srgbClr val="1E1E1E"/>
                </a:solidFill>
                <a:effectLst/>
                <a:highlight>
                  <a:srgbClr val="FFFFFF"/>
                </a:highlight>
                <a:latin typeface="arial" panose="020B0604020202020204" pitchFamily="34" charset="0"/>
              </a:rPr>
              <a:t>(a)the giving of approval under subsection (6), and</a:t>
            </a:r>
          </a:p>
          <a:p>
            <a:pPr algn="l"/>
            <a:r>
              <a:rPr lang="en-GB" b="0" i="0" dirty="0">
                <a:solidFill>
                  <a:srgbClr val="1E1E1E"/>
                </a:solidFill>
                <a:effectLst/>
                <a:highlight>
                  <a:srgbClr val="FFFFFF"/>
                </a:highlight>
                <a:latin typeface="arial" panose="020B0604020202020204" pitchFamily="34" charset="0"/>
              </a:rPr>
              <a:t>(b)in particular, the kind of training that a constable should have undergone, or the kind of qualification that a constable should possess, before being approved under that subsection.</a:t>
            </a:r>
            <a:endParaRPr lang="en-GB" dirty="0"/>
          </a:p>
          <a:p>
            <a:endParaRPr lang="en-GB" dirty="0"/>
          </a:p>
        </p:txBody>
      </p:sp>
    </p:spTree>
    <p:extLst>
      <p:ext uri="{BB962C8B-B14F-4D97-AF65-F5344CB8AC3E}">
        <p14:creationId xmlns:p14="http://schemas.microsoft.com/office/powerpoint/2010/main" val="37925434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6">
            <a:extLst>
              <a:ext uri="{FF2B5EF4-FFF2-40B4-BE49-F238E27FC236}">
                <a16:creationId xmlns:a16="http://schemas.microsoft.com/office/drawing/2014/main" id="{BCF64B6A-4366-786F-435A-79ED87CB79EF}"/>
              </a:ext>
            </a:extLst>
          </p:cNvPr>
          <p:cNvPicPr>
            <a:picLocks noChangeAspect="1"/>
          </p:cNvPicPr>
          <p:nvPr/>
        </p:nvPicPr>
        <p:blipFill>
          <a:blip r:embed="rId2"/>
          <a:stretch>
            <a:fillRect/>
          </a:stretch>
        </p:blipFill>
        <p:spPr>
          <a:xfrm>
            <a:off x="839638" y="470215"/>
            <a:ext cx="5762445" cy="5119702"/>
          </a:xfrm>
          <a:prstGeom prst="rect">
            <a:avLst/>
          </a:prstGeom>
        </p:spPr>
      </p:pic>
      <p:sp>
        <p:nvSpPr>
          <p:cNvPr id="6" name="TextBox 5">
            <a:extLst>
              <a:ext uri="{FF2B5EF4-FFF2-40B4-BE49-F238E27FC236}">
                <a16:creationId xmlns:a16="http://schemas.microsoft.com/office/drawing/2014/main" id="{E7FF7C44-6740-AF7C-FE06-7840B3A24D04}"/>
              </a:ext>
            </a:extLst>
          </p:cNvPr>
          <p:cNvSpPr txBox="1"/>
          <p:nvPr/>
        </p:nvSpPr>
        <p:spPr>
          <a:xfrm flipH="1">
            <a:off x="7366956" y="5457645"/>
            <a:ext cx="4032851" cy="646331"/>
          </a:xfrm>
          <a:prstGeom prst="rect">
            <a:avLst/>
          </a:prstGeom>
          <a:noFill/>
        </p:spPr>
        <p:txBody>
          <a:bodyPr wrap="square">
            <a:spAutoFit/>
          </a:bodyPr>
          <a:lstStyle/>
          <a:p>
            <a:r>
              <a:rPr lang="en-GB" dirty="0">
                <a:hlinkClick r:id="rId3"/>
              </a:rPr>
              <a:t>Fit code of practice (publishing.service.gov.uk)</a:t>
            </a:r>
            <a:endParaRPr lang="en-GB" dirty="0"/>
          </a:p>
        </p:txBody>
      </p:sp>
    </p:spTree>
    <p:extLst>
      <p:ext uri="{BB962C8B-B14F-4D97-AF65-F5344CB8AC3E}">
        <p14:creationId xmlns:p14="http://schemas.microsoft.com/office/powerpoint/2010/main" val="10938751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0552C-8196-0415-953E-A5227C14811F}"/>
              </a:ext>
            </a:extLst>
          </p:cNvPr>
          <p:cNvSpPr>
            <a:spLocks noGrp="1"/>
          </p:cNvSpPr>
          <p:nvPr>
            <p:ph type="title"/>
          </p:nvPr>
        </p:nvSpPr>
        <p:spPr/>
        <p:txBody>
          <a:bodyPr/>
          <a:lstStyle/>
          <a:p>
            <a:r>
              <a:rPr lang="en-GB" dirty="0"/>
              <a:t>Evidence of impairment….  </a:t>
            </a:r>
          </a:p>
        </p:txBody>
      </p:sp>
      <p:pic>
        <p:nvPicPr>
          <p:cNvPr id="5" name="Content Placeholder 4">
            <a:extLst>
              <a:ext uri="{FF2B5EF4-FFF2-40B4-BE49-F238E27FC236}">
                <a16:creationId xmlns:a16="http://schemas.microsoft.com/office/drawing/2014/main" id="{E23F1AFC-5651-541A-A21F-83D7D53783C8}"/>
              </a:ext>
            </a:extLst>
          </p:cNvPr>
          <p:cNvPicPr>
            <a:picLocks noGrp="1" noChangeAspect="1"/>
          </p:cNvPicPr>
          <p:nvPr>
            <p:ph sz="half" idx="1"/>
          </p:nvPr>
        </p:nvPicPr>
        <p:blipFill>
          <a:blip r:embed="rId2"/>
          <a:stretch>
            <a:fillRect/>
          </a:stretch>
        </p:blipFill>
        <p:spPr>
          <a:xfrm>
            <a:off x="885470" y="1976949"/>
            <a:ext cx="5087060" cy="4048690"/>
          </a:xfrm>
          <a:prstGeom prst="rect">
            <a:avLst/>
          </a:prstGeom>
        </p:spPr>
      </p:pic>
      <p:sp>
        <p:nvSpPr>
          <p:cNvPr id="9" name="TextBox 8">
            <a:extLst>
              <a:ext uri="{FF2B5EF4-FFF2-40B4-BE49-F238E27FC236}">
                <a16:creationId xmlns:a16="http://schemas.microsoft.com/office/drawing/2014/main" id="{B29DD153-F1B7-FC75-EB7D-796CE3D5430F}"/>
              </a:ext>
            </a:extLst>
          </p:cNvPr>
          <p:cNvSpPr txBox="1"/>
          <p:nvPr/>
        </p:nvSpPr>
        <p:spPr>
          <a:xfrm flipH="1">
            <a:off x="7366956" y="5457645"/>
            <a:ext cx="4032851" cy="646331"/>
          </a:xfrm>
          <a:prstGeom prst="rect">
            <a:avLst/>
          </a:prstGeom>
          <a:noFill/>
        </p:spPr>
        <p:txBody>
          <a:bodyPr wrap="square">
            <a:spAutoFit/>
          </a:bodyPr>
          <a:lstStyle/>
          <a:p>
            <a:r>
              <a:rPr lang="en-GB" dirty="0">
                <a:hlinkClick r:id="rId3"/>
              </a:rPr>
              <a:t>Fit code of practice (publishing.service.gov.uk)</a:t>
            </a:r>
            <a:endParaRPr lang="en-GB" dirty="0"/>
          </a:p>
        </p:txBody>
      </p:sp>
    </p:spTree>
    <p:extLst>
      <p:ext uri="{BB962C8B-B14F-4D97-AF65-F5344CB8AC3E}">
        <p14:creationId xmlns:p14="http://schemas.microsoft.com/office/powerpoint/2010/main" val="41932464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3C2C6-6CA0-119F-5C3D-282E88F9114A}"/>
              </a:ext>
            </a:extLst>
          </p:cNvPr>
          <p:cNvSpPr>
            <a:spLocks noGrp="1"/>
          </p:cNvSpPr>
          <p:nvPr>
            <p:ph type="title"/>
          </p:nvPr>
        </p:nvSpPr>
        <p:spPr/>
        <p:txBody>
          <a:bodyPr/>
          <a:lstStyle/>
          <a:p>
            <a:r>
              <a:rPr lang="en-GB" dirty="0"/>
              <a:t>Example of a Roadside Impairment Test (Garda).</a:t>
            </a:r>
          </a:p>
        </p:txBody>
      </p:sp>
      <p:pic>
        <p:nvPicPr>
          <p:cNvPr id="6" name="Content Placeholder 5">
            <a:extLst>
              <a:ext uri="{FF2B5EF4-FFF2-40B4-BE49-F238E27FC236}">
                <a16:creationId xmlns:a16="http://schemas.microsoft.com/office/drawing/2014/main" id="{58AFB9BE-5F4C-FEFA-59CF-E47C5270E309}"/>
              </a:ext>
            </a:extLst>
          </p:cNvPr>
          <p:cNvPicPr>
            <a:picLocks noGrp="1" noChangeAspect="1"/>
          </p:cNvPicPr>
          <p:nvPr>
            <p:ph sz="half" idx="1"/>
          </p:nvPr>
        </p:nvPicPr>
        <p:blipFill>
          <a:blip r:embed="rId2"/>
          <a:stretch>
            <a:fillRect/>
          </a:stretch>
        </p:blipFill>
        <p:spPr>
          <a:xfrm>
            <a:off x="838200" y="2479990"/>
            <a:ext cx="5181600" cy="3042607"/>
          </a:xfrm>
        </p:spPr>
      </p:pic>
      <p:sp>
        <p:nvSpPr>
          <p:cNvPr id="4" name="Content Placeholder 3">
            <a:extLst>
              <a:ext uri="{FF2B5EF4-FFF2-40B4-BE49-F238E27FC236}">
                <a16:creationId xmlns:a16="http://schemas.microsoft.com/office/drawing/2014/main" id="{485D1FB7-87C7-0EDB-BA3F-9349A8B8AA60}"/>
              </a:ext>
            </a:extLst>
          </p:cNvPr>
          <p:cNvSpPr>
            <a:spLocks noGrp="1"/>
          </p:cNvSpPr>
          <p:nvPr>
            <p:ph sz="half" idx="2"/>
          </p:nvPr>
        </p:nvSpPr>
        <p:spPr/>
        <p:txBody>
          <a:bodyPr/>
          <a:lstStyle/>
          <a:p>
            <a:r>
              <a:rPr lang="en-GB" dirty="0">
                <a:hlinkClick r:id="rId3"/>
              </a:rPr>
              <a:t>The Roadside Impairment Test for Drugs (youtube.com)</a:t>
            </a:r>
            <a:endParaRPr lang="en-GB" dirty="0"/>
          </a:p>
        </p:txBody>
      </p:sp>
    </p:spTree>
    <p:extLst>
      <p:ext uri="{BB962C8B-B14F-4D97-AF65-F5344CB8AC3E}">
        <p14:creationId xmlns:p14="http://schemas.microsoft.com/office/powerpoint/2010/main" val="21054175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1AC8FB-3309-098E-F308-F8D2A5385DB8}"/>
              </a:ext>
            </a:extLst>
          </p:cNvPr>
          <p:cNvSpPr>
            <a:spLocks noGrp="1"/>
          </p:cNvSpPr>
          <p:nvPr>
            <p:ph sz="half" idx="1"/>
          </p:nvPr>
        </p:nvSpPr>
        <p:spPr>
          <a:xfrm>
            <a:off x="838200" y="943155"/>
            <a:ext cx="10220864" cy="5233808"/>
          </a:xfrm>
        </p:spPr>
        <p:txBody>
          <a:bodyPr>
            <a:normAutofit/>
          </a:bodyPr>
          <a:lstStyle/>
          <a:p>
            <a:r>
              <a:rPr lang="en-GB" b="0" i="0" dirty="0">
                <a:solidFill>
                  <a:srgbClr val="444444"/>
                </a:solidFill>
                <a:effectLst/>
                <a:highlight>
                  <a:srgbClr val="FFFFFF"/>
                </a:highlight>
                <a:latin typeface="Lato" panose="020F0502020204030203" pitchFamily="34" charset="0"/>
              </a:rPr>
              <a:t>In Mason v DPP [2009] EWHC 2198 (Admin), a car owner had been robbed at knifepoint as he opened his car door. The robber drove off in the car. The car owner phoned the police who told him to come to the station and make a report. When he did, the officer smelt alcohol on his breath and arrested him for attempting to drive whilst over the limit. He later blew 68ug in breath. The Court held that opening a car door was merely preparatory to the act of driving, and not an actual attempt to drive.</a:t>
            </a:r>
            <a:endParaRPr lang="en-GB" dirty="0"/>
          </a:p>
          <a:p>
            <a:endParaRPr lang="en-GB" dirty="0"/>
          </a:p>
        </p:txBody>
      </p:sp>
    </p:spTree>
    <p:extLst>
      <p:ext uri="{BB962C8B-B14F-4D97-AF65-F5344CB8AC3E}">
        <p14:creationId xmlns:p14="http://schemas.microsoft.com/office/powerpoint/2010/main" val="15183792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1F87D-2BE3-F706-E595-57FD58649668}"/>
              </a:ext>
            </a:extLst>
          </p:cNvPr>
          <p:cNvSpPr>
            <a:spLocks noGrp="1"/>
          </p:cNvSpPr>
          <p:nvPr>
            <p:ph type="title"/>
          </p:nvPr>
        </p:nvSpPr>
        <p:spPr/>
        <p:txBody>
          <a:bodyPr/>
          <a:lstStyle/>
          <a:p>
            <a:r>
              <a:rPr lang="en-GB" dirty="0"/>
              <a:t>Drunk in charge - defence</a:t>
            </a:r>
          </a:p>
        </p:txBody>
      </p:sp>
      <p:sp>
        <p:nvSpPr>
          <p:cNvPr id="3" name="Content Placeholder 2">
            <a:extLst>
              <a:ext uri="{FF2B5EF4-FFF2-40B4-BE49-F238E27FC236}">
                <a16:creationId xmlns:a16="http://schemas.microsoft.com/office/drawing/2014/main" id="{53A5C77D-3B10-49FC-507D-6BF408E13485}"/>
              </a:ext>
            </a:extLst>
          </p:cNvPr>
          <p:cNvSpPr>
            <a:spLocks noGrp="1"/>
          </p:cNvSpPr>
          <p:nvPr>
            <p:ph sz="half" idx="1"/>
          </p:nvPr>
        </p:nvSpPr>
        <p:spPr/>
        <p:txBody>
          <a:bodyPr/>
          <a:lstStyle/>
          <a:p>
            <a:r>
              <a:rPr lang="en-GB" b="0" i="0" dirty="0">
                <a:solidFill>
                  <a:srgbClr val="444444"/>
                </a:solidFill>
                <a:effectLst/>
                <a:highlight>
                  <a:srgbClr val="FFFFFF"/>
                </a:highlight>
                <a:latin typeface="Lato" panose="020F0502020204030203" pitchFamily="34" charset="0"/>
              </a:rPr>
              <a:t>In relation to being in charge of a motor vehicle, a person is not guilty if they prove that the circumstances were such that there was no likelihood of them driving the vehicle whilst the proportion of alcohol in their breath, blood or urine exceeded the prescribed limit.</a:t>
            </a:r>
          </a:p>
          <a:p>
            <a:endParaRPr lang="en-GB" dirty="0"/>
          </a:p>
        </p:txBody>
      </p:sp>
      <p:pic>
        <p:nvPicPr>
          <p:cNvPr id="6" name="Content Placeholder 5">
            <a:extLst>
              <a:ext uri="{FF2B5EF4-FFF2-40B4-BE49-F238E27FC236}">
                <a16:creationId xmlns:a16="http://schemas.microsoft.com/office/drawing/2014/main" id="{D082FEA2-7AB8-067A-6703-F10891EBAE3A}"/>
              </a:ext>
            </a:extLst>
          </p:cNvPr>
          <p:cNvPicPr>
            <a:picLocks noGrp="1" noChangeAspect="1"/>
          </p:cNvPicPr>
          <p:nvPr>
            <p:ph sz="half" idx="2"/>
          </p:nvPr>
        </p:nvPicPr>
        <p:blipFill>
          <a:blip r:embed="rId2"/>
          <a:stretch>
            <a:fillRect/>
          </a:stretch>
        </p:blipFill>
        <p:spPr>
          <a:xfrm>
            <a:off x="6833918" y="2877187"/>
            <a:ext cx="3858163" cy="2248214"/>
          </a:xfrm>
        </p:spPr>
      </p:pic>
    </p:spTree>
    <p:extLst>
      <p:ext uri="{BB962C8B-B14F-4D97-AF65-F5344CB8AC3E}">
        <p14:creationId xmlns:p14="http://schemas.microsoft.com/office/powerpoint/2010/main" val="29453351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AE71A-DCD8-032F-5251-ABFAA3D9C4B5}"/>
              </a:ext>
            </a:extLst>
          </p:cNvPr>
          <p:cNvSpPr>
            <a:spLocks noGrp="1"/>
          </p:cNvSpPr>
          <p:nvPr>
            <p:ph type="title"/>
          </p:nvPr>
        </p:nvSpPr>
        <p:spPr/>
        <p:txBody>
          <a:bodyPr/>
          <a:lstStyle/>
          <a:p>
            <a:r>
              <a:rPr lang="en-GB" dirty="0"/>
              <a:t>Limits – recap.</a:t>
            </a:r>
          </a:p>
        </p:txBody>
      </p:sp>
      <p:pic>
        <p:nvPicPr>
          <p:cNvPr id="6" name="Content Placeholder 5">
            <a:extLst>
              <a:ext uri="{FF2B5EF4-FFF2-40B4-BE49-F238E27FC236}">
                <a16:creationId xmlns:a16="http://schemas.microsoft.com/office/drawing/2014/main" id="{92BCB6BC-A9ED-A8F9-6D3F-F55B45F58763}"/>
              </a:ext>
            </a:extLst>
          </p:cNvPr>
          <p:cNvPicPr>
            <a:picLocks noGrp="1" noChangeAspect="1"/>
          </p:cNvPicPr>
          <p:nvPr>
            <p:ph sz="half" idx="1"/>
          </p:nvPr>
        </p:nvPicPr>
        <p:blipFill>
          <a:blip r:embed="rId2"/>
          <a:stretch>
            <a:fillRect/>
          </a:stretch>
        </p:blipFill>
        <p:spPr>
          <a:xfrm>
            <a:off x="1134955" y="1539931"/>
            <a:ext cx="2974519" cy="3778137"/>
          </a:xfrm>
        </p:spPr>
      </p:pic>
      <p:graphicFrame>
        <p:nvGraphicFramePr>
          <p:cNvPr id="7" name="Content Placeholder 6">
            <a:extLst>
              <a:ext uri="{FF2B5EF4-FFF2-40B4-BE49-F238E27FC236}">
                <a16:creationId xmlns:a16="http://schemas.microsoft.com/office/drawing/2014/main" id="{979EA631-AB7D-04DB-4AAC-A1589C73D623}"/>
              </a:ext>
            </a:extLst>
          </p:cNvPr>
          <p:cNvGraphicFramePr>
            <a:graphicFrameLocks noGrp="1"/>
          </p:cNvGraphicFramePr>
          <p:nvPr>
            <p:ph sz="half" idx="2"/>
            <p:extLst>
              <p:ext uri="{D42A27DB-BD31-4B8C-83A1-F6EECF244321}">
                <p14:modId xmlns:p14="http://schemas.microsoft.com/office/powerpoint/2010/main" val="2823121719"/>
              </p:ext>
            </p:extLst>
          </p:nvPr>
        </p:nvGraphicFramePr>
        <p:xfrm>
          <a:off x="5331125" y="1542553"/>
          <a:ext cx="2521033" cy="4351338"/>
        </p:xfrm>
        <a:graphic>
          <a:graphicData uri="http://schemas.openxmlformats.org/drawingml/2006/table">
            <a:tbl>
              <a:tblPr/>
              <a:tblGrid>
                <a:gridCol w="1260298">
                  <a:extLst>
                    <a:ext uri="{9D8B030D-6E8A-4147-A177-3AD203B41FA5}">
                      <a16:colId xmlns:a16="http://schemas.microsoft.com/office/drawing/2014/main" val="1083237286"/>
                    </a:ext>
                  </a:extLst>
                </a:gridCol>
                <a:gridCol w="1260735">
                  <a:extLst>
                    <a:ext uri="{9D8B030D-6E8A-4147-A177-3AD203B41FA5}">
                      <a16:colId xmlns:a16="http://schemas.microsoft.com/office/drawing/2014/main" val="2445877932"/>
                    </a:ext>
                  </a:extLst>
                </a:gridCol>
              </a:tblGrid>
              <a:tr h="944551">
                <a:tc>
                  <a:txBody>
                    <a:bodyPr/>
                    <a:lstStyle/>
                    <a:p>
                      <a:pPr algn="l" fontAlgn="t"/>
                      <a:r>
                        <a:rPr lang="en-GB" sz="1100" b="1" dirty="0">
                          <a:solidFill>
                            <a:srgbClr val="0B0C0C"/>
                          </a:solidFill>
                          <a:effectLst/>
                          <a:latin typeface="GDS Transport"/>
                        </a:rPr>
                        <a:t>‘Illegal’ drugs (‘accidental exposure’ – zero tolerance approach)</a:t>
                      </a:r>
                    </a:p>
                  </a:txBody>
                  <a:tcPr marL="57634" marR="80047" marT="40023" marB="40023">
                    <a:lnL>
                      <a:noFill/>
                    </a:lnL>
                    <a:lnR>
                      <a:noFill/>
                    </a:lnR>
                    <a:lnT>
                      <a:noFill/>
                    </a:lnT>
                    <a:lnB w="6350" cap="flat" cmpd="sng" algn="ctr">
                      <a:solidFill>
                        <a:srgbClr val="B1B4B6"/>
                      </a:solidFill>
                      <a:prstDash val="solid"/>
                      <a:round/>
                      <a:headEnd type="none" w="med" len="med"/>
                      <a:tailEnd type="none" w="med" len="med"/>
                    </a:lnB>
                    <a:solidFill>
                      <a:srgbClr val="FFFFFF"/>
                    </a:solidFill>
                  </a:tcPr>
                </a:tc>
                <a:tc>
                  <a:txBody>
                    <a:bodyPr/>
                    <a:lstStyle/>
                    <a:p>
                      <a:pPr algn="l" fontAlgn="t"/>
                      <a:r>
                        <a:rPr lang="en-GB" sz="1100" b="1">
                          <a:solidFill>
                            <a:srgbClr val="0B0C0C"/>
                          </a:solidFill>
                          <a:effectLst/>
                          <a:latin typeface="GDS Transport"/>
                        </a:rPr>
                        <a:t>Threshold limit in microgrammes per litre of blood (µg/L)</a:t>
                      </a:r>
                    </a:p>
                  </a:txBody>
                  <a:tcPr marL="57634" marR="57634" marT="40023" marB="40023">
                    <a:lnL>
                      <a:noFill/>
                    </a:lnL>
                    <a:lnR>
                      <a:noFill/>
                    </a:lnR>
                    <a:lnT>
                      <a:noFill/>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909698452"/>
                  </a:ext>
                </a:extLst>
              </a:tr>
              <a:tr h="252948">
                <a:tc>
                  <a:txBody>
                    <a:bodyPr/>
                    <a:lstStyle/>
                    <a:p>
                      <a:pPr fontAlgn="t"/>
                      <a:r>
                        <a:rPr lang="en-GB" sz="1100">
                          <a:effectLst/>
                        </a:rPr>
                        <a:t>benzoylecgonine</a:t>
                      </a:r>
                    </a:p>
                  </a:txBody>
                  <a:tcPr marL="57634" marR="80047"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100">
                          <a:effectLst/>
                        </a:rPr>
                        <a:t>50µg/L</a:t>
                      </a:r>
                    </a:p>
                  </a:txBody>
                  <a:tcPr marL="57634" marR="57634"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3973953883"/>
                  </a:ext>
                </a:extLst>
              </a:tr>
              <a:tr h="252948">
                <a:tc>
                  <a:txBody>
                    <a:bodyPr/>
                    <a:lstStyle/>
                    <a:p>
                      <a:pPr fontAlgn="t"/>
                      <a:r>
                        <a:rPr lang="en-GB" sz="1100">
                          <a:effectLst/>
                        </a:rPr>
                        <a:t>cocaine</a:t>
                      </a:r>
                    </a:p>
                  </a:txBody>
                  <a:tcPr marL="57634" marR="80047"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100">
                          <a:effectLst/>
                        </a:rPr>
                        <a:t>10µg/L</a:t>
                      </a:r>
                    </a:p>
                  </a:txBody>
                  <a:tcPr marL="57634" marR="57634"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19389720"/>
                  </a:ext>
                </a:extLst>
              </a:tr>
              <a:tr h="598749">
                <a:tc>
                  <a:txBody>
                    <a:bodyPr/>
                    <a:lstStyle/>
                    <a:p>
                      <a:pPr fontAlgn="t"/>
                      <a:r>
                        <a:rPr lang="en-GB" sz="1100">
                          <a:effectLst/>
                        </a:rPr>
                        <a:t>delta-9-tetrahydrocannabinol (cannabis)</a:t>
                      </a:r>
                    </a:p>
                  </a:txBody>
                  <a:tcPr marL="57634" marR="80047"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100">
                          <a:effectLst/>
                        </a:rPr>
                        <a:t>2µg/L</a:t>
                      </a:r>
                    </a:p>
                  </a:txBody>
                  <a:tcPr marL="57634" marR="57634"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804541711"/>
                  </a:ext>
                </a:extLst>
              </a:tr>
              <a:tr h="252948">
                <a:tc>
                  <a:txBody>
                    <a:bodyPr/>
                    <a:lstStyle/>
                    <a:p>
                      <a:pPr fontAlgn="t"/>
                      <a:r>
                        <a:rPr lang="en-GB" sz="1100">
                          <a:effectLst/>
                        </a:rPr>
                        <a:t>ketamine</a:t>
                      </a:r>
                    </a:p>
                  </a:txBody>
                  <a:tcPr marL="57634" marR="80047"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100">
                          <a:effectLst/>
                        </a:rPr>
                        <a:t>20µg/L</a:t>
                      </a:r>
                    </a:p>
                  </a:txBody>
                  <a:tcPr marL="57634" marR="57634"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3009271463"/>
                  </a:ext>
                </a:extLst>
              </a:tr>
              <a:tr h="425848">
                <a:tc>
                  <a:txBody>
                    <a:bodyPr/>
                    <a:lstStyle/>
                    <a:p>
                      <a:pPr fontAlgn="t"/>
                      <a:r>
                        <a:rPr lang="en-GB" sz="1100">
                          <a:effectLst/>
                        </a:rPr>
                        <a:t>lysergic acid diethylamide</a:t>
                      </a:r>
                    </a:p>
                  </a:txBody>
                  <a:tcPr marL="57634" marR="80047"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100" dirty="0">
                          <a:effectLst/>
                        </a:rPr>
                        <a:t>1µg/L</a:t>
                      </a:r>
                    </a:p>
                  </a:txBody>
                  <a:tcPr marL="57634" marR="57634"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996171637"/>
                  </a:ext>
                </a:extLst>
              </a:tr>
              <a:tr h="425848">
                <a:tc>
                  <a:txBody>
                    <a:bodyPr/>
                    <a:lstStyle/>
                    <a:p>
                      <a:pPr fontAlgn="t"/>
                      <a:r>
                        <a:rPr lang="en-GB" sz="1100">
                          <a:effectLst/>
                        </a:rPr>
                        <a:t>methylamphetamine</a:t>
                      </a:r>
                    </a:p>
                  </a:txBody>
                  <a:tcPr marL="57634" marR="80047"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100" dirty="0">
                          <a:effectLst/>
                        </a:rPr>
                        <a:t>10µg/L</a:t>
                      </a:r>
                    </a:p>
                  </a:txBody>
                  <a:tcPr marL="57634" marR="57634"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794836752"/>
                  </a:ext>
                </a:extLst>
              </a:tr>
              <a:tr h="598749">
                <a:tc>
                  <a:txBody>
                    <a:bodyPr/>
                    <a:lstStyle/>
                    <a:p>
                      <a:pPr fontAlgn="t"/>
                      <a:r>
                        <a:rPr lang="en-GB" sz="1100">
                          <a:effectLst/>
                        </a:rPr>
                        <a:t>Methylenedioxymethamphetamine (MDMA)</a:t>
                      </a:r>
                    </a:p>
                  </a:txBody>
                  <a:tcPr marL="57634" marR="80047"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100">
                          <a:effectLst/>
                        </a:rPr>
                        <a:t>10µg/L</a:t>
                      </a:r>
                    </a:p>
                  </a:txBody>
                  <a:tcPr marL="57634" marR="57634"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127523372"/>
                  </a:ext>
                </a:extLst>
              </a:tr>
              <a:tr h="598749">
                <a:tc>
                  <a:txBody>
                    <a:bodyPr/>
                    <a:lstStyle/>
                    <a:p>
                      <a:pPr fontAlgn="t"/>
                      <a:r>
                        <a:rPr lang="en-GB" sz="1100" dirty="0">
                          <a:effectLst/>
                        </a:rPr>
                        <a:t>6-monoacetylmorphine (heroin)</a:t>
                      </a:r>
                    </a:p>
                  </a:txBody>
                  <a:tcPr marL="57634" marR="80047"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100" dirty="0">
                          <a:effectLst/>
                        </a:rPr>
                        <a:t>5µg/L</a:t>
                      </a:r>
                    </a:p>
                  </a:txBody>
                  <a:tcPr marL="57634" marR="57634" marT="40023" marB="40023">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381018776"/>
                  </a:ext>
                </a:extLst>
              </a:tr>
            </a:tbl>
          </a:graphicData>
        </a:graphic>
      </p:graphicFrame>
      <p:sp>
        <p:nvSpPr>
          <p:cNvPr id="8" name="Rectangle 1">
            <a:extLst>
              <a:ext uri="{FF2B5EF4-FFF2-40B4-BE49-F238E27FC236}">
                <a16:creationId xmlns:a16="http://schemas.microsoft.com/office/drawing/2014/main" id="{CAC02927-BC58-2BE1-9018-BBAC572331B5}"/>
              </a:ext>
            </a:extLst>
          </p:cNvPr>
          <p:cNvSpPr>
            <a:spLocks noChangeArrowheads="1"/>
          </p:cNvSpPr>
          <p:nvPr/>
        </p:nvSpPr>
        <p:spPr bwMode="auto">
          <a:xfrm>
            <a:off x="0" y="0"/>
            <a:ext cx="12192000" cy="45720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69809"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1" i="0" u="none" strike="noStrike" cap="none" normalizeH="0" baseline="0">
                <a:ln>
                  <a:noFill/>
                </a:ln>
                <a:solidFill>
                  <a:srgbClr val="0B0C0C"/>
                </a:solidFill>
                <a:effectLst/>
                <a:latin typeface="Arial" panose="020B0604020202020204" pitchFamily="34" charset="0"/>
                <a:ea typeface="GDS Transport"/>
              </a:rPr>
              <a:t>Table of drugs and limits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9" name="Table 8">
            <a:extLst>
              <a:ext uri="{FF2B5EF4-FFF2-40B4-BE49-F238E27FC236}">
                <a16:creationId xmlns:a16="http://schemas.microsoft.com/office/drawing/2014/main" id="{03D5B752-F99B-5A42-52C9-B6613EF518EB}"/>
              </a:ext>
            </a:extLst>
          </p:cNvPr>
          <p:cNvGraphicFramePr>
            <a:graphicFrameLocks noGrp="1"/>
          </p:cNvGraphicFramePr>
          <p:nvPr/>
        </p:nvGraphicFramePr>
        <p:xfrm>
          <a:off x="8499945" y="1542550"/>
          <a:ext cx="2759102" cy="4364336"/>
        </p:xfrm>
        <a:graphic>
          <a:graphicData uri="http://schemas.openxmlformats.org/drawingml/2006/table">
            <a:tbl>
              <a:tblPr/>
              <a:tblGrid>
                <a:gridCol w="1363619">
                  <a:extLst>
                    <a:ext uri="{9D8B030D-6E8A-4147-A177-3AD203B41FA5}">
                      <a16:colId xmlns:a16="http://schemas.microsoft.com/office/drawing/2014/main" val="1392068586"/>
                    </a:ext>
                  </a:extLst>
                </a:gridCol>
                <a:gridCol w="1395483">
                  <a:extLst>
                    <a:ext uri="{9D8B030D-6E8A-4147-A177-3AD203B41FA5}">
                      <a16:colId xmlns:a16="http://schemas.microsoft.com/office/drawing/2014/main" val="51810083"/>
                    </a:ext>
                  </a:extLst>
                </a:gridCol>
              </a:tblGrid>
              <a:tr h="991934">
                <a:tc>
                  <a:txBody>
                    <a:bodyPr/>
                    <a:lstStyle/>
                    <a:p>
                      <a:pPr algn="l" fontAlgn="t"/>
                      <a:r>
                        <a:rPr lang="en-GB" sz="1400" b="1" dirty="0">
                          <a:solidFill>
                            <a:srgbClr val="0B0C0C"/>
                          </a:solidFill>
                          <a:effectLst/>
                          <a:latin typeface="GDS Transport"/>
                        </a:rPr>
                        <a:t>‘Medicinal’ drugs (risk based approach)</a:t>
                      </a:r>
                    </a:p>
                  </a:txBody>
                  <a:tcPr marR="127000" marT="63500" marB="63500">
                    <a:lnL>
                      <a:noFill/>
                    </a:lnL>
                    <a:lnR>
                      <a:noFill/>
                    </a:lnR>
                    <a:lnT>
                      <a:noFill/>
                    </a:lnT>
                    <a:lnB w="6350" cap="flat" cmpd="sng" algn="ctr">
                      <a:solidFill>
                        <a:srgbClr val="B1B4B6"/>
                      </a:solidFill>
                      <a:prstDash val="solid"/>
                      <a:round/>
                      <a:headEnd type="none" w="med" len="med"/>
                      <a:tailEnd type="none" w="med" len="med"/>
                    </a:lnB>
                    <a:solidFill>
                      <a:srgbClr val="FFFFFF"/>
                    </a:solidFill>
                  </a:tcPr>
                </a:tc>
                <a:tc>
                  <a:txBody>
                    <a:bodyPr/>
                    <a:lstStyle/>
                    <a:p>
                      <a:pPr algn="l" fontAlgn="t"/>
                      <a:r>
                        <a:rPr lang="en-GB" sz="1400" b="1" dirty="0">
                          <a:solidFill>
                            <a:srgbClr val="0B0C0C"/>
                          </a:solidFill>
                          <a:effectLst/>
                          <a:latin typeface="GDS Transport"/>
                        </a:rPr>
                        <a:t>Threshold limit in blood</a:t>
                      </a:r>
                    </a:p>
                  </a:txBody>
                  <a:tcPr marT="63500" marB="63500">
                    <a:lnL>
                      <a:noFill/>
                    </a:lnL>
                    <a:lnR>
                      <a:noFill/>
                    </a:lnR>
                    <a:lnT>
                      <a:noFill/>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998419027"/>
                  </a:ext>
                </a:extLst>
              </a:tr>
              <a:tr h="381434">
                <a:tc>
                  <a:txBody>
                    <a:bodyPr/>
                    <a:lstStyle/>
                    <a:p>
                      <a:pPr fontAlgn="t"/>
                      <a:r>
                        <a:rPr lang="en-GB" sz="1400" dirty="0">
                          <a:effectLst/>
                        </a:rPr>
                        <a:t>clonazepam</a:t>
                      </a:r>
                    </a:p>
                  </a:txBody>
                  <a:tcPr marR="127000"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400" dirty="0">
                          <a:effectLst/>
                        </a:rPr>
                        <a:t>50µg/L</a:t>
                      </a:r>
                    </a:p>
                  </a:txBody>
                  <a:tcPr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780600268"/>
                  </a:ext>
                </a:extLst>
              </a:tr>
              <a:tr h="327363">
                <a:tc>
                  <a:txBody>
                    <a:bodyPr/>
                    <a:lstStyle/>
                    <a:p>
                      <a:pPr fontAlgn="t"/>
                      <a:r>
                        <a:rPr lang="en-GB" sz="1400">
                          <a:effectLst/>
                        </a:rPr>
                        <a:t>diazepam</a:t>
                      </a:r>
                    </a:p>
                  </a:txBody>
                  <a:tcPr marR="127000"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400" dirty="0">
                          <a:effectLst/>
                        </a:rPr>
                        <a:t>550µg/L</a:t>
                      </a:r>
                    </a:p>
                  </a:txBody>
                  <a:tcPr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017363894"/>
                  </a:ext>
                </a:extLst>
              </a:tr>
              <a:tr h="381434">
                <a:tc>
                  <a:txBody>
                    <a:bodyPr/>
                    <a:lstStyle/>
                    <a:p>
                      <a:pPr fontAlgn="t"/>
                      <a:r>
                        <a:rPr lang="en-GB" sz="1400">
                          <a:effectLst/>
                        </a:rPr>
                        <a:t>flunitrazepam</a:t>
                      </a:r>
                    </a:p>
                  </a:txBody>
                  <a:tcPr marR="127000"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400" dirty="0">
                          <a:effectLst/>
                        </a:rPr>
                        <a:t>300µg/L</a:t>
                      </a:r>
                    </a:p>
                  </a:txBody>
                  <a:tcPr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027016889"/>
                  </a:ext>
                </a:extLst>
              </a:tr>
              <a:tr h="381434">
                <a:tc>
                  <a:txBody>
                    <a:bodyPr/>
                    <a:lstStyle/>
                    <a:p>
                      <a:pPr fontAlgn="t"/>
                      <a:r>
                        <a:rPr lang="en-GB" sz="1400">
                          <a:effectLst/>
                        </a:rPr>
                        <a:t>lorazepam</a:t>
                      </a:r>
                    </a:p>
                  </a:txBody>
                  <a:tcPr marR="127000"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400" dirty="0">
                          <a:effectLst/>
                        </a:rPr>
                        <a:t>100µg/L</a:t>
                      </a:r>
                    </a:p>
                  </a:txBody>
                  <a:tcPr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549930465"/>
                  </a:ext>
                </a:extLst>
              </a:tr>
              <a:tr h="381434">
                <a:tc>
                  <a:txBody>
                    <a:bodyPr/>
                    <a:lstStyle/>
                    <a:p>
                      <a:pPr fontAlgn="t"/>
                      <a:r>
                        <a:rPr lang="en-GB" sz="1400">
                          <a:effectLst/>
                        </a:rPr>
                        <a:t>methadone</a:t>
                      </a:r>
                    </a:p>
                  </a:txBody>
                  <a:tcPr marR="127000"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400" dirty="0">
                          <a:effectLst/>
                        </a:rPr>
                        <a:t>500µg/L</a:t>
                      </a:r>
                    </a:p>
                  </a:txBody>
                  <a:tcPr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2678370958"/>
                  </a:ext>
                </a:extLst>
              </a:tr>
              <a:tr h="465419">
                <a:tc>
                  <a:txBody>
                    <a:bodyPr/>
                    <a:lstStyle/>
                    <a:p>
                      <a:pPr fontAlgn="t"/>
                      <a:r>
                        <a:rPr lang="en-GB" sz="1400">
                          <a:effectLst/>
                        </a:rPr>
                        <a:t>morphine</a:t>
                      </a:r>
                    </a:p>
                  </a:txBody>
                  <a:tcPr marR="127000"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400" dirty="0">
                          <a:effectLst/>
                        </a:rPr>
                        <a:t>80µg/L</a:t>
                      </a:r>
                    </a:p>
                  </a:txBody>
                  <a:tcPr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593379587"/>
                  </a:ext>
                </a:extLst>
              </a:tr>
              <a:tr h="465419">
                <a:tc>
                  <a:txBody>
                    <a:bodyPr/>
                    <a:lstStyle/>
                    <a:p>
                      <a:pPr fontAlgn="t"/>
                      <a:r>
                        <a:rPr lang="en-GB" sz="1400">
                          <a:effectLst/>
                        </a:rPr>
                        <a:t>oxazepam</a:t>
                      </a:r>
                    </a:p>
                  </a:txBody>
                  <a:tcPr marR="127000"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400">
                          <a:effectLst/>
                        </a:rPr>
                        <a:t>300µg/L</a:t>
                      </a:r>
                    </a:p>
                  </a:txBody>
                  <a:tcPr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3110070155"/>
                  </a:ext>
                </a:extLst>
              </a:tr>
              <a:tr h="575468">
                <a:tc>
                  <a:txBody>
                    <a:bodyPr/>
                    <a:lstStyle/>
                    <a:p>
                      <a:pPr fontAlgn="t"/>
                      <a:r>
                        <a:rPr lang="en-GB" sz="1400" dirty="0">
                          <a:effectLst/>
                        </a:rPr>
                        <a:t>temazepam</a:t>
                      </a:r>
                    </a:p>
                  </a:txBody>
                  <a:tcPr marR="127000"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tc>
                  <a:txBody>
                    <a:bodyPr/>
                    <a:lstStyle/>
                    <a:p>
                      <a:pPr fontAlgn="t"/>
                      <a:r>
                        <a:rPr lang="en-GB" sz="1400" dirty="0">
                          <a:effectLst/>
                        </a:rPr>
                        <a:t>1,000µg/L</a:t>
                      </a:r>
                    </a:p>
                  </a:txBody>
                  <a:tcPr marT="63500" marB="63500">
                    <a:lnL>
                      <a:noFill/>
                    </a:lnL>
                    <a:lnR>
                      <a:noFill/>
                    </a:lnR>
                    <a:lnT w="6350" cap="flat" cmpd="sng" algn="ctr">
                      <a:solidFill>
                        <a:srgbClr val="B1B4B6"/>
                      </a:solidFill>
                      <a:prstDash val="solid"/>
                      <a:round/>
                      <a:headEnd type="none" w="med" len="med"/>
                      <a:tailEnd type="none" w="med" len="med"/>
                    </a:lnT>
                    <a:lnB w="6350"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598820235"/>
                  </a:ext>
                </a:extLst>
              </a:tr>
            </a:tbl>
          </a:graphicData>
        </a:graphic>
      </p:graphicFrame>
    </p:spTree>
    <p:extLst>
      <p:ext uri="{BB962C8B-B14F-4D97-AF65-F5344CB8AC3E}">
        <p14:creationId xmlns:p14="http://schemas.microsoft.com/office/powerpoint/2010/main" val="19486857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347C3-2A92-C88A-F186-103AC6C3DBA2}"/>
              </a:ext>
            </a:extLst>
          </p:cNvPr>
          <p:cNvSpPr>
            <a:spLocks noGrp="1"/>
          </p:cNvSpPr>
          <p:nvPr>
            <p:ph type="title"/>
          </p:nvPr>
        </p:nvSpPr>
        <p:spPr/>
        <p:txBody>
          <a:bodyPr/>
          <a:lstStyle/>
          <a:p>
            <a:r>
              <a:rPr lang="en-GB" dirty="0"/>
              <a:t>Case exercise</a:t>
            </a:r>
          </a:p>
        </p:txBody>
      </p:sp>
      <p:sp>
        <p:nvSpPr>
          <p:cNvPr id="3" name="Content Placeholder 2">
            <a:extLst>
              <a:ext uri="{FF2B5EF4-FFF2-40B4-BE49-F238E27FC236}">
                <a16:creationId xmlns:a16="http://schemas.microsoft.com/office/drawing/2014/main" id="{DD4D8E1D-D20A-CB95-BF63-72F4CFD87455}"/>
              </a:ext>
            </a:extLst>
          </p:cNvPr>
          <p:cNvSpPr>
            <a:spLocks noGrp="1"/>
          </p:cNvSpPr>
          <p:nvPr>
            <p:ph sz="half" idx="1"/>
          </p:nvPr>
        </p:nvSpPr>
        <p:spPr/>
        <p:txBody>
          <a:bodyPr>
            <a:normAutofit fontScale="92500" lnSpcReduction="10000"/>
          </a:bodyPr>
          <a:lstStyle/>
          <a:p>
            <a:r>
              <a:rPr lang="en-GB" dirty="0"/>
              <a:t>Judith, has been studying for her final exams and tonight, she has gone out with friends.  During the course of the evening she has attended lots of bars, drunk a few bottles of lager and finished the night off with a few shots.  She cannot remember what time she got home but made a point of having a bag of chips on the way home to ward off that awful hangover and drank a pint of water before going to sleep.</a:t>
            </a:r>
          </a:p>
        </p:txBody>
      </p:sp>
      <p:pic>
        <p:nvPicPr>
          <p:cNvPr id="6" name="Content Placeholder 5">
            <a:extLst>
              <a:ext uri="{FF2B5EF4-FFF2-40B4-BE49-F238E27FC236}">
                <a16:creationId xmlns:a16="http://schemas.microsoft.com/office/drawing/2014/main" id="{8CA977D7-3176-59AA-7B4C-5D62D4438305}"/>
              </a:ext>
            </a:extLst>
          </p:cNvPr>
          <p:cNvPicPr>
            <a:picLocks noGrp="1" noChangeAspect="1"/>
          </p:cNvPicPr>
          <p:nvPr>
            <p:ph sz="half" idx="2"/>
          </p:nvPr>
        </p:nvPicPr>
        <p:blipFill>
          <a:blip r:embed="rId2"/>
          <a:stretch>
            <a:fillRect/>
          </a:stretch>
        </p:blipFill>
        <p:spPr>
          <a:xfrm>
            <a:off x="7829419" y="1931927"/>
            <a:ext cx="3700271" cy="3685101"/>
          </a:xfrm>
        </p:spPr>
      </p:pic>
    </p:spTree>
    <p:extLst>
      <p:ext uri="{BB962C8B-B14F-4D97-AF65-F5344CB8AC3E}">
        <p14:creationId xmlns:p14="http://schemas.microsoft.com/office/powerpoint/2010/main" val="5395662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64329B-884F-3A2D-FC60-4F078AA87A27}"/>
              </a:ext>
            </a:extLst>
          </p:cNvPr>
          <p:cNvSpPr>
            <a:spLocks noGrp="1"/>
          </p:cNvSpPr>
          <p:nvPr>
            <p:ph sz="half" idx="1"/>
          </p:nvPr>
        </p:nvSpPr>
        <p:spPr/>
        <p:txBody>
          <a:bodyPr>
            <a:normAutofit lnSpcReduction="10000"/>
          </a:bodyPr>
          <a:lstStyle/>
          <a:p>
            <a:r>
              <a:rPr lang="en-GB" dirty="0"/>
              <a:t>It is 8 am.  Judith has just woken up and is feeling a bit hung over, she has work today and is running a bit late but before she drives in, she has a large coffee and a can of red bull, because that will do the trick and get her through the day.</a:t>
            </a:r>
          </a:p>
          <a:p>
            <a:endParaRPr lang="en-GB" dirty="0"/>
          </a:p>
          <a:p>
            <a:r>
              <a:rPr lang="en-GB" dirty="0"/>
              <a:t>Discuss</a:t>
            </a:r>
          </a:p>
        </p:txBody>
      </p:sp>
      <p:pic>
        <p:nvPicPr>
          <p:cNvPr id="6" name="Content Placeholder 5">
            <a:extLst>
              <a:ext uri="{FF2B5EF4-FFF2-40B4-BE49-F238E27FC236}">
                <a16:creationId xmlns:a16="http://schemas.microsoft.com/office/drawing/2014/main" id="{1E4AF0DA-D6EC-B484-6201-52FAAD5DF6E2}"/>
              </a:ext>
            </a:extLst>
          </p:cNvPr>
          <p:cNvPicPr>
            <a:picLocks noGrp="1" noChangeAspect="1"/>
          </p:cNvPicPr>
          <p:nvPr>
            <p:ph sz="half" idx="2"/>
          </p:nvPr>
        </p:nvPicPr>
        <p:blipFill>
          <a:blip r:embed="rId2"/>
          <a:stretch>
            <a:fillRect/>
          </a:stretch>
        </p:blipFill>
        <p:spPr>
          <a:xfrm>
            <a:off x="8086630" y="2213811"/>
            <a:ext cx="2652414" cy="2601984"/>
          </a:xfrm>
        </p:spPr>
      </p:pic>
    </p:spTree>
    <p:extLst>
      <p:ext uri="{BB962C8B-B14F-4D97-AF65-F5344CB8AC3E}">
        <p14:creationId xmlns:p14="http://schemas.microsoft.com/office/powerpoint/2010/main" val="35832800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A502DF-EBB3-F015-63FD-FA752A1C8C6F}"/>
              </a:ext>
            </a:extLst>
          </p:cNvPr>
          <p:cNvSpPr>
            <a:spLocks noGrp="1"/>
          </p:cNvSpPr>
          <p:nvPr>
            <p:ph sz="half" idx="1"/>
          </p:nvPr>
        </p:nvSpPr>
        <p:spPr/>
        <p:txBody>
          <a:bodyPr>
            <a:normAutofit fontScale="92500" lnSpcReduction="10000"/>
          </a:bodyPr>
          <a:lstStyle/>
          <a:p>
            <a:r>
              <a:rPr lang="en-GB" dirty="0"/>
              <a:t>George, works in an engineering factory producing parts for agricultural machines.  It is the week of the Royal Welsh show, when farmers and those working in the industry flock to the show enjoying both the daytime events and the social scene.  The local police are highly vigilant for a number of matters one of which is those that are driving whilst under the influence of drink or drugs.</a:t>
            </a:r>
          </a:p>
        </p:txBody>
      </p:sp>
      <p:pic>
        <p:nvPicPr>
          <p:cNvPr id="6" name="Content Placeholder 5">
            <a:extLst>
              <a:ext uri="{FF2B5EF4-FFF2-40B4-BE49-F238E27FC236}">
                <a16:creationId xmlns:a16="http://schemas.microsoft.com/office/drawing/2014/main" id="{53A143A2-EBD8-2FE7-63AD-702D7459555E}"/>
              </a:ext>
            </a:extLst>
          </p:cNvPr>
          <p:cNvPicPr>
            <a:picLocks noGrp="1" noChangeAspect="1"/>
          </p:cNvPicPr>
          <p:nvPr>
            <p:ph sz="half" idx="2"/>
          </p:nvPr>
        </p:nvPicPr>
        <p:blipFill>
          <a:blip r:embed="rId2"/>
          <a:stretch>
            <a:fillRect/>
          </a:stretch>
        </p:blipFill>
        <p:spPr>
          <a:xfrm>
            <a:off x="7907742" y="2000680"/>
            <a:ext cx="3181936" cy="2675628"/>
          </a:xfrm>
        </p:spPr>
      </p:pic>
    </p:spTree>
    <p:extLst>
      <p:ext uri="{BB962C8B-B14F-4D97-AF65-F5344CB8AC3E}">
        <p14:creationId xmlns:p14="http://schemas.microsoft.com/office/powerpoint/2010/main" val="10409346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CAF1DF-3A1D-DA23-38A5-F317F1AF1587}"/>
              </a:ext>
            </a:extLst>
          </p:cNvPr>
          <p:cNvSpPr>
            <a:spLocks noGrp="1"/>
          </p:cNvSpPr>
          <p:nvPr>
            <p:ph sz="half" idx="1"/>
          </p:nvPr>
        </p:nvSpPr>
        <p:spPr/>
        <p:txBody>
          <a:bodyPr>
            <a:normAutofit lnSpcReduction="10000"/>
          </a:bodyPr>
          <a:lstStyle/>
          <a:p>
            <a:r>
              <a:rPr lang="en-GB" dirty="0"/>
              <a:t>George drives his vehicle through the town, only to be stopped by a very keen police officer who believes that they have seen him stagger as he gets into the vehicle further down the road.</a:t>
            </a:r>
          </a:p>
          <a:p>
            <a:r>
              <a:rPr lang="en-GB" dirty="0"/>
              <a:t>The officer decides on speaking to George that he has not been drinking but asks him to take part in an impairment test for drink or drugs.  Discuss</a:t>
            </a:r>
          </a:p>
        </p:txBody>
      </p:sp>
      <p:pic>
        <p:nvPicPr>
          <p:cNvPr id="6" name="Content Placeholder 5">
            <a:extLst>
              <a:ext uri="{FF2B5EF4-FFF2-40B4-BE49-F238E27FC236}">
                <a16:creationId xmlns:a16="http://schemas.microsoft.com/office/drawing/2014/main" id="{D112E64E-5893-B76C-3B14-EC058FD0F97E}"/>
              </a:ext>
            </a:extLst>
          </p:cNvPr>
          <p:cNvPicPr>
            <a:picLocks noGrp="1" noChangeAspect="1"/>
          </p:cNvPicPr>
          <p:nvPr>
            <p:ph sz="half" idx="2"/>
          </p:nvPr>
        </p:nvPicPr>
        <p:blipFill>
          <a:blip r:embed="rId2"/>
          <a:stretch>
            <a:fillRect/>
          </a:stretch>
        </p:blipFill>
        <p:spPr>
          <a:xfrm>
            <a:off x="7953262" y="1973179"/>
            <a:ext cx="3400538" cy="3891356"/>
          </a:xfrm>
        </p:spPr>
      </p:pic>
    </p:spTree>
    <p:extLst>
      <p:ext uri="{BB962C8B-B14F-4D97-AF65-F5344CB8AC3E}">
        <p14:creationId xmlns:p14="http://schemas.microsoft.com/office/powerpoint/2010/main" val="34151556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D54F8F-DF89-28CC-6272-A7B07411350C}"/>
              </a:ext>
            </a:extLst>
          </p:cNvPr>
          <p:cNvSpPr>
            <a:spLocks noGrp="1"/>
          </p:cNvSpPr>
          <p:nvPr>
            <p:ph sz="half" idx="1"/>
          </p:nvPr>
        </p:nvSpPr>
        <p:spPr/>
        <p:txBody>
          <a:bodyPr/>
          <a:lstStyle/>
          <a:p>
            <a:r>
              <a:rPr lang="en-GB" dirty="0"/>
              <a:t>George fails the impairment test, however, discloses to the officer that he has a medical condition that affects his coordination.</a:t>
            </a:r>
          </a:p>
          <a:p>
            <a:endParaRPr lang="en-GB" dirty="0"/>
          </a:p>
          <a:p>
            <a:r>
              <a:rPr lang="en-GB" dirty="0"/>
              <a:t>What do you think the officer should do now?</a:t>
            </a:r>
          </a:p>
        </p:txBody>
      </p:sp>
      <p:pic>
        <p:nvPicPr>
          <p:cNvPr id="6" name="Content Placeholder 5">
            <a:extLst>
              <a:ext uri="{FF2B5EF4-FFF2-40B4-BE49-F238E27FC236}">
                <a16:creationId xmlns:a16="http://schemas.microsoft.com/office/drawing/2014/main" id="{2B9D8DC6-B12B-8D3A-1B35-09D3C904AEC6}"/>
              </a:ext>
            </a:extLst>
          </p:cNvPr>
          <p:cNvPicPr>
            <a:picLocks noGrp="1" noChangeAspect="1"/>
          </p:cNvPicPr>
          <p:nvPr>
            <p:ph sz="half" idx="2"/>
          </p:nvPr>
        </p:nvPicPr>
        <p:blipFill>
          <a:blip r:embed="rId2"/>
          <a:stretch>
            <a:fillRect/>
          </a:stretch>
        </p:blipFill>
        <p:spPr>
          <a:xfrm>
            <a:off x="8067577" y="2337564"/>
            <a:ext cx="2575213" cy="2444889"/>
          </a:xfrm>
        </p:spPr>
      </p:pic>
    </p:spTree>
    <p:extLst>
      <p:ext uri="{BB962C8B-B14F-4D97-AF65-F5344CB8AC3E}">
        <p14:creationId xmlns:p14="http://schemas.microsoft.com/office/powerpoint/2010/main" val="4363819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EB45AD-E252-BFFF-7704-B488F0CC57B4}"/>
              </a:ext>
            </a:extLst>
          </p:cNvPr>
          <p:cNvSpPr>
            <a:spLocks noGrp="1"/>
          </p:cNvSpPr>
          <p:nvPr>
            <p:ph sz="half" idx="1"/>
          </p:nvPr>
        </p:nvSpPr>
        <p:spPr/>
        <p:txBody>
          <a:bodyPr>
            <a:normAutofit fontScale="85000" lnSpcReduction="20000"/>
          </a:bodyPr>
          <a:lstStyle/>
          <a:p>
            <a:r>
              <a:rPr lang="en-GB" dirty="0"/>
              <a:t>The officer arrests George and takes him back to the police station however on arrival the custody sergeant when booking George in, establishes that he does indeed have a medical condition and takes a number of tablets that make him feel a bit wobbly first thing in the morning but despite this it would appear that George chooses to take them before driving into work.</a:t>
            </a:r>
          </a:p>
          <a:p>
            <a:endParaRPr lang="en-GB" dirty="0"/>
          </a:p>
          <a:p>
            <a:r>
              <a:rPr lang="en-GB" dirty="0"/>
              <a:t>Were the actions of the police officer lawful and did George commit any offences?</a:t>
            </a:r>
          </a:p>
        </p:txBody>
      </p:sp>
      <p:pic>
        <p:nvPicPr>
          <p:cNvPr id="6" name="Content Placeholder 5">
            <a:extLst>
              <a:ext uri="{FF2B5EF4-FFF2-40B4-BE49-F238E27FC236}">
                <a16:creationId xmlns:a16="http://schemas.microsoft.com/office/drawing/2014/main" id="{54D2CF13-BAF6-8AB0-5600-9933D42804F8}"/>
              </a:ext>
            </a:extLst>
          </p:cNvPr>
          <p:cNvPicPr>
            <a:picLocks noGrp="1" noChangeAspect="1"/>
          </p:cNvPicPr>
          <p:nvPr>
            <p:ph sz="half" idx="2"/>
          </p:nvPr>
        </p:nvPicPr>
        <p:blipFill>
          <a:blip r:embed="rId2"/>
          <a:stretch>
            <a:fillRect/>
          </a:stretch>
        </p:blipFill>
        <p:spPr>
          <a:xfrm>
            <a:off x="8277156" y="1931928"/>
            <a:ext cx="2812521" cy="2536156"/>
          </a:xfrm>
        </p:spPr>
      </p:pic>
    </p:spTree>
    <p:extLst>
      <p:ext uri="{BB962C8B-B14F-4D97-AF65-F5344CB8AC3E}">
        <p14:creationId xmlns:p14="http://schemas.microsoft.com/office/powerpoint/2010/main" val="1629989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31A792-4E44-E8D5-4270-884A53A47518}"/>
              </a:ext>
            </a:extLst>
          </p:cNvPr>
          <p:cNvSpPr>
            <a:spLocks noGrp="1"/>
          </p:cNvSpPr>
          <p:nvPr>
            <p:ph sz="half" idx="1"/>
          </p:nvPr>
        </p:nvSpPr>
        <p:spPr/>
        <p:txBody>
          <a:bodyPr>
            <a:normAutofit lnSpcReduction="10000"/>
          </a:bodyPr>
          <a:lstStyle/>
          <a:p>
            <a:r>
              <a:rPr lang="en-GB" dirty="0"/>
              <a:t>James has attended work.  He is a community police officer and walks to work every day.  He is not required to drive as part of his role.</a:t>
            </a:r>
          </a:p>
          <a:p>
            <a:endParaRPr lang="en-GB" dirty="0"/>
          </a:p>
          <a:p>
            <a:r>
              <a:rPr lang="en-GB" dirty="0"/>
              <a:t>Last night he went out with friends for a few drinks and didn’t overindulge because he had work the following morning.</a:t>
            </a:r>
          </a:p>
        </p:txBody>
      </p:sp>
      <p:pic>
        <p:nvPicPr>
          <p:cNvPr id="6" name="Content Placeholder 5">
            <a:extLst>
              <a:ext uri="{FF2B5EF4-FFF2-40B4-BE49-F238E27FC236}">
                <a16:creationId xmlns:a16="http://schemas.microsoft.com/office/drawing/2014/main" id="{689E984E-C013-427A-5D75-4957849E48C5}"/>
              </a:ext>
            </a:extLst>
          </p:cNvPr>
          <p:cNvPicPr>
            <a:picLocks noGrp="1" noChangeAspect="1"/>
          </p:cNvPicPr>
          <p:nvPr>
            <p:ph sz="half" idx="2"/>
          </p:nvPr>
        </p:nvPicPr>
        <p:blipFill>
          <a:blip r:embed="rId2"/>
          <a:stretch>
            <a:fillRect/>
          </a:stretch>
        </p:blipFill>
        <p:spPr>
          <a:xfrm>
            <a:off x="8272394" y="2014430"/>
            <a:ext cx="2920412" cy="2458417"/>
          </a:xfrm>
        </p:spPr>
      </p:pic>
    </p:spTree>
    <p:extLst>
      <p:ext uri="{BB962C8B-B14F-4D97-AF65-F5344CB8AC3E}">
        <p14:creationId xmlns:p14="http://schemas.microsoft.com/office/powerpoint/2010/main" val="28246703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AB0F57-5A91-0A42-5DE8-6CFF5FB79727}"/>
              </a:ext>
            </a:extLst>
          </p:cNvPr>
          <p:cNvSpPr>
            <a:spLocks noGrp="1"/>
          </p:cNvSpPr>
          <p:nvPr>
            <p:ph sz="half" idx="1"/>
          </p:nvPr>
        </p:nvSpPr>
        <p:spPr/>
        <p:txBody>
          <a:bodyPr/>
          <a:lstStyle/>
          <a:p>
            <a:r>
              <a:rPr lang="en-GB" dirty="0"/>
              <a:t>James has just spoken to Sergeant about an ongoing neighbourhood dispute and in doing so, the sergeant has smelt alcohol on James’ breath.  What do you think the Sergeant should do in this situation and what do you think are the likely outcomes for James (who is an excellent Neighbourhood officer?)</a:t>
            </a:r>
          </a:p>
        </p:txBody>
      </p:sp>
      <p:pic>
        <p:nvPicPr>
          <p:cNvPr id="6" name="Content Placeholder 5">
            <a:extLst>
              <a:ext uri="{FF2B5EF4-FFF2-40B4-BE49-F238E27FC236}">
                <a16:creationId xmlns:a16="http://schemas.microsoft.com/office/drawing/2014/main" id="{E35CE989-E641-C162-470D-B5F454BE0FF4}"/>
              </a:ext>
            </a:extLst>
          </p:cNvPr>
          <p:cNvPicPr>
            <a:picLocks noGrp="1" noChangeAspect="1"/>
          </p:cNvPicPr>
          <p:nvPr>
            <p:ph sz="half" idx="2"/>
          </p:nvPr>
        </p:nvPicPr>
        <p:blipFill>
          <a:blip r:embed="rId2"/>
          <a:stretch>
            <a:fillRect/>
          </a:stretch>
        </p:blipFill>
        <p:spPr>
          <a:xfrm>
            <a:off x="7743682" y="2282563"/>
            <a:ext cx="3270369" cy="2514180"/>
          </a:xfrm>
        </p:spPr>
      </p:pic>
    </p:spTree>
    <p:extLst>
      <p:ext uri="{BB962C8B-B14F-4D97-AF65-F5344CB8AC3E}">
        <p14:creationId xmlns:p14="http://schemas.microsoft.com/office/powerpoint/2010/main" val="13814794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1D751C-3DA8-2BC3-3237-D3050E87A6AF}"/>
              </a:ext>
            </a:extLst>
          </p:cNvPr>
          <p:cNvSpPr>
            <a:spLocks noGrp="1"/>
          </p:cNvSpPr>
          <p:nvPr>
            <p:ph sz="half" idx="1"/>
          </p:nvPr>
        </p:nvSpPr>
        <p:spPr/>
        <p:txBody>
          <a:bodyPr>
            <a:normAutofit fontScale="92500" lnSpcReduction="10000"/>
          </a:bodyPr>
          <a:lstStyle/>
          <a:p>
            <a:r>
              <a:rPr lang="en-GB" dirty="0"/>
              <a:t>Each Police force will have a mandatory policy in relation to drink and drugs and will enforce it by way of carrying out intelligence led activity and random checks.  Currently the alcohol limit is 13 micrograms of alcohol in 100 millilitres of breath.  This is far below the national drink drive limit and is for both Police Officers and Police staff who hold critical safety posts.</a:t>
            </a:r>
          </a:p>
        </p:txBody>
      </p:sp>
      <p:sp>
        <p:nvSpPr>
          <p:cNvPr id="4" name="Content Placeholder 3">
            <a:extLst>
              <a:ext uri="{FF2B5EF4-FFF2-40B4-BE49-F238E27FC236}">
                <a16:creationId xmlns:a16="http://schemas.microsoft.com/office/drawing/2014/main" id="{A3100E0A-2C3B-4391-3C18-0A9F77C993A5}"/>
              </a:ext>
            </a:extLst>
          </p:cNvPr>
          <p:cNvSpPr>
            <a:spLocks noGrp="1"/>
          </p:cNvSpPr>
          <p:nvPr>
            <p:ph sz="half" idx="2"/>
          </p:nvPr>
        </p:nvSpPr>
        <p:spPr/>
        <p:txBody>
          <a:bodyPr>
            <a:normAutofit fontScale="92500" lnSpcReduction="10000"/>
          </a:bodyPr>
          <a:lstStyle/>
          <a:p>
            <a:r>
              <a:rPr lang="en-GB" dirty="0"/>
              <a:t>It will include, but not exclusive to:</a:t>
            </a:r>
          </a:p>
          <a:p>
            <a:r>
              <a:rPr lang="en-GB" dirty="0"/>
              <a:t>All Police officers</a:t>
            </a:r>
          </a:p>
          <a:p>
            <a:r>
              <a:rPr lang="en-GB" dirty="0"/>
              <a:t>PCSOs</a:t>
            </a:r>
          </a:p>
          <a:p>
            <a:r>
              <a:rPr lang="en-GB" dirty="0"/>
              <a:t>Forensic staff</a:t>
            </a:r>
          </a:p>
          <a:p>
            <a:r>
              <a:rPr lang="en-GB" dirty="0"/>
              <a:t>Customer facing staff</a:t>
            </a:r>
          </a:p>
          <a:p>
            <a:r>
              <a:rPr lang="en-GB" dirty="0"/>
              <a:t>Operations room and communications centre staff.</a:t>
            </a:r>
          </a:p>
        </p:txBody>
      </p:sp>
    </p:spTree>
    <p:extLst>
      <p:ext uri="{BB962C8B-B14F-4D97-AF65-F5344CB8AC3E}">
        <p14:creationId xmlns:p14="http://schemas.microsoft.com/office/powerpoint/2010/main" val="4761349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F5305F-5DA6-C3DD-9A2C-23CDB9CA8523}"/>
              </a:ext>
            </a:extLst>
          </p:cNvPr>
          <p:cNvSpPr>
            <a:spLocks noGrp="1"/>
          </p:cNvSpPr>
          <p:nvPr>
            <p:ph sz="half" idx="1"/>
          </p:nvPr>
        </p:nvSpPr>
        <p:spPr/>
        <p:txBody>
          <a:bodyPr/>
          <a:lstStyle/>
          <a:p>
            <a:r>
              <a:rPr lang="en-GB" dirty="0"/>
              <a:t>James failed the breath test and sadly his employment was terminated.</a:t>
            </a:r>
          </a:p>
        </p:txBody>
      </p:sp>
      <p:sp>
        <p:nvSpPr>
          <p:cNvPr id="6" name="TextBox 5">
            <a:extLst>
              <a:ext uri="{FF2B5EF4-FFF2-40B4-BE49-F238E27FC236}">
                <a16:creationId xmlns:a16="http://schemas.microsoft.com/office/drawing/2014/main" id="{631C77AF-6D04-08AC-A81D-D67459509B0B}"/>
              </a:ext>
            </a:extLst>
          </p:cNvPr>
          <p:cNvSpPr txBox="1"/>
          <p:nvPr/>
        </p:nvSpPr>
        <p:spPr>
          <a:xfrm>
            <a:off x="8246853" y="3246053"/>
            <a:ext cx="3749614" cy="646331"/>
          </a:xfrm>
          <a:prstGeom prst="rect">
            <a:avLst/>
          </a:prstGeom>
          <a:noFill/>
        </p:spPr>
        <p:txBody>
          <a:bodyPr wrap="square">
            <a:spAutoFit/>
          </a:bodyPr>
          <a:lstStyle/>
          <a:p>
            <a:r>
              <a:rPr lang="en-GB" dirty="0">
                <a:hlinkClick r:id="rId2"/>
              </a:rPr>
              <a:t>Substance Misuse Procedure (cheshire.police.uk)</a:t>
            </a:r>
            <a:endParaRPr lang="en-GB" dirty="0"/>
          </a:p>
        </p:txBody>
      </p:sp>
    </p:spTree>
    <p:extLst>
      <p:ext uri="{BB962C8B-B14F-4D97-AF65-F5344CB8AC3E}">
        <p14:creationId xmlns:p14="http://schemas.microsoft.com/office/powerpoint/2010/main" val="27682641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2780</Words>
  <Application>Microsoft Office PowerPoint</Application>
  <PresentationFormat>Widescreen</PresentationFormat>
  <Paragraphs>163</Paragraphs>
  <Slides>44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GDS Transport</vt:lpstr>
      <vt:lpstr>Aptos</vt:lpstr>
      <vt:lpstr>Aptos Display</vt:lpstr>
      <vt:lpstr>arial</vt:lpstr>
      <vt:lpstr>arial</vt:lpstr>
      <vt:lpstr>Lato</vt:lpstr>
      <vt:lpstr>Office Theme</vt:lpstr>
      <vt:lpstr>Roads Policing.</vt:lpstr>
      <vt:lpstr>By the end of the session, students will be able to:</vt:lpstr>
      <vt:lpstr>Excess alcohol</vt:lpstr>
      <vt:lpstr>PowerPoint Presentation</vt:lpstr>
      <vt:lpstr>Levels of Alcohol in breath, blood and urine.</vt:lpstr>
      <vt:lpstr>Driving or found in charge, over the legal limit, controlled or ilicit drugs.</vt:lpstr>
      <vt:lpstr>PowerPoint Presentation</vt:lpstr>
      <vt:lpstr>Driving or in charge, prescribed substances limit.</vt:lpstr>
      <vt:lpstr>Unfit through drink or drugs.</vt:lpstr>
      <vt:lpstr>In charge, unfit through drink or drugs.</vt:lpstr>
      <vt:lpstr>PowerPoint Presentation</vt:lpstr>
      <vt:lpstr>Attempting to drive vs being in charge…</vt:lpstr>
      <vt:lpstr>Mason v DPP [2009] EWHC 2198 (Admin),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Evidence of impairment….  </vt:lpstr>
      <vt:lpstr>Example of a Roadside Impairment Test (Garda).</vt:lpstr>
      <vt:lpstr>PowerPoint Presentation</vt:lpstr>
      <vt:lpstr>Drunk in charge - defence</vt:lpstr>
      <vt:lpstr>Limits – recap.</vt:lpstr>
      <vt:lpstr>Case exercise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11</cp:revision>
  <dcterms:created xsi:type="dcterms:W3CDTF">2024-09-24T12:02:53Z</dcterms:created>
  <dcterms:modified xsi:type="dcterms:W3CDTF">2024-10-09T15:08:20Z</dcterms:modified>
</cp:coreProperties>
</file>