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9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08"/>
    <p:restoredTop sz="94665"/>
  </p:normalViewPr>
  <p:slideViewPr>
    <p:cSldViewPr snapToGrid="0" snapToObjects="1">
      <p:cViewPr varScale="1">
        <p:scale>
          <a:sx n="89" d="100"/>
          <a:sy n="89" d="100"/>
        </p:scale>
        <p:origin x="1744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rfa Rahman (2426612)" userId="8ceb88f3-5ea7-4995-a427-376361c41aa2" providerId="ADAL" clId="{9B97195D-5897-40E1-9529-432F4DB91101}"/>
    <pc:docChg chg="custSel modSld">
      <pc:chgData name="Arfa Rahman (2426612)" userId="8ceb88f3-5ea7-4995-a427-376361c41aa2" providerId="ADAL" clId="{9B97195D-5897-40E1-9529-432F4DB91101}" dt="2026-03-22T18:12:25.828" v="29" actId="20577"/>
      <pc:docMkLst>
        <pc:docMk/>
      </pc:docMkLst>
      <pc:sldChg chg="modSp mod">
        <pc:chgData name="Arfa Rahman (2426612)" userId="8ceb88f3-5ea7-4995-a427-376361c41aa2" providerId="ADAL" clId="{9B97195D-5897-40E1-9529-432F4DB91101}" dt="2026-03-22T18:12:25.828" v="29" actId="20577"/>
        <pc:sldMkLst>
          <pc:docMk/>
          <pc:sldMk cId="0" sldId="256"/>
        </pc:sldMkLst>
        <pc:graphicFrameChg chg="modGraphic">
          <ac:chgData name="Arfa Rahman (2426612)" userId="8ceb88f3-5ea7-4995-a427-376361c41aa2" providerId="ADAL" clId="{9B97195D-5897-40E1-9529-432F4DB91101}" dt="2026-03-22T18:12:25.828" v="29" actId="20577"/>
          <ac:graphicFrameMkLst>
            <pc:docMk/>
            <pc:sldMk cId="0" sldId="256"/>
            <ac:graphicFrameMk id="5" creationId="{D317EC28-6778-1738-9C2F-3F2C12F95259}"/>
          </ac:graphicFrameMkLst>
        </pc:graphicFrame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D9BB7A-0618-4732-AB1F-90022280CC87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7239CE5-A4C0-4847-A8F6-82C2DAE986AD}">
      <dgm:prSet/>
      <dgm:spPr/>
      <dgm:t>
        <a:bodyPr/>
        <a:lstStyle/>
        <a:p>
          <a:r>
            <a:rPr lang="en-US" u="sng"/>
            <a:t>Student Name: </a:t>
          </a:r>
          <a:r>
            <a:rPr lang="en-US"/>
            <a:t>Arfa Rahman</a:t>
          </a:r>
        </a:p>
      </dgm:t>
    </dgm:pt>
    <dgm:pt modelId="{814D7881-86AC-4D61-90A8-1722E23E3BDE}" type="parTrans" cxnId="{BE32FEB7-AEC5-4079-B7C4-AE80DA6A3AA6}">
      <dgm:prSet/>
      <dgm:spPr/>
      <dgm:t>
        <a:bodyPr/>
        <a:lstStyle/>
        <a:p>
          <a:endParaRPr lang="en-US"/>
        </a:p>
      </dgm:t>
    </dgm:pt>
    <dgm:pt modelId="{5AC49BBD-AA99-4021-8EC9-C4BB7A2E3413}" type="sibTrans" cxnId="{BE32FEB7-AEC5-4079-B7C4-AE80DA6A3AA6}">
      <dgm:prSet/>
      <dgm:spPr/>
      <dgm:t>
        <a:bodyPr/>
        <a:lstStyle/>
        <a:p>
          <a:endParaRPr lang="en-US"/>
        </a:p>
      </dgm:t>
    </dgm:pt>
    <dgm:pt modelId="{1AEC6DD9-5493-4B91-A1AF-E88C31581C34}">
      <dgm:prSet/>
      <dgm:spPr/>
      <dgm:t>
        <a:bodyPr/>
        <a:lstStyle/>
        <a:p>
          <a:r>
            <a:rPr lang="en-US" u="sng"/>
            <a:t>Student Number:</a:t>
          </a:r>
          <a:r>
            <a:rPr lang="en-US"/>
            <a:t> </a:t>
          </a:r>
          <a:r>
            <a:rPr lang="en-GB"/>
            <a:t>2426612</a:t>
          </a:r>
          <a:endParaRPr lang="en-US"/>
        </a:p>
      </dgm:t>
    </dgm:pt>
    <dgm:pt modelId="{6207FD4F-9104-4B5C-B9C2-2CF0C13C6B6A}" type="parTrans" cxnId="{8B69B122-848D-43AA-B18A-07868ED23379}">
      <dgm:prSet/>
      <dgm:spPr/>
      <dgm:t>
        <a:bodyPr/>
        <a:lstStyle/>
        <a:p>
          <a:endParaRPr lang="en-US"/>
        </a:p>
      </dgm:t>
    </dgm:pt>
    <dgm:pt modelId="{76DCDF86-AB5F-4F4A-9CA1-F5BF985EB66D}" type="sibTrans" cxnId="{8B69B122-848D-43AA-B18A-07868ED23379}">
      <dgm:prSet/>
      <dgm:spPr/>
      <dgm:t>
        <a:bodyPr/>
        <a:lstStyle/>
        <a:p>
          <a:endParaRPr lang="en-US"/>
        </a:p>
      </dgm:t>
    </dgm:pt>
    <dgm:pt modelId="{64D3D1F1-C8F5-47C4-997C-5BC0E931968F}">
      <dgm:prSet/>
      <dgm:spPr/>
      <dgm:t>
        <a:bodyPr/>
        <a:lstStyle/>
        <a:p>
          <a:r>
            <a:rPr lang="en-US" u="sng" dirty="0"/>
            <a:t>Lecturer:</a:t>
          </a:r>
          <a:r>
            <a:rPr lang="en-US" dirty="0"/>
            <a:t> </a:t>
          </a:r>
          <a:r>
            <a:rPr lang="en-GB"/>
            <a:t>Gillian Weaver</a:t>
          </a:r>
        </a:p>
      </dgm:t>
    </dgm:pt>
    <dgm:pt modelId="{F0B11EA8-C685-469A-BEA9-AF86C185CF7F}" type="parTrans" cxnId="{EF5FE43B-FF88-464A-B6F5-87F8E6EBE693}">
      <dgm:prSet/>
      <dgm:spPr/>
      <dgm:t>
        <a:bodyPr/>
        <a:lstStyle/>
        <a:p>
          <a:endParaRPr lang="en-US"/>
        </a:p>
      </dgm:t>
    </dgm:pt>
    <dgm:pt modelId="{FE22200B-BF3C-4F46-A492-7BBB09DD8128}" type="sibTrans" cxnId="{EF5FE43B-FF88-464A-B6F5-87F8E6EBE693}">
      <dgm:prSet/>
      <dgm:spPr/>
      <dgm:t>
        <a:bodyPr/>
        <a:lstStyle/>
        <a:p>
          <a:endParaRPr lang="en-US"/>
        </a:p>
      </dgm:t>
    </dgm:pt>
    <dgm:pt modelId="{8E0F4707-D5AD-4EE2-A6DE-878A8677D048}">
      <dgm:prSet/>
      <dgm:spPr/>
      <dgm:t>
        <a:bodyPr/>
        <a:lstStyle/>
        <a:p>
          <a:r>
            <a:rPr lang="en-US" u="sng"/>
            <a:t>Module Code &amp; Title</a:t>
          </a:r>
          <a:r>
            <a:rPr lang="en-GB"/>
            <a:t>: BMHP5023 Introduction to physiology</a:t>
          </a:r>
          <a:endParaRPr lang="en-US"/>
        </a:p>
      </dgm:t>
    </dgm:pt>
    <dgm:pt modelId="{7ACB49A6-45F2-4FF2-9AE5-900C56BCBF9D}" type="parTrans" cxnId="{0E31C7BB-FA50-4636-805A-637D00C7A7F7}">
      <dgm:prSet/>
      <dgm:spPr/>
      <dgm:t>
        <a:bodyPr/>
        <a:lstStyle/>
        <a:p>
          <a:endParaRPr lang="en-US"/>
        </a:p>
      </dgm:t>
    </dgm:pt>
    <dgm:pt modelId="{A5CAD488-57A7-466F-9FC1-1DD1E7662B22}" type="sibTrans" cxnId="{0E31C7BB-FA50-4636-805A-637D00C7A7F7}">
      <dgm:prSet/>
      <dgm:spPr/>
      <dgm:t>
        <a:bodyPr/>
        <a:lstStyle/>
        <a:p>
          <a:endParaRPr lang="en-US"/>
        </a:p>
      </dgm:t>
    </dgm:pt>
    <dgm:pt modelId="{F94D4716-FD07-4C05-9DEB-B56589980296}">
      <dgm:prSet/>
      <dgm:spPr/>
      <dgm:t>
        <a:bodyPr/>
        <a:lstStyle/>
        <a:p>
          <a:r>
            <a:rPr lang="en-US" u="sng"/>
            <a:t>Assessment: </a:t>
          </a:r>
          <a:r>
            <a:rPr lang="en-US"/>
            <a:t>Care Plan Presentation</a:t>
          </a:r>
        </a:p>
      </dgm:t>
    </dgm:pt>
    <dgm:pt modelId="{F05A6629-4882-4B98-A675-3D6843D6B0A1}" type="parTrans" cxnId="{0C1D7034-AC9E-4DC4-9BF2-84B90EA0D576}">
      <dgm:prSet/>
      <dgm:spPr/>
      <dgm:t>
        <a:bodyPr/>
        <a:lstStyle/>
        <a:p>
          <a:endParaRPr lang="en-US"/>
        </a:p>
      </dgm:t>
    </dgm:pt>
    <dgm:pt modelId="{4EE048FE-AA4E-416C-9C6B-D1C60F52A2F8}" type="sibTrans" cxnId="{0C1D7034-AC9E-4DC4-9BF2-84B90EA0D576}">
      <dgm:prSet/>
      <dgm:spPr/>
      <dgm:t>
        <a:bodyPr/>
        <a:lstStyle/>
        <a:p>
          <a:endParaRPr lang="en-US"/>
        </a:p>
      </dgm:t>
    </dgm:pt>
    <dgm:pt modelId="{1CC1A064-24D3-5041-89CA-9C629C401D3E}" type="pres">
      <dgm:prSet presAssocID="{5FD9BB7A-0618-4732-AB1F-90022280CC87}" presName="linear" presStyleCnt="0">
        <dgm:presLayoutVars>
          <dgm:animLvl val="lvl"/>
          <dgm:resizeHandles val="exact"/>
        </dgm:presLayoutVars>
      </dgm:prSet>
      <dgm:spPr/>
    </dgm:pt>
    <dgm:pt modelId="{C5BE4852-CC9D-4E45-80A8-751098E241B1}" type="pres">
      <dgm:prSet presAssocID="{97239CE5-A4C0-4847-A8F6-82C2DAE986A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0D21A62-F795-C24F-8C0C-C423DBB70CD2}" type="pres">
      <dgm:prSet presAssocID="{5AC49BBD-AA99-4021-8EC9-C4BB7A2E3413}" presName="spacer" presStyleCnt="0"/>
      <dgm:spPr/>
    </dgm:pt>
    <dgm:pt modelId="{783B45E0-8CF7-B442-A9AF-8EEEC5396F95}" type="pres">
      <dgm:prSet presAssocID="{1AEC6DD9-5493-4B91-A1AF-E88C31581C3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A530F35-002D-FE4B-9C19-9FCC021A6CF3}" type="pres">
      <dgm:prSet presAssocID="{76DCDF86-AB5F-4F4A-9CA1-F5BF985EB66D}" presName="spacer" presStyleCnt="0"/>
      <dgm:spPr/>
    </dgm:pt>
    <dgm:pt modelId="{38ACABF9-6CF6-EB43-8648-EE339BA8C613}" type="pres">
      <dgm:prSet presAssocID="{64D3D1F1-C8F5-47C4-997C-5BC0E931968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A901D2E-D2FA-FF43-AC92-00A5C6327C29}" type="pres">
      <dgm:prSet presAssocID="{FE22200B-BF3C-4F46-A492-7BBB09DD8128}" presName="spacer" presStyleCnt="0"/>
      <dgm:spPr/>
    </dgm:pt>
    <dgm:pt modelId="{E2E1E3C5-0D6A-F74E-A0FD-B2F9E95F1781}" type="pres">
      <dgm:prSet presAssocID="{8E0F4707-D5AD-4EE2-A6DE-878A8677D04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4F211C7-8DC5-5C46-8020-00C303C2A90F}" type="pres">
      <dgm:prSet presAssocID="{A5CAD488-57A7-466F-9FC1-1DD1E7662B22}" presName="spacer" presStyleCnt="0"/>
      <dgm:spPr/>
    </dgm:pt>
    <dgm:pt modelId="{AE61E012-B6F4-5841-965D-E757C2C22DC2}" type="pres">
      <dgm:prSet presAssocID="{F94D4716-FD07-4C05-9DEB-B5658998029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B69B122-848D-43AA-B18A-07868ED23379}" srcId="{5FD9BB7A-0618-4732-AB1F-90022280CC87}" destId="{1AEC6DD9-5493-4B91-A1AF-E88C31581C34}" srcOrd="1" destOrd="0" parTransId="{6207FD4F-9104-4B5C-B9C2-2CF0C13C6B6A}" sibTransId="{76DCDF86-AB5F-4F4A-9CA1-F5BF985EB66D}"/>
    <dgm:cxn modelId="{0C1D7034-AC9E-4DC4-9BF2-84B90EA0D576}" srcId="{5FD9BB7A-0618-4732-AB1F-90022280CC87}" destId="{F94D4716-FD07-4C05-9DEB-B56589980296}" srcOrd="4" destOrd="0" parTransId="{F05A6629-4882-4B98-A675-3D6843D6B0A1}" sibTransId="{4EE048FE-AA4E-416C-9C6B-D1C60F52A2F8}"/>
    <dgm:cxn modelId="{EF5FE43B-FF88-464A-B6F5-87F8E6EBE693}" srcId="{5FD9BB7A-0618-4732-AB1F-90022280CC87}" destId="{64D3D1F1-C8F5-47C4-997C-5BC0E931968F}" srcOrd="2" destOrd="0" parTransId="{F0B11EA8-C685-469A-BEA9-AF86C185CF7F}" sibTransId="{FE22200B-BF3C-4F46-A492-7BBB09DD8128}"/>
    <dgm:cxn modelId="{F4793F54-9177-4C4C-B91A-11E8E798428A}" type="presOf" srcId="{F94D4716-FD07-4C05-9DEB-B56589980296}" destId="{AE61E012-B6F4-5841-965D-E757C2C22DC2}" srcOrd="0" destOrd="0" presId="urn:microsoft.com/office/officeart/2005/8/layout/vList2"/>
    <dgm:cxn modelId="{404E885D-BBAD-7C48-97A5-5B96E9E2A907}" type="presOf" srcId="{8E0F4707-D5AD-4EE2-A6DE-878A8677D048}" destId="{E2E1E3C5-0D6A-F74E-A0FD-B2F9E95F1781}" srcOrd="0" destOrd="0" presId="urn:microsoft.com/office/officeart/2005/8/layout/vList2"/>
    <dgm:cxn modelId="{270BEF6D-CE01-754D-97A7-957D65D6FDDD}" type="presOf" srcId="{64D3D1F1-C8F5-47C4-997C-5BC0E931968F}" destId="{38ACABF9-6CF6-EB43-8648-EE339BA8C613}" srcOrd="0" destOrd="0" presId="urn:microsoft.com/office/officeart/2005/8/layout/vList2"/>
    <dgm:cxn modelId="{9BF6428E-4160-5A42-92AE-6C8B8365BCAD}" type="presOf" srcId="{97239CE5-A4C0-4847-A8F6-82C2DAE986AD}" destId="{C5BE4852-CC9D-4E45-80A8-751098E241B1}" srcOrd="0" destOrd="0" presId="urn:microsoft.com/office/officeart/2005/8/layout/vList2"/>
    <dgm:cxn modelId="{A7F5DDAE-CC70-3647-894D-578483D88F6B}" type="presOf" srcId="{5FD9BB7A-0618-4732-AB1F-90022280CC87}" destId="{1CC1A064-24D3-5041-89CA-9C629C401D3E}" srcOrd="0" destOrd="0" presId="urn:microsoft.com/office/officeart/2005/8/layout/vList2"/>
    <dgm:cxn modelId="{BE32FEB7-AEC5-4079-B7C4-AE80DA6A3AA6}" srcId="{5FD9BB7A-0618-4732-AB1F-90022280CC87}" destId="{97239CE5-A4C0-4847-A8F6-82C2DAE986AD}" srcOrd="0" destOrd="0" parTransId="{814D7881-86AC-4D61-90A8-1722E23E3BDE}" sibTransId="{5AC49BBD-AA99-4021-8EC9-C4BB7A2E3413}"/>
    <dgm:cxn modelId="{0E31C7BB-FA50-4636-805A-637D00C7A7F7}" srcId="{5FD9BB7A-0618-4732-AB1F-90022280CC87}" destId="{8E0F4707-D5AD-4EE2-A6DE-878A8677D048}" srcOrd="3" destOrd="0" parTransId="{7ACB49A6-45F2-4FF2-9AE5-900C56BCBF9D}" sibTransId="{A5CAD488-57A7-466F-9FC1-1DD1E7662B22}"/>
    <dgm:cxn modelId="{E639EFE1-134F-374F-9B8D-51DFE2F2E3B1}" type="presOf" srcId="{1AEC6DD9-5493-4B91-A1AF-E88C31581C34}" destId="{783B45E0-8CF7-B442-A9AF-8EEEC5396F95}" srcOrd="0" destOrd="0" presId="urn:microsoft.com/office/officeart/2005/8/layout/vList2"/>
    <dgm:cxn modelId="{A5FD2B14-C126-DD41-BD81-34D9A41542C4}" type="presParOf" srcId="{1CC1A064-24D3-5041-89CA-9C629C401D3E}" destId="{C5BE4852-CC9D-4E45-80A8-751098E241B1}" srcOrd="0" destOrd="0" presId="urn:microsoft.com/office/officeart/2005/8/layout/vList2"/>
    <dgm:cxn modelId="{316AB4D3-E5A1-C540-81FD-1576CC4C1B70}" type="presParOf" srcId="{1CC1A064-24D3-5041-89CA-9C629C401D3E}" destId="{20D21A62-F795-C24F-8C0C-C423DBB70CD2}" srcOrd="1" destOrd="0" presId="urn:microsoft.com/office/officeart/2005/8/layout/vList2"/>
    <dgm:cxn modelId="{15412E3E-1A5C-354A-8814-818D4C69C3AB}" type="presParOf" srcId="{1CC1A064-24D3-5041-89CA-9C629C401D3E}" destId="{783B45E0-8CF7-B442-A9AF-8EEEC5396F95}" srcOrd="2" destOrd="0" presId="urn:microsoft.com/office/officeart/2005/8/layout/vList2"/>
    <dgm:cxn modelId="{B1DDE0AA-72AF-794A-A74D-4E79C7780625}" type="presParOf" srcId="{1CC1A064-24D3-5041-89CA-9C629C401D3E}" destId="{EA530F35-002D-FE4B-9C19-9FCC021A6CF3}" srcOrd="3" destOrd="0" presId="urn:microsoft.com/office/officeart/2005/8/layout/vList2"/>
    <dgm:cxn modelId="{8134728E-A69A-B944-A876-BB6D7776EC97}" type="presParOf" srcId="{1CC1A064-24D3-5041-89CA-9C629C401D3E}" destId="{38ACABF9-6CF6-EB43-8648-EE339BA8C613}" srcOrd="4" destOrd="0" presId="urn:microsoft.com/office/officeart/2005/8/layout/vList2"/>
    <dgm:cxn modelId="{79212AFC-4737-A446-81C3-310D4C96E474}" type="presParOf" srcId="{1CC1A064-24D3-5041-89CA-9C629C401D3E}" destId="{BA901D2E-D2FA-FF43-AC92-00A5C6327C29}" srcOrd="5" destOrd="0" presId="urn:microsoft.com/office/officeart/2005/8/layout/vList2"/>
    <dgm:cxn modelId="{E1AEFB9A-28B7-564A-8B19-0F62E78DC214}" type="presParOf" srcId="{1CC1A064-24D3-5041-89CA-9C629C401D3E}" destId="{E2E1E3C5-0D6A-F74E-A0FD-B2F9E95F1781}" srcOrd="6" destOrd="0" presId="urn:microsoft.com/office/officeart/2005/8/layout/vList2"/>
    <dgm:cxn modelId="{567A3BC9-F906-3C48-B5D8-63A32D3421CB}" type="presParOf" srcId="{1CC1A064-24D3-5041-89CA-9C629C401D3E}" destId="{64F211C7-8DC5-5C46-8020-00C303C2A90F}" srcOrd="7" destOrd="0" presId="urn:microsoft.com/office/officeart/2005/8/layout/vList2"/>
    <dgm:cxn modelId="{5089E5AC-3F6C-4E4E-849D-FB76100F2C95}" type="presParOf" srcId="{1CC1A064-24D3-5041-89CA-9C629C401D3E}" destId="{AE61E012-B6F4-5841-965D-E757C2C22DC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AC2B1F8-73F5-4B1F-9386-FB56E3EF420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EB5CDD0-A831-4CFD-A868-25898FA68F0B}">
      <dgm:prSet/>
      <dgm:spPr/>
      <dgm:t>
        <a:bodyPr/>
        <a:lstStyle/>
        <a:p>
          <a:r>
            <a:rPr lang="en-US" dirty="0"/>
            <a:t>Blood glucose monitoring</a:t>
          </a:r>
        </a:p>
      </dgm:t>
    </dgm:pt>
    <dgm:pt modelId="{12EBA15F-A431-4911-A9EB-59797F9D6D01}" type="parTrans" cxnId="{5BA8D6C1-342E-4F19-B669-189A63918A79}">
      <dgm:prSet/>
      <dgm:spPr/>
      <dgm:t>
        <a:bodyPr/>
        <a:lstStyle/>
        <a:p>
          <a:endParaRPr lang="en-US"/>
        </a:p>
      </dgm:t>
    </dgm:pt>
    <dgm:pt modelId="{D7C53611-F0E3-45FA-A809-C6AAB606A47B}" type="sibTrans" cxnId="{5BA8D6C1-342E-4F19-B669-189A63918A79}">
      <dgm:prSet/>
      <dgm:spPr/>
      <dgm:t>
        <a:bodyPr/>
        <a:lstStyle/>
        <a:p>
          <a:endParaRPr lang="en-US"/>
        </a:p>
      </dgm:t>
    </dgm:pt>
    <dgm:pt modelId="{A40E98D6-FB3E-4FDE-88B4-CA74AC388495}">
      <dgm:prSet/>
      <dgm:spPr/>
      <dgm:t>
        <a:bodyPr/>
        <a:lstStyle/>
        <a:p>
          <a:r>
            <a:rPr lang="en-US"/>
            <a:t>HbA1c testing</a:t>
          </a:r>
        </a:p>
      </dgm:t>
    </dgm:pt>
    <dgm:pt modelId="{B093C67E-8AED-445A-A6A5-038A60F35ED3}" type="parTrans" cxnId="{FA03A891-27FC-463A-B6BB-37E8ECE51B43}">
      <dgm:prSet/>
      <dgm:spPr/>
      <dgm:t>
        <a:bodyPr/>
        <a:lstStyle/>
        <a:p>
          <a:endParaRPr lang="en-US"/>
        </a:p>
      </dgm:t>
    </dgm:pt>
    <dgm:pt modelId="{411EDB27-7D9E-46FA-AD55-CB8DA678B1E1}" type="sibTrans" cxnId="{FA03A891-27FC-463A-B6BB-37E8ECE51B43}">
      <dgm:prSet/>
      <dgm:spPr/>
      <dgm:t>
        <a:bodyPr/>
        <a:lstStyle/>
        <a:p>
          <a:endParaRPr lang="en-US"/>
        </a:p>
      </dgm:t>
    </dgm:pt>
    <dgm:pt modelId="{6C7641CC-E0E1-4703-AD25-6E9F82506582}">
      <dgm:prSet/>
      <dgm:spPr/>
      <dgm:t>
        <a:bodyPr/>
        <a:lstStyle/>
        <a:p>
          <a:r>
            <a:rPr lang="en-US"/>
            <a:t>Foot examinations</a:t>
          </a:r>
        </a:p>
      </dgm:t>
    </dgm:pt>
    <dgm:pt modelId="{6DCB9861-2C3F-4863-A003-45B7C67A56DD}" type="parTrans" cxnId="{E8477DA8-E960-4F6B-9A64-A5D9DF2BAA1D}">
      <dgm:prSet/>
      <dgm:spPr/>
      <dgm:t>
        <a:bodyPr/>
        <a:lstStyle/>
        <a:p>
          <a:endParaRPr lang="en-US"/>
        </a:p>
      </dgm:t>
    </dgm:pt>
    <dgm:pt modelId="{207ECC73-4A0B-4C5F-8510-25DB760BFA4D}" type="sibTrans" cxnId="{E8477DA8-E960-4F6B-9A64-A5D9DF2BAA1D}">
      <dgm:prSet/>
      <dgm:spPr/>
      <dgm:t>
        <a:bodyPr/>
        <a:lstStyle/>
        <a:p>
          <a:endParaRPr lang="en-US"/>
        </a:p>
      </dgm:t>
    </dgm:pt>
    <dgm:pt modelId="{C40A9B94-9D0D-49E8-960C-7071F62ABEBD}">
      <dgm:prSet/>
      <dgm:spPr/>
      <dgm:t>
        <a:bodyPr/>
        <a:lstStyle/>
        <a:p>
          <a:r>
            <a:rPr lang="en-US"/>
            <a:t>Blood pressure and lipid monitoring (NICE, 2024).</a:t>
          </a:r>
        </a:p>
      </dgm:t>
    </dgm:pt>
    <dgm:pt modelId="{DBE73762-5815-4EC9-B342-604445939AC6}" type="parTrans" cxnId="{B569A594-196D-418C-9D2A-97FEC3D5124B}">
      <dgm:prSet/>
      <dgm:spPr/>
      <dgm:t>
        <a:bodyPr/>
        <a:lstStyle/>
        <a:p>
          <a:endParaRPr lang="en-US"/>
        </a:p>
      </dgm:t>
    </dgm:pt>
    <dgm:pt modelId="{90647FF7-A1E6-4697-B59F-211FB34589D1}" type="sibTrans" cxnId="{B569A594-196D-418C-9D2A-97FEC3D5124B}">
      <dgm:prSet/>
      <dgm:spPr/>
      <dgm:t>
        <a:bodyPr/>
        <a:lstStyle/>
        <a:p>
          <a:endParaRPr lang="en-US"/>
        </a:p>
      </dgm:t>
    </dgm:pt>
    <dgm:pt modelId="{5242D995-AD33-40B3-B48C-03580251076E}" type="pres">
      <dgm:prSet presAssocID="{AAC2B1F8-73F5-4B1F-9386-FB56E3EF420A}" presName="root" presStyleCnt="0">
        <dgm:presLayoutVars>
          <dgm:dir/>
          <dgm:resizeHandles val="exact"/>
        </dgm:presLayoutVars>
      </dgm:prSet>
      <dgm:spPr/>
    </dgm:pt>
    <dgm:pt modelId="{881ECC2A-A953-43F2-96CC-1835BA07CC15}" type="pres">
      <dgm:prSet presAssocID="{5EB5CDD0-A831-4CFD-A868-25898FA68F0B}" presName="compNode" presStyleCnt="0"/>
      <dgm:spPr/>
    </dgm:pt>
    <dgm:pt modelId="{FA469E8C-1025-4780-B54A-9E6BFE87EB98}" type="pres">
      <dgm:prSet presAssocID="{5EB5CDD0-A831-4CFD-A868-25898FA68F0B}" presName="bgRect" presStyleLbl="bgShp" presStyleIdx="0" presStyleCnt="4"/>
      <dgm:spPr/>
    </dgm:pt>
    <dgm:pt modelId="{52F5C5BF-2E7C-4A7C-BCDB-22BF4BD2E278}" type="pres">
      <dgm:prSet presAssocID="{5EB5CDD0-A831-4CFD-A868-25898FA68F0B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V"/>
        </a:ext>
      </dgm:extLst>
    </dgm:pt>
    <dgm:pt modelId="{386E4E94-8FCA-403D-B1B8-6C5EE00EC77E}" type="pres">
      <dgm:prSet presAssocID="{5EB5CDD0-A831-4CFD-A868-25898FA68F0B}" presName="spaceRect" presStyleCnt="0"/>
      <dgm:spPr/>
    </dgm:pt>
    <dgm:pt modelId="{9686544F-92ED-469F-82AC-B4FC3975D309}" type="pres">
      <dgm:prSet presAssocID="{5EB5CDD0-A831-4CFD-A868-25898FA68F0B}" presName="parTx" presStyleLbl="revTx" presStyleIdx="0" presStyleCnt="4">
        <dgm:presLayoutVars>
          <dgm:chMax val="0"/>
          <dgm:chPref val="0"/>
        </dgm:presLayoutVars>
      </dgm:prSet>
      <dgm:spPr/>
    </dgm:pt>
    <dgm:pt modelId="{2BBCE750-D538-413E-9CEB-7F9487985F10}" type="pres">
      <dgm:prSet presAssocID="{D7C53611-F0E3-45FA-A809-C6AAB606A47B}" presName="sibTrans" presStyleCnt="0"/>
      <dgm:spPr/>
    </dgm:pt>
    <dgm:pt modelId="{855D2A14-B5F5-40A8-977D-76A2B3E80C6A}" type="pres">
      <dgm:prSet presAssocID="{A40E98D6-FB3E-4FDE-88B4-CA74AC388495}" presName="compNode" presStyleCnt="0"/>
      <dgm:spPr/>
    </dgm:pt>
    <dgm:pt modelId="{FCE207BE-66E9-4635-B071-D5B1112AC921}" type="pres">
      <dgm:prSet presAssocID="{A40E98D6-FB3E-4FDE-88B4-CA74AC388495}" presName="bgRect" presStyleLbl="bgShp" presStyleIdx="1" presStyleCnt="4"/>
      <dgm:spPr/>
    </dgm:pt>
    <dgm:pt modelId="{E68E6147-162C-4BBD-8666-C7C713346021}" type="pres">
      <dgm:prSet presAssocID="{A40E98D6-FB3E-4FDE-88B4-CA74AC388495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52810E41-A5B0-4129-890F-D7C45CB96E33}" type="pres">
      <dgm:prSet presAssocID="{A40E98D6-FB3E-4FDE-88B4-CA74AC388495}" presName="spaceRect" presStyleCnt="0"/>
      <dgm:spPr/>
    </dgm:pt>
    <dgm:pt modelId="{E6167BA3-7BA2-47DF-83A3-93E8924D7614}" type="pres">
      <dgm:prSet presAssocID="{A40E98D6-FB3E-4FDE-88B4-CA74AC388495}" presName="parTx" presStyleLbl="revTx" presStyleIdx="1" presStyleCnt="4">
        <dgm:presLayoutVars>
          <dgm:chMax val="0"/>
          <dgm:chPref val="0"/>
        </dgm:presLayoutVars>
      </dgm:prSet>
      <dgm:spPr/>
    </dgm:pt>
    <dgm:pt modelId="{5578CB55-701D-4D16-A981-5413CF28A228}" type="pres">
      <dgm:prSet presAssocID="{411EDB27-7D9E-46FA-AD55-CB8DA678B1E1}" presName="sibTrans" presStyleCnt="0"/>
      <dgm:spPr/>
    </dgm:pt>
    <dgm:pt modelId="{99FE8789-A549-431A-A3E1-05963AA2A174}" type="pres">
      <dgm:prSet presAssocID="{6C7641CC-E0E1-4703-AD25-6E9F82506582}" presName="compNode" presStyleCnt="0"/>
      <dgm:spPr/>
    </dgm:pt>
    <dgm:pt modelId="{03A5C9EC-8688-4FC0-8FAD-6AAAF7459654}" type="pres">
      <dgm:prSet presAssocID="{6C7641CC-E0E1-4703-AD25-6E9F82506582}" presName="bgRect" presStyleLbl="bgShp" presStyleIdx="2" presStyleCnt="4"/>
      <dgm:spPr/>
    </dgm:pt>
    <dgm:pt modelId="{9AA9FCFC-16B0-4AAF-BFC5-DD70EDE06F4F}" type="pres">
      <dgm:prSet presAssocID="{6C7641CC-E0E1-4703-AD25-6E9F82506582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otprints"/>
        </a:ext>
      </dgm:extLst>
    </dgm:pt>
    <dgm:pt modelId="{59B9B494-C817-4477-83C6-724146C1B1E0}" type="pres">
      <dgm:prSet presAssocID="{6C7641CC-E0E1-4703-AD25-6E9F82506582}" presName="spaceRect" presStyleCnt="0"/>
      <dgm:spPr/>
    </dgm:pt>
    <dgm:pt modelId="{50AC441C-B33B-4686-8B64-7155D964CD27}" type="pres">
      <dgm:prSet presAssocID="{6C7641CC-E0E1-4703-AD25-6E9F82506582}" presName="parTx" presStyleLbl="revTx" presStyleIdx="2" presStyleCnt="4">
        <dgm:presLayoutVars>
          <dgm:chMax val="0"/>
          <dgm:chPref val="0"/>
        </dgm:presLayoutVars>
      </dgm:prSet>
      <dgm:spPr/>
    </dgm:pt>
    <dgm:pt modelId="{9488537C-BBE9-44D3-A26E-788521BCDB92}" type="pres">
      <dgm:prSet presAssocID="{207ECC73-4A0B-4C5F-8510-25DB760BFA4D}" presName="sibTrans" presStyleCnt="0"/>
      <dgm:spPr/>
    </dgm:pt>
    <dgm:pt modelId="{8E6D8BF1-6805-4E3D-8EB2-DE18141FC1EB}" type="pres">
      <dgm:prSet presAssocID="{C40A9B94-9D0D-49E8-960C-7071F62ABEBD}" presName="compNode" presStyleCnt="0"/>
      <dgm:spPr/>
    </dgm:pt>
    <dgm:pt modelId="{3F813B93-BA03-4C4F-BE56-82833D4D0E34}" type="pres">
      <dgm:prSet presAssocID="{C40A9B94-9D0D-49E8-960C-7071F62ABEBD}" presName="bgRect" presStyleLbl="bgShp" presStyleIdx="3" presStyleCnt="4"/>
      <dgm:spPr/>
    </dgm:pt>
    <dgm:pt modelId="{0196FDFF-7302-4459-A628-66B24042E0E5}" type="pres">
      <dgm:prSet presAssocID="{C40A9B94-9D0D-49E8-960C-7071F62ABEBD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with Pulse"/>
        </a:ext>
      </dgm:extLst>
    </dgm:pt>
    <dgm:pt modelId="{907A34F5-2287-43C7-8004-E7D95A904B4C}" type="pres">
      <dgm:prSet presAssocID="{C40A9B94-9D0D-49E8-960C-7071F62ABEBD}" presName="spaceRect" presStyleCnt="0"/>
      <dgm:spPr/>
    </dgm:pt>
    <dgm:pt modelId="{446683B2-AD86-4762-8093-AD78A67FAE77}" type="pres">
      <dgm:prSet presAssocID="{C40A9B94-9D0D-49E8-960C-7071F62ABEB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C68AB68-998A-480D-8FBF-2D815E643B1D}" type="presOf" srcId="{AAC2B1F8-73F5-4B1F-9386-FB56E3EF420A}" destId="{5242D995-AD33-40B3-B48C-03580251076E}" srcOrd="0" destOrd="0" presId="urn:microsoft.com/office/officeart/2018/2/layout/IconVerticalSolidList"/>
    <dgm:cxn modelId="{2E5B746F-A972-46F1-8F73-B7B23C66C9FC}" type="presOf" srcId="{5EB5CDD0-A831-4CFD-A868-25898FA68F0B}" destId="{9686544F-92ED-469F-82AC-B4FC3975D309}" srcOrd="0" destOrd="0" presId="urn:microsoft.com/office/officeart/2018/2/layout/IconVerticalSolidList"/>
    <dgm:cxn modelId="{A1BF6F89-766B-403D-8B6E-730F86C490F0}" type="presOf" srcId="{A40E98D6-FB3E-4FDE-88B4-CA74AC388495}" destId="{E6167BA3-7BA2-47DF-83A3-93E8924D7614}" srcOrd="0" destOrd="0" presId="urn:microsoft.com/office/officeart/2018/2/layout/IconVerticalSolidList"/>
    <dgm:cxn modelId="{FA03A891-27FC-463A-B6BB-37E8ECE51B43}" srcId="{AAC2B1F8-73F5-4B1F-9386-FB56E3EF420A}" destId="{A40E98D6-FB3E-4FDE-88B4-CA74AC388495}" srcOrd="1" destOrd="0" parTransId="{B093C67E-8AED-445A-A6A5-038A60F35ED3}" sibTransId="{411EDB27-7D9E-46FA-AD55-CB8DA678B1E1}"/>
    <dgm:cxn modelId="{B569A594-196D-418C-9D2A-97FEC3D5124B}" srcId="{AAC2B1F8-73F5-4B1F-9386-FB56E3EF420A}" destId="{C40A9B94-9D0D-49E8-960C-7071F62ABEBD}" srcOrd="3" destOrd="0" parTransId="{DBE73762-5815-4EC9-B342-604445939AC6}" sibTransId="{90647FF7-A1E6-4697-B59F-211FB34589D1}"/>
    <dgm:cxn modelId="{E8477DA8-E960-4F6B-9A64-A5D9DF2BAA1D}" srcId="{AAC2B1F8-73F5-4B1F-9386-FB56E3EF420A}" destId="{6C7641CC-E0E1-4703-AD25-6E9F82506582}" srcOrd="2" destOrd="0" parTransId="{6DCB9861-2C3F-4863-A003-45B7C67A56DD}" sibTransId="{207ECC73-4A0B-4C5F-8510-25DB760BFA4D}"/>
    <dgm:cxn modelId="{5BA8D6C1-342E-4F19-B669-189A63918A79}" srcId="{AAC2B1F8-73F5-4B1F-9386-FB56E3EF420A}" destId="{5EB5CDD0-A831-4CFD-A868-25898FA68F0B}" srcOrd="0" destOrd="0" parTransId="{12EBA15F-A431-4911-A9EB-59797F9D6D01}" sibTransId="{D7C53611-F0E3-45FA-A809-C6AAB606A47B}"/>
    <dgm:cxn modelId="{4DA872CC-BB91-4810-98EE-350189C94709}" type="presOf" srcId="{6C7641CC-E0E1-4703-AD25-6E9F82506582}" destId="{50AC441C-B33B-4686-8B64-7155D964CD27}" srcOrd="0" destOrd="0" presId="urn:microsoft.com/office/officeart/2018/2/layout/IconVerticalSolidList"/>
    <dgm:cxn modelId="{CEF529D1-AD49-42C0-BA2B-70881771F0E8}" type="presOf" srcId="{C40A9B94-9D0D-49E8-960C-7071F62ABEBD}" destId="{446683B2-AD86-4762-8093-AD78A67FAE77}" srcOrd="0" destOrd="0" presId="urn:microsoft.com/office/officeart/2018/2/layout/IconVerticalSolidList"/>
    <dgm:cxn modelId="{5DA3F2F8-8400-4163-842E-3734823FB99A}" type="presParOf" srcId="{5242D995-AD33-40B3-B48C-03580251076E}" destId="{881ECC2A-A953-43F2-96CC-1835BA07CC15}" srcOrd="0" destOrd="0" presId="urn:microsoft.com/office/officeart/2018/2/layout/IconVerticalSolidList"/>
    <dgm:cxn modelId="{A745DE81-CBA8-4886-8619-5DA558F2A402}" type="presParOf" srcId="{881ECC2A-A953-43F2-96CC-1835BA07CC15}" destId="{FA469E8C-1025-4780-B54A-9E6BFE87EB98}" srcOrd="0" destOrd="0" presId="urn:microsoft.com/office/officeart/2018/2/layout/IconVerticalSolidList"/>
    <dgm:cxn modelId="{77930A3C-D640-4083-B741-3C00EB4D44B3}" type="presParOf" srcId="{881ECC2A-A953-43F2-96CC-1835BA07CC15}" destId="{52F5C5BF-2E7C-4A7C-BCDB-22BF4BD2E278}" srcOrd="1" destOrd="0" presId="urn:microsoft.com/office/officeart/2018/2/layout/IconVerticalSolidList"/>
    <dgm:cxn modelId="{893F5F20-BD9C-4318-810E-75A4CD10ED96}" type="presParOf" srcId="{881ECC2A-A953-43F2-96CC-1835BA07CC15}" destId="{386E4E94-8FCA-403D-B1B8-6C5EE00EC77E}" srcOrd="2" destOrd="0" presId="urn:microsoft.com/office/officeart/2018/2/layout/IconVerticalSolidList"/>
    <dgm:cxn modelId="{1AB0C267-E20F-4466-B553-3A5FCB819CC5}" type="presParOf" srcId="{881ECC2A-A953-43F2-96CC-1835BA07CC15}" destId="{9686544F-92ED-469F-82AC-B4FC3975D309}" srcOrd="3" destOrd="0" presId="urn:microsoft.com/office/officeart/2018/2/layout/IconVerticalSolidList"/>
    <dgm:cxn modelId="{216EDDC1-5FB1-44B6-A608-DB4355B9D9C5}" type="presParOf" srcId="{5242D995-AD33-40B3-B48C-03580251076E}" destId="{2BBCE750-D538-413E-9CEB-7F9487985F10}" srcOrd="1" destOrd="0" presId="urn:microsoft.com/office/officeart/2018/2/layout/IconVerticalSolidList"/>
    <dgm:cxn modelId="{0DC95E07-E009-490B-9013-910C7FF84428}" type="presParOf" srcId="{5242D995-AD33-40B3-B48C-03580251076E}" destId="{855D2A14-B5F5-40A8-977D-76A2B3E80C6A}" srcOrd="2" destOrd="0" presId="urn:microsoft.com/office/officeart/2018/2/layout/IconVerticalSolidList"/>
    <dgm:cxn modelId="{D6341F49-6BDC-4860-A011-F43A32F883DF}" type="presParOf" srcId="{855D2A14-B5F5-40A8-977D-76A2B3E80C6A}" destId="{FCE207BE-66E9-4635-B071-D5B1112AC921}" srcOrd="0" destOrd="0" presId="urn:microsoft.com/office/officeart/2018/2/layout/IconVerticalSolidList"/>
    <dgm:cxn modelId="{3E9F76B4-DA96-4104-ABE7-B9B6C0AE734D}" type="presParOf" srcId="{855D2A14-B5F5-40A8-977D-76A2B3E80C6A}" destId="{E68E6147-162C-4BBD-8666-C7C713346021}" srcOrd="1" destOrd="0" presId="urn:microsoft.com/office/officeart/2018/2/layout/IconVerticalSolidList"/>
    <dgm:cxn modelId="{E0EAC828-33A1-4B54-9CF6-257EE5138621}" type="presParOf" srcId="{855D2A14-B5F5-40A8-977D-76A2B3E80C6A}" destId="{52810E41-A5B0-4129-890F-D7C45CB96E33}" srcOrd="2" destOrd="0" presId="urn:microsoft.com/office/officeart/2018/2/layout/IconVerticalSolidList"/>
    <dgm:cxn modelId="{FB560C0C-0272-4CD0-B529-6FBE25DA383C}" type="presParOf" srcId="{855D2A14-B5F5-40A8-977D-76A2B3E80C6A}" destId="{E6167BA3-7BA2-47DF-83A3-93E8924D7614}" srcOrd="3" destOrd="0" presId="urn:microsoft.com/office/officeart/2018/2/layout/IconVerticalSolidList"/>
    <dgm:cxn modelId="{A2B3606E-1627-4D8A-B8E0-5335AECBA9D4}" type="presParOf" srcId="{5242D995-AD33-40B3-B48C-03580251076E}" destId="{5578CB55-701D-4D16-A981-5413CF28A228}" srcOrd="3" destOrd="0" presId="urn:microsoft.com/office/officeart/2018/2/layout/IconVerticalSolidList"/>
    <dgm:cxn modelId="{88E09762-E248-4657-82FE-DD785C85000F}" type="presParOf" srcId="{5242D995-AD33-40B3-B48C-03580251076E}" destId="{99FE8789-A549-431A-A3E1-05963AA2A174}" srcOrd="4" destOrd="0" presId="urn:microsoft.com/office/officeart/2018/2/layout/IconVerticalSolidList"/>
    <dgm:cxn modelId="{96D564E7-26FD-4741-9189-A2B85F67EA0D}" type="presParOf" srcId="{99FE8789-A549-431A-A3E1-05963AA2A174}" destId="{03A5C9EC-8688-4FC0-8FAD-6AAAF7459654}" srcOrd="0" destOrd="0" presId="urn:microsoft.com/office/officeart/2018/2/layout/IconVerticalSolidList"/>
    <dgm:cxn modelId="{4C3C0738-90C9-4DC9-838F-34AB32479A9C}" type="presParOf" srcId="{99FE8789-A549-431A-A3E1-05963AA2A174}" destId="{9AA9FCFC-16B0-4AAF-BFC5-DD70EDE06F4F}" srcOrd="1" destOrd="0" presId="urn:microsoft.com/office/officeart/2018/2/layout/IconVerticalSolidList"/>
    <dgm:cxn modelId="{F3081C1E-B22A-4EE7-A1C6-3E549A1BB411}" type="presParOf" srcId="{99FE8789-A549-431A-A3E1-05963AA2A174}" destId="{59B9B494-C817-4477-83C6-724146C1B1E0}" srcOrd="2" destOrd="0" presId="urn:microsoft.com/office/officeart/2018/2/layout/IconVerticalSolidList"/>
    <dgm:cxn modelId="{B808386D-139F-4C1F-A946-188660060426}" type="presParOf" srcId="{99FE8789-A549-431A-A3E1-05963AA2A174}" destId="{50AC441C-B33B-4686-8B64-7155D964CD27}" srcOrd="3" destOrd="0" presId="urn:microsoft.com/office/officeart/2018/2/layout/IconVerticalSolidList"/>
    <dgm:cxn modelId="{8F4F27AE-0D6E-44CE-B2BC-332969925055}" type="presParOf" srcId="{5242D995-AD33-40B3-B48C-03580251076E}" destId="{9488537C-BBE9-44D3-A26E-788521BCDB92}" srcOrd="5" destOrd="0" presId="urn:microsoft.com/office/officeart/2018/2/layout/IconVerticalSolidList"/>
    <dgm:cxn modelId="{D2C48BD7-85AC-46B8-9573-69736F9C64BF}" type="presParOf" srcId="{5242D995-AD33-40B3-B48C-03580251076E}" destId="{8E6D8BF1-6805-4E3D-8EB2-DE18141FC1EB}" srcOrd="6" destOrd="0" presId="urn:microsoft.com/office/officeart/2018/2/layout/IconVerticalSolidList"/>
    <dgm:cxn modelId="{87AC3E82-F44C-4566-8ACD-9A89E19A4C8F}" type="presParOf" srcId="{8E6D8BF1-6805-4E3D-8EB2-DE18141FC1EB}" destId="{3F813B93-BA03-4C4F-BE56-82833D4D0E34}" srcOrd="0" destOrd="0" presId="urn:microsoft.com/office/officeart/2018/2/layout/IconVerticalSolidList"/>
    <dgm:cxn modelId="{21223FE6-757A-4816-A39E-E3B466233199}" type="presParOf" srcId="{8E6D8BF1-6805-4E3D-8EB2-DE18141FC1EB}" destId="{0196FDFF-7302-4459-A628-66B24042E0E5}" srcOrd="1" destOrd="0" presId="urn:microsoft.com/office/officeart/2018/2/layout/IconVerticalSolidList"/>
    <dgm:cxn modelId="{B6C4D54B-BA7F-4A44-A0D8-7D4454C1CB0D}" type="presParOf" srcId="{8E6D8BF1-6805-4E3D-8EB2-DE18141FC1EB}" destId="{907A34F5-2287-43C7-8004-E7D95A904B4C}" srcOrd="2" destOrd="0" presId="urn:microsoft.com/office/officeart/2018/2/layout/IconVerticalSolidList"/>
    <dgm:cxn modelId="{7EEA2A17-C68C-4903-A24F-71DEE825F493}" type="presParOf" srcId="{8E6D8BF1-6805-4E3D-8EB2-DE18141FC1EB}" destId="{446683B2-AD86-4762-8093-AD78A67FAE7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BE4852-CC9D-4E45-80A8-751098E241B1}">
      <dsp:nvSpPr>
        <dsp:cNvPr id="0" name=""/>
        <dsp:cNvSpPr/>
      </dsp:nvSpPr>
      <dsp:spPr>
        <a:xfrm>
          <a:off x="0" y="92677"/>
          <a:ext cx="5019610" cy="87457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u="sng" kern="1200"/>
            <a:t>Student Name: </a:t>
          </a:r>
          <a:r>
            <a:rPr lang="en-US" sz="2300" kern="1200"/>
            <a:t>Arfa Rahman</a:t>
          </a:r>
        </a:p>
      </dsp:txBody>
      <dsp:txXfrm>
        <a:off x="42693" y="135370"/>
        <a:ext cx="4934224" cy="789189"/>
      </dsp:txXfrm>
    </dsp:sp>
    <dsp:sp modelId="{783B45E0-8CF7-B442-A9AF-8EEEC5396F95}">
      <dsp:nvSpPr>
        <dsp:cNvPr id="0" name=""/>
        <dsp:cNvSpPr/>
      </dsp:nvSpPr>
      <dsp:spPr>
        <a:xfrm>
          <a:off x="0" y="1033492"/>
          <a:ext cx="5019610" cy="874575"/>
        </a:xfrm>
        <a:prstGeom prst="roundRect">
          <a:avLst/>
        </a:prstGeom>
        <a:gradFill rotWithShape="0">
          <a:gsLst>
            <a:gs pos="0">
              <a:schemeClr val="accent2">
                <a:hueOff val="-4844262"/>
                <a:satOff val="5585"/>
                <a:lumOff val="1862"/>
                <a:alphaOff val="0"/>
                <a:tint val="96000"/>
                <a:lumMod val="100000"/>
              </a:schemeClr>
            </a:gs>
            <a:gs pos="78000">
              <a:schemeClr val="accent2">
                <a:hueOff val="-4844262"/>
                <a:satOff val="5585"/>
                <a:lumOff val="1862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u="sng" kern="1200"/>
            <a:t>Student Number:</a:t>
          </a:r>
          <a:r>
            <a:rPr lang="en-US" sz="2300" kern="1200"/>
            <a:t> </a:t>
          </a:r>
          <a:r>
            <a:rPr lang="en-GB" sz="2300" kern="1200"/>
            <a:t>2426612</a:t>
          </a:r>
          <a:endParaRPr lang="en-US" sz="2300" kern="1200"/>
        </a:p>
      </dsp:txBody>
      <dsp:txXfrm>
        <a:off x="42693" y="1076185"/>
        <a:ext cx="4934224" cy="789189"/>
      </dsp:txXfrm>
    </dsp:sp>
    <dsp:sp modelId="{38ACABF9-6CF6-EB43-8648-EE339BA8C613}">
      <dsp:nvSpPr>
        <dsp:cNvPr id="0" name=""/>
        <dsp:cNvSpPr/>
      </dsp:nvSpPr>
      <dsp:spPr>
        <a:xfrm>
          <a:off x="0" y="1974307"/>
          <a:ext cx="5019610" cy="874575"/>
        </a:xfrm>
        <a:prstGeom prst="roundRect">
          <a:avLst/>
        </a:prstGeom>
        <a:gradFill rotWithShape="0">
          <a:gsLst>
            <a:gs pos="0">
              <a:schemeClr val="accent2">
                <a:hueOff val="-9688523"/>
                <a:satOff val="11169"/>
                <a:lumOff val="3725"/>
                <a:alphaOff val="0"/>
                <a:tint val="96000"/>
                <a:lumMod val="100000"/>
              </a:schemeClr>
            </a:gs>
            <a:gs pos="78000">
              <a:schemeClr val="accent2">
                <a:hueOff val="-9688523"/>
                <a:satOff val="11169"/>
                <a:lumOff val="3725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u="sng" kern="1200" dirty="0"/>
            <a:t>Lecturer:</a:t>
          </a:r>
          <a:r>
            <a:rPr lang="en-US" sz="2300" kern="1200" dirty="0"/>
            <a:t> </a:t>
          </a:r>
          <a:r>
            <a:rPr lang="en-GB" sz="2300" kern="1200"/>
            <a:t>Gillian Weaver</a:t>
          </a:r>
        </a:p>
      </dsp:txBody>
      <dsp:txXfrm>
        <a:off x="42693" y="2017000"/>
        <a:ext cx="4934224" cy="789189"/>
      </dsp:txXfrm>
    </dsp:sp>
    <dsp:sp modelId="{E2E1E3C5-0D6A-F74E-A0FD-B2F9E95F1781}">
      <dsp:nvSpPr>
        <dsp:cNvPr id="0" name=""/>
        <dsp:cNvSpPr/>
      </dsp:nvSpPr>
      <dsp:spPr>
        <a:xfrm>
          <a:off x="0" y="2915122"/>
          <a:ext cx="5019610" cy="874575"/>
        </a:xfrm>
        <a:prstGeom prst="roundRect">
          <a:avLst/>
        </a:prstGeom>
        <a:gradFill rotWithShape="0">
          <a:gsLst>
            <a:gs pos="0">
              <a:schemeClr val="accent2">
                <a:hueOff val="-14532784"/>
                <a:satOff val="16754"/>
                <a:lumOff val="5587"/>
                <a:alphaOff val="0"/>
                <a:tint val="96000"/>
                <a:lumMod val="100000"/>
              </a:schemeClr>
            </a:gs>
            <a:gs pos="78000">
              <a:schemeClr val="accent2">
                <a:hueOff val="-14532784"/>
                <a:satOff val="16754"/>
                <a:lumOff val="558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u="sng" kern="1200"/>
            <a:t>Module Code &amp; Title</a:t>
          </a:r>
          <a:r>
            <a:rPr lang="en-GB" sz="2300" kern="1200"/>
            <a:t>: BMHP5023 Introduction to physiology</a:t>
          </a:r>
          <a:endParaRPr lang="en-US" sz="2300" kern="1200"/>
        </a:p>
      </dsp:txBody>
      <dsp:txXfrm>
        <a:off x="42693" y="2957815"/>
        <a:ext cx="4934224" cy="789189"/>
      </dsp:txXfrm>
    </dsp:sp>
    <dsp:sp modelId="{AE61E012-B6F4-5841-965D-E757C2C22DC2}">
      <dsp:nvSpPr>
        <dsp:cNvPr id="0" name=""/>
        <dsp:cNvSpPr/>
      </dsp:nvSpPr>
      <dsp:spPr>
        <a:xfrm>
          <a:off x="0" y="3855937"/>
          <a:ext cx="5019610" cy="874575"/>
        </a:xfrm>
        <a:prstGeom prst="roundRect">
          <a:avLst/>
        </a:prstGeom>
        <a:gradFill rotWithShape="0">
          <a:gsLst>
            <a:gs pos="0">
              <a:schemeClr val="accent2">
                <a:hueOff val="-19377047"/>
                <a:satOff val="22338"/>
                <a:lumOff val="7450"/>
                <a:alphaOff val="0"/>
                <a:tint val="96000"/>
                <a:lumMod val="100000"/>
              </a:schemeClr>
            </a:gs>
            <a:gs pos="78000">
              <a:schemeClr val="accent2">
                <a:hueOff val="-19377047"/>
                <a:satOff val="22338"/>
                <a:lumOff val="745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u="sng" kern="1200"/>
            <a:t>Assessment: </a:t>
          </a:r>
          <a:r>
            <a:rPr lang="en-US" sz="2300" kern="1200"/>
            <a:t>Care Plan Presentation</a:t>
          </a:r>
        </a:p>
      </dsp:txBody>
      <dsp:txXfrm>
        <a:off x="42693" y="3898630"/>
        <a:ext cx="4934224" cy="7891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469E8C-1025-4780-B54A-9E6BFE87EB98}">
      <dsp:nvSpPr>
        <dsp:cNvPr id="0" name=""/>
        <dsp:cNvSpPr/>
      </dsp:nvSpPr>
      <dsp:spPr>
        <a:xfrm>
          <a:off x="0" y="2001"/>
          <a:ext cx="5019610" cy="10145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F5C5BF-2E7C-4A7C-BCDB-22BF4BD2E278}">
      <dsp:nvSpPr>
        <dsp:cNvPr id="0" name=""/>
        <dsp:cNvSpPr/>
      </dsp:nvSpPr>
      <dsp:spPr>
        <a:xfrm>
          <a:off x="306906" y="230279"/>
          <a:ext cx="558011" cy="5580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86544F-92ED-469F-82AC-B4FC3975D309}">
      <dsp:nvSpPr>
        <dsp:cNvPr id="0" name=""/>
        <dsp:cNvSpPr/>
      </dsp:nvSpPr>
      <dsp:spPr>
        <a:xfrm>
          <a:off x="1171823" y="2001"/>
          <a:ext cx="3847786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Blood glucose monitoring</a:t>
          </a:r>
        </a:p>
      </dsp:txBody>
      <dsp:txXfrm>
        <a:off x="1171823" y="2001"/>
        <a:ext cx="3847786" cy="1014565"/>
      </dsp:txXfrm>
    </dsp:sp>
    <dsp:sp modelId="{FCE207BE-66E9-4635-B071-D5B1112AC921}">
      <dsp:nvSpPr>
        <dsp:cNvPr id="0" name=""/>
        <dsp:cNvSpPr/>
      </dsp:nvSpPr>
      <dsp:spPr>
        <a:xfrm>
          <a:off x="0" y="1270208"/>
          <a:ext cx="5019610" cy="10145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8E6147-162C-4BBD-8666-C7C713346021}">
      <dsp:nvSpPr>
        <dsp:cNvPr id="0" name=""/>
        <dsp:cNvSpPr/>
      </dsp:nvSpPr>
      <dsp:spPr>
        <a:xfrm>
          <a:off x="306906" y="1498486"/>
          <a:ext cx="558011" cy="5580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167BA3-7BA2-47DF-83A3-93E8924D7614}">
      <dsp:nvSpPr>
        <dsp:cNvPr id="0" name=""/>
        <dsp:cNvSpPr/>
      </dsp:nvSpPr>
      <dsp:spPr>
        <a:xfrm>
          <a:off x="1171823" y="1270208"/>
          <a:ext cx="3847786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HbA1c testing</a:t>
          </a:r>
        </a:p>
      </dsp:txBody>
      <dsp:txXfrm>
        <a:off x="1171823" y="1270208"/>
        <a:ext cx="3847786" cy="1014565"/>
      </dsp:txXfrm>
    </dsp:sp>
    <dsp:sp modelId="{03A5C9EC-8688-4FC0-8FAD-6AAAF7459654}">
      <dsp:nvSpPr>
        <dsp:cNvPr id="0" name=""/>
        <dsp:cNvSpPr/>
      </dsp:nvSpPr>
      <dsp:spPr>
        <a:xfrm>
          <a:off x="0" y="2538415"/>
          <a:ext cx="5019610" cy="10145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A9FCFC-16B0-4AAF-BFC5-DD70EDE06F4F}">
      <dsp:nvSpPr>
        <dsp:cNvPr id="0" name=""/>
        <dsp:cNvSpPr/>
      </dsp:nvSpPr>
      <dsp:spPr>
        <a:xfrm>
          <a:off x="306906" y="2766692"/>
          <a:ext cx="558011" cy="5580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AC441C-B33B-4686-8B64-7155D964CD27}">
      <dsp:nvSpPr>
        <dsp:cNvPr id="0" name=""/>
        <dsp:cNvSpPr/>
      </dsp:nvSpPr>
      <dsp:spPr>
        <a:xfrm>
          <a:off x="1171823" y="2538415"/>
          <a:ext cx="3847786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Foot examinations</a:t>
          </a:r>
        </a:p>
      </dsp:txBody>
      <dsp:txXfrm>
        <a:off x="1171823" y="2538415"/>
        <a:ext cx="3847786" cy="1014565"/>
      </dsp:txXfrm>
    </dsp:sp>
    <dsp:sp modelId="{3F813B93-BA03-4C4F-BE56-82833D4D0E34}">
      <dsp:nvSpPr>
        <dsp:cNvPr id="0" name=""/>
        <dsp:cNvSpPr/>
      </dsp:nvSpPr>
      <dsp:spPr>
        <a:xfrm>
          <a:off x="0" y="3806622"/>
          <a:ext cx="5019610" cy="10145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96FDFF-7302-4459-A628-66B24042E0E5}">
      <dsp:nvSpPr>
        <dsp:cNvPr id="0" name=""/>
        <dsp:cNvSpPr/>
      </dsp:nvSpPr>
      <dsp:spPr>
        <a:xfrm>
          <a:off x="306906" y="4034899"/>
          <a:ext cx="558011" cy="5580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6683B2-AD86-4762-8093-AD78A67FAE77}">
      <dsp:nvSpPr>
        <dsp:cNvPr id="0" name=""/>
        <dsp:cNvSpPr/>
      </dsp:nvSpPr>
      <dsp:spPr>
        <a:xfrm>
          <a:off x="1171823" y="3806622"/>
          <a:ext cx="3847786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Blood pressure and lipid monitoring (NICE, 2024).</a:t>
          </a:r>
        </a:p>
      </dsp:txBody>
      <dsp:txXfrm>
        <a:off x="1171823" y="3806622"/>
        <a:ext cx="3847786" cy="10145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71316" cy="6874935"/>
            <a:chOff x="-8466" y="-8468"/>
            <a:chExt cx="9171316" cy="6874935"/>
          </a:xfrm>
        </p:grpSpPr>
        <p:cxnSp>
          <p:nvCxnSpPr>
            <p:cNvPr id="28" name="Straight Connector 2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Freeform 2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Freeform 3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Freeform 3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Freeform 3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3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Freeform 3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Freeform 3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50000"/>
                <a:alpha val="7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1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lumMod val="75000"/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23313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49139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9292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776136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94945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3325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282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88512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70833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0652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735594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30206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934859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3379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7480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7849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71317" cy="6874935"/>
            <a:chOff x="-8467" y="-8468"/>
            <a:chExt cx="9171317" cy="6874935"/>
          </a:xfrm>
        </p:grpSpPr>
        <p:cxnSp>
          <p:nvCxnSpPr>
            <p:cNvPr id="7" name="Straight Connector 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Freeform 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50000"/>
                <a:alpha val="7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07640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00" r:id="rId1"/>
    <p:sldLayoutId id="2147484101" r:id="rId2"/>
    <p:sldLayoutId id="2147484102" r:id="rId3"/>
    <p:sldLayoutId id="2147484103" r:id="rId4"/>
    <p:sldLayoutId id="2147484104" r:id="rId5"/>
    <p:sldLayoutId id="2147484105" r:id="rId6"/>
    <p:sldLayoutId id="2147484106" r:id="rId7"/>
    <p:sldLayoutId id="2147484107" r:id="rId8"/>
    <p:sldLayoutId id="2147484108" r:id="rId9"/>
    <p:sldLayoutId id="2147484109" r:id="rId10"/>
    <p:sldLayoutId id="2147484110" r:id="rId11"/>
    <p:sldLayoutId id="2147484111" r:id="rId12"/>
    <p:sldLayoutId id="2147484112" r:id="rId13"/>
    <p:sldLayoutId id="2147484113" r:id="rId14"/>
    <p:sldLayoutId id="2147484114" r:id="rId15"/>
    <p:sldLayoutId id="214748411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34303" y="-8467"/>
            <a:ext cx="3575050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9360" y="1382486"/>
            <a:ext cx="2660686" cy="4093028"/>
          </a:xfrm>
        </p:spPr>
        <p:txBody>
          <a:bodyPr anchor="ctr">
            <a:normAutofit/>
          </a:bodyPr>
          <a:lstStyle/>
          <a:p>
            <a:r>
              <a:rPr lang="en-GB" sz="3800" u="sng" dirty="0">
                <a:latin typeface="Arial Nova" panose="020F0502020204030204" pitchFamily="34" charset="0"/>
              </a:rPr>
              <a:t>Care Plan for Type 2 Diabetes Mellitus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06968" y="0"/>
            <a:ext cx="483703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317EC28-6778-1738-9C2F-3F2C12F952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9605743"/>
              </p:ext>
            </p:extLst>
          </p:nvPr>
        </p:nvGraphicFramePr>
        <p:xfrm>
          <a:off x="3639407" y="944564"/>
          <a:ext cx="5019610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64ECE208-9AD1-BD46-9CE4-2D667D3FD7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437"/>
    </mc:Choice>
    <mc:Fallback xmlns="">
      <p:transition spd="slow" advTm="254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9535" y="609600"/>
            <a:ext cx="4865966" cy="1320800"/>
          </a:xfrm>
        </p:spPr>
        <p:txBody>
          <a:bodyPr>
            <a:normAutofit/>
          </a:bodyPr>
          <a:lstStyle/>
          <a:p>
            <a:r>
              <a:rPr lang="en-GB" u="sng">
                <a:latin typeface="Arial Nova" panose="020B0504020202020204" pitchFamily="34" charset="0"/>
              </a:rPr>
              <a:t>Introduction to Type 2 Diabetes</a:t>
            </a:r>
          </a:p>
        </p:txBody>
      </p:sp>
      <p:pic>
        <p:nvPicPr>
          <p:cNvPr id="5" name="Picture 4" descr="Assorted pills and capsules">
            <a:extLst>
              <a:ext uri="{FF2B5EF4-FFF2-40B4-BE49-F238E27FC236}">
                <a16:creationId xmlns:a16="http://schemas.microsoft.com/office/drawing/2014/main" id="{3B3969AE-4A6B-9661-00DD-09F3DC494646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tx2">
                <a:tint val="45000"/>
                <a:satMod val="400000"/>
              </a:schemeClr>
            </a:duotone>
          </a:blip>
          <a:srcRect l="30020" r="50075" b="1"/>
          <a:stretch>
            <a:fillRect/>
          </a:stretch>
        </p:blipFill>
        <p:spPr>
          <a:xfrm>
            <a:off x="20" y="10"/>
            <a:ext cx="2050522" cy="6876278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842596" y="6858000"/>
                </a:lnTo>
                <a:lnTo>
                  <a:pt x="0" y="1191846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58CB4BA4-5207-43FB-9FA5-62223EF71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1191846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89534" y="2160589"/>
            <a:ext cx="5297103" cy="4087811"/>
          </a:xfrm>
        </p:spPr>
        <p:txBody>
          <a:bodyPr>
            <a:normAutofit lnSpcReduction="10000"/>
          </a:bodyPr>
          <a:lstStyle/>
          <a:p>
            <a:r>
              <a:rPr sz="2800" dirty="0">
                <a:latin typeface="Arial Nova" panose="020B0504020202020204" pitchFamily="34" charset="0"/>
              </a:rPr>
              <a:t>Type 2 Diabetes Mellitus is a chronic metabolic condition </a:t>
            </a:r>
            <a:r>
              <a:rPr sz="2800" dirty="0" err="1">
                <a:latin typeface="Arial Nova" panose="020B0504020202020204" pitchFamily="34" charset="0"/>
              </a:rPr>
              <a:t>characterised</a:t>
            </a:r>
            <a:r>
              <a:rPr sz="2800" dirty="0">
                <a:latin typeface="Arial Nova" panose="020B0504020202020204" pitchFamily="34" charset="0"/>
              </a:rPr>
              <a:t> by insulin resistance and impaired glucose regulation. It is a major public health concern in the UK, strongly associated with cardiovascular disease and reduced quality of life (Diabetes UK, 2023).</a:t>
            </a:r>
          </a:p>
          <a:p>
            <a:endParaRPr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DDE020A-8D73-E347-AD92-F7B8FA1829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931"/>
    </mc:Choice>
    <mc:Fallback xmlns="">
      <p:transition spd="slow" advTm="189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u="sng" dirty="0">
                <a:latin typeface="Arial Nova" panose="020B0504020202020204" pitchFamily="34" charset="0"/>
              </a:rPr>
              <a:t>Fictional Patient Demographic Profile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900" y="2057399"/>
            <a:ext cx="8229600" cy="4525963"/>
          </a:xfrm>
        </p:spPr>
        <p:txBody>
          <a:bodyPr/>
          <a:lstStyle/>
          <a:p>
            <a:r>
              <a:rPr sz="2800" dirty="0">
                <a:latin typeface="Arial Nova" panose="020B0504020202020204" pitchFamily="34" charset="0"/>
              </a:rPr>
              <a:t>Name: </a:t>
            </a:r>
            <a:r>
              <a:rPr sz="2800" dirty="0" err="1">
                <a:latin typeface="Arial Nova" panose="020B0504020202020204" pitchFamily="34" charset="0"/>
              </a:rPr>
              <a:t>Mr</a:t>
            </a:r>
            <a:r>
              <a:rPr sz="2800" dirty="0">
                <a:latin typeface="Arial Nova" panose="020B0504020202020204" pitchFamily="34" charset="0"/>
              </a:rPr>
              <a:t> James Morgan (Fictional)</a:t>
            </a:r>
          </a:p>
          <a:p>
            <a:r>
              <a:rPr sz="2800" dirty="0">
                <a:latin typeface="Arial Nova" panose="020B0504020202020204" pitchFamily="34" charset="0"/>
              </a:rPr>
              <a:t>Age: 58</a:t>
            </a:r>
          </a:p>
          <a:p>
            <a:r>
              <a:rPr sz="2800" dirty="0">
                <a:latin typeface="Arial Nova" panose="020B0504020202020204" pitchFamily="34" charset="0"/>
              </a:rPr>
              <a:t>Gender: Male</a:t>
            </a:r>
          </a:p>
          <a:p>
            <a:r>
              <a:rPr sz="2800" dirty="0">
                <a:latin typeface="Arial Nova" panose="020B0504020202020204" pitchFamily="34" charset="0"/>
              </a:rPr>
              <a:t>Occupation: Delivery Driver</a:t>
            </a:r>
          </a:p>
          <a:p>
            <a:r>
              <a:rPr sz="2800" dirty="0">
                <a:latin typeface="Arial Nova" panose="020B0504020202020204" pitchFamily="34" charset="0"/>
              </a:rPr>
              <a:t>Lifestyle: Sedentary, high BMI, limited exercise</a:t>
            </a:r>
          </a:p>
          <a:p>
            <a:endParaRPr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E0BEE26-C7FE-4F4B-9D08-8E5675AB34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280"/>
    </mc:Choice>
    <mc:Fallback xmlns="">
      <p:transition spd="slow" advTm="192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81353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232" y="260751"/>
            <a:ext cx="3008121" cy="5224724"/>
          </a:xfrm>
        </p:spPr>
        <p:txBody>
          <a:bodyPr anchor="ctr">
            <a:normAutofit/>
          </a:bodyPr>
          <a:lstStyle/>
          <a:p>
            <a:r>
              <a:rPr lang="en-GB" u="sng" dirty="0">
                <a:latin typeface="Arial Nova" panose="020B0504020202020204" pitchFamily="34" charset="0"/>
              </a:rPr>
              <a:t>Relevant Anatomy and Physiology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0721" y="816638"/>
            <a:ext cx="4081650" cy="5224724"/>
          </a:xfrm>
        </p:spPr>
        <p:txBody>
          <a:bodyPr anchor="ctr">
            <a:normAutofit/>
          </a:bodyPr>
          <a:lstStyle/>
          <a:p>
            <a:r>
              <a:rPr sz="2800" dirty="0">
                <a:latin typeface="Arial Nova" panose="020B0504020202020204" pitchFamily="34" charset="0"/>
              </a:rPr>
              <a:t>System: Endocrine System – Pancreas</a:t>
            </a:r>
          </a:p>
          <a:p>
            <a:r>
              <a:rPr sz="2800" dirty="0">
                <a:latin typeface="Arial Nova" panose="020B0504020202020204" pitchFamily="34" charset="0"/>
              </a:rPr>
              <a:t>Beta cells in the Islets of Langerhans produce insulin, which regulates blood glucose by enabling cells to absorb glucose for energy (Hall and Guyton, 2020).</a:t>
            </a:r>
          </a:p>
          <a:p>
            <a:endParaRPr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88B6887-E636-024D-9B1C-DD9EFBD751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347"/>
    </mc:Choice>
    <mc:Fallback xmlns="">
      <p:transition spd="slow" advTm="143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u="sng" dirty="0">
                <a:latin typeface="Arial Nova" panose="020B0504020202020204" pitchFamily="34" charset="0"/>
              </a:rPr>
              <a:t>Pathophysiology of Type 2 Diabetes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800" dirty="0">
                <a:latin typeface="Arial Nova" panose="020B0504020202020204" pitchFamily="34" charset="0"/>
              </a:rPr>
              <a:t>Insulin resistance develops in muscle and fat tissue.</a:t>
            </a:r>
          </a:p>
          <a:p>
            <a:r>
              <a:rPr sz="2800" dirty="0">
                <a:latin typeface="Arial Nova" panose="020B0504020202020204" pitchFamily="34" charset="0"/>
              </a:rPr>
              <a:t>Pancreatic beta cells cannot compensate sufficiently.</a:t>
            </a:r>
          </a:p>
          <a:p>
            <a:r>
              <a:rPr sz="2800" dirty="0">
                <a:latin typeface="Arial Nova" panose="020B0504020202020204" pitchFamily="34" charset="0"/>
              </a:rPr>
              <a:t>Persistent </a:t>
            </a:r>
            <a:r>
              <a:rPr sz="2800" dirty="0" err="1">
                <a:latin typeface="Arial Nova" panose="020B0504020202020204" pitchFamily="34" charset="0"/>
              </a:rPr>
              <a:t>hyperglycaemia</a:t>
            </a:r>
            <a:r>
              <a:rPr sz="2800" dirty="0">
                <a:latin typeface="Arial Nova" panose="020B0504020202020204" pitchFamily="34" charset="0"/>
              </a:rPr>
              <a:t> damages blood vessels and nerves (Kahn, 2019).</a:t>
            </a:r>
          </a:p>
          <a:p>
            <a:endParaRPr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763DD25-D48B-5141-B6D6-64319F9170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433"/>
    </mc:Choice>
    <mc:Fallback xmlns="">
      <p:transition spd="slow" advTm="184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81353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816638"/>
            <a:ext cx="2525519" cy="5224724"/>
          </a:xfrm>
        </p:spPr>
        <p:txBody>
          <a:bodyPr anchor="ctr">
            <a:normAutofit/>
          </a:bodyPr>
          <a:lstStyle/>
          <a:p>
            <a:r>
              <a:rPr lang="en-GB" u="sng" dirty="0">
                <a:latin typeface="Arial Nova" panose="020B0504020202020204" pitchFamily="34" charset="0"/>
              </a:rPr>
              <a:t>Risk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0721" y="816638"/>
            <a:ext cx="3464779" cy="5224724"/>
          </a:xfrm>
        </p:spPr>
        <p:txBody>
          <a:bodyPr anchor="ctr">
            <a:normAutofit/>
          </a:bodyPr>
          <a:lstStyle/>
          <a:p>
            <a:r>
              <a:rPr sz="2800" dirty="0">
                <a:latin typeface="Arial Nova" panose="020B0504020202020204" pitchFamily="34" charset="0"/>
              </a:rPr>
              <a:t>Age over 45</a:t>
            </a:r>
          </a:p>
          <a:p>
            <a:r>
              <a:rPr sz="2800" dirty="0">
                <a:latin typeface="Arial Nova" panose="020B0504020202020204" pitchFamily="34" charset="0"/>
              </a:rPr>
              <a:t>Obesity and central adiposity</a:t>
            </a:r>
          </a:p>
          <a:p>
            <a:r>
              <a:rPr sz="2800" dirty="0">
                <a:latin typeface="Arial Nova" panose="020B0504020202020204" pitchFamily="34" charset="0"/>
              </a:rPr>
              <a:t>Sedentary lifestyle</a:t>
            </a:r>
          </a:p>
          <a:p>
            <a:r>
              <a:rPr sz="2800" dirty="0">
                <a:latin typeface="Arial Nova" panose="020B0504020202020204" pitchFamily="34" charset="0"/>
              </a:rPr>
              <a:t>Poor diet</a:t>
            </a:r>
          </a:p>
          <a:p>
            <a:r>
              <a:rPr sz="2800" dirty="0">
                <a:latin typeface="Arial Nova" panose="020B0504020202020204" pitchFamily="34" charset="0"/>
              </a:rPr>
              <a:t>Family history (NICE, 2024)</a:t>
            </a:r>
          </a:p>
          <a:p>
            <a:endParaRPr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D90FC0B-F848-6F44-AA21-FF36A280B9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733"/>
    </mc:Choice>
    <mc:Fallback xmlns="">
      <p:transition spd="slow" advTm="147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81353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816638"/>
            <a:ext cx="2525519" cy="5224724"/>
          </a:xfrm>
        </p:spPr>
        <p:txBody>
          <a:bodyPr anchor="ctr">
            <a:normAutofit/>
          </a:bodyPr>
          <a:lstStyle/>
          <a:p>
            <a:r>
              <a:rPr lang="en-GB" sz="2800" u="sng" dirty="0">
                <a:latin typeface="Arial Nova" panose="020B0504020202020204" pitchFamily="34" charset="0"/>
              </a:rPr>
              <a:t>Clinical Presentation and Complications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0721" y="816638"/>
            <a:ext cx="3464779" cy="5224724"/>
          </a:xfrm>
        </p:spPr>
        <p:txBody>
          <a:bodyPr anchor="ctr">
            <a:normAutofit/>
          </a:bodyPr>
          <a:lstStyle/>
          <a:p>
            <a:r>
              <a:rPr sz="2800" dirty="0">
                <a:latin typeface="Arial Nova" panose="020B0504020202020204" pitchFamily="34" charset="0"/>
              </a:rPr>
              <a:t>Symptoms: fatigue, polyuria, polydipsia</a:t>
            </a:r>
          </a:p>
          <a:p>
            <a:r>
              <a:rPr sz="2800" dirty="0">
                <a:latin typeface="Arial Nova" panose="020B0504020202020204" pitchFamily="34" charset="0"/>
              </a:rPr>
              <a:t>Long-term risks: cardiovascular disease, neuropathy, retinopathy (ADA, 2023).</a:t>
            </a:r>
          </a:p>
          <a:p>
            <a:endParaRPr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B06090E-D173-424A-A799-B1E9A00FCB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168"/>
    </mc:Choice>
    <mc:Fallback xmlns="">
      <p:transition spd="slow" advTm="121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81353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816638"/>
            <a:ext cx="2525519" cy="5224724"/>
          </a:xfrm>
        </p:spPr>
        <p:txBody>
          <a:bodyPr anchor="ctr">
            <a:normAutofit/>
          </a:bodyPr>
          <a:lstStyle/>
          <a:p>
            <a:r>
              <a:rPr lang="en-GB" u="sng">
                <a:latin typeface="Arial Nova" panose="020B0504020202020204" pitchFamily="34" charset="0"/>
              </a:rPr>
              <a:t>Care Plan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0721" y="816638"/>
            <a:ext cx="3464779" cy="5224724"/>
          </a:xfrm>
        </p:spPr>
        <p:txBody>
          <a:bodyPr anchor="ctr">
            <a:normAutofit/>
          </a:bodyPr>
          <a:lstStyle/>
          <a:p>
            <a:r>
              <a:rPr sz="2800" dirty="0">
                <a:latin typeface="Arial Nova" panose="020B0504020202020204" pitchFamily="34" charset="0"/>
              </a:rPr>
              <a:t>Person-</a:t>
            </a:r>
            <a:r>
              <a:rPr sz="2800" dirty="0" err="1">
                <a:latin typeface="Arial Nova" panose="020B0504020202020204" pitchFamily="34" charset="0"/>
              </a:rPr>
              <a:t>centred</a:t>
            </a:r>
            <a:r>
              <a:rPr sz="2800" dirty="0">
                <a:latin typeface="Arial Nova" panose="020B0504020202020204" pitchFamily="34" charset="0"/>
              </a:rPr>
              <a:t> approach</a:t>
            </a:r>
          </a:p>
          <a:p>
            <a:r>
              <a:rPr sz="2800" dirty="0">
                <a:latin typeface="Arial Nova" panose="020B0504020202020204" pitchFamily="34" charset="0"/>
              </a:rPr>
              <a:t>SMART goals</a:t>
            </a:r>
          </a:p>
          <a:p>
            <a:r>
              <a:rPr sz="2800" dirty="0">
                <a:latin typeface="Arial Nova" panose="020B0504020202020204" pitchFamily="34" charset="0"/>
              </a:rPr>
              <a:t>Multidisciplinary team involvement (Berman and Snyder, 2018).</a:t>
            </a:r>
          </a:p>
          <a:p>
            <a:endParaRPr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BE18B9FE-181B-7348-A1DB-A5C3E2E831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353"/>
    </mc:Choice>
    <mc:Fallback xmlns="">
      <p:transition spd="slow" advTm="113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34303" y="-8467"/>
            <a:ext cx="3575050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9360" y="1382486"/>
            <a:ext cx="2660686" cy="4093028"/>
          </a:xfrm>
        </p:spPr>
        <p:txBody>
          <a:bodyPr anchor="ctr">
            <a:normAutofit/>
          </a:bodyPr>
          <a:lstStyle/>
          <a:p>
            <a:r>
              <a:rPr lang="en-GB" sz="3800" u="sng">
                <a:latin typeface="Arial Nova" panose="020B0504020202020204" pitchFamily="34" charset="0"/>
              </a:rPr>
              <a:t>Monitoring and Routine Care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06968" y="0"/>
            <a:ext cx="483703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8F259A-9F6A-0CF7-80CE-E3FBD5FD8F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0946628"/>
              </p:ext>
            </p:extLst>
          </p:nvPr>
        </p:nvGraphicFramePr>
        <p:xfrm>
          <a:off x="3639407" y="944564"/>
          <a:ext cx="5019610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214880E7-8637-3743-AF5F-CA694EB935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557"/>
    </mc:Choice>
    <mc:Fallback xmlns="">
      <p:transition spd="slow" advTm="105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81353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816638"/>
            <a:ext cx="2525519" cy="5224724"/>
          </a:xfrm>
        </p:spPr>
        <p:txBody>
          <a:bodyPr anchor="ctr">
            <a:normAutofit/>
          </a:bodyPr>
          <a:lstStyle/>
          <a:p>
            <a:r>
              <a:rPr lang="en-GB" sz="2500" u="sng">
                <a:latin typeface="Arial Nova" panose="020B0504020202020204" pitchFamily="34" charset="0"/>
              </a:rPr>
              <a:t>Care Planning and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0721" y="816638"/>
            <a:ext cx="3464779" cy="5224724"/>
          </a:xfrm>
        </p:spPr>
        <p:txBody>
          <a:bodyPr anchor="ctr">
            <a:normAutofit/>
          </a:bodyPr>
          <a:lstStyle/>
          <a:p>
            <a:r>
              <a:rPr sz="2800" dirty="0">
                <a:latin typeface="Arial Nova" panose="020B0504020202020204" pitchFamily="34" charset="0"/>
              </a:rPr>
              <a:t>Shared decision-making</a:t>
            </a:r>
          </a:p>
          <a:p>
            <a:r>
              <a:rPr sz="2800" dirty="0">
                <a:latin typeface="Arial Nova" panose="020B0504020202020204" pitchFamily="34" charset="0"/>
              </a:rPr>
              <a:t>Clear documentation</a:t>
            </a:r>
          </a:p>
          <a:p>
            <a:r>
              <a:rPr sz="2800" dirty="0">
                <a:latin typeface="Arial Nova" panose="020B0504020202020204" pitchFamily="34" charset="0"/>
              </a:rPr>
              <a:t>Multidisciplinary communication (RCP, 2021).</a:t>
            </a:r>
          </a:p>
          <a:p>
            <a:endParaRPr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7E30F3A-0104-B447-9B7C-07B55212AD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143"/>
    </mc:Choice>
    <mc:Fallback xmlns="">
      <p:transition spd="slow" advTm="101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81353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816638"/>
            <a:ext cx="2525519" cy="5224724"/>
          </a:xfrm>
        </p:spPr>
        <p:txBody>
          <a:bodyPr anchor="ctr">
            <a:normAutofit/>
          </a:bodyPr>
          <a:lstStyle/>
          <a:p>
            <a:r>
              <a:rPr lang="en-GB" sz="2500" u="sng">
                <a:latin typeface="Arial Nova" panose="020B0504020202020204" pitchFamily="34" charset="0"/>
              </a:rPr>
              <a:t>Ethical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0721" y="816638"/>
            <a:ext cx="3464779" cy="5224724"/>
          </a:xfrm>
        </p:spPr>
        <p:txBody>
          <a:bodyPr anchor="ctr">
            <a:normAutofit/>
          </a:bodyPr>
          <a:lstStyle/>
          <a:p>
            <a:r>
              <a:rPr sz="2800" dirty="0">
                <a:latin typeface="Arial Nova" panose="020B0504020202020204" pitchFamily="34" charset="0"/>
              </a:rPr>
              <a:t>Informed consent</a:t>
            </a:r>
          </a:p>
          <a:p>
            <a:r>
              <a:rPr sz="2800" dirty="0">
                <a:latin typeface="Arial Nova" panose="020B0504020202020204" pitchFamily="34" charset="0"/>
              </a:rPr>
              <a:t>Confidentiality</a:t>
            </a:r>
          </a:p>
          <a:p>
            <a:r>
              <a:rPr sz="2800" dirty="0">
                <a:latin typeface="Arial Nova" panose="020B0504020202020204" pitchFamily="34" charset="0"/>
              </a:rPr>
              <a:t>Respect for autonomy and dignity (NMC, 2018).</a:t>
            </a:r>
          </a:p>
          <a:p>
            <a:endParaRPr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592FBF6-5138-1742-B9CA-CDF03D6B8E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36"/>
    </mc:Choice>
    <mc:Fallback xmlns="">
      <p:transition spd="slow" advTm="100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81353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816638"/>
            <a:ext cx="2846388" cy="5224724"/>
          </a:xfrm>
        </p:spPr>
        <p:txBody>
          <a:bodyPr anchor="ctr">
            <a:normAutofit/>
          </a:bodyPr>
          <a:lstStyle/>
          <a:p>
            <a:r>
              <a:rPr lang="en-GB" sz="3100" u="sng" dirty="0">
                <a:latin typeface="Arial Nova" panose="020B0504020202020204" pitchFamily="34" charset="0"/>
              </a:rPr>
              <a:t>Evidence-Based Interventions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0721" y="816638"/>
            <a:ext cx="3464779" cy="5224724"/>
          </a:xfrm>
        </p:spPr>
        <p:txBody>
          <a:bodyPr anchor="ctr">
            <a:normAutofit/>
          </a:bodyPr>
          <a:lstStyle/>
          <a:p>
            <a:r>
              <a:rPr sz="2800" dirty="0">
                <a:latin typeface="Arial Nova" panose="020B0504020202020204" pitchFamily="34" charset="0"/>
              </a:rPr>
              <a:t>Structured diet and physical activity </a:t>
            </a:r>
            <a:r>
              <a:rPr sz="2800" dirty="0" err="1">
                <a:latin typeface="Arial Nova" panose="020B0504020202020204" pitchFamily="34" charset="0"/>
              </a:rPr>
              <a:t>programmes</a:t>
            </a:r>
            <a:endParaRPr sz="2800" dirty="0">
              <a:latin typeface="Arial Nova" panose="020B0504020202020204" pitchFamily="34" charset="0"/>
            </a:endParaRPr>
          </a:p>
          <a:p>
            <a:r>
              <a:rPr sz="2800" dirty="0">
                <a:latin typeface="Arial Nova" panose="020B0504020202020204" pitchFamily="34" charset="0"/>
              </a:rPr>
              <a:t>Medication adherence</a:t>
            </a:r>
          </a:p>
          <a:p>
            <a:r>
              <a:rPr sz="2800" dirty="0">
                <a:latin typeface="Arial Nova" panose="020B0504020202020204" pitchFamily="34" charset="0"/>
              </a:rPr>
              <a:t>Education and self-management support (Davies et al., 2018).</a:t>
            </a:r>
          </a:p>
          <a:p>
            <a:endParaRPr dirty="0"/>
          </a:p>
          <a:p>
            <a:pPr marL="0" indent="0">
              <a:buNone/>
            </a:pPr>
            <a:endParaRPr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0F83FD88-DA29-BB47-9069-ACF76A0986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900"/>
    </mc:Choice>
    <mc:Fallback xmlns="">
      <p:transition spd="slow" advTm="99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81353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816638"/>
            <a:ext cx="2525519" cy="5224724"/>
          </a:xfrm>
        </p:spPr>
        <p:txBody>
          <a:bodyPr anchor="ctr">
            <a:normAutofit/>
          </a:bodyPr>
          <a:lstStyle/>
          <a:p>
            <a:r>
              <a:rPr lang="en-GB" u="sng">
                <a:latin typeface="Arial Nova" panose="020B0504020202020204" pitchFamily="34" charset="0"/>
              </a:rPr>
              <a:t>NHS and NICE Guidelines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0721" y="816638"/>
            <a:ext cx="3464779" cy="5224724"/>
          </a:xfrm>
        </p:spPr>
        <p:txBody>
          <a:bodyPr anchor="ctr">
            <a:normAutofit/>
          </a:bodyPr>
          <a:lstStyle/>
          <a:p>
            <a:r>
              <a:rPr sz="2800" dirty="0">
                <a:latin typeface="Arial Nova" panose="020B0504020202020204" pitchFamily="34" charset="0"/>
              </a:rPr>
              <a:t>NHS Diabetes Prevention </a:t>
            </a:r>
            <a:r>
              <a:rPr sz="2800" dirty="0" err="1">
                <a:latin typeface="Arial Nova" panose="020B0504020202020204" pitchFamily="34" charset="0"/>
              </a:rPr>
              <a:t>Programme</a:t>
            </a:r>
            <a:endParaRPr sz="2800" dirty="0">
              <a:latin typeface="Arial Nova" panose="020B0504020202020204" pitchFamily="34" charset="0"/>
            </a:endParaRPr>
          </a:p>
          <a:p>
            <a:r>
              <a:rPr sz="2800" dirty="0">
                <a:latin typeface="Arial Nova" panose="020B0504020202020204" pitchFamily="34" charset="0"/>
              </a:rPr>
              <a:t>NICE NG28 Type 2 Diabetes Management Standards (NICE, 2024; NHS, 2023).</a:t>
            </a:r>
          </a:p>
          <a:p>
            <a:pPr marL="0" indent="0">
              <a:buNone/>
            </a:pPr>
            <a:endParaRPr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34ABABB-8660-6645-AB8C-4F73B05940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25"/>
    </mc:Choice>
    <mc:Fallback xmlns="">
      <p:transition spd="slow" advTm="89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7">
            <a:extLst>
              <a:ext uri="{FF2B5EF4-FFF2-40B4-BE49-F238E27FC236}">
                <a16:creationId xmlns:a16="http://schemas.microsoft.com/office/drawing/2014/main" id="{8DF4D7F6-81B5-452A-9CE6-76D81F91D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0126" y="609600"/>
            <a:ext cx="6447501" cy="1320800"/>
          </a:xfrm>
        </p:spPr>
        <p:txBody>
          <a:bodyPr>
            <a:normAutofit/>
          </a:bodyPr>
          <a:lstStyle/>
          <a:p>
            <a:r>
              <a:rPr lang="en-GB" u="sng">
                <a:latin typeface="Arial Nova" panose="020B0504020202020204" pitchFamily="34" charset="0"/>
              </a:rPr>
              <a:t>Summary</a:t>
            </a:r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4600514D-20FB-4559-97DC-D1DC39E6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336549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266F638A-E405-4AC0-B984-72E5813B0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3900" y="3818467"/>
            <a:ext cx="3337719" cy="3039533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D1CBE93-B17D-4509-843C-82287C380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00950" y="0"/>
            <a:ext cx="12954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E6277B4-6A43-48AB-89B2-3442221619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568950" y="3681413"/>
            <a:ext cx="357266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0126" y="2160590"/>
            <a:ext cx="6353174" cy="3429260"/>
          </a:xfrm>
        </p:spPr>
        <p:txBody>
          <a:bodyPr>
            <a:normAutofit/>
          </a:bodyPr>
          <a:lstStyle/>
          <a:p>
            <a:r>
              <a:rPr sz="2800" dirty="0">
                <a:latin typeface="Arial Nova" panose="020B0504020202020204" pitchFamily="34" charset="0"/>
              </a:rPr>
              <a:t>Understanding anatomy explains disease impact.</a:t>
            </a:r>
          </a:p>
          <a:p>
            <a:r>
              <a:rPr sz="2800" dirty="0">
                <a:latin typeface="Arial Nova" panose="020B0504020202020204" pitchFamily="34" charset="0"/>
              </a:rPr>
              <a:t>Risk factor identification guides prevention.</a:t>
            </a:r>
          </a:p>
          <a:p>
            <a:r>
              <a:rPr sz="2800" dirty="0">
                <a:latin typeface="Arial Nova" panose="020B0504020202020204" pitchFamily="34" charset="0"/>
              </a:rPr>
              <a:t>Monitoring, ethical care and evidence-based practice improve outcomes.</a:t>
            </a:r>
          </a:p>
          <a:p>
            <a:endParaRPr dirty="0"/>
          </a:p>
        </p:txBody>
      </p:sp>
      <p:sp>
        <p:nvSpPr>
          <p:cNvPr id="18" name="Rectangle 27">
            <a:extLst>
              <a:ext uri="{FF2B5EF4-FFF2-40B4-BE49-F238E27FC236}">
                <a16:creationId xmlns:a16="http://schemas.microsoft.com/office/drawing/2014/main" id="{27B538D5-95DB-47ED-9CB4-34AE5BF78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19230" y="0"/>
            <a:ext cx="1324770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FCDA3BE-3A02-8F4B-8D8D-6E841A3947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325"/>
    </mc:Choice>
    <mc:Fallback xmlns="">
      <p:transition spd="slow" advTm="123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965032" y="0"/>
            <a:ext cx="9144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599781" y="3681413"/>
            <a:ext cx="3572669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93473" y="-8467"/>
            <a:ext cx="2255512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09947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06616" y="3048000"/>
            <a:ext cx="2444750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08241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86115" y="3589867"/>
            <a:ext cx="1362870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11615" y="-8467"/>
            <a:ext cx="5332385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609599"/>
            <a:ext cx="2882531" cy="5545667"/>
          </a:xfrm>
        </p:spPr>
        <p:txBody>
          <a:bodyPr anchor="ctr">
            <a:normAutofit/>
          </a:bodyPr>
          <a:lstStyle/>
          <a:p>
            <a:r>
              <a:rPr lang="en-GB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Arial Nova" panose="020B0504020202020204" pitchFamily="34" charset="0"/>
              </a:rPr>
              <a:t>References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587063" y="609600"/>
            <a:ext cx="4133472" cy="5545667"/>
          </a:xfrm>
        </p:spPr>
        <p:txBody>
          <a:bodyPr anchor="ctr">
            <a:normAutofit fontScale="92500" lnSpcReduction="10000"/>
          </a:bodyPr>
          <a:lstStyle/>
          <a:p>
            <a:r>
              <a:rPr sz="2800" dirty="0">
                <a:solidFill>
                  <a:srgbClr val="FFFFFF"/>
                </a:solidFill>
                <a:latin typeface="Arial Nova" panose="020B0504020202020204" pitchFamily="34" charset="0"/>
              </a:rPr>
              <a:t>ADA, 2023. Standards of Care.</a:t>
            </a:r>
          </a:p>
          <a:p>
            <a:r>
              <a:rPr sz="2800" dirty="0">
                <a:solidFill>
                  <a:srgbClr val="FFFFFF"/>
                </a:solidFill>
                <a:latin typeface="Arial Nova" panose="020B0504020202020204" pitchFamily="34" charset="0"/>
              </a:rPr>
              <a:t>Berman &amp; Snyder, 2018.</a:t>
            </a:r>
          </a:p>
          <a:p>
            <a:r>
              <a:rPr sz="2800" dirty="0">
                <a:solidFill>
                  <a:srgbClr val="FFFFFF"/>
                </a:solidFill>
                <a:latin typeface="Arial Nova" panose="020B0504020202020204" pitchFamily="34" charset="0"/>
              </a:rPr>
              <a:t>Davies et al., 2018.</a:t>
            </a:r>
          </a:p>
          <a:p>
            <a:r>
              <a:rPr sz="2800" dirty="0">
                <a:solidFill>
                  <a:srgbClr val="FFFFFF"/>
                </a:solidFill>
                <a:latin typeface="Arial Nova" panose="020B0504020202020204" pitchFamily="34" charset="0"/>
              </a:rPr>
              <a:t>Diabetes UK, 2023.</a:t>
            </a:r>
          </a:p>
          <a:p>
            <a:r>
              <a:rPr sz="2800" dirty="0">
                <a:solidFill>
                  <a:srgbClr val="FFFFFF"/>
                </a:solidFill>
                <a:latin typeface="Arial Nova" panose="020B0504020202020204" pitchFamily="34" charset="0"/>
              </a:rPr>
              <a:t>Hall &amp; Guyton, 2020.</a:t>
            </a:r>
          </a:p>
          <a:p>
            <a:r>
              <a:rPr sz="2800" dirty="0">
                <a:solidFill>
                  <a:srgbClr val="FFFFFF"/>
                </a:solidFill>
                <a:latin typeface="Arial Nova" panose="020B0504020202020204" pitchFamily="34" charset="0"/>
              </a:rPr>
              <a:t>Kahn, 2019.</a:t>
            </a:r>
          </a:p>
          <a:p>
            <a:r>
              <a:rPr sz="2800" dirty="0">
                <a:solidFill>
                  <a:srgbClr val="FFFFFF"/>
                </a:solidFill>
                <a:latin typeface="Arial Nova" panose="020B0504020202020204" pitchFamily="34" charset="0"/>
              </a:rPr>
              <a:t>NICE, 2024.</a:t>
            </a:r>
          </a:p>
          <a:p>
            <a:r>
              <a:rPr sz="2800" dirty="0">
                <a:solidFill>
                  <a:srgbClr val="FFFFFF"/>
                </a:solidFill>
                <a:latin typeface="Arial Nova" panose="020B0504020202020204" pitchFamily="34" charset="0"/>
              </a:rPr>
              <a:t>NHS, 2023.</a:t>
            </a:r>
          </a:p>
          <a:p>
            <a:r>
              <a:rPr sz="2800" dirty="0">
                <a:solidFill>
                  <a:srgbClr val="FFFFFF"/>
                </a:solidFill>
                <a:latin typeface="Arial Nova" panose="020B0504020202020204" pitchFamily="34" charset="0"/>
              </a:rPr>
              <a:t>RCP, 2021.</a:t>
            </a:r>
          </a:p>
          <a:p>
            <a:r>
              <a:rPr sz="2800" dirty="0">
                <a:solidFill>
                  <a:srgbClr val="FFFFFF"/>
                </a:solidFill>
                <a:latin typeface="Arial Nova" panose="020B0504020202020204" pitchFamily="34" charset="0"/>
              </a:rPr>
              <a:t>NMC, 2018.</a:t>
            </a:r>
          </a:p>
          <a:p>
            <a:endParaRPr dirty="0">
              <a:solidFill>
                <a:srgbClr val="FFFFFF"/>
              </a:solidFill>
            </a:endParaRPr>
          </a:p>
          <a:p>
            <a:endParaRPr dirty="0">
              <a:solidFill>
                <a:srgbClr val="FFFFFF"/>
              </a:solidFill>
            </a:endParaRP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08ADD1D2-CF41-AD45-AD19-87886A6619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9487"/>
    </mc:Choice>
    <mc:Fallback xmlns="">
      <p:transition spd="slow" advTm="94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420</Words>
  <Application>Microsoft Office PowerPoint</Application>
  <PresentationFormat>On-screen Show (4:3)</PresentationFormat>
  <Paragraphs>69</Paragraphs>
  <Slides>15</Slides>
  <Notes>0</Notes>
  <HiddenSlides>0</HiddenSlides>
  <MMClips>15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Facet</vt:lpstr>
      <vt:lpstr>Care Plan for Type 2 Diabetes Mellitus</vt:lpstr>
      <vt:lpstr>Introduction to Type 2 Diabetes</vt:lpstr>
      <vt:lpstr>Fictional Patient Demographic Profile</vt:lpstr>
      <vt:lpstr>Relevant Anatomy and Physiology</vt:lpstr>
      <vt:lpstr>Pathophysiology of Type 2 Diabetes</vt:lpstr>
      <vt:lpstr>Risk Factors</vt:lpstr>
      <vt:lpstr>Clinical Presentation and Complications</vt:lpstr>
      <vt:lpstr>Care Plan Overview</vt:lpstr>
      <vt:lpstr>Monitoring and Routine Care</vt:lpstr>
      <vt:lpstr>Care Planning and Communication</vt:lpstr>
      <vt:lpstr>Ethical Considerations</vt:lpstr>
      <vt:lpstr>Evidence-Based Interventions</vt:lpstr>
      <vt:lpstr>NHS and NICE Guidelines</vt:lpstr>
      <vt:lpstr>Summary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Care Plan for Type 2 Diabetes Mellitus</dc:title>
  <dc:creator>Sumayah Miah</dc:creator>
  <cp:lastModifiedBy>Arfa Rahman (2426612)</cp:lastModifiedBy>
  <cp:revision>4</cp:revision>
  <dcterms:created xsi:type="dcterms:W3CDTF">2026-02-10T22:35:26Z</dcterms:created>
  <dcterms:modified xsi:type="dcterms:W3CDTF">2026-03-22T18:12:32Z</dcterms:modified>
</cp:coreProperties>
</file>