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257" r:id="rId6"/>
    <p:sldId id="259" r:id="rId7"/>
    <p:sldId id="258" r:id="rId8"/>
    <p:sldId id="275" r:id="rId9"/>
    <p:sldId id="276" r:id="rId10"/>
    <p:sldId id="263" r:id="rId11"/>
    <p:sldId id="273" r:id="rId12"/>
    <p:sldId id="264" r:id="rId13"/>
    <p:sldId id="266" r:id="rId14"/>
    <p:sldId id="268" r:id="rId15"/>
    <p:sldId id="267" r:id="rId16"/>
    <p:sldId id="260" r:id="rId17"/>
    <p:sldId id="272" r:id="rId18"/>
    <p:sldId id="277" r:id="rId19"/>
    <p:sldId id="26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740" autoAdjust="0"/>
  </p:normalViewPr>
  <p:slideViewPr>
    <p:cSldViewPr snapToGrid="0">
      <p:cViewPr varScale="1">
        <p:scale>
          <a:sx n="86" d="100"/>
          <a:sy n="86" d="100"/>
        </p:scale>
        <p:origin x="1362" y="9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02D668-4CEC-4D1A-B974-2E93FD85FA92}" type="datetimeFigureOut">
              <a:rPr lang="en-GB" smtClean="0"/>
              <a:t>06/12/2023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F26353-8D1B-4507-A8D6-91B4E12816E3}" type="slidenum">
              <a:rPr lang="en-GB" smtClean="0"/>
              <a:t>‹#›</a:t>
            </a:fld>
            <a:endParaRPr lang="en-GB"/>
          </a:p>
        </p:txBody>
      </p:sp>
    </p:spTree>
    <p:extLst>
      <p:ext uri="{BB962C8B-B14F-4D97-AF65-F5344CB8AC3E}">
        <p14:creationId xmlns:p14="http://schemas.microsoft.com/office/powerpoint/2010/main" val="569509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F26353-8D1B-4507-A8D6-91B4E12816E3}" type="slidenum">
              <a:rPr lang="en-GB" smtClean="0"/>
              <a:t>2</a:t>
            </a:fld>
            <a:endParaRPr lang="en-GB"/>
          </a:p>
        </p:txBody>
      </p:sp>
    </p:spTree>
    <p:extLst>
      <p:ext uri="{BB962C8B-B14F-4D97-AF65-F5344CB8AC3E}">
        <p14:creationId xmlns:p14="http://schemas.microsoft.com/office/powerpoint/2010/main" val="424324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7DF26353-8D1B-4507-A8D6-91B4E12816E3}" type="slidenum">
              <a:rPr lang="en-GB" smtClean="0"/>
              <a:t>3</a:t>
            </a:fld>
            <a:endParaRPr lang="en-GB"/>
          </a:p>
        </p:txBody>
      </p:sp>
    </p:spTree>
    <p:extLst>
      <p:ext uri="{BB962C8B-B14F-4D97-AF65-F5344CB8AC3E}">
        <p14:creationId xmlns:p14="http://schemas.microsoft.com/office/powerpoint/2010/main" val="2433717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Quality- </a:t>
            </a:r>
            <a:r>
              <a:rPr lang="en-GB"/>
              <a:t>processes involved </a:t>
            </a:r>
            <a:r>
              <a:rPr lang="en-GB" dirty="0"/>
              <a:t>in PGR study- proposals, ethics, submission, extensions, changes etc</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133AFE-4BC7-4874-9CB1-55BF511DDFF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3927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first year: PG1 research proposal, Pg2 ethics and PG4 forms </a:t>
            </a:r>
          </a:p>
        </p:txBody>
      </p:sp>
      <p:sp>
        <p:nvSpPr>
          <p:cNvPr id="4" name="Slide Number Placeholder 3"/>
          <p:cNvSpPr>
            <a:spLocks noGrp="1"/>
          </p:cNvSpPr>
          <p:nvPr>
            <p:ph type="sldNum" sz="quarter" idx="5"/>
          </p:nvPr>
        </p:nvSpPr>
        <p:spPr/>
        <p:txBody>
          <a:bodyPr/>
          <a:lstStyle/>
          <a:p>
            <a:fld id="{7DF26353-8D1B-4507-A8D6-91B4E12816E3}" type="slidenum">
              <a:rPr lang="en-GB" smtClean="0"/>
              <a:t>8</a:t>
            </a:fld>
            <a:endParaRPr lang="en-GB"/>
          </a:p>
        </p:txBody>
      </p:sp>
    </p:spTree>
    <p:extLst>
      <p:ext uri="{BB962C8B-B14F-4D97-AF65-F5344CB8AC3E}">
        <p14:creationId xmlns:p14="http://schemas.microsoft.com/office/powerpoint/2010/main" val="697418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Ethics session 6</a:t>
            </a:r>
            <a:r>
              <a:rPr lang="en-GB" baseline="30000" dirty="0"/>
              <a:t>th</a:t>
            </a:r>
            <a:r>
              <a:rPr lang="en-GB" dirty="0"/>
              <a:t> Nov 10am + drop ins from December </a:t>
            </a:r>
          </a:p>
        </p:txBody>
      </p:sp>
      <p:sp>
        <p:nvSpPr>
          <p:cNvPr id="4" name="Slide Number Placeholder 3"/>
          <p:cNvSpPr>
            <a:spLocks noGrp="1"/>
          </p:cNvSpPr>
          <p:nvPr>
            <p:ph type="sldNum" sz="quarter" idx="5"/>
          </p:nvPr>
        </p:nvSpPr>
        <p:spPr/>
        <p:txBody>
          <a:bodyPr/>
          <a:lstStyle/>
          <a:p>
            <a:fld id="{7DF26353-8D1B-4507-A8D6-91B4E12816E3}" type="slidenum">
              <a:rPr lang="en-GB" smtClean="0"/>
              <a:t>11</a:t>
            </a:fld>
            <a:endParaRPr lang="en-GB"/>
          </a:p>
        </p:txBody>
      </p:sp>
    </p:spTree>
    <p:extLst>
      <p:ext uri="{BB962C8B-B14F-4D97-AF65-F5344CB8AC3E}">
        <p14:creationId xmlns:p14="http://schemas.microsoft.com/office/powerpoint/2010/main" val="536810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06/12/2023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mailto:n.sharp@uwtsd.ac.uk" TargetMode="External"/><Relationship Id="rId2" Type="http://schemas.openxmlformats.org/officeDocument/2006/relationships/hyperlink" Target="mailto:m.maclean@uwtsd.ac.uk" TargetMode="External"/><Relationship Id="rId1" Type="http://schemas.openxmlformats.org/officeDocument/2006/relationships/slideLayout" Target="../slideLayouts/slideLayout2.xml"/><Relationship Id="rId4" Type="http://schemas.openxmlformats.org/officeDocument/2006/relationships/hyperlink" Target="mailto:k.Erickson@uwtsd.ac.uk"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mailto:pgresearch@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registrypgr@uwtsd.ac.uk"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doctoralcollege.uwtsd.ac.uk/newsfeed"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mytsd.uwtsd.ac.u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uwtsd.ac.uk/doctoral-college/video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mailto:doctoral.college@uwtsd.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412776"/>
            <a:ext cx="7992888" cy="4104456"/>
          </a:xfrm>
        </p:spPr>
        <p:txBody>
          <a:bodyPr>
            <a:normAutofit/>
          </a:bodyPr>
          <a:lstStyle/>
          <a:p>
            <a:r>
              <a:rPr lang="en-GB" dirty="0">
                <a:solidFill>
                  <a:schemeClr val="bg1"/>
                </a:solidFill>
              </a:rPr>
              <a:t>Welcome to the Doctoral College at UWTSD</a:t>
            </a:r>
            <a:br>
              <a:rPr lang="en-GB" dirty="0"/>
            </a:br>
            <a:br>
              <a:rPr lang="en-GB" dirty="0"/>
            </a:br>
            <a:r>
              <a:rPr lang="en-GB" sz="2200" dirty="0">
                <a:solidFill>
                  <a:schemeClr val="bg1"/>
                </a:solidFill>
              </a:rPr>
              <a:t> 6</a:t>
            </a:r>
            <a:r>
              <a:rPr lang="en-GB" sz="2200" baseline="30000" dirty="0">
                <a:solidFill>
                  <a:schemeClr val="bg1"/>
                </a:solidFill>
              </a:rPr>
              <a:t>th</a:t>
            </a:r>
            <a:r>
              <a:rPr lang="en-GB" sz="2200" dirty="0">
                <a:solidFill>
                  <a:schemeClr val="bg1"/>
                </a:solidFill>
              </a:rPr>
              <a:t> December 2023</a:t>
            </a:r>
            <a:br>
              <a:rPr lang="en-GB" sz="2200" dirty="0"/>
            </a:br>
            <a:br>
              <a:rPr lang="en-GB" sz="2200" dirty="0"/>
            </a:br>
            <a:r>
              <a:rPr lang="en-GB" sz="2200" dirty="0">
                <a:solidFill>
                  <a:schemeClr val="bg1"/>
                </a:solidFill>
              </a:rPr>
              <a:t>Dr Malcolm MacLean</a:t>
            </a:r>
            <a:br>
              <a:rPr lang="en-GB" sz="2200" dirty="0">
                <a:solidFill>
                  <a:schemeClr val="bg1"/>
                </a:solidFill>
              </a:rPr>
            </a:br>
            <a:r>
              <a:rPr lang="en-GB" sz="2200" dirty="0">
                <a:solidFill>
                  <a:schemeClr val="bg1"/>
                </a:solidFill>
              </a:rPr>
              <a:t>Academic Director (Interim)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Coming up</a:t>
            </a:r>
          </a:p>
        </p:txBody>
      </p:sp>
      <p:sp>
        <p:nvSpPr>
          <p:cNvPr id="3" name="Content Placeholder 2"/>
          <p:cNvSpPr>
            <a:spLocks noGrp="1"/>
          </p:cNvSpPr>
          <p:nvPr>
            <p:ph idx="1"/>
          </p:nvPr>
        </p:nvSpPr>
        <p:spPr>
          <a:xfrm>
            <a:off x="796751" y="1417638"/>
            <a:ext cx="7629275" cy="3968870"/>
          </a:xfrm>
        </p:spPr>
        <p:txBody>
          <a:bodyPr>
            <a:normAutofit lnSpcReduction="10000"/>
          </a:bodyPr>
          <a:lstStyle/>
          <a:p>
            <a:r>
              <a:rPr lang="en-GB" dirty="0"/>
              <a:t>Introductions</a:t>
            </a:r>
          </a:p>
          <a:p>
            <a:r>
              <a:rPr lang="en-GB" dirty="0"/>
              <a:t>The Doctoral College Community Platform and </a:t>
            </a:r>
            <a:r>
              <a:rPr lang="en-GB" dirty="0" err="1"/>
              <a:t>MyTSD</a:t>
            </a:r>
            <a:r>
              <a:rPr lang="en-GB" dirty="0"/>
              <a:t> Portal</a:t>
            </a:r>
          </a:p>
          <a:p>
            <a:r>
              <a:rPr lang="en-GB" dirty="0"/>
              <a:t>First year of studies </a:t>
            </a:r>
          </a:p>
          <a:p>
            <a:r>
              <a:rPr lang="en-GB" dirty="0"/>
              <a:t>Ethics </a:t>
            </a:r>
          </a:p>
          <a:p>
            <a:r>
              <a:rPr lang="en-GB" dirty="0"/>
              <a:t>Resources for doctoral students </a:t>
            </a:r>
          </a:p>
          <a:p>
            <a:r>
              <a:rPr lang="en-GB" dirty="0"/>
              <a:t>Getting started</a:t>
            </a:r>
          </a:p>
          <a:p>
            <a:pPr lvl="1"/>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73E43-F882-46C1-9EF1-A57A897336DC}"/>
              </a:ext>
            </a:extLst>
          </p:cNvPr>
          <p:cNvSpPr>
            <a:spLocks noGrp="1"/>
          </p:cNvSpPr>
          <p:nvPr>
            <p:ph type="title"/>
          </p:nvPr>
        </p:nvSpPr>
        <p:spPr/>
        <p:txBody>
          <a:bodyPr>
            <a:normAutofit fontScale="90000"/>
          </a:bodyPr>
          <a:lstStyle/>
          <a:p>
            <a:r>
              <a:rPr lang="en-GB"/>
              <a:t>Introduction to the Doctoral College</a:t>
            </a:r>
          </a:p>
        </p:txBody>
      </p:sp>
      <p:sp>
        <p:nvSpPr>
          <p:cNvPr id="3" name="Content Placeholder 2">
            <a:extLst>
              <a:ext uri="{FF2B5EF4-FFF2-40B4-BE49-F238E27FC236}">
                <a16:creationId xmlns:a16="http://schemas.microsoft.com/office/drawing/2014/main" id="{44B697E0-872D-4CAA-BF0F-0F59BA8D0513}"/>
              </a:ext>
            </a:extLst>
          </p:cNvPr>
          <p:cNvSpPr>
            <a:spLocks noGrp="1"/>
          </p:cNvSpPr>
          <p:nvPr>
            <p:ph idx="1"/>
          </p:nvPr>
        </p:nvSpPr>
        <p:spPr>
          <a:xfrm>
            <a:off x="457200" y="1417638"/>
            <a:ext cx="8229600" cy="4360755"/>
          </a:xfrm>
        </p:spPr>
        <p:txBody>
          <a:bodyPr>
            <a:normAutofit fontScale="92500" lnSpcReduction="20000"/>
          </a:bodyPr>
          <a:lstStyle/>
          <a:p>
            <a:r>
              <a:rPr lang="en-GB" dirty="0"/>
              <a:t>Established 2021</a:t>
            </a:r>
          </a:p>
          <a:p>
            <a:r>
              <a:rPr lang="en-GB" dirty="0"/>
              <a:t>To bring together all aspects of doctoral study across the university into one place.</a:t>
            </a:r>
          </a:p>
          <a:p>
            <a:r>
              <a:rPr lang="en-GB" dirty="0"/>
              <a:t>A one stop shop for doctoral students</a:t>
            </a:r>
          </a:p>
          <a:p>
            <a:r>
              <a:rPr lang="en-GB" dirty="0"/>
              <a:t>To support you through the doctoral process; including training, networking and guidance</a:t>
            </a:r>
          </a:p>
          <a:p>
            <a:r>
              <a:rPr lang="en-GB" dirty="0"/>
              <a:t>Also support supervisory staff with training and guidance to ensure they offer the students best experience and advice throughout their study</a:t>
            </a:r>
          </a:p>
        </p:txBody>
      </p:sp>
    </p:spTree>
    <p:extLst>
      <p:ext uri="{BB962C8B-B14F-4D97-AF65-F5344CB8AC3E}">
        <p14:creationId xmlns:p14="http://schemas.microsoft.com/office/powerpoint/2010/main" val="1934825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F024-4BB3-4A29-BF1A-77F8990B05BA}"/>
              </a:ext>
            </a:extLst>
          </p:cNvPr>
          <p:cNvSpPr>
            <a:spLocks noGrp="1"/>
          </p:cNvSpPr>
          <p:nvPr>
            <p:ph type="title"/>
          </p:nvPr>
        </p:nvSpPr>
        <p:spPr/>
        <p:txBody>
          <a:bodyPr/>
          <a:lstStyle/>
          <a:p>
            <a:r>
              <a:rPr lang="en-GB" dirty="0"/>
              <a:t>Doctoral College Staff</a:t>
            </a:r>
          </a:p>
        </p:txBody>
      </p:sp>
      <p:sp>
        <p:nvSpPr>
          <p:cNvPr id="3" name="Content Placeholder 2">
            <a:extLst>
              <a:ext uri="{FF2B5EF4-FFF2-40B4-BE49-F238E27FC236}">
                <a16:creationId xmlns:a16="http://schemas.microsoft.com/office/drawing/2014/main" id="{5506AB37-E42E-4FB6-B86B-65A57DA8DFE9}"/>
              </a:ext>
            </a:extLst>
          </p:cNvPr>
          <p:cNvSpPr>
            <a:spLocks noGrp="1"/>
          </p:cNvSpPr>
          <p:nvPr>
            <p:ph idx="1"/>
          </p:nvPr>
        </p:nvSpPr>
        <p:spPr/>
        <p:txBody>
          <a:bodyPr/>
          <a:lstStyle/>
          <a:p>
            <a:r>
              <a:rPr lang="en-GB" dirty="0"/>
              <a:t>Small and experienced team of staff</a:t>
            </a:r>
          </a:p>
          <a:p>
            <a:r>
              <a:rPr lang="en-GB"/>
              <a:t>Mix of academic staff, registry, and operational staff</a:t>
            </a:r>
          </a:p>
          <a:p>
            <a:r>
              <a:rPr lang="en-GB" dirty="0"/>
              <a:t>Able to help on all aspects of doctoral study</a:t>
            </a:r>
          </a:p>
          <a:p>
            <a:endParaRPr lang="en-GB" dirty="0"/>
          </a:p>
        </p:txBody>
      </p:sp>
    </p:spTree>
    <p:extLst>
      <p:ext uri="{BB962C8B-B14F-4D97-AF65-F5344CB8AC3E}">
        <p14:creationId xmlns:p14="http://schemas.microsoft.com/office/powerpoint/2010/main" val="3985253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787E9-D688-E833-992F-7F2E5E536BAE}"/>
              </a:ext>
            </a:extLst>
          </p:cNvPr>
          <p:cNvSpPr>
            <a:spLocks noGrp="1"/>
          </p:cNvSpPr>
          <p:nvPr>
            <p:ph type="title"/>
          </p:nvPr>
        </p:nvSpPr>
        <p:spPr/>
        <p:txBody>
          <a:bodyPr/>
          <a:lstStyle/>
          <a:p>
            <a:r>
              <a:rPr lang="en-GB" dirty="0"/>
              <a:t>Meet the Team</a:t>
            </a:r>
          </a:p>
        </p:txBody>
      </p:sp>
      <p:sp>
        <p:nvSpPr>
          <p:cNvPr id="3" name="Content Placeholder 2">
            <a:extLst>
              <a:ext uri="{FF2B5EF4-FFF2-40B4-BE49-F238E27FC236}">
                <a16:creationId xmlns:a16="http://schemas.microsoft.com/office/drawing/2014/main" id="{4C8AF370-0CC0-0B62-E47E-24E6594E2FC3}"/>
              </a:ext>
            </a:extLst>
          </p:cNvPr>
          <p:cNvSpPr>
            <a:spLocks noGrp="1"/>
          </p:cNvSpPr>
          <p:nvPr>
            <p:ph idx="1"/>
          </p:nvPr>
        </p:nvSpPr>
        <p:spPr/>
        <p:txBody>
          <a:bodyPr>
            <a:normAutofit fontScale="85000" lnSpcReduction="20000"/>
          </a:bodyPr>
          <a:lstStyle/>
          <a:p>
            <a:r>
              <a:rPr lang="en-GB" dirty="0"/>
              <a:t>Dr Malcolm MacLean</a:t>
            </a:r>
          </a:p>
          <a:p>
            <a:pPr lvl="1"/>
            <a:r>
              <a:rPr lang="en-GB" dirty="0"/>
              <a:t>Acting Academic Director of the Doctoral College and External Supervisory Pool Manager</a:t>
            </a:r>
          </a:p>
          <a:p>
            <a:pPr lvl="1"/>
            <a:r>
              <a:rPr lang="en-GB" dirty="0">
                <a:hlinkClick r:id="rId2"/>
              </a:rPr>
              <a:t>m.maclean@uwtsd.ac.uk</a:t>
            </a:r>
            <a:r>
              <a:rPr lang="en-GB" dirty="0"/>
              <a:t> </a:t>
            </a:r>
          </a:p>
          <a:p>
            <a:r>
              <a:rPr lang="en-GB" dirty="0"/>
              <a:t>Dr Nina Sharp</a:t>
            </a:r>
          </a:p>
          <a:p>
            <a:pPr lvl="1"/>
            <a:r>
              <a:rPr lang="en-GB" dirty="0"/>
              <a:t>Researcher Developer </a:t>
            </a:r>
          </a:p>
          <a:p>
            <a:pPr lvl="1"/>
            <a:r>
              <a:rPr lang="en-GB" dirty="0">
                <a:hlinkClick r:id="rId3"/>
              </a:rPr>
              <a:t>n.sharp@uwtsd.ac.uk</a:t>
            </a:r>
            <a:r>
              <a:rPr lang="en-GB" dirty="0"/>
              <a:t> </a:t>
            </a:r>
          </a:p>
          <a:p>
            <a:r>
              <a:rPr lang="en-GB" dirty="0"/>
              <a:t>Professor Kyle Erickson</a:t>
            </a:r>
          </a:p>
          <a:p>
            <a:pPr lvl="1"/>
            <a:r>
              <a:rPr lang="en-GB" dirty="0"/>
              <a:t>Director of Student Experience</a:t>
            </a:r>
          </a:p>
          <a:p>
            <a:pPr lvl="1"/>
            <a:r>
              <a:rPr lang="en-GB" dirty="0">
                <a:hlinkClick r:id="rId4"/>
              </a:rPr>
              <a:t>k.Erickson@uwtsd.ac.uk</a:t>
            </a:r>
            <a:endParaRPr lang="en-GB" dirty="0"/>
          </a:p>
        </p:txBody>
      </p:sp>
    </p:spTree>
    <p:extLst>
      <p:ext uri="{BB962C8B-B14F-4D97-AF65-F5344CB8AC3E}">
        <p14:creationId xmlns:p14="http://schemas.microsoft.com/office/powerpoint/2010/main" val="1116956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46B52-832E-DC94-AED0-A9DCC4ABA976}"/>
              </a:ext>
            </a:extLst>
          </p:cNvPr>
          <p:cNvSpPr>
            <a:spLocks noGrp="1"/>
          </p:cNvSpPr>
          <p:nvPr>
            <p:ph type="title"/>
          </p:nvPr>
        </p:nvSpPr>
        <p:spPr/>
        <p:txBody>
          <a:bodyPr/>
          <a:lstStyle/>
          <a:p>
            <a:r>
              <a:rPr lang="en-GB" dirty="0"/>
              <a:t>Meet the Team</a:t>
            </a:r>
          </a:p>
        </p:txBody>
      </p:sp>
      <p:sp>
        <p:nvSpPr>
          <p:cNvPr id="3" name="Content Placeholder 2">
            <a:extLst>
              <a:ext uri="{FF2B5EF4-FFF2-40B4-BE49-F238E27FC236}">
                <a16:creationId xmlns:a16="http://schemas.microsoft.com/office/drawing/2014/main" id="{D138C9EC-EC80-D2D4-3148-4AD5CCA20BB8}"/>
              </a:ext>
            </a:extLst>
          </p:cNvPr>
          <p:cNvSpPr>
            <a:spLocks noGrp="1"/>
          </p:cNvSpPr>
          <p:nvPr>
            <p:ph idx="1"/>
          </p:nvPr>
        </p:nvSpPr>
        <p:spPr/>
        <p:txBody>
          <a:bodyPr/>
          <a:lstStyle/>
          <a:p>
            <a:r>
              <a:rPr lang="en-GB" dirty="0"/>
              <a:t>Academic Quality </a:t>
            </a:r>
          </a:p>
          <a:p>
            <a:pPr lvl="1"/>
            <a:r>
              <a:rPr lang="en-GB" dirty="0"/>
              <a:t>Steve and Megan</a:t>
            </a:r>
          </a:p>
          <a:p>
            <a:pPr lvl="1"/>
            <a:r>
              <a:rPr lang="en-GB" dirty="0">
                <a:hlinkClick r:id="rId3"/>
              </a:rPr>
              <a:t>pgresearch@uwtsd.ac.uk</a:t>
            </a:r>
            <a:r>
              <a:rPr lang="en-GB" dirty="0"/>
              <a:t> </a:t>
            </a:r>
          </a:p>
          <a:p>
            <a:r>
              <a:rPr lang="en-GB" dirty="0"/>
              <a:t>Registry</a:t>
            </a:r>
          </a:p>
          <a:p>
            <a:pPr lvl="1"/>
            <a:r>
              <a:rPr lang="en-GB" dirty="0"/>
              <a:t>Julia and Megan</a:t>
            </a:r>
          </a:p>
          <a:p>
            <a:pPr lvl="1"/>
            <a:r>
              <a:rPr lang="en-GB" dirty="0">
                <a:hlinkClick r:id="rId4"/>
              </a:rPr>
              <a:t>registrypgr@uwtsd.ac.uk</a:t>
            </a:r>
            <a:endParaRPr lang="en-GB" dirty="0"/>
          </a:p>
          <a:p>
            <a:endParaRPr lang="en-GB" dirty="0"/>
          </a:p>
        </p:txBody>
      </p:sp>
    </p:spTree>
    <p:extLst>
      <p:ext uri="{BB962C8B-B14F-4D97-AF65-F5344CB8AC3E}">
        <p14:creationId xmlns:p14="http://schemas.microsoft.com/office/powerpoint/2010/main" val="2090981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D09B6-29BC-404C-8C1D-D21DDB2DCC36}"/>
              </a:ext>
            </a:extLst>
          </p:cNvPr>
          <p:cNvSpPr>
            <a:spLocks noGrp="1"/>
          </p:cNvSpPr>
          <p:nvPr>
            <p:ph type="title"/>
          </p:nvPr>
        </p:nvSpPr>
        <p:spPr/>
        <p:txBody>
          <a:bodyPr>
            <a:normAutofit fontScale="90000"/>
          </a:bodyPr>
          <a:lstStyle/>
          <a:p>
            <a:r>
              <a:rPr lang="en-GB" dirty="0"/>
              <a:t>Introduction to Doctoral College Community Platform </a:t>
            </a:r>
          </a:p>
        </p:txBody>
      </p:sp>
      <p:sp>
        <p:nvSpPr>
          <p:cNvPr id="3" name="Content Placeholder 2">
            <a:extLst>
              <a:ext uri="{FF2B5EF4-FFF2-40B4-BE49-F238E27FC236}">
                <a16:creationId xmlns:a16="http://schemas.microsoft.com/office/drawing/2014/main" id="{266ABA7B-5013-4D4E-ADCA-F58B295AFDB7}"/>
              </a:ext>
            </a:extLst>
          </p:cNvPr>
          <p:cNvSpPr>
            <a:spLocks noGrp="1"/>
          </p:cNvSpPr>
          <p:nvPr>
            <p:ph idx="1"/>
          </p:nvPr>
        </p:nvSpPr>
        <p:spPr>
          <a:xfrm>
            <a:off x="457200" y="1600200"/>
            <a:ext cx="8229600" cy="4301137"/>
          </a:xfrm>
        </p:spPr>
        <p:txBody>
          <a:bodyPr>
            <a:normAutofit lnSpcReduction="10000"/>
          </a:bodyPr>
          <a:lstStyle/>
          <a:p>
            <a:r>
              <a:rPr lang="en-GB" dirty="0"/>
              <a:t>For students and staff to use</a:t>
            </a:r>
          </a:p>
          <a:p>
            <a:r>
              <a:rPr lang="en-GB" dirty="0"/>
              <a:t>For information, guidance and resources</a:t>
            </a:r>
          </a:p>
          <a:p>
            <a:r>
              <a:rPr lang="en-GB" dirty="0"/>
              <a:t>Where we list upcoming events, training </a:t>
            </a:r>
          </a:p>
          <a:p>
            <a:r>
              <a:rPr lang="en-GB" dirty="0"/>
              <a:t>Where we share opportunities</a:t>
            </a:r>
          </a:p>
          <a:p>
            <a:r>
              <a:rPr lang="en-GB" dirty="0"/>
              <a:t>Also designed to help connect doctoral students with each other and supervisors</a:t>
            </a:r>
          </a:p>
          <a:p>
            <a:r>
              <a:rPr lang="en-GB" dirty="0">
                <a:hlinkClick r:id="rId2"/>
              </a:rPr>
              <a:t>https://doctoralcollege.uwtsd.ac.uk/newsfeed</a:t>
            </a:r>
            <a:r>
              <a:rPr lang="en-GB" dirty="0"/>
              <a:t> </a:t>
            </a:r>
          </a:p>
        </p:txBody>
      </p:sp>
    </p:spTree>
    <p:extLst>
      <p:ext uri="{BB962C8B-B14F-4D97-AF65-F5344CB8AC3E}">
        <p14:creationId xmlns:p14="http://schemas.microsoft.com/office/powerpoint/2010/main" val="1613915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DFE88-78BE-21D4-2347-FCBC653A69CE}"/>
              </a:ext>
            </a:extLst>
          </p:cNvPr>
          <p:cNvSpPr>
            <a:spLocks noGrp="1"/>
          </p:cNvSpPr>
          <p:nvPr>
            <p:ph type="title"/>
          </p:nvPr>
        </p:nvSpPr>
        <p:spPr/>
        <p:txBody>
          <a:bodyPr/>
          <a:lstStyle/>
          <a:p>
            <a:r>
              <a:rPr lang="en-GB" dirty="0" err="1"/>
              <a:t>MyTSD</a:t>
            </a:r>
            <a:r>
              <a:rPr lang="en-GB" dirty="0"/>
              <a:t> Portal</a:t>
            </a:r>
          </a:p>
        </p:txBody>
      </p:sp>
      <p:sp>
        <p:nvSpPr>
          <p:cNvPr id="3" name="Content Placeholder 2">
            <a:extLst>
              <a:ext uri="{FF2B5EF4-FFF2-40B4-BE49-F238E27FC236}">
                <a16:creationId xmlns:a16="http://schemas.microsoft.com/office/drawing/2014/main" id="{A994958E-C236-B37E-3BDB-2F01D89B61D0}"/>
              </a:ext>
            </a:extLst>
          </p:cNvPr>
          <p:cNvSpPr>
            <a:spLocks noGrp="1"/>
          </p:cNvSpPr>
          <p:nvPr>
            <p:ph idx="1"/>
          </p:nvPr>
        </p:nvSpPr>
        <p:spPr>
          <a:xfrm>
            <a:off x="457200" y="1354667"/>
            <a:ext cx="8229600" cy="4162566"/>
          </a:xfrm>
        </p:spPr>
        <p:txBody>
          <a:bodyPr>
            <a:normAutofit fontScale="92500" lnSpcReduction="20000"/>
          </a:bodyPr>
          <a:lstStyle/>
          <a:p>
            <a:r>
              <a:rPr lang="en-GB" dirty="0"/>
              <a:t>Site to upload forms directly to the Doctoral College</a:t>
            </a:r>
          </a:p>
          <a:p>
            <a:r>
              <a:rPr lang="en-GB" dirty="0"/>
              <a:t>Sign on with UWTSD credentials </a:t>
            </a:r>
          </a:p>
          <a:p>
            <a:r>
              <a:rPr lang="en-GB" dirty="0"/>
              <a:t>Allows you to track progress of forms</a:t>
            </a:r>
          </a:p>
          <a:p>
            <a:r>
              <a:rPr lang="en-GB" b="1" dirty="0"/>
              <a:t>Note: </a:t>
            </a:r>
            <a:r>
              <a:rPr lang="en-GB" b="1" dirty="0" err="1"/>
              <a:t>MyTSD</a:t>
            </a:r>
            <a:r>
              <a:rPr lang="en-GB" b="1" dirty="0"/>
              <a:t> Portal for Part 2 students</a:t>
            </a:r>
          </a:p>
          <a:p>
            <a:r>
              <a:rPr lang="en-GB" dirty="0"/>
              <a:t>Portal link: </a:t>
            </a:r>
            <a:r>
              <a:rPr lang="en-GB" b="0" i="0" u="none" strike="noStrike" dirty="0">
                <a:solidFill>
                  <a:srgbClr val="0000FF"/>
                </a:solidFill>
                <a:effectLst/>
                <a:latin typeface="-apple-system"/>
                <a:hlinkClick r:id="rId3" tooltip="https://www.mytsd.uwtsd.ac.uk">
                  <a:extLst>
                    <a:ext uri="{A12FA001-AC4F-418D-AE19-62706E023703}">
                      <ahyp:hlinkClr xmlns:ahyp="http://schemas.microsoft.com/office/drawing/2018/hyperlinkcolor" val="tx"/>
                    </a:ext>
                  </a:extLst>
                </a:hlinkClick>
              </a:rPr>
              <a:t>www.mytsd.uwtsd.ac.uk</a:t>
            </a:r>
            <a:endParaRPr lang="en-GB" dirty="0"/>
          </a:p>
          <a:p>
            <a:r>
              <a:rPr lang="en-GB" dirty="0"/>
              <a:t>Training videos: </a:t>
            </a:r>
            <a:r>
              <a:rPr lang="en-GB" dirty="0">
                <a:solidFill>
                  <a:srgbClr val="0000FF"/>
                </a:solidFill>
                <a:hlinkClick r:id="rId4">
                  <a:extLst>
                    <a:ext uri="{A12FA001-AC4F-418D-AE19-62706E023703}">
                      <ahyp:hlinkClr xmlns:ahyp="http://schemas.microsoft.com/office/drawing/2018/hyperlinkcolor" val="tx"/>
                    </a:ext>
                  </a:extLst>
                </a:hlinkClick>
              </a:rPr>
              <a:t>Doctoral College | Instructional Videos | University of Wales Trinity Saint David (uwtsd.ac.uk)</a:t>
            </a:r>
            <a:r>
              <a:rPr lang="en-GB" dirty="0">
                <a:highlight>
                  <a:srgbClr val="FFFF00"/>
                </a:highlight>
              </a:rPr>
              <a:t> </a:t>
            </a:r>
            <a:endParaRPr lang="en-GB" dirty="0"/>
          </a:p>
        </p:txBody>
      </p:sp>
    </p:spTree>
    <p:extLst>
      <p:ext uri="{BB962C8B-B14F-4D97-AF65-F5344CB8AC3E}">
        <p14:creationId xmlns:p14="http://schemas.microsoft.com/office/powerpoint/2010/main" val="4222269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A810D-B28C-4AB6-A549-DFA38FA0DAAA}"/>
              </a:ext>
            </a:extLst>
          </p:cNvPr>
          <p:cNvSpPr>
            <a:spLocks noGrp="1"/>
          </p:cNvSpPr>
          <p:nvPr>
            <p:ph type="title"/>
          </p:nvPr>
        </p:nvSpPr>
        <p:spPr/>
        <p:txBody>
          <a:bodyPr/>
          <a:lstStyle/>
          <a:p>
            <a:r>
              <a:rPr lang="en-GB"/>
              <a:t>First year of studies</a:t>
            </a:r>
          </a:p>
        </p:txBody>
      </p:sp>
      <p:sp>
        <p:nvSpPr>
          <p:cNvPr id="3" name="Content Placeholder 2">
            <a:extLst>
              <a:ext uri="{FF2B5EF4-FFF2-40B4-BE49-F238E27FC236}">
                <a16:creationId xmlns:a16="http://schemas.microsoft.com/office/drawing/2014/main" id="{3F411E3B-C34A-469B-8F90-8C7FAF07B7EB}"/>
              </a:ext>
            </a:extLst>
          </p:cNvPr>
          <p:cNvSpPr>
            <a:spLocks noGrp="1"/>
          </p:cNvSpPr>
          <p:nvPr>
            <p:ph idx="1"/>
          </p:nvPr>
        </p:nvSpPr>
        <p:spPr/>
        <p:txBody>
          <a:bodyPr>
            <a:normAutofit/>
          </a:bodyPr>
          <a:lstStyle/>
          <a:p>
            <a:r>
              <a:rPr lang="en-GB" dirty="0"/>
              <a:t>Enrolment and payment of fees</a:t>
            </a:r>
          </a:p>
          <a:p>
            <a:r>
              <a:rPr lang="en-GB" dirty="0"/>
              <a:t>Induction</a:t>
            </a:r>
          </a:p>
          <a:p>
            <a:r>
              <a:rPr lang="en-GB" dirty="0"/>
              <a:t>Read the Code of Practice and student handbook</a:t>
            </a:r>
          </a:p>
          <a:p>
            <a:r>
              <a:rPr lang="en-GB" dirty="0"/>
              <a:t>Full research proposal (PG1)</a:t>
            </a:r>
          </a:p>
          <a:p>
            <a:r>
              <a:rPr lang="en-GB" dirty="0"/>
              <a:t>Ethical approval (PG2)</a:t>
            </a:r>
          </a:p>
          <a:p>
            <a:pPr marL="0" indent="0">
              <a:buNone/>
            </a:pPr>
            <a:endParaRPr lang="en-GB" dirty="0"/>
          </a:p>
          <a:p>
            <a:endParaRPr lang="en-GB" dirty="0"/>
          </a:p>
        </p:txBody>
      </p:sp>
    </p:spTree>
    <p:extLst>
      <p:ext uri="{BB962C8B-B14F-4D97-AF65-F5344CB8AC3E}">
        <p14:creationId xmlns:p14="http://schemas.microsoft.com/office/powerpoint/2010/main" val="2700312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F4EC0-FE29-4F07-8137-FE7356308369}"/>
              </a:ext>
            </a:extLst>
          </p:cNvPr>
          <p:cNvSpPr>
            <a:spLocks noGrp="1"/>
          </p:cNvSpPr>
          <p:nvPr>
            <p:ph type="title"/>
          </p:nvPr>
        </p:nvSpPr>
        <p:spPr/>
        <p:txBody>
          <a:bodyPr/>
          <a:lstStyle/>
          <a:p>
            <a:r>
              <a:rPr lang="en-GB"/>
              <a:t>Milestones</a:t>
            </a:r>
          </a:p>
        </p:txBody>
      </p:sp>
      <p:graphicFrame>
        <p:nvGraphicFramePr>
          <p:cNvPr id="4" name="Content Placeholder 3">
            <a:extLst>
              <a:ext uri="{FF2B5EF4-FFF2-40B4-BE49-F238E27FC236}">
                <a16:creationId xmlns:a16="http://schemas.microsoft.com/office/drawing/2014/main" id="{6EAD1859-35EE-4278-91C1-3ED6C2908F88}"/>
              </a:ext>
            </a:extLst>
          </p:cNvPr>
          <p:cNvGraphicFramePr>
            <a:graphicFrameLocks noGrp="1"/>
          </p:cNvGraphicFramePr>
          <p:nvPr>
            <p:ph idx="1"/>
            <p:extLst>
              <p:ext uri="{D42A27DB-BD31-4B8C-83A1-F6EECF244321}">
                <p14:modId xmlns:p14="http://schemas.microsoft.com/office/powerpoint/2010/main" val="3463652895"/>
              </p:ext>
            </p:extLst>
          </p:nvPr>
        </p:nvGraphicFramePr>
        <p:xfrm>
          <a:off x="107504" y="1484784"/>
          <a:ext cx="8579296" cy="3485967"/>
        </p:xfrm>
        <a:graphic>
          <a:graphicData uri="http://schemas.openxmlformats.org/drawingml/2006/table">
            <a:tbl>
              <a:tblPr firstRow="1" firstCol="1" bandRow="1">
                <a:tableStyleId>{5C22544A-7EE6-4342-B048-85BDC9FD1C3A}</a:tableStyleId>
              </a:tblPr>
              <a:tblGrid>
                <a:gridCol w="2144824">
                  <a:extLst>
                    <a:ext uri="{9D8B030D-6E8A-4147-A177-3AD203B41FA5}">
                      <a16:colId xmlns:a16="http://schemas.microsoft.com/office/drawing/2014/main" val="1558267406"/>
                    </a:ext>
                  </a:extLst>
                </a:gridCol>
                <a:gridCol w="2144824">
                  <a:extLst>
                    <a:ext uri="{9D8B030D-6E8A-4147-A177-3AD203B41FA5}">
                      <a16:colId xmlns:a16="http://schemas.microsoft.com/office/drawing/2014/main" val="1582198125"/>
                    </a:ext>
                  </a:extLst>
                </a:gridCol>
                <a:gridCol w="2144824">
                  <a:extLst>
                    <a:ext uri="{9D8B030D-6E8A-4147-A177-3AD203B41FA5}">
                      <a16:colId xmlns:a16="http://schemas.microsoft.com/office/drawing/2014/main" val="324004154"/>
                    </a:ext>
                  </a:extLst>
                </a:gridCol>
                <a:gridCol w="2144824">
                  <a:extLst>
                    <a:ext uri="{9D8B030D-6E8A-4147-A177-3AD203B41FA5}">
                      <a16:colId xmlns:a16="http://schemas.microsoft.com/office/drawing/2014/main" val="4066203512"/>
                    </a:ext>
                  </a:extLst>
                </a:gridCol>
              </a:tblGrid>
              <a:tr h="317547">
                <a:tc>
                  <a:txBody>
                    <a:bodyPr/>
                    <a:lstStyle/>
                    <a:p>
                      <a:pPr>
                        <a:lnSpc>
                          <a:spcPct val="107000"/>
                        </a:lnSpc>
                        <a:spcAft>
                          <a:spcPts val="750"/>
                        </a:spcAft>
                      </a:pPr>
                      <a:r>
                        <a:rPr lang="en-GB" sz="1050">
                          <a:effectLst/>
                        </a:rPr>
                        <a:t>Milestone</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Form prefix</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Title of form</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When to complete</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extLst>
                  <a:ext uri="{0D108BD9-81ED-4DB2-BD59-A6C34878D82A}">
                    <a16:rowId xmlns:a16="http://schemas.microsoft.com/office/drawing/2014/main" val="3133926722"/>
                  </a:ext>
                </a:extLst>
              </a:tr>
              <a:tr h="1372121">
                <a:tc>
                  <a:txBody>
                    <a:bodyPr/>
                    <a:lstStyle/>
                    <a:p>
                      <a:pPr>
                        <a:lnSpc>
                          <a:spcPct val="107000"/>
                        </a:lnSpc>
                        <a:spcAft>
                          <a:spcPts val="750"/>
                        </a:spcAft>
                      </a:pPr>
                      <a:r>
                        <a:rPr lang="en-GB" sz="1050">
                          <a:effectLst/>
                        </a:rPr>
                        <a:t>Full Research Proposal</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PG1</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Full Research Proposal</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FT – 3 months after registration (or after allocation of supervisory team if applicable) </a:t>
                      </a:r>
                      <a:br>
                        <a:rPr lang="en-GB" sz="1050">
                          <a:effectLst/>
                        </a:rPr>
                      </a:br>
                      <a:r>
                        <a:rPr lang="en-GB" sz="1050">
                          <a:effectLst/>
                        </a:rPr>
                        <a:t> PT – 6 months after registration (or after allocation of supervisory team if applicable)</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extLst>
                  <a:ext uri="{0D108BD9-81ED-4DB2-BD59-A6C34878D82A}">
                    <a16:rowId xmlns:a16="http://schemas.microsoft.com/office/drawing/2014/main" val="2549074992"/>
                  </a:ext>
                </a:extLst>
              </a:tr>
              <a:tr h="317547">
                <a:tc>
                  <a:txBody>
                    <a:bodyPr/>
                    <a:lstStyle/>
                    <a:p>
                      <a:pPr>
                        <a:lnSpc>
                          <a:spcPct val="107000"/>
                        </a:lnSpc>
                        <a:spcAft>
                          <a:spcPts val="750"/>
                        </a:spcAft>
                      </a:pPr>
                      <a:r>
                        <a:rPr lang="en-GB" sz="1050">
                          <a:effectLst/>
                        </a:rPr>
                        <a:t>Ethical approval</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PG2/E1</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Ethics form</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3 months after approval of PG1</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extLst>
                  <a:ext uri="{0D108BD9-81ED-4DB2-BD59-A6C34878D82A}">
                    <a16:rowId xmlns:a16="http://schemas.microsoft.com/office/drawing/2014/main" val="3434819691"/>
                  </a:ext>
                </a:extLst>
              </a:tr>
              <a:tr h="528461">
                <a:tc>
                  <a:txBody>
                    <a:bodyPr/>
                    <a:lstStyle/>
                    <a:p>
                      <a:pPr>
                        <a:lnSpc>
                          <a:spcPct val="107000"/>
                        </a:lnSpc>
                        <a:spcAft>
                          <a:spcPts val="750"/>
                        </a:spcAft>
                      </a:pPr>
                      <a:r>
                        <a:rPr lang="en-GB" sz="1050">
                          <a:effectLst/>
                        </a:rPr>
                        <a:t>Annual Progress review</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PG5</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Annual Progress Review</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On request each year (or sooner if deemed necessary)</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extLst>
                  <a:ext uri="{0D108BD9-81ED-4DB2-BD59-A6C34878D82A}">
                    <a16:rowId xmlns:a16="http://schemas.microsoft.com/office/drawing/2014/main" val="3633561096"/>
                  </a:ext>
                </a:extLst>
              </a:tr>
              <a:tr h="950291">
                <a:tc>
                  <a:txBody>
                    <a:bodyPr/>
                    <a:lstStyle/>
                    <a:p>
                      <a:pPr>
                        <a:lnSpc>
                          <a:spcPct val="107000"/>
                        </a:lnSpc>
                        <a:spcAft>
                          <a:spcPts val="750"/>
                        </a:spcAft>
                      </a:pPr>
                      <a:r>
                        <a:rPr lang="en-GB" sz="1050">
                          <a:effectLst/>
                        </a:rPr>
                        <a:t>Probationary Period for PhD*</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PG7B(2)</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Student Submission for Probation Period</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tc>
                  <a:txBody>
                    <a:bodyPr/>
                    <a:lstStyle/>
                    <a:p>
                      <a:pPr>
                        <a:lnSpc>
                          <a:spcPct val="107000"/>
                        </a:lnSpc>
                        <a:spcAft>
                          <a:spcPts val="750"/>
                        </a:spcAft>
                      </a:pPr>
                      <a:r>
                        <a:rPr lang="en-GB" sz="1050">
                          <a:effectLst/>
                        </a:rPr>
                        <a:t>FT – no later than 12 months after initial enrolment</a:t>
                      </a:r>
                      <a:br>
                        <a:rPr lang="en-GB" sz="1050">
                          <a:effectLst/>
                        </a:rPr>
                      </a:br>
                      <a:r>
                        <a:rPr lang="en-GB" sz="1050">
                          <a:effectLst/>
                        </a:rPr>
                        <a:t> PT – no later than 24 months after initial enrolment</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47625" marR="47625" marT="47625" marB="47625"/>
                </a:tc>
                <a:extLst>
                  <a:ext uri="{0D108BD9-81ED-4DB2-BD59-A6C34878D82A}">
                    <a16:rowId xmlns:a16="http://schemas.microsoft.com/office/drawing/2014/main" val="2802304137"/>
                  </a:ext>
                </a:extLst>
              </a:tr>
            </a:tbl>
          </a:graphicData>
        </a:graphic>
      </p:graphicFrame>
      <p:sp>
        <p:nvSpPr>
          <p:cNvPr id="5" name="Rectangle 1">
            <a:extLst>
              <a:ext uri="{FF2B5EF4-FFF2-40B4-BE49-F238E27FC236}">
                <a16:creationId xmlns:a16="http://schemas.microsoft.com/office/drawing/2014/main" id="{C609AD6E-9B20-4E41-ADCE-5E7CAFB05962}"/>
              </a:ext>
            </a:extLst>
          </p:cNvPr>
          <p:cNvSpPr>
            <a:spLocks noChangeArrowheads="1"/>
          </p:cNvSpPr>
          <p:nvPr/>
        </p:nvSpPr>
        <p:spPr bwMode="auto">
          <a:xfrm>
            <a:off x="251520" y="5111606"/>
            <a:ext cx="9532551"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DengXian" panose="02010600030101010101" pitchFamily="2" charset="-122"/>
                <a:cs typeface="Arial" panose="020B0604020202020204" pitchFamily="34" charset="0"/>
              </a:rPr>
              <a:t>*If enrolled on a PhD degree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92387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F9C72-3A91-429E-A5F8-C8258B68725E}"/>
              </a:ext>
            </a:extLst>
          </p:cNvPr>
          <p:cNvSpPr>
            <a:spLocks noGrp="1"/>
          </p:cNvSpPr>
          <p:nvPr>
            <p:ph type="title"/>
          </p:nvPr>
        </p:nvSpPr>
        <p:spPr/>
        <p:txBody>
          <a:bodyPr/>
          <a:lstStyle/>
          <a:p>
            <a:r>
              <a:rPr lang="en-GB"/>
              <a:t>Ethics</a:t>
            </a:r>
          </a:p>
        </p:txBody>
      </p:sp>
      <p:sp>
        <p:nvSpPr>
          <p:cNvPr id="3" name="Content Placeholder 2">
            <a:extLst>
              <a:ext uri="{FF2B5EF4-FFF2-40B4-BE49-F238E27FC236}">
                <a16:creationId xmlns:a16="http://schemas.microsoft.com/office/drawing/2014/main" id="{5F132657-3C01-4C53-813B-89C4A9211963}"/>
              </a:ext>
            </a:extLst>
          </p:cNvPr>
          <p:cNvSpPr>
            <a:spLocks noGrp="1"/>
          </p:cNvSpPr>
          <p:nvPr>
            <p:ph idx="1"/>
          </p:nvPr>
        </p:nvSpPr>
        <p:spPr>
          <a:xfrm>
            <a:off x="457200" y="1320800"/>
            <a:ext cx="8229600" cy="4496013"/>
          </a:xfrm>
        </p:spPr>
        <p:txBody>
          <a:bodyPr vert="horz" lIns="91440" tIns="45720" rIns="91440" bIns="45720" rtlCol="0" anchor="t">
            <a:normAutofit fontScale="70000" lnSpcReduction="20000"/>
          </a:bodyPr>
          <a:lstStyle/>
          <a:p>
            <a:r>
              <a:rPr lang="en-GB" dirty="0"/>
              <a:t>Before you start to collect data for your project you need to complete your PG2 Ethics Form</a:t>
            </a:r>
            <a:endParaRPr lang="en-US" dirty="0"/>
          </a:p>
          <a:p>
            <a:pPr lvl="1"/>
            <a:r>
              <a:rPr lang="en-GB" dirty="0"/>
              <a:t>This is submitted via the </a:t>
            </a:r>
            <a:r>
              <a:rPr lang="en-GB" dirty="0" err="1"/>
              <a:t>MyTSD</a:t>
            </a:r>
            <a:r>
              <a:rPr lang="en-GB" dirty="0"/>
              <a:t> Portal and is then considered by the Research Ethics Committee (REC)</a:t>
            </a:r>
          </a:p>
          <a:p>
            <a:r>
              <a:rPr lang="en-GB" dirty="0"/>
              <a:t>The REC's job is not to try to trap you or catch you out, but to make sure that your research doesn't raise any issues that might lead to legal problems further down the line</a:t>
            </a:r>
          </a:p>
          <a:p>
            <a:pPr lvl="1"/>
            <a:r>
              <a:rPr lang="en-GB" dirty="0"/>
              <a:t>Once your form has been approved you can then start to collect data</a:t>
            </a:r>
          </a:p>
          <a:p>
            <a:pPr lvl="1"/>
            <a:r>
              <a:rPr lang="en-GB" dirty="0"/>
              <a:t>If it isn't approved, then you will receive feedback on what needs to be changed in order to get it approved</a:t>
            </a:r>
          </a:p>
          <a:p>
            <a:r>
              <a:rPr lang="en-GB" dirty="0"/>
              <a:t>If your data collection methods change then you may have to submit a supplementary form to cover these changes</a:t>
            </a:r>
          </a:p>
          <a:p>
            <a:r>
              <a:rPr lang="en-GB" b="1" dirty="0"/>
              <a:t>Training sessions </a:t>
            </a:r>
            <a:r>
              <a:rPr lang="en-GB" dirty="0"/>
              <a:t>advertised on Doctoral College Platform drop in sessions starting in December </a:t>
            </a:r>
          </a:p>
        </p:txBody>
      </p:sp>
    </p:spTree>
    <p:extLst>
      <p:ext uri="{BB962C8B-B14F-4D97-AF65-F5344CB8AC3E}">
        <p14:creationId xmlns:p14="http://schemas.microsoft.com/office/powerpoint/2010/main" val="1696826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BAF1D-48AB-453F-9024-34F79078FB79}"/>
              </a:ext>
            </a:extLst>
          </p:cNvPr>
          <p:cNvSpPr>
            <a:spLocks noGrp="1"/>
          </p:cNvSpPr>
          <p:nvPr>
            <p:ph type="title"/>
          </p:nvPr>
        </p:nvSpPr>
        <p:spPr/>
        <p:txBody>
          <a:bodyPr/>
          <a:lstStyle/>
          <a:p>
            <a:r>
              <a:rPr lang="en-GB"/>
              <a:t>Expectations </a:t>
            </a:r>
          </a:p>
        </p:txBody>
      </p:sp>
      <p:sp>
        <p:nvSpPr>
          <p:cNvPr id="3" name="Content Placeholder 2">
            <a:extLst>
              <a:ext uri="{FF2B5EF4-FFF2-40B4-BE49-F238E27FC236}">
                <a16:creationId xmlns:a16="http://schemas.microsoft.com/office/drawing/2014/main" id="{51E8DE3B-1C9A-43BC-99D8-168E6EDB6B37}"/>
              </a:ext>
            </a:extLst>
          </p:cNvPr>
          <p:cNvSpPr>
            <a:spLocks noGrp="1"/>
          </p:cNvSpPr>
          <p:nvPr>
            <p:ph idx="1"/>
          </p:nvPr>
        </p:nvSpPr>
        <p:spPr>
          <a:xfrm>
            <a:off x="457200" y="1340768"/>
            <a:ext cx="8229600" cy="4176465"/>
          </a:xfrm>
        </p:spPr>
        <p:txBody>
          <a:bodyPr>
            <a:normAutofit fontScale="92500" lnSpcReduction="20000"/>
          </a:bodyPr>
          <a:lstStyle/>
          <a:p>
            <a:pPr marL="342900" lvl="0" indent="-342900" rtl="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annually enrol with the university</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pay all fees required to the university</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be in regular contact with your supervisory team (more below)</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ensure that the final version of your thesis is submitted by the maximum submission date</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follow the requirements for thesis submission</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make your supervisory team aware of any specific needs or circumstances which may affect your work</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familiarise yourself with the university regulations and guidelines, processes and procedures for doctoral study</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complete all necessary forms and processes used by the university to monitor progress</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take ownership of your research plan and your training needs</a:t>
            </a:r>
          </a:p>
          <a:p>
            <a:pPr marL="342900" lvl="0" indent="-342900">
              <a:lnSpc>
                <a:spcPct val="107000"/>
              </a:lnSpc>
              <a:spcAft>
                <a:spcPts val="800"/>
              </a:spcAft>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Arial" panose="020B0604020202020204" pitchFamily="34" charset="0"/>
              </a:rPr>
              <a:t>To attend any mandatory training sessions/ lectures/ seminars/ workshops that make up part of your research programme.</a:t>
            </a:r>
          </a:p>
        </p:txBody>
      </p:sp>
    </p:spTree>
    <p:extLst>
      <p:ext uri="{BB962C8B-B14F-4D97-AF65-F5344CB8AC3E}">
        <p14:creationId xmlns:p14="http://schemas.microsoft.com/office/powerpoint/2010/main" val="2986707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7E84B-33F4-4968-9474-5537B4704524}"/>
              </a:ext>
            </a:extLst>
          </p:cNvPr>
          <p:cNvSpPr>
            <a:spLocks noGrp="1"/>
          </p:cNvSpPr>
          <p:nvPr>
            <p:ph type="title"/>
          </p:nvPr>
        </p:nvSpPr>
        <p:spPr/>
        <p:txBody>
          <a:bodyPr/>
          <a:lstStyle/>
          <a:p>
            <a:r>
              <a:rPr lang="en-GB"/>
              <a:t>Resources </a:t>
            </a:r>
          </a:p>
        </p:txBody>
      </p:sp>
      <p:sp>
        <p:nvSpPr>
          <p:cNvPr id="3" name="Content Placeholder 2">
            <a:extLst>
              <a:ext uri="{FF2B5EF4-FFF2-40B4-BE49-F238E27FC236}">
                <a16:creationId xmlns:a16="http://schemas.microsoft.com/office/drawing/2014/main" id="{DF863132-652C-4E4E-8210-FE2E9F28BB51}"/>
              </a:ext>
            </a:extLst>
          </p:cNvPr>
          <p:cNvSpPr>
            <a:spLocks noGrp="1"/>
          </p:cNvSpPr>
          <p:nvPr>
            <p:ph idx="1"/>
          </p:nvPr>
        </p:nvSpPr>
        <p:spPr/>
        <p:txBody>
          <a:bodyPr/>
          <a:lstStyle/>
          <a:p>
            <a:r>
              <a:rPr lang="en-GB" dirty="0"/>
              <a:t>Reference documents – Code of Practice and student handbook</a:t>
            </a:r>
          </a:p>
          <a:p>
            <a:r>
              <a:rPr lang="en-GB" dirty="0"/>
              <a:t>Training session recordings and documents</a:t>
            </a:r>
          </a:p>
          <a:p>
            <a:r>
              <a:rPr lang="en-GB" dirty="0"/>
              <a:t>Resources and guidance tabs on the DC Community Platform</a:t>
            </a:r>
          </a:p>
          <a:p>
            <a:r>
              <a:rPr lang="en-GB" dirty="0"/>
              <a:t>Forms on </a:t>
            </a:r>
            <a:r>
              <a:rPr lang="en-GB" dirty="0" err="1"/>
              <a:t>MyTSD</a:t>
            </a:r>
            <a:r>
              <a:rPr lang="en-GB" dirty="0"/>
              <a:t> Portal</a:t>
            </a:r>
          </a:p>
          <a:p>
            <a:pPr marL="0" indent="0">
              <a:buNone/>
            </a:pPr>
            <a:endParaRPr lang="en-GB" dirty="0"/>
          </a:p>
          <a:p>
            <a:endParaRPr lang="en-GB" dirty="0"/>
          </a:p>
        </p:txBody>
      </p:sp>
    </p:spTree>
    <p:extLst>
      <p:ext uri="{BB962C8B-B14F-4D97-AF65-F5344CB8AC3E}">
        <p14:creationId xmlns:p14="http://schemas.microsoft.com/office/powerpoint/2010/main" val="4012139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E542A-247B-462F-A024-89A07571067D}"/>
              </a:ext>
            </a:extLst>
          </p:cNvPr>
          <p:cNvSpPr>
            <a:spLocks noGrp="1"/>
          </p:cNvSpPr>
          <p:nvPr>
            <p:ph type="title"/>
          </p:nvPr>
        </p:nvSpPr>
        <p:spPr/>
        <p:txBody>
          <a:bodyPr/>
          <a:lstStyle/>
          <a:p>
            <a:r>
              <a:rPr lang="en-GB"/>
              <a:t>Getting started </a:t>
            </a:r>
          </a:p>
        </p:txBody>
      </p:sp>
      <p:sp>
        <p:nvSpPr>
          <p:cNvPr id="3" name="Content Placeholder 2">
            <a:extLst>
              <a:ext uri="{FF2B5EF4-FFF2-40B4-BE49-F238E27FC236}">
                <a16:creationId xmlns:a16="http://schemas.microsoft.com/office/drawing/2014/main" id="{D525A059-D0F1-445B-A504-31A2478783CA}"/>
              </a:ext>
            </a:extLst>
          </p:cNvPr>
          <p:cNvSpPr>
            <a:spLocks noGrp="1"/>
          </p:cNvSpPr>
          <p:nvPr>
            <p:ph idx="1"/>
          </p:nvPr>
        </p:nvSpPr>
        <p:spPr/>
        <p:txBody>
          <a:bodyPr>
            <a:normAutofit fontScale="70000" lnSpcReduction="20000"/>
          </a:bodyPr>
          <a:lstStyle/>
          <a:p>
            <a:r>
              <a:rPr lang="en-GB" dirty="0"/>
              <a:t>Meet with supervisory team</a:t>
            </a:r>
          </a:p>
          <a:p>
            <a:r>
              <a:rPr lang="en-GB" dirty="0"/>
              <a:t>Explore what the university has to offer you </a:t>
            </a:r>
          </a:p>
          <a:p>
            <a:r>
              <a:rPr lang="en-GB" dirty="0"/>
              <a:t>Read the code of practice</a:t>
            </a:r>
          </a:p>
          <a:p>
            <a:r>
              <a:rPr lang="en-GB" dirty="0"/>
              <a:t>Familiarise yourself with the expectations </a:t>
            </a:r>
          </a:p>
          <a:p>
            <a:r>
              <a:rPr lang="en-GB" dirty="0"/>
              <a:t>Sign up to the Doctoral College Community Platform </a:t>
            </a:r>
          </a:p>
          <a:p>
            <a:r>
              <a:rPr lang="en-GB" dirty="0"/>
              <a:t>Look out for events, information and updates from the Doctoral College</a:t>
            </a:r>
          </a:p>
          <a:p>
            <a:r>
              <a:rPr lang="en-GB" dirty="0"/>
              <a:t>Get in touch with us if you ever need any help or support</a:t>
            </a:r>
          </a:p>
          <a:p>
            <a:pPr marL="0" indent="0">
              <a:buNone/>
            </a:pPr>
            <a:endParaRPr lang="en-GB" dirty="0">
              <a:hlinkClick r:id="rId2"/>
            </a:endParaRPr>
          </a:p>
          <a:p>
            <a:pPr marL="0" indent="0">
              <a:buNone/>
            </a:pPr>
            <a:r>
              <a:rPr lang="en-GB" dirty="0">
                <a:hlinkClick r:id="rId2"/>
              </a:rPr>
              <a:t>doctoral.college@uwtsd.ac.uk</a:t>
            </a: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99759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3CF7B-368E-5A64-7AB1-3EB10A09C6BA}"/>
              </a:ext>
            </a:extLst>
          </p:cNvPr>
          <p:cNvSpPr>
            <a:spLocks noGrp="1"/>
          </p:cNvSpPr>
          <p:nvPr>
            <p:ph type="title"/>
          </p:nvPr>
        </p:nvSpPr>
        <p:spPr/>
        <p:txBody>
          <a:bodyPr/>
          <a:lstStyle/>
          <a:p>
            <a:r>
              <a:rPr lang="en-GB" dirty="0"/>
              <a:t>Upcoming events </a:t>
            </a:r>
          </a:p>
        </p:txBody>
      </p:sp>
      <p:sp>
        <p:nvSpPr>
          <p:cNvPr id="3" name="Content Placeholder 2">
            <a:extLst>
              <a:ext uri="{FF2B5EF4-FFF2-40B4-BE49-F238E27FC236}">
                <a16:creationId xmlns:a16="http://schemas.microsoft.com/office/drawing/2014/main" id="{7F7FCA84-1D3F-EC78-A07F-893B79EF9535}"/>
              </a:ext>
            </a:extLst>
          </p:cNvPr>
          <p:cNvSpPr>
            <a:spLocks noGrp="1"/>
          </p:cNvSpPr>
          <p:nvPr>
            <p:ph idx="1"/>
          </p:nvPr>
        </p:nvSpPr>
        <p:spPr>
          <a:xfrm>
            <a:off x="457200" y="1417638"/>
            <a:ext cx="8229600" cy="4099595"/>
          </a:xfrm>
        </p:spPr>
        <p:txBody>
          <a:bodyPr>
            <a:normAutofit/>
          </a:bodyPr>
          <a:lstStyle/>
          <a:p>
            <a:r>
              <a:rPr lang="en-GB" dirty="0"/>
              <a:t>Campus drop in sessions</a:t>
            </a:r>
          </a:p>
          <a:p>
            <a:pPr algn="l"/>
            <a:r>
              <a:rPr lang="en-GB" b="0" i="0" dirty="0">
                <a:solidFill>
                  <a:srgbClr val="333333"/>
                </a:solidFill>
                <a:effectLst/>
                <a:latin typeface="Source Sans Pro" panose="020B0503030403020204" pitchFamily="34" charset="0"/>
              </a:rPr>
              <a:t>Completing the Research Ethics application: drop-in sessions – 13</a:t>
            </a:r>
            <a:r>
              <a:rPr lang="en-GB" b="0" i="0" baseline="30000" dirty="0">
                <a:solidFill>
                  <a:srgbClr val="333333"/>
                </a:solidFill>
                <a:effectLst/>
                <a:latin typeface="Source Sans Pro" panose="020B0503030403020204" pitchFamily="34" charset="0"/>
              </a:rPr>
              <a:t>th</a:t>
            </a:r>
            <a:r>
              <a:rPr lang="en-GB" b="0" i="0" dirty="0">
                <a:solidFill>
                  <a:srgbClr val="333333"/>
                </a:solidFill>
                <a:effectLst/>
                <a:latin typeface="Source Sans Pro" panose="020B0503030403020204" pitchFamily="34" charset="0"/>
              </a:rPr>
              <a:t> Dec 13:00-14:00</a:t>
            </a:r>
          </a:p>
          <a:p>
            <a:pPr algn="l"/>
            <a:r>
              <a:rPr lang="en-GB" b="0" i="0" dirty="0">
                <a:solidFill>
                  <a:srgbClr val="333333"/>
                </a:solidFill>
                <a:effectLst/>
                <a:latin typeface="Source Sans Pro" panose="020B0503030403020204" pitchFamily="34" charset="0"/>
              </a:rPr>
              <a:t>Getting the Best from your Supervisor – 10</a:t>
            </a:r>
            <a:r>
              <a:rPr lang="en-GB" b="0" i="0" baseline="30000" dirty="0">
                <a:solidFill>
                  <a:srgbClr val="333333"/>
                </a:solidFill>
                <a:effectLst/>
                <a:latin typeface="Source Sans Pro" panose="020B0503030403020204" pitchFamily="34" charset="0"/>
              </a:rPr>
              <a:t>th</a:t>
            </a:r>
            <a:r>
              <a:rPr lang="en-GB" b="0" i="0" dirty="0">
                <a:solidFill>
                  <a:srgbClr val="333333"/>
                </a:solidFill>
                <a:effectLst/>
                <a:latin typeface="Source Sans Pro" panose="020B0503030403020204" pitchFamily="34" charset="0"/>
              </a:rPr>
              <a:t> January 10:00-12:00</a:t>
            </a:r>
            <a:r>
              <a:rPr lang="en-GB" dirty="0"/>
              <a:t> </a:t>
            </a:r>
          </a:p>
          <a:p>
            <a:pPr algn="l"/>
            <a:r>
              <a:rPr lang="en-GB" dirty="0"/>
              <a:t>Other sessions planned but not yet confirmed for January and February</a:t>
            </a:r>
          </a:p>
        </p:txBody>
      </p:sp>
    </p:spTree>
    <p:extLst>
      <p:ext uri="{BB962C8B-B14F-4D97-AF65-F5344CB8AC3E}">
        <p14:creationId xmlns:p14="http://schemas.microsoft.com/office/powerpoint/2010/main" val="1339066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AAACB-957F-46CE-8EA5-FE0A3BBD9461}"/>
              </a:ext>
            </a:extLst>
          </p:cNvPr>
          <p:cNvSpPr>
            <a:spLocks noGrp="1"/>
          </p:cNvSpPr>
          <p:nvPr>
            <p:ph type="title"/>
          </p:nvPr>
        </p:nvSpPr>
        <p:spPr/>
        <p:txBody>
          <a:bodyPr/>
          <a:lstStyle/>
          <a:p>
            <a:r>
              <a:rPr lang="en-GB"/>
              <a:t>University Services </a:t>
            </a:r>
          </a:p>
        </p:txBody>
      </p:sp>
      <p:sp>
        <p:nvSpPr>
          <p:cNvPr id="3" name="Content Placeholder 2">
            <a:extLst>
              <a:ext uri="{FF2B5EF4-FFF2-40B4-BE49-F238E27FC236}">
                <a16:creationId xmlns:a16="http://schemas.microsoft.com/office/drawing/2014/main" id="{4005DCEF-6E8D-4B88-B84D-98BEB16B041C}"/>
              </a:ext>
            </a:extLst>
          </p:cNvPr>
          <p:cNvSpPr>
            <a:spLocks noGrp="1"/>
          </p:cNvSpPr>
          <p:nvPr>
            <p:ph idx="1"/>
          </p:nvPr>
        </p:nvSpPr>
        <p:spPr>
          <a:xfrm>
            <a:off x="457200" y="1417638"/>
            <a:ext cx="8229600" cy="4099595"/>
          </a:xfrm>
        </p:spPr>
        <p:txBody>
          <a:bodyPr>
            <a:normAutofit/>
          </a:bodyPr>
          <a:lstStyle/>
          <a:p>
            <a:r>
              <a:rPr lang="en-GB" dirty="0"/>
              <a:t>Library and Learning Resources</a:t>
            </a:r>
          </a:p>
          <a:p>
            <a:r>
              <a:rPr lang="en-GB" dirty="0"/>
              <a:t>International Office</a:t>
            </a:r>
          </a:p>
          <a:p>
            <a:r>
              <a:rPr lang="en-GB" dirty="0"/>
              <a:t>Student Union</a:t>
            </a:r>
          </a:p>
          <a:p>
            <a:r>
              <a:rPr lang="en-GB" dirty="0"/>
              <a:t>Student Wellbeing </a:t>
            </a:r>
          </a:p>
          <a:p>
            <a:r>
              <a:rPr lang="en-GB" dirty="0"/>
              <a:t>Careers Service</a:t>
            </a:r>
          </a:p>
          <a:p>
            <a:r>
              <a:rPr lang="en-GB" dirty="0"/>
              <a:t>Accommodation Office</a:t>
            </a:r>
          </a:p>
          <a:p>
            <a:r>
              <a:rPr lang="en-GB" dirty="0"/>
              <a:t>Finance Office</a:t>
            </a:r>
          </a:p>
        </p:txBody>
      </p:sp>
    </p:spTree>
    <p:extLst>
      <p:ext uri="{BB962C8B-B14F-4D97-AF65-F5344CB8AC3E}">
        <p14:creationId xmlns:p14="http://schemas.microsoft.com/office/powerpoint/2010/main" val="3010572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959</Words>
  <Application>Microsoft Office PowerPoint</Application>
  <PresentationFormat>On-screen Show (4:3)</PresentationFormat>
  <Paragraphs>134</Paragraphs>
  <Slides>16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-apple-system</vt:lpstr>
      <vt:lpstr>Myriad Pro</vt:lpstr>
      <vt:lpstr>Arial</vt:lpstr>
      <vt:lpstr>Calibri</vt:lpstr>
      <vt:lpstr>Source Sans Pro</vt:lpstr>
      <vt:lpstr>Symbol</vt:lpstr>
      <vt:lpstr>20140311PresentationUWTSDTemplate</vt:lpstr>
      <vt:lpstr>Welcome to the Doctoral College at UWTSD   6th December 2023  Dr Malcolm MacLean Academic Director (Interim)</vt:lpstr>
      <vt:lpstr>Coming up</vt:lpstr>
      <vt:lpstr>Introduction to the Doctoral College</vt:lpstr>
      <vt:lpstr>Doctoral College Staff</vt:lpstr>
      <vt:lpstr>Meet the Team</vt:lpstr>
      <vt:lpstr>Meet the Team</vt:lpstr>
      <vt:lpstr>Introduction to Doctoral College Community Platform </vt:lpstr>
      <vt:lpstr>MyTSD Portal</vt:lpstr>
      <vt:lpstr>First year of studies</vt:lpstr>
      <vt:lpstr>Milestones</vt:lpstr>
      <vt:lpstr>Ethics</vt:lpstr>
      <vt:lpstr>Expectations </vt:lpstr>
      <vt:lpstr>Resources </vt:lpstr>
      <vt:lpstr>Getting started </vt:lpstr>
      <vt:lpstr>Upcoming events </vt:lpstr>
      <vt:lpstr>University Services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Mohamed Asim</cp:lastModifiedBy>
  <cp:revision>14</cp:revision>
  <dcterms:created xsi:type="dcterms:W3CDTF">2015-04-14T15:21:28Z</dcterms:created>
  <dcterms:modified xsi:type="dcterms:W3CDTF">2023-12-06T09:44:04Z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