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4"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F715A0-08DF-ADCD-AF17-37000FEB662C}" v="65" dt="2024-03-10T13:55:35.4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1818" autoAdjust="0"/>
  </p:normalViewPr>
  <p:slideViewPr>
    <p:cSldViewPr snapToGrid="0">
      <p:cViewPr varScale="1">
        <p:scale>
          <a:sx n="56" d="100"/>
          <a:sy n="56" d="100"/>
        </p:scale>
        <p:origin x="12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86CEF7-276E-46DB-9416-DFD3B0297D2A}" type="datetimeFigureOut">
              <a:rPr lang="en-US" smtClean="0"/>
              <a:t>3/10/2024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3120A3-412B-408B-A7DC-6F13E759F40A}" type="slidenum">
              <a:rPr lang="en-US" smtClean="0"/>
              <a:t>‹#›</a:t>
            </a:fld>
            <a:endParaRPr lang="en-US"/>
          </a:p>
        </p:txBody>
      </p:sp>
    </p:spTree>
    <p:extLst>
      <p:ext uri="{BB962C8B-B14F-4D97-AF65-F5344CB8AC3E}">
        <p14:creationId xmlns:p14="http://schemas.microsoft.com/office/powerpoint/2010/main" val="180299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Brew Haven's decision to register as a limited liability company (LLC) is a strategic one, chosen for its numerous benefits and advantages. As we embark on this entrepreneurial journey, it's crucial to understand why this legal structure was selected and how it aligns with our business objectives. Firstly, an LLC provides a crucial layer of protection for our personal assets. This means that in the event of any legal issues or financial liabilities incurred by the business, our personal assets, such as savings or property, are shielded from seizure or liquidation to cover business debts. This offers peace of mind to us as owners, allowing us to pursue our business </a:t>
            </a:r>
            <a:r>
              <a:rPr lang="en-US" dirty="0" err="1"/>
              <a:t>endeavours</a:t>
            </a:r>
            <a:r>
              <a:rPr lang="en-US" dirty="0"/>
              <a:t> without risking our personal financial security. Additionally, the LLC structure offers flexibility in terms of management and taxation. Unlike other business entities, such as sole proprietorships or partnerships, LLCs allow for a </a:t>
            </a:r>
            <a:r>
              <a:rPr lang="en-US" dirty="0" err="1"/>
              <a:t>decentralised</a:t>
            </a:r>
            <a:r>
              <a:rPr lang="en-US" dirty="0"/>
              <a:t> management approach and provide options for tax treatment. This flexibility will enable us to adapt to changing circumstances and </a:t>
            </a:r>
            <a:r>
              <a:rPr lang="en-US" dirty="0" err="1"/>
              <a:t>optimise</a:t>
            </a:r>
            <a:r>
              <a:rPr lang="en-US" dirty="0"/>
              <a:t> our operational efficiency and tax liabilities as our business grows. </a:t>
            </a:r>
          </a:p>
        </p:txBody>
      </p:sp>
      <p:sp>
        <p:nvSpPr>
          <p:cNvPr id="4" name="Slide Number Placeholder 3"/>
          <p:cNvSpPr>
            <a:spLocks noGrp="1"/>
          </p:cNvSpPr>
          <p:nvPr>
            <p:ph type="sldNum" sz="quarter" idx="10"/>
          </p:nvPr>
        </p:nvSpPr>
        <p:spPr/>
        <p:txBody>
          <a:bodyPr/>
          <a:lstStyle/>
          <a:p>
            <a:fld id="{883120A3-412B-408B-A7DC-6F13E759F40A}" type="slidenum">
              <a:rPr lang="en-US" smtClean="0"/>
              <a:t>3</a:t>
            </a:fld>
            <a:endParaRPr lang="en-US"/>
          </a:p>
        </p:txBody>
      </p:sp>
    </p:spTree>
    <p:extLst>
      <p:ext uri="{BB962C8B-B14F-4D97-AF65-F5344CB8AC3E}">
        <p14:creationId xmlns:p14="http://schemas.microsoft.com/office/powerpoint/2010/main" val="676840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management structure of Brew Haven, we have carefully outlined the roles and responsibilities to ensure smooth operations and optimal performance. As the founder and owner of Brew Haven, I bring a wealth of experience in the hospitality industry and a deep passion for coffee, which will drive the vision and direction of the company. Additionally, we </a:t>
            </a:r>
            <a:r>
              <a:rPr lang="en-US" dirty="0" err="1"/>
              <a:t>recognise</a:t>
            </a:r>
            <a:r>
              <a:rPr lang="en-US" dirty="0"/>
              <a:t> the importance of building a dedicated team of employees who share our values and commitment to excellence. Initially, Brew Haven will hire baristas and support staff who are not only skilled in coffee preparation but also embody the culture of hospitality and customer service that defines our brand. Furthermore, we understand the importance of seeking external expertise to navigate the legal and financial complexities of business ownership. To this end, Brew Haven will engage legal and accounting professionals who </a:t>
            </a:r>
            <a:r>
              <a:rPr lang="en-US" dirty="0" err="1"/>
              <a:t>specialise</a:t>
            </a:r>
            <a:r>
              <a:rPr lang="en-US" dirty="0"/>
              <a:t> in regulatory compliance and financial management, ensuring that we operate within the bounds of the law and maintain sound financial practices.</a:t>
            </a:r>
          </a:p>
        </p:txBody>
      </p:sp>
      <p:sp>
        <p:nvSpPr>
          <p:cNvPr id="4" name="Slide Number Placeholder 3"/>
          <p:cNvSpPr>
            <a:spLocks noGrp="1"/>
          </p:cNvSpPr>
          <p:nvPr>
            <p:ph type="sldNum" sz="quarter" idx="10"/>
          </p:nvPr>
        </p:nvSpPr>
        <p:spPr/>
        <p:txBody>
          <a:bodyPr/>
          <a:lstStyle/>
          <a:p>
            <a:fld id="{883120A3-412B-408B-A7DC-6F13E759F40A}" type="slidenum">
              <a:rPr lang="en-US" smtClean="0"/>
              <a:t>4</a:t>
            </a:fld>
            <a:endParaRPr lang="en-US"/>
          </a:p>
        </p:txBody>
      </p:sp>
    </p:spTree>
    <p:extLst>
      <p:ext uri="{BB962C8B-B14F-4D97-AF65-F5344CB8AC3E}">
        <p14:creationId xmlns:p14="http://schemas.microsoft.com/office/powerpoint/2010/main" val="4015815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SWOT analysis of Brew Haven's business idea provides valuable insights into its potential strengths, weaknesses, opportunities, and threats. Let's break it down: Starting with our strengths, Brew Haven offers unique coffee offerings sourced from ethical suppliers, positioning us as a standout player in the market. Our prime location in a bustling urban area enhances visibility and foot traffic, driving potential customers to our doorstep. Additionally, our experienced management team brings a wealth of knowledge and expertise to the table, ensuring effective leadership and strategic decision-making. However, we must also acknowledge our weaknesses and areas for improvement. The high level of competition in the coffee industry poses a significant challenge, requiring us to differentiate ourselves effectively to capture market share. Furthermore, the initial capital requirements for launching Brew Haven may present obstacles that need to be carefully managed and addressed. Despite these challenges, Brew Haven is well-positioned to </a:t>
            </a:r>
            <a:r>
              <a:rPr lang="en-US" dirty="0" err="1"/>
              <a:t>capitalise</a:t>
            </a:r>
            <a:r>
              <a:rPr lang="en-US" dirty="0"/>
              <a:t> on emerging opportunities in the market, such as the growing demand for specialty coffee and the potential for expansion into catering or retail. By staying agile and responsive to changing consumer preferences and market trends, we can mitigate potential threats such as economic downturns and shifting consumer </a:t>
            </a:r>
            <a:r>
              <a:rPr lang="en-US" dirty="0" err="1"/>
              <a:t>behaviours</a:t>
            </a:r>
            <a:r>
              <a:rPr lang="en-US" dirty="0"/>
              <a:t>.</a:t>
            </a:r>
          </a:p>
        </p:txBody>
      </p:sp>
      <p:sp>
        <p:nvSpPr>
          <p:cNvPr id="4" name="Slide Number Placeholder 3"/>
          <p:cNvSpPr>
            <a:spLocks noGrp="1"/>
          </p:cNvSpPr>
          <p:nvPr>
            <p:ph type="sldNum" sz="quarter" idx="10"/>
          </p:nvPr>
        </p:nvSpPr>
        <p:spPr/>
        <p:txBody>
          <a:bodyPr/>
          <a:lstStyle/>
          <a:p>
            <a:fld id="{883120A3-412B-408B-A7DC-6F13E759F40A}" type="slidenum">
              <a:rPr lang="en-US" smtClean="0"/>
              <a:t>5</a:t>
            </a:fld>
            <a:endParaRPr lang="en-US"/>
          </a:p>
        </p:txBody>
      </p:sp>
    </p:spTree>
    <p:extLst>
      <p:ext uri="{BB962C8B-B14F-4D97-AF65-F5344CB8AC3E}">
        <p14:creationId xmlns:p14="http://schemas.microsoft.com/office/powerpoint/2010/main" val="4138589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it comes to marketing Brew Haven, we're focusing on the classic 4Ps framework: Product, Price, Place, and Promotion. Let's dive into each one: Starting with Product, Brew Haven is all about offering high-quality specialty coffee drinks, teas, and snacks. Our menu is carefully curated to cater to diverse tastes and preferences, ensuring that every customer finds something they love. Moving on to Price, we're committed to offering competitive pricing whilst still providing value-added options for those seeking premium offerings. This approach allows us to appeal to a wide range of customers without compromising on quality. In terms of Place, Brew Haven is strategically located in a convenient urban area with easy access for customers. Our prime location ensures high visibility and foot traffic, making it a go-to destination for coffee lovers in the area. Finally, Promotion is key to spreading the word about Brew Haven. We're leveraging social media platforms, forming partnerships with local businesses, and relying on word-of-mouth referrals to build buzz and attract customers to our establishment. By focusing on these four pillars of marketing, Brew Haven is well-positioned to establish a strong brand presence, drive customer engagement, and ultimately, succeed in the competitive coffee market.</a:t>
            </a:r>
          </a:p>
        </p:txBody>
      </p:sp>
      <p:sp>
        <p:nvSpPr>
          <p:cNvPr id="4" name="Slide Number Placeholder 3"/>
          <p:cNvSpPr>
            <a:spLocks noGrp="1"/>
          </p:cNvSpPr>
          <p:nvPr>
            <p:ph type="sldNum" sz="quarter" idx="10"/>
          </p:nvPr>
        </p:nvSpPr>
        <p:spPr/>
        <p:txBody>
          <a:bodyPr/>
          <a:lstStyle/>
          <a:p>
            <a:fld id="{883120A3-412B-408B-A7DC-6F13E759F40A}" type="slidenum">
              <a:rPr lang="en-US" smtClean="0"/>
              <a:t>6</a:t>
            </a:fld>
            <a:endParaRPr lang="en-US"/>
          </a:p>
        </p:txBody>
      </p:sp>
    </p:spTree>
    <p:extLst>
      <p:ext uri="{BB962C8B-B14F-4D97-AF65-F5344CB8AC3E}">
        <p14:creationId xmlns:p14="http://schemas.microsoft.com/office/powerpoint/2010/main" val="10569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cash flow forecast for Brew Haven's first 12 months provides a comprehensive overview of our expected revenue, expenses, and net cash flow over the course of our first year in operation. As we can see from the table, our revenue is projected to increase steadily month by month, starting from £5,000 in the first month and reaching £16,000 by the end of the twelfth month. This growth trajectory reflects our anticipation of building a loyal customer base and increasing sales through effective marketing and customer engagement strategies. On the expenses side, we have accounted for various operational costs, including rent, utilities, inventory, employee salaries, marketing expenses, and other overheads. Despite the increase in expenses as the business grows, our net cash flow remains positive throughout the forecast period, indicating that Brew Haven is expected to generate sufficient revenue to cover its operating costs and maintain a healthy cash position.</a:t>
            </a:r>
          </a:p>
        </p:txBody>
      </p:sp>
      <p:sp>
        <p:nvSpPr>
          <p:cNvPr id="4" name="Slide Number Placeholder 3"/>
          <p:cNvSpPr>
            <a:spLocks noGrp="1"/>
          </p:cNvSpPr>
          <p:nvPr>
            <p:ph type="sldNum" sz="quarter" idx="10"/>
          </p:nvPr>
        </p:nvSpPr>
        <p:spPr/>
        <p:txBody>
          <a:bodyPr/>
          <a:lstStyle/>
          <a:p>
            <a:fld id="{883120A3-412B-408B-A7DC-6F13E759F40A}" type="slidenum">
              <a:rPr lang="en-US" smtClean="0"/>
              <a:t>7</a:t>
            </a:fld>
            <a:endParaRPr lang="en-US"/>
          </a:p>
        </p:txBody>
      </p:sp>
    </p:spTree>
    <p:extLst>
      <p:ext uri="{BB962C8B-B14F-4D97-AF65-F5344CB8AC3E}">
        <p14:creationId xmlns:p14="http://schemas.microsoft.com/office/powerpoint/2010/main" val="1075987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C08639FD-E654-401A-8E52-E5E1156DE273}"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D64464-65A4-408A-92AE-F2C44F626F97}" type="slidenum">
              <a:rPr lang="en-US" smtClean="0"/>
              <a:t>‹#›</a:t>
            </a:fld>
            <a:endParaRPr lang="en-US"/>
          </a:p>
        </p:txBody>
      </p:sp>
      <p:cxnSp>
        <p:nvCxnSpPr>
          <p:cNvPr id="13" name="Straight Connector 12"/>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69733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639FD-E654-401A-8E52-E5E1156DE273}"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3920633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639FD-E654-401A-8E52-E5E1156DE273}"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D64464-65A4-408A-92AE-F2C44F626F97}"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48413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639FD-E654-401A-8E52-E5E1156DE273}"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1727111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639FD-E654-401A-8E52-E5E1156DE273}" type="datetimeFigureOut">
              <a:rPr lang="en-US" smtClean="0"/>
              <a:t>3/10/2024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1814000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639FD-E654-401A-8E52-E5E1156DE273}" type="datetimeFigureOut">
              <a:rPr lang="en-US" smtClean="0"/>
              <a:t>3/10/2024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1435477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639FD-E654-401A-8E52-E5E1156DE273}" type="datetimeFigureOut">
              <a:rPr lang="en-US" smtClean="0"/>
              <a:t>3/10/2024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2748254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639FD-E654-401A-8E52-E5E1156DE273}"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56396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08639FD-E654-401A-8E52-E5E1156DE273}"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D64464-65A4-408A-92AE-F2C44F626F97}"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411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639FD-E654-401A-8E52-E5E1156DE273}"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D64464-65A4-408A-92AE-F2C44F626F97}" type="slidenum">
              <a:rPr lang="en-US" smtClean="0"/>
              <a:t>‹#›</a:t>
            </a:fld>
            <a:endParaRPr lang="en-US"/>
          </a:p>
        </p:txBody>
      </p:sp>
    </p:spTree>
    <p:extLst>
      <p:ext uri="{BB962C8B-B14F-4D97-AF65-F5344CB8AC3E}">
        <p14:creationId xmlns:p14="http://schemas.microsoft.com/office/powerpoint/2010/main" val="2522293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639FD-E654-401A-8E52-E5E1156DE273}"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D64464-65A4-408A-92AE-F2C44F626F97}" type="slidenum">
              <a:rPr lang="en-US" smtClean="0"/>
              <a:t>‹#›</a:t>
            </a:fld>
            <a:endParaRPr lang="en-US"/>
          </a:p>
        </p:txBody>
      </p:sp>
      <p:cxnSp>
        <p:nvCxnSpPr>
          <p:cNvPr id="8" name="Straight Connector 7"/>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645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08639FD-E654-401A-8E52-E5E1156DE273}" type="datetimeFigureOut">
              <a:rPr lang="en-US" smtClean="0"/>
              <a:t>3/10/2024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BD64464-65A4-408A-92AE-F2C44F626F97}"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905757"/>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026" y="4904920"/>
            <a:ext cx="5364922" cy="1529300"/>
          </a:xfrm>
        </p:spPr>
        <p:txBody>
          <a:bodyPr>
            <a:normAutofit/>
          </a:bodyPr>
          <a:lstStyle/>
          <a:p>
            <a:r>
              <a:rPr lang="en-US" b="1" dirty="0"/>
              <a:t>Entrepreneurship</a:t>
            </a:r>
            <a:br>
              <a:rPr lang="en-US" b="1" dirty="0"/>
            </a:br>
            <a:r>
              <a:rPr lang="en-US" b="1" dirty="0"/>
              <a:t>Cristian Sirota</a:t>
            </a:r>
          </a:p>
        </p:txBody>
      </p:sp>
      <p:sp>
        <p:nvSpPr>
          <p:cNvPr id="3" name="Subtitle 2"/>
          <p:cNvSpPr>
            <a:spLocks noGrp="1"/>
          </p:cNvSpPr>
          <p:nvPr>
            <p:ph type="subTitle" idx="1"/>
          </p:nvPr>
        </p:nvSpPr>
        <p:spPr>
          <a:xfrm>
            <a:off x="8610600" y="4960137"/>
            <a:ext cx="3200400" cy="1882692"/>
          </a:xfrm>
        </p:spPr>
        <p:txBody>
          <a:bodyPr>
            <a:normAutofit fontScale="92500" lnSpcReduction="10000"/>
          </a:bodyPr>
          <a:lstStyle/>
          <a:p>
            <a:r>
              <a:rPr lang="en-US" dirty="0"/>
              <a:t>Program of Study: Business and Management </a:t>
            </a:r>
          </a:p>
          <a:p>
            <a:r>
              <a:rPr lang="en-US" dirty="0"/>
              <a:t>Module Name and Code: Entrepreneurship</a:t>
            </a:r>
          </a:p>
          <a:p>
            <a:r>
              <a:rPr lang="en-US" dirty="0"/>
              <a:t>Assignment Title: Business Plan for Brew Haven</a:t>
            </a:r>
          </a:p>
          <a:p>
            <a:r>
              <a:rPr lang="en-US" dirty="0"/>
              <a:t>Lecturer's Name: Masud Ibrahim</a:t>
            </a:r>
          </a:p>
        </p:txBody>
      </p:sp>
      <p:pic>
        <p:nvPicPr>
          <p:cNvPr id="2050" name="Picture 2" descr="How To Start A Coffee Shop Business - A Complete 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4588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099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Overview of the Business Idea</a:t>
            </a:r>
          </a:p>
        </p:txBody>
      </p:sp>
      <p:sp>
        <p:nvSpPr>
          <p:cNvPr id="3" name="Content Placeholder 2"/>
          <p:cNvSpPr>
            <a:spLocks noGrp="1"/>
          </p:cNvSpPr>
          <p:nvPr>
            <p:ph idx="1"/>
          </p:nvPr>
        </p:nvSpPr>
        <p:spPr/>
        <p:txBody>
          <a:bodyPr/>
          <a:lstStyle/>
          <a:p>
            <a:pPr marL="0" indent="0">
              <a:buNone/>
            </a:pPr>
            <a:r>
              <a:rPr lang="en-US" dirty="0"/>
              <a:t>I propose the establishment of a specialty coffee shop named </a:t>
            </a:r>
            <a:r>
              <a:rPr lang="en-US" i="1" dirty="0"/>
              <a:t>"Brew Haven" </a:t>
            </a:r>
            <a:r>
              <a:rPr lang="en-US" dirty="0"/>
              <a:t>that will be located in a bustling urban area. Brew Haven aims to offer high-quality coffee sourced from sustainable and ethical suppliers worldwide. The menu will feature a variety of specialty coffee drinks, teas, and light snacks, catering to the discerning tastes of coffee enthusiasts and casual customers alike. Additionally, Brew Haven will provide a cozy and inviting ambiance, making it an ideal spot for customers to relax, </a:t>
            </a:r>
            <a:r>
              <a:rPr lang="en-US" dirty="0" err="1"/>
              <a:t>socialise</a:t>
            </a:r>
            <a:r>
              <a:rPr lang="en-US" dirty="0"/>
              <a:t>, and work.</a:t>
            </a:r>
          </a:p>
        </p:txBody>
      </p:sp>
    </p:spTree>
    <p:extLst>
      <p:ext uri="{BB962C8B-B14F-4D97-AF65-F5344CB8AC3E}">
        <p14:creationId xmlns:p14="http://schemas.microsoft.com/office/powerpoint/2010/main" val="2368203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Legal Format of the Startup Company</a:t>
            </a:r>
          </a:p>
        </p:txBody>
      </p:sp>
      <p:sp>
        <p:nvSpPr>
          <p:cNvPr id="3" name="Content Placeholder 2"/>
          <p:cNvSpPr>
            <a:spLocks noGrp="1"/>
          </p:cNvSpPr>
          <p:nvPr>
            <p:ph idx="1"/>
          </p:nvPr>
        </p:nvSpPr>
        <p:spPr/>
        <p:txBody>
          <a:bodyPr/>
          <a:lstStyle/>
          <a:p>
            <a:pPr marL="0" indent="0">
              <a:buNone/>
            </a:pPr>
            <a:r>
              <a:rPr lang="en-US" dirty="0"/>
              <a:t>Brew Haven will be registered as a limited liability company (LLC). This legal structure offers protection to the owners' personal assets whilst providing flexibility in terms of management and taxation.</a:t>
            </a:r>
          </a:p>
        </p:txBody>
      </p:sp>
    </p:spTree>
    <p:extLst>
      <p:ext uri="{BB962C8B-B14F-4D97-AF65-F5344CB8AC3E}">
        <p14:creationId xmlns:p14="http://schemas.microsoft.com/office/powerpoint/2010/main" val="3137221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Management of the Company</a:t>
            </a:r>
          </a:p>
        </p:txBody>
      </p:sp>
      <p:sp>
        <p:nvSpPr>
          <p:cNvPr id="3" name="Content Placeholder 2"/>
          <p:cNvSpPr>
            <a:spLocks noGrp="1"/>
          </p:cNvSpPr>
          <p:nvPr>
            <p:ph idx="1"/>
          </p:nvPr>
        </p:nvSpPr>
        <p:spPr/>
        <p:txBody>
          <a:bodyPr/>
          <a:lstStyle/>
          <a:p>
            <a:r>
              <a:rPr lang="en-US" i="1" dirty="0"/>
              <a:t>Owner: </a:t>
            </a:r>
            <a:r>
              <a:rPr lang="en-US" dirty="0"/>
              <a:t>I will be the founder and owner of Brew Haven, bringing a passion for coffee and extensive experience in the hospitality industry.</a:t>
            </a:r>
          </a:p>
          <a:p>
            <a:r>
              <a:rPr lang="en-US" i="1" dirty="0"/>
              <a:t>Employees:</a:t>
            </a:r>
            <a:r>
              <a:rPr lang="en-US" dirty="0"/>
              <a:t> Initially, Brew Haven will hire baristas and support staff who are passionate about coffee culture and customer service.</a:t>
            </a:r>
          </a:p>
          <a:p>
            <a:r>
              <a:rPr lang="en-US" i="1" dirty="0"/>
              <a:t>External Professional Services/Experts: </a:t>
            </a:r>
            <a:r>
              <a:rPr lang="en-US" dirty="0"/>
              <a:t>Brew Haven will engage legal and accounting professionals to ensure compliance with regulations and sound financial management.</a:t>
            </a:r>
          </a:p>
          <a:p>
            <a:endParaRPr lang="en-US" dirty="0"/>
          </a:p>
        </p:txBody>
      </p:sp>
    </p:spTree>
    <p:extLst>
      <p:ext uri="{BB962C8B-B14F-4D97-AF65-F5344CB8AC3E}">
        <p14:creationId xmlns:p14="http://schemas.microsoft.com/office/powerpoint/2010/main" val="3900710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Evaluation of the Business Idea using SWOT Analysis</a:t>
            </a:r>
          </a:p>
        </p:txBody>
      </p:sp>
      <p:sp>
        <p:nvSpPr>
          <p:cNvPr id="3" name="Content Placeholder 2"/>
          <p:cNvSpPr>
            <a:spLocks noGrp="1"/>
          </p:cNvSpPr>
          <p:nvPr>
            <p:ph idx="1"/>
          </p:nvPr>
        </p:nvSpPr>
        <p:spPr/>
        <p:txBody>
          <a:bodyPr/>
          <a:lstStyle/>
          <a:p>
            <a:r>
              <a:rPr lang="en-US" dirty="0"/>
              <a:t>Strengths: Unique coffee offerings, prime location, experienced management.</a:t>
            </a:r>
          </a:p>
          <a:p>
            <a:r>
              <a:rPr lang="en-US" dirty="0"/>
              <a:t>Weaknesses: High competition in the coffee industry, initial capital requirements.</a:t>
            </a:r>
          </a:p>
          <a:p>
            <a:r>
              <a:rPr lang="en-US" dirty="0"/>
              <a:t>Opportunities: Growing demand for specialty coffee, potential for expansion into catering or retail.</a:t>
            </a:r>
          </a:p>
          <a:p>
            <a:r>
              <a:rPr lang="en-US" dirty="0"/>
              <a:t>Threats: Economic downturns, changing consumer preferences.</a:t>
            </a:r>
          </a:p>
          <a:p>
            <a:pPr marL="0" indent="0">
              <a:buNone/>
            </a:pPr>
            <a:endParaRPr lang="en-US" dirty="0"/>
          </a:p>
        </p:txBody>
      </p:sp>
    </p:spTree>
    <p:extLst>
      <p:ext uri="{BB962C8B-B14F-4D97-AF65-F5344CB8AC3E}">
        <p14:creationId xmlns:p14="http://schemas.microsoft.com/office/powerpoint/2010/main" val="3465380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Application of the 4Ps of Marketing</a:t>
            </a:r>
          </a:p>
        </p:txBody>
      </p:sp>
      <p:sp>
        <p:nvSpPr>
          <p:cNvPr id="3" name="Content Placeholder 2"/>
          <p:cNvSpPr>
            <a:spLocks noGrp="1"/>
          </p:cNvSpPr>
          <p:nvPr>
            <p:ph idx="1"/>
          </p:nvPr>
        </p:nvSpPr>
        <p:spPr/>
        <p:txBody>
          <a:bodyPr/>
          <a:lstStyle/>
          <a:p>
            <a:r>
              <a:rPr lang="en-US" dirty="0"/>
              <a:t>Product: High-quality specialty coffee drinks, teas, and snacks.</a:t>
            </a:r>
          </a:p>
          <a:p>
            <a:r>
              <a:rPr lang="en-US" dirty="0"/>
              <a:t>Price: Competitive pricing with value-added options for premium offerings.</a:t>
            </a:r>
          </a:p>
          <a:p>
            <a:r>
              <a:rPr lang="en-US" dirty="0"/>
              <a:t>Place: Convenient urban location with easy access for customers.</a:t>
            </a:r>
          </a:p>
          <a:p>
            <a:r>
              <a:rPr lang="en-US" dirty="0"/>
              <a:t>Promotion: Marketing efforts will focus on social media, local partnerships, and word-of-mouth referrals.</a:t>
            </a:r>
          </a:p>
          <a:p>
            <a:pPr marL="0" indent="0">
              <a:buNone/>
            </a:pPr>
            <a:endParaRPr lang="en-US" dirty="0"/>
          </a:p>
        </p:txBody>
      </p:sp>
    </p:spTree>
    <p:extLst>
      <p:ext uri="{BB962C8B-B14F-4D97-AF65-F5344CB8AC3E}">
        <p14:creationId xmlns:p14="http://schemas.microsoft.com/office/powerpoint/2010/main" val="1511641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Cash Flow Forecast for the First 12 Months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42539245"/>
              </p:ext>
            </p:extLst>
          </p:nvPr>
        </p:nvGraphicFramePr>
        <p:xfrm>
          <a:off x="2183641" y="1842450"/>
          <a:ext cx="7710986" cy="4107974"/>
        </p:xfrm>
        <a:graphic>
          <a:graphicData uri="http://schemas.openxmlformats.org/drawingml/2006/table">
            <a:tbl>
              <a:tblPr>
                <a:tableStyleId>{5C22544A-7EE6-4342-B048-85BDC9FD1C3A}</a:tableStyleId>
              </a:tblPr>
              <a:tblGrid>
                <a:gridCol w="1674784">
                  <a:extLst>
                    <a:ext uri="{9D8B030D-6E8A-4147-A177-3AD203B41FA5}">
                      <a16:colId xmlns:a16="http://schemas.microsoft.com/office/drawing/2014/main" val="2073265803"/>
                    </a:ext>
                  </a:extLst>
                </a:gridCol>
                <a:gridCol w="2128372">
                  <a:extLst>
                    <a:ext uri="{9D8B030D-6E8A-4147-A177-3AD203B41FA5}">
                      <a16:colId xmlns:a16="http://schemas.microsoft.com/office/drawing/2014/main" val="415579981"/>
                    </a:ext>
                  </a:extLst>
                </a:gridCol>
                <a:gridCol w="1953915">
                  <a:extLst>
                    <a:ext uri="{9D8B030D-6E8A-4147-A177-3AD203B41FA5}">
                      <a16:colId xmlns:a16="http://schemas.microsoft.com/office/drawing/2014/main" val="2326438803"/>
                    </a:ext>
                  </a:extLst>
                </a:gridCol>
                <a:gridCol w="1953915">
                  <a:extLst>
                    <a:ext uri="{9D8B030D-6E8A-4147-A177-3AD203B41FA5}">
                      <a16:colId xmlns:a16="http://schemas.microsoft.com/office/drawing/2014/main" val="1264023759"/>
                    </a:ext>
                  </a:extLst>
                </a:gridCol>
              </a:tblGrid>
              <a:tr h="515991">
                <a:tc>
                  <a:txBody>
                    <a:bodyPr/>
                    <a:lstStyle/>
                    <a:p>
                      <a:pPr algn="ctr" fontAlgn="b"/>
                      <a:r>
                        <a:rPr lang="en-US" sz="1800" u="none" strike="noStrike" dirty="0">
                          <a:effectLst/>
                        </a:rPr>
                        <a:t>Month</a:t>
                      </a:r>
                      <a:endParaRPr lang="en-US"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800" u="none" strike="noStrike">
                          <a:effectLst/>
                        </a:rPr>
                        <a:t>Revenue (£)</a:t>
                      </a:r>
                      <a:endParaRPr lang="en-US" sz="18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rPr>
                        <a:t>Expenses (£)</a:t>
                      </a:r>
                      <a:endParaRPr lang="en-US"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800" u="none" strike="noStrike">
                          <a:effectLst/>
                        </a:rPr>
                        <a:t>Net Cash Flow (£)</a:t>
                      </a:r>
                      <a:endParaRPr lang="en-US" sz="18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620681498"/>
                  </a:ext>
                </a:extLst>
              </a:tr>
              <a:tr h="299332">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5,000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4,000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1,000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56976734"/>
                  </a:ext>
                </a:extLst>
              </a:tr>
              <a:tr h="299332">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6,000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4,500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1,500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82829286"/>
                  </a:ext>
                </a:extLst>
              </a:tr>
              <a:tr h="299332">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7,000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5,000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2,000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61544997"/>
                  </a:ext>
                </a:extLst>
              </a:tr>
              <a:tr h="299332">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8,000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5,500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2,500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65611253"/>
                  </a:ext>
                </a:extLst>
              </a:tr>
              <a:tr h="299332">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9,000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6,000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3,000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47147868"/>
                  </a:ext>
                </a:extLst>
              </a:tr>
              <a:tr h="285078">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10,000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6,500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3,500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45575945"/>
                  </a:ext>
                </a:extLst>
              </a:tr>
              <a:tr h="299332">
                <a:tc>
                  <a:txBody>
                    <a:bodyPr/>
                    <a:lstStyle/>
                    <a:p>
                      <a:pPr algn="r" fontAlgn="b"/>
                      <a:r>
                        <a:rPr lang="en-US" sz="1800" u="none" strike="noStrike">
                          <a:effectLst/>
                        </a:rPr>
                        <a:t>7</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11,000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7,000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4,000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79824667"/>
                  </a:ext>
                </a:extLst>
              </a:tr>
              <a:tr h="313585">
                <a:tc>
                  <a:txBody>
                    <a:bodyPr/>
                    <a:lstStyle/>
                    <a:p>
                      <a:pPr algn="r" fontAlgn="b"/>
                      <a:r>
                        <a:rPr lang="en-US" sz="1800" u="none" strike="noStrike">
                          <a:effectLst/>
                        </a:rPr>
                        <a:t>8</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12,000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7,500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4,500 </a:t>
                      </a:r>
                      <a:endParaRPr lang="en-US"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27760923"/>
                  </a:ext>
                </a:extLst>
              </a:tr>
              <a:tr h="299332">
                <a:tc>
                  <a:txBody>
                    <a:bodyPr/>
                    <a:lstStyle/>
                    <a:p>
                      <a:pPr algn="r" fontAlgn="b"/>
                      <a:r>
                        <a:rPr lang="en-US" sz="1800" u="none" strike="noStrike">
                          <a:effectLst/>
                        </a:rPr>
                        <a:t>9</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13,000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8,000 </a:t>
                      </a:r>
                      <a:endParaRPr lang="en-US"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5,000 </a:t>
                      </a:r>
                      <a:endParaRPr lang="en-US"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6096465"/>
                  </a:ext>
                </a:extLst>
              </a:tr>
              <a:tr h="299332">
                <a:tc>
                  <a:txBody>
                    <a:bodyPr/>
                    <a:lstStyle/>
                    <a:p>
                      <a:pPr algn="r" fontAlgn="b"/>
                      <a:r>
                        <a:rPr lang="en-US" sz="1800" u="none" strike="noStrike">
                          <a:effectLst/>
                        </a:rPr>
                        <a:t>10</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14,000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8,500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5,500 </a:t>
                      </a:r>
                      <a:endParaRPr lang="en-US"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18008487"/>
                  </a:ext>
                </a:extLst>
              </a:tr>
              <a:tr h="299332">
                <a:tc>
                  <a:txBody>
                    <a:bodyPr/>
                    <a:lstStyle/>
                    <a:p>
                      <a:pPr algn="r" fontAlgn="b"/>
                      <a:r>
                        <a:rPr lang="en-US" sz="1800" u="none" strike="noStrike">
                          <a:effectLst/>
                        </a:rPr>
                        <a:t>11</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15,000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9,000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6,000 </a:t>
                      </a:r>
                      <a:endParaRPr lang="en-US"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41380147"/>
                  </a:ext>
                </a:extLst>
              </a:tr>
              <a:tr h="299332">
                <a:tc>
                  <a:txBody>
                    <a:bodyPr/>
                    <a:lstStyle/>
                    <a:p>
                      <a:pPr algn="r" fontAlgn="b"/>
                      <a:r>
                        <a:rPr lang="en-US" sz="1800" u="none" strike="noStrike">
                          <a:effectLst/>
                        </a:rPr>
                        <a:t>12</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16,000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a:effectLst/>
                        </a:rPr>
                        <a:t>           9,500 </a:t>
                      </a:r>
                      <a:endParaRPr lang="en-US"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US" sz="1800" u="none" strike="noStrike" dirty="0">
                          <a:effectLst/>
                        </a:rPr>
                        <a:t>           6,500 </a:t>
                      </a:r>
                      <a:endParaRPr lang="en-US"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6568235"/>
                  </a:ext>
                </a:extLst>
              </a:tr>
            </a:tbl>
          </a:graphicData>
        </a:graphic>
      </p:graphicFrame>
    </p:spTree>
    <p:extLst>
      <p:ext uri="{BB962C8B-B14F-4D97-AF65-F5344CB8AC3E}">
        <p14:creationId xmlns:p14="http://schemas.microsoft.com/office/powerpoint/2010/main" val="3396514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p>
        </p:txBody>
      </p:sp>
      <p:sp>
        <p:nvSpPr>
          <p:cNvPr id="3" name="Content Placeholder 2"/>
          <p:cNvSpPr>
            <a:spLocks noGrp="1"/>
          </p:cNvSpPr>
          <p:nvPr>
            <p:ph idx="1"/>
          </p:nvPr>
        </p:nvSpPr>
        <p:spPr/>
        <p:txBody>
          <a:bodyPr/>
          <a:lstStyle/>
          <a:p>
            <a:r>
              <a:rPr lang="en-GB" b="1" dirty="0"/>
              <a:t>References</a:t>
            </a:r>
            <a:endParaRPr lang="en-US" b="1" dirty="0"/>
          </a:p>
          <a:p>
            <a:r>
              <a:rPr lang="en-GB" dirty="0"/>
              <a:t>Jang, H.W. and Lee, S.B., 2019. Applying effective sensory marketing to sustainable coffee shop business management. </a:t>
            </a:r>
            <a:r>
              <a:rPr lang="en-GB" i="1" dirty="0"/>
              <a:t>Sustainability</a:t>
            </a:r>
            <a:r>
              <a:rPr lang="en-GB" dirty="0"/>
              <a:t>, </a:t>
            </a:r>
            <a:r>
              <a:rPr lang="en-GB" i="1" dirty="0"/>
              <a:t>11</a:t>
            </a:r>
            <a:r>
              <a:rPr lang="en-GB" dirty="0"/>
              <a:t>(22), p.6430.</a:t>
            </a:r>
            <a:endParaRPr lang="en-US" dirty="0">
              <a:effectLst/>
            </a:endParaRPr>
          </a:p>
          <a:p>
            <a:r>
              <a:rPr lang="en-GB" dirty="0"/>
              <a:t>Lee, W.S., Moon, J. and Song, M., 2018. Attributes of the coffee shop business related to customer satisfaction. </a:t>
            </a:r>
            <a:r>
              <a:rPr lang="en-GB" i="1" dirty="0"/>
              <a:t>Journal of Foodservice Business Research</a:t>
            </a:r>
            <a:r>
              <a:rPr lang="en-GB" dirty="0"/>
              <a:t>, </a:t>
            </a:r>
            <a:r>
              <a:rPr lang="en-GB" i="1" dirty="0"/>
              <a:t>21</a:t>
            </a:r>
            <a:r>
              <a:rPr lang="en-GB" dirty="0"/>
              <a:t>(6), pp.628-641.</a:t>
            </a:r>
            <a:endParaRPr lang="en-US" dirty="0">
              <a:effectLst/>
            </a:endParaRPr>
          </a:p>
          <a:p>
            <a:r>
              <a:rPr lang="en-GB" dirty="0" err="1"/>
              <a:t>Torga</a:t>
            </a:r>
            <a:r>
              <a:rPr lang="en-GB" dirty="0"/>
              <a:t>, G.N. and </a:t>
            </a:r>
            <a:r>
              <a:rPr lang="en-GB" dirty="0" err="1"/>
              <a:t>Spers</a:t>
            </a:r>
            <a:r>
              <a:rPr lang="en-GB" dirty="0"/>
              <a:t>, E.E., 2020. Perspectives of global coffee demand. In </a:t>
            </a:r>
            <a:r>
              <a:rPr lang="en-GB" i="1" dirty="0"/>
              <a:t>Coffee consumption and industry strategies in Brazil</a:t>
            </a:r>
            <a:r>
              <a:rPr lang="en-GB" dirty="0"/>
              <a:t> (pp. 21-49). </a:t>
            </a:r>
            <a:r>
              <a:rPr lang="en-GB" dirty="0" err="1"/>
              <a:t>Woodhead</a:t>
            </a:r>
            <a:r>
              <a:rPr lang="en-GB" dirty="0"/>
              <a:t> Publishing.</a:t>
            </a:r>
            <a:endParaRPr lang="en-US" dirty="0">
              <a:effectLst/>
            </a:endParaRPr>
          </a:p>
          <a:p>
            <a:endParaRPr lang="en-US" dirty="0"/>
          </a:p>
        </p:txBody>
      </p:sp>
    </p:spTree>
    <p:extLst>
      <p:ext uri="{BB962C8B-B14F-4D97-AF65-F5344CB8AC3E}">
        <p14:creationId xmlns:p14="http://schemas.microsoft.com/office/powerpoint/2010/main" val="1493470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4825F1AF-8DBC-4E3D-9F3D-688338DA83F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Madison</Template>
  <TotalTime>0</TotalTime>
  <Words>1485</Words>
  <Application>Microsoft Office PowerPoint</Application>
  <PresentationFormat>Widescreen</PresentationFormat>
  <Paragraphs>91</Paragraphs>
  <Slides>8</Slides>
  <Notes>5</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Integral</vt:lpstr>
      <vt:lpstr>Entrepreneurship Cristian Sirota</vt:lpstr>
      <vt:lpstr>Overview of the Business Idea</vt:lpstr>
      <vt:lpstr>Legal Format of the Startup Company</vt:lpstr>
      <vt:lpstr>Management of the Company</vt:lpstr>
      <vt:lpstr>Evaluation of the Business Idea using SWOT Analysis</vt:lpstr>
      <vt:lpstr>Application of the 4Ps of Marketing</vt:lpstr>
      <vt:lpstr>Cash Flow Forecast for the First 12 Months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dc:title>
  <dc:creator/>
  <cp:lastModifiedBy/>
  <cp:revision>36</cp:revision>
  <dcterms:created xsi:type="dcterms:W3CDTF">2024-02-22T22:28:30Z</dcterms:created>
  <dcterms:modified xsi:type="dcterms:W3CDTF">2024-03-10T13:55:58Z</dcterms:modified>
</cp:coreProperties>
</file>