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 id="2147483661" r:id="rId2"/>
  </p:sldMasterIdLst>
  <p:notesMasterIdLst>
    <p:notesMasterId r:id="rId12"/>
  </p:notesMasterIdLst>
  <p:handoutMasterIdLst>
    <p:handoutMasterId r:id="rId13"/>
  </p:handoutMasterIdLst>
  <p:sldIdLst>
    <p:sldId id="271" r:id="rId3"/>
    <p:sldId id="277" r:id="rId4"/>
    <p:sldId id="272" r:id="rId5"/>
    <p:sldId id="273" r:id="rId6"/>
    <p:sldId id="274" r:id="rId7"/>
    <p:sldId id="275" r:id="rId8"/>
    <p:sldId id="276" r:id="rId9"/>
    <p:sldId id="278" r:id="rId10"/>
    <p:sldId id="279"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6EA7"/>
    <a:srgbClr val="4070AA"/>
    <a:srgbClr val="4172AD"/>
    <a:srgbClr val="3D6AA1"/>
    <a:srgbClr val="4478B2"/>
    <a:srgbClr val="497DBB"/>
    <a:srgbClr val="405EA2"/>
    <a:srgbClr val="3A6598"/>
    <a:srgbClr val="386294"/>
    <a:srgbClr val="2D4E77"/>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84" autoAdjust="0"/>
    <p:restoredTop sz="67324" autoAdjust="0"/>
  </p:normalViewPr>
  <p:slideViewPr>
    <p:cSldViewPr snapToGrid="0" snapToObjects="1">
      <p:cViewPr varScale="1">
        <p:scale>
          <a:sx n="76" d="100"/>
          <a:sy n="76" d="100"/>
        </p:scale>
        <p:origin x="2248" y="56"/>
      </p:cViewPr>
      <p:guideLst>
        <p:guide orient="horz" pos="2160"/>
        <p:guide pos="2880"/>
      </p:guideLst>
    </p:cSldViewPr>
  </p:slideViewPr>
  <p:outlineViewPr>
    <p:cViewPr>
      <p:scale>
        <a:sx n="33" d="100"/>
        <a:sy n="33" d="100"/>
      </p:scale>
      <p:origin x="0" y="-2526"/>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p:cViewPr varScale="1">
        <p:scale>
          <a:sx n="85" d="100"/>
          <a:sy n="85" d="100"/>
        </p:scale>
        <p:origin x="2720" y="16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39B91D-81E3-4C7D-B79D-C1A41B492D79}" type="datetimeFigureOut">
              <a:rPr lang="en-GB" smtClean="0"/>
              <a:t>22/06/2026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9809B65-452D-48DD-B437-63E56D289B0A}" type="slidenum">
              <a:rPr lang="en-GB" smtClean="0"/>
              <a:t>‹#›</a:t>
            </a:fld>
            <a:endParaRPr lang="en-GB"/>
          </a:p>
        </p:txBody>
      </p:sp>
    </p:spTree>
    <p:extLst>
      <p:ext uri="{BB962C8B-B14F-4D97-AF65-F5344CB8AC3E}">
        <p14:creationId xmlns:p14="http://schemas.microsoft.com/office/powerpoint/2010/main" val="24467139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1F5199-F7F4-4FB2-A2CD-22A2CFC87608}" type="datetimeFigureOut">
              <a:rPr lang="en-US" smtClean="0"/>
              <a:t>6/22/2026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6C0744-2FEF-4441-821D-70180A370937}" type="slidenum">
              <a:rPr lang="en-US" smtClean="0"/>
              <a:t>‹#›</a:t>
            </a:fld>
            <a:endParaRPr lang="en-US"/>
          </a:p>
        </p:txBody>
      </p:sp>
    </p:spTree>
    <p:extLst>
      <p:ext uri="{BB962C8B-B14F-4D97-AF65-F5344CB8AC3E}">
        <p14:creationId xmlns:p14="http://schemas.microsoft.com/office/powerpoint/2010/main" val="1271703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6C0744-2FEF-4441-821D-70180A370937}" type="slidenum">
              <a:rPr lang="en-US" smtClean="0"/>
              <a:t>1</a:t>
            </a:fld>
            <a:endParaRPr lang="en-US"/>
          </a:p>
        </p:txBody>
      </p:sp>
    </p:spTree>
    <p:extLst>
      <p:ext uri="{BB962C8B-B14F-4D97-AF65-F5344CB8AC3E}">
        <p14:creationId xmlns:p14="http://schemas.microsoft.com/office/powerpoint/2010/main" val="2604631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2</a:t>
            </a:fld>
            <a:endParaRPr lang="en-US"/>
          </a:p>
        </p:txBody>
      </p:sp>
    </p:spTree>
    <p:extLst>
      <p:ext uri="{BB962C8B-B14F-4D97-AF65-F5344CB8AC3E}">
        <p14:creationId xmlns:p14="http://schemas.microsoft.com/office/powerpoint/2010/main" val="201040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3</a:t>
            </a:fld>
            <a:endParaRPr lang="en-US"/>
          </a:p>
        </p:txBody>
      </p:sp>
    </p:spTree>
    <p:extLst>
      <p:ext uri="{BB962C8B-B14F-4D97-AF65-F5344CB8AC3E}">
        <p14:creationId xmlns:p14="http://schemas.microsoft.com/office/powerpoint/2010/main" val="4038997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4</a:t>
            </a:fld>
            <a:endParaRPr lang="en-US"/>
          </a:p>
        </p:txBody>
      </p:sp>
    </p:spTree>
    <p:extLst>
      <p:ext uri="{BB962C8B-B14F-4D97-AF65-F5344CB8AC3E}">
        <p14:creationId xmlns:p14="http://schemas.microsoft.com/office/powerpoint/2010/main" val="3841874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5</a:t>
            </a:fld>
            <a:endParaRPr lang="en-US"/>
          </a:p>
        </p:txBody>
      </p:sp>
    </p:spTree>
    <p:extLst>
      <p:ext uri="{BB962C8B-B14F-4D97-AF65-F5344CB8AC3E}">
        <p14:creationId xmlns:p14="http://schemas.microsoft.com/office/powerpoint/2010/main" val="783613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6</a:t>
            </a:fld>
            <a:endParaRPr lang="en-US"/>
          </a:p>
        </p:txBody>
      </p:sp>
    </p:spTree>
    <p:extLst>
      <p:ext uri="{BB962C8B-B14F-4D97-AF65-F5344CB8AC3E}">
        <p14:creationId xmlns:p14="http://schemas.microsoft.com/office/powerpoint/2010/main" val="1976617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7</a:t>
            </a:fld>
            <a:endParaRPr lang="en-US"/>
          </a:p>
        </p:txBody>
      </p:sp>
    </p:spTree>
    <p:extLst>
      <p:ext uri="{BB962C8B-B14F-4D97-AF65-F5344CB8AC3E}">
        <p14:creationId xmlns:p14="http://schemas.microsoft.com/office/powerpoint/2010/main" val="4109491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5"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lvl1pPr>
              <a:defRPr>
                <a:solidFill>
                  <a:schemeClr val="tx2">
                    <a:lumMod val="75000"/>
                  </a:schemeClr>
                </a:solidFill>
              </a:defRPr>
            </a:lvl1pPr>
          </a:lstStyle>
          <a:p>
            <a:r>
              <a:rPr lang="en-US" dirty="0"/>
              <a:t>Click to edit Master title style</a:t>
            </a:r>
          </a:p>
        </p:txBody>
      </p:sp>
      <p:sp>
        <p:nvSpPr>
          <p:cNvPr id="6" name="Text Placeholder 2"/>
          <p:cNvSpPr>
            <a:spLocks noGrp="1"/>
          </p:cNvSpPr>
          <p:nvPr>
            <p:ph idx="1"/>
          </p:nvPr>
        </p:nvSpPr>
        <p:spPr>
          <a:xfrm>
            <a:off x="457200" y="1600200"/>
            <a:ext cx="8229600" cy="4525963"/>
          </a:xfrm>
          <a:prstGeom prst="rect">
            <a:avLst/>
          </a:prstGeom>
        </p:spPr>
        <p:txBody>
          <a:bodyPr vert="horz" lIns="91440" tIns="45720" rIns="91440" bIns="45720" rtlCol="0">
            <a:normAutofit/>
          </a:bodyPr>
          <a:lstStyle>
            <a:lvl1pPr>
              <a:defRPr>
                <a:solidFill>
                  <a:schemeClr val="accent1">
                    <a:lumMod val="75000"/>
                  </a:schemeClr>
                </a:solidFill>
              </a:defRPr>
            </a:lvl1pPr>
          </a:lstStyle>
          <a:p>
            <a:pPr lvl="0"/>
            <a:r>
              <a:rPr lang="en-US" dirty="0"/>
              <a:t>Click to edit Master text styles</a:t>
            </a:r>
          </a:p>
          <a:p>
            <a:pPr lvl="0"/>
            <a:r>
              <a:rPr lang="en-US" dirty="0"/>
              <a:t>Click to edit Master text styles</a:t>
            </a:r>
          </a:p>
        </p:txBody>
      </p:sp>
      <p:pic>
        <p:nvPicPr>
          <p:cNvPr id="4" name="Picture 3">
            <a:extLst>
              <a:ext uri="{FF2B5EF4-FFF2-40B4-BE49-F238E27FC236}">
                <a16:creationId xmlns:a16="http://schemas.microsoft.com/office/drawing/2014/main" id="{BB270461-5061-4414-803B-C583AB6622A7}"/>
              </a:ext>
            </a:extLst>
          </p:cNvPr>
          <p:cNvPicPr>
            <a:picLocks noChangeAspect="1"/>
          </p:cNvPicPr>
          <p:nvPr userDrawn="1"/>
        </p:nvPicPr>
        <p:blipFill>
          <a:blip r:embed="rId2"/>
          <a:stretch>
            <a:fillRect/>
          </a:stretch>
        </p:blipFill>
        <p:spPr>
          <a:xfrm>
            <a:off x="0" y="6331318"/>
            <a:ext cx="1163782" cy="526682"/>
          </a:xfrm>
          <a:prstGeom prst="rect">
            <a:avLst/>
          </a:prstGeom>
        </p:spPr>
      </p:pic>
    </p:spTree>
    <p:extLst>
      <p:ext uri="{BB962C8B-B14F-4D97-AF65-F5344CB8AC3E}">
        <p14:creationId xmlns:p14="http://schemas.microsoft.com/office/powerpoint/2010/main" val="600365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8C21ADE0-5C6C-4D2E-BA8D-9FAB5A6E626E}"/>
              </a:ext>
            </a:extLst>
          </p:cNvPr>
          <p:cNvPicPr>
            <a:picLocks noChangeAspect="1"/>
          </p:cNvPicPr>
          <p:nvPr userDrawn="1"/>
        </p:nvPicPr>
        <p:blipFill>
          <a:blip r:embed="rId2"/>
          <a:stretch>
            <a:fillRect/>
          </a:stretch>
        </p:blipFill>
        <p:spPr>
          <a:xfrm>
            <a:off x="0" y="6331318"/>
            <a:ext cx="1163782" cy="526682"/>
          </a:xfrm>
          <a:prstGeom prst="rect">
            <a:avLst/>
          </a:prstGeom>
        </p:spPr>
      </p:pic>
    </p:spTree>
    <p:extLst>
      <p:ext uri="{BB962C8B-B14F-4D97-AF65-F5344CB8AC3E}">
        <p14:creationId xmlns:p14="http://schemas.microsoft.com/office/powerpoint/2010/main" val="4288875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p:txBody>
      </p:sp>
    </p:spTree>
    <p:extLst>
      <p:ext uri="{BB962C8B-B14F-4D97-AF65-F5344CB8AC3E}">
        <p14:creationId xmlns:p14="http://schemas.microsoft.com/office/powerpoint/2010/main" val="438668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6/22/2026</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4101486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6/22/2026</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248111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6/22/2026</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1744394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6/22/2026</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3793512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dirty="0"/>
              <a:t>Click to edit Master title style</a:t>
            </a:r>
          </a:p>
        </p:txBody>
      </p:sp>
      <p:sp>
        <p:nvSpPr>
          <p:cNvPr id="4" name="Text Placeholder 3"/>
          <p:cNvSpPr>
            <a:spLocks noGrp="1"/>
          </p:cNvSpPr>
          <p:nvPr>
            <p:ph type="body" sz="quarter" idx="10"/>
          </p:nvPr>
        </p:nvSpPr>
        <p:spPr>
          <a:xfrm>
            <a:off x="457200" y="1600200"/>
            <a:ext cx="8229600" cy="4175125"/>
          </a:xfrm>
        </p:spPr>
        <p:txBody>
          <a:bodyPr/>
          <a:lstStyle>
            <a:lvl1pPr>
              <a:defRPr>
                <a:solidFill>
                  <a:schemeClr val="accent1">
                    <a:lumMod val="75000"/>
                  </a:schemeClr>
                </a:solidFill>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50434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1274ED4-9F4B-419D-860C-1298080DDD50}"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230662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274ED4-9F4B-419D-860C-1298080DDD50}"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9766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274ED4-9F4B-419D-860C-1298080DDD50}"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3255706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1274ED4-9F4B-419D-860C-1298080DDD50}"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572867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1274ED4-9F4B-419D-860C-1298080DDD50}"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23833737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1274ED4-9F4B-419D-860C-1298080DDD50}"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513633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274ED4-9F4B-419D-860C-1298080DDD50}"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37822764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274ED4-9F4B-419D-860C-1298080DDD50}"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749028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274ED4-9F4B-419D-860C-1298080DDD50}"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747118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274ED4-9F4B-419D-860C-1298080DDD50}"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548602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274ED4-9F4B-419D-860C-1298080DDD50}"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3338769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png"/><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10">
            <a:extLst>
              <a:ext uri="{28A0092B-C50C-407E-A947-70E740481C1C}">
                <a14:useLocalDpi xmlns:a14="http://schemas.microsoft.com/office/drawing/2010/main" val="0"/>
              </a:ext>
            </a:extLst>
          </a:blip>
          <a:srcRect l="139" t="208" r="79" b="371"/>
          <a:stretch/>
        </p:blipFill>
        <p:spPr bwMode="auto">
          <a:xfrm>
            <a:off x="5030" y="1063"/>
            <a:ext cx="9154872" cy="6848986"/>
          </a:xfrm>
          <a:prstGeom prst="rect">
            <a:avLst/>
          </a:prstGeom>
          <a:noFill/>
          <a:ln w="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0"/>
            <a:r>
              <a:rPr lang="en-US" dirty="0"/>
              <a:t>Click to edit Master text styles</a:t>
            </a:r>
          </a:p>
        </p:txBody>
      </p:sp>
      <p:sp>
        <p:nvSpPr>
          <p:cNvPr id="7" name="Footer Placeholder 3"/>
          <p:cNvSpPr txBox="1">
            <a:spLocks/>
          </p:cNvSpPr>
          <p:nvPr/>
        </p:nvSpPr>
        <p:spPr>
          <a:xfrm>
            <a:off x="1163782" y="6423727"/>
            <a:ext cx="2767054" cy="365125"/>
          </a:xfrm>
          <a:prstGeom prst="rect">
            <a:avLst/>
          </a:prstGeom>
        </p:spPr>
        <p:txBody>
          <a:bodyPr vert="horz" lIns="91440" tIns="45720" rIns="91440" bIns="45720" rtlCol="0" anchor="ctr"/>
          <a:lstStyle>
            <a:defPPr>
              <a:defRPr lang="en-US"/>
            </a:defPPr>
            <a:lvl1pPr marL="0" algn="r"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chemeClr val="bg1"/>
                </a:solidFill>
              </a:rPr>
              <a:t>© Oxford</a:t>
            </a:r>
            <a:r>
              <a:rPr lang="en-US" baseline="0" dirty="0">
                <a:solidFill>
                  <a:schemeClr val="bg1"/>
                </a:solidFill>
              </a:rPr>
              <a:t> University Press</a:t>
            </a:r>
            <a:r>
              <a:rPr lang="en-US" dirty="0">
                <a:solidFill>
                  <a:schemeClr val="bg1"/>
                </a:solidFill>
              </a:rPr>
              <a:t> 2021</a:t>
            </a:r>
          </a:p>
        </p:txBody>
      </p:sp>
      <p:sp>
        <p:nvSpPr>
          <p:cNvPr id="8" name="Slide Number Placeholder 4"/>
          <p:cNvSpPr txBox="1">
            <a:spLocks/>
          </p:cNvSpPr>
          <p:nvPr/>
        </p:nvSpPr>
        <p:spPr>
          <a:xfrm>
            <a:off x="8686800" y="6423727"/>
            <a:ext cx="389823"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2003EA47-653C-4D08-BE86-5931AF95F427}" type="slidenum">
              <a:rPr lang="en-US" smtClean="0">
                <a:solidFill>
                  <a:schemeClr val="bg1"/>
                </a:solidFill>
              </a:rPr>
              <a:pPr/>
              <a:t>‹#›</a:t>
            </a:fld>
            <a:endParaRPr lang="en-US" dirty="0">
              <a:solidFill>
                <a:schemeClr val="bg1"/>
              </a:solidFill>
            </a:endParaRPr>
          </a:p>
        </p:txBody>
      </p:sp>
      <p:pic>
        <p:nvPicPr>
          <p:cNvPr id="9" name="Picture 8">
            <a:extLst>
              <a:ext uri="{FF2B5EF4-FFF2-40B4-BE49-F238E27FC236}">
                <a16:creationId xmlns:a16="http://schemas.microsoft.com/office/drawing/2014/main" id="{DB11EB2B-0846-4623-8B27-CF24A81847A5}"/>
              </a:ext>
            </a:extLst>
          </p:cNvPr>
          <p:cNvPicPr>
            <a:picLocks noChangeAspect="1"/>
          </p:cNvPicPr>
          <p:nvPr/>
        </p:nvPicPr>
        <p:blipFill>
          <a:blip r:embed="rId11"/>
          <a:stretch>
            <a:fillRect/>
          </a:stretch>
        </p:blipFill>
        <p:spPr>
          <a:xfrm>
            <a:off x="8313" y="6323005"/>
            <a:ext cx="1163782" cy="526682"/>
          </a:xfrm>
          <a:prstGeom prst="rect">
            <a:avLst/>
          </a:prstGeom>
        </p:spPr>
      </p:pic>
    </p:spTree>
    <p:extLst>
      <p:ext uri="{BB962C8B-B14F-4D97-AF65-F5344CB8AC3E}">
        <p14:creationId xmlns:p14="http://schemas.microsoft.com/office/powerpoint/2010/main" val="839490661"/>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4" r:id="rId3"/>
    <p:sldLayoutId id="2147483656" r:id="rId4"/>
    <p:sldLayoutId id="2147483657" r:id="rId5"/>
    <p:sldLayoutId id="2147483658" r:id="rId6"/>
    <p:sldLayoutId id="2147483659" r:id="rId7"/>
    <p:sldLayoutId id="2147483660" r:id="rId8"/>
  </p:sldLayoutIdLst>
  <p:txStyles>
    <p:titleStyle>
      <a:lvl1pPr algn="ctr" defTabSz="914400" rtl="0" eaLnBrk="1" latinLnBrk="0" hangingPunct="1">
        <a:spcBef>
          <a:spcPct val="0"/>
        </a:spcBef>
        <a:buNone/>
        <a:defRPr sz="3600" kern="1200">
          <a:solidFill>
            <a:schemeClr val="tx2">
              <a:lumMod val="7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baseline="0">
          <a:solidFill>
            <a:schemeClr val="accent1">
              <a:lumMod val="7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274ED4-9F4B-419D-860C-1298080DDD50}" type="datetimeFigureOut">
              <a:rPr lang="en-US" smtClean="0"/>
              <a:t>6/22/2026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2AD481-5BB6-4F80-BDB5-1CA862C1E2D4}" type="slidenum">
              <a:rPr lang="en-US" smtClean="0"/>
              <a:t>‹#›</a:t>
            </a:fld>
            <a:endParaRPr lang="en-US"/>
          </a:p>
        </p:txBody>
      </p:sp>
    </p:spTree>
    <p:extLst>
      <p:ext uri="{BB962C8B-B14F-4D97-AF65-F5344CB8AC3E}">
        <p14:creationId xmlns:p14="http://schemas.microsoft.com/office/powerpoint/2010/main" val="183276268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Tradition and change – UK Politics</a:t>
            </a:r>
          </a:p>
        </p:txBody>
      </p:sp>
      <p:sp>
        <p:nvSpPr>
          <p:cNvPr id="5" name="Text Placeholder 4">
            <a:extLst>
              <a:ext uri="{FF2B5EF4-FFF2-40B4-BE49-F238E27FC236}">
                <a16:creationId xmlns:a16="http://schemas.microsoft.com/office/drawing/2014/main" id="{CBE3B883-F392-4AF4-B269-992BBDB77620}"/>
              </a:ext>
            </a:extLst>
          </p:cNvPr>
          <p:cNvSpPr>
            <a:spLocks noGrp="1"/>
          </p:cNvSpPr>
          <p:nvPr>
            <p:ph type="body" sz="quarter" idx="10"/>
          </p:nvPr>
        </p:nvSpPr>
        <p:spPr/>
        <p:txBody>
          <a:bodyPr>
            <a:normAutofit fontScale="92500" lnSpcReduction="10000"/>
          </a:bodyPr>
          <a:lstStyle/>
          <a:p>
            <a:r>
              <a:rPr lang="en-GB" dirty="0"/>
              <a:t>The main features of UK politics.</a:t>
            </a:r>
          </a:p>
          <a:p>
            <a:r>
              <a:rPr lang="en-GB" dirty="0"/>
              <a:t>Understand the concepts of representative and direct democracy.</a:t>
            </a:r>
          </a:p>
          <a:p>
            <a:r>
              <a:rPr lang="en-GB" dirty="0"/>
              <a:t>Apply a variety of perspectives to the concept of political power.</a:t>
            </a:r>
          </a:p>
          <a:p>
            <a:r>
              <a:rPr lang="en-GB" dirty="0"/>
              <a:t>Analyse ways in which the different functions of governance are performed.</a:t>
            </a:r>
          </a:p>
          <a:p>
            <a:r>
              <a:rPr lang="en-GB" dirty="0"/>
              <a:t>Evaluate the viability of traditional constitutional models in the contemporary UK.</a:t>
            </a:r>
          </a:p>
        </p:txBody>
      </p:sp>
    </p:spTree>
    <p:extLst>
      <p:ext uri="{BB962C8B-B14F-4D97-AF65-F5344CB8AC3E}">
        <p14:creationId xmlns:p14="http://schemas.microsoft.com/office/powerpoint/2010/main" val="2666009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65F76-995B-CEBE-5E07-83D214666302}"/>
              </a:ext>
            </a:extLst>
          </p:cNvPr>
          <p:cNvSpPr>
            <a:spLocks noGrp="1"/>
          </p:cNvSpPr>
          <p:nvPr>
            <p:ph type="title"/>
          </p:nvPr>
        </p:nvSpPr>
        <p:spPr/>
        <p:txBody>
          <a:bodyPr/>
          <a:lstStyle/>
          <a:p>
            <a:r>
              <a:rPr lang="en-GB" dirty="0"/>
              <a:t>Introduction</a:t>
            </a:r>
          </a:p>
        </p:txBody>
      </p:sp>
      <p:sp>
        <p:nvSpPr>
          <p:cNvPr id="3" name="Text Placeholder 2">
            <a:extLst>
              <a:ext uri="{FF2B5EF4-FFF2-40B4-BE49-F238E27FC236}">
                <a16:creationId xmlns:a16="http://schemas.microsoft.com/office/drawing/2014/main" id="{B1172501-8C7E-7755-3357-D7C6EE08D7A3}"/>
              </a:ext>
            </a:extLst>
          </p:cNvPr>
          <p:cNvSpPr>
            <a:spLocks noGrp="1"/>
          </p:cNvSpPr>
          <p:nvPr>
            <p:ph type="body" sz="quarter" idx="10"/>
          </p:nvPr>
        </p:nvSpPr>
        <p:spPr/>
        <p:txBody>
          <a:bodyPr/>
          <a:lstStyle/>
          <a:p>
            <a:endParaRPr lang="en-GB" dirty="0"/>
          </a:p>
        </p:txBody>
      </p:sp>
      <p:pic>
        <p:nvPicPr>
          <p:cNvPr id="5" name="Picture 4">
            <a:extLst>
              <a:ext uri="{FF2B5EF4-FFF2-40B4-BE49-F238E27FC236}">
                <a16:creationId xmlns:a16="http://schemas.microsoft.com/office/drawing/2014/main" id="{28F17BE7-0620-D357-E127-B9792EA83548}"/>
              </a:ext>
            </a:extLst>
          </p:cNvPr>
          <p:cNvPicPr>
            <a:picLocks noChangeAspect="1"/>
          </p:cNvPicPr>
          <p:nvPr/>
        </p:nvPicPr>
        <p:blipFill rotWithShape="1">
          <a:blip r:embed="rId3"/>
          <a:srcRect l="33364" t="28948" r="14545" b="36490"/>
          <a:stretch/>
        </p:blipFill>
        <p:spPr>
          <a:xfrm>
            <a:off x="0" y="1543021"/>
            <a:ext cx="8846625" cy="3771958"/>
          </a:xfrm>
          <a:prstGeom prst="rect">
            <a:avLst/>
          </a:prstGeom>
        </p:spPr>
      </p:pic>
    </p:spTree>
    <p:extLst>
      <p:ext uri="{BB962C8B-B14F-4D97-AF65-F5344CB8AC3E}">
        <p14:creationId xmlns:p14="http://schemas.microsoft.com/office/powerpoint/2010/main" val="4162085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Power in politics</a:t>
            </a:r>
          </a:p>
        </p:txBody>
      </p:sp>
      <p:sp>
        <p:nvSpPr>
          <p:cNvPr id="3" name="Text Placeholder 2"/>
          <p:cNvSpPr>
            <a:spLocks noGrp="1"/>
          </p:cNvSpPr>
          <p:nvPr>
            <p:ph type="body" sz="quarter" idx="10"/>
          </p:nvPr>
        </p:nvSpPr>
        <p:spPr/>
        <p:txBody>
          <a:bodyPr>
            <a:normAutofit fontScale="85000" lnSpcReduction="20000"/>
          </a:bodyPr>
          <a:lstStyle/>
          <a:p>
            <a:r>
              <a:rPr lang="en-US" dirty="0"/>
              <a:t>Power is the ability to achieve desired outcomes</a:t>
            </a:r>
          </a:p>
          <a:p>
            <a:r>
              <a:rPr lang="en-US" dirty="0"/>
              <a:t>It comes in different varieties</a:t>
            </a:r>
          </a:p>
          <a:p>
            <a:r>
              <a:rPr lang="en-US" dirty="0" err="1"/>
              <a:t>Eg</a:t>
            </a:r>
            <a:r>
              <a:rPr lang="en-US" dirty="0"/>
              <a:t>: ‘hard’ power is the ability to compel certain forms of </a:t>
            </a:r>
            <a:r>
              <a:rPr lang="en-US" dirty="0" err="1"/>
              <a:t>behaviour</a:t>
            </a:r>
            <a:r>
              <a:rPr lang="en-US" dirty="0"/>
              <a:t>, for instance through passing and imposing laws</a:t>
            </a:r>
          </a:p>
          <a:p>
            <a:r>
              <a:rPr lang="en-US" dirty="0"/>
              <a:t>‘Soft’ power is the ability to influence and persuade, for instance through culture and media</a:t>
            </a:r>
          </a:p>
          <a:p>
            <a:r>
              <a:rPr lang="en-US" dirty="0"/>
              <a:t>Power can be exercised over other groups and individuals, in competition with them</a:t>
            </a:r>
          </a:p>
          <a:p>
            <a:r>
              <a:rPr lang="en-US" dirty="0"/>
              <a:t>Power can also be exercised jointly with other groups and individuals, in collaboration with them</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90872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67158-B392-3D4D-B8FB-423C4C24F50C}"/>
              </a:ext>
            </a:extLst>
          </p:cNvPr>
          <p:cNvSpPr>
            <a:spLocks noGrp="1"/>
          </p:cNvSpPr>
          <p:nvPr>
            <p:ph type="title"/>
          </p:nvPr>
        </p:nvSpPr>
        <p:spPr>
          <a:xfrm>
            <a:off x="457200" y="273050"/>
            <a:ext cx="3008313" cy="1162050"/>
          </a:xfrm>
        </p:spPr>
        <p:txBody>
          <a:bodyPr anchor="b">
            <a:normAutofit/>
          </a:bodyPr>
          <a:lstStyle/>
          <a:p>
            <a:r>
              <a:rPr lang="en-US" dirty="0"/>
              <a:t>The UK as a state</a:t>
            </a:r>
          </a:p>
        </p:txBody>
      </p:sp>
      <p:pic>
        <p:nvPicPr>
          <p:cNvPr id="5" name="Picture 4">
            <a:extLst>
              <a:ext uri="{FF2B5EF4-FFF2-40B4-BE49-F238E27FC236}">
                <a16:creationId xmlns:a16="http://schemas.microsoft.com/office/drawing/2014/main" id="{2DBB16A6-3BCE-E222-E1A4-D2960BA09E90}"/>
              </a:ext>
            </a:extLst>
          </p:cNvPr>
          <p:cNvPicPr>
            <a:picLocks noChangeAspect="1"/>
          </p:cNvPicPr>
          <p:nvPr/>
        </p:nvPicPr>
        <p:blipFill rotWithShape="1">
          <a:blip r:embed="rId3"/>
          <a:srcRect l="33182" t="18878" r="18546" b="20504"/>
          <a:stretch/>
        </p:blipFill>
        <p:spPr>
          <a:xfrm>
            <a:off x="3990108" y="1137461"/>
            <a:ext cx="5111750" cy="4124290"/>
          </a:xfrm>
          <a:prstGeom prst="rect">
            <a:avLst/>
          </a:prstGeom>
          <a:noFill/>
        </p:spPr>
      </p:pic>
      <p:sp>
        <p:nvSpPr>
          <p:cNvPr id="3" name="Text Placeholder 2">
            <a:extLst>
              <a:ext uri="{FF2B5EF4-FFF2-40B4-BE49-F238E27FC236}">
                <a16:creationId xmlns:a16="http://schemas.microsoft.com/office/drawing/2014/main" id="{B4C1DD07-7ABD-5C4F-A183-B5535470E9E1}"/>
              </a:ext>
            </a:extLst>
          </p:cNvPr>
          <p:cNvSpPr>
            <a:spLocks noGrp="1"/>
          </p:cNvSpPr>
          <p:nvPr>
            <p:ph type="body" sz="half" idx="2"/>
          </p:nvPr>
        </p:nvSpPr>
        <p:spPr>
          <a:xfrm>
            <a:off x="216132" y="1435100"/>
            <a:ext cx="3832166" cy="4841009"/>
          </a:xfrm>
        </p:spPr>
        <p:txBody>
          <a:bodyPr>
            <a:normAutofit/>
          </a:bodyPr>
          <a:lstStyle/>
          <a:p>
            <a:r>
              <a:rPr lang="en-US" sz="1600" dirty="0"/>
              <a:t>The full name of the UK is ‘United Kingdom of Great Britain and Northern Ireland’.</a:t>
            </a:r>
          </a:p>
          <a:p>
            <a:r>
              <a:rPr lang="en-US" sz="1600" dirty="0"/>
              <a:t>The initials UK are generally accepted as an abbreviation of this term. Sometimes the term ’Britain’ is used, but UK is best way of being clear about the territories presently encompassed by the UK</a:t>
            </a:r>
          </a:p>
          <a:p>
            <a:r>
              <a:rPr lang="en-US" sz="1600" dirty="0"/>
              <a:t>The UK has a long pre-history. It did not come into being at one single point, and its territorial extent has changed.</a:t>
            </a:r>
          </a:p>
          <a:p>
            <a:r>
              <a:rPr lang="en-US" sz="1600" dirty="0"/>
              <a:t>The UK can generally be regarded as a capitalist, market economy, with a significant public sector.</a:t>
            </a:r>
          </a:p>
          <a:p>
            <a:r>
              <a:rPr lang="en-US" sz="1600" dirty="0"/>
              <a:t>It can be classed as a democratic state</a:t>
            </a:r>
          </a:p>
        </p:txBody>
      </p:sp>
    </p:spTree>
    <p:extLst>
      <p:ext uri="{BB962C8B-B14F-4D97-AF65-F5344CB8AC3E}">
        <p14:creationId xmlns:p14="http://schemas.microsoft.com/office/powerpoint/2010/main" val="739814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95116-6D8F-7848-B387-D3802F65CD6D}"/>
              </a:ext>
            </a:extLst>
          </p:cNvPr>
          <p:cNvSpPr>
            <a:spLocks noGrp="1"/>
          </p:cNvSpPr>
          <p:nvPr>
            <p:ph type="title"/>
          </p:nvPr>
        </p:nvSpPr>
        <p:spPr/>
        <p:txBody>
          <a:bodyPr/>
          <a:lstStyle/>
          <a:p>
            <a:r>
              <a:rPr lang="en-US" dirty="0"/>
              <a:t>The ‘unwritten’ or ‘uncodified’ constitution</a:t>
            </a:r>
          </a:p>
        </p:txBody>
      </p:sp>
      <p:sp>
        <p:nvSpPr>
          <p:cNvPr id="3" name="Text Placeholder 2">
            <a:extLst>
              <a:ext uri="{FF2B5EF4-FFF2-40B4-BE49-F238E27FC236}">
                <a16:creationId xmlns:a16="http://schemas.microsoft.com/office/drawing/2014/main" id="{5CE78677-04D5-C246-9C69-84CC80430B20}"/>
              </a:ext>
            </a:extLst>
          </p:cNvPr>
          <p:cNvSpPr>
            <a:spLocks noGrp="1"/>
          </p:cNvSpPr>
          <p:nvPr>
            <p:ph type="body" sz="quarter" idx="10"/>
          </p:nvPr>
        </p:nvSpPr>
        <p:spPr>
          <a:xfrm>
            <a:off x="457200" y="1600199"/>
            <a:ext cx="8229600" cy="4459941"/>
          </a:xfrm>
        </p:spPr>
        <p:txBody>
          <a:bodyPr>
            <a:normAutofit fontScale="62500" lnSpcReduction="20000"/>
          </a:bodyPr>
          <a:lstStyle/>
          <a:p>
            <a:r>
              <a:rPr lang="en-US" dirty="0"/>
              <a:t>Most democratic countries internationally have the fundamental rules of the political system set out in a document or group of documents clearly labelled the ‘constitution’.</a:t>
            </a:r>
          </a:p>
          <a:p>
            <a:r>
              <a:rPr lang="en-US" dirty="0"/>
              <a:t>Such a constitutional text typically has special legal status. Any amendments to it need to follow a set procedure, and the courts can be responsible for interpreting and upholding the constitution.</a:t>
            </a:r>
          </a:p>
          <a:p>
            <a:r>
              <a:rPr lang="en-US" dirty="0"/>
              <a:t>The UK lacks such a text. Its constitution is dispersed across a number of different sources, such as laws, judicial decisions, and conventions – that is rules lacking direct legal force. The UK is therefore said to have an ‘unwritten’ or ‘uncodified’ constitution.</a:t>
            </a:r>
          </a:p>
          <a:p>
            <a:r>
              <a:rPr lang="en-US" dirty="0"/>
              <a:t>Consequently, there is no formal constitutional amendment procedure in the UK, and courts cannot strike down the actions of public authorities or laws on the basis that they are unconstitutional.</a:t>
            </a:r>
          </a:p>
          <a:p>
            <a:r>
              <a:rPr lang="en-US" dirty="0"/>
              <a:t>Rather than having a constitutional text as its ultimate source of legal authority, it is the UK Parliament that possesses this constitutional supremacy, according to a doctrine known as ‘parliamentary sovereignty’.</a:t>
            </a:r>
          </a:p>
        </p:txBody>
      </p:sp>
    </p:spTree>
    <p:extLst>
      <p:ext uri="{BB962C8B-B14F-4D97-AF65-F5344CB8AC3E}">
        <p14:creationId xmlns:p14="http://schemas.microsoft.com/office/powerpoint/2010/main" val="596008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29A-94A5-C443-9CF3-4D5CC137FDBB}"/>
              </a:ext>
            </a:extLst>
          </p:cNvPr>
          <p:cNvSpPr>
            <a:spLocks noGrp="1"/>
          </p:cNvSpPr>
          <p:nvPr>
            <p:ph type="title"/>
          </p:nvPr>
        </p:nvSpPr>
        <p:spPr/>
        <p:txBody>
          <a:bodyPr/>
          <a:lstStyle/>
          <a:p>
            <a:r>
              <a:rPr lang="en-US" dirty="0"/>
              <a:t>Challenges and reassessments</a:t>
            </a:r>
          </a:p>
        </p:txBody>
      </p:sp>
      <p:sp>
        <p:nvSpPr>
          <p:cNvPr id="3" name="Text Placeholder 2">
            <a:extLst>
              <a:ext uri="{FF2B5EF4-FFF2-40B4-BE49-F238E27FC236}">
                <a16:creationId xmlns:a16="http://schemas.microsoft.com/office/drawing/2014/main" id="{CD166A8A-C8AE-4840-9283-CCA5A46349F6}"/>
              </a:ext>
            </a:extLst>
          </p:cNvPr>
          <p:cNvSpPr>
            <a:spLocks noGrp="1"/>
          </p:cNvSpPr>
          <p:nvPr>
            <p:ph type="body" sz="quarter" idx="10"/>
          </p:nvPr>
        </p:nvSpPr>
        <p:spPr/>
        <p:txBody>
          <a:bodyPr>
            <a:normAutofit fontScale="70000" lnSpcReduction="20000"/>
          </a:bodyPr>
          <a:lstStyle/>
          <a:p>
            <a:r>
              <a:rPr lang="en-US" dirty="0"/>
              <a:t>In recent years, the issues of rights and equality have come increasingly to the forefront in UK politics. Discrimination of various forms against groups such as woman, LGBT people, BAME people, and people with disabilities has gained increased attention and remains a subject of controversy, and is an increasingly important dimension to politics.</a:t>
            </a:r>
          </a:p>
          <a:p>
            <a:r>
              <a:rPr lang="en-US" dirty="0"/>
              <a:t>Parliamentary sovereignty has arguably come under challenge from such sources as the courts and devolved institutions.</a:t>
            </a:r>
          </a:p>
          <a:p>
            <a:r>
              <a:rPr lang="en-US" dirty="0"/>
              <a:t>The nature of political communication has changed, partly as a consequence of the rise of the Internet and social media.</a:t>
            </a:r>
          </a:p>
          <a:p>
            <a:r>
              <a:rPr lang="en-US" dirty="0"/>
              <a:t>The Brexit episode has produced various challenges to the legal, political and constitutional system of the UK, and is arguably connected to an international phenomenon known as ‘populism’.</a:t>
            </a:r>
          </a:p>
        </p:txBody>
      </p:sp>
    </p:spTree>
    <p:extLst>
      <p:ext uri="{BB962C8B-B14F-4D97-AF65-F5344CB8AC3E}">
        <p14:creationId xmlns:p14="http://schemas.microsoft.com/office/powerpoint/2010/main" val="1550050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3431E-2B60-6F44-A606-93877611F36E}"/>
              </a:ext>
            </a:extLst>
          </p:cNvPr>
          <p:cNvSpPr>
            <a:spLocks noGrp="1"/>
          </p:cNvSpPr>
          <p:nvPr>
            <p:ph type="title"/>
          </p:nvPr>
        </p:nvSpPr>
        <p:spPr/>
        <p:txBody>
          <a:bodyPr/>
          <a:lstStyle/>
          <a:p>
            <a:r>
              <a:rPr lang="en-US" dirty="0"/>
              <a:t>Direct and representative democracy</a:t>
            </a:r>
          </a:p>
        </p:txBody>
      </p:sp>
      <p:sp>
        <p:nvSpPr>
          <p:cNvPr id="3" name="Text Placeholder 2">
            <a:extLst>
              <a:ext uri="{FF2B5EF4-FFF2-40B4-BE49-F238E27FC236}">
                <a16:creationId xmlns:a16="http://schemas.microsoft.com/office/drawing/2014/main" id="{8BA8B922-1761-C246-A3AC-7509DD7B6BBF}"/>
              </a:ext>
            </a:extLst>
          </p:cNvPr>
          <p:cNvSpPr>
            <a:spLocks noGrp="1"/>
          </p:cNvSpPr>
          <p:nvPr>
            <p:ph type="body" sz="quarter" idx="10"/>
          </p:nvPr>
        </p:nvSpPr>
        <p:spPr>
          <a:xfrm>
            <a:off x="457200" y="1600200"/>
            <a:ext cx="8229600" cy="4379259"/>
          </a:xfrm>
        </p:spPr>
        <p:txBody>
          <a:bodyPr>
            <a:normAutofit fontScale="70000" lnSpcReduction="20000"/>
          </a:bodyPr>
          <a:lstStyle/>
          <a:p>
            <a:r>
              <a:rPr lang="en-US" dirty="0"/>
              <a:t>The earliest forms of democracy worldwide tended to involve members of the political community (who might be defined in a discriminatory way) taking part directly in important decisions – a system sometimes known as ‘direct’ democracy.</a:t>
            </a:r>
          </a:p>
          <a:p>
            <a:r>
              <a:rPr lang="en-US" dirty="0"/>
              <a:t>Contemporary democracies, including the UK, are predominantly governed through ‘representative’ democracy. Rather than involving the public directly in decisions, the people elect members of institutions which make a variety of decisions on their behalf and are accountable to the public.</a:t>
            </a:r>
          </a:p>
          <a:p>
            <a:r>
              <a:rPr lang="en-US" dirty="0"/>
              <a:t>The UK does </a:t>
            </a:r>
            <a:r>
              <a:rPr lang="en-US" dirty="0" err="1"/>
              <a:t>utilise</a:t>
            </a:r>
            <a:r>
              <a:rPr lang="en-US" dirty="0"/>
              <a:t> direct democracy in some instances. Since 1973, 13 referendums have been held on matters of major importance. Generally, this use of direct democracy has proved compatible with the representative system. It could be argued that the EU referendum of 2016, leading to Brexit, caused considerable disruption in the </a:t>
            </a:r>
            <a:r>
              <a:rPr lang="en-US" dirty="0" err="1"/>
              <a:t>Uk</a:t>
            </a:r>
            <a:r>
              <a:rPr lang="en-US" dirty="0"/>
              <a:t> political system, however.</a:t>
            </a:r>
          </a:p>
        </p:txBody>
      </p:sp>
    </p:spTree>
    <p:extLst>
      <p:ext uri="{BB962C8B-B14F-4D97-AF65-F5344CB8AC3E}">
        <p14:creationId xmlns:p14="http://schemas.microsoft.com/office/powerpoint/2010/main" val="458593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B158-C893-DDB8-5B9A-D261B998ED31}"/>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76FA790D-EF60-814D-E52F-E8DCF4B8116D}"/>
              </a:ext>
            </a:extLst>
          </p:cNvPr>
          <p:cNvSpPr>
            <a:spLocks noGrp="1"/>
          </p:cNvSpPr>
          <p:nvPr>
            <p:ph type="body" sz="quarter" idx="10"/>
          </p:nvPr>
        </p:nvSpPr>
        <p:spPr/>
        <p:txBody>
          <a:bodyPr>
            <a:normAutofit fontScale="92500" lnSpcReduction="10000"/>
          </a:bodyPr>
          <a:lstStyle/>
          <a:p>
            <a:r>
              <a:rPr lang="en-GB" dirty="0"/>
              <a:t>The main features of UK politics.</a:t>
            </a:r>
          </a:p>
          <a:p>
            <a:r>
              <a:rPr lang="en-GB" dirty="0"/>
              <a:t>The concepts of representative and direct democracy.</a:t>
            </a:r>
          </a:p>
          <a:p>
            <a:r>
              <a:rPr lang="en-GB" dirty="0"/>
              <a:t>Applied a variety of perspectives to the concept of political power.</a:t>
            </a:r>
          </a:p>
          <a:p>
            <a:r>
              <a:rPr lang="en-GB" dirty="0"/>
              <a:t>Analysed ways in which the different functions of governance are performed.</a:t>
            </a:r>
          </a:p>
          <a:p>
            <a:r>
              <a:rPr lang="en-GB" dirty="0"/>
              <a:t>Evaluated the viability of traditional constitutional models in the contemporary UK.</a:t>
            </a:r>
          </a:p>
          <a:p>
            <a:endParaRPr lang="en-GB" dirty="0"/>
          </a:p>
        </p:txBody>
      </p:sp>
    </p:spTree>
    <p:extLst>
      <p:ext uri="{BB962C8B-B14F-4D97-AF65-F5344CB8AC3E}">
        <p14:creationId xmlns:p14="http://schemas.microsoft.com/office/powerpoint/2010/main" val="1387134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F01DE-C04E-55A5-7BC6-4B312C8F0C81}"/>
              </a:ext>
            </a:extLst>
          </p:cNvPr>
          <p:cNvSpPr>
            <a:spLocks noGrp="1"/>
          </p:cNvSpPr>
          <p:nvPr>
            <p:ph type="title"/>
          </p:nvPr>
        </p:nvSpPr>
        <p:spPr/>
        <p:txBody>
          <a:bodyPr/>
          <a:lstStyle/>
          <a:p>
            <a:r>
              <a:rPr lang="en-GB" dirty="0"/>
              <a:t>References</a:t>
            </a:r>
          </a:p>
        </p:txBody>
      </p:sp>
      <p:sp>
        <p:nvSpPr>
          <p:cNvPr id="3" name="Text Placeholder 2">
            <a:extLst>
              <a:ext uri="{FF2B5EF4-FFF2-40B4-BE49-F238E27FC236}">
                <a16:creationId xmlns:a16="http://schemas.microsoft.com/office/drawing/2014/main" id="{42F3F4CA-5E06-4406-F47C-E06CCE867E83}"/>
              </a:ext>
            </a:extLst>
          </p:cNvPr>
          <p:cNvSpPr>
            <a:spLocks noGrp="1"/>
          </p:cNvSpPr>
          <p:nvPr>
            <p:ph type="body" sz="quarter" idx="10"/>
          </p:nvPr>
        </p:nvSpPr>
        <p:spPr/>
        <p:txBody>
          <a:bodyPr/>
          <a:lstStyle/>
          <a:p>
            <a:r>
              <a:rPr lang="en-GB" dirty="0"/>
              <a:t>Blick, A. (2021). </a:t>
            </a:r>
            <a:r>
              <a:rPr lang="en-GB" i="1"/>
              <a:t>UK politics</a:t>
            </a:r>
            <a:r>
              <a:rPr lang="en-GB"/>
              <a:t>. </a:t>
            </a:r>
            <a:r>
              <a:rPr lang="en-GB" dirty="0"/>
              <a:t>Oxford University Press.</a:t>
            </a:r>
          </a:p>
          <a:p>
            <a:endParaRPr lang="en-GB" dirty="0"/>
          </a:p>
        </p:txBody>
      </p:sp>
    </p:spTree>
    <p:extLst>
      <p:ext uri="{BB962C8B-B14F-4D97-AF65-F5344CB8AC3E}">
        <p14:creationId xmlns:p14="http://schemas.microsoft.com/office/powerpoint/2010/main" val="2164687242"/>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xford template (TH)_2.potx  -  Read-Only" id="{8D574FD2-D363-4ABE-AE09-0FD09556BD74}" vid="{57D5FB25-C71A-4FA0-B2CB-224F648BF6A8}"/>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xford template (TH)_2.potx  -  Read-Only" id="{8D574FD2-D363-4ABE-AE09-0FD09556BD74}" vid="{0E03ACEF-5A19-4B88-B2E6-625A1FE4D0E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Oxford template (TH)_3</Template>
  <TotalTime>2252</TotalTime>
  <Words>813</Words>
  <Application>Microsoft Office PowerPoint</Application>
  <PresentationFormat>On-screen Show (4:3)</PresentationFormat>
  <Paragraphs>50</Paragraphs>
  <Slides>9</Slides>
  <Notes>7</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9</vt:i4>
      </vt:variant>
    </vt:vector>
  </HeadingPairs>
  <TitlesOfParts>
    <vt:vector size="13" baseType="lpstr">
      <vt:lpstr>Arial</vt:lpstr>
      <vt:lpstr>Calibri</vt:lpstr>
      <vt:lpstr>Custom Design</vt:lpstr>
      <vt:lpstr>1_Custom Design</vt:lpstr>
      <vt:lpstr>Tradition and change – UK Politics</vt:lpstr>
      <vt:lpstr>Introduction</vt:lpstr>
      <vt:lpstr>Power in politics</vt:lpstr>
      <vt:lpstr>The UK as a state</vt:lpstr>
      <vt:lpstr>The ‘unwritten’ or ‘uncodified’ constitution</vt:lpstr>
      <vt:lpstr>Challenges and reassessments</vt:lpstr>
      <vt:lpstr>Direct and representative democracy</vt:lpstr>
      <vt:lpstr>Summary</vt:lpstr>
      <vt:lpstr>References</vt:lpstr>
    </vt:vector>
  </TitlesOfParts>
  <Company>Oxford University Press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Interplay</dc:title>
  <dc:creator>CUNNINGHAM, Emily</dc:creator>
  <cp:lastModifiedBy>Anthony Burns</cp:lastModifiedBy>
  <cp:revision>91</cp:revision>
  <dcterms:created xsi:type="dcterms:W3CDTF">2019-06-11T10:29:49Z</dcterms:created>
  <dcterms:modified xsi:type="dcterms:W3CDTF">2026-06-22T07:53:29Z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MSIP_Label_89f61502-7731-4690-a118-333634878cc9_Enabled">
    <vt:lpwstr>true</vt:lpwstr>
  </property>
  <property fmtid="{D5CDD505-2E9C-101B-9397-08002B2CF9AE}" pid="4" name="MSIP_Label_89f61502-7731-4690-a118-333634878cc9_SetDate">
    <vt:lpwstr>2020-04-06T13:09:43Z</vt:lpwstr>
  </property>
  <property fmtid="{D5CDD505-2E9C-101B-9397-08002B2CF9AE}" pid="5" name="MSIP_Label_89f61502-7731-4690-a118-333634878cc9_Method">
    <vt:lpwstr>Standard</vt:lpwstr>
  </property>
  <property fmtid="{D5CDD505-2E9C-101B-9397-08002B2CF9AE}" pid="6" name="MSIP_Label_89f61502-7731-4690-a118-333634878cc9_Name">
    <vt:lpwstr>Internal</vt:lpwstr>
  </property>
  <property fmtid="{D5CDD505-2E9C-101B-9397-08002B2CF9AE}" pid="7" name="MSIP_Label_89f61502-7731-4690-a118-333634878cc9_SiteId">
    <vt:lpwstr>91761b62-4c45-43f5-9f0e-be8ad9b551ff</vt:lpwstr>
  </property>
  <property fmtid="{D5CDD505-2E9C-101B-9397-08002B2CF9AE}" pid="8" name="MSIP_Label_89f61502-7731-4690-a118-333634878cc9_ActionId">
    <vt:lpwstr>8af8d373-86a6-4406-96b7-0000c882bf5a</vt:lpwstr>
  </property>
  <property fmtid="{D5CDD505-2E9C-101B-9397-08002B2CF9AE}" pid="9" name="MSIP_Label_89f61502-7731-4690-a118-333634878cc9_ContentBits">
    <vt:lpwstr>0</vt:lpwstr>
  </property>
</Properties>
</file>